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00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DE18EB0B-D36E-4283-8748-5C53C4BBEA1E}"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5" name="PlaceHolder 2"/>
          <p:cNvSpPr>
            <a:spLocks noGrp="1"/>
          </p:cNvSpPr>
          <p:nvPr>
            <p:ph/>
          </p:nvPr>
        </p:nvSpPr>
        <p:spPr>
          <a:xfrm>
            <a:off x="457200" y="120348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6" name="PlaceHolder 3"/>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sldNum" idx="1"/>
          </p:nvPr>
        </p:nvSpPr>
        <p:spPr/>
        <p:txBody>
          <a:bodyPr/>
          <a:lstStyle/>
          <a:p>
            <a:fld id="{F3DA44EA-DA1C-47F6-B8CD-57323AE5901D}"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8"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9"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0"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1" name="PlaceHolder 5"/>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7" name="PlaceHolder 6"/>
          <p:cNvSpPr>
            <a:spLocks noGrp="1"/>
          </p:cNvSpPr>
          <p:nvPr>
            <p:ph type="sldNum" idx="1"/>
          </p:nvPr>
        </p:nvSpPr>
        <p:spPr/>
        <p:txBody>
          <a:bodyPr/>
          <a:lstStyle/>
          <a:p>
            <a:fld id="{637EED02-6B06-422F-ACCA-5289E2B83FBC}"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3" name="PlaceHolder 2"/>
          <p:cNvSpPr>
            <a:spLocks noGrp="1"/>
          </p:cNvSpPr>
          <p:nvPr>
            <p:ph/>
          </p:nvPr>
        </p:nvSpPr>
        <p:spPr>
          <a:xfrm>
            <a:off x="45720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4" name="PlaceHolder 3"/>
          <p:cNvSpPr>
            <a:spLocks noGrp="1"/>
          </p:cNvSpPr>
          <p:nvPr>
            <p:ph/>
          </p:nvPr>
        </p:nvSpPr>
        <p:spPr>
          <a:xfrm>
            <a:off x="323964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5" name="PlaceHolder 4"/>
          <p:cNvSpPr>
            <a:spLocks noGrp="1"/>
          </p:cNvSpPr>
          <p:nvPr>
            <p:ph/>
          </p:nvPr>
        </p:nvSpPr>
        <p:spPr>
          <a:xfrm>
            <a:off x="6022080" y="120348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6" name="PlaceHolder 5"/>
          <p:cNvSpPr>
            <a:spLocks noGrp="1"/>
          </p:cNvSpPr>
          <p:nvPr>
            <p:ph/>
          </p:nvPr>
        </p:nvSpPr>
        <p:spPr>
          <a:xfrm>
            <a:off x="45720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7" name="PlaceHolder 6"/>
          <p:cNvSpPr>
            <a:spLocks noGrp="1"/>
          </p:cNvSpPr>
          <p:nvPr>
            <p:ph/>
          </p:nvPr>
        </p:nvSpPr>
        <p:spPr>
          <a:xfrm>
            <a:off x="323964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38" name="PlaceHolder 7"/>
          <p:cNvSpPr>
            <a:spLocks noGrp="1"/>
          </p:cNvSpPr>
          <p:nvPr>
            <p:ph/>
          </p:nvPr>
        </p:nvSpPr>
        <p:spPr>
          <a:xfrm>
            <a:off x="6022080" y="2761920"/>
            <a:ext cx="26496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8"/>
          <p:cNvSpPr>
            <a:spLocks noGrp="1"/>
          </p:cNvSpPr>
          <p:nvPr>
            <p:ph type="sldNum" idx="1"/>
          </p:nvPr>
        </p:nvSpPr>
        <p:spPr/>
        <p:txBody>
          <a:bodyPr/>
          <a:lstStyle/>
          <a:p>
            <a:fld id="{4A82793A-AF60-4E70-88B3-D663BEF8639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2" name="PlaceHolder 3"/>
          <p:cNvSpPr>
            <a:spLocks noGrp="1"/>
          </p:cNvSpPr>
          <p:nvPr>
            <p:ph type="sldNum" idx="1"/>
          </p:nvPr>
        </p:nvSpPr>
        <p:spPr/>
        <p:txBody>
          <a:bodyPr/>
          <a:lstStyle/>
          <a:p>
            <a:fld id="{DE8333A5-9B43-400E-B0AD-B38DE93F658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6"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4" name="PlaceHolder 3"/>
          <p:cNvSpPr>
            <a:spLocks noGrp="1"/>
          </p:cNvSpPr>
          <p:nvPr>
            <p:ph type="sldNum" idx="1"/>
          </p:nvPr>
        </p:nvSpPr>
        <p:spPr/>
        <p:txBody>
          <a:bodyPr/>
          <a:lstStyle/>
          <a:p>
            <a:fld id="{50D2943F-84C1-42AD-B352-A7E31C780C66}"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8"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9"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5" name="PlaceHolder 4"/>
          <p:cNvSpPr>
            <a:spLocks noGrp="1"/>
          </p:cNvSpPr>
          <p:nvPr>
            <p:ph type="sldNum" idx="1"/>
          </p:nvPr>
        </p:nvSpPr>
        <p:spPr/>
        <p:txBody>
          <a:bodyPr/>
          <a:lstStyle/>
          <a:p>
            <a:fld id="{C8596D89-8F28-4AAE-8182-41726651BAA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3" name="PlaceHolder 2"/>
          <p:cNvSpPr>
            <a:spLocks noGrp="1"/>
          </p:cNvSpPr>
          <p:nvPr>
            <p:ph type="sldNum" idx="1"/>
          </p:nvPr>
        </p:nvSpPr>
        <p:spPr/>
        <p:txBody>
          <a:bodyPr/>
          <a:lstStyle/>
          <a:p>
            <a:fld id="{669E1FD7-94A5-4895-A620-3BDE2CEDC056}"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311760" y="744480"/>
            <a:ext cx="8520120" cy="9514800"/>
          </a:xfrm>
          <a:prstGeom prst="rect">
            <a:avLst/>
          </a:prstGeom>
          <a:noFill/>
          <a:ln w="0">
            <a:noFill/>
          </a:ln>
        </p:spPr>
        <p:txBody>
          <a:bodyPr lIns="0" tIns="0" rIns="0" bIns="0" anchor="ctr">
            <a:noAutofit/>
          </a:bodyPr>
          <a:lstStyle/>
          <a:p>
            <a:pPr algn="ctr">
              <a:buNone/>
            </a:pPr>
            <a:endParaRPr lang="en-IN" sz="3200" b="0" strike="noStrike" spc="-1">
              <a:latin typeface="Arial"/>
            </a:endParaRPr>
          </a:p>
        </p:txBody>
      </p:sp>
      <p:sp>
        <p:nvSpPr>
          <p:cNvPr id="3" name="PlaceHolder 2"/>
          <p:cNvSpPr>
            <a:spLocks noGrp="1"/>
          </p:cNvSpPr>
          <p:nvPr>
            <p:ph type="sldNum" idx="1"/>
          </p:nvPr>
        </p:nvSpPr>
        <p:spPr/>
        <p:txBody>
          <a:bodyPr/>
          <a:lstStyle/>
          <a:p>
            <a:fld id="{1C8BB7CE-BECE-4AA5-8CEA-67D32D0EDDC6}"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3"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5" name="PlaceHolder 4"/>
          <p:cNvSpPr>
            <a:spLocks noGrp="1"/>
          </p:cNvSpPr>
          <p:nvPr>
            <p:ph/>
          </p:nvPr>
        </p:nvSpPr>
        <p:spPr>
          <a:xfrm>
            <a:off x="45720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1"/>
          </p:nvPr>
        </p:nvSpPr>
        <p:spPr/>
        <p:txBody>
          <a:bodyPr/>
          <a:lstStyle/>
          <a:p>
            <a:fld id="{853ADAFE-079C-4D0B-9E02-9779926411B2}"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1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8"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19" name="PlaceHolder 4"/>
          <p:cNvSpPr>
            <a:spLocks noGrp="1"/>
          </p:cNvSpPr>
          <p:nvPr>
            <p:ph/>
          </p:nvPr>
        </p:nvSpPr>
        <p:spPr>
          <a:xfrm>
            <a:off x="4674240" y="276192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1"/>
          </p:nvPr>
        </p:nvSpPr>
        <p:spPr/>
        <p:txBody>
          <a:bodyPr/>
          <a:lstStyle/>
          <a:p>
            <a:fld id="{3954EC8F-EE13-4683-BB39-1E0A937D4062}"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311760" y="744480"/>
            <a:ext cx="8520120" cy="2052360"/>
          </a:xfrm>
          <a:prstGeom prst="rect">
            <a:avLst/>
          </a:prstGeom>
          <a:noFill/>
          <a:ln w="0">
            <a:noFill/>
          </a:ln>
        </p:spPr>
        <p:txBody>
          <a:bodyPr lIns="0" tIns="0" rIns="0" bIns="0" anchor="ctr">
            <a:noAutofit/>
          </a:bodyPr>
          <a:lstStyle/>
          <a:p>
            <a:endParaRPr lang="en-IN" sz="1400" b="0" strike="noStrike" spc="-1">
              <a:solidFill>
                <a:srgbClr val="000000"/>
              </a:solidFill>
              <a:latin typeface="Arial"/>
            </a:endParaRPr>
          </a:p>
        </p:txBody>
      </p:sp>
      <p:sp>
        <p:nvSpPr>
          <p:cNvPr id="21" name="PlaceHolder 2"/>
          <p:cNvSpPr>
            <a:spLocks noGrp="1"/>
          </p:cNvSpPr>
          <p:nvPr>
            <p:ph/>
          </p:nvPr>
        </p:nvSpPr>
        <p:spPr>
          <a:xfrm>
            <a:off x="45720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2" name="PlaceHolder 3"/>
          <p:cNvSpPr>
            <a:spLocks noGrp="1"/>
          </p:cNvSpPr>
          <p:nvPr>
            <p:ph/>
          </p:nvPr>
        </p:nvSpPr>
        <p:spPr>
          <a:xfrm>
            <a:off x="4674240" y="1203480"/>
            <a:ext cx="401580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23" name="PlaceHolder 4"/>
          <p:cNvSpPr>
            <a:spLocks noGrp="1"/>
          </p:cNvSpPr>
          <p:nvPr>
            <p:ph/>
          </p:nvPr>
        </p:nvSpPr>
        <p:spPr>
          <a:xfrm>
            <a:off x="457200" y="2761920"/>
            <a:ext cx="8229240" cy="1422720"/>
          </a:xfrm>
          <a:prstGeom prst="rect">
            <a:avLst/>
          </a:prstGeom>
          <a:noFill/>
          <a:ln w="0">
            <a:noFill/>
          </a:ln>
        </p:spPr>
        <p:txBody>
          <a:bodyPr lIns="0" tIns="0" rIns="0" bIns="0" anchor="t">
            <a:normAutofit/>
          </a:bodyPr>
          <a:lstStyle/>
          <a:p>
            <a:endParaRPr lang="en-IN" sz="1400" b="0" strike="noStrike" spc="-1">
              <a:solidFill>
                <a:srgbClr val="000000"/>
              </a:solidFill>
              <a:latin typeface="Arial"/>
            </a:endParaRPr>
          </a:p>
        </p:txBody>
      </p:sp>
      <p:sp>
        <p:nvSpPr>
          <p:cNvPr id="6" name="PlaceHolder 5"/>
          <p:cNvSpPr>
            <a:spLocks noGrp="1"/>
          </p:cNvSpPr>
          <p:nvPr>
            <p:ph type="sldNum" idx="1"/>
          </p:nvPr>
        </p:nvSpPr>
        <p:spPr/>
        <p:txBody>
          <a:bodyPr/>
          <a:lstStyle/>
          <a:p>
            <a:fld id="{0EE0A94B-F4AD-417C-8237-C0308E43BE43}"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311760" y="744480"/>
            <a:ext cx="8520120" cy="2052360"/>
          </a:xfrm>
          <a:prstGeom prst="rect">
            <a:avLst/>
          </a:prstGeom>
          <a:noFill/>
          <a:ln w="0">
            <a:noFill/>
          </a:ln>
        </p:spPr>
        <p:txBody>
          <a:bodyPr tIns="91440" bIns="91440" anchor="b">
            <a:normAutofit/>
          </a:bodyPr>
          <a:lstStyle/>
          <a:p>
            <a:r>
              <a:rPr lang="en-IN" sz="5200" b="0" strike="noStrike" spc="-1">
                <a:solidFill>
                  <a:srgbClr val="000000"/>
                </a:solidFill>
                <a:latin typeface="Arial"/>
              </a:rPr>
              <a:t>Click to edit the title text format</a:t>
            </a:r>
          </a:p>
        </p:txBody>
      </p:sp>
      <p:sp>
        <p:nvSpPr>
          <p:cNvPr id="4" name="PlaceHolder 2"/>
          <p:cNvSpPr>
            <a:spLocks noGrp="1"/>
          </p:cNvSpPr>
          <p:nvPr>
            <p:ph type="sldNum" idx="1"/>
          </p:nvPr>
        </p:nvSpPr>
        <p:spPr>
          <a:xfrm>
            <a:off x="8472600" y="4663080"/>
            <a:ext cx="548280" cy="393120"/>
          </a:xfrm>
          <a:prstGeom prst="rect">
            <a:avLst/>
          </a:prstGeom>
          <a:noFill/>
          <a:ln w="0">
            <a:noFill/>
          </a:ln>
        </p:spPr>
        <p:txBody>
          <a:bodyPr tIns="91440" bIns="91440" anchor="ctr">
            <a:normAutofit/>
          </a:bodyPr>
          <a:lstStyle>
            <a:lvl1pPr algn="r">
              <a:lnSpc>
                <a:spcPct val="100000"/>
              </a:lnSpc>
              <a:buNone/>
              <a:tabLst>
                <a:tab pos="0" algn="l"/>
              </a:tabLst>
              <a:defRPr lang="en" sz="1000" b="0" strike="noStrike" spc="-1">
                <a:solidFill>
                  <a:srgbClr val="595959"/>
                </a:solidFill>
                <a:latin typeface="Arial"/>
                <a:ea typeface="Arial"/>
              </a:defRPr>
            </a:lvl1pPr>
          </a:lstStyle>
          <a:p>
            <a:pPr algn="r">
              <a:lnSpc>
                <a:spcPct val="100000"/>
              </a:lnSpc>
              <a:buNone/>
              <a:tabLst>
                <a:tab pos="0" algn="l"/>
              </a:tabLst>
            </a:pPr>
            <a:fld id="{ED3C0BA6-792D-4321-BB10-F363271D97F0}" type="slidenum">
              <a:rPr lang="en" sz="1000" b="0" strike="noStrike" spc="-1">
                <a:solidFill>
                  <a:srgbClr val="595959"/>
                </a:solidFill>
                <a:latin typeface="Arial"/>
                <a:ea typeface="Arial"/>
              </a:rPr>
              <a:t>‹#›</a:t>
            </a:fld>
            <a:endParaRPr lang="en-IN" sz="1000" b="0" strike="noStrike" spc="-1">
              <a:latin typeface="Times New Roman"/>
            </a:endParaRPr>
          </a:p>
        </p:txBody>
      </p:sp>
      <p:sp>
        <p:nvSpPr>
          <p:cNvPr id="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IN"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IN"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IN"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IN"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IN"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IN"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IN"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3.jpeg"/><Relationship Id="rId5" Type="http://schemas.openxmlformats.org/officeDocument/2006/relationships/image" Target="../media/image12.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5.jpeg"/><Relationship Id="rId4" Type="http://schemas.openxmlformats.org/officeDocument/2006/relationships/image" Target="../media/image5.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5.png"/></Relationships>
</file>

<file path=ppt/slides/_rels/slide4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Google Shape;54;p13"/>
          <p:cNvPicPr/>
          <p:nvPr/>
        </p:nvPicPr>
        <p:blipFill>
          <a:blip r:embed="rId2"/>
          <a:stretch/>
        </p:blipFill>
        <p:spPr>
          <a:xfrm>
            <a:off x="7200" y="13680"/>
            <a:ext cx="9136440" cy="5142960"/>
          </a:xfrm>
          <a:prstGeom prst="rect">
            <a:avLst/>
          </a:prstGeom>
          <a:ln w="0">
            <a:noFill/>
          </a:ln>
        </p:spPr>
      </p:pic>
      <p:pic>
        <p:nvPicPr>
          <p:cNvPr id="40" name="Google Shape;55;p13"/>
          <p:cNvPicPr/>
          <p:nvPr/>
        </p:nvPicPr>
        <p:blipFill>
          <a:blip r:embed="rId3"/>
          <a:stretch/>
        </p:blipFill>
        <p:spPr>
          <a:xfrm>
            <a:off x="4833360" y="2200320"/>
            <a:ext cx="2999880" cy="74268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Google Shape;66;p15"/>
          <p:cNvPicPr/>
          <p:nvPr/>
        </p:nvPicPr>
        <p:blipFill>
          <a:blip r:embed="rId2"/>
          <a:stretch/>
        </p:blipFill>
        <p:spPr>
          <a:xfrm>
            <a:off x="1080" y="4680"/>
            <a:ext cx="9134280" cy="5133600"/>
          </a:xfrm>
          <a:prstGeom prst="rect">
            <a:avLst/>
          </a:prstGeom>
          <a:ln w="0">
            <a:noFill/>
          </a:ln>
        </p:spPr>
      </p:pic>
      <p:pic>
        <p:nvPicPr>
          <p:cNvPr id="93" name="Google Shape;67;p15"/>
          <p:cNvPicPr/>
          <p:nvPr/>
        </p:nvPicPr>
        <p:blipFill>
          <a:blip r:embed="rId3"/>
          <a:stretch/>
        </p:blipFill>
        <p:spPr>
          <a:xfrm>
            <a:off x="-7560" y="0"/>
            <a:ext cx="9151200" cy="5143320"/>
          </a:xfrm>
          <a:prstGeom prst="rect">
            <a:avLst/>
          </a:prstGeom>
          <a:ln w="0">
            <a:noFill/>
          </a:ln>
        </p:spPr>
      </p:pic>
      <p:pic>
        <p:nvPicPr>
          <p:cNvPr id="94" name="Google Shape;68;p15"/>
          <p:cNvPicPr/>
          <p:nvPr/>
        </p:nvPicPr>
        <p:blipFill>
          <a:blip r:embed="rId4"/>
          <a:stretch/>
        </p:blipFill>
        <p:spPr>
          <a:xfrm>
            <a:off x="7363440" y="148680"/>
            <a:ext cx="1495080" cy="371160"/>
          </a:xfrm>
          <a:prstGeom prst="rect">
            <a:avLst/>
          </a:prstGeom>
          <a:ln w="0">
            <a:noFill/>
          </a:ln>
        </p:spPr>
      </p:pic>
      <p:sp>
        <p:nvSpPr>
          <p:cNvPr id="95"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Remove data inconsistency</a:t>
            </a:r>
            <a:endParaRPr lang="en-IN" sz="2300" b="0" strike="noStrike" spc="-1">
              <a:latin typeface="Arial"/>
            </a:endParaRPr>
          </a:p>
        </p:txBody>
      </p:sp>
      <p:sp>
        <p:nvSpPr>
          <p:cNvPr id="96" name="TextBox 1"/>
          <p:cNvSpPr/>
          <p:nvPr/>
        </p:nvSpPr>
        <p:spPr>
          <a:xfrm>
            <a:off x="1722240" y="86004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Computer</a:t>
            </a:r>
            <a:endParaRPr lang="en-IN" sz="1400" b="0" strike="noStrike" spc="-1">
              <a:latin typeface="Arial"/>
            </a:endParaRPr>
          </a:p>
        </p:txBody>
      </p:sp>
      <p:sp>
        <p:nvSpPr>
          <p:cNvPr id="97" name="TextBox 101"/>
          <p:cNvSpPr/>
          <p:nvPr/>
        </p:nvSpPr>
        <p:spPr>
          <a:xfrm>
            <a:off x="6149880" y="86004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Civil</a:t>
            </a:r>
            <a:endParaRPr lang="en-IN" sz="1400" b="0" strike="noStrike" spc="-1">
              <a:latin typeface="Arial"/>
            </a:endParaRPr>
          </a:p>
        </p:txBody>
      </p:sp>
      <p:sp>
        <p:nvSpPr>
          <p:cNvPr id="98" name="TextBox 102"/>
          <p:cNvSpPr/>
          <p:nvPr/>
        </p:nvSpPr>
        <p:spPr>
          <a:xfrm>
            <a:off x="6149880" y="439848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Electrical</a:t>
            </a:r>
            <a:endParaRPr lang="en-IN" sz="1400" b="0" strike="noStrike" spc="-1">
              <a:latin typeface="Arial"/>
            </a:endParaRPr>
          </a:p>
        </p:txBody>
      </p:sp>
      <p:sp>
        <p:nvSpPr>
          <p:cNvPr id="99" name="TextBox 103"/>
          <p:cNvSpPr/>
          <p:nvPr/>
        </p:nvSpPr>
        <p:spPr>
          <a:xfrm>
            <a:off x="1722240" y="4398480"/>
            <a:ext cx="1164240" cy="5158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Mechanical</a:t>
            </a:r>
            <a:endParaRPr lang="en-IN" sz="1400" b="0" strike="noStrike" spc="-1">
              <a:latin typeface="Arial"/>
            </a:endParaRPr>
          </a:p>
        </p:txBody>
      </p:sp>
      <p:graphicFrame>
        <p:nvGraphicFramePr>
          <p:cNvPr id="100" name="Content Placeholder 4"/>
          <p:cNvGraphicFramePr/>
          <p:nvPr/>
        </p:nvGraphicFramePr>
        <p:xfrm>
          <a:off x="280080" y="127440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graphicFrame>
        <p:nvGraphicFramePr>
          <p:cNvPr id="101" name="Content Placeholder 4"/>
          <p:cNvGraphicFramePr/>
          <p:nvPr/>
        </p:nvGraphicFramePr>
        <p:xfrm>
          <a:off x="4707720" y="130284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graphicFrame>
        <p:nvGraphicFramePr>
          <p:cNvPr id="102" name="Content Placeholder 4"/>
          <p:cNvGraphicFramePr/>
          <p:nvPr/>
        </p:nvGraphicFramePr>
        <p:xfrm>
          <a:off x="280080" y="336132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graphicFrame>
        <p:nvGraphicFramePr>
          <p:cNvPr id="103" name="Content Placeholder 4"/>
          <p:cNvGraphicFramePr/>
          <p:nvPr/>
        </p:nvGraphicFramePr>
        <p:xfrm>
          <a:off x="4707720" y="339012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sp>
        <p:nvSpPr>
          <p:cNvPr id="104" name="Rounded Rectangle 109"/>
          <p:cNvSpPr/>
          <p:nvPr/>
        </p:nvSpPr>
        <p:spPr>
          <a:xfrm>
            <a:off x="5447520" y="2219040"/>
            <a:ext cx="1998720" cy="759600"/>
          </a:xfrm>
          <a:prstGeom prst="roundRect">
            <a:avLst>
              <a:gd name="adj" fmla="val 6865"/>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Same data having </a:t>
            </a:r>
            <a:endParaRPr lang="en-IN" sz="1400" b="0" strike="noStrike" spc="-1">
              <a:latin typeface="Arial"/>
            </a:endParaRPr>
          </a:p>
          <a:p>
            <a:pPr>
              <a:lnSpc>
                <a:spcPct val="100000"/>
              </a:lnSpc>
              <a:buNone/>
            </a:pPr>
            <a:r>
              <a:rPr lang="en-US" sz="1400" b="0" strike="noStrike" spc="-1">
                <a:solidFill>
                  <a:srgbClr val="000000"/>
                </a:solidFill>
                <a:latin typeface="Proxima Nova"/>
                <a:ea typeface="Arial"/>
              </a:rPr>
              <a:t>different state (values)</a:t>
            </a:r>
            <a:endParaRPr lang="en-IN" sz="1400" b="0" strike="noStrike" spc="-1">
              <a:latin typeface="Arial"/>
            </a:endParaRPr>
          </a:p>
        </p:txBody>
      </p:sp>
      <p:sp>
        <p:nvSpPr>
          <p:cNvPr id="105" name="Rounded Rectangle 110"/>
          <p:cNvSpPr/>
          <p:nvPr/>
        </p:nvSpPr>
        <p:spPr>
          <a:xfrm>
            <a:off x="693360" y="2460240"/>
            <a:ext cx="2972880" cy="753840"/>
          </a:xfrm>
          <a:prstGeom prst="roundRect">
            <a:avLst>
              <a:gd name="adj" fmla="val 5501"/>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Database management system can keep data in consistent state.</a:t>
            </a:r>
            <a:endParaRPr lang="en-IN" sz="1400" b="0" strike="noStrike" spc="-1">
              <a:latin typeface="Arial"/>
            </a:endParaRPr>
          </a:p>
        </p:txBody>
      </p:sp>
      <p:pic>
        <p:nvPicPr>
          <p:cNvPr id="106" name="Picture 2" descr="Image result for teacher icon"/>
          <p:cNvPicPr/>
          <p:nvPr/>
        </p:nvPicPr>
        <p:blipFill>
          <a:blip r:embed="rId5"/>
          <a:srcRect l="6852" r="6422"/>
          <a:stretch/>
        </p:blipFill>
        <p:spPr>
          <a:xfrm>
            <a:off x="3918960" y="2098080"/>
            <a:ext cx="1294920" cy="1307520"/>
          </a:xfrm>
          <a:prstGeom prst="rect">
            <a:avLst/>
          </a:prstGeom>
          <a:ln w="0">
            <a:noFill/>
          </a:ln>
        </p:spPr>
      </p:pic>
      <p:sp>
        <p:nvSpPr>
          <p:cNvPr id="107" name="Rounded Rectangular Callout 2"/>
          <p:cNvSpPr/>
          <p:nvPr/>
        </p:nvSpPr>
        <p:spPr>
          <a:xfrm>
            <a:off x="5355720" y="2898000"/>
            <a:ext cx="2187720" cy="452160"/>
          </a:xfrm>
          <a:prstGeom prst="wedgeRoundRectCallout">
            <a:avLst>
              <a:gd name="adj1" fmla="val -67089"/>
              <a:gd name="adj2" fmla="val -65666"/>
              <a:gd name="adj3" fmla="val 16667"/>
            </a:avLst>
          </a:prstGeom>
          <a:solidFill>
            <a:schemeClr val="bg1">
              <a:lumMod val="85000"/>
            </a:schemeClr>
          </a:solidFill>
          <a:ln w="9525">
            <a:solidFill>
              <a:srgbClr val="FFFFFF">
                <a:lumMod val="75000"/>
              </a:srgb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IN" sz="1400" b="0" strike="noStrike" spc="-1">
                <a:solidFill>
                  <a:srgbClr val="000000"/>
                </a:solidFill>
                <a:latin typeface="Proxima Nova"/>
                <a:ea typeface="Arial"/>
              </a:rPr>
              <a:t>Mobile no is changed</a:t>
            </a:r>
            <a:endParaRPr lang="en-IN" sz="1400" b="0" strike="noStrike" spc="-1">
              <a:latin typeface="Arial"/>
            </a:endParaRPr>
          </a:p>
        </p:txBody>
      </p:sp>
      <p:sp>
        <p:nvSpPr>
          <p:cNvPr id="108" name="Rounded Rectangle 19"/>
          <p:cNvSpPr/>
          <p:nvPr/>
        </p:nvSpPr>
        <p:spPr>
          <a:xfrm>
            <a:off x="2671200" y="3791880"/>
            <a:ext cx="789120" cy="391320"/>
          </a:xfrm>
          <a:prstGeom prst="roundRect">
            <a:avLst>
              <a:gd name="adj" fmla="val 8559"/>
            </a:avLst>
          </a:prstGeom>
          <a:noFill/>
          <a:ln>
            <a:solidFill>
              <a:srgbClr val="FFFFFF">
                <a:lumMod val="50000"/>
              </a:srgbClr>
            </a:solidFill>
            <a:round/>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109" name="Rounded Rectangle 20"/>
          <p:cNvSpPr/>
          <p:nvPr/>
        </p:nvSpPr>
        <p:spPr>
          <a:xfrm>
            <a:off x="2671200" y="1709640"/>
            <a:ext cx="789120" cy="391320"/>
          </a:xfrm>
          <a:prstGeom prst="roundRect">
            <a:avLst>
              <a:gd name="adj" fmla="val 8559"/>
            </a:avLst>
          </a:prstGeom>
          <a:noFill/>
          <a:ln>
            <a:solidFill>
              <a:srgbClr val="FFFFFF">
                <a:lumMod val="50000"/>
              </a:srgbClr>
            </a:solidFill>
            <a:round/>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110" name="Rounded Rectangle 21"/>
          <p:cNvSpPr/>
          <p:nvPr/>
        </p:nvSpPr>
        <p:spPr>
          <a:xfrm>
            <a:off x="7099560" y="1734480"/>
            <a:ext cx="789120" cy="391320"/>
          </a:xfrm>
          <a:prstGeom prst="roundRect">
            <a:avLst>
              <a:gd name="adj" fmla="val 8559"/>
            </a:avLst>
          </a:prstGeom>
          <a:noFill/>
          <a:ln>
            <a:solidFill>
              <a:srgbClr val="FFFFFF">
                <a:lumMod val="50000"/>
              </a:srgbClr>
            </a:solidFill>
            <a:round/>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111" name="Rounded Rectangle 22"/>
          <p:cNvSpPr/>
          <p:nvPr/>
        </p:nvSpPr>
        <p:spPr>
          <a:xfrm>
            <a:off x="7099560" y="3808800"/>
            <a:ext cx="789120" cy="391320"/>
          </a:xfrm>
          <a:prstGeom prst="roundRect">
            <a:avLst>
              <a:gd name="adj" fmla="val 8559"/>
            </a:avLst>
          </a:prstGeom>
          <a:noFill/>
          <a:ln>
            <a:solidFill>
              <a:srgbClr val="FFFFFF">
                <a:lumMod val="50000"/>
              </a:srgbClr>
            </a:solidFill>
            <a:round/>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112" name="Rounded Rectangle 23"/>
          <p:cNvSpPr/>
          <p:nvPr/>
        </p:nvSpPr>
        <p:spPr>
          <a:xfrm>
            <a:off x="2667960" y="1705320"/>
            <a:ext cx="789120" cy="411120"/>
          </a:xfrm>
          <a:prstGeom prst="roundRect">
            <a:avLst>
              <a:gd name="adj" fmla="val 8951"/>
            </a:avLst>
          </a:prstGeom>
          <a:solidFill>
            <a:schemeClr val="bg1"/>
          </a:solidFill>
          <a:ln w="28575">
            <a:solidFill>
              <a:srgbClr val="FFFFFF">
                <a:lumMod val="65000"/>
              </a:srgbClr>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nSpc>
                <a:spcPct val="100000"/>
              </a:lnSpc>
              <a:buNone/>
            </a:pPr>
            <a:r>
              <a:rPr lang="en-US" sz="1400" b="0" strike="noStrike" spc="-1">
                <a:solidFill>
                  <a:srgbClr val="000000"/>
                </a:solidFill>
                <a:latin typeface="Arial"/>
                <a:ea typeface="Arial"/>
              </a:rPr>
              <a:t>6789</a:t>
            </a:r>
            <a:endParaRPr lang="en-IN" sz="1400" b="0" strike="noStrike" spc="-1">
              <a:latin typeface="Arial"/>
            </a:endParaRPr>
          </a:p>
        </p:txBody>
      </p:sp>
      <p:sp>
        <p:nvSpPr>
          <p:cNvPr id="113" name="Rounded Rectangle 24"/>
          <p:cNvSpPr/>
          <p:nvPr/>
        </p:nvSpPr>
        <p:spPr>
          <a:xfrm>
            <a:off x="2670120" y="3781800"/>
            <a:ext cx="796320" cy="411120"/>
          </a:xfrm>
          <a:prstGeom prst="roundRect">
            <a:avLst>
              <a:gd name="adj" fmla="val 12037"/>
            </a:avLst>
          </a:prstGeom>
          <a:solidFill>
            <a:schemeClr val="bg1"/>
          </a:solidFill>
          <a:ln w="28575">
            <a:solidFill>
              <a:srgbClr val="FFFFFF">
                <a:lumMod val="65000"/>
              </a:srgbClr>
            </a:solidFill>
            <a:round/>
          </a:ln>
        </p:spPr>
        <p:style>
          <a:lnRef idx="2">
            <a:schemeClr val="accent6"/>
          </a:lnRef>
          <a:fillRef idx="1">
            <a:schemeClr val="lt1"/>
          </a:fillRef>
          <a:effectRef idx="0">
            <a:schemeClr val="accent6"/>
          </a:effectRef>
          <a:fontRef idx="minor"/>
        </p:style>
        <p:txBody>
          <a:bodyPr lIns="90000" tIns="45000" rIns="90000" bIns="45000" anchor="ctr">
            <a:noAutofit/>
          </a:bodyPr>
          <a:lstStyle/>
          <a:p>
            <a:pPr>
              <a:lnSpc>
                <a:spcPct val="100000"/>
              </a:lnSpc>
              <a:buNone/>
            </a:pPr>
            <a:r>
              <a:rPr lang="en-US" sz="1400" b="0" strike="noStrike" spc="-1">
                <a:solidFill>
                  <a:srgbClr val="000000"/>
                </a:solidFill>
                <a:latin typeface="Arial"/>
                <a:ea typeface="Arial"/>
              </a:rPr>
              <a:t>6789</a:t>
            </a:r>
            <a:endParaRPr lang="en-IN" sz="1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00"/>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97"/>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01"/>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03"/>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98"/>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99"/>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102"/>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10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10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109"/>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108"/>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111"/>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1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0" presetClass="entr" fill="hold" nodeType="clickEffect">
                                  <p:stCondLst>
                                    <p:cond delay="0"/>
                                  </p:stCondLst>
                                  <p:childTnLst>
                                    <p:set>
                                      <p:cBhvr>
                                        <p:cTn id="40" dur="1" fill="hold">
                                          <p:stCondLst>
                                            <p:cond delay="0"/>
                                          </p:stCondLst>
                                        </p:cTn>
                                        <p:tgtEl>
                                          <p:spTgt spid="112"/>
                                        </p:tgtEl>
                                        <p:attrNameLst>
                                          <p:attrName>style.visibility</p:attrName>
                                        </p:attrNameLst>
                                      </p:cBhvr>
                                      <p:to>
                                        <p:strVal val="visible"/>
                                      </p:to>
                                    </p:set>
                                    <p:animEffect transition="in" filter="fade">
                                      <p:cBhvr additive="repl">
                                        <p:cTn id="41" dur="500"/>
                                        <p:tgtEl>
                                          <p:spTgt spid="112"/>
                                        </p:tgtEl>
                                      </p:cBhvr>
                                    </p:animEffect>
                                  </p:childTnLst>
                                </p:cTn>
                              </p:par>
                              <p:par>
                                <p:cTn id="42" presetID="10" presetClass="entr" fill="hold" nodeType="withEffect">
                                  <p:stCondLst>
                                    <p:cond delay="0"/>
                                  </p:stCondLst>
                                  <p:childTnLst>
                                    <p:set>
                                      <p:cBhvr>
                                        <p:cTn id="43" dur="1" fill="hold">
                                          <p:stCondLst>
                                            <p:cond delay="0"/>
                                          </p:stCondLst>
                                        </p:cTn>
                                        <p:tgtEl>
                                          <p:spTgt spid="113"/>
                                        </p:tgtEl>
                                        <p:attrNameLst>
                                          <p:attrName>style.visibility</p:attrName>
                                        </p:attrNameLst>
                                      </p:cBhvr>
                                      <p:to>
                                        <p:strVal val="visible"/>
                                      </p:to>
                                    </p:set>
                                    <p:animEffect transition="in" filter="fade">
                                      <p:cBhvr additive="repl">
                                        <p:cTn id="44" dur="500"/>
                                        <p:tgtEl>
                                          <p:spTgt spid="113"/>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fill="hold" nodeType="clickEffect">
                                  <p:stCondLst>
                                    <p:cond delay="0"/>
                                  </p:stCondLst>
                                  <p:childTnLst>
                                    <p:set>
                                      <p:cBhvr>
                                        <p:cTn id="48" dur="1" fill="hold">
                                          <p:stCondLst>
                                            <p:cond delay="0"/>
                                          </p:stCondLst>
                                        </p:cTn>
                                        <p:tgtEl>
                                          <p:spTgt spid="104"/>
                                        </p:tgtEl>
                                        <p:attrNameLst>
                                          <p:attrName>style.visibility</p:attrName>
                                        </p:attrNameLst>
                                      </p:cBhvr>
                                      <p:to>
                                        <p:strVal val="visible"/>
                                      </p:to>
                                    </p:set>
                                    <p:animEffect transition="in" filter="fade">
                                      <p:cBhvr additive="repl">
                                        <p:cTn id="49" dur="500"/>
                                        <p:tgtEl>
                                          <p:spTgt spid="104"/>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fill="hold" nodeType="clickEffect">
                                  <p:stCondLst>
                                    <p:cond delay="0"/>
                                  </p:stCondLst>
                                  <p:childTnLst>
                                    <p:set>
                                      <p:cBhvr>
                                        <p:cTn id="53" dur="1" fill="hold">
                                          <p:stCondLst>
                                            <p:cond delay="0"/>
                                          </p:stCondLst>
                                        </p:cTn>
                                        <p:tgtEl>
                                          <p:spTgt spid="105"/>
                                        </p:tgtEl>
                                        <p:attrNameLst>
                                          <p:attrName>style.visibility</p:attrName>
                                        </p:attrNameLst>
                                      </p:cBhvr>
                                      <p:to>
                                        <p:strVal val="visible"/>
                                      </p:to>
                                    </p:set>
                                    <p:animEffect transition="in" filter="fade">
                                      <p:cBhvr additive="repl">
                                        <p:cTn id="54"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4" name="Google Shape;66;p15"/>
          <p:cNvPicPr/>
          <p:nvPr/>
        </p:nvPicPr>
        <p:blipFill>
          <a:blip r:embed="rId2"/>
          <a:stretch/>
        </p:blipFill>
        <p:spPr>
          <a:xfrm>
            <a:off x="1080" y="4680"/>
            <a:ext cx="9134280" cy="5133600"/>
          </a:xfrm>
          <a:prstGeom prst="rect">
            <a:avLst/>
          </a:prstGeom>
          <a:ln w="0">
            <a:noFill/>
          </a:ln>
        </p:spPr>
      </p:pic>
      <p:pic>
        <p:nvPicPr>
          <p:cNvPr id="115" name="Google Shape;67;p15"/>
          <p:cNvPicPr/>
          <p:nvPr/>
        </p:nvPicPr>
        <p:blipFill>
          <a:blip r:embed="rId3"/>
          <a:stretch/>
        </p:blipFill>
        <p:spPr>
          <a:xfrm>
            <a:off x="-7560" y="0"/>
            <a:ext cx="9151200" cy="5143320"/>
          </a:xfrm>
          <a:prstGeom prst="rect">
            <a:avLst/>
          </a:prstGeom>
          <a:ln w="0">
            <a:noFill/>
          </a:ln>
        </p:spPr>
      </p:pic>
      <p:pic>
        <p:nvPicPr>
          <p:cNvPr id="116" name="Google Shape;68;p15"/>
          <p:cNvPicPr/>
          <p:nvPr/>
        </p:nvPicPr>
        <p:blipFill>
          <a:blip r:embed="rId4"/>
          <a:stretch/>
        </p:blipFill>
        <p:spPr>
          <a:xfrm>
            <a:off x="7363440" y="148680"/>
            <a:ext cx="1495080" cy="371160"/>
          </a:xfrm>
          <a:prstGeom prst="rect">
            <a:avLst/>
          </a:prstGeom>
          <a:ln w="0">
            <a:noFill/>
          </a:ln>
        </p:spPr>
      </p:pic>
      <p:sp>
        <p:nvSpPr>
          <p:cNvPr id="117"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Data isolation</a:t>
            </a:r>
            <a:endParaRPr lang="en-IN" sz="2300" b="0" strike="noStrike" spc="-1">
              <a:latin typeface="Arial"/>
            </a:endParaRPr>
          </a:p>
        </p:txBody>
      </p:sp>
      <p:sp>
        <p:nvSpPr>
          <p:cNvPr id="118" name="TextBox 1"/>
          <p:cNvSpPr/>
          <p:nvPr/>
        </p:nvSpPr>
        <p:spPr>
          <a:xfrm>
            <a:off x="4562280" y="72864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File - 1</a:t>
            </a:r>
            <a:endParaRPr lang="en-IN" sz="1400" b="0" strike="noStrike" spc="-1">
              <a:latin typeface="Arial"/>
            </a:endParaRPr>
          </a:p>
        </p:txBody>
      </p:sp>
      <p:graphicFrame>
        <p:nvGraphicFramePr>
          <p:cNvPr id="119" name="Content Placeholder 4"/>
          <p:cNvGraphicFramePr/>
          <p:nvPr/>
        </p:nvGraphicFramePr>
        <p:xfrm>
          <a:off x="4557600" y="104580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sp>
        <p:nvSpPr>
          <p:cNvPr id="120" name="TextBox 25"/>
          <p:cNvSpPr/>
          <p:nvPr/>
        </p:nvSpPr>
        <p:spPr>
          <a:xfrm>
            <a:off x="4562280" y="204948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File - 2</a:t>
            </a:r>
            <a:endParaRPr lang="en-IN" sz="1400" b="0" strike="noStrike" spc="-1">
              <a:latin typeface="Arial"/>
            </a:endParaRPr>
          </a:p>
        </p:txBody>
      </p:sp>
      <p:graphicFrame>
        <p:nvGraphicFramePr>
          <p:cNvPr id="121" name="Content Placeholder 4"/>
          <p:cNvGraphicFramePr/>
          <p:nvPr/>
        </p:nvGraphicFramePr>
        <p:xfrm>
          <a:off x="4557600" y="236520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Post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Salary</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Load</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Professor</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50000</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16</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sp>
        <p:nvSpPr>
          <p:cNvPr id="122" name="TextBox 27"/>
          <p:cNvSpPr/>
          <p:nvPr/>
        </p:nvSpPr>
        <p:spPr>
          <a:xfrm>
            <a:off x="4562280" y="337356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File - 3</a:t>
            </a:r>
            <a:endParaRPr lang="en-IN" sz="1400" b="0" strike="noStrike" spc="-1">
              <a:latin typeface="Arial"/>
            </a:endParaRPr>
          </a:p>
        </p:txBody>
      </p:sp>
      <p:graphicFrame>
        <p:nvGraphicFramePr>
          <p:cNvPr id="123" name="Content Placeholder 4"/>
          <p:cNvGraphicFramePr/>
          <p:nvPr/>
        </p:nvGraphicFramePr>
        <p:xfrm>
          <a:off x="4557600" y="3688920"/>
          <a:ext cx="4301280" cy="929640"/>
        </p:xfrm>
        <a:graphic>
          <a:graphicData uri="http://schemas.openxmlformats.org/drawingml/2006/table">
            <a:tbl>
              <a:tblPr/>
              <a:tblGrid>
                <a:gridCol w="1425600">
                  <a:extLst>
                    <a:ext uri="{9D8B030D-6E8A-4147-A177-3AD203B41FA5}">
                      <a16:colId xmlns:a16="http://schemas.microsoft.com/office/drawing/2014/main" val="20000"/>
                    </a:ext>
                  </a:extLst>
                </a:gridCol>
                <a:gridCol w="971640">
                  <a:extLst>
                    <a:ext uri="{9D8B030D-6E8A-4147-A177-3AD203B41FA5}">
                      <a16:colId xmlns:a16="http://schemas.microsoft.com/office/drawing/2014/main" val="20001"/>
                    </a:ext>
                  </a:extLst>
                </a:gridCol>
                <a:gridCol w="1133640">
                  <a:extLst>
                    <a:ext uri="{9D8B030D-6E8A-4147-A177-3AD203B41FA5}">
                      <a16:colId xmlns:a16="http://schemas.microsoft.com/office/drawing/2014/main" val="20002"/>
                    </a:ext>
                  </a:extLst>
                </a:gridCol>
                <a:gridCol w="77040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Teaching</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Knowledge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Rating</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Good</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Excellent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9</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sp>
        <p:nvSpPr>
          <p:cNvPr id="124" name="Google Shape;71;p15"/>
          <p:cNvSpPr/>
          <p:nvPr/>
        </p:nvSpPr>
        <p:spPr>
          <a:xfrm>
            <a:off x="185040" y="725040"/>
            <a:ext cx="4250160" cy="12193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Data are scattered in various files.</a:t>
            </a:r>
            <a:endParaRPr lang="en-IN" sz="1700" b="0" strike="noStrike" spc="-1">
              <a:latin typeface="Arial"/>
            </a:endParaRPr>
          </a:p>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Files may be in different formats.</a:t>
            </a:r>
            <a:endParaRPr lang="en-IN" sz="1700" b="0" strike="noStrike" spc="-1">
              <a:latin typeface="Arial"/>
            </a:endParaRPr>
          </a:p>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Difficult to retrieve the appropriate data.</a:t>
            </a:r>
            <a:endParaRPr lang="en-IN" sz="1700" b="0" strike="noStrike" spc="-1">
              <a:latin typeface="Arial"/>
            </a:endParaRPr>
          </a:p>
        </p:txBody>
      </p:sp>
      <p:sp>
        <p:nvSpPr>
          <p:cNvPr id="125" name="Rounded Rectangle 30"/>
          <p:cNvSpPr/>
          <p:nvPr/>
        </p:nvSpPr>
        <p:spPr>
          <a:xfrm>
            <a:off x="640800" y="1694520"/>
            <a:ext cx="2972880" cy="753840"/>
          </a:xfrm>
          <a:prstGeom prst="roundRect">
            <a:avLst>
              <a:gd name="adj" fmla="val 5501"/>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DBMS allow us to access (retrieve) appropriate data easily.</a:t>
            </a:r>
            <a:endParaRPr lang="en-IN" sz="1400" b="0" strike="noStrike" spc="-1">
              <a:latin typeface="Arial"/>
            </a:endParaRPr>
          </a:p>
        </p:txBody>
      </p:sp>
      <p:sp>
        <p:nvSpPr>
          <p:cNvPr id="126" name="Rounded Rectangle 31"/>
          <p:cNvSpPr/>
          <p:nvPr/>
        </p:nvSpPr>
        <p:spPr>
          <a:xfrm>
            <a:off x="640800" y="2507400"/>
            <a:ext cx="3794400" cy="1413720"/>
          </a:xfrm>
          <a:prstGeom prst="roundRect">
            <a:avLst>
              <a:gd name="adj" fmla="val 5501"/>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Data isolation is a property that controls when and how changes made by one operation become visible to other concurrent users and systems. </a:t>
            </a:r>
            <a:endParaRPr lang="en-IN" sz="1400" b="0" strike="noStrike" spc="-1">
              <a:latin typeface="Arial"/>
            </a:endParaRPr>
          </a:p>
          <a:p>
            <a:pPr>
              <a:lnSpc>
                <a:spcPct val="100000"/>
              </a:lnSpc>
              <a:buNone/>
            </a:pPr>
            <a:r>
              <a:rPr lang="en-US" sz="1400" b="0" strike="noStrike" spc="-1">
                <a:solidFill>
                  <a:srgbClr val="000000"/>
                </a:solidFill>
                <a:latin typeface="Proxima Nova"/>
                <a:ea typeface="Arial"/>
              </a:rPr>
              <a:t>This issue occurs in a concurrency situation.</a:t>
            </a:r>
            <a:endParaRPr lang="en-IN" sz="1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19"/>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20"/>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21"/>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22"/>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12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12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12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12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ntr" fill="hold" nodeType="clickEffect">
                                  <p:stCondLst>
                                    <p:cond delay="0"/>
                                  </p:stCondLst>
                                  <p:childTnLst>
                                    <p:set>
                                      <p:cBhvr>
                                        <p:cTn id="32" dur="1" fill="hold">
                                          <p:stCondLst>
                                            <p:cond delay="0"/>
                                          </p:stCondLst>
                                        </p:cTn>
                                        <p:tgtEl>
                                          <p:spTgt spid="125"/>
                                        </p:tgtEl>
                                        <p:attrNameLst>
                                          <p:attrName>style.visibility</p:attrName>
                                        </p:attrNameLst>
                                      </p:cBhvr>
                                      <p:to>
                                        <p:strVal val="visible"/>
                                      </p:to>
                                    </p:set>
                                    <p:animEffect transition="in" filter="fade">
                                      <p:cBhvr additive="repl">
                                        <p:cTn id="33" dur="500"/>
                                        <p:tgtEl>
                                          <p:spTgt spid="12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fill="hold" nodeType="clickEffect">
                                  <p:stCondLst>
                                    <p:cond delay="0"/>
                                  </p:stCondLst>
                                  <p:childTnLst>
                                    <p:set>
                                      <p:cBhvr>
                                        <p:cTn id="37" dur="1" fill="hold">
                                          <p:stCondLst>
                                            <p:cond delay="0"/>
                                          </p:stCondLst>
                                        </p:cTn>
                                        <p:tgtEl>
                                          <p:spTgt spid="126"/>
                                        </p:tgtEl>
                                        <p:attrNameLst>
                                          <p:attrName>style.visibility</p:attrName>
                                        </p:attrNameLst>
                                      </p:cBhvr>
                                      <p:to>
                                        <p:strVal val="visible"/>
                                      </p:to>
                                    </p:set>
                                    <p:animEffect transition="in" filter="fade">
                                      <p:cBhvr additive="repl">
                                        <p:cTn id="38" dur="5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7" name="Google Shape;66;p15"/>
          <p:cNvPicPr/>
          <p:nvPr/>
        </p:nvPicPr>
        <p:blipFill>
          <a:blip r:embed="rId2"/>
          <a:stretch/>
        </p:blipFill>
        <p:spPr>
          <a:xfrm>
            <a:off x="1080" y="4680"/>
            <a:ext cx="9134280" cy="5133600"/>
          </a:xfrm>
          <a:prstGeom prst="rect">
            <a:avLst/>
          </a:prstGeom>
          <a:ln w="0">
            <a:noFill/>
          </a:ln>
        </p:spPr>
      </p:pic>
      <p:pic>
        <p:nvPicPr>
          <p:cNvPr id="128" name="Google Shape;67;p15"/>
          <p:cNvPicPr/>
          <p:nvPr/>
        </p:nvPicPr>
        <p:blipFill>
          <a:blip r:embed="rId3"/>
          <a:stretch/>
        </p:blipFill>
        <p:spPr>
          <a:xfrm>
            <a:off x="-7560" y="0"/>
            <a:ext cx="9151200" cy="5143320"/>
          </a:xfrm>
          <a:prstGeom prst="rect">
            <a:avLst/>
          </a:prstGeom>
          <a:ln w="0">
            <a:noFill/>
          </a:ln>
        </p:spPr>
      </p:pic>
      <p:pic>
        <p:nvPicPr>
          <p:cNvPr id="129" name="Google Shape;68;p15"/>
          <p:cNvPicPr/>
          <p:nvPr/>
        </p:nvPicPr>
        <p:blipFill>
          <a:blip r:embed="rId4"/>
          <a:stretch/>
        </p:blipFill>
        <p:spPr>
          <a:xfrm>
            <a:off x="7363440" y="148680"/>
            <a:ext cx="1495080" cy="371160"/>
          </a:xfrm>
          <a:prstGeom prst="rect">
            <a:avLst/>
          </a:prstGeom>
          <a:ln w="0">
            <a:noFill/>
          </a:ln>
        </p:spPr>
      </p:pic>
      <p:sp>
        <p:nvSpPr>
          <p:cNvPr id="130"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Guaranteed atomicity</a:t>
            </a:r>
            <a:endParaRPr lang="en-IN" sz="2300" b="0" strike="noStrike" spc="-1">
              <a:latin typeface="Arial"/>
            </a:endParaRPr>
          </a:p>
        </p:txBody>
      </p:sp>
      <p:sp>
        <p:nvSpPr>
          <p:cNvPr id="131" name="Rounded Rectangle 25"/>
          <p:cNvSpPr/>
          <p:nvPr/>
        </p:nvSpPr>
        <p:spPr>
          <a:xfrm>
            <a:off x="185040" y="726120"/>
            <a:ext cx="5177160" cy="659880"/>
          </a:xfrm>
          <a:prstGeom prst="roundRect">
            <a:avLst>
              <a:gd name="adj" fmla="val 5501"/>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Proxima Nova"/>
                <a:ea typeface="Arial"/>
              </a:rPr>
              <a:t>Atomicity: Either transaction execute 0% or 100%.</a:t>
            </a:r>
            <a:endParaRPr lang="en-IN" sz="1800" b="0" strike="noStrike" spc="-1">
              <a:latin typeface="Arial"/>
            </a:endParaRPr>
          </a:p>
        </p:txBody>
      </p:sp>
      <p:sp>
        <p:nvSpPr>
          <p:cNvPr id="132" name="TextBox 26"/>
          <p:cNvSpPr/>
          <p:nvPr/>
        </p:nvSpPr>
        <p:spPr>
          <a:xfrm>
            <a:off x="490680" y="2590560"/>
            <a:ext cx="1275840" cy="72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Person A</a:t>
            </a:r>
            <a:endParaRPr lang="en-IN" sz="1400" b="0" strike="noStrike" spc="-1">
              <a:latin typeface="Arial"/>
            </a:endParaRPr>
          </a:p>
          <a:p>
            <a:pPr algn="ctr">
              <a:lnSpc>
                <a:spcPct val="100000"/>
              </a:lnSpc>
              <a:buNone/>
            </a:pPr>
            <a:r>
              <a:rPr lang="en-US" sz="1400" b="0" strike="noStrike" spc="-1">
                <a:solidFill>
                  <a:srgbClr val="000000"/>
                </a:solidFill>
                <a:latin typeface="Proxima Nova"/>
                <a:ea typeface="Arial"/>
              </a:rPr>
              <a:t>Account A</a:t>
            </a:r>
            <a:endParaRPr lang="en-IN" sz="1400" b="0" strike="noStrike" spc="-1">
              <a:latin typeface="Arial"/>
            </a:endParaRPr>
          </a:p>
          <a:p>
            <a:pPr algn="ctr">
              <a:lnSpc>
                <a:spcPct val="100000"/>
              </a:lnSpc>
              <a:buNone/>
            </a:pPr>
            <a:r>
              <a:rPr lang="en-US" sz="1400" b="0" strike="noStrike" spc="-1">
                <a:solidFill>
                  <a:srgbClr val="000000"/>
                </a:solidFill>
                <a:latin typeface="Proxima Nova"/>
                <a:ea typeface="Arial"/>
              </a:rPr>
              <a:t>Bal : 2000</a:t>
            </a:r>
            <a:endParaRPr lang="en-IN" sz="1400" b="0" strike="noStrike" spc="-1">
              <a:latin typeface="Arial"/>
            </a:endParaRPr>
          </a:p>
        </p:txBody>
      </p:sp>
      <p:sp>
        <p:nvSpPr>
          <p:cNvPr id="133" name="TextBox 27"/>
          <p:cNvSpPr/>
          <p:nvPr/>
        </p:nvSpPr>
        <p:spPr>
          <a:xfrm>
            <a:off x="5543280" y="2587320"/>
            <a:ext cx="1238040" cy="72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Person B</a:t>
            </a:r>
            <a:endParaRPr lang="en-IN" sz="1400" b="0" strike="noStrike" spc="-1">
              <a:latin typeface="Arial"/>
            </a:endParaRPr>
          </a:p>
          <a:p>
            <a:pPr algn="ctr">
              <a:lnSpc>
                <a:spcPct val="100000"/>
              </a:lnSpc>
              <a:buNone/>
            </a:pPr>
            <a:r>
              <a:rPr lang="en-US" sz="1400" b="0" strike="noStrike" spc="-1">
                <a:solidFill>
                  <a:srgbClr val="000000"/>
                </a:solidFill>
                <a:latin typeface="Proxima Nova"/>
                <a:ea typeface="Arial"/>
              </a:rPr>
              <a:t>Account B</a:t>
            </a:r>
            <a:endParaRPr lang="en-IN" sz="1400" b="0" strike="noStrike" spc="-1">
              <a:latin typeface="Arial"/>
            </a:endParaRPr>
          </a:p>
          <a:p>
            <a:pPr algn="ctr">
              <a:lnSpc>
                <a:spcPct val="100000"/>
              </a:lnSpc>
              <a:buNone/>
            </a:pPr>
            <a:r>
              <a:rPr lang="en-US" sz="1400" b="0" strike="noStrike" spc="-1">
                <a:solidFill>
                  <a:srgbClr val="000000"/>
                </a:solidFill>
                <a:latin typeface="Proxima Nova"/>
                <a:ea typeface="Arial"/>
              </a:rPr>
              <a:t>Bal : 1000</a:t>
            </a:r>
            <a:endParaRPr lang="en-IN" sz="1400" b="0" strike="noStrike" spc="-1">
              <a:latin typeface="Arial"/>
            </a:endParaRPr>
          </a:p>
        </p:txBody>
      </p:sp>
      <p:sp>
        <p:nvSpPr>
          <p:cNvPr id="134" name="Right Arrow 28"/>
          <p:cNvSpPr/>
          <p:nvPr/>
        </p:nvSpPr>
        <p:spPr>
          <a:xfrm>
            <a:off x="2565720" y="2520360"/>
            <a:ext cx="2437920" cy="875880"/>
          </a:xfrm>
          <a:prstGeom prst="rightArrow">
            <a:avLst>
              <a:gd name="adj1" fmla="val 50000"/>
              <a:gd name="adj2" fmla="val 50000"/>
            </a:avLst>
          </a:prstGeom>
          <a:solidFill>
            <a:schemeClr val="bg1">
              <a:lumMod val="7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Transfer 500</a:t>
            </a:r>
            <a:endParaRPr lang="en-IN" sz="1400" b="0" strike="noStrike" spc="-1">
              <a:latin typeface="Arial"/>
            </a:endParaRPr>
          </a:p>
        </p:txBody>
      </p:sp>
      <p:sp>
        <p:nvSpPr>
          <p:cNvPr id="135" name="TextBox 29"/>
          <p:cNvSpPr/>
          <p:nvPr/>
        </p:nvSpPr>
        <p:spPr>
          <a:xfrm>
            <a:off x="1743120" y="3449160"/>
            <a:ext cx="4009680" cy="577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Step 1 : Debit 500 from Account A</a:t>
            </a:r>
            <a:endParaRPr lang="en-IN" sz="1600" b="0" strike="noStrike" spc="-1">
              <a:latin typeface="Arial"/>
            </a:endParaRPr>
          </a:p>
          <a:p>
            <a:pPr algn="ctr">
              <a:lnSpc>
                <a:spcPct val="100000"/>
              </a:lnSpc>
              <a:buNone/>
            </a:pPr>
            <a:r>
              <a:rPr lang="en-US" sz="1600" b="0" strike="noStrike" spc="-1">
                <a:solidFill>
                  <a:srgbClr val="000000"/>
                </a:solidFill>
                <a:latin typeface="Proxima Nova"/>
                <a:ea typeface="Arial"/>
              </a:rPr>
              <a:t>Step 2 : Credit 500 into Account B</a:t>
            </a:r>
            <a:endParaRPr lang="en-IN" sz="1600" b="0" strike="noStrike" spc="-1">
              <a:latin typeface="Arial"/>
            </a:endParaRPr>
          </a:p>
        </p:txBody>
      </p:sp>
      <p:sp>
        <p:nvSpPr>
          <p:cNvPr id="136" name="Rounded Rectangle 30"/>
          <p:cNvSpPr/>
          <p:nvPr/>
        </p:nvSpPr>
        <p:spPr>
          <a:xfrm>
            <a:off x="2431080" y="1393920"/>
            <a:ext cx="2437920" cy="555480"/>
          </a:xfrm>
          <a:prstGeom prst="roundRect">
            <a:avLst>
              <a:gd name="adj" fmla="val 11970"/>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Sum of both account before transfer is 3000</a:t>
            </a:r>
            <a:endParaRPr lang="en-IN" sz="1400" b="0" strike="noStrike" spc="-1">
              <a:latin typeface="Arial"/>
            </a:endParaRPr>
          </a:p>
        </p:txBody>
      </p:sp>
      <p:sp>
        <p:nvSpPr>
          <p:cNvPr id="137" name="Rounded Rectangle 31"/>
          <p:cNvSpPr/>
          <p:nvPr/>
        </p:nvSpPr>
        <p:spPr>
          <a:xfrm>
            <a:off x="2484720" y="4242600"/>
            <a:ext cx="2599920" cy="686880"/>
          </a:xfrm>
          <a:prstGeom prst="roundRect">
            <a:avLst>
              <a:gd name="adj" fmla="val 16667"/>
            </a:avLst>
          </a:prstGeom>
          <a:solidFill>
            <a:schemeClr val="bg1">
              <a:lumMod val="7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Sum of both account </a:t>
            </a:r>
            <a:endParaRPr lang="en-IN" sz="1400" b="0" strike="noStrike" spc="-1">
              <a:latin typeface="Arial"/>
            </a:endParaRPr>
          </a:p>
          <a:p>
            <a:pPr algn="ctr">
              <a:lnSpc>
                <a:spcPct val="100000"/>
              </a:lnSpc>
              <a:buNone/>
            </a:pPr>
            <a:r>
              <a:rPr lang="en-US" sz="1400" b="0" strike="noStrike" spc="-1">
                <a:solidFill>
                  <a:srgbClr val="000000"/>
                </a:solidFill>
                <a:latin typeface="Proxima Nova"/>
                <a:ea typeface="Arial"/>
              </a:rPr>
              <a:t>after transfer is 3000</a:t>
            </a:r>
            <a:endParaRPr lang="en-IN" sz="1400" b="0" strike="noStrike" spc="-1">
              <a:latin typeface="Arial"/>
            </a:endParaRPr>
          </a:p>
        </p:txBody>
      </p:sp>
      <p:sp>
        <p:nvSpPr>
          <p:cNvPr id="138" name="Straight Connector 32"/>
          <p:cNvSpPr/>
          <p:nvPr/>
        </p:nvSpPr>
        <p:spPr>
          <a:xfrm>
            <a:off x="1461960" y="3741480"/>
            <a:ext cx="4572000" cy="360"/>
          </a:xfrm>
          <a:prstGeom prst="line">
            <a:avLst/>
          </a:prstGeom>
          <a:ln>
            <a:solidFill>
              <a:srgbClr val="FFFFFF">
                <a:lumMod val="50000"/>
              </a:srgbClr>
            </a:solidFill>
            <a:round/>
          </a:ln>
        </p:spPr>
        <p:style>
          <a:lnRef idx="2">
            <a:schemeClr val="accent6"/>
          </a:lnRef>
          <a:fillRef idx="0">
            <a:schemeClr val="accent6"/>
          </a:fillRef>
          <a:effectRef idx="1">
            <a:schemeClr val="accent6"/>
          </a:effectRef>
          <a:fontRef idx="minor"/>
        </p:style>
        <p:txBody>
          <a:bodyPr/>
          <a:lstStyle/>
          <a:p>
            <a:endParaRPr lang="en-IN"/>
          </a:p>
        </p:txBody>
      </p:sp>
      <p:sp>
        <p:nvSpPr>
          <p:cNvPr id="139" name="Rounded Rectangular Callout 33"/>
          <p:cNvSpPr/>
          <p:nvPr/>
        </p:nvSpPr>
        <p:spPr>
          <a:xfrm>
            <a:off x="6582960" y="3910320"/>
            <a:ext cx="1971360" cy="1009440"/>
          </a:xfrm>
          <a:prstGeom prst="wedgeRoundRectCallout">
            <a:avLst>
              <a:gd name="adj1" fmla="val -88224"/>
              <a:gd name="adj2" fmla="val -67469"/>
              <a:gd name="adj3" fmla="val 16667"/>
            </a:avLst>
          </a:prstGeom>
          <a:solidFill>
            <a:schemeClr val="bg1">
              <a:lumMod val="7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Sum of both account is 2500</a:t>
            </a:r>
            <a:endParaRPr lang="en-IN" sz="1400" b="0" strike="noStrike" spc="-1">
              <a:latin typeface="Arial"/>
            </a:endParaRPr>
          </a:p>
          <a:p>
            <a:pPr algn="ctr">
              <a:lnSpc>
                <a:spcPct val="100000"/>
              </a:lnSpc>
              <a:buNone/>
            </a:pPr>
            <a:r>
              <a:rPr lang="en-US" sz="1400" b="0" strike="noStrike" spc="-1">
                <a:solidFill>
                  <a:srgbClr val="000000"/>
                </a:solidFill>
                <a:latin typeface="Proxima Nova"/>
                <a:ea typeface="Arial"/>
              </a:rPr>
              <a:t>so inconsistent</a:t>
            </a:r>
            <a:endParaRPr lang="en-IN" sz="1400" b="0" strike="noStrike" spc="-1">
              <a:latin typeface="Arial"/>
            </a:endParaRPr>
          </a:p>
        </p:txBody>
      </p:sp>
      <p:sp>
        <p:nvSpPr>
          <p:cNvPr id="140" name="Rounded Rectangular Callout 34"/>
          <p:cNvSpPr/>
          <p:nvPr/>
        </p:nvSpPr>
        <p:spPr>
          <a:xfrm>
            <a:off x="541080" y="3947760"/>
            <a:ext cx="1464120" cy="595080"/>
          </a:xfrm>
          <a:prstGeom prst="wedgeRoundRectCallout">
            <a:avLst>
              <a:gd name="adj1" fmla="val 45202"/>
              <a:gd name="adj2" fmla="val -82104"/>
              <a:gd name="adj3" fmla="val 16667"/>
            </a:avLst>
          </a:prstGeom>
          <a:solidFill>
            <a:schemeClr val="bg1">
              <a:lumMod val="7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Transaction is failed</a:t>
            </a:r>
            <a:endParaRPr lang="en-IN" sz="1400" b="0" strike="noStrike" spc="-1">
              <a:latin typeface="Arial"/>
            </a:endParaRPr>
          </a:p>
        </p:txBody>
      </p:sp>
      <p:pic>
        <p:nvPicPr>
          <p:cNvPr id="141" name="Picture 2" descr="Related image"/>
          <p:cNvPicPr/>
          <p:nvPr/>
        </p:nvPicPr>
        <p:blipFill>
          <a:blip r:embed="rId5"/>
          <a:srcRect l="27689" t="2445" r="27515"/>
          <a:stretch/>
        </p:blipFill>
        <p:spPr>
          <a:xfrm>
            <a:off x="541080" y="1207440"/>
            <a:ext cx="1175040" cy="1439640"/>
          </a:xfrm>
          <a:prstGeom prst="rect">
            <a:avLst/>
          </a:prstGeom>
          <a:ln w="0">
            <a:noFill/>
          </a:ln>
        </p:spPr>
      </p:pic>
      <p:pic>
        <p:nvPicPr>
          <p:cNvPr id="142" name="Picture 4" descr="Image result"/>
          <p:cNvPicPr/>
          <p:nvPr/>
        </p:nvPicPr>
        <p:blipFill>
          <a:blip r:embed="rId6"/>
          <a:srcRect l="15113" t="6775" r="15451" b="6845"/>
          <a:stretch/>
        </p:blipFill>
        <p:spPr>
          <a:xfrm>
            <a:off x="5583600" y="1207440"/>
            <a:ext cx="1157040" cy="143964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fade">
                                      <p:cBhvr additive="repl">
                                        <p:cTn id="7" dur="500"/>
                                        <p:tgtEl>
                                          <p:spTgt spid="1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childTnLst>
                                </p:cTn>
                              </p:par>
                              <p:par>
                                <p:cTn id="12" presetID="1" presetClass="entr" fill="hold" nodeType="withEffect">
                                  <p:stCondLst>
                                    <p:cond delay="0"/>
                                  </p:stCondLst>
                                  <p:childTnLst>
                                    <p:set>
                                      <p:cBhvr>
                                        <p:cTn id="13" dur="1" fill="hold">
                                          <p:stCondLst>
                                            <p:cond delay="0"/>
                                          </p:stCondLst>
                                        </p:cTn>
                                        <p:tgtEl>
                                          <p:spTgt spid="14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p:cTn id="17" dur="1" fill="hold">
                                          <p:stCondLst>
                                            <p:cond delay="0"/>
                                          </p:stCondLst>
                                        </p:cTn>
                                        <p:tgtEl>
                                          <p:spTgt spid="132"/>
                                        </p:tgtEl>
                                        <p:attrNameLst>
                                          <p:attrName>style.visibility</p:attrName>
                                        </p:attrNameLst>
                                      </p:cBhvr>
                                      <p:to>
                                        <p:strVal val="visible"/>
                                      </p:to>
                                    </p:set>
                                  </p:childTnLst>
                                </p:cTn>
                              </p:par>
                              <p:par>
                                <p:cTn id="18" presetID="1" presetClass="entr" fill="hold" nodeType="withEffect">
                                  <p:stCondLst>
                                    <p:cond delay="0"/>
                                  </p:stCondLst>
                                  <p:childTnLst>
                                    <p:set>
                                      <p:cBhvr>
                                        <p:cTn id="19" dur="1" fill="hold">
                                          <p:stCondLst>
                                            <p:cond delay="0"/>
                                          </p:stCondLst>
                                        </p:cTn>
                                        <p:tgtEl>
                                          <p:spTgt spid="133"/>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fill="hold" nodeType="clickEffect">
                                  <p:stCondLst>
                                    <p:cond delay="0"/>
                                  </p:stCondLst>
                                  <p:childTnLst>
                                    <p:set>
                                      <p:cBhvr>
                                        <p:cTn id="23" dur="1" fill="hold">
                                          <p:stCondLst>
                                            <p:cond delay="0"/>
                                          </p:stCondLst>
                                        </p:cTn>
                                        <p:tgtEl>
                                          <p:spTgt spid="136"/>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fill="hold" nodeType="clickEffect">
                                  <p:stCondLst>
                                    <p:cond delay="0"/>
                                  </p:stCondLst>
                                  <p:childTnLst>
                                    <p:set>
                                      <p:cBhvr>
                                        <p:cTn id="27" dur="1" fill="hold">
                                          <p:stCondLst>
                                            <p:cond delay="0"/>
                                          </p:stCondLst>
                                        </p:cTn>
                                        <p:tgtEl>
                                          <p:spTgt spid="13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fill="hold" nodeType="clickEffect">
                                  <p:stCondLst>
                                    <p:cond delay="0"/>
                                  </p:stCondLst>
                                  <p:childTnLst>
                                    <p:set>
                                      <p:cBhvr>
                                        <p:cTn id="31" dur="1" fill="hold">
                                          <p:stCondLst>
                                            <p:cond delay="0"/>
                                          </p:stCondLst>
                                        </p:cTn>
                                        <p:tgtEl>
                                          <p:spTgt spid="13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fill="hold" nodeType="clickEffect">
                                  <p:stCondLst>
                                    <p:cond delay="0"/>
                                  </p:stCondLst>
                                  <p:childTnLst>
                                    <p:set>
                                      <p:cBhvr>
                                        <p:cTn id="35" dur="1" fill="hold">
                                          <p:stCondLst>
                                            <p:cond delay="0"/>
                                          </p:stCondLst>
                                        </p:cTn>
                                        <p:tgtEl>
                                          <p:spTgt spid="13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fill="hold" nodeType="clickEffect">
                                  <p:stCondLst>
                                    <p:cond delay="0"/>
                                  </p:stCondLst>
                                  <p:childTnLst>
                                    <p:set>
                                      <p:cBhvr>
                                        <p:cTn id="39" dur="1" fill="hold">
                                          <p:stCondLst>
                                            <p:cond delay="0"/>
                                          </p:stCondLst>
                                        </p:cTn>
                                        <p:tgtEl>
                                          <p:spTgt spid="138"/>
                                        </p:tgtEl>
                                        <p:attrNameLst>
                                          <p:attrName>style.visibility</p:attrName>
                                        </p:attrNameLst>
                                      </p:cBhvr>
                                      <p:to>
                                        <p:strVal val="visible"/>
                                      </p:to>
                                    </p:set>
                                  </p:childTnLst>
                                </p:cTn>
                              </p:par>
                              <p:par>
                                <p:cTn id="40" presetID="1" presetClass="entr" fill="hold" nodeType="withEffect">
                                  <p:stCondLst>
                                    <p:cond delay="0"/>
                                  </p:stCondLst>
                                  <p:childTnLst>
                                    <p:set>
                                      <p:cBhvr>
                                        <p:cTn id="41" dur="1" fill="hold">
                                          <p:stCondLst>
                                            <p:cond delay="0"/>
                                          </p:stCondLst>
                                        </p:cTn>
                                        <p:tgtEl>
                                          <p:spTgt spid="14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fill="hold" nodeType="clickEffect">
                                  <p:stCondLst>
                                    <p:cond delay="0"/>
                                  </p:stCondLst>
                                  <p:childTnLst>
                                    <p:set>
                                      <p:cBhvr>
                                        <p:cTn id="45" dur="1" fill="hold">
                                          <p:stCondLst>
                                            <p:cond delay="0"/>
                                          </p:stCondLst>
                                        </p:cTn>
                                        <p:tgtEl>
                                          <p:spTgt spid="1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 name="Google Shape;66;p15"/>
          <p:cNvPicPr/>
          <p:nvPr/>
        </p:nvPicPr>
        <p:blipFill>
          <a:blip r:embed="rId2"/>
          <a:stretch/>
        </p:blipFill>
        <p:spPr>
          <a:xfrm>
            <a:off x="1080" y="4680"/>
            <a:ext cx="9134280" cy="5133600"/>
          </a:xfrm>
          <a:prstGeom prst="rect">
            <a:avLst/>
          </a:prstGeom>
          <a:ln w="0">
            <a:noFill/>
          </a:ln>
        </p:spPr>
      </p:pic>
      <p:pic>
        <p:nvPicPr>
          <p:cNvPr id="144" name="Google Shape;67;p15"/>
          <p:cNvPicPr/>
          <p:nvPr/>
        </p:nvPicPr>
        <p:blipFill>
          <a:blip r:embed="rId3"/>
          <a:stretch/>
        </p:blipFill>
        <p:spPr>
          <a:xfrm>
            <a:off x="-7560" y="0"/>
            <a:ext cx="9151200" cy="5143320"/>
          </a:xfrm>
          <a:prstGeom prst="rect">
            <a:avLst/>
          </a:prstGeom>
          <a:ln w="0">
            <a:noFill/>
          </a:ln>
        </p:spPr>
      </p:pic>
      <p:pic>
        <p:nvPicPr>
          <p:cNvPr id="145" name="Google Shape;68;p15"/>
          <p:cNvPicPr/>
          <p:nvPr/>
        </p:nvPicPr>
        <p:blipFill>
          <a:blip r:embed="rId4"/>
          <a:stretch/>
        </p:blipFill>
        <p:spPr>
          <a:xfrm>
            <a:off x="7363440" y="148680"/>
            <a:ext cx="1495080" cy="371160"/>
          </a:xfrm>
          <a:prstGeom prst="rect">
            <a:avLst/>
          </a:prstGeom>
          <a:ln w="0">
            <a:noFill/>
          </a:ln>
        </p:spPr>
      </p:pic>
      <p:sp>
        <p:nvSpPr>
          <p:cNvPr id="146"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Allow to implement integrity constraints</a:t>
            </a:r>
            <a:endParaRPr lang="en-IN" sz="2300" b="0" strike="noStrike" spc="-1">
              <a:latin typeface="Arial"/>
            </a:endParaRPr>
          </a:p>
        </p:txBody>
      </p:sp>
      <p:sp>
        <p:nvSpPr>
          <p:cNvPr id="147" name="TextBox 1"/>
          <p:cNvSpPr/>
          <p:nvPr/>
        </p:nvSpPr>
        <p:spPr>
          <a:xfrm>
            <a:off x="304560" y="72864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Personal</a:t>
            </a:r>
            <a:endParaRPr lang="en-IN" sz="1400" b="0" strike="noStrike" spc="-1">
              <a:latin typeface="Arial"/>
            </a:endParaRPr>
          </a:p>
        </p:txBody>
      </p:sp>
      <p:graphicFrame>
        <p:nvGraphicFramePr>
          <p:cNvPr id="148" name="Content Placeholder 4"/>
          <p:cNvGraphicFramePr/>
          <p:nvPr/>
        </p:nvGraphicFramePr>
        <p:xfrm>
          <a:off x="299880" y="1045800"/>
          <a:ext cx="4493520" cy="92964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12337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Student</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No</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9825098251</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sp>
        <p:nvSpPr>
          <p:cNvPr id="149" name="TextBox 25"/>
          <p:cNvSpPr/>
          <p:nvPr/>
        </p:nvSpPr>
        <p:spPr>
          <a:xfrm>
            <a:off x="304560" y="215460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Academic</a:t>
            </a:r>
            <a:endParaRPr lang="en-IN" sz="1400" b="0" strike="noStrike" spc="-1">
              <a:latin typeface="Arial"/>
            </a:endParaRPr>
          </a:p>
        </p:txBody>
      </p:sp>
      <p:graphicFrame>
        <p:nvGraphicFramePr>
          <p:cNvPr id="150" name="Content Placeholder 4"/>
          <p:cNvGraphicFramePr/>
          <p:nvPr/>
        </p:nvGraphicFramePr>
        <p:xfrm>
          <a:off x="299880" y="2469960"/>
          <a:ext cx="3764520" cy="92964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878040">
                  <a:extLst>
                    <a:ext uri="{9D8B030D-6E8A-4147-A177-3AD203B41FA5}">
                      <a16:colId xmlns:a16="http://schemas.microsoft.com/office/drawing/2014/main" val="20002"/>
                    </a:ext>
                  </a:extLst>
                </a:gridCol>
                <a:gridCol w="49536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Student</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Branch</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Backlog</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SPI</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Professor</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0</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9.5</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sp>
        <p:nvSpPr>
          <p:cNvPr id="151" name="Rounded Rectangular Callout 14"/>
          <p:cNvSpPr/>
          <p:nvPr/>
        </p:nvSpPr>
        <p:spPr>
          <a:xfrm>
            <a:off x="2460960" y="1956240"/>
            <a:ext cx="3017160" cy="336240"/>
          </a:xfrm>
          <a:prstGeom prst="wedgeRoundRectCallout">
            <a:avLst>
              <a:gd name="adj1" fmla="val -22194"/>
              <a:gd name="adj2" fmla="val -103858"/>
              <a:gd name="adj3" fmla="val 16667"/>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400" b="0" strike="noStrike" spc="-1">
                <a:solidFill>
                  <a:srgbClr val="000000"/>
                </a:solidFill>
                <a:latin typeface="Proxima Nova"/>
                <a:ea typeface="Arial"/>
              </a:rPr>
              <a:t>Should contain exact 10 digits</a:t>
            </a:r>
            <a:endParaRPr lang="en-IN" sz="1400" b="0" strike="noStrike" spc="-1">
              <a:latin typeface="Arial"/>
            </a:endParaRPr>
          </a:p>
        </p:txBody>
      </p:sp>
      <p:sp>
        <p:nvSpPr>
          <p:cNvPr id="152" name="Rounded Rectangular Callout 15"/>
          <p:cNvSpPr/>
          <p:nvPr/>
        </p:nvSpPr>
        <p:spPr>
          <a:xfrm>
            <a:off x="3089880" y="3369960"/>
            <a:ext cx="2651400" cy="336240"/>
          </a:xfrm>
          <a:prstGeom prst="wedgeRoundRectCallout">
            <a:avLst>
              <a:gd name="adj1" fmla="val -23686"/>
              <a:gd name="adj2" fmla="val -102278"/>
              <a:gd name="adj3" fmla="val 16667"/>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400" b="0" strike="noStrike" spc="-1">
                <a:solidFill>
                  <a:srgbClr val="000000"/>
                </a:solidFill>
                <a:latin typeface="Proxima Nova"/>
                <a:ea typeface="Arial"/>
              </a:rPr>
              <a:t>Should be between 0 to 10</a:t>
            </a:r>
            <a:endParaRPr lang="en-IN" sz="1400" b="0" strike="noStrike" spc="-1">
              <a:latin typeface="Arial"/>
            </a:endParaRPr>
          </a:p>
        </p:txBody>
      </p:sp>
      <p:sp>
        <p:nvSpPr>
          <p:cNvPr id="153" name="Rounded Rectangular Callout 16"/>
          <p:cNvSpPr/>
          <p:nvPr/>
        </p:nvSpPr>
        <p:spPr>
          <a:xfrm>
            <a:off x="322560" y="4248360"/>
            <a:ext cx="7040520" cy="707400"/>
          </a:xfrm>
          <a:prstGeom prst="wedgeRoundRectCallout">
            <a:avLst>
              <a:gd name="adj1" fmla="val -49350"/>
              <a:gd name="adj2" fmla="val 4128"/>
              <a:gd name="adj3" fmla="val 16667"/>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800" b="0" strike="noStrike" spc="-1">
                <a:solidFill>
                  <a:srgbClr val="000000"/>
                </a:solidFill>
                <a:latin typeface="Proxima Nova"/>
                <a:ea typeface="Arial"/>
              </a:rPr>
              <a:t>DBMS allows us to implement such business rules in our database.</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4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0" presetClass="entr" fill="hold" nodeType="clickEffect">
                                  <p:stCondLst>
                                    <p:cond delay="0"/>
                                  </p:stCondLst>
                                  <p:childTnLst>
                                    <p:set>
                                      <p:cBhvr>
                                        <p:cTn id="12" dur="1" fill="hold">
                                          <p:stCondLst>
                                            <p:cond delay="0"/>
                                          </p:stCondLst>
                                        </p:cTn>
                                        <p:tgtEl>
                                          <p:spTgt spid="151"/>
                                        </p:tgtEl>
                                        <p:attrNameLst>
                                          <p:attrName>style.visibility</p:attrName>
                                        </p:attrNameLst>
                                      </p:cBhvr>
                                      <p:to>
                                        <p:strVal val="visible"/>
                                      </p:to>
                                    </p:set>
                                    <p:animEffect transition="in" filter="fade">
                                      <p:cBhvr additive="repl">
                                        <p:cTn id="13" dur="500"/>
                                        <p:tgtEl>
                                          <p:spTgt spid="151"/>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p:cTn id="17" dur="1" fill="hold">
                                          <p:stCondLst>
                                            <p:cond delay="0"/>
                                          </p:stCondLst>
                                        </p:cTn>
                                        <p:tgtEl>
                                          <p:spTgt spid="149"/>
                                        </p:tgtEl>
                                        <p:attrNameLst>
                                          <p:attrName>style.visibility</p:attrName>
                                        </p:attrNameLst>
                                      </p:cBhvr>
                                      <p:to>
                                        <p:strVal val="visible"/>
                                      </p:to>
                                    </p:set>
                                  </p:childTnLst>
                                </p:cTn>
                              </p:par>
                              <p:par>
                                <p:cTn id="18" presetID="1" presetClass="entr" fill="hold" nodeType="withEffect">
                                  <p:stCondLst>
                                    <p:cond delay="0"/>
                                  </p:stCondLst>
                                  <p:childTnLst>
                                    <p:set>
                                      <p:cBhvr>
                                        <p:cTn id="19" dur="1" fill="hold">
                                          <p:stCondLst>
                                            <p:cond delay="0"/>
                                          </p:stCondLst>
                                        </p:cTn>
                                        <p:tgtEl>
                                          <p:spTgt spid="150"/>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fill="hold" nodeType="clickEffect">
                                  <p:stCondLst>
                                    <p:cond delay="0"/>
                                  </p:stCondLst>
                                  <p:childTnLst>
                                    <p:set>
                                      <p:cBhvr>
                                        <p:cTn id="23" dur="1" fill="hold">
                                          <p:stCondLst>
                                            <p:cond delay="0"/>
                                          </p:stCondLst>
                                        </p:cTn>
                                        <p:tgtEl>
                                          <p:spTgt spid="152"/>
                                        </p:tgtEl>
                                        <p:attrNameLst>
                                          <p:attrName>style.visibility</p:attrName>
                                        </p:attrNameLst>
                                      </p:cBhvr>
                                      <p:to>
                                        <p:strVal val="visible"/>
                                      </p:to>
                                    </p:set>
                                    <p:animEffect transition="in" filter="fade">
                                      <p:cBhvr additive="repl">
                                        <p:cTn id="24" dur="500"/>
                                        <p:tgtEl>
                                          <p:spTgt spid="152"/>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nodeType="clickEffect">
                                  <p:stCondLst>
                                    <p:cond delay="0"/>
                                  </p:stCondLst>
                                  <p:childTnLst>
                                    <p:set>
                                      <p:cBhvr>
                                        <p:cTn id="28" dur="1" fill="hold">
                                          <p:stCondLst>
                                            <p:cond delay="0"/>
                                          </p:stCondLst>
                                        </p:cTn>
                                        <p:tgtEl>
                                          <p:spTgt spid="153"/>
                                        </p:tgtEl>
                                        <p:attrNameLst>
                                          <p:attrName>style.visibility</p:attrName>
                                        </p:attrNameLst>
                                      </p:cBhvr>
                                      <p:to>
                                        <p:strVal val="visible"/>
                                      </p:to>
                                    </p:set>
                                    <p:animEffect transition="in" filter="fade">
                                      <p:cBhvr additive="repl">
                                        <p:cTn id="29"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4" name="Google Shape;66;p15"/>
          <p:cNvPicPr/>
          <p:nvPr/>
        </p:nvPicPr>
        <p:blipFill>
          <a:blip r:embed="rId2"/>
          <a:stretch/>
        </p:blipFill>
        <p:spPr>
          <a:xfrm>
            <a:off x="1080" y="4680"/>
            <a:ext cx="9134280" cy="5133600"/>
          </a:xfrm>
          <a:prstGeom prst="rect">
            <a:avLst/>
          </a:prstGeom>
          <a:ln w="0">
            <a:noFill/>
          </a:ln>
        </p:spPr>
      </p:pic>
      <p:pic>
        <p:nvPicPr>
          <p:cNvPr id="155" name="Google Shape;67;p15"/>
          <p:cNvPicPr/>
          <p:nvPr/>
        </p:nvPicPr>
        <p:blipFill>
          <a:blip r:embed="rId3"/>
          <a:stretch/>
        </p:blipFill>
        <p:spPr>
          <a:xfrm>
            <a:off x="-7560" y="0"/>
            <a:ext cx="9151200" cy="5143320"/>
          </a:xfrm>
          <a:prstGeom prst="rect">
            <a:avLst/>
          </a:prstGeom>
          <a:ln w="0">
            <a:noFill/>
          </a:ln>
        </p:spPr>
      </p:pic>
      <p:pic>
        <p:nvPicPr>
          <p:cNvPr id="156" name="Google Shape;68;p15"/>
          <p:cNvPicPr/>
          <p:nvPr/>
        </p:nvPicPr>
        <p:blipFill>
          <a:blip r:embed="rId4"/>
          <a:stretch/>
        </p:blipFill>
        <p:spPr>
          <a:xfrm>
            <a:off x="7363440" y="148680"/>
            <a:ext cx="1495080" cy="371160"/>
          </a:xfrm>
          <a:prstGeom prst="rect">
            <a:avLst/>
          </a:prstGeom>
          <a:ln w="0">
            <a:noFill/>
          </a:ln>
        </p:spPr>
      </p:pic>
      <p:sp>
        <p:nvSpPr>
          <p:cNvPr id="157"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Sharing of data among multiple users</a:t>
            </a:r>
            <a:endParaRPr lang="en-IN" sz="2300" b="0" strike="noStrike" spc="-1">
              <a:latin typeface="Arial"/>
            </a:endParaRPr>
          </a:p>
        </p:txBody>
      </p:sp>
      <p:sp>
        <p:nvSpPr>
          <p:cNvPr id="158" name="TextBox 1"/>
          <p:cNvSpPr/>
          <p:nvPr/>
        </p:nvSpPr>
        <p:spPr>
          <a:xfrm>
            <a:off x="1722240" y="99072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Computer</a:t>
            </a:r>
            <a:endParaRPr lang="en-IN" sz="1400" b="0" strike="noStrike" spc="-1">
              <a:latin typeface="Arial"/>
            </a:endParaRPr>
          </a:p>
        </p:txBody>
      </p:sp>
      <p:sp>
        <p:nvSpPr>
          <p:cNvPr id="159" name="TextBox 101"/>
          <p:cNvSpPr/>
          <p:nvPr/>
        </p:nvSpPr>
        <p:spPr>
          <a:xfrm>
            <a:off x="6149880" y="99072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Civil</a:t>
            </a:r>
            <a:endParaRPr lang="en-IN" sz="1400" b="0" strike="noStrike" spc="-1">
              <a:latin typeface="Arial"/>
            </a:endParaRPr>
          </a:p>
        </p:txBody>
      </p:sp>
      <p:sp>
        <p:nvSpPr>
          <p:cNvPr id="160" name="TextBox 102"/>
          <p:cNvSpPr/>
          <p:nvPr/>
        </p:nvSpPr>
        <p:spPr>
          <a:xfrm>
            <a:off x="6149880" y="452916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Electrical</a:t>
            </a:r>
            <a:endParaRPr lang="en-IN" sz="1400" b="0" strike="noStrike" spc="-1">
              <a:latin typeface="Arial"/>
            </a:endParaRPr>
          </a:p>
        </p:txBody>
      </p:sp>
      <p:sp>
        <p:nvSpPr>
          <p:cNvPr id="161" name="TextBox 103"/>
          <p:cNvSpPr/>
          <p:nvPr/>
        </p:nvSpPr>
        <p:spPr>
          <a:xfrm>
            <a:off x="1722240" y="4529160"/>
            <a:ext cx="1164240" cy="5158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Mechanical</a:t>
            </a:r>
            <a:endParaRPr lang="en-IN" sz="1400" b="0" strike="noStrike" spc="-1">
              <a:latin typeface="Arial"/>
            </a:endParaRPr>
          </a:p>
        </p:txBody>
      </p:sp>
      <p:graphicFrame>
        <p:nvGraphicFramePr>
          <p:cNvPr id="162" name="Content Placeholder 4"/>
          <p:cNvGraphicFramePr/>
          <p:nvPr/>
        </p:nvGraphicFramePr>
        <p:xfrm>
          <a:off x="280080" y="140508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graphicFrame>
        <p:nvGraphicFramePr>
          <p:cNvPr id="163" name="Content Placeholder 4"/>
          <p:cNvGraphicFramePr/>
          <p:nvPr/>
        </p:nvGraphicFramePr>
        <p:xfrm>
          <a:off x="4707720" y="143352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graphicFrame>
        <p:nvGraphicFramePr>
          <p:cNvPr id="164" name="Content Placeholder 4"/>
          <p:cNvGraphicFramePr/>
          <p:nvPr/>
        </p:nvGraphicFramePr>
        <p:xfrm>
          <a:off x="280080" y="349200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graphicFrame>
        <p:nvGraphicFramePr>
          <p:cNvPr id="165" name="Content Placeholder 4"/>
          <p:cNvGraphicFramePr/>
          <p:nvPr/>
        </p:nvGraphicFramePr>
        <p:xfrm>
          <a:off x="4707720" y="352080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pic>
        <p:nvPicPr>
          <p:cNvPr id="166" name="Picture 16"/>
          <p:cNvPicPr/>
          <p:nvPr/>
        </p:nvPicPr>
        <p:blipFill>
          <a:blip r:embed="rId5"/>
          <a:stretch/>
        </p:blipFill>
        <p:spPr>
          <a:xfrm>
            <a:off x="2964600" y="822240"/>
            <a:ext cx="554760" cy="554760"/>
          </a:xfrm>
          <a:prstGeom prst="rect">
            <a:avLst/>
          </a:prstGeom>
          <a:ln w="0">
            <a:noFill/>
          </a:ln>
        </p:spPr>
      </p:pic>
      <p:pic>
        <p:nvPicPr>
          <p:cNvPr id="167" name="Picture 17"/>
          <p:cNvPicPr/>
          <p:nvPr/>
        </p:nvPicPr>
        <p:blipFill>
          <a:blip r:embed="rId5"/>
          <a:stretch/>
        </p:blipFill>
        <p:spPr>
          <a:xfrm>
            <a:off x="5517360" y="822240"/>
            <a:ext cx="554760" cy="554760"/>
          </a:xfrm>
          <a:prstGeom prst="rect">
            <a:avLst/>
          </a:prstGeom>
          <a:ln w="0">
            <a:noFill/>
          </a:ln>
        </p:spPr>
      </p:pic>
      <p:pic>
        <p:nvPicPr>
          <p:cNvPr id="168" name="Picture 18"/>
          <p:cNvPicPr/>
          <p:nvPr/>
        </p:nvPicPr>
        <p:blipFill>
          <a:blip r:embed="rId5"/>
          <a:stretch/>
        </p:blipFill>
        <p:spPr>
          <a:xfrm>
            <a:off x="2964600" y="4403520"/>
            <a:ext cx="554760" cy="554760"/>
          </a:xfrm>
          <a:prstGeom prst="rect">
            <a:avLst/>
          </a:prstGeom>
          <a:ln w="0">
            <a:noFill/>
          </a:ln>
        </p:spPr>
      </p:pic>
      <p:pic>
        <p:nvPicPr>
          <p:cNvPr id="169" name="Picture 19"/>
          <p:cNvPicPr/>
          <p:nvPr/>
        </p:nvPicPr>
        <p:blipFill>
          <a:blip r:embed="rId5"/>
          <a:stretch/>
        </p:blipFill>
        <p:spPr>
          <a:xfrm>
            <a:off x="5517360" y="4403520"/>
            <a:ext cx="554760" cy="554760"/>
          </a:xfrm>
          <a:prstGeom prst="rect">
            <a:avLst/>
          </a:prstGeom>
          <a:ln w="0">
            <a:noFill/>
          </a:ln>
        </p:spPr>
      </p:pic>
      <p:sp>
        <p:nvSpPr>
          <p:cNvPr id="170" name="Rounded Rectangle 20"/>
          <p:cNvSpPr/>
          <p:nvPr/>
        </p:nvSpPr>
        <p:spPr>
          <a:xfrm>
            <a:off x="4720320" y="2635560"/>
            <a:ext cx="4024080" cy="741600"/>
          </a:xfrm>
          <a:prstGeom prst="roundRect">
            <a:avLst>
              <a:gd name="adj" fmla="val 2976"/>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400" b="0" strike="noStrike" spc="-1">
                <a:solidFill>
                  <a:srgbClr val="000000"/>
                </a:solidFill>
                <a:latin typeface="Proxima Nova"/>
                <a:ea typeface="Arial"/>
              </a:rPr>
              <a:t>Database management system allows more than one user to access same data simultaneously.</a:t>
            </a:r>
            <a:endParaRPr lang="en-IN" sz="1400" b="0" strike="noStrike" spc="-1">
              <a:latin typeface="Arial"/>
            </a:endParaRPr>
          </a:p>
        </p:txBody>
      </p:sp>
      <p:sp>
        <p:nvSpPr>
          <p:cNvPr id="171" name="Straight Arrow Connector 21"/>
          <p:cNvSpPr/>
          <p:nvPr/>
        </p:nvSpPr>
        <p:spPr>
          <a:xfrm flipH="1">
            <a:off x="2304000" y="1377360"/>
            <a:ext cx="927000" cy="2114280"/>
          </a:xfrm>
          <a:custGeom>
            <a:avLst/>
            <a:gdLst/>
            <a:ahLst/>
            <a:cxnLst/>
            <a:rect l="l" t="t" r="r" b="b"/>
            <a:pathLst>
              <a:path w="21600" h="21600">
                <a:moveTo>
                  <a:pt x="0" y="0"/>
                </a:moveTo>
                <a:lnTo>
                  <a:pt x="21600" y="21600"/>
                </a:lnTo>
              </a:path>
            </a:pathLst>
          </a:custGeom>
          <a:noFill/>
          <a:ln>
            <a:solidFill>
              <a:srgbClr val="FFFFFF">
                <a:lumMod val="50000"/>
              </a:srgbClr>
            </a:solidFill>
            <a:round/>
            <a:tailEnd type="triangle" w="med" len="med"/>
          </a:ln>
          <a:effectLst>
            <a:outerShdw blurRad="39960" dist="23040" dir="5400000" rotWithShape="0">
              <a:srgbClr val="000000">
                <a:alpha val="35000"/>
              </a:srgbClr>
            </a:outerShdw>
          </a:effectLst>
        </p:spPr>
        <p:style>
          <a:lnRef idx="3">
            <a:schemeClr val="accent6"/>
          </a:lnRef>
          <a:fillRef idx="0">
            <a:schemeClr val="accent6"/>
          </a:fillRef>
          <a:effectRef idx="2">
            <a:schemeClr val="accent6"/>
          </a:effectRef>
          <a:fontRef idx="minor"/>
        </p:style>
        <p:txBody>
          <a:bodyPr/>
          <a:lstStyle/>
          <a:p>
            <a:endParaRPr lang="en-IN"/>
          </a:p>
        </p:txBody>
      </p:sp>
      <p:sp>
        <p:nvSpPr>
          <p:cNvPr id="172" name="Straight Arrow Connector 22"/>
          <p:cNvSpPr/>
          <p:nvPr/>
        </p:nvSpPr>
        <p:spPr>
          <a:xfrm>
            <a:off x="3519720" y="1106640"/>
            <a:ext cx="1821960" cy="293400"/>
          </a:xfrm>
          <a:custGeom>
            <a:avLst/>
            <a:gdLst/>
            <a:ahLst/>
            <a:cxnLst/>
            <a:rect l="l" t="t" r="r" b="b"/>
            <a:pathLst>
              <a:path w="21600" h="21600">
                <a:moveTo>
                  <a:pt x="0" y="0"/>
                </a:moveTo>
                <a:lnTo>
                  <a:pt x="21600" y="21600"/>
                </a:lnTo>
              </a:path>
            </a:pathLst>
          </a:custGeom>
          <a:noFill/>
          <a:ln>
            <a:solidFill>
              <a:srgbClr val="FFFFFF">
                <a:lumMod val="50000"/>
              </a:srgbClr>
            </a:solidFill>
            <a:round/>
            <a:tailEnd type="triangle" w="med" len="med"/>
          </a:ln>
          <a:effectLst>
            <a:outerShdw blurRad="39960" dist="23040" dir="5400000" rotWithShape="0">
              <a:srgbClr val="000000">
                <a:alpha val="35000"/>
              </a:srgbClr>
            </a:outerShdw>
          </a:effectLst>
        </p:spPr>
        <p:style>
          <a:lnRef idx="3">
            <a:schemeClr val="accent6"/>
          </a:lnRef>
          <a:fillRef idx="0">
            <a:schemeClr val="accent6"/>
          </a:fillRef>
          <a:effectRef idx="2">
            <a:schemeClr val="accent6"/>
          </a:effectRef>
          <a:fontRef idx="minor"/>
        </p:style>
        <p:txBody>
          <a:bodyPr/>
          <a:lstStyle/>
          <a:p>
            <a:endParaRPr lang="en-IN"/>
          </a:p>
        </p:txBody>
      </p:sp>
      <p:sp>
        <p:nvSpPr>
          <p:cNvPr id="173" name="Multiply 23"/>
          <p:cNvSpPr/>
          <p:nvPr/>
        </p:nvSpPr>
        <p:spPr>
          <a:xfrm>
            <a:off x="4179600" y="733320"/>
            <a:ext cx="821880" cy="1118160"/>
          </a:xfrm>
          <a:prstGeom prst="mathMultiply">
            <a:avLst>
              <a:gd name="adj1" fmla="val 23520"/>
            </a:avLst>
          </a:prstGeom>
          <a:solidFill>
            <a:srgbClr val="D17B6D"/>
          </a:soli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a:lstStyle/>
          <a:p>
            <a:endParaRPr lang="en-IN"/>
          </a:p>
        </p:txBody>
      </p:sp>
      <p:sp>
        <p:nvSpPr>
          <p:cNvPr id="174" name="Multiply 24"/>
          <p:cNvSpPr/>
          <p:nvPr/>
        </p:nvSpPr>
        <p:spPr>
          <a:xfrm>
            <a:off x="2106360" y="2303280"/>
            <a:ext cx="821880" cy="1118160"/>
          </a:xfrm>
          <a:prstGeom prst="mathMultiply">
            <a:avLst>
              <a:gd name="adj1" fmla="val 23520"/>
            </a:avLst>
          </a:prstGeom>
          <a:solidFill>
            <a:srgbClr val="D17B6D"/>
          </a:soli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a:lstStyle/>
          <a:p>
            <a:endParaRPr lang="en-IN"/>
          </a:p>
        </p:txBody>
      </p:sp>
      <p:sp>
        <p:nvSpPr>
          <p:cNvPr id="175" name="Rounded Rectangular Callout 25"/>
          <p:cNvSpPr/>
          <p:nvPr/>
        </p:nvSpPr>
        <p:spPr>
          <a:xfrm>
            <a:off x="2858400" y="2623320"/>
            <a:ext cx="1709640" cy="431640"/>
          </a:xfrm>
          <a:prstGeom prst="wedgeRoundRectCallout">
            <a:avLst>
              <a:gd name="adj1" fmla="val -53781"/>
              <a:gd name="adj2" fmla="val -112720"/>
              <a:gd name="adj3" fmla="val 16667"/>
            </a:avLst>
          </a:prstGeom>
          <a:solidFill>
            <a:schemeClr val="bg1">
              <a:lumMod val="7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IN" sz="1400" b="0" strike="noStrike" spc="-1">
                <a:solidFill>
                  <a:srgbClr val="000000"/>
                </a:solidFill>
                <a:latin typeface="Proxima Nova"/>
                <a:ea typeface="Arial"/>
              </a:rPr>
              <a:t>Want to access</a:t>
            </a:r>
            <a:endParaRPr lang="en-IN" sz="1400" b="0" strike="noStrike" spc="-1">
              <a:latin typeface="Arial"/>
            </a:endParaRPr>
          </a:p>
        </p:txBody>
      </p:sp>
      <p:sp>
        <p:nvSpPr>
          <p:cNvPr id="176" name="Rounded Rectangular Callout 26"/>
          <p:cNvSpPr/>
          <p:nvPr/>
        </p:nvSpPr>
        <p:spPr>
          <a:xfrm>
            <a:off x="3852720" y="563400"/>
            <a:ext cx="1709640" cy="328680"/>
          </a:xfrm>
          <a:prstGeom prst="wedgeRoundRectCallout">
            <a:avLst>
              <a:gd name="adj1" fmla="val -71057"/>
              <a:gd name="adj2" fmla="val 108716"/>
              <a:gd name="adj3" fmla="val 16667"/>
            </a:avLst>
          </a:prstGeom>
          <a:solidFill>
            <a:schemeClr val="bg1">
              <a:lumMod val="7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IN" sz="1400" b="0" strike="noStrike" spc="-1">
                <a:solidFill>
                  <a:srgbClr val="000000"/>
                </a:solidFill>
                <a:latin typeface="Proxima Nova"/>
                <a:ea typeface="Arial"/>
              </a:rPr>
              <a:t>Want to access</a:t>
            </a:r>
            <a:endParaRPr lang="en-IN" sz="1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63"/>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64"/>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65"/>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58"/>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159"/>
                                        </p:tgtEl>
                                        <p:attrNameLst>
                                          <p:attrName>style.visibility</p:attrName>
                                        </p:attrNameLst>
                                      </p:cBhvr>
                                      <p:to>
                                        <p:strVal val="visible"/>
                                      </p:to>
                                    </p:set>
                                  </p:childTnLst>
                                </p:cTn>
                              </p:par>
                              <p:par>
                                <p:cTn id="17" presetID="1" presetClass="entr" fill="hold" nodeType="withEffect">
                                  <p:stCondLst>
                                    <p:cond delay="0"/>
                                  </p:stCondLst>
                                  <p:childTnLst>
                                    <p:set>
                                      <p:cBhvr>
                                        <p:cTn id="18" dur="1" fill="hold">
                                          <p:stCondLst>
                                            <p:cond delay="0"/>
                                          </p:stCondLst>
                                        </p:cTn>
                                        <p:tgtEl>
                                          <p:spTgt spid="160"/>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16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fill="hold" nodeType="clickEffect">
                                  <p:stCondLst>
                                    <p:cond delay="0"/>
                                  </p:stCondLst>
                                  <p:childTnLst>
                                    <p:set>
                                      <p:cBhvr>
                                        <p:cTn id="24" dur="1" fill="hold">
                                          <p:stCondLst>
                                            <p:cond delay="0"/>
                                          </p:stCondLst>
                                        </p:cTn>
                                        <p:tgtEl>
                                          <p:spTgt spid="166"/>
                                        </p:tgtEl>
                                        <p:attrNameLst>
                                          <p:attrName>style.visibility</p:attrName>
                                        </p:attrNameLst>
                                      </p:cBhvr>
                                      <p:to>
                                        <p:strVal val="visible"/>
                                      </p:to>
                                    </p:set>
                                    <p:animEffect transition="in" filter="fade">
                                      <p:cBhvr additive="repl">
                                        <p:cTn id="25" dur="500"/>
                                        <p:tgtEl>
                                          <p:spTgt spid="166"/>
                                        </p:tgtEl>
                                      </p:cBhvr>
                                    </p:animEffect>
                                  </p:childTnLst>
                                </p:cTn>
                              </p:par>
                              <p:par>
                                <p:cTn id="26" presetID="10" presetClass="entr" fill="hold" nodeType="withEffect">
                                  <p:stCondLst>
                                    <p:cond delay="0"/>
                                  </p:stCondLst>
                                  <p:childTnLst>
                                    <p:set>
                                      <p:cBhvr>
                                        <p:cTn id="27" dur="1" fill="hold">
                                          <p:stCondLst>
                                            <p:cond delay="0"/>
                                          </p:stCondLst>
                                        </p:cTn>
                                        <p:tgtEl>
                                          <p:spTgt spid="167"/>
                                        </p:tgtEl>
                                        <p:attrNameLst>
                                          <p:attrName>style.visibility</p:attrName>
                                        </p:attrNameLst>
                                      </p:cBhvr>
                                      <p:to>
                                        <p:strVal val="visible"/>
                                      </p:to>
                                    </p:set>
                                    <p:animEffect transition="in" filter="fade">
                                      <p:cBhvr additive="repl">
                                        <p:cTn id="28" dur="500"/>
                                        <p:tgtEl>
                                          <p:spTgt spid="167"/>
                                        </p:tgtEl>
                                      </p:cBhvr>
                                    </p:animEffect>
                                  </p:childTnLst>
                                </p:cTn>
                              </p:par>
                              <p:par>
                                <p:cTn id="29" presetID="10" presetClass="entr" fill="hold" nodeType="withEffect">
                                  <p:stCondLst>
                                    <p:cond delay="0"/>
                                  </p:stCondLst>
                                  <p:childTnLst>
                                    <p:set>
                                      <p:cBhvr>
                                        <p:cTn id="30" dur="1" fill="hold">
                                          <p:stCondLst>
                                            <p:cond delay="0"/>
                                          </p:stCondLst>
                                        </p:cTn>
                                        <p:tgtEl>
                                          <p:spTgt spid="168"/>
                                        </p:tgtEl>
                                        <p:attrNameLst>
                                          <p:attrName>style.visibility</p:attrName>
                                        </p:attrNameLst>
                                      </p:cBhvr>
                                      <p:to>
                                        <p:strVal val="visible"/>
                                      </p:to>
                                    </p:set>
                                    <p:animEffect transition="in" filter="fade">
                                      <p:cBhvr additive="repl">
                                        <p:cTn id="31" dur="500"/>
                                        <p:tgtEl>
                                          <p:spTgt spid="168"/>
                                        </p:tgtEl>
                                      </p:cBhvr>
                                    </p:animEffect>
                                  </p:childTnLst>
                                </p:cTn>
                              </p:par>
                              <p:par>
                                <p:cTn id="32" presetID="10" presetClass="entr" fill="hold" nodeType="withEffect">
                                  <p:stCondLst>
                                    <p:cond delay="0"/>
                                  </p:stCondLst>
                                  <p:childTnLst>
                                    <p:set>
                                      <p:cBhvr>
                                        <p:cTn id="33" dur="1" fill="hold">
                                          <p:stCondLst>
                                            <p:cond delay="0"/>
                                          </p:stCondLst>
                                        </p:cTn>
                                        <p:tgtEl>
                                          <p:spTgt spid="169"/>
                                        </p:tgtEl>
                                        <p:attrNameLst>
                                          <p:attrName>style.visibility</p:attrName>
                                        </p:attrNameLst>
                                      </p:cBhvr>
                                      <p:to>
                                        <p:strVal val="visible"/>
                                      </p:to>
                                    </p:set>
                                    <p:animEffect transition="in" filter="fade">
                                      <p:cBhvr additive="repl">
                                        <p:cTn id="34" dur="500"/>
                                        <p:tgtEl>
                                          <p:spTgt spid="169"/>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fill="hold" nodeType="clickEffect">
                                  <p:stCondLst>
                                    <p:cond delay="0"/>
                                  </p:stCondLst>
                                  <p:childTnLst>
                                    <p:set>
                                      <p:cBhvr>
                                        <p:cTn id="38" dur="1" fill="hold">
                                          <p:stCondLst>
                                            <p:cond delay="0"/>
                                          </p:stCondLst>
                                        </p:cTn>
                                        <p:tgtEl>
                                          <p:spTgt spid="171"/>
                                        </p:tgtEl>
                                        <p:attrNameLst>
                                          <p:attrName>style.visibility</p:attrName>
                                        </p:attrNameLst>
                                      </p:cBhvr>
                                      <p:to>
                                        <p:strVal val="visible"/>
                                      </p:to>
                                    </p:set>
                                    <p:animEffect transition="in" filter="fade">
                                      <p:cBhvr additive="repl">
                                        <p:cTn id="39" dur="500"/>
                                        <p:tgtEl>
                                          <p:spTgt spid="171"/>
                                        </p:tgtEl>
                                      </p:cBhvr>
                                    </p:animEffect>
                                  </p:childTnLst>
                                </p:cTn>
                              </p:par>
                              <p:par>
                                <p:cTn id="40" presetID="10" presetClass="entr" fill="hold" nodeType="withEffect">
                                  <p:stCondLst>
                                    <p:cond delay="0"/>
                                  </p:stCondLst>
                                  <p:childTnLst>
                                    <p:set>
                                      <p:cBhvr>
                                        <p:cTn id="41" dur="1" fill="hold">
                                          <p:stCondLst>
                                            <p:cond delay="0"/>
                                          </p:stCondLst>
                                        </p:cTn>
                                        <p:tgtEl>
                                          <p:spTgt spid="175"/>
                                        </p:tgtEl>
                                        <p:attrNameLst>
                                          <p:attrName>style.visibility</p:attrName>
                                        </p:attrNameLst>
                                      </p:cBhvr>
                                      <p:to>
                                        <p:strVal val="visible"/>
                                      </p:to>
                                    </p:set>
                                    <p:animEffect transition="in" filter="fade">
                                      <p:cBhvr additive="repl">
                                        <p:cTn id="42" dur="500"/>
                                        <p:tgtEl>
                                          <p:spTgt spid="17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nodeType="clickEffect">
                                  <p:stCondLst>
                                    <p:cond delay="0"/>
                                  </p:stCondLst>
                                  <p:childTnLst>
                                    <p:set>
                                      <p:cBhvr>
                                        <p:cTn id="46" dur="1" fill="hold">
                                          <p:stCondLst>
                                            <p:cond delay="0"/>
                                          </p:stCondLst>
                                        </p:cTn>
                                        <p:tgtEl>
                                          <p:spTgt spid="174"/>
                                        </p:tgtEl>
                                        <p:attrNameLst>
                                          <p:attrName>style.visibility</p:attrName>
                                        </p:attrNameLst>
                                      </p:cBhvr>
                                      <p:to>
                                        <p:strVal val="visible"/>
                                      </p:to>
                                    </p:set>
                                    <p:animEffect transition="in" filter="fade">
                                      <p:cBhvr additive="repl">
                                        <p:cTn id="47" dur="500"/>
                                        <p:tgtEl>
                                          <p:spTgt spid="17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fill="hold" nodeType="clickEffect">
                                  <p:stCondLst>
                                    <p:cond delay="0"/>
                                  </p:stCondLst>
                                  <p:childTnLst>
                                    <p:set>
                                      <p:cBhvr>
                                        <p:cTn id="51" dur="1" fill="hold">
                                          <p:stCondLst>
                                            <p:cond delay="0"/>
                                          </p:stCondLst>
                                        </p:cTn>
                                        <p:tgtEl>
                                          <p:spTgt spid="176"/>
                                        </p:tgtEl>
                                        <p:attrNameLst>
                                          <p:attrName>style.visibility</p:attrName>
                                        </p:attrNameLst>
                                      </p:cBhvr>
                                      <p:to>
                                        <p:strVal val="visible"/>
                                      </p:to>
                                    </p:set>
                                    <p:animEffect transition="in" filter="fade">
                                      <p:cBhvr additive="repl">
                                        <p:cTn id="52" dur="500"/>
                                        <p:tgtEl>
                                          <p:spTgt spid="176"/>
                                        </p:tgtEl>
                                      </p:cBhvr>
                                    </p:animEffect>
                                  </p:childTnLst>
                                </p:cTn>
                              </p:par>
                              <p:par>
                                <p:cTn id="53" presetID="10" presetClass="entr" fill="hold" nodeType="withEffect">
                                  <p:stCondLst>
                                    <p:cond delay="0"/>
                                  </p:stCondLst>
                                  <p:childTnLst>
                                    <p:set>
                                      <p:cBhvr>
                                        <p:cTn id="54" dur="1" fill="hold">
                                          <p:stCondLst>
                                            <p:cond delay="0"/>
                                          </p:stCondLst>
                                        </p:cTn>
                                        <p:tgtEl>
                                          <p:spTgt spid="172"/>
                                        </p:tgtEl>
                                        <p:attrNameLst>
                                          <p:attrName>style.visibility</p:attrName>
                                        </p:attrNameLst>
                                      </p:cBhvr>
                                      <p:to>
                                        <p:strVal val="visible"/>
                                      </p:to>
                                    </p:set>
                                    <p:animEffect transition="in" filter="fade">
                                      <p:cBhvr additive="repl">
                                        <p:cTn id="55" dur="500"/>
                                        <p:tgtEl>
                                          <p:spTgt spid="172"/>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nodeType="clickEffect">
                                  <p:stCondLst>
                                    <p:cond delay="0"/>
                                  </p:stCondLst>
                                  <p:childTnLst>
                                    <p:set>
                                      <p:cBhvr>
                                        <p:cTn id="59" dur="1" fill="hold">
                                          <p:stCondLst>
                                            <p:cond delay="0"/>
                                          </p:stCondLst>
                                        </p:cTn>
                                        <p:tgtEl>
                                          <p:spTgt spid="173"/>
                                        </p:tgtEl>
                                        <p:attrNameLst>
                                          <p:attrName>style.visibility</p:attrName>
                                        </p:attrNameLst>
                                      </p:cBhvr>
                                      <p:to>
                                        <p:strVal val="visible"/>
                                      </p:to>
                                    </p:set>
                                    <p:animEffect transition="in" filter="fade">
                                      <p:cBhvr additive="repl">
                                        <p:cTn id="60" dur="500"/>
                                        <p:tgtEl>
                                          <p:spTgt spid="173"/>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fill="hold" nodeType="clickEffect">
                                  <p:stCondLst>
                                    <p:cond delay="0"/>
                                  </p:stCondLst>
                                  <p:childTnLst>
                                    <p:set>
                                      <p:cBhvr>
                                        <p:cTn id="64" dur="1" fill="hold">
                                          <p:stCondLst>
                                            <p:cond delay="0"/>
                                          </p:stCondLst>
                                        </p:cTn>
                                        <p:tgtEl>
                                          <p:spTgt spid="170"/>
                                        </p:tgtEl>
                                        <p:attrNameLst>
                                          <p:attrName>style.visibility</p:attrName>
                                        </p:attrNameLst>
                                      </p:cBhvr>
                                      <p:to>
                                        <p:strVal val="visible"/>
                                      </p:to>
                                    </p:set>
                                    <p:animEffect transition="in" filter="fade">
                                      <p:cBhvr additive="repl">
                                        <p:cTn id="65" dur="5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7" name="Google Shape;66;p15"/>
          <p:cNvPicPr/>
          <p:nvPr/>
        </p:nvPicPr>
        <p:blipFill>
          <a:blip r:embed="rId2"/>
          <a:stretch/>
        </p:blipFill>
        <p:spPr>
          <a:xfrm>
            <a:off x="1080" y="4680"/>
            <a:ext cx="9134280" cy="5133600"/>
          </a:xfrm>
          <a:prstGeom prst="rect">
            <a:avLst/>
          </a:prstGeom>
          <a:ln w="0">
            <a:noFill/>
          </a:ln>
        </p:spPr>
      </p:pic>
      <p:pic>
        <p:nvPicPr>
          <p:cNvPr id="178" name="Google Shape;67;p15"/>
          <p:cNvPicPr/>
          <p:nvPr/>
        </p:nvPicPr>
        <p:blipFill>
          <a:blip r:embed="rId3"/>
          <a:stretch/>
        </p:blipFill>
        <p:spPr>
          <a:xfrm>
            <a:off x="-7560" y="0"/>
            <a:ext cx="9151200" cy="5143320"/>
          </a:xfrm>
          <a:prstGeom prst="rect">
            <a:avLst/>
          </a:prstGeom>
          <a:ln w="0">
            <a:noFill/>
          </a:ln>
        </p:spPr>
      </p:pic>
      <p:pic>
        <p:nvPicPr>
          <p:cNvPr id="179" name="Google Shape;68;p15"/>
          <p:cNvPicPr/>
          <p:nvPr/>
        </p:nvPicPr>
        <p:blipFill>
          <a:blip r:embed="rId4"/>
          <a:stretch/>
        </p:blipFill>
        <p:spPr>
          <a:xfrm>
            <a:off x="7363440" y="148680"/>
            <a:ext cx="1495080" cy="371160"/>
          </a:xfrm>
          <a:prstGeom prst="rect">
            <a:avLst/>
          </a:prstGeom>
          <a:ln w="0">
            <a:noFill/>
          </a:ln>
        </p:spPr>
      </p:pic>
      <p:sp>
        <p:nvSpPr>
          <p:cNvPr id="180"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Restricting unauthorized access to data</a:t>
            </a:r>
            <a:endParaRPr lang="en-IN" sz="2300" b="0" strike="noStrike" spc="-1">
              <a:latin typeface="Arial"/>
            </a:endParaRPr>
          </a:p>
        </p:txBody>
      </p:sp>
      <p:sp>
        <p:nvSpPr>
          <p:cNvPr id="181" name="TextBox 1"/>
          <p:cNvSpPr/>
          <p:nvPr/>
        </p:nvSpPr>
        <p:spPr>
          <a:xfrm>
            <a:off x="381960" y="72864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File - 1</a:t>
            </a:r>
            <a:endParaRPr lang="en-IN" sz="1400" b="0" strike="noStrike" spc="-1">
              <a:latin typeface="Arial"/>
            </a:endParaRPr>
          </a:p>
        </p:txBody>
      </p:sp>
      <p:graphicFrame>
        <p:nvGraphicFramePr>
          <p:cNvPr id="182" name="Content Placeholder 4"/>
          <p:cNvGraphicFramePr/>
          <p:nvPr/>
        </p:nvGraphicFramePr>
        <p:xfrm>
          <a:off x="377280" y="104580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sp>
        <p:nvSpPr>
          <p:cNvPr id="183" name="TextBox 25"/>
          <p:cNvSpPr/>
          <p:nvPr/>
        </p:nvSpPr>
        <p:spPr>
          <a:xfrm>
            <a:off x="381960" y="204948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File - 2</a:t>
            </a:r>
            <a:endParaRPr lang="en-IN" sz="1400" b="0" strike="noStrike" spc="-1">
              <a:latin typeface="Arial"/>
            </a:endParaRPr>
          </a:p>
        </p:txBody>
      </p:sp>
      <p:graphicFrame>
        <p:nvGraphicFramePr>
          <p:cNvPr id="184" name="Content Placeholder 4"/>
          <p:cNvGraphicFramePr/>
          <p:nvPr/>
        </p:nvGraphicFramePr>
        <p:xfrm>
          <a:off x="377280" y="236520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Post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Salary</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Load</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Professor</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50000</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16</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sp>
        <p:nvSpPr>
          <p:cNvPr id="185" name="TextBox 27"/>
          <p:cNvSpPr/>
          <p:nvPr/>
        </p:nvSpPr>
        <p:spPr>
          <a:xfrm>
            <a:off x="381960" y="337356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File - 3</a:t>
            </a:r>
            <a:endParaRPr lang="en-IN" sz="1400" b="0" strike="noStrike" spc="-1">
              <a:latin typeface="Arial"/>
            </a:endParaRPr>
          </a:p>
        </p:txBody>
      </p:sp>
      <p:graphicFrame>
        <p:nvGraphicFramePr>
          <p:cNvPr id="186" name="Content Placeholder 4"/>
          <p:cNvGraphicFramePr/>
          <p:nvPr/>
        </p:nvGraphicFramePr>
        <p:xfrm>
          <a:off x="377280" y="3688920"/>
          <a:ext cx="4301280" cy="929640"/>
        </p:xfrm>
        <a:graphic>
          <a:graphicData uri="http://schemas.openxmlformats.org/drawingml/2006/table">
            <a:tbl>
              <a:tblPr/>
              <a:tblGrid>
                <a:gridCol w="1425600">
                  <a:extLst>
                    <a:ext uri="{9D8B030D-6E8A-4147-A177-3AD203B41FA5}">
                      <a16:colId xmlns:a16="http://schemas.microsoft.com/office/drawing/2014/main" val="20000"/>
                    </a:ext>
                  </a:extLst>
                </a:gridCol>
                <a:gridCol w="971640">
                  <a:extLst>
                    <a:ext uri="{9D8B030D-6E8A-4147-A177-3AD203B41FA5}">
                      <a16:colId xmlns:a16="http://schemas.microsoft.com/office/drawing/2014/main" val="20001"/>
                    </a:ext>
                  </a:extLst>
                </a:gridCol>
                <a:gridCol w="1133640">
                  <a:extLst>
                    <a:ext uri="{9D8B030D-6E8A-4147-A177-3AD203B41FA5}">
                      <a16:colId xmlns:a16="http://schemas.microsoft.com/office/drawing/2014/main" val="20002"/>
                    </a:ext>
                  </a:extLst>
                </a:gridCol>
                <a:gridCol w="77040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Teaching</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Knowledge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Rating</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Good</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Excellent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9</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sp>
        <p:nvSpPr>
          <p:cNvPr id="187" name="Rounded Rectangular Callout 14"/>
          <p:cNvSpPr/>
          <p:nvPr/>
        </p:nvSpPr>
        <p:spPr>
          <a:xfrm>
            <a:off x="246600" y="4594680"/>
            <a:ext cx="5303160" cy="707400"/>
          </a:xfrm>
          <a:prstGeom prst="wedgeRoundRectCallout">
            <a:avLst>
              <a:gd name="adj1" fmla="val -46835"/>
              <a:gd name="adj2" fmla="val 1908"/>
              <a:gd name="adj3" fmla="val 16667"/>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Proxima Nova"/>
                <a:ea typeface="Arial"/>
              </a:rPr>
              <a:t>DBMS prevents unauthorized user to access data.</a:t>
            </a:r>
            <a:endParaRPr lang="en-IN" sz="1800" b="0" strike="noStrike" spc="-1">
              <a:latin typeface="Arial"/>
            </a:endParaRPr>
          </a:p>
        </p:txBody>
      </p:sp>
      <p:sp>
        <p:nvSpPr>
          <p:cNvPr id="188" name="Rounded Rectangle 15"/>
          <p:cNvSpPr/>
          <p:nvPr/>
        </p:nvSpPr>
        <p:spPr>
          <a:xfrm>
            <a:off x="189000" y="701640"/>
            <a:ext cx="5525640" cy="3831120"/>
          </a:xfrm>
          <a:prstGeom prst="roundRect">
            <a:avLst>
              <a:gd name="adj" fmla="val 3354"/>
            </a:avLst>
          </a:prstGeom>
          <a:noFill/>
          <a:ln w="28575">
            <a:solidFill>
              <a:srgbClr val="FFFFFF">
                <a:lumMod val="50000"/>
              </a:srgbClr>
            </a:solidFill>
            <a:round/>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189" name="Rounded Rectangle 16"/>
          <p:cNvSpPr/>
          <p:nvPr/>
        </p:nvSpPr>
        <p:spPr>
          <a:xfrm>
            <a:off x="315000" y="701640"/>
            <a:ext cx="5292000" cy="2581200"/>
          </a:xfrm>
          <a:prstGeom prst="roundRect">
            <a:avLst>
              <a:gd name="adj" fmla="val 3354"/>
            </a:avLst>
          </a:prstGeom>
          <a:noFill/>
          <a:ln w="28575">
            <a:solidFill>
              <a:srgbClr val="FFFFFF">
                <a:lumMod val="65000"/>
              </a:srgbClr>
            </a:solidFill>
            <a:round/>
          </a:ln>
        </p:spPr>
        <p:style>
          <a:lnRef idx="2">
            <a:schemeClr val="accent1">
              <a:shade val="50000"/>
            </a:schemeClr>
          </a:lnRef>
          <a:fillRef idx="1">
            <a:schemeClr val="accent1"/>
          </a:fillRef>
          <a:effectRef idx="0">
            <a:schemeClr val="accent1"/>
          </a:effectRef>
          <a:fontRef idx="minor"/>
        </p:style>
        <p:txBody>
          <a:bodyPr/>
          <a:lstStyle/>
          <a:p>
            <a:endParaRPr lang="en-IN"/>
          </a:p>
        </p:txBody>
      </p:sp>
      <p:pic>
        <p:nvPicPr>
          <p:cNvPr id="190" name="Picture 17"/>
          <p:cNvPicPr/>
          <p:nvPr/>
        </p:nvPicPr>
        <p:blipFill>
          <a:blip r:embed="rId5"/>
          <a:stretch/>
        </p:blipFill>
        <p:spPr>
          <a:xfrm>
            <a:off x="6550920" y="1952640"/>
            <a:ext cx="914040" cy="914040"/>
          </a:xfrm>
          <a:prstGeom prst="rect">
            <a:avLst/>
          </a:prstGeom>
          <a:ln w="0">
            <a:noFill/>
          </a:ln>
        </p:spPr>
      </p:pic>
      <p:sp>
        <p:nvSpPr>
          <p:cNvPr id="191" name="TextBox 18"/>
          <p:cNvSpPr/>
          <p:nvPr/>
        </p:nvSpPr>
        <p:spPr>
          <a:xfrm>
            <a:off x="7497000" y="1973520"/>
            <a:ext cx="1015560" cy="729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Faculty of other college  </a:t>
            </a:r>
            <a:endParaRPr lang="en-IN" sz="1400" b="0" strike="noStrike" spc="-1">
              <a:latin typeface="Arial"/>
            </a:endParaRPr>
          </a:p>
        </p:txBody>
      </p:sp>
      <p:sp>
        <p:nvSpPr>
          <p:cNvPr id="192" name="Left Arrow 19"/>
          <p:cNvSpPr/>
          <p:nvPr/>
        </p:nvSpPr>
        <p:spPr>
          <a:xfrm>
            <a:off x="5739480" y="2257560"/>
            <a:ext cx="761760" cy="304560"/>
          </a:xfrm>
          <a:prstGeom prst="leftArrow">
            <a:avLst>
              <a:gd name="adj1" fmla="val 50000"/>
              <a:gd name="adj2" fmla="val 50000"/>
            </a:avLst>
          </a:prstGeom>
          <a:solidFill>
            <a:schemeClr val="bg1">
              <a:lumMod val="65000"/>
            </a:schemeClr>
          </a:solidFill>
          <a:ln>
            <a:solidFill>
              <a:srgbClr val="FFFFFF">
                <a:lumMod val="65000"/>
              </a:srgbClr>
            </a:solidFill>
            <a:round/>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193" name="TextBox 20"/>
          <p:cNvSpPr/>
          <p:nvPr/>
        </p:nvSpPr>
        <p:spPr>
          <a:xfrm>
            <a:off x="5712840" y="1700640"/>
            <a:ext cx="920880" cy="7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Wants to access</a:t>
            </a:r>
            <a:endParaRPr lang="en-IN" sz="1400" b="0" strike="noStrike" spc="-1">
              <a:latin typeface="Arial"/>
            </a:endParaRPr>
          </a:p>
        </p:txBody>
      </p:sp>
      <p:pic>
        <p:nvPicPr>
          <p:cNvPr id="194" name="Picture 21"/>
          <p:cNvPicPr/>
          <p:nvPr/>
        </p:nvPicPr>
        <p:blipFill>
          <a:blip r:embed="rId5"/>
          <a:stretch/>
        </p:blipFill>
        <p:spPr>
          <a:xfrm>
            <a:off x="6550920" y="3363840"/>
            <a:ext cx="914040" cy="914040"/>
          </a:xfrm>
          <a:prstGeom prst="rect">
            <a:avLst/>
          </a:prstGeom>
          <a:ln w="0">
            <a:noFill/>
          </a:ln>
        </p:spPr>
      </p:pic>
      <p:sp>
        <p:nvSpPr>
          <p:cNvPr id="195" name="TextBox 22"/>
          <p:cNvSpPr/>
          <p:nvPr/>
        </p:nvSpPr>
        <p:spPr>
          <a:xfrm>
            <a:off x="7502760" y="3497760"/>
            <a:ext cx="10036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Marwadi Faculty</a:t>
            </a:r>
            <a:endParaRPr lang="en-IN" sz="1400" b="0" strike="noStrike" spc="-1">
              <a:latin typeface="Arial"/>
            </a:endParaRPr>
          </a:p>
        </p:txBody>
      </p:sp>
      <p:sp>
        <p:nvSpPr>
          <p:cNvPr id="196" name="Left Arrow 23"/>
          <p:cNvSpPr/>
          <p:nvPr/>
        </p:nvSpPr>
        <p:spPr>
          <a:xfrm>
            <a:off x="5739480" y="3668400"/>
            <a:ext cx="761760" cy="304560"/>
          </a:xfrm>
          <a:prstGeom prst="leftArrow">
            <a:avLst>
              <a:gd name="adj1" fmla="val 50000"/>
              <a:gd name="adj2" fmla="val 50000"/>
            </a:avLst>
          </a:prstGeom>
          <a:solidFill>
            <a:schemeClr val="bg1">
              <a:lumMod val="65000"/>
            </a:schemeClr>
          </a:solidFill>
          <a:ln>
            <a:solidFill>
              <a:srgbClr val="FFFFFF">
                <a:lumMod val="65000"/>
              </a:srgbClr>
            </a:solidFill>
            <a:round/>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197" name="TextBox 24"/>
          <p:cNvSpPr/>
          <p:nvPr/>
        </p:nvSpPr>
        <p:spPr>
          <a:xfrm>
            <a:off x="5828400" y="3246480"/>
            <a:ext cx="912600" cy="72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Wants to access</a:t>
            </a:r>
            <a:endParaRPr lang="en-IN" sz="1400" b="0" strike="noStrike" spc="-1">
              <a:latin typeface="Arial"/>
            </a:endParaRPr>
          </a:p>
        </p:txBody>
      </p:sp>
      <p:pic>
        <p:nvPicPr>
          <p:cNvPr id="198" name="Picture 32"/>
          <p:cNvPicPr/>
          <p:nvPr/>
        </p:nvPicPr>
        <p:blipFill>
          <a:blip r:embed="rId6"/>
          <a:stretch/>
        </p:blipFill>
        <p:spPr>
          <a:xfrm>
            <a:off x="4620960" y="1580040"/>
            <a:ext cx="894600" cy="829080"/>
          </a:xfrm>
          <a:prstGeom prst="rect">
            <a:avLst/>
          </a:prstGeom>
          <a:ln w="0">
            <a:noFill/>
          </a:ln>
        </p:spPr>
      </p:pic>
      <p:sp>
        <p:nvSpPr>
          <p:cNvPr id="199" name="Multiply 33"/>
          <p:cNvSpPr/>
          <p:nvPr/>
        </p:nvSpPr>
        <p:spPr>
          <a:xfrm>
            <a:off x="4708800" y="3340800"/>
            <a:ext cx="821880" cy="1118160"/>
          </a:xfrm>
          <a:prstGeom prst="mathMultiply">
            <a:avLst>
              <a:gd name="adj1" fmla="val 23520"/>
            </a:avLst>
          </a:prstGeom>
          <a:solidFill>
            <a:srgbClr val="D17B6D"/>
          </a:soli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a:lstStyle/>
          <a:p>
            <a:endParaRPr lang="en-IN"/>
          </a:p>
        </p:txBody>
      </p:sp>
      <p:sp>
        <p:nvSpPr>
          <p:cNvPr id="200" name="Multiply 34"/>
          <p:cNvSpPr/>
          <p:nvPr/>
        </p:nvSpPr>
        <p:spPr>
          <a:xfrm>
            <a:off x="5811480" y="1836720"/>
            <a:ext cx="821880" cy="1118160"/>
          </a:xfrm>
          <a:prstGeom prst="mathMultiply">
            <a:avLst>
              <a:gd name="adj1" fmla="val 23520"/>
            </a:avLst>
          </a:prstGeom>
          <a:solidFill>
            <a:srgbClr val="D17B6D"/>
          </a:solidFill>
          <a:ln w="0">
            <a:noFill/>
          </a:ln>
          <a:effectLst>
            <a:outerShdw blurRad="39960" dist="23040" dir="5400000" rotWithShape="0">
              <a:srgbClr val="000000">
                <a:alpha val="35000"/>
              </a:srgbClr>
            </a:outerShdw>
          </a:effectLst>
        </p:spPr>
        <p:style>
          <a:lnRef idx="0">
            <a:schemeClr val="accent2"/>
          </a:lnRef>
          <a:fillRef idx="3">
            <a:schemeClr val="accent2"/>
          </a:fillRef>
          <a:effectRef idx="3">
            <a:schemeClr val="accent2"/>
          </a:effectRef>
          <a:fontRef idx="minor"/>
        </p:style>
        <p:txBody>
          <a:bodyPr/>
          <a:lstStyle/>
          <a:p>
            <a:endParaRPr lang="en-IN"/>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82"/>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184"/>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186"/>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181"/>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183"/>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18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fill="hold" nodeType="clickEffect">
                                  <p:stCondLst>
                                    <p:cond delay="0"/>
                                  </p:stCondLst>
                                  <p:childTnLst>
                                    <p:set>
                                      <p:cBhvr>
                                        <p:cTn id="20" dur="1" fill="hold">
                                          <p:stCondLst>
                                            <p:cond delay="0"/>
                                          </p:stCondLst>
                                        </p:cTn>
                                        <p:tgtEl>
                                          <p:spTgt spid="190"/>
                                        </p:tgtEl>
                                        <p:attrNameLst>
                                          <p:attrName>style.visibility</p:attrName>
                                        </p:attrNameLst>
                                      </p:cBhvr>
                                      <p:to>
                                        <p:strVal val="visible"/>
                                      </p:to>
                                    </p:set>
                                    <p:animEffect transition="in" filter="fade">
                                      <p:cBhvr additive="repl">
                                        <p:cTn id="21" dur="500"/>
                                        <p:tgtEl>
                                          <p:spTgt spid="190"/>
                                        </p:tgtEl>
                                      </p:cBhvr>
                                    </p:animEffect>
                                  </p:childTnLst>
                                </p:cTn>
                              </p:par>
                              <p:par>
                                <p:cTn id="22" presetID="10" presetClass="entr" fill="hold" nodeType="withEffect">
                                  <p:stCondLst>
                                    <p:cond delay="0"/>
                                  </p:stCondLst>
                                  <p:childTnLst>
                                    <p:set>
                                      <p:cBhvr>
                                        <p:cTn id="23" dur="1" fill="hold">
                                          <p:stCondLst>
                                            <p:cond delay="0"/>
                                          </p:stCondLst>
                                        </p:cTn>
                                        <p:tgtEl>
                                          <p:spTgt spid="191"/>
                                        </p:tgtEl>
                                        <p:attrNameLst>
                                          <p:attrName>style.visibility</p:attrName>
                                        </p:attrNameLst>
                                      </p:cBhvr>
                                      <p:to>
                                        <p:strVal val="visible"/>
                                      </p:to>
                                    </p:set>
                                    <p:animEffect transition="in" filter="fade">
                                      <p:cBhvr additive="repl">
                                        <p:cTn id="24" dur="500"/>
                                        <p:tgtEl>
                                          <p:spTgt spid="19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nodeType="clickEffect">
                                  <p:stCondLst>
                                    <p:cond delay="0"/>
                                  </p:stCondLst>
                                  <p:childTnLst>
                                    <p:set>
                                      <p:cBhvr>
                                        <p:cTn id="28" dur="1" fill="hold">
                                          <p:stCondLst>
                                            <p:cond delay="0"/>
                                          </p:stCondLst>
                                        </p:cTn>
                                        <p:tgtEl>
                                          <p:spTgt spid="192"/>
                                        </p:tgtEl>
                                        <p:attrNameLst>
                                          <p:attrName>style.visibility</p:attrName>
                                        </p:attrNameLst>
                                      </p:cBhvr>
                                      <p:to>
                                        <p:strVal val="visible"/>
                                      </p:to>
                                    </p:set>
                                    <p:animEffect transition="in" filter="fade">
                                      <p:cBhvr additive="repl">
                                        <p:cTn id="29" dur="500"/>
                                        <p:tgtEl>
                                          <p:spTgt spid="192"/>
                                        </p:tgtEl>
                                      </p:cBhvr>
                                    </p:animEffect>
                                  </p:childTnLst>
                                </p:cTn>
                              </p:par>
                              <p:par>
                                <p:cTn id="30" presetID="10" presetClass="entr" fill="hold" nodeType="withEffect">
                                  <p:stCondLst>
                                    <p:cond delay="0"/>
                                  </p:stCondLst>
                                  <p:childTnLst>
                                    <p:set>
                                      <p:cBhvr>
                                        <p:cTn id="31" dur="1" fill="hold">
                                          <p:stCondLst>
                                            <p:cond delay="0"/>
                                          </p:stCondLst>
                                        </p:cTn>
                                        <p:tgtEl>
                                          <p:spTgt spid="193"/>
                                        </p:tgtEl>
                                        <p:attrNameLst>
                                          <p:attrName>style.visibility</p:attrName>
                                        </p:attrNameLst>
                                      </p:cBhvr>
                                      <p:to>
                                        <p:strVal val="visible"/>
                                      </p:to>
                                    </p:set>
                                    <p:animEffect transition="in" filter="fade">
                                      <p:cBhvr additive="repl">
                                        <p:cTn id="32" dur="500"/>
                                        <p:tgtEl>
                                          <p:spTgt spid="193"/>
                                        </p:tgtEl>
                                      </p:cBhvr>
                                    </p:animEffect>
                                  </p:childTnLst>
                                </p:cTn>
                              </p:par>
                              <p:par>
                                <p:cTn id="33" presetID="10" presetClass="entr" fill="hold" nodeType="withEffect">
                                  <p:stCondLst>
                                    <p:cond delay="0"/>
                                  </p:stCondLst>
                                  <p:childTnLst>
                                    <p:set>
                                      <p:cBhvr>
                                        <p:cTn id="34" dur="1" fill="hold">
                                          <p:stCondLst>
                                            <p:cond delay="0"/>
                                          </p:stCondLst>
                                        </p:cTn>
                                        <p:tgtEl>
                                          <p:spTgt spid="188"/>
                                        </p:tgtEl>
                                        <p:attrNameLst>
                                          <p:attrName>style.visibility</p:attrName>
                                        </p:attrNameLst>
                                      </p:cBhvr>
                                      <p:to>
                                        <p:strVal val="visible"/>
                                      </p:to>
                                    </p:set>
                                    <p:animEffect transition="in" filter="fade">
                                      <p:cBhvr additive="repl">
                                        <p:cTn id="35" dur="500"/>
                                        <p:tgtEl>
                                          <p:spTgt spid="188"/>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nodeType="clickEffect">
                                  <p:stCondLst>
                                    <p:cond delay="0"/>
                                  </p:stCondLst>
                                  <p:childTnLst>
                                    <p:set>
                                      <p:cBhvr>
                                        <p:cTn id="39" dur="1" fill="hold">
                                          <p:stCondLst>
                                            <p:cond delay="0"/>
                                          </p:stCondLst>
                                        </p:cTn>
                                        <p:tgtEl>
                                          <p:spTgt spid="200"/>
                                        </p:tgtEl>
                                        <p:attrNameLst>
                                          <p:attrName>style.visibility</p:attrName>
                                        </p:attrNameLst>
                                      </p:cBhvr>
                                      <p:to>
                                        <p:strVal val="visible"/>
                                      </p:to>
                                    </p:set>
                                    <p:animEffect transition="in" filter="fade">
                                      <p:cBhvr additive="repl">
                                        <p:cTn id="40" dur="500"/>
                                        <p:tgtEl>
                                          <p:spTgt spid="200"/>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fill="hold" nodeType="clickEffect">
                                  <p:stCondLst>
                                    <p:cond delay="0"/>
                                  </p:stCondLst>
                                  <p:childTnLst>
                                    <p:set>
                                      <p:cBhvr>
                                        <p:cTn id="44" dur="1" fill="hold">
                                          <p:stCondLst>
                                            <p:cond delay="0"/>
                                          </p:stCondLst>
                                        </p:cTn>
                                        <p:tgtEl>
                                          <p:spTgt spid="194"/>
                                        </p:tgtEl>
                                        <p:attrNameLst>
                                          <p:attrName>style.visibility</p:attrName>
                                        </p:attrNameLst>
                                      </p:cBhvr>
                                      <p:to>
                                        <p:strVal val="visible"/>
                                      </p:to>
                                    </p:set>
                                    <p:animEffect transition="in" filter="fade">
                                      <p:cBhvr additive="repl">
                                        <p:cTn id="45" dur="500"/>
                                        <p:tgtEl>
                                          <p:spTgt spid="194"/>
                                        </p:tgtEl>
                                      </p:cBhvr>
                                    </p:animEffect>
                                  </p:childTnLst>
                                </p:cTn>
                              </p:par>
                              <p:par>
                                <p:cTn id="46" presetID="10" presetClass="entr" fill="hold" nodeType="withEffect">
                                  <p:stCondLst>
                                    <p:cond delay="0"/>
                                  </p:stCondLst>
                                  <p:childTnLst>
                                    <p:set>
                                      <p:cBhvr>
                                        <p:cTn id="47" dur="1" fill="hold">
                                          <p:stCondLst>
                                            <p:cond delay="0"/>
                                          </p:stCondLst>
                                        </p:cTn>
                                        <p:tgtEl>
                                          <p:spTgt spid="195"/>
                                        </p:tgtEl>
                                        <p:attrNameLst>
                                          <p:attrName>style.visibility</p:attrName>
                                        </p:attrNameLst>
                                      </p:cBhvr>
                                      <p:to>
                                        <p:strVal val="visible"/>
                                      </p:to>
                                    </p:set>
                                    <p:animEffect transition="in" filter="fade">
                                      <p:cBhvr additive="repl">
                                        <p:cTn id="48" dur="500"/>
                                        <p:tgtEl>
                                          <p:spTgt spid="195"/>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fill="hold" nodeType="clickEffect">
                                  <p:stCondLst>
                                    <p:cond delay="0"/>
                                  </p:stCondLst>
                                  <p:childTnLst>
                                    <p:set>
                                      <p:cBhvr>
                                        <p:cTn id="52" dur="1" fill="hold">
                                          <p:stCondLst>
                                            <p:cond delay="0"/>
                                          </p:stCondLst>
                                        </p:cTn>
                                        <p:tgtEl>
                                          <p:spTgt spid="196"/>
                                        </p:tgtEl>
                                        <p:attrNameLst>
                                          <p:attrName>style.visibility</p:attrName>
                                        </p:attrNameLst>
                                      </p:cBhvr>
                                      <p:to>
                                        <p:strVal val="visible"/>
                                      </p:to>
                                    </p:set>
                                    <p:animEffect transition="in" filter="fade">
                                      <p:cBhvr additive="repl">
                                        <p:cTn id="53" dur="500"/>
                                        <p:tgtEl>
                                          <p:spTgt spid="196"/>
                                        </p:tgtEl>
                                      </p:cBhvr>
                                    </p:animEffect>
                                  </p:childTnLst>
                                </p:cTn>
                              </p:par>
                              <p:par>
                                <p:cTn id="54" presetID="10" presetClass="entr" fill="hold" nodeType="withEffect">
                                  <p:stCondLst>
                                    <p:cond delay="0"/>
                                  </p:stCondLst>
                                  <p:childTnLst>
                                    <p:set>
                                      <p:cBhvr>
                                        <p:cTn id="55" dur="1" fill="hold">
                                          <p:stCondLst>
                                            <p:cond delay="0"/>
                                          </p:stCondLst>
                                        </p:cTn>
                                        <p:tgtEl>
                                          <p:spTgt spid="197"/>
                                        </p:tgtEl>
                                        <p:attrNameLst>
                                          <p:attrName>style.visibility</p:attrName>
                                        </p:attrNameLst>
                                      </p:cBhvr>
                                      <p:to>
                                        <p:strVal val="visible"/>
                                      </p:to>
                                    </p:set>
                                    <p:animEffect transition="in" filter="fade">
                                      <p:cBhvr additive="repl">
                                        <p:cTn id="56" dur="500"/>
                                        <p:tgtEl>
                                          <p:spTgt spid="197"/>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fill="hold" nodeType="clickEffect">
                                  <p:stCondLst>
                                    <p:cond delay="0"/>
                                  </p:stCondLst>
                                  <p:childTnLst>
                                    <p:set>
                                      <p:cBhvr>
                                        <p:cTn id="60" dur="1" fill="hold">
                                          <p:stCondLst>
                                            <p:cond delay="0"/>
                                          </p:stCondLst>
                                        </p:cTn>
                                        <p:tgtEl>
                                          <p:spTgt spid="189"/>
                                        </p:tgtEl>
                                        <p:attrNameLst>
                                          <p:attrName>style.visibility</p:attrName>
                                        </p:attrNameLst>
                                      </p:cBhvr>
                                      <p:to>
                                        <p:strVal val="visible"/>
                                      </p:to>
                                    </p:set>
                                    <p:animEffect transition="in" filter="fade">
                                      <p:cBhvr additive="repl">
                                        <p:cTn id="61" dur="500"/>
                                        <p:tgtEl>
                                          <p:spTgt spid="189"/>
                                        </p:tgtEl>
                                      </p:cBhvr>
                                    </p:animEffect>
                                  </p:childTnLst>
                                </p:cTn>
                              </p:par>
                              <p:par>
                                <p:cTn id="62" presetID="10" presetClass="entr" fill="hold" nodeType="withEffect">
                                  <p:stCondLst>
                                    <p:cond delay="0"/>
                                  </p:stCondLst>
                                  <p:childTnLst>
                                    <p:set>
                                      <p:cBhvr>
                                        <p:cTn id="63" dur="1" fill="hold">
                                          <p:stCondLst>
                                            <p:cond delay="0"/>
                                          </p:stCondLst>
                                        </p:cTn>
                                        <p:tgtEl>
                                          <p:spTgt spid="198"/>
                                        </p:tgtEl>
                                        <p:attrNameLst>
                                          <p:attrName>style.visibility</p:attrName>
                                        </p:attrNameLst>
                                      </p:cBhvr>
                                      <p:to>
                                        <p:strVal val="visible"/>
                                      </p:to>
                                    </p:set>
                                    <p:animEffect transition="in" filter="fade">
                                      <p:cBhvr additive="repl">
                                        <p:cTn id="64" dur="500"/>
                                        <p:tgtEl>
                                          <p:spTgt spid="198"/>
                                        </p:tgtEl>
                                      </p:cBhvr>
                                    </p:animEffect>
                                  </p:childTnLst>
                                </p:cTn>
                              </p:par>
                              <p:par>
                                <p:cTn id="65" presetID="10" presetClass="entr" fill="hold" nodeType="withEffect">
                                  <p:stCondLst>
                                    <p:cond delay="0"/>
                                  </p:stCondLst>
                                  <p:childTnLst>
                                    <p:set>
                                      <p:cBhvr>
                                        <p:cTn id="66" dur="1" fill="hold">
                                          <p:stCondLst>
                                            <p:cond delay="0"/>
                                          </p:stCondLst>
                                        </p:cTn>
                                        <p:tgtEl>
                                          <p:spTgt spid="199"/>
                                        </p:tgtEl>
                                        <p:attrNameLst>
                                          <p:attrName>style.visibility</p:attrName>
                                        </p:attrNameLst>
                                      </p:cBhvr>
                                      <p:to>
                                        <p:strVal val="visible"/>
                                      </p:to>
                                    </p:set>
                                    <p:animEffect transition="in" filter="fade">
                                      <p:cBhvr additive="repl">
                                        <p:cTn id="67" dur="500"/>
                                        <p:tgtEl>
                                          <p:spTgt spid="199"/>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fill="hold" nodeType="clickEffect">
                                  <p:stCondLst>
                                    <p:cond delay="0"/>
                                  </p:stCondLst>
                                  <p:childTnLst>
                                    <p:set>
                                      <p:cBhvr>
                                        <p:cTn id="71" dur="1" fill="hold">
                                          <p:stCondLst>
                                            <p:cond delay="0"/>
                                          </p:stCondLst>
                                        </p:cTn>
                                        <p:tgtEl>
                                          <p:spTgt spid="187"/>
                                        </p:tgtEl>
                                        <p:attrNameLst>
                                          <p:attrName>style.visibility</p:attrName>
                                        </p:attrNameLst>
                                      </p:cBhvr>
                                      <p:to>
                                        <p:strVal val="visible"/>
                                      </p:to>
                                    </p:set>
                                    <p:animEffect transition="in" filter="fade">
                                      <p:cBhvr additive="repl">
                                        <p:cTn id="72" dur="5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1" name="Google Shape;66;p15"/>
          <p:cNvPicPr/>
          <p:nvPr/>
        </p:nvPicPr>
        <p:blipFill>
          <a:blip r:embed="rId2"/>
          <a:stretch/>
        </p:blipFill>
        <p:spPr>
          <a:xfrm>
            <a:off x="1080" y="4680"/>
            <a:ext cx="9134280" cy="5133600"/>
          </a:xfrm>
          <a:prstGeom prst="rect">
            <a:avLst/>
          </a:prstGeom>
          <a:ln w="0">
            <a:noFill/>
          </a:ln>
        </p:spPr>
      </p:pic>
      <p:pic>
        <p:nvPicPr>
          <p:cNvPr id="202" name="Google Shape;67;p15"/>
          <p:cNvPicPr/>
          <p:nvPr/>
        </p:nvPicPr>
        <p:blipFill>
          <a:blip r:embed="rId3"/>
          <a:stretch/>
        </p:blipFill>
        <p:spPr>
          <a:xfrm>
            <a:off x="-7560" y="0"/>
            <a:ext cx="9151200" cy="5143320"/>
          </a:xfrm>
          <a:prstGeom prst="rect">
            <a:avLst/>
          </a:prstGeom>
          <a:ln w="0">
            <a:noFill/>
          </a:ln>
        </p:spPr>
      </p:pic>
      <p:pic>
        <p:nvPicPr>
          <p:cNvPr id="203" name="Google Shape;68;p15"/>
          <p:cNvPicPr/>
          <p:nvPr/>
        </p:nvPicPr>
        <p:blipFill>
          <a:blip r:embed="rId4"/>
          <a:stretch/>
        </p:blipFill>
        <p:spPr>
          <a:xfrm>
            <a:off x="7363440" y="148680"/>
            <a:ext cx="1495080" cy="371160"/>
          </a:xfrm>
          <a:prstGeom prst="rect">
            <a:avLst/>
          </a:prstGeom>
          <a:ln w="0">
            <a:noFill/>
          </a:ln>
        </p:spPr>
      </p:pic>
      <p:sp>
        <p:nvSpPr>
          <p:cNvPr id="204"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Providing backup and recovery services</a:t>
            </a:r>
            <a:endParaRPr lang="en-IN" sz="2300" b="0" strike="noStrike" spc="-1">
              <a:latin typeface="Arial"/>
            </a:endParaRPr>
          </a:p>
        </p:txBody>
      </p:sp>
      <p:pic>
        <p:nvPicPr>
          <p:cNvPr id="205" name="Picture 2" descr="Image result for backup and recovery"/>
          <p:cNvPicPr/>
          <p:nvPr/>
        </p:nvPicPr>
        <p:blipFill>
          <a:blip r:embed="rId5"/>
          <a:srcRect l="5624" t="5002" r="10000" b="5002"/>
          <a:stretch/>
        </p:blipFill>
        <p:spPr>
          <a:xfrm>
            <a:off x="1270800" y="779400"/>
            <a:ext cx="6365880" cy="3819240"/>
          </a:xfrm>
          <a:prstGeom prst="rect">
            <a:avLst/>
          </a:prstGeom>
          <a:ln w="0">
            <a:noFill/>
          </a:ln>
        </p:spPr>
      </p:pic>
      <p:sp>
        <p:nvSpPr>
          <p:cNvPr id="206" name="Rounded Rectangular Callout 30"/>
          <p:cNvSpPr/>
          <p:nvPr/>
        </p:nvSpPr>
        <p:spPr>
          <a:xfrm>
            <a:off x="704880" y="4538520"/>
            <a:ext cx="7497720" cy="707400"/>
          </a:xfrm>
          <a:prstGeom prst="wedgeRoundRectCallout">
            <a:avLst>
              <a:gd name="adj1" fmla="val -46835"/>
              <a:gd name="adj2" fmla="val 1908"/>
              <a:gd name="adj3" fmla="val 16667"/>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800" b="0" strike="noStrike" spc="-1">
                <a:solidFill>
                  <a:srgbClr val="000000"/>
                </a:solidFill>
                <a:latin typeface="Proxima Nova"/>
                <a:ea typeface="Arial"/>
              </a:rPr>
              <a:t>Provides facilities to backup and restore the database in case of failure.</a:t>
            </a:r>
            <a:endParaRPr lang="en-IN"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0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fill="hold" nodeType="clickEffect">
                                  <p:stCondLst>
                                    <p:cond delay="0"/>
                                  </p:stCondLst>
                                  <p:childTnLst>
                                    <p:set>
                                      <p:cBhvr>
                                        <p:cTn id="10" dur="1" fill="hold">
                                          <p:stCondLst>
                                            <p:cond delay="0"/>
                                          </p:stCondLst>
                                        </p:cTn>
                                        <p:tgtEl>
                                          <p:spTgt spid="206"/>
                                        </p:tgtEl>
                                        <p:attrNameLst>
                                          <p:attrName>style.visibility</p:attrName>
                                        </p:attrNameLst>
                                      </p:cBhvr>
                                      <p:to>
                                        <p:strVal val="visible"/>
                                      </p:to>
                                    </p:set>
                                    <p:animEffect transition="in" filter="fade">
                                      <p:cBhvr additive="repl">
                                        <p:cTn id="11" dur="500"/>
                                        <p:tgtEl>
                                          <p:spTgt spid="2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7" name="Google Shape;66;p15"/>
          <p:cNvPicPr/>
          <p:nvPr/>
        </p:nvPicPr>
        <p:blipFill>
          <a:blip r:embed="rId2"/>
          <a:stretch/>
        </p:blipFill>
        <p:spPr>
          <a:xfrm>
            <a:off x="1080" y="4680"/>
            <a:ext cx="9134280" cy="5133600"/>
          </a:xfrm>
          <a:prstGeom prst="rect">
            <a:avLst/>
          </a:prstGeom>
          <a:ln w="0">
            <a:noFill/>
          </a:ln>
        </p:spPr>
      </p:pic>
      <p:pic>
        <p:nvPicPr>
          <p:cNvPr id="208" name="Google Shape;67;p15"/>
          <p:cNvPicPr/>
          <p:nvPr/>
        </p:nvPicPr>
        <p:blipFill>
          <a:blip r:embed="rId3"/>
          <a:stretch/>
        </p:blipFill>
        <p:spPr>
          <a:xfrm>
            <a:off x="-7560" y="0"/>
            <a:ext cx="9151200" cy="5143320"/>
          </a:xfrm>
          <a:prstGeom prst="rect">
            <a:avLst/>
          </a:prstGeom>
          <a:ln w="0">
            <a:noFill/>
          </a:ln>
        </p:spPr>
      </p:pic>
      <p:pic>
        <p:nvPicPr>
          <p:cNvPr id="209" name="Google Shape;68;p15"/>
          <p:cNvPicPr/>
          <p:nvPr/>
        </p:nvPicPr>
        <p:blipFill>
          <a:blip r:embed="rId4"/>
          <a:stretch/>
        </p:blipFill>
        <p:spPr>
          <a:xfrm>
            <a:off x="7363440" y="148680"/>
            <a:ext cx="1495080" cy="371160"/>
          </a:xfrm>
          <a:prstGeom prst="rect">
            <a:avLst/>
          </a:prstGeom>
          <a:ln w="0">
            <a:noFill/>
          </a:ln>
        </p:spPr>
      </p:pic>
      <p:sp>
        <p:nvSpPr>
          <p:cNvPr id="210"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Advantages of DBMS (Summary)</a:t>
            </a:r>
            <a:endParaRPr lang="en-IN" sz="2300" b="0" strike="noStrike" spc="-1">
              <a:latin typeface="Arial"/>
            </a:endParaRPr>
          </a:p>
        </p:txBody>
      </p:sp>
      <p:sp>
        <p:nvSpPr>
          <p:cNvPr id="211" name="Google Shape;71;p15"/>
          <p:cNvSpPr/>
          <p:nvPr/>
        </p:nvSpPr>
        <p:spPr>
          <a:xfrm>
            <a:off x="185040" y="725040"/>
            <a:ext cx="8819640" cy="21330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Reduce data redundancy (duplication)</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Avoids unnecessary duplication of data by storing data centrally.</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Remove data inconsistency</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By eliminating redundancy, data inconsistency can be removed.</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Data isolation</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A user can easily retrieve proper data as per his/her requirement.</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Guaranteed atomicity</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Either transaction executes 0% or 100%.</a:t>
            </a:r>
            <a:r>
              <a:rPr lang="en-IN" sz="1500" b="0" strike="noStrike" spc="-1">
                <a:solidFill>
                  <a:srgbClr val="666666"/>
                </a:solidFill>
                <a:latin typeface="Proxima Nova"/>
                <a:ea typeface="Proxima Nova"/>
              </a:rPr>
              <a:t>	</a:t>
            </a:r>
            <a:endParaRPr lang="en-IN" sz="15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1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1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1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21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2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2" name="Google Shape;66;p15"/>
          <p:cNvPicPr/>
          <p:nvPr/>
        </p:nvPicPr>
        <p:blipFill>
          <a:blip r:embed="rId2"/>
          <a:stretch/>
        </p:blipFill>
        <p:spPr>
          <a:xfrm>
            <a:off x="1080" y="4680"/>
            <a:ext cx="9134280" cy="5133600"/>
          </a:xfrm>
          <a:prstGeom prst="rect">
            <a:avLst/>
          </a:prstGeom>
          <a:ln w="0">
            <a:noFill/>
          </a:ln>
        </p:spPr>
      </p:pic>
      <p:pic>
        <p:nvPicPr>
          <p:cNvPr id="213" name="Google Shape;67;p15"/>
          <p:cNvPicPr/>
          <p:nvPr/>
        </p:nvPicPr>
        <p:blipFill>
          <a:blip r:embed="rId3"/>
          <a:stretch/>
        </p:blipFill>
        <p:spPr>
          <a:xfrm>
            <a:off x="-7560" y="0"/>
            <a:ext cx="9151200" cy="5143320"/>
          </a:xfrm>
          <a:prstGeom prst="rect">
            <a:avLst/>
          </a:prstGeom>
          <a:ln w="0">
            <a:noFill/>
          </a:ln>
        </p:spPr>
      </p:pic>
      <p:pic>
        <p:nvPicPr>
          <p:cNvPr id="214" name="Google Shape;68;p15"/>
          <p:cNvPicPr/>
          <p:nvPr/>
        </p:nvPicPr>
        <p:blipFill>
          <a:blip r:embed="rId4"/>
          <a:stretch/>
        </p:blipFill>
        <p:spPr>
          <a:xfrm>
            <a:off x="7363440" y="148680"/>
            <a:ext cx="1495080" cy="371160"/>
          </a:xfrm>
          <a:prstGeom prst="rect">
            <a:avLst/>
          </a:prstGeom>
          <a:ln w="0">
            <a:noFill/>
          </a:ln>
        </p:spPr>
      </p:pic>
      <p:sp>
        <p:nvSpPr>
          <p:cNvPr id="215"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Advantages of DBMS (Summary)</a:t>
            </a:r>
            <a:endParaRPr lang="en-IN" sz="2300" b="0" strike="noStrike" spc="-1">
              <a:latin typeface="Arial"/>
            </a:endParaRPr>
          </a:p>
        </p:txBody>
      </p:sp>
      <p:sp>
        <p:nvSpPr>
          <p:cNvPr id="216" name="Google Shape;71;p15"/>
          <p:cNvSpPr/>
          <p:nvPr/>
        </p:nvSpPr>
        <p:spPr>
          <a:xfrm>
            <a:off x="185040" y="725040"/>
            <a:ext cx="8819640" cy="25887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Allow implementing integrity constraints</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Business rules can be implemented such as do not allow to store amount less than Rs. 0 in balance.</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Sharing of data among multiple users</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More than one users can access same data at the same time.</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Restricting unauthorized access to data</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A user can only access data which is authorized to him/her.</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Providing backup and recovery services</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Can take a regular auto or manual backup and use it to restore the database if it corrupts.</a:t>
            </a:r>
            <a:endParaRPr lang="en-IN" sz="15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1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1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1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21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21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7" name="Google Shape;219;p26"/>
          <p:cNvPicPr/>
          <p:nvPr/>
        </p:nvPicPr>
        <p:blipFill>
          <a:blip r:embed="rId2"/>
          <a:stretch/>
        </p:blipFill>
        <p:spPr>
          <a:xfrm>
            <a:off x="0" y="0"/>
            <a:ext cx="9143640" cy="5139000"/>
          </a:xfrm>
          <a:prstGeom prst="rect">
            <a:avLst/>
          </a:prstGeom>
          <a:ln w="0">
            <a:noFill/>
          </a:ln>
        </p:spPr>
      </p:pic>
      <p:pic>
        <p:nvPicPr>
          <p:cNvPr id="218" name="Google Shape;220;p26"/>
          <p:cNvPicPr/>
          <p:nvPr/>
        </p:nvPicPr>
        <p:blipFill>
          <a:blip r:embed="rId3"/>
          <a:stretch/>
        </p:blipFill>
        <p:spPr>
          <a:xfrm>
            <a:off x="4680" y="4680"/>
            <a:ext cx="9134280" cy="5133600"/>
          </a:xfrm>
          <a:prstGeom prst="rect">
            <a:avLst/>
          </a:prstGeom>
          <a:ln w="0">
            <a:noFill/>
          </a:ln>
        </p:spPr>
      </p:pic>
      <p:sp>
        <p:nvSpPr>
          <p:cNvPr id="219" name="Google Shape;221;p26"/>
          <p:cNvSpPr/>
          <p:nvPr/>
        </p:nvSpPr>
        <p:spPr>
          <a:xfrm>
            <a:off x="312120" y="880200"/>
            <a:ext cx="6023160" cy="914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IN" sz="4800" b="1" strike="noStrike" spc="-1">
                <a:solidFill>
                  <a:srgbClr val="595959"/>
                </a:solidFill>
                <a:latin typeface="Proxima Nova"/>
                <a:ea typeface="Proxima Nova"/>
              </a:rPr>
              <a:t>Basic Terms</a:t>
            </a:r>
            <a:endParaRPr lang="en-IN" sz="4800" b="0" strike="noStrike" spc="-1">
              <a:latin typeface="Arial"/>
            </a:endParaRPr>
          </a:p>
        </p:txBody>
      </p:sp>
      <p:pic>
        <p:nvPicPr>
          <p:cNvPr id="220" name="Google Shape;225;p26"/>
          <p:cNvPicPr/>
          <p:nvPr/>
        </p:nvPicPr>
        <p:blipFill>
          <a:blip r:embed="rId4"/>
          <a:stretch/>
        </p:blipFill>
        <p:spPr>
          <a:xfrm>
            <a:off x="7363440" y="148680"/>
            <a:ext cx="1495080" cy="37116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 name="Google Shape;165;p22"/>
          <p:cNvPicPr/>
          <p:nvPr/>
        </p:nvPicPr>
        <p:blipFill>
          <a:blip r:embed="rId2"/>
          <a:stretch/>
        </p:blipFill>
        <p:spPr>
          <a:xfrm>
            <a:off x="4680" y="4680"/>
            <a:ext cx="9134280" cy="5133600"/>
          </a:xfrm>
          <a:prstGeom prst="rect">
            <a:avLst/>
          </a:prstGeom>
          <a:ln w="0">
            <a:noFill/>
          </a:ln>
        </p:spPr>
      </p:pic>
      <p:pic>
        <p:nvPicPr>
          <p:cNvPr id="42" name="Google Shape;166;p22"/>
          <p:cNvPicPr/>
          <p:nvPr/>
        </p:nvPicPr>
        <p:blipFill>
          <a:blip r:embed="rId3"/>
          <a:stretch/>
        </p:blipFill>
        <p:spPr>
          <a:xfrm>
            <a:off x="4680" y="4680"/>
            <a:ext cx="9134280" cy="5133600"/>
          </a:xfrm>
          <a:prstGeom prst="rect">
            <a:avLst/>
          </a:prstGeom>
          <a:ln w="0">
            <a:noFill/>
          </a:ln>
        </p:spPr>
      </p:pic>
      <p:pic>
        <p:nvPicPr>
          <p:cNvPr id="43" name="Google Shape;171;p22"/>
          <p:cNvPicPr/>
          <p:nvPr/>
        </p:nvPicPr>
        <p:blipFill>
          <a:blip r:embed="rId4"/>
          <a:stretch/>
        </p:blipFill>
        <p:spPr>
          <a:xfrm>
            <a:off x="7363440" y="148680"/>
            <a:ext cx="1495080" cy="371160"/>
          </a:xfrm>
          <a:prstGeom prst="rect">
            <a:avLst/>
          </a:prstGeom>
          <a:ln w="0">
            <a:noFill/>
          </a:ln>
        </p:spPr>
      </p:pic>
      <p:sp>
        <p:nvSpPr>
          <p:cNvPr id="44" name="Google Shape;71;p15"/>
          <p:cNvSpPr/>
          <p:nvPr/>
        </p:nvSpPr>
        <p:spPr>
          <a:xfrm>
            <a:off x="333720" y="1655640"/>
            <a:ext cx="4830480" cy="25596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3600" b="1" strike="noStrike" spc="-1">
                <a:solidFill>
                  <a:srgbClr val="666666"/>
                </a:solidFill>
                <a:latin typeface="Proxima Nova"/>
                <a:ea typeface="Proxima Nova"/>
              </a:rPr>
              <a:t>Unit - 1</a:t>
            </a:r>
            <a:endParaRPr lang="en-IN" sz="3600" b="0" strike="noStrike" spc="-1">
              <a:latin typeface="Arial"/>
            </a:endParaRPr>
          </a:p>
          <a:p>
            <a:pPr>
              <a:lnSpc>
                <a:spcPct val="100000"/>
              </a:lnSpc>
              <a:buNone/>
            </a:pPr>
            <a:r>
              <a:rPr lang="en-IN" sz="4000" b="1" strike="noStrike" spc="-1">
                <a:solidFill>
                  <a:srgbClr val="666666"/>
                </a:solidFill>
                <a:latin typeface="Proxima Nova"/>
                <a:ea typeface="Proxima Nova"/>
              </a:rPr>
              <a:t>Introductory concepts of DBMS</a:t>
            </a:r>
            <a:endParaRPr lang="en-IN" sz="4000" b="0" strike="noStrike" spc="-1">
              <a:latin typeface="Arial"/>
            </a:endParaRPr>
          </a:p>
        </p:txBody>
      </p:sp>
      <p:sp>
        <p:nvSpPr>
          <p:cNvPr id="45" name="Google Shape;73;p15"/>
          <p:cNvSpPr/>
          <p:nvPr/>
        </p:nvSpPr>
        <p:spPr>
          <a:xfrm>
            <a:off x="333720" y="4253400"/>
            <a:ext cx="2981160" cy="8218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1400" b="0" strike="noStrike" spc="-1">
                <a:solidFill>
                  <a:srgbClr val="595959"/>
                </a:solidFill>
                <a:latin typeface="Proxima Nova"/>
                <a:ea typeface="Arial"/>
              </a:rPr>
              <a:t>Prof. Urvi Y. Bhatt</a:t>
            </a:r>
            <a:endParaRPr lang="en-IN" sz="1400" b="0" strike="noStrike" spc="-1">
              <a:latin typeface="Arial"/>
            </a:endParaRPr>
          </a:p>
          <a:p>
            <a:pPr>
              <a:lnSpc>
                <a:spcPct val="100000"/>
              </a:lnSpc>
              <a:buNone/>
            </a:pPr>
            <a:r>
              <a:rPr lang="en-US" sz="1400" b="0" strike="noStrike" spc="-1">
                <a:solidFill>
                  <a:srgbClr val="595959"/>
                </a:solidFill>
                <a:latin typeface="Proxima Nova"/>
                <a:ea typeface="Arial"/>
              </a:rPr>
              <a:t>Computer Engineering Department</a:t>
            </a:r>
            <a:endParaRPr lang="en-IN" sz="1400" b="0" strike="noStrike" spc="-1">
              <a:latin typeface="Arial"/>
            </a:endParaRPr>
          </a:p>
        </p:txBody>
      </p:sp>
      <p:sp>
        <p:nvSpPr>
          <p:cNvPr id="46" name="Google Shape;71;p15"/>
          <p:cNvSpPr/>
          <p:nvPr/>
        </p:nvSpPr>
        <p:spPr>
          <a:xfrm>
            <a:off x="406440" y="725040"/>
            <a:ext cx="4326480" cy="700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IN" sz="1700" b="0" strike="noStrike" spc="-1">
                <a:solidFill>
                  <a:srgbClr val="666666"/>
                </a:solidFill>
                <a:latin typeface="Proxima Nova"/>
                <a:ea typeface="Proxima Nova"/>
              </a:rPr>
              <a:t>01CE2302 - Database Management System </a:t>
            </a:r>
            <a:endParaRPr lang="en-IN" sz="1700" b="0" strike="noStrike" spc="-1">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1" name="Google Shape;66;p15"/>
          <p:cNvPicPr/>
          <p:nvPr/>
        </p:nvPicPr>
        <p:blipFill>
          <a:blip r:embed="rId2"/>
          <a:stretch/>
        </p:blipFill>
        <p:spPr>
          <a:xfrm>
            <a:off x="1080" y="4680"/>
            <a:ext cx="9134280" cy="5133600"/>
          </a:xfrm>
          <a:prstGeom prst="rect">
            <a:avLst/>
          </a:prstGeom>
          <a:ln w="0">
            <a:noFill/>
          </a:ln>
        </p:spPr>
      </p:pic>
      <p:pic>
        <p:nvPicPr>
          <p:cNvPr id="222" name="Google Shape;67;p15"/>
          <p:cNvPicPr/>
          <p:nvPr/>
        </p:nvPicPr>
        <p:blipFill>
          <a:blip r:embed="rId3"/>
          <a:stretch/>
        </p:blipFill>
        <p:spPr>
          <a:xfrm>
            <a:off x="-7560" y="0"/>
            <a:ext cx="9151200" cy="5143320"/>
          </a:xfrm>
          <a:prstGeom prst="rect">
            <a:avLst/>
          </a:prstGeom>
          <a:ln w="0">
            <a:noFill/>
          </a:ln>
        </p:spPr>
      </p:pic>
      <p:pic>
        <p:nvPicPr>
          <p:cNvPr id="223" name="Google Shape;68;p15"/>
          <p:cNvPicPr/>
          <p:nvPr/>
        </p:nvPicPr>
        <p:blipFill>
          <a:blip r:embed="rId4"/>
          <a:stretch/>
        </p:blipFill>
        <p:spPr>
          <a:xfrm>
            <a:off x="7363440" y="148680"/>
            <a:ext cx="1495080" cy="371160"/>
          </a:xfrm>
          <a:prstGeom prst="rect">
            <a:avLst/>
          </a:prstGeom>
          <a:ln w="0">
            <a:noFill/>
          </a:ln>
        </p:spPr>
      </p:pic>
      <p:sp>
        <p:nvSpPr>
          <p:cNvPr id="224"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Basic terms</a:t>
            </a:r>
            <a:endParaRPr lang="en-IN" sz="2300" b="0" strike="noStrike" spc="-1">
              <a:latin typeface="Arial"/>
            </a:endParaRPr>
          </a:p>
        </p:txBody>
      </p:sp>
      <p:sp>
        <p:nvSpPr>
          <p:cNvPr id="225" name="Google Shape;71;p15"/>
          <p:cNvSpPr/>
          <p:nvPr/>
        </p:nvSpPr>
        <p:spPr>
          <a:xfrm>
            <a:off x="185040" y="725040"/>
            <a:ext cx="8819640" cy="2558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Data</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Data is raw, unorganized facts that need to be processed.</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Example: Marks of students</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Student</a:t>
            </a:r>
            <a:r>
              <a:rPr lang="en-US" sz="1500" b="0" strike="noStrike" spc="-1">
                <a:solidFill>
                  <a:srgbClr val="666666"/>
                </a:solidFill>
                <a:latin typeface="Calibri"/>
                <a:ea typeface="Proxima Nova"/>
              </a:rPr>
              <a:t>_</a:t>
            </a:r>
            <a:r>
              <a:rPr lang="en-US" sz="1500" b="0" strike="noStrike" spc="-1">
                <a:solidFill>
                  <a:srgbClr val="666666"/>
                </a:solidFill>
                <a:latin typeface="Proxima Nova"/>
                <a:ea typeface="Proxima Nova"/>
              </a:rPr>
              <a:t>1 = 50/100, Student</a:t>
            </a:r>
            <a:r>
              <a:rPr lang="en-US" sz="1500" b="0" strike="noStrike" spc="-1">
                <a:solidFill>
                  <a:srgbClr val="666666"/>
                </a:solidFill>
                <a:latin typeface="Calibri"/>
                <a:ea typeface="Proxima Nova"/>
              </a:rPr>
              <a:t>_</a:t>
            </a:r>
            <a:r>
              <a:rPr lang="en-US" sz="1500" b="0" strike="noStrike" spc="-1">
                <a:solidFill>
                  <a:srgbClr val="666666"/>
                </a:solidFill>
                <a:latin typeface="Proxima Nova"/>
                <a:ea typeface="Proxima Nova"/>
              </a:rPr>
              <a:t>2 = 25/100.</a:t>
            </a:r>
            <a:endParaRPr lang="en-IN" sz="1500" b="0" strike="noStrike" spc="-1">
              <a:latin typeface="Arial"/>
            </a:endParaRPr>
          </a:p>
          <a:p>
            <a:pPr algn="just">
              <a:lnSpc>
                <a:spcPct val="100000"/>
              </a:lnSpc>
              <a:buNone/>
              <a:tabLst>
                <a:tab pos="630360" algn="l"/>
              </a:tabLst>
            </a:pPr>
            <a:endParaRPr lang="en-IN" sz="17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Information</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When data is processed, organized, structured or presented in a given context so as to make it useful, it is called information.</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Example: Result of students (Pass or Fail)</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Student</a:t>
            </a:r>
            <a:r>
              <a:rPr lang="en-US" sz="1500" b="0" strike="noStrike" spc="-1">
                <a:solidFill>
                  <a:srgbClr val="666666"/>
                </a:solidFill>
                <a:latin typeface="Calibri"/>
                <a:ea typeface="Proxima Nova"/>
              </a:rPr>
              <a:t>_</a:t>
            </a:r>
            <a:r>
              <a:rPr lang="en-US" sz="1500" b="0" strike="noStrike" spc="-1">
                <a:solidFill>
                  <a:srgbClr val="666666"/>
                </a:solidFill>
                <a:latin typeface="Proxima Nova"/>
                <a:ea typeface="Proxima Nova"/>
              </a:rPr>
              <a:t>1 = Pass, Student</a:t>
            </a:r>
            <a:r>
              <a:rPr lang="en-US" sz="1500" b="0" strike="noStrike" spc="-1">
                <a:solidFill>
                  <a:srgbClr val="666666"/>
                </a:solidFill>
                <a:latin typeface="Calibri"/>
                <a:ea typeface="Proxima Nova"/>
              </a:rPr>
              <a:t>_</a:t>
            </a:r>
            <a:r>
              <a:rPr lang="en-US" sz="1500" b="0" strike="noStrike" spc="-1">
                <a:solidFill>
                  <a:srgbClr val="666666"/>
                </a:solidFill>
                <a:latin typeface="Proxima Nova"/>
                <a:ea typeface="Proxima Nova"/>
              </a:rPr>
              <a:t>2 = Fail.</a:t>
            </a:r>
            <a:endParaRPr lang="en-IN" sz="15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2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2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2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2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2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225">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22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6" name="Google Shape;66;p15"/>
          <p:cNvPicPr/>
          <p:nvPr/>
        </p:nvPicPr>
        <p:blipFill>
          <a:blip r:embed="rId2"/>
          <a:stretch/>
        </p:blipFill>
        <p:spPr>
          <a:xfrm>
            <a:off x="1080" y="4680"/>
            <a:ext cx="9134280" cy="5133600"/>
          </a:xfrm>
          <a:prstGeom prst="rect">
            <a:avLst/>
          </a:prstGeom>
          <a:ln w="0">
            <a:noFill/>
          </a:ln>
        </p:spPr>
      </p:pic>
      <p:pic>
        <p:nvPicPr>
          <p:cNvPr id="227" name="Google Shape;67;p15"/>
          <p:cNvPicPr/>
          <p:nvPr/>
        </p:nvPicPr>
        <p:blipFill>
          <a:blip r:embed="rId3"/>
          <a:stretch/>
        </p:blipFill>
        <p:spPr>
          <a:xfrm>
            <a:off x="-7560" y="0"/>
            <a:ext cx="9151200" cy="5143320"/>
          </a:xfrm>
          <a:prstGeom prst="rect">
            <a:avLst/>
          </a:prstGeom>
          <a:ln w="0">
            <a:noFill/>
          </a:ln>
        </p:spPr>
      </p:pic>
      <p:pic>
        <p:nvPicPr>
          <p:cNvPr id="228" name="Google Shape;68;p15"/>
          <p:cNvPicPr/>
          <p:nvPr/>
        </p:nvPicPr>
        <p:blipFill>
          <a:blip r:embed="rId4"/>
          <a:stretch/>
        </p:blipFill>
        <p:spPr>
          <a:xfrm>
            <a:off x="7363440" y="148680"/>
            <a:ext cx="1495080" cy="371160"/>
          </a:xfrm>
          <a:prstGeom prst="rect">
            <a:avLst/>
          </a:prstGeom>
          <a:ln w="0">
            <a:noFill/>
          </a:ln>
        </p:spPr>
      </p:pic>
      <p:sp>
        <p:nvSpPr>
          <p:cNvPr id="229"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Basic terms</a:t>
            </a:r>
            <a:endParaRPr lang="en-IN" sz="2300" b="0" strike="noStrike" spc="-1">
              <a:latin typeface="Arial"/>
            </a:endParaRPr>
          </a:p>
        </p:txBody>
      </p:sp>
      <p:sp>
        <p:nvSpPr>
          <p:cNvPr id="230" name="Google Shape;71;p15"/>
          <p:cNvSpPr/>
          <p:nvPr/>
        </p:nvSpPr>
        <p:spPr>
          <a:xfrm>
            <a:off x="185040" y="923760"/>
            <a:ext cx="8819640" cy="37926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Metadata</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Metadata is data about data. </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Data such as table name, column name, data type, authorized user and user access privileges for any table is called metadata for that table.</a:t>
            </a:r>
            <a:endParaRPr lang="en-IN" sz="1500" b="0" strike="noStrike" spc="-1">
              <a:latin typeface="Arial"/>
            </a:endParaRPr>
          </a:p>
          <a:p>
            <a:pPr algn="just">
              <a:lnSpc>
                <a:spcPct val="100000"/>
              </a:lnSpc>
              <a:buNone/>
              <a:tabLst>
                <a:tab pos="630360" algn="l"/>
              </a:tabLst>
            </a:pPr>
            <a:endParaRPr lang="en-IN" sz="1700" b="0" strike="noStrike" spc="-1">
              <a:latin typeface="Arial"/>
            </a:endParaRPr>
          </a:p>
          <a:p>
            <a:pPr algn="just">
              <a:lnSpc>
                <a:spcPct val="100000"/>
              </a:lnSpc>
              <a:buNone/>
              <a:tabLst>
                <a:tab pos="630360" algn="l"/>
              </a:tabLst>
            </a:pPr>
            <a:endParaRPr lang="en-IN" sz="1700" b="0" strike="noStrike" spc="-1">
              <a:latin typeface="Arial"/>
            </a:endParaRPr>
          </a:p>
          <a:p>
            <a:pPr algn="just">
              <a:lnSpc>
                <a:spcPct val="100000"/>
              </a:lnSpc>
              <a:buNone/>
              <a:tabLst>
                <a:tab pos="630360" algn="l"/>
              </a:tabLst>
            </a:pPr>
            <a:endParaRPr lang="en-IN" sz="1700" b="0" strike="noStrike" spc="-1">
              <a:latin typeface="Arial"/>
            </a:endParaRPr>
          </a:p>
          <a:p>
            <a:pPr algn="just">
              <a:lnSpc>
                <a:spcPct val="100000"/>
              </a:lnSpc>
              <a:buNone/>
              <a:tabLst>
                <a:tab pos="630360" algn="l"/>
              </a:tabLst>
            </a:pPr>
            <a:endParaRPr lang="en-IN" sz="1700" b="0" strike="noStrike" spc="-1">
              <a:latin typeface="Arial"/>
            </a:endParaRPr>
          </a:p>
          <a:p>
            <a:pPr algn="just">
              <a:lnSpc>
                <a:spcPct val="100000"/>
              </a:lnSpc>
              <a:buNone/>
              <a:tabLst>
                <a:tab pos="630360" algn="l"/>
              </a:tabLst>
            </a:pPr>
            <a:endParaRPr lang="en-IN" sz="1700" b="0" strike="noStrike" spc="-1">
              <a:latin typeface="Arial"/>
            </a:endParaRPr>
          </a:p>
          <a:p>
            <a:pPr algn="just">
              <a:lnSpc>
                <a:spcPct val="100000"/>
              </a:lnSpc>
              <a:buNone/>
              <a:tabLst>
                <a:tab pos="630360" algn="l"/>
              </a:tabLst>
            </a:pP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Metadata of above table is: </a:t>
            </a:r>
            <a:endParaRPr lang="en-IN" sz="1500" b="0" strike="noStrike" spc="-1">
              <a:latin typeface="Arial"/>
            </a:endParaRPr>
          </a:p>
          <a:p>
            <a:pPr marL="1251000" lvl="3" indent="-357120" algn="just">
              <a:lnSpc>
                <a:spcPct val="100000"/>
              </a:lnSpc>
              <a:buClr>
                <a:srgbClr val="000000"/>
              </a:buClr>
              <a:buFont typeface="Courier New"/>
              <a:buChar char="o"/>
              <a:tabLst>
                <a:tab pos="630360" algn="l"/>
              </a:tabLst>
            </a:pPr>
            <a:r>
              <a:rPr lang="en-US" sz="1500" b="0" strike="noStrike" spc="-1">
                <a:solidFill>
                  <a:srgbClr val="666666"/>
                </a:solidFill>
                <a:latin typeface="Proxima Nova"/>
                <a:ea typeface="Proxima Nova"/>
              </a:rPr>
              <a:t>Table name such as Faculty</a:t>
            </a:r>
            <a:endParaRPr lang="en-IN" sz="1500" b="0" strike="noStrike" spc="-1">
              <a:latin typeface="Arial"/>
            </a:endParaRPr>
          </a:p>
          <a:p>
            <a:pPr marL="1251000" lvl="3" indent="-357120" algn="just">
              <a:lnSpc>
                <a:spcPct val="100000"/>
              </a:lnSpc>
              <a:buClr>
                <a:srgbClr val="000000"/>
              </a:buClr>
              <a:buFont typeface="Courier New"/>
              <a:buChar char="o"/>
              <a:tabLst>
                <a:tab pos="630360" algn="l"/>
              </a:tabLst>
            </a:pPr>
            <a:r>
              <a:rPr lang="en-US" sz="1500" b="0" strike="noStrike" spc="-1">
                <a:solidFill>
                  <a:srgbClr val="666666"/>
                </a:solidFill>
                <a:latin typeface="Proxima Nova"/>
                <a:ea typeface="Proxima Nova"/>
              </a:rPr>
              <a:t>Column name such as Emp</a:t>
            </a:r>
            <a:r>
              <a:rPr lang="en-US" sz="1500" b="0" strike="noStrike" spc="-1">
                <a:solidFill>
                  <a:srgbClr val="666666"/>
                </a:solidFill>
                <a:latin typeface="Calibri"/>
                <a:ea typeface="Proxima Nova"/>
              </a:rPr>
              <a:t>_</a:t>
            </a:r>
            <a:r>
              <a:rPr lang="en-US" sz="1500" b="0" strike="noStrike" spc="-1">
                <a:solidFill>
                  <a:srgbClr val="666666"/>
                </a:solidFill>
                <a:latin typeface="Proxima Nova"/>
                <a:ea typeface="Proxima Nova"/>
              </a:rPr>
              <a:t>Name, Address, Mobile</a:t>
            </a:r>
            <a:r>
              <a:rPr lang="en-US" sz="1500" b="0" strike="noStrike" spc="-1">
                <a:solidFill>
                  <a:srgbClr val="666666"/>
                </a:solidFill>
                <a:latin typeface="Calibri"/>
                <a:ea typeface="Proxima Nova"/>
              </a:rPr>
              <a:t>_</a:t>
            </a:r>
            <a:r>
              <a:rPr lang="en-US" sz="1500" b="0" strike="noStrike" spc="-1">
                <a:solidFill>
                  <a:srgbClr val="666666"/>
                </a:solidFill>
                <a:latin typeface="Proxima Nova"/>
                <a:ea typeface="Proxima Nova"/>
              </a:rPr>
              <a:t>No, Subject</a:t>
            </a:r>
            <a:endParaRPr lang="en-IN" sz="1500" b="0" strike="noStrike" spc="-1">
              <a:latin typeface="Arial"/>
            </a:endParaRPr>
          </a:p>
          <a:p>
            <a:pPr marL="1251000" lvl="3" indent="-357120" algn="just">
              <a:lnSpc>
                <a:spcPct val="100000"/>
              </a:lnSpc>
              <a:buClr>
                <a:srgbClr val="000000"/>
              </a:buClr>
              <a:buFont typeface="Courier New"/>
              <a:buChar char="o"/>
              <a:tabLst>
                <a:tab pos="630360" algn="l"/>
              </a:tabLst>
            </a:pPr>
            <a:r>
              <a:rPr lang="en-US" sz="1500" b="0" strike="noStrike" spc="-1">
                <a:solidFill>
                  <a:srgbClr val="666666"/>
                </a:solidFill>
                <a:latin typeface="Proxima Nova"/>
                <a:ea typeface="Proxima Nova"/>
              </a:rPr>
              <a:t>Datatype  such as Varchar, Decimal</a:t>
            </a:r>
            <a:endParaRPr lang="en-IN" sz="1500" b="0" strike="noStrike" spc="-1">
              <a:latin typeface="Arial"/>
            </a:endParaRPr>
          </a:p>
          <a:p>
            <a:pPr marL="1251000" lvl="3" indent="-357120" algn="just">
              <a:lnSpc>
                <a:spcPct val="100000"/>
              </a:lnSpc>
              <a:buClr>
                <a:srgbClr val="000000"/>
              </a:buClr>
              <a:buFont typeface="Courier New"/>
              <a:buChar char="o"/>
              <a:tabLst>
                <a:tab pos="630360" algn="l"/>
              </a:tabLst>
            </a:pPr>
            <a:r>
              <a:rPr lang="en-US" sz="1500" b="0" strike="noStrike" spc="-1">
                <a:solidFill>
                  <a:srgbClr val="666666"/>
                </a:solidFill>
                <a:latin typeface="Proxima Nova"/>
                <a:ea typeface="Proxima Nova"/>
              </a:rPr>
              <a:t>Access privileges such as Read, Write (Update)</a:t>
            </a:r>
            <a:endParaRPr lang="en-IN" sz="1500" b="0" strike="noStrike" spc="-1">
              <a:latin typeface="Arial"/>
            </a:endParaRPr>
          </a:p>
        </p:txBody>
      </p:sp>
      <p:sp>
        <p:nvSpPr>
          <p:cNvPr id="231" name="TextBox 6"/>
          <p:cNvSpPr/>
          <p:nvPr/>
        </p:nvSpPr>
        <p:spPr>
          <a:xfrm>
            <a:off x="995760" y="203652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Faculty</a:t>
            </a:r>
            <a:endParaRPr lang="en-IN" sz="1400" b="0" strike="noStrike" spc="-1">
              <a:latin typeface="Arial"/>
            </a:endParaRPr>
          </a:p>
        </p:txBody>
      </p:sp>
      <p:graphicFrame>
        <p:nvGraphicFramePr>
          <p:cNvPr id="232" name="Content Placeholder 4"/>
          <p:cNvGraphicFramePr/>
          <p:nvPr/>
        </p:nvGraphicFramePr>
        <p:xfrm>
          <a:off x="936720" y="2340000"/>
          <a:ext cx="4048920" cy="116100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5950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56592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31"/>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2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230">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fill="hold" nodeType="clickEffect">
                                  <p:stCondLst>
                                    <p:cond delay="0"/>
                                  </p:stCondLst>
                                  <p:childTnLst>
                                    <p:set>
                                      <p:cBhvr>
                                        <p:cTn id="28" dur="1" fill="hold">
                                          <p:stCondLst>
                                            <p:cond delay="0"/>
                                          </p:stCondLst>
                                        </p:cTn>
                                        <p:tgtEl>
                                          <p:spTgt spid="230">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230">
                                            <p:txEl>
                                              <p:pRg st="11" end="1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fill="hold" nodeType="clickEffect">
                                  <p:stCondLst>
                                    <p:cond delay="0"/>
                                  </p:stCondLst>
                                  <p:childTnLst>
                                    <p:set>
                                      <p:cBhvr>
                                        <p:cTn id="36" dur="1" fill="hold">
                                          <p:stCondLst>
                                            <p:cond delay="0"/>
                                          </p:stCondLst>
                                        </p:cTn>
                                        <p:tgtEl>
                                          <p:spTgt spid="230">
                                            <p:txEl>
                                              <p:pRg st="12" end="1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fill="hold" nodeType="clickEffect">
                                  <p:stCondLst>
                                    <p:cond delay="0"/>
                                  </p:stCondLst>
                                  <p:childTnLst>
                                    <p:set>
                                      <p:cBhvr>
                                        <p:cTn id="40" dur="1" fill="hold">
                                          <p:stCondLst>
                                            <p:cond delay="0"/>
                                          </p:stCondLst>
                                        </p:cTn>
                                        <p:tgtEl>
                                          <p:spTgt spid="230">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3" name="Google Shape;66;p15"/>
          <p:cNvPicPr/>
          <p:nvPr/>
        </p:nvPicPr>
        <p:blipFill>
          <a:blip r:embed="rId2"/>
          <a:stretch/>
        </p:blipFill>
        <p:spPr>
          <a:xfrm>
            <a:off x="1080" y="4680"/>
            <a:ext cx="9134280" cy="5133600"/>
          </a:xfrm>
          <a:prstGeom prst="rect">
            <a:avLst/>
          </a:prstGeom>
          <a:ln w="0">
            <a:noFill/>
          </a:ln>
        </p:spPr>
      </p:pic>
      <p:pic>
        <p:nvPicPr>
          <p:cNvPr id="234" name="Google Shape;67;p15"/>
          <p:cNvPicPr/>
          <p:nvPr/>
        </p:nvPicPr>
        <p:blipFill>
          <a:blip r:embed="rId3"/>
          <a:stretch/>
        </p:blipFill>
        <p:spPr>
          <a:xfrm>
            <a:off x="-7560" y="0"/>
            <a:ext cx="9151200" cy="5143320"/>
          </a:xfrm>
          <a:prstGeom prst="rect">
            <a:avLst/>
          </a:prstGeom>
          <a:ln w="0">
            <a:noFill/>
          </a:ln>
        </p:spPr>
      </p:pic>
      <p:pic>
        <p:nvPicPr>
          <p:cNvPr id="235" name="Google Shape;68;p15"/>
          <p:cNvPicPr/>
          <p:nvPr/>
        </p:nvPicPr>
        <p:blipFill>
          <a:blip r:embed="rId4"/>
          <a:stretch/>
        </p:blipFill>
        <p:spPr>
          <a:xfrm>
            <a:off x="7363440" y="148680"/>
            <a:ext cx="1495080" cy="371160"/>
          </a:xfrm>
          <a:prstGeom prst="rect">
            <a:avLst/>
          </a:prstGeom>
          <a:ln w="0">
            <a:noFill/>
          </a:ln>
        </p:spPr>
      </p:pic>
      <p:sp>
        <p:nvSpPr>
          <p:cNvPr id="236"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Basic terms</a:t>
            </a:r>
            <a:endParaRPr lang="en-IN" sz="2300" b="0" strike="noStrike" spc="-1">
              <a:latin typeface="Arial"/>
            </a:endParaRPr>
          </a:p>
        </p:txBody>
      </p:sp>
      <p:sp>
        <p:nvSpPr>
          <p:cNvPr id="237" name="Google Shape;71;p15"/>
          <p:cNvSpPr/>
          <p:nvPr/>
        </p:nvSpPr>
        <p:spPr>
          <a:xfrm>
            <a:off x="185040" y="712080"/>
            <a:ext cx="8819640" cy="6706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Data dictionary</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A data dictionary is an information repository which contains metadata. </a:t>
            </a:r>
            <a:endParaRPr lang="en-IN" sz="1500" b="0" strike="noStrike" spc="-1">
              <a:latin typeface="Arial"/>
            </a:endParaRPr>
          </a:p>
        </p:txBody>
      </p:sp>
      <p:sp>
        <p:nvSpPr>
          <p:cNvPr id="238" name="TextBox 6"/>
          <p:cNvSpPr/>
          <p:nvPr/>
        </p:nvSpPr>
        <p:spPr>
          <a:xfrm>
            <a:off x="1020240" y="299952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Faculty</a:t>
            </a:r>
            <a:endParaRPr lang="en-IN" sz="1400" b="0" strike="noStrike" spc="-1">
              <a:latin typeface="Arial"/>
            </a:endParaRPr>
          </a:p>
        </p:txBody>
      </p:sp>
      <p:graphicFrame>
        <p:nvGraphicFramePr>
          <p:cNvPr id="239" name="Content Placeholder 4"/>
          <p:cNvGraphicFramePr/>
          <p:nvPr/>
        </p:nvGraphicFramePr>
        <p:xfrm>
          <a:off x="1015560" y="3316680"/>
          <a:ext cx="4048920" cy="123444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r h="411480">
                <a:tc>
                  <a:txBody>
                    <a:bodyPr/>
                    <a:lstStyle/>
                    <a:p>
                      <a:pPr>
                        <a:lnSpc>
                          <a:spcPct val="100000"/>
                        </a:lnSpc>
                        <a:buNone/>
                        <a:tabLst>
                          <a:tab pos="0" algn="l"/>
                        </a:tabLst>
                      </a:pPr>
                      <a:r>
                        <a:rPr lang="en-US" sz="1400" b="0" strike="noStrike" spc="-1">
                          <a:solidFill>
                            <a:srgbClr val="000000"/>
                          </a:solidFill>
                          <a:latin typeface="Proxima Nova"/>
                        </a:rPr>
                        <a:t>Prof. Ajay Patel</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Rajkot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9876</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C++</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extLst>
                  <a:ext uri="{0D108BD9-81ED-4DB2-BD59-A6C34878D82A}">
                    <a16:rowId xmlns:a16="http://schemas.microsoft.com/office/drawing/2014/main" val="10002"/>
                  </a:ext>
                </a:extLst>
              </a:tr>
            </a:tbl>
          </a:graphicData>
        </a:graphic>
      </p:graphicFrame>
      <p:sp>
        <p:nvSpPr>
          <p:cNvPr id="240" name="Rounded Rectangle 9"/>
          <p:cNvSpPr/>
          <p:nvPr/>
        </p:nvSpPr>
        <p:spPr>
          <a:xfrm>
            <a:off x="1096200" y="1370160"/>
            <a:ext cx="5064840" cy="1213560"/>
          </a:xfrm>
          <a:prstGeom prst="roundRect">
            <a:avLst>
              <a:gd name="adj" fmla="val 8184"/>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Table Name – Faculty</a:t>
            </a:r>
            <a:endParaRPr lang="en-IN" sz="1400" b="0" strike="noStrike" spc="-1">
              <a:latin typeface="Arial"/>
            </a:endParaRPr>
          </a:p>
          <a:p>
            <a:pPr>
              <a:lnSpc>
                <a:spcPct val="100000"/>
              </a:lnSpc>
              <a:buNone/>
            </a:pPr>
            <a:r>
              <a:rPr lang="en-US" sz="1400" b="0" strike="noStrike" spc="-1">
                <a:solidFill>
                  <a:srgbClr val="000000"/>
                </a:solidFill>
                <a:latin typeface="Proxima Nova"/>
                <a:ea typeface="Arial"/>
              </a:rPr>
              <a:t>Column Name – Emp</a:t>
            </a:r>
            <a:r>
              <a:rPr lang="en-US" sz="1400" b="0" strike="noStrike" spc="-1">
                <a:solidFill>
                  <a:srgbClr val="000000"/>
                </a:solidFill>
                <a:latin typeface="Calibri"/>
                <a:ea typeface="Arial"/>
              </a:rPr>
              <a:t>_</a:t>
            </a:r>
            <a:r>
              <a:rPr lang="en-US" sz="1400" b="0" strike="noStrike" spc="-1">
                <a:solidFill>
                  <a:srgbClr val="000000"/>
                </a:solidFill>
                <a:latin typeface="Proxima Nova"/>
                <a:ea typeface="Arial"/>
              </a:rPr>
              <a:t>Name, Address, Mob, Subject, Salary</a:t>
            </a:r>
            <a:endParaRPr lang="en-IN" sz="1400" b="0" strike="noStrike" spc="-1">
              <a:latin typeface="Arial"/>
            </a:endParaRPr>
          </a:p>
          <a:p>
            <a:pPr>
              <a:lnSpc>
                <a:spcPct val="100000"/>
              </a:lnSpc>
              <a:buNone/>
            </a:pPr>
            <a:r>
              <a:rPr lang="en-US" sz="1400" b="0" strike="noStrike" spc="-1">
                <a:solidFill>
                  <a:srgbClr val="000000"/>
                </a:solidFill>
                <a:latin typeface="Proxima Nova"/>
                <a:ea typeface="Arial"/>
              </a:rPr>
              <a:t>Datatype – Varchar, Decimal</a:t>
            </a:r>
            <a:endParaRPr lang="en-IN" sz="1400" b="0" strike="noStrike" spc="-1">
              <a:latin typeface="Arial"/>
            </a:endParaRPr>
          </a:p>
          <a:p>
            <a:pPr>
              <a:lnSpc>
                <a:spcPct val="100000"/>
              </a:lnSpc>
              <a:buNone/>
            </a:pPr>
            <a:r>
              <a:rPr lang="en-US" sz="1400" b="0" strike="noStrike" spc="-1">
                <a:solidFill>
                  <a:srgbClr val="000000"/>
                </a:solidFill>
                <a:latin typeface="Proxima Nova"/>
                <a:ea typeface="Arial"/>
              </a:rPr>
              <a:t>Access Privileges – Read, Write (Update)</a:t>
            </a:r>
            <a:endParaRPr lang="en-IN" sz="1400" b="0" strike="noStrike" spc="-1">
              <a:latin typeface="Arial"/>
            </a:endParaRPr>
          </a:p>
        </p:txBody>
      </p:sp>
      <p:sp>
        <p:nvSpPr>
          <p:cNvPr id="241" name="Google Shape;71;p15"/>
          <p:cNvSpPr/>
          <p:nvPr/>
        </p:nvSpPr>
        <p:spPr>
          <a:xfrm>
            <a:off x="185040" y="2402280"/>
            <a:ext cx="8819640" cy="6706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Data warehouse</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A data warehouse is an information repository which stores data. </a:t>
            </a:r>
            <a:endParaRPr lang="en-IN" sz="1500" b="0" strike="noStrike" spc="-1">
              <a:latin typeface="Arial"/>
            </a:endParaRPr>
          </a:p>
        </p:txBody>
      </p:sp>
      <p:sp>
        <p:nvSpPr>
          <p:cNvPr id="242" name="Rounded Rectangle 11"/>
          <p:cNvSpPr/>
          <p:nvPr/>
        </p:nvSpPr>
        <p:spPr>
          <a:xfrm>
            <a:off x="1015560" y="3745800"/>
            <a:ext cx="4048920" cy="804960"/>
          </a:xfrm>
          <a:prstGeom prst="roundRect">
            <a:avLst>
              <a:gd name="adj" fmla="val 3354"/>
            </a:avLst>
          </a:prstGeom>
          <a:noFill/>
          <a:ln w="28575">
            <a:solidFill>
              <a:srgbClr val="FFFFFF">
                <a:lumMod val="50000"/>
              </a:srgbClr>
            </a:solidFill>
            <a:round/>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243" name="Straight Connector 12"/>
          <p:cNvSpPr/>
          <p:nvPr/>
        </p:nvSpPr>
        <p:spPr>
          <a:xfrm>
            <a:off x="142560" y="4982760"/>
            <a:ext cx="8280000" cy="792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graphicFrame>
        <p:nvGraphicFramePr>
          <p:cNvPr id="244" name="Content Placeholder 4"/>
          <p:cNvGraphicFramePr/>
          <p:nvPr/>
        </p:nvGraphicFramePr>
        <p:xfrm>
          <a:off x="142920" y="4604400"/>
          <a:ext cx="1100160" cy="640080"/>
        </p:xfrm>
        <a:graphic>
          <a:graphicData uri="http://schemas.openxmlformats.org/drawingml/2006/table">
            <a:tbl>
              <a:tblPr/>
              <a:tblGrid>
                <a:gridCol w="1100160">
                  <a:extLst>
                    <a:ext uri="{9D8B030D-6E8A-4147-A177-3AD203B41FA5}">
                      <a16:colId xmlns:a16="http://schemas.microsoft.com/office/drawing/2014/main" val="20000"/>
                    </a:ext>
                  </a:extLst>
                </a:gridCol>
              </a:tblGrid>
              <a:tr h="285480">
                <a:tc>
                  <a:txBody>
                    <a:bodyPr/>
                    <a:lstStyle/>
                    <a:p>
                      <a:pPr>
                        <a:lnSpc>
                          <a:spcPct val="100000"/>
                        </a:lnSpc>
                        <a:buNone/>
                      </a:pPr>
                      <a:r>
                        <a:rPr lang="en-US" sz="1800" b="1" strike="noStrike" spc="-1">
                          <a:solidFill>
                            <a:srgbClr val="FFFFFF"/>
                          </a:solidFill>
                          <a:latin typeface="Proxima Nova"/>
                          <a:ea typeface="Arial"/>
                        </a:rPr>
                        <a:t>Exercise</a:t>
                      </a:r>
                      <a:endParaRPr lang="en-IN" sz="1800" b="0" strike="noStrike" spc="-1">
                        <a:latin typeface="Arial"/>
                      </a:endParaRPr>
                    </a:p>
                  </a:txBody>
                  <a:tcPr anchor="ctr">
                    <a:lnL w="6480">
                      <a:noFill/>
                    </a:lnL>
                    <a:lnR w="6480">
                      <a:noFill/>
                    </a:lnR>
                    <a:lnT w="6480">
                      <a:noFill/>
                    </a:lnT>
                    <a:lnB w="6480">
                      <a:noFill/>
                    </a:lnB>
                    <a:solidFill>
                      <a:srgbClr val="A6A6A6"/>
                    </a:solidFill>
                  </a:tcPr>
                </a:tc>
                <a:extLst>
                  <a:ext uri="{0D108BD9-81ED-4DB2-BD59-A6C34878D82A}">
                    <a16:rowId xmlns:a16="http://schemas.microsoft.com/office/drawing/2014/main" val="10000"/>
                  </a:ext>
                </a:extLst>
              </a:tr>
            </a:tbl>
          </a:graphicData>
        </a:graphic>
      </p:graphicFrame>
      <p:graphicFrame>
        <p:nvGraphicFramePr>
          <p:cNvPr id="245" name="Content Placeholder 4"/>
          <p:cNvGraphicFramePr/>
          <p:nvPr/>
        </p:nvGraphicFramePr>
        <p:xfrm>
          <a:off x="1241640" y="4619520"/>
          <a:ext cx="7272000" cy="609600"/>
        </p:xfrm>
        <a:graphic>
          <a:graphicData uri="http://schemas.openxmlformats.org/drawingml/2006/table">
            <a:tbl>
              <a:tblPr/>
              <a:tblGrid>
                <a:gridCol w="7272000">
                  <a:extLst>
                    <a:ext uri="{9D8B030D-6E8A-4147-A177-3AD203B41FA5}">
                      <a16:colId xmlns:a16="http://schemas.microsoft.com/office/drawing/2014/main" val="20000"/>
                    </a:ext>
                  </a:extLst>
                </a:gridCol>
              </a:tblGrid>
              <a:tr h="285480">
                <a:tc>
                  <a:txBody>
                    <a:bodyPr/>
                    <a:lstStyle/>
                    <a:p>
                      <a:pPr>
                        <a:lnSpc>
                          <a:spcPct val="100000"/>
                        </a:lnSpc>
                        <a:buNone/>
                      </a:pPr>
                      <a:r>
                        <a:rPr lang="en-US" sz="1700" b="0" strike="noStrike" spc="-1">
                          <a:solidFill>
                            <a:srgbClr val="666666"/>
                          </a:solidFill>
                          <a:latin typeface="Proxima Nova"/>
                          <a:ea typeface="Proxima Nova"/>
                        </a:rPr>
                        <a:t>Why data dictionary and data warehouse are stored in the different places?</a:t>
                      </a:r>
                      <a:endParaRPr lang="en-IN" sz="1700" b="0" strike="noStrike" spc="-1">
                        <a:latin typeface="Arial"/>
                      </a:endParaRPr>
                    </a:p>
                  </a:txBody>
                  <a:tcPr anchor="ct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fill="hold" nodeType="clickEffect">
                                  <p:stCondLst>
                                    <p:cond delay="0"/>
                                  </p:stCondLst>
                                  <p:childTnLst>
                                    <p:set>
                                      <p:cBhvr>
                                        <p:cTn id="14" dur="1" fill="hold">
                                          <p:stCondLst>
                                            <p:cond delay="0"/>
                                          </p:stCondLst>
                                        </p:cTn>
                                        <p:tgtEl>
                                          <p:spTgt spid="240"/>
                                        </p:tgtEl>
                                        <p:attrNameLst>
                                          <p:attrName>style.visibility</p:attrName>
                                        </p:attrNameLst>
                                      </p:cBhvr>
                                      <p:to>
                                        <p:strVal val="visible"/>
                                      </p:to>
                                    </p:set>
                                    <p:animEffect transition="in" filter="fade">
                                      <p:cBhvr additive="repl">
                                        <p:cTn id="15" dur="500"/>
                                        <p:tgtEl>
                                          <p:spTgt spid="240"/>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fill="hold" nodeType="clickEffect">
                                  <p:stCondLst>
                                    <p:cond delay="0"/>
                                  </p:stCondLst>
                                  <p:childTnLst>
                                    <p:set>
                                      <p:cBhvr>
                                        <p:cTn id="19" dur="1" fill="hold">
                                          <p:stCondLst>
                                            <p:cond delay="0"/>
                                          </p:stCondLst>
                                        </p:cTn>
                                        <p:tgtEl>
                                          <p:spTgt spid="241">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fill="hold" nodeType="clickEffect">
                                  <p:stCondLst>
                                    <p:cond delay="0"/>
                                  </p:stCondLst>
                                  <p:childTnLst>
                                    <p:set>
                                      <p:cBhvr>
                                        <p:cTn id="23" dur="1" fill="hold">
                                          <p:stCondLst>
                                            <p:cond delay="0"/>
                                          </p:stCondLst>
                                        </p:cTn>
                                        <p:tgtEl>
                                          <p:spTgt spid="241">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fill="hold" nodeType="clickEffect">
                                  <p:stCondLst>
                                    <p:cond delay="0"/>
                                  </p:stCondLst>
                                  <p:childTnLst>
                                    <p:set>
                                      <p:cBhvr>
                                        <p:cTn id="27" dur="1" fill="hold">
                                          <p:stCondLst>
                                            <p:cond delay="0"/>
                                          </p:stCondLst>
                                        </p:cTn>
                                        <p:tgtEl>
                                          <p:spTgt spid="238"/>
                                        </p:tgtEl>
                                        <p:attrNameLst>
                                          <p:attrName>style.visibility</p:attrName>
                                        </p:attrNameLst>
                                      </p:cBhvr>
                                      <p:to>
                                        <p:strVal val="visible"/>
                                      </p:to>
                                    </p:set>
                                  </p:childTnLst>
                                </p:cTn>
                              </p:par>
                              <p:par>
                                <p:cTn id="28" presetID="1" presetClass="entr" fill="hold" nodeType="withEffect">
                                  <p:stCondLst>
                                    <p:cond delay="0"/>
                                  </p:stCondLst>
                                  <p:childTnLst>
                                    <p:set>
                                      <p:cBhvr>
                                        <p:cTn id="29" dur="1" fill="hold">
                                          <p:stCondLst>
                                            <p:cond delay="0"/>
                                          </p:stCondLst>
                                        </p:cTn>
                                        <p:tgtEl>
                                          <p:spTgt spid="23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0" presetClass="entr" fill="hold" nodeType="clickEffect">
                                  <p:stCondLst>
                                    <p:cond delay="0"/>
                                  </p:stCondLst>
                                  <p:childTnLst>
                                    <p:set>
                                      <p:cBhvr>
                                        <p:cTn id="33" dur="1" fill="hold">
                                          <p:stCondLst>
                                            <p:cond delay="0"/>
                                          </p:stCondLst>
                                        </p:cTn>
                                        <p:tgtEl>
                                          <p:spTgt spid="242"/>
                                        </p:tgtEl>
                                        <p:attrNameLst>
                                          <p:attrName>style.visibility</p:attrName>
                                        </p:attrNameLst>
                                      </p:cBhvr>
                                      <p:to>
                                        <p:strVal val="visible"/>
                                      </p:to>
                                    </p:set>
                                    <p:animEffect transition="in" filter="fade">
                                      <p:cBhvr additive="repl">
                                        <p:cTn id="34" dur="500"/>
                                        <p:tgtEl>
                                          <p:spTgt spid="242"/>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nodeType="clickEffect">
                                  <p:stCondLst>
                                    <p:cond delay="0"/>
                                  </p:stCondLst>
                                  <p:childTnLst>
                                    <p:set>
                                      <p:cBhvr>
                                        <p:cTn id="38" dur="1" fill="hold">
                                          <p:stCondLst>
                                            <p:cond delay="0"/>
                                          </p:stCondLst>
                                        </p:cTn>
                                        <p:tgtEl>
                                          <p:spTgt spid="243"/>
                                        </p:tgtEl>
                                        <p:attrNameLst>
                                          <p:attrName>style.visibility</p:attrName>
                                        </p:attrNameLst>
                                      </p:cBhvr>
                                      <p:to>
                                        <p:strVal val="visible"/>
                                      </p:to>
                                    </p:set>
                                    <p:animEffect transition="in" filter="wipe(left)">
                                      <p:cBhvr additive="repl">
                                        <p:cTn id="39" dur="500"/>
                                        <p:tgtEl>
                                          <p:spTgt spid="243"/>
                                        </p:tgtEl>
                                      </p:cBhvr>
                                    </p:animEffect>
                                  </p:childTnLst>
                                </p:cTn>
                              </p:par>
                              <p:par>
                                <p:cTn id="40" presetID="22" presetClass="entr" presetSubtype="8" fill="hold" nodeType="withEffect">
                                  <p:stCondLst>
                                    <p:cond delay="0"/>
                                  </p:stCondLst>
                                  <p:childTnLst>
                                    <p:set>
                                      <p:cBhvr>
                                        <p:cTn id="41" dur="1" fill="hold">
                                          <p:stCondLst>
                                            <p:cond delay="0"/>
                                          </p:stCondLst>
                                        </p:cTn>
                                        <p:tgtEl>
                                          <p:spTgt spid="244"/>
                                        </p:tgtEl>
                                        <p:attrNameLst>
                                          <p:attrName>style.visibility</p:attrName>
                                        </p:attrNameLst>
                                      </p:cBhvr>
                                      <p:to>
                                        <p:strVal val="visible"/>
                                      </p:to>
                                    </p:set>
                                    <p:animEffect transition="in" filter="wipe(left)">
                                      <p:cBhvr additive="repl">
                                        <p:cTn id="42" dur="500"/>
                                        <p:tgtEl>
                                          <p:spTgt spid="244"/>
                                        </p:tgtEl>
                                      </p:cBhvr>
                                    </p:animEffect>
                                  </p:childTnLst>
                                </p:cTn>
                              </p:par>
                              <p:par>
                                <p:cTn id="43" presetID="22" presetClass="entr" presetSubtype="8" fill="hold" nodeType="withEffect">
                                  <p:stCondLst>
                                    <p:cond delay="0"/>
                                  </p:stCondLst>
                                  <p:childTnLst>
                                    <p:set>
                                      <p:cBhvr>
                                        <p:cTn id="44" dur="1" fill="hold">
                                          <p:stCondLst>
                                            <p:cond delay="0"/>
                                          </p:stCondLst>
                                        </p:cTn>
                                        <p:tgtEl>
                                          <p:spTgt spid="245"/>
                                        </p:tgtEl>
                                        <p:attrNameLst>
                                          <p:attrName>style.visibility</p:attrName>
                                        </p:attrNameLst>
                                      </p:cBhvr>
                                      <p:to>
                                        <p:strVal val="visible"/>
                                      </p:to>
                                    </p:set>
                                    <p:animEffect transition="in" filter="wipe(left)">
                                      <p:cBhvr additive="repl">
                                        <p:cTn id="45"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6" name="Google Shape;66;p15"/>
          <p:cNvPicPr/>
          <p:nvPr/>
        </p:nvPicPr>
        <p:blipFill>
          <a:blip r:embed="rId2"/>
          <a:stretch/>
        </p:blipFill>
        <p:spPr>
          <a:xfrm>
            <a:off x="1080" y="4680"/>
            <a:ext cx="9134280" cy="5133600"/>
          </a:xfrm>
          <a:prstGeom prst="rect">
            <a:avLst/>
          </a:prstGeom>
          <a:ln w="0">
            <a:noFill/>
          </a:ln>
        </p:spPr>
      </p:pic>
      <p:pic>
        <p:nvPicPr>
          <p:cNvPr id="247" name="Google Shape;67;p15"/>
          <p:cNvPicPr/>
          <p:nvPr/>
        </p:nvPicPr>
        <p:blipFill>
          <a:blip r:embed="rId3"/>
          <a:stretch/>
        </p:blipFill>
        <p:spPr>
          <a:xfrm>
            <a:off x="-7560" y="0"/>
            <a:ext cx="9151200" cy="5143320"/>
          </a:xfrm>
          <a:prstGeom prst="rect">
            <a:avLst/>
          </a:prstGeom>
          <a:ln w="0">
            <a:noFill/>
          </a:ln>
        </p:spPr>
      </p:pic>
      <p:pic>
        <p:nvPicPr>
          <p:cNvPr id="248" name="Google Shape;68;p15"/>
          <p:cNvPicPr/>
          <p:nvPr/>
        </p:nvPicPr>
        <p:blipFill>
          <a:blip r:embed="rId4"/>
          <a:stretch/>
        </p:blipFill>
        <p:spPr>
          <a:xfrm>
            <a:off x="7363440" y="148680"/>
            <a:ext cx="1495080" cy="371160"/>
          </a:xfrm>
          <a:prstGeom prst="rect">
            <a:avLst/>
          </a:prstGeom>
          <a:ln w="0">
            <a:noFill/>
          </a:ln>
        </p:spPr>
      </p:pic>
      <p:sp>
        <p:nvSpPr>
          <p:cNvPr id="249"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Basic terms</a:t>
            </a:r>
            <a:endParaRPr lang="en-IN" sz="2300" b="0" strike="noStrike" spc="-1">
              <a:latin typeface="Arial"/>
            </a:endParaRPr>
          </a:p>
        </p:txBody>
      </p:sp>
      <p:sp>
        <p:nvSpPr>
          <p:cNvPr id="250" name="Google Shape;71;p15"/>
          <p:cNvSpPr/>
          <p:nvPr/>
        </p:nvSpPr>
        <p:spPr>
          <a:xfrm>
            <a:off x="185040" y="712080"/>
            <a:ext cx="8819640" cy="8989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Field</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A field is a character or group of characters that have a specific meaning.</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E.g, the value of Emp</a:t>
            </a:r>
            <a:r>
              <a:rPr lang="en-US" sz="1500" b="0" strike="noStrike" spc="-1">
                <a:solidFill>
                  <a:srgbClr val="666666"/>
                </a:solidFill>
                <a:latin typeface="Calibri"/>
                <a:ea typeface="Proxima Nova"/>
              </a:rPr>
              <a:t>_</a:t>
            </a:r>
            <a:r>
              <a:rPr lang="en-US" sz="1500" b="0" strike="noStrike" spc="-1">
                <a:solidFill>
                  <a:srgbClr val="666666"/>
                </a:solidFill>
                <a:latin typeface="Proxima Nova"/>
                <a:ea typeface="Proxima Nova"/>
              </a:rPr>
              <a:t>Name, Address, Mobile</a:t>
            </a:r>
            <a:r>
              <a:rPr lang="en-US" sz="1500" b="0" strike="noStrike" spc="-1">
                <a:solidFill>
                  <a:srgbClr val="666666"/>
                </a:solidFill>
                <a:latin typeface="Calibri"/>
                <a:ea typeface="Proxima Nova"/>
              </a:rPr>
              <a:t>_</a:t>
            </a:r>
            <a:r>
              <a:rPr lang="en-US" sz="1500" b="0" strike="noStrike" spc="-1">
                <a:solidFill>
                  <a:srgbClr val="666666"/>
                </a:solidFill>
                <a:latin typeface="Proxima Nova"/>
                <a:ea typeface="Proxima Nova"/>
              </a:rPr>
              <a:t>No etc are all fields of Faculty table. </a:t>
            </a:r>
            <a:endParaRPr lang="en-IN" sz="1500" b="0" strike="noStrike" spc="-1">
              <a:latin typeface="Arial"/>
            </a:endParaRPr>
          </a:p>
        </p:txBody>
      </p:sp>
      <p:graphicFrame>
        <p:nvGraphicFramePr>
          <p:cNvPr id="251" name="Content Placeholder 4"/>
          <p:cNvGraphicFramePr/>
          <p:nvPr/>
        </p:nvGraphicFramePr>
        <p:xfrm>
          <a:off x="1015560" y="415476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rPr>
                        <a:t>Prof. Ajay Patel</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9876</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C++</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sp>
        <p:nvSpPr>
          <p:cNvPr id="252" name="Google Shape;71;p15"/>
          <p:cNvSpPr/>
          <p:nvPr/>
        </p:nvSpPr>
        <p:spPr>
          <a:xfrm>
            <a:off x="185040" y="2872080"/>
            <a:ext cx="8819640" cy="11271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Record / Tuple</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A record is a collection of logically related fields.</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E.g, the collection of fields (Emp</a:t>
            </a:r>
            <a:r>
              <a:rPr lang="en-US" sz="1500" b="0" strike="noStrike" spc="-1">
                <a:solidFill>
                  <a:srgbClr val="666666"/>
                </a:solidFill>
                <a:latin typeface="Calibri"/>
                <a:ea typeface="Proxima Nova"/>
              </a:rPr>
              <a:t>_</a:t>
            </a:r>
            <a:r>
              <a:rPr lang="en-US" sz="1500" b="0" strike="noStrike" spc="-1">
                <a:solidFill>
                  <a:srgbClr val="666666"/>
                </a:solidFill>
                <a:latin typeface="Proxima Nova"/>
                <a:ea typeface="Proxima Nova"/>
              </a:rPr>
              <a:t>Name, Address, Mobile</a:t>
            </a:r>
            <a:r>
              <a:rPr lang="en-US" sz="1500" b="0" strike="noStrike" spc="-1">
                <a:solidFill>
                  <a:srgbClr val="666666"/>
                </a:solidFill>
                <a:latin typeface="Calibri"/>
                <a:ea typeface="Proxima Nova"/>
              </a:rPr>
              <a:t>_</a:t>
            </a:r>
            <a:r>
              <a:rPr lang="en-US" sz="1500" b="0" strike="noStrike" spc="-1">
                <a:solidFill>
                  <a:srgbClr val="666666"/>
                </a:solidFill>
                <a:latin typeface="Proxima Nova"/>
                <a:ea typeface="Proxima Nova"/>
              </a:rPr>
              <a:t>No, Subject) forms a record for the Faculty.</a:t>
            </a:r>
            <a:endParaRPr lang="en-IN" sz="1500" b="0" strike="noStrike" spc="-1">
              <a:latin typeface="Arial"/>
            </a:endParaRPr>
          </a:p>
        </p:txBody>
      </p:sp>
      <p:sp>
        <p:nvSpPr>
          <p:cNvPr id="253" name="TextBox 15"/>
          <p:cNvSpPr/>
          <p:nvPr/>
        </p:nvSpPr>
        <p:spPr>
          <a:xfrm>
            <a:off x="1020240" y="158976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Faculty</a:t>
            </a:r>
            <a:endParaRPr lang="en-IN" sz="1400" b="0" strike="noStrike" spc="-1">
              <a:latin typeface="Arial"/>
            </a:endParaRPr>
          </a:p>
        </p:txBody>
      </p:sp>
      <p:graphicFrame>
        <p:nvGraphicFramePr>
          <p:cNvPr id="254" name="Content Placeholder 4"/>
          <p:cNvGraphicFramePr/>
          <p:nvPr/>
        </p:nvGraphicFramePr>
        <p:xfrm>
          <a:off x="1015560" y="190692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graphicFrame>
        <p:nvGraphicFramePr>
          <p:cNvPr id="255" name="Table 17"/>
          <p:cNvGraphicFramePr/>
          <p:nvPr/>
        </p:nvGraphicFramePr>
        <p:xfrm>
          <a:off x="5526720" y="2313720"/>
          <a:ext cx="1465560" cy="370800"/>
        </p:xfrm>
        <a:graphic>
          <a:graphicData uri="http://schemas.openxmlformats.org/drawingml/2006/table">
            <a:tbl>
              <a:tblPr/>
              <a:tblGrid>
                <a:gridCol w="1465560">
                  <a:extLst>
                    <a:ext uri="{9D8B030D-6E8A-4147-A177-3AD203B41FA5}">
                      <a16:colId xmlns:a16="http://schemas.microsoft.com/office/drawing/2014/main" val="20000"/>
                    </a:ext>
                  </a:extLst>
                </a:gridCol>
              </a:tblGrid>
              <a:tr h="370800">
                <a:tc>
                  <a:txBody>
                    <a:bodyPr/>
                    <a:lstStyle/>
                    <a:p>
                      <a:pPr>
                        <a:lnSpc>
                          <a:spcPct val="100000"/>
                        </a:lnSpc>
                        <a:buNone/>
                      </a:pPr>
                      <a:r>
                        <a:rPr lang="en-US" sz="1400" b="0" strike="noStrike" spc="-1">
                          <a:solidFill>
                            <a:srgbClr val="000000"/>
                          </a:solidFill>
                          <a:latin typeface="Arial"/>
                          <a:ea typeface="Arial"/>
                        </a:rPr>
                        <a:t>Prof. Ajay Shah</a:t>
                      </a:r>
                      <a:endParaRPr lang="en-IN" sz="1400" b="0" strike="noStrike" spc="-1">
                        <a:latin typeface="Arial"/>
                      </a:endParaRPr>
                    </a:p>
                  </a:txBody>
                  <a:tcPr anchor="ctr">
                    <a:lnL w="12240">
                      <a:solidFill>
                        <a:srgbClr val="A6A6A6"/>
                      </a:solidFill>
                    </a:lnL>
                    <a:lnR w="12240">
                      <a:solidFill>
                        <a:srgbClr val="A6A6A6"/>
                      </a:solidFill>
                    </a:lnR>
                    <a:lnT w="12240">
                      <a:solidFill>
                        <a:srgbClr val="A6A6A6"/>
                      </a:solidFill>
                    </a:lnT>
                    <a:lnB w="12240">
                      <a:solidFill>
                        <a:srgbClr val="A6A6A6"/>
                      </a:solidFill>
                    </a:lnB>
                    <a:noFill/>
                  </a:tcPr>
                </a:tc>
                <a:extLst>
                  <a:ext uri="{0D108BD9-81ED-4DB2-BD59-A6C34878D82A}">
                    <a16:rowId xmlns:a16="http://schemas.microsoft.com/office/drawing/2014/main" val="10000"/>
                  </a:ext>
                </a:extLst>
              </a:tr>
            </a:tbl>
          </a:graphicData>
        </a:graphic>
      </p:graphicFrame>
      <p:graphicFrame>
        <p:nvGraphicFramePr>
          <p:cNvPr id="256" name="Table 18"/>
          <p:cNvGraphicFramePr/>
          <p:nvPr/>
        </p:nvGraphicFramePr>
        <p:xfrm>
          <a:off x="7125480" y="2313720"/>
          <a:ext cx="735120" cy="370800"/>
        </p:xfrm>
        <a:graphic>
          <a:graphicData uri="http://schemas.openxmlformats.org/drawingml/2006/table">
            <a:tbl>
              <a:tblPr/>
              <a:tblGrid>
                <a:gridCol w="735120">
                  <a:extLst>
                    <a:ext uri="{9D8B030D-6E8A-4147-A177-3AD203B41FA5}">
                      <a16:colId xmlns:a16="http://schemas.microsoft.com/office/drawing/2014/main" val="20000"/>
                    </a:ext>
                  </a:extLst>
                </a:gridCol>
              </a:tblGrid>
              <a:tr h="370800">
                <a:tc>
                  <a:txBody>
                    <a:bodyPr/>
                    <a:lstStyle/>
                    <a:p>
                      <a:pPr algn="ctr">
                        <a:lnSpc>
                          <a:spcPct val="100000"/>
                        </a:lnSpc>
                        <a:buNone/>
                      </a:pPr>
                      <a:r>
                        <a:rPr lang="en-US" sz="1400" b="0" strike="noStrike" spc="-1">
                          <a:solidFill>
                            <a:srgbClr val="000000"/>
                          </a:solidFill>
                          <a:latin typeface="Arial"/>
                          <a:ea typeface="Arial"/>
                        </a:rPr>
                        <a:t>Rajkot</a:t>
                      </a:r>
                      <a:endParaRPr lang="en-IN" sz="1400" b="0" strike="noStrike" spc="-1">
                        <a:latin typeface="Arial"/>
                      </a:endParaRPr>
                    </a:p>
                  </a:txBody>
                  <a:tcPr anchor="ctr">
                    <a:lnL w="12240">
                      <a:solidFill>
                        <a:srgbClr val="A6A6A6"/>
                      </a:solidFill>
                    </a:lnL>
                    <a:lnR w="12240">
                      <a:solidFill>
                        <a:srgbClr val="A6A6A6"/>
                      </a:solidFill>
                    </a:lnR>
                    <a:lnT w="12240">
                      <a:solidFill>
                        <a:srgbClr val="A6A6A6"/>
                      </a:solidFill>
                    </a:lnT>
                    <a:lnB w="12240">
                      <a:solidFill>
                        <a:srgbClr val="A6A6A6"/>
                      </a:solidFill>
                    </a:lnB>
                    <a:noFill/>
                  </a:tcPr>
                </a:tc>
                <a:extLst>
                  <a:ext uri="{0D108BD9-81ED-4DB2-BD59-A6C34878D82A}">
                    <a16:rowId xmlns:a16="http://schemas.microsoft.com/office/drawing/2014/main" val="10000"/>
                  </a:ext>
                </a:extLst>
              </a:tr>
            </a:tbl>
          </a:graphicData>
        </a:graphic>
      </p:graphicFrame>
      <p:graphicFrame>
        <p:nvGraphicFramePr>
          <p:cNvPr id="257" name="Table 19"/>
          <p:cNvGraphicFramePr/>
          <p:nvPr/>
        </p:nvGraphicFramePr>
        <p:xfrm>
          <a:off x="7994160" y="2313720"/>
          <a:ext cx="625680" cy="370800"/>
        </p:xfrm>
        <a:graphic>
          <a:graphicData uri="http://schemas.openxmlformats.org/drawingml/2006/table">
            <a:tbl>
              <a:tblPr/>
              <a:tblGrid>
                <a:gridCol w="625680">
                  <a:extLst>
                    <a:ext uri="{9D8B030D-6E8A-4147-A177-3AD203B41FA5}">
                      <a16:colId xmlns:a16="http://schemas.microsoft.com/office/drawing/2014/main" val="20000"/>
                    </a:ext>
                  </a:extLst>
                </a:gridCol>
              </a:tblGrid>
              <a:tr h="370800">
                <a:tc>
                  <a:txBody>
                    <a:bodyPr/>
                    <a:lstStyle/>
                    <a:p>
                      <a:pPr algn="ctr">
                        <a:lnSpc>
                          <a:spcPct val="100000"/>
                        </a:lnSpc>
                        <a:buNone/>
                      </a:pPr>
                      <a:r>
                        <a:rPr lang="en-US" sz="1400" b="0" strike="noStrike" spc="-1">
                          <a:solidFill>
                            <a:srgbClr val="000000"/>
                          </a:solidFill>
                          <a:latin typeface="Arial"/>
                          <a:ea typeface="Arial"/>
                        </a:rPr>
                        <a:t>1234</a:t>
                      </a:r>
                      <a:endParaRPr lang="en-IN" sz="1400" b="0" strike="noStrike" spc="-1">
                        <a:latin typeface="Arial"/>
                      </a:endParaRPr>
                    </a:p>
                  </a:txBody>
                  <a:tcPr anchor="ctr">
                    <a:lnL w="12240">
                      <a:solidFill>
                        <a:srgbClr val="A6A6A6"/>
                      </a:solidFill>
                    </a:lnL>
                    <a:lnR w="12240">
                      <a:solidFill>
                        <a:srgbClr val="A6A6A6"/>
                      </a:solidFill>
                    </a:lnR>
                    <a:lnT w="12240">
                      <a:solidFill>
                        <a:srgbClr val="A6A6A6"/>
                      </a:solidFill>
                    </a:lnT>
                    <a:lnB w="12240">
                      <a:solidFill>
                        <a:srgbClr val="A6A6A6"/>
                      </a:solidFill>
                    </a:lnB>
                    <a:noFill/>
                  </a:tcPr>
                </a:tc>
                <a:extLst>
                  <a:ext uri="{0D108BD9-81ED-4DB2-BD59-A6C34878D82A}">
                    <a16:rowId xmlns:a16="http://schemas.microsoft.com/office/drawing/2014/main" val="10000"/>
                  </a:ext>
                </a:extLst>
              </a:tr>
            </a:tbl>
          </a:graphicData>
        </a:graphic>
      </p:graphicFrame>
      <p:sp>
        <p:nvSpPr>
          <p:cNvPr id="258" name="Rounded Rectangular Callout 20"/>
          <p:cNvSpPr/>
          <p:nvPr/>
        </p:nvSpPr>
        <p:spPr>
          <a:xfrm>
            <a:off x="6941520" y="1829160"/>
            <a:ext cx="1102680" cy="336240"/>
          </a:xfrm>
          <a:prstGeom prst="wedgeRoundRectCallout">
            <a:avLst>
              <a:gd name="adj1" fmla="val -49350"/>
              <a:gd name="adj2" fmla="val 4128"/>
              <a:gd name="adj3" fmla="val 16667"/>
            </a:avLst>
          </a:prstGeom>
          <a:solidFill>
            <a:schemeClr val="bg1">
              <a:lumMod val="6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IN" sz="1400" b="0" strike="noStrike" spc="-1">
                <a:solidFill>
                  <a:srgbClr val="000000"/>
                </a:solidFill>
                <a:latin typeface="Proxima Nova"/>
                <a:ea typeface="Arial"/>
              </a:rPr>
              <a:t>Fields</a:t>
            </a:r>
            <a:endParaRPr lang="en-IN" sz="1400" b="0" strike="noStrike" spc="-1">
              <a:latin typeface="Arial"/>
            </a:endParaRPr>
          </a:p>
        </p:txBody>
      </p:sp>
      <p:sp>
        <p:nvSpPr>
          <p:cNvPr id="259" name="Rounded Rectangular Callout 21"/>
          <p:cNvSpPr/>
          <p:nvPr/>
        </p:nvSpPr>
        <p:spPr>
          <a:xfrm>
            <a:off x="5272920" y="4395960"/>
            <a:ext cx="1612080" cy="336240"/>
          </a:xfrm>
          <a:prstGeom prst="wedgeRoundRectCallout">
            <a:avLst>
              <a:gd name="adj1" fmla="val -49350"/>
              <a:gd name="adj2" fmla="val 19073"/>
              <a:gd name="adj3" fmla="val 16667"/>
            </a:avLst>
          </a:prstGeom>
          <a:solidFill>
            <a:schemeClr val="bg1">
              <a:lumMod val="6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IN" sz="1400" b="0" strike="noStrike" spc="-1">
                <a:solidFill>
                  <a:srgbClr val="000000"/>
                </a:solidFill>
                <a:latin typeface="Proxima Nova"/>
                <a:ea typeface="Arial"/>
              </a:rPr>
              <a:t>Record / Tuple</a:t>
            </a:r>
            <a:endParaRPr lang="en-IN" sz="1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53"/>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25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0" presetClass="entr" fill="hold" nodeType="clickEffect">
                                  <p:stCondLst>
                                    <p:cond delay="0"/>
                                  </p:stCondLst>
                                  <p:childTnLst>
                                    <p:set>
                                      <p:cBhvr>
                                        <p:cTn id="24" dur="1" fill="hold">
                                          <p:stCondLst>
                                            <p:cond delay="0"/>
                                          </p:stCondLst>
                                        </p:cTn>
                                        <p:tgtEl>
                                          <p:spTgt spid="255"/>
                                        </p:tgtEl>
                                        <p:attrNameLst>
                                          <p:attrName>style.visibility</p:attrName>
                                        </p:attrNameLst>
                                      </p:cBhvr>
                                      <p:to>
                                        <p:strVal val="visible"/>
                                      </p:to>
                                    </p:set>
                                    <p:animEffect transition="in" filter="fade">
                                      <p:cBhvr additive="repl">
                                        <p:cTn id="25" dur="500"/>
                                        <p:tgtEl>
                                          <p:spTgt spid="255"/>
                                        </p:tgtEl>
                                      </p:cBhvr>
                                    </p:animEffect>
                                  </p:childTnLst>
                                </p:cTn>
                              </p:par>
                              <p:par>
                                <p:cTn id="26" presetID="10" presetClass="entr" fill="hold" nodeType="withEffect">
                                  <p:stCondLst>
                                    <p:cond delay="0"/>
                                  </p:stCondLst>
                                  <p:childTnLst>
                                    <p:set>
                                      <p:cBhvr>
                                        <p:cTn id="27" dur="1" fill="hold">
                                          <p:stCondLst>
                                            <p:cond delay="0"/>
                                          </p:stCondLst>
                                        </p:cTn>
                                        <p:tgtEl>
                                          <p:spTgt spid="256"/>
                                        </p:tgtEl>
                                        <p:attrNameLst>
                                          <p:attrName>style.visibility</p:attrName>
                                        </p:attrNameLst>
                                      </p:cBhvr>
                                      <p:to>
                                        <p:strVal val="visible"/>
                                      </p:to>
                                    </p:set>
                                    <p:animEffect transition="in" filter="fade">
                                      <p:cBhvr additive="repl">
                                        <p:cTn id="28" dur="500"/>
                                        <p:tgtEl>
                                          <p:spTgt spid="256"/>
                                        </p:tgtEl>
                                      </p:cBhvr>
                                    </p:animEffect>
                                  </p:childTnLst>
                                </p:cTn>
                              </p:par>
                              <p:par>
                                <p:cTn id="29" presetID="10" presetClass="entr" fill="hold" nodeType="withEffect">
                                  <p:stCondLst>
                                    <p:cond delay="0"/>
                                  </p:stCondLst>
                                  <p:childTnLst>
                                    <p:set>
                                      <p:cBhvr>
                                        <p:cTn id="30" dur="1" fill="hold">
                                          <p:stCondLst>
                                            <p:cond delay="0"/>
                                          </p:stCondLst>
                                        </p:cTn>
                                        <p:tgtEl>
                                          <p:spTgt spid="257"/>
                                        </p:tgtEl>
                                        <p:attrNameLst>
                                          <p:attrName>style.visibility</p:attrName>
                                        </p:attrNameLst>
                                      </p:cBhvr>
                                      <p:to>
                                        <p:strVal val="visible"/>
                                      </p:to>
                                    </p:set>
                                    <p:animEffect transition="in" filter="fade">
                                      <p:cBhvr additive="repl">
                                        <p:cTn id="31" dur="500"/>
                                        <p:tgtEl>
                                          <p:spTgt spid="257"/>
                                        </p:tgtEl>
                                      </p:cBhvr>
                                    </p:animEffect>
                                  </p:childTnLst>
                                </p:cTn>
                              </p:par>
                              <p:par>
                                <p:cTn id="32" presetID="10" presetClass="entr" fill="hold" nodeType="withEffect">
                                  <p:stCondLst>
                                    <p:cond delay="0"/>
                                  </p:stCondLst>
                                  <p:childTnLst>
                                    <p:set>
                                      <p:cBhvr>
                                        <p:cTn id="33" dur="1" fill="hold">
                                          <p:stCondLst>
                                            <p:cond delay="0"/>
                                          </p:stCondLst>
                                        </p:cTn>
                                        <p:tgtEl>
                                          <p:spTgt spid="258"/>
                                        </p:tgtEl>
                                        <p:attrNameLst>
                                          <p:attrName>style.visibility</p:attrName>
                                        </p:attrNameLst>
                                      </p:cBhvr>
                                      <p:to>
                                        <p:strVal val="visible"/>
                                      </p:to>
                                    </p:set>
                                    <p:animEffect transition="in" filter="fade">
                                      <p:cBhvr additive="repl">
                                        <p:cTn id="34" dur="500"/>
                                        <p:tgtEl>
                                          <p:spTgt spid="258"/>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fill="hold" nodeType="clickEffect">
                                  <p:stCondLst>
                                    <p:cond delay="0"/>
                                  </p:stCondLst>
                                  <p:childTnLst>
                                    <p:set>
                                      <p:cBhvr>
                                        <p:cTn id="46"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0" presetClass="entr" fill="hold" nodeType="clickEffect">
                                  <p:stCondLst>
                                    <p:cond delay="0"/>
                                  </p:stCondLst>
                                  <p:childTnLst>
                                    <p:set>
                                      <p:cBhvr>
                                        <p:cTn id="50" dur="1" fill="hold">
                                          <p:stCondLst>
                                            <p:cond delay="0"/>
                                          </p:stCondLst>
                                        </p:cTn>
                                        <p:tgtEl>
                                          <p:spTgt spid="259"/>
                                        </p:tgtEl>
                                        <p:attrNameLst>
                                          <p:attrName>style.visibility</p:attrName>
                                        </p:attrNameLst>
                                      </p:cBhvr>
                                      <p:to>
                                        <p:strVal val="visible"/>
                                      </p:to>
                                    </p:set>
                                    <p:animEffect transition="in" filter="fade">
                                      <p:cBhvr additive="repl">
                                        <p:cTn id="51" dur="500"/>
                                        <p:tgtEl>
                                          <p:spTgt spid="259"/>
                                        </p:tgtEl>
                                      </p:cBhvr>
                                    </p:animEffect>
                                  </p:childTnLst>
                                </p:cTn>
                              </p:par>
                              <p:par>
                                <p:cTn id="52" presetID="1" presetClass="entr" fill="hold" nodeType="withEffect">
                                  <p:stCondLst>
                                    <p:cond delay="0"/>
                                  </p:stCondLst>
                                  <p:childTnLst>
                                    <p:set>
                                      <p:cBhvr>
                                        <p:cTn id="53" dur="1" fill="hold">
                                          <p:stCondLst>
                                            <p:cond delay="0"/>
                                          </p:stCondLst>
                                        </p:cTn>
                                        <p:tgtEl>
                                          <p:spTgt spid="2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0" name="Google Shape;66;p15"/>
          <p:cNvPicPr/>
          <p:nvPr/>
        </p:nvPicPr>
        <p:blipFill>
          <a:blip r:embed="rId2"/>
          <a:stretch/>
        </p:blipFill>
        <p:spPr>
          <a:xfrm>
            <a:off x="1080" y="4680"/>
            <a:ext cx="9134280" cy="5133600"/>
          </a:xfrm>
          <a:prstGeom prst="rect">
            <a:avLst/>
          </a:prstGeom>
          <a:ln w="0">
            <a:noFill/>
          </a:ln>
        </p:spPr>
      </p:pic>
      <p:pic>
        <p:nvPicPr>
          <p:cNvPr id="261" name="Google Shape;67;p15"/>
          <p:cNvPicPr/>
          <p:nvPr/>
        </p:nvPicPr>
        <p:blipFill>
          <a:blip r:embed="rId3"/>
          <a:stretch/>
        </p:blipFill>
        <p:spPr>
          <a:xfrm>
            <a:off x="-7560" y="0"/>
            <a:ext cx="9151200" cy="5143320"/>
          </a:xfrm>
          <a:prstGeom prst="rect">
            <a:avLst/>
          </a:prstGeom>
          <a:ln w="0">
            <a:noFill/>
          </a:ln>
        </p:spPr>
      </p:pic>
      <p:pic>
        <p:nvPicPr>
          <p:cNvPr id="262" name="Google Shape;68;p15"/>
          <p:cNvPicPr/>
          <p:nvPr/>
        </p:nvPicPr>
        <p:blipFill>
          <a:blip r:embed="rId4"/>
          <a:stretch/>
        </p:blipFill>
        <p:spPr>
          <a:xfrm>
            <a:off x="7363440" y="148680"/>
            <a:ext cx="1495080" cy="371160"/>
          </a:xfrm>
          <a:prstGeom prst="rect">
            <a:avLst/>
          </a:prstGeom>
          <a:ln w="0">
            <a:noFill/>
          </a:ln>
        </p:spPr>
      </p:pic>
      <p:sp>
        <p:nvSpPr>
          <p:cNvPr id="263"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Basic terms</a:t>
            </a:r>
            <a:endParaRPr lang="en-IN" sz="2300" b="0" strike="noStrike" spc="-1">
              <a:latin typeface="Arial"/>
            </a:endParaRPr>
          </a:p>
        </p:txBody>
      </p:sp>
      <p:sp>
        <p:nvSpPr>
          <p:cNvPr id="264" name="Google Shape;71;p15"/>
          <p:cNvSpPr/>
          <p:nvPr/>
        </p:nvSpPr>
        <p:spPr>
          <a:xfrm>
            <a:off x="185040" y="712080"/>
            <a:ext cx="8819640" cy="43218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Instance</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The data which is stored in the database at a particular moment of time is called an instance of the database.</a:t>
            </a: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marL="452520" algn="just">
              <a:lnSpc>
                <a:spcPct val="100000"/>
              </a:lnSpc>
              <a:buNone/>
              <a:tabLst>
                <a:tab pos="630360" algn="l"/>
              </a:tabLst>
            </a:pP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Let’s say a table faculty in our database whose name is MU, suppose the table has 2 records so the instance of the database has 2 records.</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 Now we are going to add another one records so the instance have total 3 records. </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The instances can be changed by certain CRUD operations as like addition, deletion of data.</a:t>
            </a:r>
            <a:endParaRPr lang="en-IN" sz="1500" b="0" strike="noStrike" spc="-1">
              <a:latin typeface="Arial"/>
            </a:endParaRPr>
          </a:p>
        </p:txBody>
      </p:sp>
      <p:sp>
        <p:nvSpPr>
          <p:cNvPr id="265" name="TextBox 15"/>
          <p:cNvSpPr/>
          <p:nvPr/>
        </p:nvSpPr>
        <p:spPr>
          <a:xfrm>
            <a:off x="1020240" y="154008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Faculty</a:t>
            </a:r>
            <a:endParaRPr lang="en-IN" sz="1400" b="0" strike="noStrike" spc="-1">
              <a:latin typeface="Arial"/>
            </a:endParaRPr>
          </a:p>
        </p:txBody>
      </p:sp>
      <p:graphicFrame>
        <p:nvGraphicFramePr>
          <p:cNvPr id="266" name="Content Placeholder 4"/>
          <p:cNvGraphicFramePr/>
          <p:nvPr/>
        </p:nvGraphicFramePr>
        <p:xfrm>
          <a:off x="1015560" y="1856880"/>
          <a:ext cx="4048920" cy="123444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r h="411480">
                <a:tc>
                  <a:txBody>
                    <a:bodyPr/>
                    <a:lstStyle/>
                    <a:p>
                      <a:pPr>
                        <a:lnSpc>
                          <a:spcPct val="100000"/>
                        </a:lnSpc>
                        <a:buNone/>
                        <a:tabLst>
                          <a:tab pos="0" algn="l"/>
                        </a:tabLst>
                      </a:pPr>
                      <a:r>
                        <a:rPr lang="en-US" sz="1400" b="0" strike="noStrike" spc="-1">
                          <a:solidFill>
                            <a:srgbClr val="000000"/>
                          </a:solidFill>
                          <a:latin typeface="Proxima Nova"/>
                        </a:rPr>
                        <a:t>Prof. Jay Mehta</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Surat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9879</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C++</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extLst>
                  <a:ext uri="{0D108BD9-81ED-4DB2-BD59-A6C34878D82A}">
                    <a16:rowId xmlns:a16="http://schemas.microsoft.com/office/drawing/2014/main" val="10002"/>
                  </a:ext>
                </a:extLst>
              </a:tr>
            </a:tbl>
          </a:graphicData>
        </a:graphic>
      </p:graphicFrame>
      <p:graphicFrame>
        <p:nvGraphicFramePr>
          <p:cNvPr id="267" name="Content Placeholder 4"/>
          <p:cNvGraphicFramePr/>
          <p:nvPr/>
        </p:nvGraphicFramePr>
        <p:xfrm>
          <a:off x="1015560" y="3091320"/>
          <a:ext cx="4048920" cy="41148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tabLst>
                          <a:tab pos="0" algn="l"/>
                        </a:tabLst>
                      </a:pPr>
                      <a:r>
                        <a:rPr lang="en-US" sz="1400" b="0" strike="noStrike" spc="-1">
                          <a:solidFill>
                            <a:srgbClr val="000000"/>
                          </a:solidFill>
                          <a:latin typeface="Proxima Nova"/>
                        </a:rPr>
                        <a:t>Prof. Jeet Oza</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Baroda</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9876</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JAVA</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F2F2F2"/>
                    </a:solid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6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6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65"/>
                                        </p:tgtEl>
                                        <p:attrNameLst>
                                          <p:attrName>style.visibility</p:attrName>
                                        </p:attrNameLst>
                                      </p:cBhvr>
                                      <p:to>
                                        <p:strVal val="visible"/>
                                      </p:to>
                                    </p:set>
                                  </p:childTnLst>
                                </p:cTn>
                              </p:par>
                              <p:par>
                                <p:cTn id="15" presetID="1" presetClass="entr" fill="hold" nodeType="withEffect">
                                  <p:stCondLst>
                                    <p:cond delay="0"/>
                                  </p:stCondLst>
                                  <p:childTnLst>
                                    <p:set>
                                      <p:cBhvr>
                                        <p:cTn id="16" dur="1" fill="hold">
                                          <p:stCondLst>
                                            <p:cond delay="0"/>
                                          </p:stCondLst>
                                        </p:cTn>
                                        <p:tgtEl>
                                          <p:spTgt spid="26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fill="hold" nodeType="clickEffect">
                                  <p:stCondLst>
                                    <p:cond delay="0"/>
                                  </p:stCondLst>
                                  <p:childTnLst>
                                    <p:set>
                                      <p:cBhvr>
                                        <p:cTn id="20" dur="1" fill="hold">
                                          <p:stCondLst>
                                            <p:cond delay="0"/>
                                          </p:stCondLst>
                                        </p:cTn>
                                        <p:tgtEl>
                                          <p:spTgt spid="264">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264">
                                            <p:txEl>
                                              <p:pRg st="12" end="12"/>
                                            </p:txEl>
                                          </p:spTgt>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6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264">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8" name="Google Shape;66;p15"/>
          <p:cNvPicPr/>
          <p:nvPr/>
        </p:nvPicPr>
        <p:blipFill>
          <a:blip r:embed="rId2"/>
          <a:stretch/>
        </p:blipFill>
        <p:spPr>
          <a:xfrm>
            <a:off x="1080" y="4680"/>
            <a:ext cx="9134280" cy="5133600"/>
          </a:xfrm>
          <a:prstGeom prst="rect">
            <a:avLst/>
          </a:prstGeom>
          <a:ln w="0">
            <a:noFill/>
          </a:ln>
        </p:spPr>
      </p:pic>
      <p:pic>
        <p:nvPicPr>
          <p:cNvPr id="269" name="Google Shape;67;p15"/>
          <p:cNvPicPr/>
          <p:nvPr/>
        </p:nvPicPr>
        <p:blipFill>
          <a:blip r:embed="rId3"/>
          <a:stretch/>
        </p:blipFill>
        <p:spPr>
          <a:xfrm>
            <a:off x="-7560" y="0"/>
            <a:ext cx="9151200" cy="5143320"/>
          </a:xfrm>
          <a:prstGeom prst="rect">
            <a:avLst/>
          </a:prstGeom>
          <a:ln w="0">
            <a:noFill/>
          </a:ln>
        </p:spPr>
      </p:pic>
      <p:pic>
        <p:nvPicPr>
          <p:cNvPr id="270" name="Google Shape;68;p15"/>
          <p:cNvPicPr/>
          <p:nvPr/>
        </p:nvPicPr>
        <p:blipFill>
          <a:blip r:embed="rId4"/>
          <a:stretch/>
        </p:blipFill>
        <p:spPr>
          <a:xfrm>
            <a:off x="7363440" y="148680"/>
            <a:ext cx="1495080" cy="371160"/>
          </a:xfrm>
          <a:prstGeom prst="rect">
            <a:avLst/>
          </a:prstGeom>
          <a:ln w="0">
            <a:noFill/>
          </a:ln>
        </p:spPr>
      </p:pic>
      <p:sp>
        <p:nvSpPr>
          <p:cNvPr id="271"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Basic terms</a:t>
            </a:r>
            <a:endParaRPr lang="en-IN" sz="2300" b="0" strike="noStrike" spc="-1">
              <a:latin typeface="Arial"/>
            </a:endParaRPr>
          </a:p>
        </p:txBody>
      </p:sp>
      <p:sp>
        <p:nvSpPr>
          <p:cNvPr id="272" name="Google Shape;71;p15"/>
          <p:cNvSpPr/>
          <p:nvPr/>
        </p:nvSpPr>
        <p:spPr>
          <a:xfrm>
            <a:off x="185040" y="712080"/>
            <a:ext cx="8819640" cy="4550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Schema</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The overall design of a database is called schema.</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The basic structure of how the data will be stored in the database is called schema. </a:t>
            </a: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algn="just">
              <a:lnSpc>
                <a:spcPct val="100000"/>
              </a:lnSpc>
              <a:buNone/>
              <a:tabLst>
                <a:tab pos="630360" algn="l"/>
              </a:tabLst>
            </a:pPr>
            <a:endParaRPr lang="en-IN" sz="1500" b="0" strike="noStrike" spc="-1">
              <a:latin typeface="Arial"/>
            </a:endParaRPr>
          </a:p>
          <a:p>
            <a:pPr marL="452520" algn="just">
              <a:lnSpc>
                <a:spcPct val="100000"/>
              </a:lnSpc>
              <a:buNone/>
              <a:tabLst>
                <a:tab pos="630360" algn="l"/>
              </a:tabLst>
            </a:pP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Let’s say a table faculty in our database name DU, the faculty table require the emp</a:t>
            </a:r>
            <a:r>
              <a:rPr lang="en-US" sz="1500" b="0" strike="noStrike" spc="-1">
                <a:solidFill>
                  <a:srgbClr val="666666"/>
                </a:solidFill>
                <a:latin typeface="Calibri"/>
                <a:ea typeface="Proxima Nova"/>
              </a:rPr>
              <a:t>_</a:t>
            </a:r>
            <a:r>
              <a:rPr lang="en-US" sz="1500" b="0" strike="noStrike" spc="-1">
                <a:solidFill>
                  <a:srgbClr val="666666"/>
                </a:solidFill>
                <a:latin typeface="Proxima Nova"/>
                <a:ea typeface="Proxima Nova"/>
              </a:rPr>
              <a:t>name, address, mobile, subject in their table so we design a structure as :  </a:t>
            </a:r>
            <a:endParaRPr lang="en-IN" sz="1500" b="0" strike="noStrike" spc="-1">
              <a:latin typeface="Arial"/>
            </a:endParaRPr>
          </a:p>
          <a:p>
            <a:pPr marL="1260360" lvl="2" indent="-28584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faculty table</a:t>
            </a:r>
            <a:endParaRPr lang="en-IN" sz="1500" b="0" strike="noStrike" spc="-1">
              <a:latin typeface="Arial"/>
            </a:endParaRPr>
          </a:p>
          <a:p>
            <a:pPr marL="1260360" lvl="2" indent="-28584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emp</a:t>
            </a:r>
            <a:r>
              <a:rPr lang="en-US" sz="1500" b="0" strike="noStrike" spc="-1">
                <a:solidFill>
                  <a:srgbClr val="666666"/>
                </a:solidFill>
                <a:latin typeface="Calibri"/>
                <a:ea typeface="Proxima Nova"/>
              </a:rPr>
              <a:t>_</a:t>
            </a:r>
            <a:r>
              <a:rPr lang="en-US" sz="1500" b="0" strike="noStrike" spc="-1">
                <a:solidFill>
                  <a:srgbClr val="666666"/>
                </a:solidFill>
                <a:latin typeface="Proxima Nova"/>
                <a:ea typeface="Proxima Nova"/>
              </a:rPr>
              <a:t>name : string</a:t>
            </a:r>
            <a:endParaRPr lang="en-IN" sz="1500" b="0" strike="noStrike" spc="-1">
              <a:latin typeface="Arial"/>
            </a:endParaRPr>
          </a:p>
          <a:p>
            <a:pPr marL="1260360" lvl="2" indent="-28584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address: string</a:t>
            </a:r>
            <a:endParaRPr lang="en-IN" sz="1500" b="0" strike="noStrike" spc="-1">
              <a:latin typeface="Arial"/>
            </a:endParaRPr>
          </a:p>
          <a:p>
            <a:pPr marL="1260360" lvl="2" indent="-28584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mobile : string</a:t>
            </a:r>
            <a:endParaRPr lang="en-IN" sz="1500" b="0" strike="noStrike" spc="-1">
              <a:latin typeface="Arial"/>
            </a:endParaRPr>
          </a:p>
          <a:p>
            <a:pPr marL="1260360" lvl="2" indent="-28584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subject : string</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Above given is the schema of the table faculty.</a:t>
            </a:r>
            <a:endParaRPr lang="en-IN" sz="1500" b="0" strike="noStrike" spc="-1">
              <a:latin typeface="Arial"/>
            </a:endParaRPr>
          </a:p>
        </p:txBody>
      </p:sp>
      <p:sp>
        <p:nvSpPr>
          <p:cNvPr id="273" name="TextBox 15"/>
          <p:cNvSpPr/>
          <p:nvPr/>
        </p:nvSpPr>
        <p:spPr>
          <a:xfrm>
            <a:off x="1020240" y="154008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Faculty</a:t>
            </a:r>
            <a:endParaRPr lang="en-IN" sz="1400" b="0" strike="noStrike" spc="-1">
              <a:latin typeface="Arial"/>
            </a:endParaRPr>
          </a:p>
        </p:txBody>
      </p:sp>
      <p:graphicFrame>
        <p:nvGraphicFramePr>
          <p:cNvPr id="274" name="Content Placeholder 4"/>
          <p:cNvGraphicFramePr/>
          <p:nvPr/>
        </p:nvGraphicFramePr>
        <p:xfrm>
          <a:off x="1015560" y="1856880"/>
          <a:ext cx="4048920" cy="123444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r h="411480">
                <a:tc>
                  <a:txBody>
                    <a:bodyPr/>
                    <a:lstStyle/>
                    <a:p>
                      <a:pPr>
                        <a:lnSpc>
                          <a:spcPct val="100000"/>
                        </a:lnSpc>
                        <a:buNone/>
                        <a:tabLst>
                          <a:tab pos="0" algn="l"/>
                        </a:tabLst>
                      </a:pPr>
                      <a:r>
                        <a:rPr lang="en-US" sz="1400" b="0" strike="noStrike" spc="-1">
                          <a:solidFill>
                            <a:srgbClr val="000000"/>
                          </a:solidFill>
                          <a:latin typeface="Proxima Nova"/>
                        </a:rPr>
                        <a:t>Prof. Jay Mehta</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Surat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9879</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C++</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extLst>
                  <a:ext uri="{0D108BD9-81ED-4DB2-BD59-A6C34878D82A}">
                    <a16:rowId xmlns:a16="http://schemas.microsoft.com/office/drawing/2014/main" val="10002"/>
                  </a:ext>
                </a:extLst>
              </a:tr>
            </a:tbl>
          </a:graphicData>
        </a:graphic>
      </p:graphicFrame>
      <p:sp>
        <p:nvSpPr>
          <p:cNvPr id="275" name="TextBox 1"/>
          <p:cNvSpPr/>
          <p:nvPr/>
        </p:nvSpPr>
        <p:spPr>
          <a:xfrm>
            <a:off x="4200120" y="3766680"/>
            <a:ext cx="3840120" cy="94212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A schema contains schema objects like table, foreign key, primary key, views, columns, data types, stored procedure, etc.</a:t>
            </a:r>
            <a:endParaRPr lang="en-IN" sz="1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7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7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73"/>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27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272">
                                            <p:txEl>
                                              <p:pRg st="10" end="10"/>
                                            </p:txEl>
                                          </p:spTgt>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72">
                                            <p:txEl>
                                              <p:pRg st="11" end="11"/>
                                            </p:txEl>
                                          </p:spTgt>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272">
                                            <p:txEl>
                                              <p:pRg st="12" end="12"/>
                                            </p:txEl>
                                          </p:spTgt>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272">
                                            <p:txEl>
                                              <p:pRg st="13" end="13"/>
                                            </p:txEl>
                                          </p:spTgt>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272">
                                            <p:txEl>
                                              <p:pRg st="14" end="14"/>
                                            </p:txEl>
                                          </p:spTgt>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272">
                                            <p:txEl>
                                              <p:pRg st="15" end="15"/>
                                            </p:txEl>
                                          </p:spTgt>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272">
                                            <p:txEl>
                                              <p:pRg st="16" end="1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fill="hold" nodeType="clickEffect">
                                  <p:stCondLst>
                                    <p:cond delay="0"/>
                                  </p:stCondLst>
                                  <p:childTnLst>
                                    <p:set>
                                      <p:cBhvr>
                                        <p:cTn id="40" dur="1" fill="hold">
                                          <p:stCondLst>
                                            <p:cond delay="0"/>
                                          </p:stCondLst>
                                        </p:cTn>
                                        <p:tgtEl>
                                          <p:spTgt spid="2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 name="Google Shape;219;p26"/>
          <p:cNvPicPr/>
          <p:nvPr/>
        </p:nvPicPr>
        <p:blipFill>
          <a:blip r:embed="rId2"/>
          <a:stretch/>
        </p:blipFill>
        <p:spPr>
          <a:xfrm>
            <a:off x="0" y="0"/>
            <a:ext cx="9143640" cy="5139000"/>
          </a:xfrm>
          <a:prstGeom prst="rect">
            <a:avLst/>
          </a:prstGeom>
          <a:ln w="0">
            <a:noFill/>
          </a:ln>
        </p:spPr>
      </p:pic>
      <p:pic>
        <p:nvPicPr>
          <p:cNvPr id="277" name="Google Shape;220;p26"/>
          <p:cNvPicPr/>
          <p:nvPr/>
        </p:nvPicPr>
        <p:blipFill>
          <a:blip r:embed="rId3"/>
          <a:stretch/>
        </p:blipFill>
        <p:spPr>
          <a:xfrm>
            <a:off x="4680" y="4680"/>
            <a:ext cx="9134280" cy="5133600"/>
          </a:xfrm>
          <a:prstGeom prst="rect">
            <a:avLst/>
          </a:prstGeom>
          <a:ln w="0">
            <a:noFill/>
          </a:ln>
        </p:spPr>
      </p:pic>
      <p:sp>
        <p:nvSpPr>
          <p:cNvPr id="278" name="Google Shape;221;p26"/>
          <p:cNvSpPr/>
          <p:nvPr/>
        </p:nvSpPr>
        <p:spPr>
          <a:xfrm>
            <a:off x="312120" y="880200"/>
            <a:ext cx="6023160" cy="23767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IN" sz="4800" b="1" strike="noStrike" spc="-1">
                <a:solidFill>
                  <a:srgbClr val="595959"/>
                </a:solidFill>
                <a:latin typeface="Proxima Nova"/>
                <a:ea typeface="Proxima Nova"/>
              </a:rPr>
              <a:t>3 Levels </a:t>
            </a:r>
            <a:endParaRPr lang="en-IN" sz="4800" b="0" strike="noStrike" spc="-1">
              <a:latin typeface="Arial"/>
            </a:endParaRPr>
          </a:p>
          <a:p>
            <a:pPr>
              <a:lnSpc>
                <a:spcPct val="100000"/>
              </a:lnSpc>
              <a:buNone/>
            </a:pPr>
            <a:r>
              <a:rPr lang="en-IN" sz="4800" b="1" strike="noStrike" spc="-1">
                <a:solidFill>
                  <a:srgbClr val="595959"/>
                </a:solidFill>
                <a:latin typeface="Proxima Nova"/>
                <a:ea typeface="Proxima Nova"/>
              </a:rPr>
              <a:t>ANSI SPARC </a:t>
            </a:r>
            <a:br>
              <a:rPr sz="4800"/>
            </a:br>
            <a:r>
              <a:rPr lang="en-IN" sz="4800" b="1" strike="noStrike" spc="-1">
                <a:solidFill>
                  <a:srgbClr val="595959"/>
                </a:solidFill>
                <a:latin typeface="Proxima Nova"/>
                <a:ea typeface="Proxima Nova"/>
              </a:rPr>
              <a:t>Database System</a:t>
            </a:r>
            <a:endParaRPr lang="en-IN" sz="4800" b="0" strike="noStrike" spc="-1">
              <a:latin typeface="Arial"/>
            </a:endParaRPr>
          </a:p>
        </p:txBody>
      </p:sp>
      <p:pic>
        <p:nvPicPr>
          <p:cNvPr id="279" name="Google Shape;225;p26"/>
          <p:cNvPicPr/>
          <p:nvPr/>
        </p:nvPicPr>
        <p:blipFill>
          <a:blip r:embed="rId4"/>
          <a:stretch/>
        </p:blipFill>
        <p:spPr>
          <a:xfrm>
            <a:off x="7363440" y="148680"/>
            <a:ext cx="1495080" cy="371160"/>
          </a:xfrm>
          <a:prstGeom prst="rect">
            <a:avLst/>
          </a:prstGeom>
          <a:ln w="0">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0" name="Google Shape;66;p15"/>
          <p:cNvPicPr/>
          <p:nvPr/>
        </p:nvPicPr>
        <p:blipFill>
          <a:blip r:embed="rId2"/>
          <a:stretch/>
        </p:blipFill>
        <p:spPr>
          <a:xfrm>
            <a:off x="1080" y="4680"/>
            <a:ext cx="9134280" cy="5133600"/>
          </a:xfrm>
          <a:prstGeom prst="rect">
            <a:avLst/>
          </a:prstGeom>
          <a:ln w="0">
            <a:noFill/>
          </a:ln>
        </p:spPr>
      </p:pic>
      <p:pic>
        <p:nvPicPr>
          <p:cNvPr id="281" name="Google Shape;67;p15"/>
          <p:cNvPicPr/>
          <p:nvPr/>
        </p:nvPicPr>
        <p:blipFill>
          <a:blip r:embed="rId3"/>
          <a:stretch/>
        </p:blipFill>
        <p:spPr>
          <a:xfrm>
            <a:off x="-7560" y="0"/>
            <a:ext cx="9151200" cy="5143320"/>
          </a:xfrm>
          <a:prstGeom prst="rect">
            <a:avLst/>
          </a:prstGeom>
          <a:ln w="0">
            <a:noFill/>
          </a:ln>
        </p:spPr>
      </p:pic>
      <p:pic>
        <p:nvPicPr>
          <p:cNvPr id="282" name="Google Shape;68;p15"/>
          <p:cNvPicPr/>
          <p:nvPr/>
        </p:nvPicPr>
        <p:blipFill>
          <a:blip r:embed="rId4"/>
          <a:stretch/>
        </p:blipFill>
        <p:spPr>
          <a:xfrm>
            <a:off x="7363440" y="148680"/>
            <a:ext cx="1495080" cy="371160"/>
          </a:xfrm>
          <a:prstGeom prst="rect">
            <a:avLst/>
          </a:prstGeom>
          <a:ln w="0">
            <a:noFill/>
          </a:ln>
        </p:spPr>
      </p:pic>
      <p:sp>
        <p:nvSpPr>
          <p:cNvPr id="283"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3 Levels ANSI SPARC Database System</a:t>
            </a:r>
            <a:endParaRPr lang="en-IN" sz="2300" b="0" strike="noStrike" spc="-1">
              <a:latin typeface="Arial"/>
            </a:endParaRPr>
          </a:p>
        </p:txBody>
      </p:sp>
      <p:sp>
        <p:nvSpPr>
          <p:cNvPr id="284" name="TextBox 9"/>
          <p:cNvSpPr/>
          <p:nvPr/>
        </p:nvSpPr>
        <p:spPr>
          <a:xfrm>
            <a:off x="7744320" y="1628280"/>
            <a:ext cx="10054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1" strike="noStrike" spc="-1">
                <a:solidFill>
                  <a:srgbClr val="000000"/>
                </a:solidFill>
                <a:latin typeface="Proxima Nova"/>
                <a:ea typeface="Arial"/>
              </a:rPr>
              <a:t>View </a:t>
            </a:r>
            <a:endParaRPr lang="en-IN" sz="1400" b="0" strike="noStrike" spc="-1">
              <a:latin typeface="Arial"/>
            </a:endParaRPr>
          </a:p>
          <a:p>
            <a:pPr algn="ctr">
              <a:lnSpc>
                <a:spcPct val="100000"/>
              </a:lnSpc>
              <a:buNone/>
            </a:pPr>
            <a:r>
              <a:rPr lang="en-US" sz="1400" b="1" strike="noStrike" spc="-1">
                <a:solidFill>
                  <a:srgbClr val="000000"/>
                </a:solidFill>
                <a:latin typeface="Proxima Nova"/>
                <a:ea typeface="Arial"/>
              </a:rPr>
              <a:t>Level</a:t>
            </a:r>
            <a:endParaRPr lang="en-IN" sz="1400" b="0" strike="noStrike" spc="-1">
              <a:latin typeface="Arial"/>
            </a:endParaRPr>
          </a:p>
        </p:txBody>
      </p:sp>
      <p:sp>
        <p:nvSpPr>
          <p:cNvPr id="285" name="TextBox 10"/>
          <p:cNvSpPr/>
          <p:nvPr/>
        </p:nvSpPr>
        <p:spPr>
          <a:xfrm>
            <a:off x="7744320" y="2635920"/>
            <a:ext cx="10054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1" strike="noStrike" spc="-1">
                <a:solidFill>
                  <a:srgbClr val="000000"/>
                </a:solidFill>
                <a:latin typeface="Proxima Nova"/>
                <a:ea typeface="Arial"/>
              </a:rPr>
              <a:t>Logical </a:t>
            </a:r>
            <a:endParaRPr lang="en-IN" sz="1400" b="0" strike="noStrike" spc="-1">
              <a:latin typeface="Arial"/>
            </a:endParaRPr>
          </a:p>
          <a:p>
            <a:pPr algn="ctr">
              <a:lnSpc>
                <a:spcPct val="100000"/>
              </a:lnSpc>
              <a:buNone/>
            </a:pPr>
            <a:r>
              <a:rPr lang="en-US" sz="1400" b="1" strike="noStrike" spc="-1">
                <a:solidFill>
                  <a:srgbClr val="000000"/>
                </a:solidFill>
                <a:latin typeface="Proxima Nova"/>
                <a:ea typeface="Arial"/>
              </a:rPr>
              <a:t>Level</a:t>
            </a:r>
            <a:endParaRPr lang="en-IN" sz="1400" b="0" strike="noStrike" spc="-1">
              <a:latin typeface="Arial"/>
            </a:endParaRPr>
          </a:p>
        </p:txBody>
      </p:sp>
      <p:sp>
        <p:nvSpPr>
          <p:cNvPr id="286" name="TextBox 11"/>
          <p:cNvSpPr/>
          <p:nvPr/>
        </p:nvSpPr>
        <p:spPr>
          <a:xfrm>
            <a:off x="7744320" y="3505320"/>
            <a:ext cx="10054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1" strike="noStrike" spc="-1">
                <a:solidFill>
                  <a:srgbClr val="000000"/>
                </a:solidFill>
                <a:latin typeface="Proxima Nova"/>
                <a:ea typeface="Arial"/>
              </a:rPr>
              <a:t>Physical </a:t>
            </a:r>
            <a:endParaRPr lang="en-IN" sz="1400" b="0" strike="noStrike" spc="-1">
              <a:latin typeface="Arial"/>
            </a:endParaRPr>
          </a:p>
          <a:p>
            <a:pPr algn="ctr">
              <a:lnSpc>
                <a:spcPct val="100000"/>
              </a:lnSpc>
              <a:buNone/>
            </a:pPr>
            <a:r>
              <a:rPr lang="en-US" sz="1400" b="1" strike="noStrike" spc="-1">
                <a:solidFill>
                  <a:srgbClr val="000000"/>
                </a:solidFill>
                <a:latin typeface="Proxima Nova"/>
                <a:ea typeface="Arial"/>
              </a:rPr>
              <a:t>Level</a:t>
            </a:r>
            <a:endParaRPr lang="en-IN" sz="1400" b="0" strike="noStrike" spc="-1">
              <a:latin typeface="Arial"/>
            </a:endParaRPr>
          </a:p>
        </p:txBody>
      </p:sp>
      <p:sp>
        <p:nvSpPr>
          <p:cNvPr id="287" name="Rectangle 12"/>
          <p:cNvSpPr/>
          <p:nvPr/>
        </p:nvSpPr>
        <p:spPr>
          <a:xfrm>
            <a:off x="2657520" y="1646640"/>
            <a:ext cx="109692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View 1</a:t>
            </a:r>
            <a:endParaRPr lang="en-IN" sz="1400" b="0" strike="noStrike" spc="-1">
              <a:latin typeface="Arial"/>
            </a:endParaRPr>
          </a:p>
        </p:txBody>
      </p:sp>
      <p:sp>
        <p:nvSpPr>
          <p:cNvPr id="288" name="Rectangle 13"/>
          <p:cNvSpPr/>
          <p:nvPr/>
        </p:nvSpPr>
        <p:spPr>
          <a:xfrm>
            <a:off x="4486320" y="1646640"/>
            <a:ext cx="109692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View 2</a:t>
            </a:r>
            <a:endParaRPr lang="en-IN" sz="1400" b="0" strike="noStrike" spc="-1">
              <a:latin typeface="Arial"/>
            </a:endParaRPr>
          </a:p>
        </p:txBody>
      </p:sp>
      <p:sp>
        <p:nvSpPr>
          <p:cNvPr id="289" name="Rectangle 14"/>
          <p:cNvSpPr/>
          <p:nvPr/>
        </p:nvSpPr>
        <p:spPr>
          <a:xfrm>
            <a:off x="6315120" y="1646640"/>
            <a:ext cx="109692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View 3</a:t>
            </a:r>
            <a:endParaRPr lang="en-IN" sz="1400" b="0" strike="noStrike" spc="-1">
              <a:latin typeface="Arial"/>
            </a:endParaRPr>
          </a:p>
        </p:txBody>
      </p:sp>
      <p:sp>
        <p:nvSpPr>
          <p:cNvPr id="290" name="Rectangle 17"/>
          <p:cNvSpPr/>
          <p:nvPr/>
        </p:nvSpPr>
        <p:spPr>
          <a:xfrm>
            <a:off x="4315320" y="2541240"/>
            <a:ext cx="144756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Conceptual</a:t>
            </a:r>
            <a:endParaRPr lang="en-IN" sz="1400" b="0" strike="noStrike" spc="-1">
              <a:latin typeface="Arial"/>
            </a:endParaRPr>
          </a:p>
          <a:p>
            <a:pPr algn="ctr">
              <a:lnSpc>
                <a:spcPct val="100000"/>
              </a:lnSpc>
              <a:buNone/>
            </a:pPr>
            <a:r>
              <a:rPr lang="en-US" sz="1400" b="0" strike="noStrike" spc="-1">
                <a:solidFill>
                  <a:srgbClr val="000000"/>
                </a:solidFill>
                <a:latin typeface="Proxima Nova"/>
                <a:ea typeface="Arial"/>
              </a:rPr>
              <a:t>Level</a:t>
            </a:r>
            <a:endParaRPr lang="en-IN" sz="1400" b="0" strike="noStrike" spc="-1">
              <a:latin typeface="Arial"/>
            </a:endParaRPr>
          </a:p>
        </p:txBody>
      </p:sp>
      <p:sp>
        <p:nvSpPr>
          <p:cNvPr id="291" name="Rectangle 18"/>
          <p:cNvSpPr/>
          <p:nvPr/>
        </p:nvSpPr>
        <p:spPr>
          <a:xfrm>
            <a:off x="4315320" y="3435840"/>
            <a:ext cx="144756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Internal</a:t>
            </a:r>
            <a:endParaRPr lang="en-IN" sz="1400" b="0" strike="noStrike" spc="-1">
              <a:latin typeface="Arial"/>
            </a:endParaRPr>
          </a:p>
          <a:p>
            <a:pPr algn="ctr">
              <a:lnSpc>
                <a:spcPct val="100000"/>
              </a:lnSpc>
              <a:buNone/>
            </a:pPr>
            <a:r>
              <a:rPr lang="en-US" sz="1400" b="0" strike="noStrike" spc="-1">
                <a:solidFill>
                  <a:srgbClr val="000000"/>
                </a:solidFill>
                <a:latin typeface="Proxima Nova"/>
                <a:ea typeface="Arial"/>
              </a:rPr>
              <a:t>Level</a:t>
            </a:r>
            <a:endParaRPr lang="en-IN" sz="1400" b="0" strike="noStrike" spc="-1">
              <a:latin typeface="Arial"/>
            </a:endParaRPr>
          </a:p>
        </p:txBody>
      </p:sp>
      <p:sp>
        <p:nvSpPr>
          <p:cNvPr id="292" name="Flowchart: Magnetic Disk 19"/>
          <p:cNvSpPr/>
          <p:nvPr/>
        </p:nvSpPr>
        <p:spPr>
          <a:xfrm>
            <a:off x="4315320" y="4330800"/>
            <a:ext cx="1447560" cy="609120"/>
          </a:xfrm>
          <a:prstGeom prst="flowChartMagneticDisk">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Database</a:t>
            </a:r>
            <a:endParaRPr lang="en-IN" sz="1400" b="0" strike="noStrike" spc="-1">
              <a:latin typeface="Arial"/>
            </a:endParaRPr>
          </a:p>
        </p:txBody>
      </p:sp>
      <p:sp>
        <p:nvSpPr>
          <p:cNvPr id="293" name="Straight Connector 20"/>
          <p:cNvSpPr/>
          <p:nvPr/>
        </p:nvSpPr>
        <p:spPr>
          <a:xfrm>
            <a:off x="3205800" y="2256120"/>
            <a:ext cx="1109520" cy="690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294" name="Straight Connector 21"/>
          <p:cNvSpPr/>
          <p:nvPr/>
        </p:nvSpPr>
        <p:spPr>
          <a:xfrm>
            <a:off x="5034600" y="2256120"/>
            <a:ext cx="4320" cy="285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295" name="Straight Connector 22"/>
          <p:cNvSpPr/>
          <p:nvPr/>
        </p:nvSpPr>
        <p:spPr>
          <a:xfrm flipH="1">
            <a:off x="5762880" y="2256120"/>
            <a:ext cx="1100520" cy="690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296" name="Straight Connector 23"/>
          <p:cNvSpPr/>
          <p:nvPr/>
        </p:nvSpPr>
        <p:spPr>
          <a:xfrm>
            <a:off x="5038920" y="3150720"/>
            <a:ext cx="360" cy="285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297" name="Straight Connector 24"/>
          <p:cNvSpPr/>
          <p:nvPr/>
        </p:nvSpPr>
        <p:spPr>
          <a:xfrm>
            <a:off x="5038920" y="4045320"/>
            <a:ext cx="360" cy="285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298" name="TextBox 25"/>
          <p:cNvSpPr/>
          <p:nvPr/>
        </p:nvSpPr>
        <p:spPr>
          <a:xfrm>
            <a:off x="2748960" y="1308240"/>
            <a:ext cx="914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User 1</a:t>
            </a:r>
            <a:endParaRPr lang="en-IN" sz="1400" b="0" strike="noStrike" spc="-1">
              <a:latin typeface="Arial"/>
            </a:endParaRPr>
          </a:p>
        </p:txBody>
      </p:sp>
      <p:sp>
        <p:nvSpPr>
          <p:cNvPr id="299" name="TextBox 26"/>
          <p:cNvSpPr/>
          <p:nvPr/>
        </p:nvSpPr>
        <p:spPr>
          <a:xfrm>
            <a:off x="4577760" y="1319760"/>
            <a:ext cx="914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User 2</a:t>
            </a:r>
            <a:endParaRPr lang="en-IN" sz="1400" b="0" strike="noStrike" spc="-1">
              <a:latin typeface="Arial"/>
            </a:endParaRPr>
          </a:p>
        </p:txBody>
      </p:sp>
      <p:sp>
        <p:nvSpPr>
          <p:cNvPr id="300" name="TextBox 27"/>
          <p:cNvSpPr/>
          <p:nvPr/>
        </p:nvSpPr>
        <p:spPr>
          <a:xfrm>
            <a:off x="6406560" y="1308240"/>
            <a:ext cx="914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User 3</a:t>
            </a:r>
            <a:endParaRPr lang="en-IN" sz="1400" b="0" strike="noStrike" spc="-1">
              <a:latin typeface="Arial"/>
            </a:endParaRPr>
          </a:p>
        </p:txBody>
      </p:sp>
      <p:sp>
        <p:nvSpPr>
          <p:cNvPr id="301" name="Rectangle 28"/>
          <p:cNvSpPr/>
          <p:nvPr/>
        </p:nvSpPr>
        <p:spPr>
          <a:xfrm>
            <a:off x="315000" y="3505320"/>
            <a:ext cx="281916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400" b="1" strike="noStrike" spc="-1">
                <a:solidFill>
                  <a:srgbClr val="000000"/>
                </a:solidFill>
                <a:latin typeface="Proxima Nova"/>
                <a:ea typeface="Arial"/>
              </a:rPr>
              <a:t>How </a:t>
            </a:r>
            <a:r>
              <a:rPr lang="en-IN" sz="1400" b="0" strike="noStrike" spc="-1">
                <a:solidFill>
                  <a:srgbClr val="000000"/>
                </a:solidFill>
                <a:latin typeface="Proxima Nova"/>
                <a:ea typeface="Arial"/>
              </a:rPr>
              <a:t>the data are actually stored on storage devices?</a:t>
            </a:r>
            <a:endParaRPr lang="en-IN" sz="1400" b="0" strike="noStrike" spc="-1">
              <a:latin typeface="Arial"/>
            </a:endParaRPr>
          </a:p>
        </p:txBody>
      </p:sp>
      <p:sp>
        <p:nvSpPr>
          <p:cNvPr id="302" name="Rectangle 29"/>
          <p:cNvSpPr/>
          <p:nvPr/>
        </p:nvSpPr>
        <p:spPr>
          <a:xfrm>
            <a:off x="315000" y="2544120"/>
            <a:ext cx="281916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400" b="1" strike="noStrike" spc="-1">
                <a:solidFill>
                  <a:srgbClr val="000000"/>
                </a:solidFill>
                <a:latin typeface="Proxima Nova"/>
                <a:ea typeface="Arial"/>
              </a:rPr>
              <a:t>What </a:t>
            </a:r>
            <a:r>
              <a:rPr lang="en-IN" sz="1400" b="0" strike="noStrike" spc="-1">
                <a:solidFill>
                  <a:srgbClr val="000000"/>
                </a:solidFill>
                <a:latin typeface="Proxima Nova"/>
                <a:ea typeface="Arial"/>
              </a:rPr>
              <a:t>data are stored and </a:t>
            </a:r>
            <a:endParaRPr lang="en-IN" sz="1400" b="0" strike="noStrike" spc="-1">
              <a:latin typeface="Arial"/>
            </a:endParaRPr>
          </a:p>
          <a:p>
            <a:pPr>
              <a:lnSpc>
                <a:spcPct val="100000"/>
              </a:lnSpc>
              <a:buNone/>
            </a:pPr>
            <a:r>
              <a:rPr lang="en-IN" sz="1400" b="1" strike="noStrike" spc="-1">
                <a:solidFill>
                  <a:srgbClr val="000000"/>
                </a:solidFill>
                <a:latin typeface="Proxima Nova"/>
                <a:ea typeface="Arial"/>
              </a:rPr>
              <a:t>What</a:t>
            </a:r>
            <a:r>
              <a:rPr lang="en-IN" sz="1400" b="0" strike="noStrike" spc="-1">
                <a:solidFill>
                  <a:srgbClr val="EEFF41"/>
                </a:solidFill>
                <a:latin typeface="Proxima Nova"/>
                <a:ea typeface="Arial"/>
              </a:rPr>
              <a:t> </a:t>
            </a:r>
            <a:r>
              <a:rPr lang="en-IN" sz="1400" b="0" strike="noStrike" spc="-1">
                <a:solidFill>
                  <a:srgbClr val="000000"/>
                </a:solidFill>
                <a:latin typeface="Proxima Nova"/>
                <a:ea typeface="Arial"/>
              </a:rPr>
              <a:t>relationships exist? </a:t>
            </a:r>
            <a:endParaRPr lang="en-IN" sz="1400" b="0" strike="noStrike" spc="-1">
              <a:latin typeface="Arial"/>
            </a:endParaRPr>
          </a:p>
        </p:txBody>
      </p:sp>
      <p:sp>
        <p:nvSpPr>
          <p:cNvPr id="303" name="Rectangle 30"/>
          <p:cNvSpPr/>
          <p:nvPr/>
        </p:nvSpPr>
        <p:spPr>
          <a:xfrm>
            <a:off x="315000" y="1628280"/>
            <a:ext cx="217152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400" b="1" strike="noStrike" spc="-1">
                <a:solidFill>
                  <a:srgbClr val="000000"/>
                </a:solidFill>
                <a:latin typeface="Proxima Nova"/>
                <a:ea typeface="Arial"/>
              </a:rPr>
              <a:t>How </a:t>
            </a:r>
            <a:r>
              <a:rPr lang="en-IN" sz="1400" b="0" strike="noStrike" spc="-1">
                <a:solidFill>
                  <a:srgbClr val="000000"/>
                </a:solidFill>
                <a:latin typeface="Proxima Nova"/>
                <a:ea typeface="Arial"/>
              </a:rPr>
              <a:t>data are viewed by each users?</a:t>
            </a:r>
            <a:endParaRPr lang="en-IN" sz="1400" b="0" strike="noStrike" spc="-1">
              <a:latin typeface="Arial"/>
            </a:endParaRPr>
          </a:p>
        </p:txBody>
      </p:sp>
      <p:pic>
        <p:nvPicPr>
          <p:cNvPr id="304" name="Picture 6" descr="Image result"/>
          <p:cNvPicPr/>
          <p:nvPr/>
        </p:nvPicPr>
        <p:blipFill>
          <a:blip r:embed="rId5"/>
          <a:stretch/>
        </p:blipFill>
        <p:spPr>
          <a:xfrm>
            <a:off x="2940120" y="775800"/>
            <a:ext cx="531720" cy="531720"/>
          </a:xfrm>
          <a:prstGeom prst="rect">
            <a:avLst/>
          </a:prstGeom>
          <a:ln w="0">
            <a:noFill/>
          </a:ln>
        </p:spPr>
      </p:pic>
      <p:pic>
        <p:nvPicPr>
          <p:cNvPr id="305" name="Picture 6" descr="Image result"/>
          <p:cNvPicPr/>
          <p:nvPr/>
        </p:nvPicPr>
        <p:blipFill>
          <a:blip r:embed="rId5"/>
          <a:stretch/>
        </p:blipFill>
        <p:spPr>
          <a:xfrm>
            <a:off x="4768920" y="775800"/>
            <a:ext cx="531720" cy="531720"/>
          </a:xfrm>
          <a:prstGeom prst="rect">
            <a:avLst/>
          </a:prstGeom>
          <a:ln w="0">
            <a:noFill/>
          </a:ln>
        </p:spPr>
      </p:pic>
      <p:pic>
        <p:nvPicPr>
          <p:cNvPr id="306" name="Picture 6" descr="Image result"/>
          <p:cNvPicPr/>
          <p:nvPr/>
        </p:nvPicPr>
        <p:blipFill>
          <a:blip r:embed="rId5"/>
          <a:stretch/>
        </p:blipFill>
        <p:spPr>
          <a:xfrm>
            <a:off x="6597720" y="775800"/>
            <a:ext cx="531720" cy="53172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92"/>
                                        </p:tgtEl>
                                        <p:attrNameLst>
                                          <p:attrName>style.visibility</p:attrName>
                                        </p:attrNameLst>
                                      </p:cBhvr>
                                      <p:to>
                                        <p:strVal val="visible"/>
                                      </p:to>
                                    </p:set>
                                    <p:animEffect transition="in" filter="fade">
                                      <p:cBhvr additive="repl">
                                        <p:cTn id="7" dur="500"/>
                                        <p:tgtEl>
                                          <p:spTgt spid="29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297"/>
                                        </p:tgtEl>
                                        <p:attrNameLst>
                                          <p:attrName>style.visibility</p:attrName>
                                        </p:attrNameLst>
                                      </p:cBhvr>
                                      <p:to>
                                        <p:strVal val="visible"/>
                                      </p:to>
                                    </p:set>
                                    <p:animEffect transition="in" filter="fade">
                                      <p:cBhvr additive="repl">
                                        <p:cTn id="12" dur="500"/>
                                        <p:tgtEl>
                                          <p:spTgt spid="297"/>
                                        </p:tgtEl>
                                      </p:cBhvr>
                                    </p:animEffect>
                                  </p:childTnLst>
                                </p:cTn>
                              </p:par>
                              <p:par>
                                <p:cTn id="13" presetID="10" presetClass="entr" fill="hold" nodeType="withEffect">
                                  <p:stCondLst>
                                    <p:cond delay="0"/>
                                  </p:stCondLst>
                                  <p:childTnLst>
                                    <p:set>
                                      <p:cBhvr>
                                        <p:cTn id="14" dur="1" fill="hold">
                                          <p:stCondLst>
                                            <p:cond delay="0"/>
                                          </p:stCondLst>
                                        </p:cTn>
                                        <p:tgtEl>
                                          <p:spTgt spid="291"/>
                                        </p:tgtEl>
                                        <p:attrNameLst>
                                          <p:attrName>style.visibility</p:attrName>
                                        </p:attrNameLst>
                                      </p:cBhvr>
                                      <p:to>
                                        <p:strVal val="visible"/>
                                      </p:to>
                                    </p:set>
                                    <p:animEffect transition="in" filter="fade">
                                      <p:cBhvr additive="repl">
                                        <p:cTn id="15" dur="500"/>
                                        <p:tgtEl>
                                          <p:spTgt spid="291"/>
                                        </p:tgtEl>
                                      </p:cBhvr>
                                    </p:animEffect>
                                  </p:childTnLst>
                                </p:cTn>
                              </p:par>
                              <p:par>
                                <p:cTn id="16" presetID="10" presetClass="entr" fill="hold" nodeType="withEffect">
                                  <p:stCondLst>
                                    <p:cond delay="0"/>
                                  </p:stCondLst>
                                  <p:childTnLst>
                                    <p:set>
                                      <p:cBhvr>
                                        <p:cTn id="17" dur="1" fill="hold">
                                          <p:stCondLst>
                                            <p:cond delay="0"/>
                                          </p:stCondLst>
                                        </p:cTn>
                                        <p:tgtEl>
                                          <p:spTgt spid="286"/>
                                        </p:tgtEl>
                                        <p:attrNameLst>
                                          <p:attrName>style.visibility</p:attrName>
                                        </p:attrNameLst>
                                      </p:cBhvr>
                                      <p:to>
                                        <p:strVal val="visible"/>
                                      </p:to>
                                    </p:set>
                                    <p:animEffect transition="in" filter="fade">
                                      <p:cBhvr additive="repl">
                                        <p:cTn id="18" dur="500"/>
                                        <p:tgtEl>
                                          <p:spTgt spid="286"/>
                                        </p:tgtEl>
                                      </p:cBhvr>
                                    </p:animEffect>
                                  </p:childTnLst>
                                </p:cTn>
                              </p:par>
                              <p:par>
                                <p:cTn id="19" presetID="10" presetClass="entr" fill="hold" nodeType="withEffect">
                                  <p:stCondLst>
                                    <p:cond delay="0"/>
                                  </p:stCondLst>
                                  <p:childTnLst>
                                    <p:set>
                                      <p:cBhvr>
                                        <p:cTn id="20" dur="1" fill="hold">
                                          <p:stCondLst>
                                            <p:cond delay="0"/>
                                          </p:stCondLst>
                                        </p:cTn>
                                        <p:tgtEl>
                                          <p:spTgt spid="301"/>
                                        </p:tgtEl>
                                        <p:attrNameLst>
                                          <p:attrName>style.visibility</p:attrName>
                                        </p:attrNameLst>
                                      </p:cBhvr>
                                      <p:to>
                                        <p:strVal val="visible"/>
                                      </p:to>
                                    </p:set>
                                    <p:animEffect transition="in" filter="fade">
                                      <p:cBhvr additive="repl">
                                        <p:cTn id="21" dur="500"/>
                                        <p:tgtEl>
                                          <p:spTgt spid="301"/>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fill="hold" nodeType="clickEffect">
                                  <p:stCondLst>
                                    <p:cond delay="0"/>
                                  </p:stCondLst>
                                  <p:childTnLst>
                                    <p:set>
                                      <p:cBhvr>
                                        <p:cTn id="25" dur="1" fill="hold">
                                          <p:stCondLst>
                                            <p:cond delay="0"/>
                                          </p:stCondLst>
                                        </p:cTn>
                                        <p:tgtEl>
                                          <p:spTgt spid="290"/>
                                        </p:tgtEl>
                                        <p:attrNameLst>
                                          <p:attrName>style.visibility</p:attrName>
                                        </p:attrNameLst>
                                      </p:cBhvr>
                                      <p:to>
                                        <p:strVal val="visible"/>
                                      </p:to>
                                    </p:set>
                                    <p:animEffect transition="in" filter="fade">
                                      <p:cBhvr additive="repl">
                                        <p:cTn id="26" dur="500"/>
                                        <p:tgtEl>
                                          <p:spTgt spid="290"/>
                                        </p:tgtEl>
                                      </p:cBhvr>
                                    </p:animEffect>
                                  </p:childTnLst>
                                </p:cTn>
                              </p:par>
                              <p:par>
                                <p:cTn id="27" presetID="10" presetClass="entr" fill="hold" nodeType="withEffect">
                                  <p:stCondLst>
                                    <p:cond delay="0"/>
                                  </p:stCondLst>
                                  <p:childTnLst>
                                    <p:set>
                                      <p:cBhvr>
                                        <p:cTn id="28" dur="1" fill="hold">
                                          <p:stCondLst>
                                            <p:cond delay="0"/>
                                          </p:stCondLst>
                                        </p:cTn>
                                        <p:tgtEl>
                                          <p:spTgt spid="296"/>
                                        </p:tgtEl>
                                        <p:attrNameLst>
                                          <p:attrName>style.visibility</p:attrName>
                                        </p:attrNameLst>
                                      </p:cBhvr>
                                      <p:to>
                                        <p:strVal val="visible"/>
                                      </p:to>
                                    </p:set>
                                    <p:animEffect transition="in" filter="fade">
                                      <p:cBhvr additive="repl">
                                        <p:cTn id="29" dur="500"/>
                                        <p:tgtEl>
                                          <p:spTgt spid="296"/>
                                        </p:tgtEl>
                                      </p:cBhvr>
                                    </p:animEffect>
                                  </p:childTnLst>
                                </p:cTn>
                              </p:par>
                              <p:par>
                                <p:cTn id="30" presetID="10" presetClass="entr" fill="hold" nodeType="withEffect">
                                  <p:stCondLst>
                                    <p:cond delay="0"/>
                                  </p:stCondLst>
                                  <p:childTnLst>
                                    <p:set>
                                      <p:cBhvr>
                                        <p:cTn id="31" dur="1" fill="hold">
                                          <p:stCondLst>
                                            <p:cond delay="0"/>
                                          </p:stCondLst>
                                        </p:cTn>
                                        <p:tgtEl>
                                          <p:spTgt spid="285"/>
                                        </p:tgtEl>
                                        <p:attrNameLst>
                                          <p:attrName>style.visibility</p:attrName>
                                        </p:attrNameLst>
                                      </p:cBhvr>
                                      <p:to>
                                        <p:strVal val="visible"/>
                                      </p:to>
                                    </p:set>
                                    <p:animEffect transition="in" filter="fade">
                                      <p:cBhvr additive="repl">
                                        <p:cTn id="32" dur="500"/>
                                        <p:tgtEl>
                                          <p:spTgt spid="285"/>
                                        </p:tgtEl>
                                      </p:cBhvr>
                                    </p:animEffect>
                                  </p:childTnLst>
                                </p:cTn>
                              </p:par>
                              <p:par>
                                <p:cTn id="33" presetID="10" presetClass="entr" fill="hold" nodeType="withEffect">
                                  <p:stCondLst>
                                    <p:cond delay="0"/>
                                  </p:stCondLst>
                                  <p:childTnLst>
                                    <p:set>
                                      <p:cBhvr>
                                        <p:cTn id="34" dur="1" fill="hold">
                                          <p:stCondLst>
                                            <p:cond delay="0"/>
                                          </p:stCondLst>
                                        </p:cTn>
                                        <p:tgtEl>
                                          <p:spTgt spid="302"/>
                                        </p:tgtEl>
                                        <p:attrNameLst>
                                          <p:attrName>style.visibility</p:attrName>
                                        </p:attrNameLst>
                                      </p:cBhvr>
                                      <p:to>
                                        <p:strVal val="visible"/>
                                      </p:to>
                                    </p:set>
                                    <p:animEffect transition="in" filter="fade">
                                      <p:cBhvr additive="repl">
                                        <p:cTn id="35" dur="500"/>
                                        <p:tgtEl>
                                          <p:spTgt spid="30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fill="hold" nodeType="clickEffect">
                                  <p:stCondLst>
                                    <p:cond delay="0"/>
                                  </p:stCondLst>
                                  <p:childTnLst>
                                    <p:set>
                                      <p:cBhvr>
                                        <p:cTn id="39" dur="1" fill="hold">
                                          <p:stCondLst>
                                            <p:cond delay="0"/>
                                          </p:stCondLst>
                                        </p:cTn>
                                        <p:tgtEl>
                                          <p:spTgt spid="293"/>
                                        </p:tgtEl>
                                        <p:attrNameLst>
                                          <p:attrName>style.visibility</p:attrName>
                                        </p:attrNameLst>
                                      </p:cBhvr>
                                      <p:to>
                                        <p:strVal val="visible"/>
                                      </p:to>
                                    </p:set>
                                    <p:animEffect transition="in" filter="fade">
                                      <p:cBhvr additive="repl">
                                        <p:cTn id="40" dur="500"/>
                                        <p:tgtEl>
                                          <p:spTgt spid="293"/>
                                        </p:tgtEl>
                                      </p:cBhvr>
                                    </p:animEffect>
                                  </p:childTnLst>
                                </p:cTn>
                              </p:par>
                              <p:par>
                                <p:cTn id="41" presetID="10" presetClass="entr" fill="hold" nodeType="withEffect">
                                  <p:stCondLst>
                                    <p:cond delay="0"/>
                                  </p:stCondLst>
                                  <p:childTnLst>
                                    <p:set>
                                      <p:cBhvr>
                                        <p:cTn id="42" dur="1" fill="hold">
                                          <p:stCondLst>
                                            <p:cond delay="0"/>
                                          </p:stCondLst>
                                        </p:cTn>
                                        <p:tgtEl>
                                          <p:spTgt spid="294"/>
                                        </p:tgtEl>
                                        <p:attrNameLst>
                                          <p:attrName>style.visibility</p:attrName>
                                        </p:attrNameLst>
                                      </p:cBhvr>
                                      <p:to>
                                        <p:strVal val="visible"/>
                                      </p:to>
                                    </p:set>
                                    <p:animEffect transition="in" filter="fade">
                                      <p:cBhvr additive="repl">
                                        <p:cTn id="43" dur="500"/>
                                        <p:tgtEl>
                                          <p:spTgt spid="294"/>
                                        </p:tgtEl>
                                      </p:cBhvr>
                                    </p:animEffect>
                                  </p:childTnLst>
                                </p:cTn>
                              </p:par>
                              <p:par>
                                <p:cTn id="44" presetID="10" presetClass="entr" fill="hold" nodeType="withEffect">
                                  <p:stCondLst>
                                    <p:cond delay="0"/>
                                  </p:stCondLst>
                                  <p:childTnLst>
                                    <p:set>
                                      <p:cBhvr>
                                        <p:cTn id="45" dur="1" fill="hold">
                                          <p:stCondLst>
                                            <p:cond delay="0"/>
                                          </p:stCondLst>
                                        </p:cTn>
                                        <p:tgtEl>
                                          <p:spTgt spid="295"/>
                                        </p:tgtEl>
                                        <p:attrNameLst>
                                          <p:attrName>style.visibility</p:attrName>
                                        </p:attrNameLst>
                                      </p:cBhvr>
                                      <p:to>
                                        <p:strVal val="visible"/>
                                      </p:to>
                                    </p:set>
                                    <p:animEffect transition="in" filter="fade">
                                      <p:cBhvr additive="repl">
                                        <p:cTn id="46" dur="500"/>
                                        <p:tgtEl>
                                          <p:spTgt spid="295"/>
                                        </p:tgtEl>
                                      </p:cBhvr>
                                    </p:animEffect>
                                  </p:childTnLst>
                                </p:cTn>
                              </p:par>
                              <p:par>
                                <p:cTn id="47" presetID="10" presetClass="entr" fill="hold" nodeType="withEffect">
                                  <p:stCondLst>
                                    <p:cond delay="0"/>
                                  </p:stCondLst>
                                  <p:childTnLst>
                                    <p:set>
                                      <p:cBhvr>
                                        <p:cTn id="48" dur="1" fill="hold">
                                          <p:stCondLst>
                                            <p:cond delay="0"/>
                                          </p:stCondLst>
                                        </p:cTn>
                                        <p:tgtEl>
                                          <p:spTgt spid="289"/>
                                        </p:tgtEl>
                                        <p:attrNameLst>
                                          <p:attrName>style.visibility</p:attrName>
                                        </p:attrNameLst>
                                      </p:cBhvr>
                                      <p:to>
                                        <p:strVal val="visible"/>
                                      </p:to>
                                    </p:set>
                                    <p:animEffect transition="in" filter="fade">
                                      <p:cBhvr additive="repl">
                                        <p:cTn id="49" dur="500"/>
                                        <p:tgtEl>
                                          <p:spTgt spid="289"/>
                                        </p:tgtEl>
                                      </p:cBhvr>
                                    </p:animEffect>
                                  </p:childTnLst>
                                </p:cTn>
                              </p:par>
                              <p:par>
                                <p:cTn id="50" presetID="10" presetClass="entr" fill="hold" nodeType="withEffect">
                                  <p:stCondLst>
                                    <p:cond delay="0"/>
                                  </p:stCondLst>
                                  <p:childTnLst>
                                    <p:set>
                                      <p:cBhvr>
                                        <p:cTn id="51" dur="1" fill="hold">
                                          <p:stCondLst>
                                            <p:cond delay="0"/>
                                          </p:stCondLst>
                                        </p:cTn>
                                        <p:tgtEl>
                                          <p:spTgt spid="288"/>
                                        </p:tgtEl>
                                        <p:attrNameLst>
                                          <p:attrName>style.visibility</p:attrName>
                                        </p:attrNameLst>
                                      </p:cBhvr>
                                      <p:to>
                                        <p:strVal val="visible"/>
                                      </p:to>
                                    </p:set>
                                    <p:animEffect transition="in" filter="fade">
                                      <p:cBhvr additive="repl">
                                        <p:cTn id="52" dur="500"/>
                                        <p:tgtEl>
                                          <p:spTgt spid="288"/>
                                        </p:tgtEl>
                                      </p:cBhvr>
                                    </p:animEffect>
                                  </p:childTnLst>
                                </p:cTn>
                              </p:par>
                              <p:par>
                                <p:cTn id="53" presetID="10" presetClass="entr" fill="hold" nodeType="withEffect">
                                  <p:stCondLst>
                                    <p:cond delay="0"/>
                                  </p:stCondLst>
                                  <p:childTnLst>
                                    <p:set>
                                      <p:cBhvr>
                                        <p:cTn id="54" dur="1" fill="hold">
                                          <p:stCondLst>
                                            <p:cond delay="0"/>
                                          </p:stCondLst>
                                        </p:cTn>
                                        <p:tgtEl>
                                          <p:spTgt spid="287"/>
                                        </p:tgtEl>
                                        <p:attrNameLst>
                                          <p:attrName>style.visibility</p:attrName>
                                        </p:attrNameLst>
                                      </p:cBhvr>
                                      <p:to>
                                        <p:strVal val="visible"/>
                                      </p:to>
                                    </p:set>
                                    <p:animEffect transition="in" filter="fade">
                                      <p:cBhvr additive="repl">
                                        <p:cTn id="55" dur="500"/>
                                        <p:tgtEl>
                                          <p:spTgt spid="287"/>
                                        </p:tgtEl>
                                      </p:cBhvr>
                                    </p:animEffect>
                                  </p:childTnLst>
                                </p:cTn>
                              </p:par>
                              <p:par>
                                <p:cTn id="56" presetID="10" presetClass="entr" fill="hold" nodeType="withEffect">
                                  <p:stCondLst>
                                    <p:cond delay="0"/>
                                  </p:stCondLst>
                                  <p:childTnLst>
                                    <p:set>
                                      <p:cBhvr>
                                        <p:cTn id="57" dur="1" fill="hold">
                                          <p:stCondLst>
                                            <p:cond delay="0"/>
                                          </p:stCondLst>
                                        </p:cTn>
                                        <p:tgtEl>
                                          <p:spTgt spid="303"/>
                                        </p:tgtEl>
                                        <p:attrNameLst>
                                          <p:attrName>style.visibility</p:attrName>
                                        </p:attrNameLst>
                                      </p:cBhvr>
                                      <p:to>
                                        <p:strVal val="visible"/>
                                      </p:to>
                                    </p:set>
                                    <p:animEffect transition="in" filter="fade">
                                      <p:cBhvr additive="repl">
                                        <p:cTn id="58" dur="500"/>
                                        <p:tgtEl>
                                          <p:spTgt spid="303"/>
                                        </p:tgtEl>
                                      </p:cBhvr>
                                    </p:animEffect>
                                  </p:childTnLst>
                                </p:cTn>
                              </p:par>
                              <p:par>
                                <p:cTn id="59" presetID="10" presetClass="entr" fill="hold" nodeType="withEffect">
                                  <p:stCondLst>
                                    <p:cond delay="0"/>
                                  </p:stCondLst>
                                  <p:childTnLst>
                                    <p:set>
                                      <p:cBhvr>
                                        <p:cTn id="60" dur="1" fill="hold">
                                          <p:stCondLst>
                                            <p:cond delay="0"/>
                                          </p:stCondLst>
                                        </p:cTn>
                                        <p:tgtEl>
                                          <p:spTgt spid="284"/>
                                        </p:tgtEl>
                                        <p:attrNameLst>
                                          <p:attrName>style.visibility</p:attrName>
                                        </p:attrNameLst>
                                      </p:cBhvr>
                                      <p:to>
                                        <p:strVal val="visible"/>
                                      </p:to>
                                    </p:set>
                                    <p:animEffect transition="in" filter="fade">
                                      <p:cBhvr additive="repl">
                                        <p:cTn id="61" dur="500"/>
                                        <p:tgtEl>
                                          <p:spTgt spid="284"/>
                                        </p:tgtEl>
                                      </p:cBhvr>
                                    </p:animEffect>
                                  </p:childTnLst>
                                </p:cTn>
                              </p:par>
                              <p:par>
                                <p:cTn id="62" presetID="10" presetClass="entr" fill="hold" nodeType="withEffect">
                                  <p:stCondLst>
                                    <p:cond delay="0"/>
                                  </p:stCondLst>
                                  <p:childTnLst>
                                    <p:set>
                                      <p:cBhvr>
                                        <p:cTn id="63" dur="1" fill="hold">
                                          <p:stCondLst>
                                            <p:cond delay="0"/>
                                          </p:stCondLst>
                                        </p:cTn>
                                        <p:tgtEl>
                                          <p:spTgt spid="298"/>
                                        </p:tgtEl>
                                        <p:attrNameLst>
                                          <p:attrName>style.visibility</p:attrName>
                                        </p:attrNameLst>
                                      </p:cBhvr>
                                      <p:to>
                                        <p:strVal val="visible"/>
                                      </p:to>
                                    </p:set>
                                    <p:animEffect transition="in" filter="fade">
                                      <p:cBhvr additive="repl">
                                        <p:cTn id="64" dur="500"/>
                                        <p:tgtEl>
                                          <p:spTgt spid="298"/>
                                        </p:tgtEl>
                                      </p:cBhvr>
                                    </p:animEffect>
                                  </p:childTnLst>
                                </p:cTn>
                              </p:par>
                              <p:par>
                                <p:cTn id="65" presetID="10" presetClass="entr" fill="hold" nodeType="withEffect">
                                  <p:stCondLst>
                                    <p:cond delay="0"/>
                                  </p:stCondLst>
                                  <p:childTnLst>
                                    <p:set>
                                      <p:cBhvr>
                                        <p:cTn id="66" dur="1" fill="hold">
                                          <p:stCondLst>
                                            <p:cond delay="0"/>
                                          </p:stCondLst>
                                        </p:cTn>
                                        <p:tgtEl>
                                          <p:spTgt spid="299"/>
                                        </p:tgtEl>
                                        <p:attrNameLst>
                                          <p:attrName>style.visibility</p:attrName>
                                        </p:attrNameLst>
                                      </p:cBhvr>
                                      <p:to>
                                        <p:strVal val="visible"/>
                                      </p:to>
                                    </p:set>
                                    <p:animEffect transition="in" filter="fade">
                                      <p:cBhvr additive="repl">
                                        <p:cTn id="67" dur="500"/>
                                        <p:tgtEl>
                                          <p:spTgt spid="299"/>
                                        </p:tgtEl>
                                      </p:cBhvr>
                                    </p:animEffect>
                                  </p:childTnLst>
                                </p:cTn>
                              </p:par>
                              <p:par>
                                <p:cTn id="68" presetID="10" presetClass="entr" fill="hold" nodeType="withEffect">
                                  <p:stCondLst>
                                    <p:cond delay="0"/>
                                  </p:stCondLst>
                                  <p:childTnLst>
                                    <p:set>
                                      <p:cBhvr>
                                        <p:cTn id="69" dur="1" fill="hold">
                                          <p:stCondLst>
                                            <p:cond delay="0"/>
                                          </p:stCondLst>
                                        </p:cTn>
                                        <p:tgtEl>
                                          <p:spTgt spid="300"/>
                                        </p:tgtEl>
                                        <p:attrNameLst>
                                          <p:attrName>style.visibility</p:attrName>
                                        </p:attrNameLst>
                                      </p:cBhvr>
                                      <p:to>
                                        <p:strVal val="visible"/>
                                      </p:to>
                                    </p:set>
                                    <p:animEffect transition="in" filter="fade">
                                      <p:cBhvr additive="repl">
                                        <p:cTn id="70" dur="500"/>
                                        <p:tgtEl>
                                          <p:spTgt spid="300"/>
                                        </p:tgtEl>
                                      </p:cBhvr>
                                    </p:animEffect>
                                  </p:childTnLst>
                                </p:cTn>
                              </p:par>
                              <p:par>
                                <p:cTn id="71" presetID="10" presetClass="entr" fill="hold" nodeType="withEffect">
                                  <p:stCondLst>
                                    <p:cond delay="0"/>
                                  </p:stCondLst>
                                  <p:childTnLst>
                                    <p:set>
                                      <p:cBhvr>
                                        <p:cTn id="72" dur="1" fill="hold">
                                          <p:stCondLst>
                                            <p:cond delay="0"/>
                                          </p:stCondLst>
                                        </p:cTn>
                                        <p:tgtEl>
                                          <p:spTgt spid="304"/>
                                        </p:tgtEl>
                                        <p:attrNameLst>
                                          <p:attrName>style.visibility</p:attrName>
                                        </p:attrNameLst>
                                      </p:cBhvr>
                                      <p:to>
                                        <p:strVal val="visible"/>
                                      </p:to>
                                    </p:set>
                                    <p:animEffect transition="in" filter="fade">
                                      <p:cBhvr additive="repl">
                                        <p:cTn id="73" dur="500"/>
                                        <p:tgtEl>
                                          <p:spTgt spid="304"/>
                                        </p:tgtEl>
                                      </p:cBhvr>
                                    </p:animEffect>
                                  </p:childTnLst>
                                </p:cTn>
                              </p:par>
                              <p:par>
                                <p:cTn id="74" presetID="10" presetClass="entr" fill="hold" nodeType="withEffect">
                                  <p:stCondLst>
                                    <p:cond delay="0"/>
                                  </p:stCondLst>
                                  <p:childTnLst>
                                    <p:set>
                                      <p:cBhvr>
                                        <p:cTn id="75" dur="1" fill="hold">
                                          <p:stCondLst>
                                            <p:cond delay="0"/>
                                          </p:stCondLst>
                                        </p:cTn>
                                        <p:tgtEl>
                                          <p:spTgt spid="305"/>
                                        </p:tgtEl>
                                        <p:attrNameLst>
                                          <p:attrName>style.visibility</p:attrName>
                                        </p:attrNameLst>
                                      </p:cBhvr>
                                      <p:to>
                                        <p:strVal val="visible"/>
                                      </p:to>
                                    </p:set>
                                    <p:animEffect transition="in" filter="fade">
                                      <p:cBhvr additive="repl">
                                        <p:cTn id="76" dur="500"/>
                                        <p:tgtEl>
                                          <p:spTgt spid="305"/>
                                        </p:tgtEl>
                                      </p:cBhvr>
                                    </p:animEffect>
                                  </p:childTnLst>
                                </p:cTn>
                              </p:par>
                              <p:par>
                                <p:cTn id="77" presetID="10" presetClass="entr" fill="hold" nodeType="withEffect">
                                  <p:stCondLst>
                                    <p:cond delay="0"/>
                                  </p:stCondLst>
                                  <p:childTnLst>
                                    <p:set>
                                      <p:cBhvr>
                                        <p:cTn id="78" dur="1" fill="hold">
                                          <p:stCondLst>
                                            <p:cond delay="0"/>
                                          </p:stCondLst>
                                        </p:cTn>
                                        <p:tgtEl>
                                          <p:spTgt spid="306"/>
                                        </p:tgtEl>
                                        <p:attrNameLst>
                                          <p:attrName>style.visibility</p:attrName>
                                        </p:attrNameLst>
                                      </p:cBhvr>
                                      <p:to>
                                        <p:strVal val="visible"/>
                                      </p:to>
                                    </p:set>
                                    <p:animEffect transition="in" filter="fade">
                                      <p:cBhvr additive="repl">
                                        <p:cTn id="79" dur="500"/>
                                        <p:tgtEl>
                                          <p:spTgt spid="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Google Shape;71;p15"/>
          <p:cNvSpPr/>
          <p:nvPr/>
        </p:nvSpPr>
        <p:spPr>
          <a:xfrm>
            <a:off x="-7560" y="628920"/>
            <a:ext cx="9187560" cy="46126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Internal level (Physical level) </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It describes how a data is stored on the storage device.</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Deals with physical storage of data.</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Structure of records on disk - files, pages, blocks and indexes and ordering of records</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Internal view is described by the internal schema.</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Conceptual level (Logical level) </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What data are stored and what relationships exist among those data? </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It hides low level complexities of physical storage.</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For Example, STUDENT database may contain STUDENT and COURSE tables which will be visible to users but users are unaware about their storage.</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Database administrator works at this level to determine what data to keep in the database.</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External level (View level) </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It describes only part of the entire database that an end user concern or how data are viewed by each user.</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Different user needs different views of the database, so there can be many views in a view level abstraction of the database. Used by end users and application programmers.</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End users need to access only part of the database rather than the entire database.</a:t>
            </a:r>
            <a:endParaRPr lang="en-IN" sz="1500" b="0" strike="noStrike" spc="-1">
              <a:latin typeface="Arial"/>
            </a:endParaRPr>
          </a:p>
        </p:txBody>
      </p:sp>
      <p:pic>
        <p:nvPicPr>
          <p:cNvPr id="308" name="Google Shape;66;p15"/>
          <p:cNvPicPr/>
          <p:nvPr/>
        </p:nvPicPr>
        <p:blipFill>
          <a:blip r:embed="rId2"/>
          <a:stretch/>
        </p:blipFill>
        <p:spPr>
          <a:xfrm>
            <a:off x="1080" y="4680"/>
            <a:ext cx="9134280" cy="5133600"/>
          </a:xfrm>
          <a:prstGeom prst="rect">
            <a:avLst/>
          </a:prstGeom>
          <a:ln w="0">
            <a:noFill/>
          </a:ln>
        </p:spPr>
      </p:pic>
      <p:pic>
        <p:nvPicPr>
          <p:cNvPr id="309" name="Google Shape;67;p15"/>
          <p:cNvPicPr/>
          <p:nvPr/>
        </p:nvPicPr>
        <p:blipFill>
          <a:blip r:embed="rId3"/>
          <a:stretch/>
        </p:blipFill>
        <p:spPr>
          <a:xfrm>
            <a:off x="-7560" y="0"/>
            <a:ext cx="9151200" cy="5143320"/>
          </a:xfrm>
          <a:prstGeom prst="rect">
            <a:avLst/>
          </a:prstGeom>
          <a:ln w="0">
            <a:noFill/>
          </a:ln>
        </p:spPr>
      </p:pic>
      <p:pic>
        <p:nvPicPr>
          <p:cNvPr id="310" name="Google Shape;68;p15"/>
          <p:cNvPicPr/>
          <p:nvPr/>
        </p:nvPicPr>
        <p:blipFill>
          <a:blip r:embed="rId4"/>
          <a:stretch/>
        </p:blipFill>
        <p:spPr>
          <a:xfrm>
            <a:off x="7363440" y="148680"/>
            <a:ext cx="1495080" cy="371160"/>
          </a:xfrm>
          <a:prstGeom prst="rect">
            <a:avLst/>
          </a:prstGeom>
          <a:ln w="0">
            <a:noFill/>
          </a:ln>
        </p:spPr>
      </p:pic>
      <p:sp>
        <p:nvSpPr>
          <p:cNvPr id="311"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3 Levels ANSI SPARC Database System</a:t>
            </a:r>
            <a:endParaRPr lang="en-IN" sz="23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0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0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0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30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30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30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30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30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fill="hold" nodeType="clickEffect">
                                  <p:stCondLst>
                                    <p:cond delay="0"/>
                                  </p:stCondLst>
                                  <p:childTnLst>
                                    <p:set>
                                      <p:cBhvr>
                                        <p:cTn id="46" dur="1" fill="hold">
                                          <p:stCondLst>
                                            <p:cond delay="0"/>
                                          </p:stCondLst>
                                        </p:cTn>
                                        <p:tgtEl>
                                          <p:spTgt spid="30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p:cTn id="50" dur="1" fill="hold">
                                          <p:stCondLst>
                                            <p:cond delay="0"/>
                                          </p:stCondLst>
                                        </p:cTn>
                                        <p:tgtEl>
                                          <p:spTgt spid="307">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fill="hold" nodeType="clickEffect">
                                  <p:stCondLst>
                                    <p:cond delay="0"/>
                                  </p:stCondLst>
                                  <p:childTnLst>
                                    <p:set>
                                      <p:cBhvr>
                                        <p:cTn id="54" dur="1" fill="hold">
                                          <p:stCondLst>
                                            <p:cond delay="0"/>
                                          </p:stCondLst>
                                        </p:cTn>
                                        <p:tgtEl>
                                          <p:spTgt spid="307">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fill="hold" nodeType="clickEffect">
                                  <p:stCondLst>
                                    <p:cond delay="0"/>
                                  </p:stCondLst>
                                  <p:childTnLst>
                                    <p:set>
                                      <p:cBhvr>
                                        <p:cTn id="58" dur="1" fill="hold">
                                          <p:stCondLst>
                                            <p:cond delay="0"/>
                                          </p:stCondLst>
                                        </p:cTn>
                                        <p:tgtEl>
                                          <p:spTgt spid="30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2" name="Google Shape;66;p15"/>
          <p:cNvPicPr/>
          <p:nvPr/>
        </p:nvPicPr>
        <p:blipFill>
          <a:blip r:embed="rId2"/>
          <a:stretch/>
        </p:blipFill>
        <p:spPr>
          <a:xfrm>
            <a:off x="1080" y="4680"/>
            <a:ext cx="9134280" cy="5133600"/>
          </a:xfrm>
          <a:prstGeom prst="rect">
            <a:avLst/>
          </a:prstGeom>
          <a:ln w="0">
            <a:noFill/>
          </a:ln>
        </p:spPr>
      </p:pic>
      <p:pic>
        <p:nvPicPr>
          <p:cNvPr id="313" name="Google Shape;67;p15"/>
          <p:cNvPicPr/>
          <p:nvPr/>
        </p:nvPicPr>
        <p:blipFill>
          <a:blip r:embed="rId3"/>
          <a:stretch/>
        </p:blipFill>
        <p:spPr>
          <a:xfrm>
            <a:off x="-7560" y="0"/>
            <a:ext cx="9151200" cy="5143320"/>
          </a:xfrm>
          <a:prstGeom prst="rect">
            <a:avLst/>
          </a:prstGeom>
          <a:ln w="0">
            <a:noFill/>
          </a:ln>
        </p:spPr>
      </p:pic>
      <p:pic>
        <p:nvPicPr>
          <p:cNvPr id="314" name="Google Shape;68;p15"/>
          <p:cNvPicPr/>
          <p:nvPr/>
        </p:nvPicPr>
        <p:blipFill>
          <a:blip r:embed="rId4"/>
          <a:stretch/>
        </p:blipFill>
        <p:spPr>
          <a:xfrm>
            <a:off x="7363440" y="148680"/>
            <a:ext cx="1495080" cy="371160"/>
          </a:xfrm>
          <a:prstGeom prst="rect">
            <a:avLst/>
          </a:prstGeom>
          <a:ln w="0">
            <a:noFill/>
          </a:ln>
        </p:spPr>
      </p:pic>
      <p:sp>
        <p:nvSpPr>
          <p:cNvPr id="315" name="TextBox 9"/>
          <p:cNvSpPr/>
          <p:nvPr/>
        </p:nvSpPr>
        <p:spPr>
          <a:xfrm>
            <a:off x="7962120" y="1628280"/>
            <a:ext cx="10054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1" strike="noStrike" spc="-1">
                <a:solidFill>
                  <a:srgbClr val="000000"/>
                </a:solidFill>
                <a:latin typeface="Proxima Nova"/>
                <a:ea typeface="Arial"/>
              </a:rPr>
              <a:t>View </a:t>
            </a:r>
            <a:endParaRPr lang="en-IN" sz="1400" b="0" strike="noStrike" spc="-1">
              <a:latin typeface="Arial"/>
            </a:endParaRPr>
          </a:p>
          <a:p>
            <a:pPr algn="ctr">
              <a:lnSpc>
                <a:spcPct val="100000"/>
              </a:lnSpc>
              <a:buNone/>
            </a:pPr>
            <a:r>
              <a:rPr lang="en-US" sz="1400" b="1" strike="noStrike" spc="-1">
                <a:solidFill>
                  <a:srgbClr val="000000"/>
                </a:solidFill>
                <a:latin typeface="Proxima Nova"/>
                <a:ea typeface="Arial"/>
              </a:rPr>
              <a:t>Level</a:t>
            </a:r>
            <a:endParaRPr lang="en-IN" sz="1400" b="0" strike="noStrike" spc="-1">
              <a:latin typeface="Arial"/>
            </a:endParaRPr>
          </a:p>
        </p:txBody>
      </p:sp>
      <p:sp>
        <p:nvSpPr>
          <p:cNvPr id="316" name="TextBox 10"/>
          <p:cNvSpPr/>
          <p:nvPr/>
        </p:nvSpPr>
        <p:spPr>
          <a:xfrm>
            <a:off x="7962120" y="2635920"/>
            <a:ext cx="10054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1" strike="noStrike" spc="-1">
                <a:solidFill>
                  <a:srgbClr val="000000"/>
                </a:solidFill>
                <a:latin typeface="Proxima Nova"/>
                <a:ea typeface="Arial"/>
              </a:rPr>
              <a:t>Logical </a:t>
            </a:r>
            <a:endParaRPr lang="en-IN" sz="1400" b="0" strike="noStrike" spc="-1">
              <a:latin typeface="Arial"/>
            </a:endParaRPr>
          </a:p>
          <a:p>
            <a:pPr algn="ctr">
              <a:lnSpc>
                <a:spcPct val="100000"/>
              </a:lnSpc>
              <a:buNone/>
            </a:pPr>
            <a:r>
              <a:rPr lang="en-US" sz="1400" b="1" strike="noStrike" spc="-1">
                <a:solidFill>
                  <a:srgbClr val="000000"/>
                </a:solidFill>
                <a:latin typeface="Proxima Nova"/>
                <a:ea typeface="Arial"/>
              </a:rPr>
              <a:t>Level</a:t>
            </a:r>
            <a:endParaRPr lang="en-IN" sz="1400" b="0" strike="noStrike" spc="-1">
              <a:latin typeface="Arial"/>
            </a:endParaRPr>
          </a:p>
        </p:txBody>
      </p:sp>
      <p:sp>
        <p:nvSpPr>
          <p:cNvPr id="317" name="TextBox 11"/>
          <p:cNvSpPr/>
          <p:nvPr/>
        </p:nvSpPr>
        <p:spPr>
          <a:xfrm>
            <a:off x="7962120" y="3505320"/>
            <a:ext cx="10054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1" strike="noStrike" spc="-1">
                <a:solidFill>
                  <a:srgbClr val="000000"/>
                </a:solidFill>
                <a:latin typeface="Proxima Nova"/>
                <a:ea typeface="Arial"/>
              </a:rPr>
              <a:t>Physical </a:t>
            </a:r>
            <a:endParaRPr lang="en-IN" sz="1400" b="0" strike="noStrike" spc="-1">
              <a:latin typeface="Arial"/>
            </a:endParaRPr>
          </a:p>
          <a:p>
            <a:pPr algn="ctr">
              <a:lnSpc>
                <a:spcPct val="100000"/>
              </a:lnSpc>
              <a:buNone/>
            </a:pPr>
            <a:r>
              <a:rPr lang="en-US" sz="1400" b="1" strike="noStrike" spc="-1">
                <a:solidFill>
                  <a:srgbClr val="000000"/>
                </a:solidFill>
                <a:latin typeface="Proxima Nova"/>
                <a:ea typeface="Arial"/>
              </a:rPr>
              <a:t>Level</a:t>
            </a:r>
            <a:endParaRPr lang="en-IN" sz="1400" b="0" strike="noStrike" spc="-1">
              <a:latin typeface="Arial"/>
            </a:endParaRPr>
          </a:p>
        </p:txBody>
      </p:sp>
      <p:sp>
        <p:nvSpPr>
          <p:cNvPr id="318" name="Rectangle 12"/>
          <p:cNvSpPr/>
          <p:nvPr/>
        </p:nvSpPr>
        <p:spPr>
          <a:xfrm>
            <a:off x="3386520" y="1646640"/>
            <a:ext cx="109692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View 1</a:t>
            </a:r>
            <a:endParaRPr lang="en-IN" sz="1400" b="0" strike="noStrike" spc="-1">
              <a:latin typeface="Arial"/>
            </a:endParaRPr>
          </a:p>
        </p:txBody>
      </p:sp>
      <p:sp>
        <p:nvSpPr>
          <p:cNvPr id="319" name="Rectangle 13"/>
          <p:cNvSpPr/>
          <p:nvPr/>
        </p:nvSpPr>
        <p:spPr>
          <a:xfrm>
            <a:off x="5215320" y="1646640"/>
            <a:ext cx="109692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View 2</a:t>
            </a:r>
            <a:endParaRPr lang="en-IN" sz="1400" b="0" strike="noStrike" spc="-1">
              <a:latin typeface="Arial"/>
            </a:endParaRPr>
          </a:p>
        </p:txBody>
      </p:sp>
      <p:sp>
        <p:nvSpPr>
          <p:cNvPr id="320" name="Rectangle 14"/>
          <p:cNvSpPr/>
          <p:nvPr/>
        </p:nvSpPr>
        <p:spPr>
          <a:xfrm>
            <a:off x="7044120" y="1646640"/>
            <a:ext cx="109692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View 3</a:t>
            </a:r>
            <a:endParaRPr lang="en-IN" sz="1400" b="0" strike="noStrike" spc="-1">
              <a:latin typeface="Arial"/>
            </a:endParaRPr>
          </a:p>
        </p:txBody>
      </p:sp>
      <p:sp>
        <p:nvSpPr>
          <p:cNvPr id="321" name="Rectangle 17"/>
          <p:cNvSpPr/>
          <p:nvPr/>
        </p:nvSpPr>
        <p:spPr>
          <a:xfrm>
            <a:off x="5044680" y="2541240"/>
            <a:ext cx="144756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Conceptual</a:t>
            </a:r>
            <a:endParaRPr lang="en-IN" sz="1400" b="0" strike="noStrike" spc="-1">
              <a:latin typeface="Arial"/>
            </a:endParaRPr>
          </a:p>
          <a:p>
            <a:pPr algn="ctr">
              <a:lnSpc>
                <a:spcPct val="100000"/>
              </a:lnSpc>
              <a:buNone/>
            </a:pPr>
            <a:r>
              <a:rPr lang="en-US" sz="1400" b="0" strike="noStrike" spc="-1">
                <a:solidFill>
                  <a:srgbClr val="000000"/>
                </a:solidFill>
                <a:latin typeface="Proxima Nova"/>
                <a:ea typeface="Arial"/>
              </a:rPr>
              <a:t>Level</a:t>
            </a:r>
            <a:endParaRPr lang="en-IN" sz="1400" b="0" strike="noStrike" spc="-1">
              <a:latin typeface="Arial"/>
            </a:endParaRPr>
          </a:p>
        </p:txBody>
      </p:sp>
      <p:sp>
        <p:nvSpPr>
          <p:cNvPr id="322" name="Rectangle 18"/>
          <p:cNvSpPr/>
          <p:nvPr/>
        </p:nvSpPr>
        <p:spPr>
          <a:xfrm>
            <a:off x="5044680" y="3435840"/>
            <a:ext cx="144756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Internal</a:t>
            </a:r>
            <a:endParaRPr lang="en-IN" sz="1400" b="0" strike="noStrike" spc="-1">
              <a:latin typeface="Arial"/>
            </a:endParaRPr>
          </a:p>
          <a:p>
            <a:pPr algn="ctr">
              <a:lnSpc>
                <a:spcPct val="100000"/>
              </a:lnSpc>
              <a:buNone/>
            </a:pPr>
            <a:r>
              <a:rPr lang="en-US" sz="1400" b="0" strike="noStrike" spc="-1">
                <a:solidFill>
                  <a:srgbClr val="000000"/>
                </a:solidFill>
                <a:latin typeface="Proxima Nova"/>
                <a:ea typeface="Arial"/>
              </a:rPr>
              <a:t>Level</a:t>
            </a:r>
            <a:endParaRPr lang="en-IN" sz="1400" b="0" strike="noStrike" spc="-1">
              <a:latin typeface="Arial"/>
            </a:endParaRPr>
          </a:p>
        </p:txBody>
      </p:sp>
      <p:sp>
        <p:nvSpPr>
          <p:cNvPr id="323" name="Flowchart: Magnetic Disk 19"/>
          <p:cNvSpPr/>
          <p:nvPr/>
        </p:nvSpPr>
        <p:spPr>
          <a:xfrm>
            <a:off x="5044680" y="4330800"/>
            <a:ext cx="1447560" cy="609120"/>
          </a:xfrm>
          <a:prstGeom prst="flowChartMagneticDisk">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Database</a:t>
            </a:r>
            <a:endParaRPr lang="en-IN" sz="1400" b="0" strike="noStrike" spc="-1">
              <a:latin typeface="Arial"/>
            </a:endParaRPr>
          </a:p>
        </p:txBody>
      </p:sp>
      <p:sp>
        <p:nvSpPr>
          <p:cNvPr id="324" name="Straight Connector 20"/>
          <p:cNvSpPr/>
          <p:nvPr/>
        </p:nvSpPr>
        <p:spPr>
          <a:xfrm>
            <a:off x="3935160" y="2256120"/>
            <a:ext cx="1109160" cy="690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325" name="Straight Connector 21"/>
          <p:cNvSpPr/>
          <p:nvPr/>
        </p:nvSpPr>
        <p:spPr>
          <a:xfrm>
            <a:off x="5763960" y="2256120"/>
            <a:ext cx="4320" cy="285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326" name="Straight Connector 22"/>
          <p:cNvSpPr/>
          <p:nvPr/>
        </p:nvSpPr>
        <p:spPr>
          <a:xfrm flipH="1">
            <a:off x="6492240" y="2256120"/>
            <a:ext cx="1100520" cy="690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327" name="Straight Connector 23"/>
          <p:cNvSpPr/>
          <p:nvPr/>
        </p:nvSpPr>
        <p:spPr>
          <a:xfrm>
            <a:off x="5768280" y="3150720"/>
            <a:ext cx="360" cy="285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328" name="Straight Connector 24"/>
          <p:cNvSpPr/>
          <p:nvPr/>
        </p:nvSpPr>
        <p:spPr>
          <a:xfrm>
            <a:off x="5768280" y="4045320"/>
            <a:ext cx="360" cy="285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329" name="TextBox 25"/>
          <p:cNvSpPr/>
          <p:nvPr/>
        </p:nvSpPr>
        <p:spPr>
          <a:xfrm>
            <a:off x="3477960" y="1308240"/>
            <a:ext cx="914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User 1</a:t>
            </a:r>
            <a:endParaRPr lang="en-IN" sz="1400" b="0" strike="noStrike" spc="-1">
              <a:latin typeface="Arial"/>
            </a:endParaRPr>
          </a:p>
        </p:txBody>
      </p:sp>
      <p:sp>
        <p:nvSpPr>
          <p:cNvPr id="330" name="TextBox 26"/>
          <p:cNvSpPr/>
          <p:nvPr/>
        </p:nvSpPr>
        <p:spPr>
          <a:xfrm>
            <a:off x="5306760" y="1319760"/>
            <a:ext cx="914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User 2</a:t>
            </a:r>
            <a:endParaRPr lang="en-IN" sz="1400" b="0" strike="noStrike" spc="-1">
              <a:latin typeface="Arial"/>
            </a:endParaRPr>
          </a:p>
        </p:txBody>
      </p:sp>
      <p:sp>
        <p:nvSpPr>
          <p:cNvPr id="331" name="TextBox 27"/>
          <p:cNvSpPr/>
          <p:nvPr/>
        </p:nvSpPr>
        <p:spPr>
          <a:xfrm>
            <a:off x="7135560" y="1308240"/>
            <a:ext cx="914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User 3</a:t>
            </a:r>
            <a:endParaRPr lang="en-IN" sz="1400" b="0" strike="noStrike" spc="-1">
              <a:latin typeface="Arial"/>
            </a:endParaRPr>
          </a:p>
        </p:txBody>
      </p:sp>
      <p:pic>
        <p:nvPicPr>
          <p:cNvPr id="332" name="Picture 6" descr="Image result"/>
          <p:cNvPicPr/>
          <p:nvPr/>
        </p:nvPicPr>
        <p:blipFill>
          <a:blip r:embed="rId5"/>
          <a:stretch/>
        </p:blipFill>
        <p:spPr>
          <a:xfrm>
            <a:off x="3669480" y="775800"/>
            <a:ext cx="531720" cy="531720"/>
          </a:xfrm>
          <a:prstGeom prst="rect">
            <a:avLst/>
          </a:prstGeom>
          <a:ln w="0">
            <a:noFill/>
          </a:ln>
        </p:spPr>
      </p:pic>
      <p:pic>
        <p:nvPicPr>
          <p:cNvPr id="333" name="Picture 6" descr="Image result"/>
          <p:cNvPicPr/>
          <p:nvPr/>
        </p:nvPicPr>
        <p:blipFill>
          <a:blip r:embed="rId5"/>
          <a:stretch/>
        </p:blipFill>
        <p:spPr>
          <a:xfrm>
            <a:off x="5498280" y="775800"/>
            <a:ext cx="531720" cy="531720"/>
          </a:xfrm>
          <a:prstGeom prst="rect">
            <a:avLst/>
          </a:prstGeom>
          <a:ln w="0">
            <a:noFill/>
          </a:ln>
        </p:spPr>
      </p:pic>
      <p:pic>
        <p:nvPicPr>
          <p:cNvPr id="334" name="Picture 6" descr="Image result"/>
          <p:cNvPicPr/>
          <p:nvPr/>
        </p:nvPicPr>
        <p:blipFill>
          <a:blip r:embed="rId5"/>
          <a:stretch/>
        </p:blipFill>
        <p:spPr>
          <a:xfrm>
            <a:off x="7327080" y="775800"/>
            <a:ext cx="531720" cy="531720"/>
          </a:xfrm>
          <a:prstGeom prst="rect">
            <a:avLst/>
          </a:prstGeom>
          <a:ln w="0">
            <a:noFill/>
          </a:ln>
        </p:spPr>
      </p:pic>
      <p:sp>
        <p:nvSpPr>
          <p:cNvPr id="335" name="Rounded Rectangular Callout 34"/>
          <p:cNvSpPr/>
          <p:nvPr/>
        </p:nvSpPr>
        <p:spPr>
          <a:xfrm>
            <a:off x="213480" y="3859560"/>
            <a:ext cx="4379760" cy="1280880"/>
          </a:xfrm>
          <a:prstGeom prst="wedgeRoundRectCallout">
            <a:avLst>
              <a:gd name="adj1" fmla="val 60183"/>
              <a:gd name="adj2" fmla="val -66085"/>
              <a:gd name="adj3" fmla="val 16667"/>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400" b="0" strike="noStrike" spc="-1">
                <a:solidFill>
                  <a:srgbClr val="000000"/>
                </a:solidFill>
                <a:latin typeface="Proxima Nova"/>
                <a:ea typeface="Arial"/>
              </a:rPr>
              <a:t>Records can be described as blocks of storage (bytes, gigabytes, terabytes etc.) in memory. </a:t>
            </a:r>
            <a:endParaRPr lang="en-IN" sz="1400" b="0" strike="noStrike" spc="-1">
              <a:latin typeface="Arial"/>
            </a:endParaRPr>
          </a:p>
          <a:p>
            <a:pPr>
              <a:lnSpc>
                <a:spcPct val="100000"/>
              </a:lnSpc>
              <a:buNone/>
            </a:pPr>
            <a:r>
              <a:rPr lang="en-IN" sz="1400" b="0" strike="noStrike" spc="-1">
                <a:solidFill>
                  <a:srgbClr val="000000"/>
                </a:solidFill>
                <a:latin typeface="Proxima Nova"/>
                <a:ea typeface="Arial"/>
              </a:rPr>
              <a:t>These details are often hidden from the programmers.</a:t>
            </a:r>
            <a:endParaRPr lang="en-IN" sz="1400" b="0" strike="noStrike" spc="-1">
              <a:latin typeface="Arial"/>
            </a:endParaRPr>
          </a:p>
        </p:txBody>
      </p:sp>
      <p:sp>
        <p:nvSpPr>
          <p:cNvPr id="336" name="Rounded Rectangular Callout 35"/>
          <p:cNvSpPr/>
          <p:nvPr/>
        </p:nvSpPr>
        <p:spPr>
          <a:xfrm>
            <a:off x="213480" y="2643480"/>
            <a:ext cx="4379760" cy="1280880"/>
          </a:xfrm>
          <a:prstGeom prst="wedgeRoundRectCallout">
            <a:avLst>
              <a:gd name="adj1" fmla="val 60620"/>
              <a:gd name="adj2" fmla="val -21429"/>
              <a:gd name="adj3" fmla="val 16667"/>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400" b="0" strike="noStrike" spc="-1">
                <a:solidFill>
                  <a:srgbClr val="000000"/>
                </a:solidFill>
                <a:latin typeface="Proxima Nova"/>
                <a:ea typeface="Arial"/>
              </a:rPr>
              <a:t>Records can be described as fields and attributes along with their data types, their relationship among each other can be logically implemented. </a:t>
            </a:r>
            <a:endParaRPr lang="en-IN" sz="1400" b="0" strike="noStrike" spc="-1">
              <a:latin typeface="Arial"/>
            </a:endParaRPr>
          </a:p>
          <a:p>
            <a:pPr>
              <a:lnSpc>
                <a:spcPct val="100000"/>
              </a:lnSpc>
              <a:buNone/>
            </a:pPr>
            <a:r>
              <a:rPr lang="en-IN" sz="1400" b="0" strike="noStrike" spc="-1">
                <a:solidFill>
                  <a:srgbClr val="000000"/>
                </a:solidFill>
                <a:latin typeface="Proxima Nova"/>
                <a:ea typeface="Arial"/>
              </a:rPr>
              <a:t>Programmers generally work at this level.</a:t>
            </a:r>
            <a:endParaRPr lang="en-IN" sz="1400" b="0" strike="noStrike" spc="-1">
              <a:latin typeface="Arial"/>
            </a:endParaRPr>
          </a:p>
        </p:txBody>
      </p:sp>
      <p:sp>
        <p:nvSpPr>
          <p:cNvPr id="337" name="Rounded Rectangular Callout 36"/>
          <p:cNvSpPr/>
          <p:nvPr/>
        </p:nvSpPr>
        <p:spPr>
          <a:xfrm>
            <a:off x="213840" y="1461960"/>
            <a:ext cx="3004920" cy="1045080"/>
          </a:xfrm>
          <a:prstGeom prst="wedgeRoundRectCallout">
            <a:avLst>
              <a:gd name="adj1" fmla="val 55845"/>
              <a:gd name="adj2" fmla="val -1796"/>
              <a:gd name="adj3" fmla="val 16667"/>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400" b="0" strike="noStrike" spc="-1">
                <a:solidFill>
                  <a:srgbClr val="000000"/>
                </a:solidFill>
                <a:latin typeface="Proxima Nova"/>
                <a:ea typeface="Arial"/>
              </a:rPr>
              <a:t>User just interact with system with the help of GUI.</a:t>
            </a:r>
            <a:endParaRPr lang="en-IN" sz="1400" b="0" strike="noStrike" spc="-1">
              <a:latin typeface="Arial"/>
            </a:endParaRPr>
          </a:p>
          <a:p>
            <a:pPr>
              <a:lnSpc>
                <a:spcPct val="100000"/>
              </a:lnSpc>
              <a:buNone/>
            </a:pPr>
            <a:r>
              <a:rPr lang="en-IN" sz="1400" b="0" strike="noStrike" spc="-1">
                <a:solidFill>
                  <a:srgbClr val="000000"/>
                </a:solidFill>
                <a:latin typeface="Proxima Nova"/>
                <a:ea typeface="Arial"/>
              </a:rPr>
              <a:t>Users are not aware of how and what the data is stored.</a:t>
            </a:r>
            <a:endParaRPr lang="en-IN" sz="1400" b="0" strike="noStrike" spc="-1">
              <a:latin typeface="Arial"/>
            </a:endParaRPr>
          </a:p>
        </p:txBody>
      </p:sp>
      <p:sp>
        <p:nvSpPr>
          <p:cNvPr id="338" name="Rectangle 37"/>
          <p:cNvSpPr/>
          <p:nvPr/>
        </p:nvSpPr>
        <p:spPr>
          <a:xfrm>
            <a:off x="213480" y="790560"/>
            <a:ext cx="3195720" cy="516600"/>
          </a:xfrm>
          <a:prstGeom prst="rect">
            <a:avLst/>
          </a:prstGeom>
          <a:solidFill>
            <a:schemeClr val="bg1">
              <a:lumMod val="7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400" b="0" strike="noStrike" spc="-1">
                <a:solidFill>
                  <a:srgbClr val="000000"/>
                </a:solidFill>
                <a:latin typeface="Proxima Nova"/>
                <a:ea typeface="Arial"/>
              </a:rPr>
              <a:t>We are storing student information in a student table.</a:t>
            </a:r>
            <a:endParaRPr lang="en-IN" sz="1400" b="0" strike="noStrike" spc="-1">
              <a:latin typeface="Arial"/>
            </a:endParaRPr>
          </a:p>
        </p:txBody>
      </p:sp>
      <p:sp>
        <p:nvSpPr>
          <p:cNvPr id="339"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3 Levels ANSI SPARC Database System</a:t>
            </a:r>
            <a:endParaRPr lang="en-IN" sz="23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3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3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3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 name="Google Shape;66;p15"/>
          <p:cNvPicPr/>
          <p:nvPr/>
        </p:nvPicPr>
        <p:blipFill>
          <a:blip r:embed="rId2"/>
          <a:stretch/>
        </p:blipFill>
        <p:spPr>
          <a:xfrm>
            <a:off x="1080" y="4680"/>
            <a:ext cx="9134280" cy="5133600"/>
          </a:xfrm>
          <a:prstGeom prst="rect">
            <a:avLst/>
          </a:prstGeom>
          <a:ln w="0">
            <a:noFill/>
          </a:ln>
        </p:spPr>
      </p:pic>
      <p:pic>
        <p:nvPicPr>
          <p:cNvPr id="48" name="Google Shape;67;p15"/>
          <p:cNvPicPr/>
          <p:nvPr/>
        </p:nvPicPr>
        <p:blipFill>
          <a:blip r:embed="rId3"/>
          <a:stretch/>
        </p:blipFill>
        <p:spPr>
          <a:xfrm>
            <a:off x="-7560" y="0"/>
            <a:ext cx="9151200" cy="5143320"/>
          </a:xfrm>
          <a:prstGeom prst="rect">
            <a:avLst/>
          </a:prstGeom>
          <a:ln w="0">
            <a:noFill/>
          </a:ln>
        </p:spPr>
      </p:pic>
      <p:pic>
        <p:nvPicPr>
          <p:cNvPr id="49" name="Google Shape;68;p15"/>
          <p:cNvPicPr/>
          <p:nvPr/>
        </p:nvPicPr>
        <p:blipFill>
          <a:blip r:embed="rId4"/>
          <a:stretch/>
        </p:blipFill>
        <p:spPr>
          <a:xfrm>
            <a:off x="7363440" y="148680"/>
            <a:ext cx="1495080" cy="371160"/>
          </a:xfrm>
          <a:prstGeom prst="rect">
            <a:avLst/>
          </a:prstGeom>
          <a:ln w="0">
            <a:noFill/>
          </a:ln>
        </p:spPr>
      </p:pic>
      <p:sp>
        <p:nvSpPr>
          <p:cNvPr id="50"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IN" sz="2300" b="0" strike="noStrike" spc="-1">
                <a:solidFill>
                  <a:srgbClr val="00A4B6"/>
                </a:solidFill>
                <a:latin typeface="Proxima Nova"/>
                <a:ea typeface="Proxima Nova"/>
              </a:rPr>
              <a:t>Outline</a:t>
            </a:r>
            <a:endParaRPr lang="en-IN" sz="2300" b="0" strike="noStrike" spc="-1">
              <a:latin typeface="Arial"/>
            </a:endParaRPr>
          </a:p>
        </p:txBody>
      </p:sp>
      <p:sp>
        <p:nvSpPr>
          <p:cNvPr id="51" name="Google Shape;71;p15"/>
          <p:cNvSpPr/>
          <p:nvPr/>
        </p:nvSpPr>
        <p:spPr>
          <a:xfrm>
            <a:off x="185040" y="725040"/>
            <a:ext cx="8819640" cy="27752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nSpc>
                <a:spcPct val="100000"/>
              </a:lnSpc>
              <a:buClr>
                <a:srgbClr val="000000"/>
              </a:buClr>
              <a:buFont typeface="Arial"/>
              <a:buChar char="•"/>
            </a:pPr>
            <a:r>
              <a:rPr lang="en-IN" sz="1700" b="0" strike="noStrike" spc="-1">
                <a:solidFill>
                  <a:srgbClr val="666666"/>
                </a:solidFill>
                <a:latin typeface="Proxima Nova"/>
                <a:ea typeface="Proxima Nova"/>
              </a:rPr>
              <a:t>Introduction of DBMS</a:t>
            </a:r>
            <a:endParaRPr lang="en-IN" sz="1700" b="0" strike="noStrike" spc="-1">
              <a:latin typeface="Arial"/>
            </a:endParaRPr>
          </a:p>
          <a:p>
            <a:pPr marL="285840" lvl="2" indent="-285840">
              <a:lnSpc>
                <a:spcPct val="100000"/>
              </a:lnSpc>
              <a:buClr>
                <a:srgbClr val="000000"/>
              </a:buClr>
              <a:buFont typeface="Arial"/>
              <a:buChar char="•"/>
            </a:pPr>
            <a:r>
              <a:rPr lang="en-IN" sz="1700" b="0" strike="noStrike" spc="-1">
                <a:solidFill>
                  <a:srgbClr val="666666"/>
                </a:solidFill>
                <a:latin typeface="Proxima Nova"/>
                <a:ea typeface="Proxima Nova"/>
              </a:rPr>
              <a:t>Applications of DBMS</a:t>
            </a:r>
            <a:endParaRPr lang="en-IN" sz="1700" b="0" strike="noStrike" spc="-1">
              <a:latin typeface="Arial"/>
            </a:endParaRPr>
          </a:p>
          <a:p>
            <a:pPr marL="285840" lvl="2" indent="-285840">
              <a:lnSpc>
                <a:spcPct val="100000"/>
              </a:lnSpc>
              <a:buClr>
                <a:srgbClr val="000000"/>
              </a:buClr>
              <a:buFont typeface="Arial"/>
              <a:buChar char="•"/>
            </a:pPr>
            <a:r>
              <a:rPr lang="en-IN" sz="1700" b="0" strike="noStrike" spc="-1">
                <a:solidFill>
                  <a:srgbClr val="666666"/>
                </a:solidFill>
                <a:latin typeface="Proxima Nova"/>
                <a:ea typeface="Proxima Nova"/>
              </a:rPr>
              <a:t>Advantages of DBMS</a:t>
            </a:r>
            <a:endParaRPr lang="en-IN" sz="1700" b="0" strike="noStrike" spc="-1">
              <a:latin typeface="Arial"/>
            </a:endParaRPr>
          </a:p>
          <a:p>
            <a:pPr marL="285840" lvl="2" indent="-285840">
              <a:lnSpc>
                <a:spcPct val="100000"/>
              </a:lnSpc>
              <a:buClr>
                <a:srgbClr val="000000"/>
              </a:buClr>
              <a:buFont typeface="Arial"/>
              <a:buChar char="•"/>
            </a:pPr>
            <a:r>
              <a:rPr lang="en-US" sz="1700" b="0" strike="noStrike" spc="-1">
                <a:solidFill>
                  <a:srgbClr val="666666"/>
                </a:solidFill>
                <a:latin typeface="Proxima Nova"/>
                <a:ea typeface="Proxima Nova"/>
              </a:rPr>
              <a:t>Basic terms</a:t>
            </a:r>
            <a:endParaRPr lang="en-IN" sz="1700" b="0" strike="noStrike" spc="-1">
              <a:latin typeface="Arial"/>
            </a:endParaRPr>
          </a:p>
          <a:p>
            <a:pPr marL="285840" lvl="2" indent="-285840">
              <a:lnSpc>
                <a:spcPct val="100000"/>
              </a:lnSpc>
              <a:buClr>
                <a:srgbClr val="000000"/>
              </a:buClr>
              <a:buFont typeface="Arial"/>
              <a:buChar char="•"/>
            </a:pPr>
            <a:r>
              <a:rPr lang="en-US" sz="1700" b="0" strike="noStrike" spc="-1">
                <a:solidFill>
                  <a:srgbClr val="666666"/>
                </a:solidFill>
                <a:latin typeface="Proxima Nova"/>
                <a:ea typeface="Proxima Nova"/>
              </a:rPr>
              <a:t>Data models</a:t>
            </a:r>
            <a:endParaRPr lang="en-IN" sz="1700" b="0" strike="noStrike" spc="-1">
              <a:latin typeface="Arial"/>
            </a:endParaRPr>
          </a:p>
          <a:p>
            <a:pPr marL="285840" lvl="2" indent="-285840">
              <a:lnSpc>
                <a:spcPct val="100000"/>
              </a:lnSpc>
              <a:buClr>
                <a:srgbClr val="000000"/>
              </a:buClr>
              <a:buFont typeface="Arial"/>
              <a:buChar char="•"/>
            </a:pPr>
            <a:r>
              <a:rPr lang="en-IN" sz="1700" b="0" strike="noStrike" spc="-1">
                <a:solidFill>
                  <a:srgbClr val="666666"/>
                </a:solidFill>
                <a:latin typeface="Proxima Nova"/>
                <a:ea typeface="Proxima Nova"/>
              </a:rPr>
              <a:t>Three levels ANSI SPARC database system</a:t>
            </a:r>
            <a:endParaRPr lang="en-IN" sz="1700" b="0" strike="noStrike" spc="-1">
              <a:latin typeface="Arial"/>
            </a:endParaRPr>
          </a:p>
          <a:p>
            <a:pPr marL="285840" lvl="2" indent="-285840">
              <a:lnSpc>
                <a:spcPct val="100000"/>
              </a:lnSpc>
              <a:buClr>
                <a:srgbClr val="000000"/>
              </a:buClr>
              <a:buFont typeface="Arial"/>
              <a:buChar char="•"/>
            </a:pPr>
            <a:r>
              <a:rPr lang="en-IN" sz="1700" b="0" strike="noStrike" spc="-1">
                <a:solidFill>
                  <a:srgbClr val="666666"/>
                </a:solidFill>
                <a:latin typeface="Proxima Nova"/>
                <a:ea typeface="Proxima Nova"/>
              </a:rPr>
              <a:t>Data Abstraction in DBMS</a:t>
            </a:r>
            <a:endParaRPr lang="en-IN" sz="1700" b="0" strike="noStrike" spc="-1">
              <a:latin typeface="Arial"/>
            </a:endParaRPr>
          </a:p>
          <a:p>
            <a:pPr marL="285840" lvl="2" indent="-285840">
              <a:lnSpc>
                <a:spcPct val="100000"/>
              </a:lnSpc>
              <a:buClr>
                <a:srgbClr val="000000"/>
              </a:buClr>
              <a:buFont typeface="Arial"/>
              <a:buChar char="•"/>
            </a:pPr>
            <a:r>
              <a:rPr lang="en-IN" sz="1700" b="0" strike="noStrike" spc="-1">
                <a:solidFill>
                  <a:srgbClr val="666666"/>
                </a:solidFill>
                <a:latin typeface="Proxima Nova"/>
                <a:ea typeface="Proxima Nova"/>
              </a:rPr>
              <a:t>Mappings and data independence</a:t>
            </a:r>
            <a:endParaRPr lang="en-IN" sz="1700" b="0" strike="noStrike" spc="-1">
              <a:latin typeface="Arial"/>
            </a:endParaRPr>
          </a:p>
          <a:p>
            <a:pPr marL="285840" lvl="2" indent="-285840">
              <a:lnSpc>
                <a:spcPct val="100000"/>
              </a:lnSpc>
              <a:buClr>
                <a:srgbClr val="000000"/>
              </a:buClr>
              <a:buFont typeface="Arial"/>
              <a:buChar char="•"/>
            </a:pPr>
            <a:r>
              <a:rPr lang="en-IN" sz="1700" b="0" strike="noStrike" spc="-1">
                <a:solidFill>
                  <a:srgbClr val="666666"/>
                </a:solidFill>
                <a:latin typeface="Proxima Nova"/>
                <a:ea typeface="Proxima Nova"/>
              </a:rPr>
              <a:t>Database users and DBA</a:t>
            </a:r>
            <a:endParaRPr lang="en-IN" sz="1700" b="0" strike="noStrike" spc="-1">
              <a:latin typeface="Arial"/>
            </a:endParaRPr>
          </a:p>
          <a:p>
            <a:pPr marL="285840" lvl="2" indent="-285840">
              <a:lnSpc>
                <a:spcPct val="100000"/>
              </a:lnSpc>
              <a:buClr>
                <a:srgbClr val="000000"/>
              </a:buClr>
              <a:buFont typeface="Arial"/>
              <a:buChar char="•"/>
            </a:pPr>
            <a:r>
              <a:rPr lang="en-IN" sz="1700" b="0" strike="noStrike" spc="-1">
                <a:solidFill>
                  <a:srgbClr val="666666"/>
                </a:solidFill>
                <a:latin typeface="Proxima Nova"/>
                <a:ea typeface="Proxima Nova"/>
              </a:rPr>
              <a:t>Database system architecture</a:t>
            </a:r>
            <a:endParaRPr lang="en-IN" sz="1700" b="0" strike="noStrike" spc="-1">
              <a:latin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0" name="Google Shape;66;p15"/>
          <p:cNvPicPr/>
          <p:nvPr/>
        </p:nvPicPr>
        <p:blipFill>
          <a:blip r:embed="rId2"/>
          <a:stretch/>
        </p:blipFill>
        <p:spPr>
          <a:xfrm>
            <a:off x="1080" y="4680"/>
            <a:ext cx="9134280" cy="5133600"/>
          </a:xfrm>
          <a:prstGeom prst="rect">
            <a:avLst/>
          </a:prstGeom>
          <a:ln w="0">
            <a:noFill/>
          </a:ln>
        </p:spPr>
      </p:pic>
      <p:pic>
        <p:nvPicPr>
          <p:cNvPr id="341" name="Google Shape;67;p15"/>
          <p:cNvPicPr/>
          <p:nvPr/>
        </p:nvPicPr>
        <p:blipFill>
          <a:blip r:embed="rId3"/>
          <a:stretch/>
        </p:blipFill>
        <p:spPr>
          <a:xfrm>
            <a:off x="-7560" y="0"/>
            <a:ext cx="9151200" cy="5143320"/>
          </a:xfrm>
          <a:prstGeom prst="rect">
            <a:avLst/>
          </a:prstGeom>
          <a:ln w="0">
            <a:noFill/>
          </a:ln>
        </p:spPr>
      </p:pic>
      <p:pic>
        <p:nvPicPr>
          <p:cNvPr id="342" name="Google Shape;68;p15"/>
          <p:cNvPicPr/>
          <p:nvPr/>
        </p:nvPicPr>
        <p:blipFill>
          <a:blip r:embed="rId4"/>
          <a:stretch/>
        </p:blipFill>
        <p:spPr>
          <a:xfrm>
            <a:off x="7363440" y="148680"/>
            <a:ext cx="1495080" cy="371160"/>
          </a:xfrm>
          <a:prstGeom prst="rect">
            <a:avLst/>
          </a:prstGeom>
          <a:ln w="0">
            <a:noFill/>
          </a:ln>
        </p:spPr>
      </p:pic>
      <p:sp>
        <p:nvSpPr>
          <p:cNvPr id="343"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Data Abstraction in DBMS</a:t>
            </a:r>
            <a:endParaRPr lang="en-IN" sz="2300" b="0" strike="noStrike" spc="-1">
              <a:latin typeface="Arial"/>
            </a:endParaRPr>
          </a:p>
        </p:txBody>
      </p:sp>
      <p:sp>
        <p:nvSpPr>
          <p:cNvPr id="344" name="Google Shape;71;p15"/>
          <p:cNvSpPr/>
          <p:nvPr/>
        </p:nvSpPr>
        <p:spPr>
          <a:xfrm>
            <a:off x="185040" y="712080"/>
            <a:ext cx="8819640" cy="12200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Database systems are made-up of complex data structures. </a:t>
            </a:r>
            <a:endParaRPr lang="en-IN" sz="1700" b="0" strike="noStrike" spc="-1">
              <a:latin typeface="Arial"/>
            </a:endParaRPr>
          </a:p>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To ease the user interaction with database, the developers hide internal irrelevant details from users. </a:t>
            </a:r>
            <a:endParaRPr lang="en-IN" sz="1700" b="0" strike="noStrike" spc="-1">
              <a:latin typeface="Arial"/>
            </a:endParaRPr>
          </a:p>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This process of hiding irrelevant details from user is called data abstraction.</a:t>
            </a:r>
            <a:endParaRPr lang="en-IN" sz="17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4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5" name="Google Shape;66;p15"/>
          <p:cNvPicPr/>
          <p:nvPr/>
        </p:nvPicPr>
        <p:blipFill>
          <a:blip r:embed="rId2"/>
          <a:stretch/>
        </p:blipFill>
        <p:spPr>
          <a:xfrm>
            <a:off x="1080" y="4680"/>
            <a:ext cx="9134280" cy="5133600"/>
          </a:xfrm>
          <a:prstGeom prst="rect">
            <a:avLst/>
          </a:prstGeom>
          <a:ln w="0">
            <a:noFill/>
          </a:ln>
        </p:spPr>
      </p:pic>
      <p:pic>
        <p:nvPicPr>
          <p:cNvPr id="346" name="Google Shape;67;p15"/>
          <p:cNvPicPr/>
          <p:nvPr/>
        </p:nvPicPr>
        <p:blipFill>
          <a:blip r:embed="rId3"/>
          <a:stretch/>
        </p:blipFill>
        <p:spPr>
          <a:xfrm>
            <a:off x="-7560" y="0"/>
            <a:ext cx="9151200" cy="5143320"/>
          </a:xfrm>
          <a:prstGeom prst="rect">
            <a:avLst/>
          </a:prstGeom>
          <a:ln w="0">
            <a:noFill/>
          </a:ln>
        </p:spPr>
      </p:pic>
      <p:pic>
        <p:nvPicPr>
          <p:cNvPr id="347" name="Google Shape;68;p15"/>
          <p:cNvPicPr/>
          <p:nvPr/>
        </p:nvPicPr>
        <p:blipFill>
          <a:blip r:embed="rId4"/>
          <a:stretch/>
        </p:blipFill>
        <p:spPr>
          <a:xfrm>
            <a:off x="7363440" y="148680"/>
            <a:ext cx="1495080" cy="371160"/>
          </a:xfrm>
          <a:prstGeom prst="rect">
            <a:avLst/>
          </a:prstGeom>
          <a:ln w="0">
            <a:noFill/>
          </a:ln>
        </p:spPr>
      </p:pic>
      <p:sp>
        <p:nvSpPr>
          <p:cNvPr id="348" name="TextBox 9"/>
          <p:cNvSpPr/>
          <p:nvPr/>
        </p:nvSpPr>
        <p:spPr>
          <a:xfrm>
            <a:off x="7962120" y="1628280"/>
            <a:ext cx="10054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1" strike="noStrike" spc="-1">
                <a:solidFill>
                  <a:srgbClr val="000000"/>
                </a:solidFill>
                <a:latin typeface="Proxima Nova"/>
                <a:ea typeface="Arial"/>
              </a:rPr>
              <a:t>View </a:t>
            </a:r>
            <a:endParaRPr lang="en-IN" sz="1400" b="0" strike="noStrike" spc="-1">
              <a:latin typeface="Arial"/>
            </a:endParaRPr>
          </a:p>
          <a:p>
            <a:pPr algn="ctr">
              <a:lnSpc>
                <a:spcPct val="100000"/>
              </a:lnSpc>
              <a:buNone/>
            </a:pPr>
            <a:r>
              <a:rPr lang="en-US" sz="1400" b="1" strike="noStrike" spc="-1">
                <a:solidFill>
                  <a:srgbClr val="000000"/>
                </a:solidFill>
                <a:latin typeface="Proxima Nova"/>
                <a:ea typeface="Arial"/>
              </a:rPr>
              <a:t>Level</a:t>
            </a:r>
            <a:endParaRPr lang="en-IN" sz="1400" b="0" strike="noStrike" spc="-1">
              <a:latin typeface="Arial"/>
            </a:endParaRPr>
          </a:p>
        </p:txBody>
      </p:sp>
      <p:sp>
        <p:nvSpPr>
          <p:cNvPr id="349" name="TextBox 10"/>
          <p:cNvSpPr/>
          <p:nvPr/>
        </p:nvSpPr>
        <p:spPr>
          <a:xfrm>
            <a:off x="7962120" y="2635920"/>
            <a:ext cx="10054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1" strike="noStrike" spc="-1">
                <a:solidFill>
                  <a:srgbClr val="000000"/>
                </a:solidFill>
                <a:latin typeface="Proxima Nova"/>
                <a:ea typeface="Arial"/>
              </a:rPr>
              <a:t>Logical </a:t>
            </a:r>
            <a:endParaRPr lang="en-IN" sz="1400" b="0" strike="noStrike" spc="-1">
              <a:latin typeface="Arial"/>
            </a:endParaRPr>
          </a:p>
          <a:p>
            <a:pPr algn="ctr">
              <a:lnSpc>
                <a:spcPct val="100000"/>
              </a:lnSpc>
              <a:buNone/>
            </a:pPr>
            <a:r>
              <a:rPr lang="en-US" sz="1400" b="1" strike="noStrike" spc="-1">
                <a:solidFill>
                  <a:srgbClr val="000000"/>
                </a:solidFill>
                <a:latin typeface="Proxima Nova"/>
                <a:ea typeface="Arial"/>
              </a:rPr>
              <a:t>Level</a:t>
            </a:r>
            <a:endParaRPr lang="en-IN" sz="1400" b="0" strike="noStrike" spc="-1">
              <a:latin typeface="Arial"/>
            </a:endParaRPr>
          </a:p>
        </p:txBody>
      </p:sp>
      <p:sp>
        <p:nvSpPr>
          <p:cNvPr id="350" name="TextBox 11"/>
          <p:cNvSpPr/>
          <p:nvPr/>
        </p:nvSpPr>
        <p:spPr>
          <a:xfrm>
            <a:off x="7962120" y="3505320"/>
            <a:ext cx="1005480" cy="516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1" strike="noStrike" spc="-1">
                <a:solidFill>
                  <a:srgbClr val="000000"/>
                </a:solidFill>
                <a:latin typeface="Proxima Nova"/>
                <a:ea typeface="Arial"/>
              </a:rPr>
              <a:t>Physical </a:t>
            </a:r>
            <a:endParaRPr lang="en-IN" sz="1400" b="0" strike="noStrike" spc="-1">
              <a:latin typeface="Arial"/>
            </a:endParaRPr>
          </a:p>
          <a:p>
            <a:pPr algn="ctr">
              <a:lnSpc>
                <a:spcPct val="100000"/>
              </a:lnSpc>
              <a:buNone/>
            </a:pPr>
            <a:r>
              <a:rPr lang="en-US" sz="1400" b="1" strike="noStrike" spc="-1">
                <a:solidFill>
                  <a:srgbClr val="000000"/>
                </a:solidFill>
                <a:latin typeface="Proxima Nova"/>
                <a:ea typeface="Arial"/>
              </a:rPr>
              <a:t>Level</a:t>
            </a:r>
            <a:endParaRPr lang="en-IN" sz="1400" b="0" strike="noStrike" spc="-1">
              <a:latin typeface="Arial"/>
            </a:endParaRPr>
          </a:p>
        </p:txBody>
      </p:sp>
      <p:sp>
        <p:nvSpPr>
          <p:cNvPr id="351" name="Rectangle 12"/>
          <p:cNvSpPr/>
          <p:nvPr/>
        </p:nvSpPr>
        <p:spPr>
          <a:xfrm>
            <a:off x="3386520" y="1646640"/>
            <a:ext cx="109692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View 1</a:t>
            </a:r>
            <a:endParaRPr lang="en-IN" sz="1400" b="0" strike="noStrike" spc="-1">
              <a:latin typeface="Arial"/>
            </a:endParaRPr>
          </a:p>
        </p:txBody>
      </p:sp>
      <p:sp>
        <p:nvSpPr>
          <p:cNvPr id="352" name="Rectangle 13"/>
          <p:cNvSpPr/>
          <p:nvPr/>
        </p:nvSpPr>
        <p:spPr>
          <a:xfrm>
            <a:off x="5215320" y="1646640"/>
            <a:ext cx="109692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View 2</a:t>
            </a:r>
            <a:endParaRPr lang="en-IN" sz="1400" b="0" strike="noStrike" spc="-1">
              <a:latin typeface="Arial"/>
            </a:endParaRPr>
          </a:p>
        </p:txBody>
      </p:sp>
      <p:sp>
        <p:nvSpPr>
          <p:cNvPr id="353" name="Rectangle 14"/>
          <p:cNvSpPr/>
          <p:nvPr/>
        </p:nvSpPr>
        <p:spPr>
          <a:xfrm>
            <a:off x="7044120" y="1646640"/>
            <a:ext cx="109692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View 3</a:t>
            </a:r>
            <a:endParaRPr lang="en-IN" sz="1400" b="0" strike="noStrike" spc="-1">
              <a:latin typeface="Arial"/>
            </a:endParaRPr>
          </a:p>
        </p:txBody>
      </p:sp>
      <p:sp>
        <p:nvSpPr>
          <p:cNvPr id="354" name="Rectangle 17"/>
          <p:cNvSpPr/>
          <p:nvPr/>
        </p:nvSpPr>
        <p:spPr>
          <a:xfrm>
            <a:off x="5044680" y="2541240"/>
            <a:ext cx="144756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Conceptual</a:t>
            </a:r>
            <a:endParaRPr lang="en-IN" sz="1400" b="0" strike="noStrike" spc="-1">
              <a:latin typeface="Arial"/>
            </a:endParaRPr>
          </a:p>
          <a:p>
            <a:pPr algn="ctr">
              <a:lnSpc>
                <a:spcPct val="100000"/>
              </a:lnSpc>
              <a:buNone/>
            </a:pPr>
            <a:r>
              <a:rPr lang="en-US" sz="1400" b="0" strike="noStrike" spc="-1">
                <a:solidFill>
                  <a:srgbClr val="000000"/>
                </a:solidFill>
                <a:latin typeface="Proxima Nova"/>
                <a:ea typeface="Arial"/>
              </a:rPr>
              <a:t>Level</a:t>
            </a:r>
            <a:endParaRPr lang="en-IN" sz="1400" b="0" strike="noStrike" spc="-1">
              <a:latin typeface="Arial"/>
            </a:endParaRPr>
          </a:p>
        </p:txBody>
      </p:sp>
      <p:sp>
        <p:nvSpPr>
          <p:cNvPr id="355" name="Rectangle 18"/>
          <p:cNvSpPr/>
          <p:nvPr/>
        </p:nvSpPr>
        <p:spPr>
          <a:xfrm>
            <a:off x="5044680" y="3435840"/>
            <a:ext cx="1447560" cy="60912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Internal</a:t>
            </a:r>
            <a:endParaRPr lang="en-IN" sz="1400" b="0" strike="noStrike" spc="-1">
              <a:latin typeface="Arial"/>
            </a:endParaRPr>
          </a:p>
          <a:p>
            <a:pPr algn="ctr">
              <a:lnSpc>
                <a:spcPct val="100000"/>
              </a:lnSpc>
              <a:buNone/>
            </a:pPr>
            <a:r>
              <a:rPr lang="en-US" sz="1400" b="0" strike="noStrike" spc="-1">
                <a:solidFill>
                  <a:srgbClr val="000000"/>
                </a:solidFill>
                <a:latin typeface="Proxima Nova"/>
                <a:ea typeface="Arial"/>
              </a:rPr>
              <a:t>Level</a:t>
            </a:r>
            <a:endParaRPr lang="en-IN" sz="1400" b="0" strike="noStrike" spc="-1">
              <a:latin typeface="Arial"/>
            </a:endParaRPr>
          </a:p>
        </p:txBody>
      </p:sp>
      <p:sp>
        <p:nvSpPr>
          <p:cNvPr id="356" name="Flowchart: Magnetic Disk 19"/>
          <p:cNvSpPr/>
          <p:nvPr/>
        </p:nvSpPr>
        <p:spPr>
          <a:xfrm>
            <a:off x="5044680" y="4330800"/>
            <a:ext cx="1447560" cy="609120"/>
          </a:xfrm>
          <a:prstGeom prst="flowChartMagneticDisk">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400" b="0" strike="noStrike" spc="-1">
                <a:solidFill>
                  <a:srgbClr val="000000"/>
                </a:solidFill>
                <a:latin typeface="Proxima Nova"/>
                <a:ea typeface="Arial"/>
              </a:rPr>
              <a:t>Database</a:t>
            </a:r>
            <a:endParaRPr lang="en-IN" sz="1400" b="0" strike="noStrike" spc="-1">
              <a:latin typeface="Arial"/>
            </a:endParaRPr>
          </a:p>
        </p:txBody>
      </p:sp>
      <p:sp>
        <p:nvSpPr>
          <p:cNvPr id="357" name="Straight Connector 20"/>
          <p:cNvSpPr/>
          <p:nvPr/>
        </p:nvSpPr>
        <p:spPr>
          <a:xfrm>
            <a:off x="3935160" y="2256120"/>
            <a:ext cx="1109160" cy="690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358" name="Straight Connector 21"/>
          <p:cNvSpPr/>
          <p:nvPr/>
        </p:nvSpPr>
        <p:spPr>
          <a:xfrm>
            <a:off x="5763960" y="2256120"/>
            <a:ext cx="4320" cy="285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359" name="Straight Connector 22"/>
          <p:cNvSpPr/>
          <p:nvPr/>
        </p:nvSpPr>
        <p:spPr>
          <a:xfrm flipH="1">
            <a:off x="6492240" y="2256120"/>
            <a:ext cx="1100520" cy="690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360" name="Straight Connector 23"/>
          <p:cNvSpPr/>
          <p:nvPr/>
        </p:nvSpPr>
        <p:spPr>
          <a:xfrm>
            <a:off x="5768280" y="3150720"/>
            <a:ext cx="360" cy="285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361" name="Straight Connector 24"/>
          <p:cNvSpPr/>
          <p:nvPr/>
        </p:nvSpPr>
        <p:spPr>
          <a:xfrm>
            <a:off x="5768280" y="4045320"/>
            <a:ext cx="360" cy="285120"/>
          </a:xfrm>
          <a:prstGeom prst="line">
            <a:avLst/>
          </a:prstGeom>
          <a:ln w="19050">
            <a:solidFill>
              <a:srgbClr val="FFFFFF">
                <a:lumMod val="65000"/>
              </a:srgbClr>
            </a:solidFill>
            <a:round/>
          </a:ln>
        </p:spPr>
        <p:style>
          <a:lnRef idx="2">
            <a:schemeClr val="accent1"/>
          </a:lnRef>
          <a:fillRef idx="0">
            <a:schemeClr val="accent1"/>
          </a:fillRef>
          <a:effectRef idx="1">
            <a:schemeClr val="accent1"/>
          </a:effectRef>
          <a:fontRef idx="minor"/>
        </p:style>
        <p:txBody>
          <a:bodyPr/>
          <a:lstStyle/>
          <a:p>
            <a:endParaRPr lang="en-IN"/>
          </a:p>
        </p:txBody>
      </p:sp>
      <p:sp>
        <p:nvSpPr>
          <p:cNvPr id="362" name="TextBox 25"/>
          <p:cNvSpPr/>
          <p:nvPr/>
        </p:nvSpPr>
        <p:spPr>
          <a:xfrm>
            <a:off x="3477960" y="1308240"/>
            <a:ext cx="914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User 1</a:t>
            </a:r>
            <a:endParaRPr lang="en-IN" sz="1400" b="0" strike="noStrike" spc="-1">
              <a:latin typeface="Arial"/>
            </a:endParaRPr>
          </a:p>
        </p:txBody>
      </p:sp>
      <p:sp>
        <p:nvSpPr>
          <p:cNvPr id="363" name="TextBox 26"/>
          <p:cNvSpPr/>
          <p:nvPr/>
        </p:nvSpPr>
        <p:spPr>
          <a:xfrm>
            <a:off x="5306760" y="1319760"/>
            <a:ext cx="914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User 2</a:t>
            </a:r>
            <a:endParaRPr lang="en-IN" sz="1400" b="0" strike="noStrike" spc="-1">
              <a:latin typeface="Arial"/>
            </a:endParaRPr>
          </a:p>
        </p:txBody>
      </p:sp>
      <p:sp>
        <p:nvSpPr>
          <p:cNvPr id="364" name="TextBox 27"/>
          <p:cNvSpPr/>
          <p:nvPr/>
        </p:nvSpPr>
        <p:spPr>
          <a:xfrm>
            <a:off x="7135560" y="1308240"/>
            <a:ext cx="914040" cy="303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User 3</a:t>
            </a:r>
            <a:endParaRPr lang="en-IN" sz="1400" b="0" strike="noStrike" spc="-1">
              <a:latin typeface="Arial"/>
            </a:endParaRPr>
          </a:p>
        </p:txBody>
      </p:sp>
      <p:pic>
        <p:nvPicPr>
          <p:cNvPr id="365" name="Picture 6" descr="Image result"/>
          <p:cNvPicPr/>
          <p:nvPr/>
        </p:nvPicPr>
        <p:blipFill>
          <a:blip r:embed="rId5"/>
          <a:stretch/>
        </p:blipFill>
        <p:spPr>
          <a:xfrm>
            <a:off x="3669480" y="775800"/>
            <a:ext cx="531720" cy="531720"/>
          </a:xfrm>
          <a:prstGeom prst="rect">
            <a:avLst/>
          </a:prstGeom>
          <a:ln w="0">
            <a:noFill/>
          </a:ln>
        </p:spPr>
      </p:pic>
      <p:pic>
        <p:nvPicPr>
          <p:cNvPr id="366" name="Picture 6" descr="Image result"/>
          <p:cNvPicPr/>
          <p:nvPr/>
        </p:nvPicPr>
        <p:blipFill>
          <a:blip r:embed="rId5"/>
          <a:stretch/>
        </p:blipFill>
        <p:spPr>
          <a:xfrm>
            <a:off x="5498280" y="775800"/>
            <a:ext cx="531720" cy="531720"/>
          </a:xfrm>
          <a:prstGeom prst="rect">
            <a:avLst/>
          </a:prstGeom>
          <a:ln w="0">
            <a:noFill/>
          </a:ln>
        </p:spPr>
      </p:pic>
      <p:pic>
        <p:nvPicPr>
          <p:cNvPr id="367" name="Picture 6" descr="Image result"/>
          <p:cNvPicPr/>
          <p:nvPr/>
        </p:nvPicPr>
        <p:blipFill>
          <a:blip r:embed="rId5"/>
          <a:stretch/>
        </p:blipFill>
        <p:spPr>
          <a:xfrm>
            <a:off x="7327080" y="775800"/>
            <a:ext cx="531720" cy="531720"/>
          </a:xfrm>
          <a:prstGeom prst="rect">
            <a:avLst/>
          </a:prstGeom>
          <a:ln w="0">
            <a:noFill/>
          </a:ln>
        </p:spPr>
      </p:pic>
      <p:sp>
        <p:nvSpPr>
          <p:cNvPr id="368"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Mapping and Data Independence</a:t>
            </a:r>
            <a:endParaRPr lang="en-IN" sz="2300" b="0" strike="noStrike" spc="-1">
              <a:latin typeface="Arial"/>
            </a:endParaRPr>
          </a:p>
        </p:txBody>
      </p:sp>
      <p:sp>
        <p:nvSpPr>
          <p:cNvPr id="369" name="Rounded Rectangular Callout 30"/>
          <p:cNvSpPr/>
          <p:nvPr/>
        </p:nvSpPr>
        <p:spPr>
          <a:xfrm>
            <a:off x="1562040" y="802800"/>
            <a:ext cx="1454400" cy="807840"/>
          </a:xfrm>
          <a:prstGeom prst="wedgeRoundRectCallout">
            <a:avLst>
              <a:gd name="adj1" fmla="val 96792"/>
              <a:gd name="adj2" fmla="val -1915"/>
              <a:gd name="adj3" fmla="val 16667"/>
            </a:avLst>
          </a:prstGeom>
          <a:solidFill>
            <a:schemeClr val="bg1">
              <a:lumMod val="7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400" b="0" strike="noStrike" spc="-1">
                <a:solidFill>
                  <a:srgbClr val="000000"/>
                </a:solidFill>
                <a:latin typeface="Proxima Nova"/>
                <a:ea typeface="Arial"/>
              </a:rPr>
              <a:t>Want to access some data</a:t>
            </a:r>
            <a:endParaRPr lang="en-IN" sz="1400" b="0" strike="noStrike" spc="-1">
              <a:latin typeface="Arial"/>
            </a:endParaRPr>
          </a:p>
        </p:txBody>
      </p:sp>
      <p:sp>
        <p:nvSpPr>
          <p:cNvPr id="370" name="Rounded Rectangular Callout 38"/>
          <p:cNvSpPr/>
          <p:nvPr/>
        </p:nvSpPr>
        <p:spPr>
          <a:xfrm>
            <a:off x="288000" y="2800440"/>
            <a:ext cx="4104000" cy="807840"/>
          </a:xfrm>
          <a:prstGeom prst="wedgeRoundRectCallout">
            <a:avLst>
              <a:gd name="adj1" fmla="val -46835"/>
              <a:gd name="adj2" fmla="val 1908"/>
              <a:gd name="adj3" fmla="val 16667"/>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Process of transforming requests and results between the three levels is called mapping.</a:t>
            </a:r>
            <a:endParaRPr lang="en-IN" sz="1400" b="0" strike="noStrike" spc="-1">
              <a:latin typeface="Arial"/>
            </a:endParaRPr>
          </a:p>
        </p:txBody>
      </p:sp>
      <p:sp>
        <p:nvSpPr>
          <p:cNvPr id="371" name="Rounded Rectangular Callout 39"/>
          <p:cNvSpPr/>
          <p:nvPr/>
        </p:nvSpPr>
        <p:spPr>
          <a:xfrm>
            <a:off x="288000" y="3730320"/>
            <a:ext cx="4104000" cy="808200"/>
          </a:xfrm>
          <a:prstGeom prst="wedgeRoundRectCallout">
            <a:avLst>
              <a:gd name="adj1" fmla="val -46835"/>
              <a:gd name="adj2" fmla="val 1908"/>
              <a:gd name="adj3" fmla="val 16667"/>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Ability to modify a schema definition in one level without affecting a schema definition in the next higher level.</a:t>
            </a:r>
            <a:endParaRPr lang="en-IN" sz="1400" b="0" strike="noStrike" spc="-1">
              <a:latin typeface="Arial"/>
            </a:endParaRPr>
          </a:p>
        </p:txBody>
      </p:sp>
      <p:sp>
        <p:nvSpPr>
          <p:cNvPr id="372" name="Down Arrow 43"/>
          <p:cNvSpPr/>
          <p:nvPr/>
        </p:nvSpPr>
        <p:spPr>
          <a:xfrm>
            <a:off x="5300640" y="1983960"/>
            <a:ext cx="304560" cy="686880"/>
          </a:xfrm>
          <a:prstGeom prst="downArrow">
            <a:avLst>
              <a:gd name="adj1" fmla="val 50000"/>
              <a:gd name="adj2" fmla="val 50000"/>
            </a:avLst>
          </a:prstGeom>
          <a:solidFill>
            <a:schemeClr val="bg1">
              <a:lumMod val="75000"/>
            </a:schemeClr>
          </a:solidFill>
          <a:ln w="0">
            <a:noFill/>
          </a:ln>
        </p:spPr>
        <p:style>
          <a:lnRef idx="0">
            <a:scrgbClr r="0" g="0" b="0"/>
          </a:lnRef>
          <a:fillRef idx="0">
            <a:scrgbClr r="0" g="0" b="0"/>
          </a:fillRef>
          <a:effectRef idx="0">
            <a:scrgbClr r="0" g="0" b="0"/>
          </a:effectRef>
          <a:fontRef idx="minor"/>
        </p:style>
        <p:txBody>
          <a:bodyPr rot="16200000" vert="vert270" lIns="45720" tIns="91440" rIns="45720" bIns="91440" numCol="1" spcCol="0" anchor="ctr">
            <a:noAutofit/>
          </a:bodyPr>
          <a:lstStyle/>
          <a:p>
            <a:pPr algn="ctr">
              <a:lnSpc>
                <a:spcPct val="100000"/>
              </a:lnSpc>
              <a:buNone/>
            </a:pPr>
            <a:r>
              <a:rPr lang="en-US" sz="800" b="0" strike="noStrike" spc="-1">
                <a:solidFill>
                  <a:srgbClr val="000000"/>
                </a:solidFill>
                <a:latin typeface="Proxima Nova"/>
                <a:ea typeface="Arial"/>
              </a:rPr>
              <a:t>Request</a:t>
            </a:r>
            <a:endParaRPr lang="en-IN" sz="800" b="0" strike="noStrike" spc="-1">
              <a:latin typeface="Arial"/>
            </a:endParaRPr>
          </a:p>
        </p:txBody>
      </p:sp>
      <p:sp>
        <p:nvSpPr>
          <p:cNvPr id="373" name="Down Arrow 44"/>
          <p:cNvSpPr/>
          <p:nvPr/>
        </p:nvSpPr>
        <p:spPr>
          <a:xfrm flipV="1">
            <a:off x="6081480" y="3889440"/>
            <a:ext cx="304560" cy="685800"/>
          </a:xfrm>
          <a:prstGeom prst="downArrow">
            <a:avLst>
              <a:gd name="adj1" fmla="val 50000"/>
              <a:gd name="adj2" fmla="val 50000"/>
            </a:avLst>
          </a:prstGeom>
          <a:solidFill>
            <a:schemeClr val="bg1">
              <a:lumMod val="75000"/>
            </a:schemeClr>
          </a:solidFill>
          <a:ln w="0">
            <a:noFill/>
          </a:ln>
        </p:spPr>
        <p:style>
          <a:lnRef idx="0">
            <a:scrgbClr r="0" g="0" b="0"/>
          </a:lnRef>
          <a:fillRef idx="0">
            <a:scrgbClr r="0" g="0" b="0"/>
          </a:fillRef>
          <a:effectRef idx="0">
            <a:scrgbClr r="0" g="0" b="0"/>
          </a:effectRef>
          <a:fontRef idx="minor"/>
        </p:style>
        <p:txBody>
          <a:bodyPr rot="16200000" vert="vert270" lIns="45720" tIns="91440" rIns="45720" bIns="91440" numCol="1" spcCol="0" anchor="ctr">
            <a:noAutofit/>
          </a:bodyPr>
          <a:lstStyle/>
          <a:p>
            <a:pPr algn="ctr">
              <a:lnSpc>
                <a:spcPct val="100000"/>
              </a:lnSpc>
              <a:buNone/>
            </a:pPr>
            <a:r>
              <a:rPr lang="en-US" sz="1000" b="0" strike="noStrike" spc="-1">
                <a:solidFill>
                  <a:srgbClr val="000000"/>
                </a:solidFill>
                <a:latin typeface="Proxima Nova"/>
                <a:ea typeface="Arial"/>
              </a:rPr>
              <a:t>Result</a:t>
            </a:r>
            <a:endParaRPr lang="en-IN" sz="1000" b="0" strike="noStrike" spc="-1">
              <a:latin typeface="Arial"/>
            </a:endParaRPr>
          </a:p>
        </p:txBody>
      </p:sp>
      <p:sp>
        <p:nvSpPr>
          <p:cNvPr id="374" name="Curved Up Arrow 45"/>
          <p:cNvSpPr/>
          <p:nvPr/>
        </p:nvSpPr>
        <p:spPr>
          <a:xfrm>
            <a:off x="5224320" y="1978920"/>
            <a:ext cx="1294920" cy="2961000"/>
          </a:xfrm>
          <a:prstGeom prst="curvedUpArrow">
            <a:avLst>
              <a:gd name="adj1" fmla="val 11300"/>
              <a:gd name="adj2" fmla="val 29392"/>
              <a:gd name="adj3" fmla="val 25000"/>
            </a:avLst>
          </a:prstGeom>
          <a:noFill/>
          <a:ln w="3175">
            <a:solidFill>
              <a:srgbClr val="FFFFFF">
                <a:lumMod val="50000"/>
              </a:srgbClr>
            </a:solidFill>
            <a:round/>
          </a:ln>
        </p:spPr>
        <p:style>
          <a:lnRef idx="2">
            <a:schemeClr val="accent1">
              <a:shade val="50000"/>
            </a:schemeClr>
          </a:lnRef>
          <a:fillRef idx="1">
            <a:schemeClr val="accent1"/>
          </a:fillRef>
          <a:effectRef idx="0">
            <a:schemeClr val="accent1"/>
          </a:effectRef>
          <a:fontRef idx="minor"/>
        </p:style>
        <p:txBody>
          <a:bodyPr/>
          <a:lstStyle/>
          <a:p>
            <a:endParaRPr lang="en-IN"/>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369"/>
                                        </p:tgtEl>
                                        <p:attrNameLst>
                                          <p:attrName>style.visibility</p:attrName>
                                        </p:attrNameLst>
                                      </p:cBhvr>
                                      <p:to>
                                        <p:strVal val="visible"/>
                                      </p:to>
                                    </p:set>
                                    <p:animEffect transition="in" filter="fade">
                                      <p:cBhvr additive="repl">
                                        <p:cTn id="7" dur="500"/>
                                        <p:tgtEl>
                                          <p:spTgt spid="369"/>
                                        </p:tgtEl>
                                      </p:cBhvr>
                                    </p:animEffect>
                                  </p:childTnLst>
                                </p:cTn>
                              </p:par>
                            </p:childTnLst>
                          </p:cTn>
                        </p:par>
                      </p:childTnLst>
                    </p:cTn>
                  </p:par>
                  <p:par>
                    <p:cTn id="8" fill="hold">
                      <p:stCondLst>
                        <p:cond delay="indefinite"/>
                      </p:stCondLst>
                      <p:childTnLst>
                        <p:par>
                          <p:cTn id="9" fill="hold">
                            <p:stCondLst>
                              <p:cond delay="0"/>
                            </p:stCondLst>
                            <p:childTnLst>
                              <p:par>
                                <p:cTn id="10" presetID="47" presetClass="entr" fill="hold" nodeType="clickEffect">
                                  <p:stCondLst>
                                    <p:cond delay="0"/>
                                  </p:stCondLst>
                                  <p:childTnLst>
                                    <p:set>
                                      <p:cBhvr>
                                        <p:cTn id="11" dur="1" fill="hold">
                                          <p:stCondLst>
                                            <p:cond delay="0"/>
                                          </p:stCondLst>
                                        </p:cTn>
                                        <p:tgtEl>
                                          <p:spTgt spid="372"/>
                                        </p:tgtEl>
                                        <p:attrNameLst>
                                          <p:attrName>style.visibility</p:attrName>
                                        </p:attrNameLst>
                                      </p:cBhvr>
                                      <p:to>
                                        <p:strVal val="visible"/>
                                      </p:to>
                                    </p:set>
                                    <p:animEffect transition="in" filter="fade">
                                      <p:cBhvr additive="repl">
                                        <p:cTn id="12" dur="1000"/>
                                        <p:tgtEl>
                                          <p:spTgt spid="372"/>
                                        </p:tgtEl>
                                      </p:cBhvr>
                                    </p:animEffect>
                                    <p:anim calcmode="lin" valueType="num">
                                      <p:cBhvr additive="repl">
                                        <p:cTn id="13" dur="1000" fill="hold"/>
                                        <p:tgtEl>
                                          <p:spTgt spid="372"/>
                                        </p:tgtEl>
                                        <p:attrNameLst>
                                          <p:attrName>ppt_x</p:attrName>
                                        </p:attrNameLst>
                                      </p:cBhvr>
                                      <p:tavLst>
                                        <p:tav tm="0">
                                          <p:val>
                                            <p:strVal val="#ppt_x"/>
                                          </p:val>
                                        </p:tav>
                                        <p:tav tm="100000">
                                          <p:val>
                                            <p:strVal val="#ppt_x"/>
                                          </p:val>
                                        </p:tav>
                                      </p:tavLst>
                                    </p:anim>
                                    <p:anim calcmode="lin" valueType="num">
                                      <p:cBhvr additive="repl">
                                        <p:cTn id="14" dur="1000" fill="hold"/>
                                        <p:tgtEl>
                                          <p:spTgt spid="372"/>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path" fill="hold" nodeType="clickEffect">
                                  <p:stCondLst>
                                    <p:cond delay="0"/>
                                  </p:stCondLst>
                                  <p:childTnLst>
                                    <p:animMotion origin="layout" path="M 0.00013 0.00047 L 0.00352 0.19167 E">
                                      <p:cBhvr>
                                        <p:cTn id="18" dur="2000" fill="hold"/>
                                        <p:tgtEl>
                                          <p:spTgt spid="372"/>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42" presetClass="path" fill="hold" nodeType="clickEffect">
                                  <p:stCondLst>
                                    <p:cond delay="0"/>
                                  </p:stCondLst>
                                  <p:childTnLst>
                                    <p:animMotion origin="layout" path="M 0.00352 0.19815 L 0.00352 0.38704 E">
                                      <p:cBhvr>
                                        <p:cTn id="22" dur="2000" fill="hold"/>
                                        <p:tgtEl>
                                          <p:spTgt spid="372"/>
                                        </p:tgtEl>
                                        <p:attrNameLst>
                                          <p:attrName>ppt_x</p:attrName>
                                          <p:attrName>ppt_y</p:attrName>
                                        </p:attrNameLst>
                                      </p:cBhvr>
                                    </p:animMotion>
                                  </p:childTnLst>
                                </p:cTn>
                              </p:par>
                            </p:childTnLst>
                          </p:cTn>
                        </p:par>
                      </p:childTnLst>
                    </p:cTn>
                  </p:par>
                  <p:par>
                    <p:cTn id="23" fill="hold">
                      <p:stCondLst>
                        <p:cond delay="indefinite"/>
                      </p:stCondLst>
                      <p:childTnLst>
                        <p:par>
                          <p:cTn id="24" fill="hold">
                            <p:stCondLst>
                              <p:cond delay="0"/>
                            </p:stCondLst>
                            <p:childTnLst>
                              <p:par>
                                <p:cTn id="25" presetID="10" presetClass="exit" fill="hold" nodeType="clickEffect">
                                  <p:stCondLst>
                                    <p:cond delay="0"/>
                                  </p:stCondLst>
                                  <p:childTnLst>
                                    <p:animEffect transition="out" filter="fade">
                                      <p:cBhvr additive="repl">
                                        <p:cTn id="26" dur="500"/>
                                        <p:tgtEl>
                                          <p:spTgt spid="372"/>
                                        </p:tgtEl>
                                      </p:cBhvr>
                                    </p:animEffect>
                                    <p:set>
                                      <p:cBhvr>
                                        <p:cTn id="27" dur="1" fill="hold">
                                          <p:stCondLst>
                                            <p:cond delay="499"/>
                                          </p:stCondLst>
                                        </p:cTn>
                                        <p:tgtEl>
                                          <p:spTgt spid="372"/>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42" presetClass="entr" fill="hold" nodeType="clickEffect">
                                  <p:stCondLst>
                                    <p:cond delay="0"/>
                                  </p:stCondLst>
                                  <p:childTnLst>
                                    <p:set>
                                      <p:cBhvr>
                                        <p:cTn id="31" dur="1" fill="hold">
                                          <p:stCondLst>
                                            <p:cond delay="0"/>
                                          </p:stCondLst>
                                        </p:cTn>
                                        <p:tgtEl>
                                          <p:spTgt spid="373"/>
                                        </p:tgtEl>
                                        <p:attrNameLst>
                                          <p:attrName>style.visibility</p:attrName>
                                        </p:attrNameLst>
                                      </p:cBhvr>
                                      <p:to>
                                        <p:strVal val="visible"/>
                                      </p:to>
                                    </p:set>
                                    <p:animEffect transition="in" filter="fade">
                                      <p:cBhvr additive="repl">
                                        <p:cTn id="32" dur="1000"/>
                                        <p:tgtEl>
                                          <p:spTgt spid="373"/>
                                        </p:tgtEl>
                                      </p:cBhvr>
                                    </p:animEffect>
                                    <p:anim calcmode="lin" valueType="num">
                                      <p:cBhvr additive="repl">
                                        <p:cTn id="33" dur="1000" fill="hold"/>
                                        <p:tgtEl>
                                          <p:spTgt spid="373"/>
                                        </p:tgtEl>
                                        <p:attrNameLst>
                                          <p:attrName>ppt_x</p:attrName>
                                        </p:attrNameLst>
                                      </p:cBhvr>
                                      <p:tavLst>
                                        <p:tav tm="0">
                                          <p:val>
                                            <p:strVal val="#ppt_x"/>
                                          </p:val>
                                        </p:tav>
                                        <p:tav tm="100000">
                                          <p:val>
                                            <p:strVal val="#ppt_x"/>
                                          </p:val>
                                        </p:tav>
                                      </p:tavLst>
                                    </p:anim>
                                    <p:anim calcmode="lin" valueType="num">
                                      <p:cBhvr additive="repl">
                                        <p:cTn id="34" dur="1000" fill="hold"/>
                                        <p:tgtEl>
                                          <p:spTgt spid="373"/>
                                        </p:tgtEl>
                                        <p:attrNameLst>
                                          <p:attrName>ppt_y</p:attrName>
                                        </p:attrNameLst>
                                      </p:cBhvr>
                                      <p:tavLst>
                                        <p:tav tm="0">
                                          <p:val>
                                            <p:strVal val="#ppt_y+.1"/>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path" fill="hold" nodeType="clickEffect">
                                  <p:stCondLst>
                                    <p:cond delay="0"/>
                                  </p:stCondLst>
                                  <p:childTnLst>
                                    <p:animMotion origin="layout" path="M 6.25E-007 -4.44444E-006 L 0.00104 -0.18657 E">
                                      <p:cBhvr>
                                        <p:cTn id="38" dur="2000" fill="hold"/>
                                        <p:tgtEl>
                                          <p:spTgt spid="373"/>
                                        </p:tgtEl>
                                        <p:attrNameLst>
                                          <p:attrName>ppt_x</p:attrName>
                                          <p:attrName>ppt_y</p:attrName>
                                        </p:attrNameLst>
                                      </p:cBhvr>
                                    </p:animMotion>
                                  </p:childTnLst>
                                </p:cTn>
                              </p:par>
                            </p:childTnLst>
                          </p:cTn>
                        </p:par>
                      </p:childTnLst>
                    </p:cTn>
                  </p:par>
                  <p:par>
                    <p:cTn id="39" fill="hold">
                      <p:stCondLst>
                        <p:cond delay="indefinite"/>
                      </p:stCondLst>
                      <p:childTnLst>
                        <p:par>
                          <p:cTn id="40" fill="hold">
                            <p:stCondLst>
                              <p:cond delay="0"/>
                            </p:stCondLst>
                            <p:childTnLst>
                              <p:par>
                                <p:cTn id="41" presetID="42" presetClass="path" fill="hold" nodeType="clickEffect">
                                  <p:stCondLst>
                                    <p:cond delay="0"/>
                                  </p:stCondLst>
                                  <p:childTnLst>
                                    <p:animMotion origin="layout" path="M 0.00104 -0.18657 L 0.00104 -0.37847 E">
                                      <p:cBhvr>
                                        <p:cTn id="42" dur="2000" fill="hold"/>
                                        <p:tgtEl>
                                          <p:spTgt spid="373"/>
                                        </p:tgtEl>
                                        <p:attrNameLst>
                                          <p:attrName>ppt_x</p:attrName>
                                          <p:attrName>ppt_y</p:attrName>
                                        </p:attrNameLst>
                                      </p:cBhvr>
                                    </p:animMotion>
                                  </p:childTnLst>
                                </p:cTn>
                              </p:par>
                            </p:childTnLst>
                          </p:cTn>
                        </p:par>
                      </p:childTnLst>
                    </p:cTn>
                  </p:par>
                  <p:par>
                    <p:cTn id="43" fill="hold">
                      <p:stCondLst>
                        <p:cond delay="indefinite"/>
                      </p:stCondLst>
                      <p:childTnLst>
                        <p:par>
                          <p:cTn id="44" fill="hold">
                            <p:stCondLst>
                              <p:cond delay="0"/>
                            </p:stCondLst>
                            <p:childTnLst>
                              <p:par>
                                <p:cTn id="45" presetID="10" presetClass="exit" fill="hold" nodeType="clickEffect">
                                  <p:stCondLst>
                                    <p:cond delay="0"/>
                                  </p:stCondLst>
                                  <p:childTnLst>
                                    <p:animEffect transition="out" filter="fade">
                                      <p:cBhvr additive="repl">
                                        <p:cTn id="46" dur="500"/>
                                        <p:tgtEl>
                                          <p:spTgt spid="373"/>
                                        </p:tgtEl>
                                      </p:cBhvr>
                                    </p:animEffect>
                                    <p:set>
                                      <p:cBhvr>
                                        <p:cTn id="47" dur="1" fill="hold">
                                          <p:stCondLst>
                                            <p:cond delay="499"/>
                                          </p:stCondLst>
                                        </p:cTn>
                                        <p:tgtEl>
                                          <p:spTgt spid="373"/>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374"/>
                                        </p:tgtEl>
                                        <p:attrNameLst>
                                          <p:attrName>style.visibility</p:attrName>
                                        </p:attrNameLst>
                                      </p:cBhvr>
                                      <p:to>
                                        <p:strVal val="visible"/>
                                      </p:to>
                                    </p:set>
                                    <p:animEffect transition="in" filter="wipe(left)">
                                      <p:cBhvr additive="repl">
                                        <p:cTn id="52" dur="1000"/>
                                        <p:tgtEl>
                                          <p:spTgt spid="374"/>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fill="hold" nodeType="clickEffect">
                                  <p:stCondLst>
                                    <p:cond delay="0"/>
                                  </p:stCondLst>
                                  <p:childTnLst>
                                    <p:set>
                                      <p:cBhvr>
                                        <p:cTn id="56" dur="1" fill="hold">
                                          <p:stCondLst>
                                            <p:cond delay="0"/>
                                          </p:stCondLst>
                                        </p:cTn>
                                        <p:tgtEl>
                                          <p:spTgt spid="370"/>
                                        </p:tgtEl>
                                        <p:attrNameLst>
                                          <p:attrName>style.visibility</p:attrName>
                                        </p:attrNameLst>
                                      </p:cBhvr>
                                      <p:to>
                                        <p:strVal val="visible"/>
                                      </p:to>
                                    </p:set>
                                    <p:animEffect transition="in" filter="fade">
                                      <p:cBhvr additive="repl">
                                        <p:cTn id="57" dur="500"/>
                                        <p:tgtEl>
                                          <p:spTgt spid="370"/>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fill="hold" nodeType="clickEffect">
                                  <p:stCondLst>
                                    <p:cond delay="0"/>
                                  </p:stCondLst>
                                  <p:childTnLst>
                                    <p:set>
                                      <p:cBhvr>
                                        <p:cTn id="61" dur="1" fill="hold">
                                          <p:stCondLst>
                                            <p:cond delay="0"/>
                                          </p:stCondLst>
                                        </p:cTn>
                                        <p:tgtEl>
                                          <p:spTgt spid="371"/>
                                        </p:tgtEl>
                                        <p:attrNameLst>
                                          <p:attrName>style.visibility</p:attrName>
                                        </p:attrNameLst>
                                      </p:cBhvr>
                                      <p:to>
                                        <p:strVal val="visible"/>
                                      </p:to>
                                    </p:set>
                                    <p:animEffect transition="in" filter="fade">
                                      <p:cBhvr additive="repl">
                                        <p:cTn id="62" dur="500"/>
                                        <p:tgtEl>
                                          <p:spTgt spid="3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5" name="Google Shape;66;p15"/>
          <p:cNvPicPr/>
          <p:nvPr/>
        </p:nvPicPr>
        <p:blipFill>
          <a:blip r:embed="rId2"/>
          <a:stretch/>
        </p:blipFill>
        <p:spPr>
          <a:xfrm>
            <a:off x="1080" y="4680"/>
            <a:ext cx="9134280" cy="5133600"/>
          </a:xfrm>
          <a:prstGeom prst="rect">
            <a:avLst/>
          </a:prstGeom>
          <a:ln w="0">
            <a:noFill/>
          </a:ln>
        </p:spPr>
      </p:pic>
      <p:pic>
        <p:nvPicPr>
          <p:cNvPr id="376" name="Google Shape;67;p15"/>
          <p:cNvPicPr/>
          <p:nvPr/>
        </p:nvPicPr>
        <p:blipFill>
          <a:blip r:embed="rId3"/>
          <a:stretch/>
        </p:blipFill>
        <p:spPr>
          <a:xfrm>
            <a:off x="-7560" y="0"/>
            <a:ext cx="9151200" cy="5143320"/>
          </a:xfrm>
          <a:prstGeom prst="rect">
            <a:avLst/>
          </a:prstGeom>
          <a:ln w="0">
            <a:noFill/>
          </a:ln>
        </p:spPr>
      </p:pic>
      <p:pic>
        <p:nvPicPr>
          <p:cNvPr id="377" name="Google Shape;68;p15"/>
          <p:cNvPicPr/>
          <p:nvPr/>
        </p:nvPicPr>
        <p:blipFill>
          <a:blip r:embed="rId4"/>
          <a:stretch/>
        </p:blipFill>
        <p:spPr>
          <a:xfrm>
            <a:off x="7363440" y="148680"/>
            <a:ext cx="1495080" cy="371160"/>
          </a:xfrm>
          <a:prstGeom prst="rect">
            <a:avLst/>
          </a:prstGeom>
          <a:ln w="0">
            <a:noFill/>
          </a:ln>
        </p:spPr>
      </p:pic>
      <p:sp>
        <p:nvSpPr>
          <p:cNvPr id="378"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Types of Data Independence</a:t>
            </a:r>
            <a:endParaRPr lang="en-IN" sz="2300" b="0" strike="noStrike" spc="-1">
              <a:latin typeface="Arial"/>
            </a:endParaRPr>
          </a:p>
        </p:txBody>
      </p:sp>
      <p:sp>
        <p:nvSpPr>
          <p:cNvPr id="379" name="Google Shape;71;p15"/>
          <p:cNvSpPr/>
          <p:nvPr/>
        </p:nvSpPr>
        <p:spPr>
          <a:xfrm>
            <a:off x="185040" y="712080"/>
            <a:ext cx="8819640" cy="34398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Physical Data Independence </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Physical Data Independence is the ability to modify the physical schema without requiring any change in logical (conceptual) schema and application programs.</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Modifications at the internal levels are occasionally necessary to improve performance.</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Possible modifications at internal levels are changes in file structures, compression techniques, hashing algorithms, storage devices, etc.</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Logical Data Independence </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Logical data independence is the ability to modify the conceptual schema without requiring any change in application programs.</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Modification at the logical levels is necessary whenever the logical structure of the database is changed.</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Application programs are heavily dependent on logical structures of the data they access. So any change in logical structure also requires programs to change.</a:t>
            </a:r>
            <a:endParaRPr lang="en-IN" sz="15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7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7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7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7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37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37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3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 name="Google Shape;219;p26"/>
          <p:cNvPicPr/>
          <p:nvPr/>
        </p:nvPicPr>
        <p:blipFill>
          <a:blip r:embed="rId2"/>
          <a:stretch/>
        </p:blipFill>
        <p:spPr>
          <a:xfrm>
            <a:off x="0" y="0"/>
            <a:ext cx="9143640" cy="5139000"/>
          </a:xfrm>
          <a:prstGeom prst="rect">
            <a:avLst/>
          </a:prstGeom>
          <a:ln w="0">
            <a:noFill/>
          </a:ln>
        </p:spPr>
      </p:pic>
      <p:pic>
        <p:nvPicPr>
          <p:cNvPr id="381" name="Google Shape;220;p26"/>
          <p:cNvPicPr/>
          <p:nvPr/>
        </p:nvPicPr>
        <p:blipFill>
          <a:blip r:embed="rId3"/>
          <a:stretch/>
        </p:blipFill>
        <p:spPr>
          <a:xfrm>
            <a:off x="4680" y="4680"/>
            <a:ext cx="9134280" cy="5133600"/>
          </a:xfrm>
          <a:prstGeom prst="rect">
            <a:avLst/>
          </a:prstGeom>
          <a:ln w="0">
            <a:noFill/>
          </a:ln>
        </p:spPr>
      </p:pic>
      <p:sp>
        <p:nvSpPr>
          <p:cNvPr id="382" name="Google Shape;221;p26"/>
          <p:cNvSpPr/>
          <p:nvPr/>
        </p:nvSpPr>
        <p:spPr>
          <a:xfrm>
            <a:off x="312120" y="880200"/>
            <a:ext cx="6023160" cy="1645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IN" sz="4800" b="1" strike="noStrike" spc="-1">
                <a:solidFill>
                  <a:srgbClr val="595959"/>
                </a:solidFill>
                <a:latin typeface="Proxima Nova"/>
                <a:ea typeface="Proxima Nova"/>
              </a:rPr>
              <a:t>Types of </a:t>
            </a:r>
            <a:endParaRPr lang="en-IN" sz="4800" b="0" strike="noStrike" spc="-1">
              <a:latin typeface="Arial"/>
            </a:endParaRPr>
          </a:p>
          <a:p>
            <a:pPr>
              <a:lnSpc>
                <a:spcPct val="100000"/>
              </a:lnSpc>
              <a:buNone/>
            </a:pPr>
            <a:r>
              <a:rPr lang="en-IN" sz="4800" b="1" strike="noStrike" spc="-1">
                <a:solidFill>
                  <a:srgbClr val="595959"/>
                </a:solidFill>
                <a:latin typeface="Proxima Nova"/>
                <a:ea typeface="Proxima Nova"/>
              </a:rPr>
              <a:t>Database Users</a:t>
            </a:r>
            <a:endParaRPr lang="en-IN" sz="4800" b="0" strike="noStrike" spc="-1">
              <a:latin typeface="Arial"/>
            </a:endParaRPr>
          </a:p>
        </p:txBody>
      </p:sp>
      <p:pic>
        <p:nvPicPr>
          <p:cNvPr id="383" name="Google Shape;225;p26"/>
          <p:cNvPicPr/>
          <p:nvPr/>
        </p:nvPicPr>
        <p:blipFill>
          <a:blip r:embed="rId4"/>
          <a:stretch/>
        </p:blipFill>
        <p:spPr>
          <a:xfrm>
            <a:off x="7363440" y="148680"/>
            <a:ext cx="1495080" cy="371160"/>
          </a:xfrm>
          <a:prstGeom prst="rect">
            <a:avLst/>
          </a:prstGeom>
          <a:ln w="0">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4" name="Google Shape;66;p15"/>
          <p:cNvPicPr/>
          <p:nvPr/>
        </p:nvPicPr>
        <p:blipFill>
          <a:blip r:embed="rId2"/>
          <a:stretch/>
        </p:blipFill>
        <p:spPr>
          <a:xfrm>
            <a:off x="1080" y="4680"/>
            <a:ext cx="9134280" cy="5133600"/>
          </a:xfrm>
          <a:prstGeom prst="rect">
            <a:avLst/>
          </a:prstGeom>
          <a:ln w="0">
            <a:noFill/>
          </a:ln>
        </p:spPr>
      </p:pic>
      <p:pic>
        <p:nvPicPr>
          <p:cNvPr id="385" name="Google Shape;67;p15"/>
          <p:cNvPicPr/>
          <p:nvPr/>
        </p:nvPicPr>
        <p:blipFill>
          <a:blip r:embed="rId3"/>
          <a:stretch/>
        </p:blipFill>
        <p:spPr>
          <a:xfrm>
            <a:off x="-7560" y="0"/>
            <a:ext cx="9151200" cy="5143320"/>
          </a:xfrm>
          <a:prstGeom prst="rect">
            <a:avLst/>
          </a:prstGeom>
          <a:ln w="0">
            <a:noFill/>
          </a:ln>
        </p:spPr>
      </p:pic>
      <p:pic>
        <p:nvPicPr>
          <p:cNvPr id="386" name="Google Shape;68;p15"/>
          <p:cNvPicPr/>
          <p:nvPr/>
        </p:nvPicPr>
        <p:blipFill>
          <a:blip r:embed="rId4"/>
          <a:stretch/>
        </p:blipFill>
        <p:spPr>
          <a:xfrm>
            <a:off x="7363440" y="148680"/>
            <a:ext cx="1495080" cy="371160"/>
          </a:xfrm>
          <a:prstGeom prst="rect">
            <a:avLst/>
          </a:prstGeom>
          <a:ln w="0">
            <a:noFill/>
          </a:ln>
        </p:spPr>
      </p:pic>
      <p:sp>
        <p:nvSpPr>
          <p:cNvPr id="387"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Types of Database Users</a:t>
            </a:r>
            <a:endParaRPr lang="en-IN" sz="2300" b="0" strike="noStrike" spc="-1">
              <a:latin typeface="Arial"/>
            </a:endParaRPr>
          </a:p>
        </p:txBody>
      </p:sp>
      <p:sp>
        <p:nvSpPr>
          <p:cNvPr id="388" name="Google Shape;71;p15"/>
          <p:cNvSpPr/>
          <p:nvPr/>
        </p:nvSpPr>
        <p:spPr>
          <a:xfrm>
            <a:off x="185040" y="712080"/>
            <a:ext cx="8819640" cy="37306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Naive Users (End Users)</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Unsophisticated users who have zero knowledge of database system</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End user interacts to database via sophisticated software or tools</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e.g. Clerk in bank</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Application Programmers</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Programmers who write software using tools such as Java, .Net, PHP etc…</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e.g. Software developers</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Sophisticated Users</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Interact with database system without using an application program</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Use query tools like SQL</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e.g. Analyst</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Specialized Users (DBA)</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User write specialized database applications program</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Use administration tools</a:t>
            </a:r>
            <a:endParaRPr lang="en-IN" sz="15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e.g. Database Administrator</a:t>
            </a:r>
            <a:endParaRPr lang="en-IN" sz="15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3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38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38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fill="hold" nodeType="clickEffect">
                                  <p:stCondLst>
                                    <p:cond delay="0"/>
                                  </p:stCondLst>
                                  <p:childTnLst>
                                    <p:set>
                                      <p:cBhvr>
                                        <p:cTn id="46" dur="1" fill="hold">
                                          <p:stCondLst>
                                            <p:cond delay="0"/>
                                          </p:stCondLst>
                                        </p:cTn>
                                        <p:tgtEl>
                                          <p:spTgt spid="38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p:cTn id="50" dur="1" fill="hold">
                                          <p:stCondLst>
                                            <p:cond delay="0"/>
                                          </p:stCondLst>
                                        </p:cTn>
                                        <p:tgtEl>
                                          <p:spTgt spid="38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fill="hold" nodeType="clickEffect">
                                  <p:stCondLst>
                                    <p:cond delay="0"/>
                                  </p:stCondLst>
                                  <p:childTnLst>
                                    <p:set>
                                      <p:cBhvr>
                                        <p:cTn id="54" dur="1" fill="hold">
                                          <p:stCondLst>
                                            <p:cond delay="0"/>
                                          </p:stCondLst>
                                        </p:cTn>
                                        <p:tgtEl>
                                          <p:spTgt spid="388">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fill="hold" nodeType="clickEffect">
                                  <p:stCondLst>
                                    <p:cond delay="0"/>
                                  </p:stCondLst>
                                  <p:childTnLst>
                                    <p:set>
                                      <p:cBhvr>
                                        <p:cTn id="58" dur="1" fill="hold">
                                          <p:stCondLst>
                                            <p:cond delay="0"/>
                                          </p:stCondLst>
                                        </p:cTn>
                                        <p:tgtEl>
                                          <p:spTgt spid="388">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fill="hold" nodeType="clickEffect">
                                  <p:stCondLst>
                                    <p:cond delay="0"/>
                                  </p:stCondLst>
                                  <p:childTnLst>
                                    <p:set>
                                      <p:cBhvr>
                                        <p:cTn id="62" dur="1" fill="hold">
                                          <p:stCondLst>
                                            <p:cond delay="0"/>
                                          </p:stCondLst>
                                        </p:cTn>
                                        <p:tgtEl>
                                          <p:spTgt spid="388">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 name="Google Shape;219;p26"/>
          <p:cNvPicPr/>
          <p:nvPr/>
        </p:nvPicPr>
        <p:blipFill>
          <a:blip r:embed="rId2"/>
          <a:stretch/>
        </p:blipFill>
        <p:spPr>
          <a:xfrm>
            <a:off x="0" y="0"/>
            <a:ext cx="9143640" cy="5139000"/>
          </a:xfrm>
          <a:prstGeom prst="rect">
            <a:avLst/>
          </a:prstGeom>
          <a:ln w="0">
            <a:noFill/>
          </a:ln>
        </p:spPr>
      </p:pic>
      <p:pic>
        <p:nvPicPr>
          <p:cNvPr id="390" name="Google Shape;220;p26"/>
          <p:cNvPicPr/>
          <p:nvPr/>
        </p:nvPicPr>
        <p:blipFill>
          <a:blip r:embed="rId3"/>
          <a:stretch/>
        </p:blipFill>
        <p:spPr>
          <a:xfrm>
            <a:off x="4680" y="4680"/>
            <a:ext cx="9134280" cy="5133600"/>
          </a:xfrm>
          <a:prstGeom prst="rect">
            <a:avLst/>
          </a:prstGeom>
          <a:ln w="0">
            <a:noFill/>
          </a:ln>
        </p:spPr>
      </p:pic>
      <p:sp>
        <p:nvSpPr>
          <p:cNvPr id="391" name="Google Shape;221;p26"/>
          <p:cNvSpPr/>
          <p:nvPr/>
        </p:nvSpPr>
        <p:spPr>
          <a:xfrm>
            <a:off x="312120" y="880200"/>
            <a:ext cx="6023160" cy="2132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IN" sz="4800" b="1" strike="noStrike" spc="-1">
                <a:solidFill>
                  <a:srgbClr val="595959"/>
                </a:solidFill>
                <a:latin typeface="Proxima Nova"/>
                <a:ea typeface="Proxima Nova"/>
              </a:rPr>
              <a:t>Role of DBA</a:t>
            </a:r>
            <a:br>
              <a:rPr sz="4800"/>
            </a:br>
            <a:r>
              <a:rPr lang="en-IN" sz="4000" b="1" strike="noStrike" spc="-1">
                <a:solidFill>
                  <a:srgbClr val="595959"/>
                </a:solidFill>
                <a:latin typeface="Proxima Nova"/>
                <a:ea typeface="Proxima Nova"/>
              </a:rPr>
              <a:t>(Database Administrator)</a:t>
            </a:r>
            <a:endParaRPr lang="en-IN" sz="4000" b="0" strike="noStrike" spc="-1">
              <a:latin typeface="Arial"/>
            </a:endParaRPr>
          </a:p>
        </p:txBody>
      </p:sp>
      <p:pic>
        <p:nvPicPr>
          <p:cNvPr id="392" name="Google Shape;225;p26"/>
          <p:cNvPicPr/>
          <p:nvPr/>
        </p:nvPicPr>
        <p:blipFill>
          <a:blip r:embed="rId4"/>
          <a:stretch/>
        </p:blipFill>
        <p:spPr>
          <a:xfrm>
            <a:off x="7363440" y="148680"/>
            <a:ext cx="1495080" cy="371160"/>
          </a:xfrm>
          <a:prstGeom prst="rect">
            <a:avLst/>
          </a:prstGeom>
          <a:ln w="0">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3" name="Google Shape;66;p15"/>
          <p:cNvPicPr/>
          <p:nvPr/>
        </p:nvPicPr>
        <p:blipFill>
          <a:blip r:embed="rId2"/>
          <a:stretch/>
        </p:blipFill>
        <p:spPr>
          <a:xfrm>
            <a:off x="1080" y="4680"/>
            <a:ext cx="9134280" cy="5133600"/>
          </a:xfrm>
          <a:prstGeom prst="rect">
            <a:avLst/>
          </a:prstGeom>
          <a:ln w="0">
            <a:noFill/>
          </a:ln>
        </p:spPr>
      </p:pic>
      <p:pic>
        <p:nvPicPr>
          <p:cNvPr id="394" name="Google Shape;67;p15"/>
          <p:cNvPicPr/>
          <p:nvPr/>
        </p:nvPicPr>
        <p:blipFill>
          <a:blip r:embed="rId3"/>
          <a:stretch/>
        </p:blipFill>
        <p:spPr>
          <a:xfrm>
            <a:off x="-7560" y="0"/>
            <a:ext cx="9151200" cy="5143320"/>
          </a:xfrm>
          <a:prstGeom prst="rect">
            <a:avLst/>
          </a:prstGeom>
          <a:ln w="0">
            <a:noFill/>
          </a:ln>
        </p:spPr>
      </p:pic>
      <p:pic>
        <p:nvPicPr>
          <p:cNvPr id="395" name="Google Shape;68;p15"/>
          <p:cNvPicPr/>
          <p:nvPr/>
        </p:nvPicPr>
        <p:blipFill>
          <a:blip r:embed="rId4"/>
          <a:stretch/>
        </p:blipFill>
        <p:spPr>
          <a:xfrm>
            <a:off x="7363440" y="148680"/>
            <a:ext cx="1495080" cy="371160"/>
          </a:xfrm>
          <a:prstGeom prst="rect">
            <a:avLst/>
          </a:prstGeom>
          <a:ln w="0">
            <a:noFill/>
          </a:ln>
        </p:spPr>
      </p:pic>
      <p:sp>
        <p:nvSpPr>
          <p:cNvPr id="396"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Role of DBA (Database Administrator)</a:t>
            </a:r>
            <a:endParaRPr lang="en-IN" sz="2300" b="0" strike="noStrike" spc="-1">
              <a:latin typeface="Arial"/>
            </a:endParaRPr>
          </a:p>
        </p:txBody>
      </p:sp>
      <p:sp>
        <p:nvSpPr>
          <p:cNvPr id="397" name="Google Shape;71;p15"/>
          <p:cNvSpPr/>
          <p:nvPr/>
        </p:nvSpPr>
        <p:spPr>
          <a:xfrm>
            <a:off x="185040" y="712080"/>
            <a:ext cx="8819640" cy="26204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Schema Definition</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DBA defines the logical schema of the database.</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Storage Structure and Access Method Definition</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DBA decides how the data is to be represented in the database &amp; how to access it.</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Defining Security and Integrity Constraints</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DBA decides on various security and integrity constraints.</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Granting of Authorization for Data Access</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DBA determines which user needs access to which part of the database.</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Liaison with Users</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DBA provide necessary data to the user.</a:t>
            </a:r>
            <a:endParaRPr lang="en-IN" sz="15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3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3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3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3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3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39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39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39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39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39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8" name="Google Shape;66;p15"/>
          <p:cNvPicPr/>
          <p:nvPr/>
        </p:nvPicPr>
        <p:blipFill>
          <a:blip r:embed="rId2"/>
          <a:stretch/>
        </p:blipFill>
        <p:spPr>
          <a:xfrm>
            <a:off x="1080" y="4680"/>
            <a:ext cx="9134280" cy="5133600"/>
          </a:xfrm>
          <a:prstGeom prst="rect">
            <a:avLst/>
          </a:prstGeom>
          <a:ln w="0">
            <a:noFill/>
          </a:ln>
        </p:spPr>
      </p:pic>
      <p:pic>
        <p:nvPicPr>
          <p:cNvPr id="399" name="Google Shape;67;p15"/>
          <p:cNvPicPr/>
          <p:nvPr/>
        </p:nvPicPr>
        <p:blipFill>
          <a:blip r:embed="rId3"/>
          <a:stretch/>
        </p:blipFill>
        <p:spPr>
          <a:xfrm>
            <a:off x="-7560" y="0"/>
            <a:ext cx="9151200" cy="5143320"/>
          </a:xfrm>
          <a:prstGeom prst="rect">
            <a:avLst/>
          </a:prstGeom>
          <a:ln w="0">
            <a:noFill/>
          </a:ln>
        </p:spPr>
      </p:pic>
      <p:pic>
        <p:nvPicPr>
          <p:cNvPr id="400" name="Google Shape;68;p15"/>
          <p:cNvPicPr/>
          <p:nvPr/>
        </p:nvPicPr>
        <p:blipFill>
          <a:blip r:embed="rId4"/>
          <a:stretch/>
        </p:blipFill>
        <p:spPr>
          <a:xfrm>
            <a:off x="7363440" y="148680"/>
            <a:ext cx="1495080" cy="371160"/>
          </a:xfrm>
          <a:prstGeom prst="rect">
            <a:avLst/>
          </a:prstGeom>
          <a:ln w="0">
            <a:noFill/>
          </a:ln>
        </p:spPr>
      </p:pic>
      <p:sp>
        <p:nvSpPr>
          <p:cNvPr id="401"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Role of DBA (Database Administrator)</a:t>
            </a:r>
            <a:endParaRPr lang="en-IN" sz="2300" b="0" strike="noStrike" spc="-1">
              <a:latin typeface="Arial"/>
            </a:endParaRPr>
          </a:p>
        </p:txBody>
      </p:sp>
      <p:sp>
        <p:nvSpPr>
          <p:cNvPr id="402" name="Google Shape;71;p15"/>
          <p:cNvSpPr/>
          <p:nvPr/>
        </p:nvSpPr>
        <p:spPr>
          <a:xfrm>
            <a:off x="185040" y="712080"/>
            <a:ext cx="8819640" cy="25578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US" sz="1700" b="0" strike="noStrike" spc="-1">
                <a:solidFill>
                  <a:srgbClr val="666666"/>
                </a:solidFill>
                <a:latin typeface="Proxima Nova"/>
                <a:ea typeface="Proxima Nova"/>
              </a:rPr>
              <a:t>Assisting Application Programmer</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DBA provides assistance to application programmers to develop application programs.</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Monitoring Performance</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DBA ensures that better performance is maintained by making a change in the physical or logical schema if required.</a:t>
            </a:r>
            <a:endParaRPr lang="en-IN" sz="1500" b="0" strike="noStrike" spc="-1">
              <a:latin typeface="Arial"/>
            </a:endParaRPr>
          </a:p>
          <a:p>
            <a:pPr marL="285840" lvl="2" indent="-285840" algn="just">
              <a:lnSpc>
                <a:spcPct val="100000"/>
              </a:lnSpc>
              <a:buClr>
                <a:srgbClr val="000000"/>
              </a:buClr>
              <a:buFont typeface="Arial"/>
              <a:buChar char="•"/>
              <a:tabLst>
                <a:tab pos="630360" algn="l"/>
              </a:tabLst>
            </a:pPr>
            <a:r>
              <a:rPr lang="en-US" sz="1700" b="0" strike="noStrike" spc="-1">
                <a:solidFill>
                  <a:srgbClr val="666666"/>
                </a:solidFill>
                <a:latin typeface="Proxima Nova"/>
                <a:ea typeface="Proxima Nova"/>
              </a:rPr>
              <a:t>Backup and Recovery</a:t>
            </a:r>
            <a:endParaRPr lang="en-IN" sz="1700" b="0" strike="noStrike" spc="-1">
              <a:latin typeface="Arial"/>
            </a:endParaRPr>
          </a:p>
          <a:p>
            <a:pPr marL="714240" lvl="2" indent="-262080" algn="just">
              <a:lnSpc>
                <a:spcPct val="100000"/>
              </a:lnSpc>
              <a:buClr>
                <a:srgbClr val="000000"/>
              </a:buClr>
              <a:buFont typeface="Wingdings" charset="2"/>
              <a:buChar char=""/>
              <a:tabLst>
                <a:tab pos="630360" algn="l"/>
              </a:tabLst>
            </a:pPr>
            <a:r>
              <a:rPr lang="en-US" sz="1500" b="0" strike="noStrike" spc="-1">
                <a:solidFill>
                  <a:srgbClr val="666666"/>
                </a:solidFill>
                <a:latin typeface="Proxima Nova"/>
                <a:ea typeface="Proxima Nova"/>
              </a:rPr>
              <a:t>DBA backing up the database on some storage devices such as DVD, CD or magnetic tape or remote servers and  recover the system in case of failures, such as flood or virus attack from this backup.</a:t>
            </a:r>
            <a:endParaRPr lang="en-IN" sz="15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40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40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40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40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40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40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3" name="Google Shape;219;p26"/>
          <p:cNvPicPr/>
          <p:nvPr/>
        </p:nvPicPr>
        <p:blipFill>
          <a:blip r:embed="rId2"/>
          <a:stretch/>
        </p:blipFill>
        <p:spPr>
          <a:xfrm>
            <a:off x="0" y="0"/>
            <a:ext cx="9143640" cy="5139000"/>
          </a:xfrm>
          <a:prstGeom prst="rect">
            <a:avLst/>
          </a:prstGeom>
          <a:ln w="0">
            <a:noFill/>
          </a:ln>
        </p:spPr>
      </p:pic>
      <p:pic>
        <p:nvPicPr>
          <p:cNvPr id="404" name="Google Shape;220;p26"/>
          <p:cNvPicPr/>
          <p:nvPr/>
        </p:nvPicPr>
        <p:blipFill>
          <a:blip r:embed="rId3"/>
          <a:stretch/>
        </p:blipFill>
        <p:spPr>
          <a:xfrm>
            <a:off x="4680" y="4680"/>
            <a:ext cx="9134280" cy="5133600"/>
          </a:xfrm>
          <a:prstGeom prst="rect">
            <a:avLst/>
          </a:prstGeom>
          <a:ln w="0">
            <a:noFill/>
          </a:ln>
        </p:spPr>
      </p:pic>
      <p:sp>
        <p:nvSpPr>
          <p:cNvPr id="405" name="Google Shape;221;p26"/>
          <p:cNvSpPr/>
          <p:nvPr/>
        </p:nvSpPr>
        <p:spPr>
          <a:xfrm>
            <a:off x="312120" y="880200"/>
            <a:ext cx="6023160" cy="1645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IN" sz="4800" b="1" strike="noStrike" spc="-1">
                <a:solidFill>
                  <a:srgbClr val="595959"/>
                </a:solidFill>
                <a:latin typeface="Proxima Nova"/>
                <a:ea typeface="Proxima Nova"/>
              </a:rPr>
              <a:t>Database System Architecture</a:t>
            </a:r>
            <a:endParaRPr lang="en-IN" sz="4800" b="0" strike="noStrike" spc="-1">
              <a:latin typeface="Arial"/>
            </a:endParaRPr>
          </a:p>
        </p:txBody>
      </p:sp>
      <p:pic>
        <p:nvPicPr>
          <p:cNvPr id="406" name="Google Shape;225;p26"/>
          <p:cNvPicPr/>
          <p:nvPr/>
        </p:nvPicPr>
        <p:blipFill>
          <a:blip r:embed="rId4"/>
          <a:stretch/>
        </p:blipFill>
        <p:spPr>
          <a:xfrm>
            <a:off x="7363440" y="148680"/>
            <a:ext cx="1495080" cy="371160"/>
          </a:xfrm>
          <a:prstGeom prst="rect">
            <a:avLst/>
          </a:prstGeom>
          <a:ln w="0">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7" name="Google Shape;66;p15"/>
          <p:cNvPicPr/>
          <p:nvPr/>
        </p:nvPicPr>
        <p:blipFill>
          <a:blip r:embed="rId2"/>
          <a:stretch/>
        </p:blipFill>
        <p:spPr>
          <a:xfrm>
            <a:off x="1080" y="4680"/>
            <a:ext cx="9134280" cy="5133600"/>
          </a:xfrm>
          <a:prstGeom prst="rect">
            <a:avLst/>
          </a:prstGeom>
          <a:ln w="0">
            <a:noFill/>
          </a:ln>
        </p:spPr>
      </p:pic>
      <p:pic>
        <p:nvPicPr>
          <p:cNvPr id="408" name="Google Shape;67;p15"/>
          <p:cNvPicPr/>
          <p:nvPr/>
        </p:nvPicPr>
        <p:blipFill>
          <a:blip r:embed="rId3"/>
          <a:stretch/>
        </p:blipFill>
        <p:spPr>
          <a:xfrm>
            <a:off x="-50760" y="-70020"/>
            <a:ext cx="9151200" cy="5143320"/>
          </a:xfrm>
          <a:prstGeom prst="rect">
            <a:avLst/>
          </a:prstGeom>
          <a:ln w="0">
            <a:noFill/>
          </a:ln>
        </p:spPr>
      </p:pic>
      <p:pic>
        <p:nvPicPr>
          <p:cNvPr id="409" name="Google Shape;68;p15"/>
          <p:cNvPicPr/>
          <p:nvPr/>
        </p:nvPicPr>
        <p:blipFill>
          <a:blip r:embed="rId4"/>
          <a:stretch/>
        </p:blipFill>
        <p:spPr>
          <a:xfrm>
            <a:off x="7363440" y="148680"/>
            <a:ext cx="1495080" cy="371160"/>
          </a:xfrm>
          <a:prstGeom prst="rect">
            <a:avLst/>
          </a:prstGeom>
          <a:ln w="0">
            <a:noFill/>
          </a:ln>
        </p:spPr>
      </p:pic>
      <p:sp>
        <p:nvSpPr>
          <p:cNvPr id="410"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Database System Architecture</a:t>
            </a:r>
            <a:endParaRPr lang="en-IN" sz="2300" b="0" strike="noStrike" spc="-1">
              <a:latin typeface="Arial"/>
            </a:endParaRPr>
          </a:p>
        </p:txBody>
      </p:sp>
      <p:sp>
        <p:nvSpPr>
          <p:cNvPr id="411" name="TextBox 6"/>
          <p:cNvSpPr/>
          <p:nvPr/>
        </p:nvSpPr>
        <p:spPr>
          <a:xfrm>
            <a:off x="4742280" y="1083240"/>
            <a:ext cx="548280" cy="27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pPr>
            <a:r>
              <a:rPr lang="en-US" sz="1200" b="0" strike="noStrike" spc="-1">
                <a:solidFill>
                  <a:srgbClr val="000000"/>
                </a:solidFill>
                <a:latin typeface="Proxima Nova"/>
                <a:ea typeface="Arial"/>
              </a:rPr>
              <a:t>uses</a:t>
            </a:r>
            <a:endParaRPr lang="en-IN" sz="1200" b="0" strike="noStrike" spc="-1">
              <a:latin typeface="Arial"/>
            </a:endParaRPr>
          </a:p>
        </p:txBody>
      </p:sp>
      <p:sp>
        <p:nvSpPr>
          <p:cNvPr id="412" name="TextBox 7"/>
          <p:cNvSpPr/>
          <p:nvPr/>
        </p:nvSpPr>
        <p:spPr>
          <a:xfrm>
            <a:off x="3126240" y="987120"/>
            <a:ext cx="548280" cy="45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pPr>
            <a:r>
              <a:rPr lang="en-US" sz="1200" b="0" strike="noStrike" spc="-1">
                <a:solidFill>
                  <a:srgbClr val="000000"/>
                </a:solidFill>
                <a:latin typeface="Proxima Nova"/>
                <a:ea typeface="Arial"/>
              </a:rPr>
              <a:t>write</a:t>
            </a:r>
            <a:endParaRPr lang="en-IN" sz="1200" b="0" strike="noStrike" spc="-1">
              <a:latin typeface="Arial"/>
            </a:endParaRPr>
          </a:p>
        </p:txBody>
      </p:sp>
      <p:sp>
        <p:nvSpPr>
          <p:cNvPr id="413" name="TextBox 8"/>
          <p:cNvSpPr/>
          <p:nvPr/>
        </p:nvSpPr>
        <p:spPr>
          <a:xfrm>
            <a:off x="1636920" y="1080360"/>
            <a:ext cx="548280" cy="27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pPr>
            <a:r>
              <a:rPr lang="en-US" sz="1200" b="0" strike="noStrike" spc="-1">
                <a:solidFill>
                  <a:srgbClr val="000000"/>
                </a:solidFill>
                <a:latin typeface="Proxima Nova"/>
                <a:ea typeface="Arial"/>
              </a:rPr>
              <a:t>uses</a:t>
            </a:r>
            <a:endParaRPr lang="en-IN" sz="1200" b="0" strike="noStrike" spc="-1">
              <a:latin typeface="Arial"/>
            </a:endParaRPr>
          </a:p>
        </p:txBody>
      </p:sp>
      <p:sp>
        <p:nvSpPr>
          <p:cNvPr id="414" name="TextBox 9"/>
          <p:cNvSpPr/>
          <p:nvPr/>
        </p:nvSpPr>
        <p:spPr>
          <a:xfrm>
            <a:off x="6369840" y="1063800"/>
            <a:ext cx="548280" cy="2732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pPr>
            <a:r>
              <a:rPr lang="en-US" sz="1200" b="0" strike="noStrike" spc="-1">
                <a:solidFill>
                  <a:srgbClr val="000000"/>
                </a:solidFill>
                <a:latin typeface="Proxima Nova"/>
                <a:ea typeface="Arial"/>
              </a:rPr>
              <a:t>uses</a:t>
            </a:r>
            <a:endParaRPr lang="en-IN" sz="1200" b="0" strike="noStrike" spc="-1">
              <a:latin typeface="Arial"/>
            </a:endParaRPr>
          </a:p>
        </p:txBody>
      </p:sp>
      <p:sp>
        <p:nvSpPr>
          <p:cNvPr id="415" name="Rounded Rectangle 10"/>
          <p:cNvSpPr/>
          <p:nvPr/>
        </p:nvSpPr>
        <p:spPr>
          <a:xfrm>
            <a:off x="1330560" y="3126240"/>
            <a:ext cx="6119640" cy="713160"/>
          </a:xfrm>
          <a:prstGeom prst="roundRect">
            <a:avLst>
              <a:gd name="adj" fmla="val 0"/>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416" name="Rounded Rectangle 11"/>
          <p:cNvSpPr/>
          <p:nvPr/>
        </p:nvSpPr>
        <p:spPr>
          <a:xfrm>
            <a:off x="1333800" y="1913760"/>
            <a:ext cx="6119640" cy="1109520"/>
          </a:xfrm>
          <a:prstGeom prst="roundRect">
            <a:avLst>
              <a:gd name="adj" fmla="val 0"/>
            </a:avLst>
          </a:prstGeom>
          <a:solidFill>
            <a:schemeClr val="bg1">
              <a:lumMod val="95000"/>
            </a:schemeClr>
          </a:solidFill>
          <a:ln w="12700">
            <a:noFill/>
          </a:ln>
        </p:spPr>
        <p:style>
          <a:lnRef idx="2">
            <a:schemeClr val="accent1">
              <a:shade val="50000"/>
            </a:schemeClr>
          </a:lnRef>
          <a:fillRef idx="1">
            <a:schemeClr val="accent1"/>
          </a:fillRef>
          <a:effectRef idx="0">
            <a:schemeClr val="accent1"/>
          </a:effectRef>
          <a:fontRef idx="minor"/>
        </p:style>
        <p:txBody>
          <a:bodyPr/>
          <a:lstStyle/>
          <a:p>
            <a:endParaRPr lang="en-IN"/>
          </a:p>
        </p:txBody>
      </p:sp>
      <p:sp>
        <p:nvSpPr>
          <p:cNvPr id="417" name="AutoShape 78"/>
          <p:cNvSpPr/>
          <p:nvPr/>
        </p:nvSpPr>
        <p:spPr>
          <a:xfrm>
            <a:off x="1560960" y="734040"/>
            <a:ext cx="1068840" cy="36540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Naive </a:t>
            </a:r>
            <a:endParaRPr lang="en-IN" sz="1200" b="0" strike="noStrike" spc="-1">
              <a:latin typeface="Arial"/>
            </a:endParaRPr>
          </a:p>
          <a:p>
            <a:pPr algn="ctr">
              <a:lnSpc>
                <a:spcPct val="100000"/>
              </a:lnSpc>
              <a:buNone/>
            </a:pPr>
            <a:r>
              <a:rPr lang="en-US" sz="1200" b="0" strike="noStrike" spc="-1">
                <a:solidFill>
                  <a:srgbClr val="000000"/>
                </a:solidFill>
                <a:latin typeface="Proxima Nova"/>
                <a:ea typeface="Arial"/>
              </a:rPr>
              <a:t>user</a:t>
            </a:r>
            <a:endParaRPr lang="en-IN" sz="1200" b="0" strike="noStrike" spc="-1">
              <a:latin typeface="Arial"/>
            </a:endParaRPr>
          </a:p>
        </p:txBody>
      </p:sp>
      <p:sp>
        <p:nvSpPr>
          <p:cNvPr id="418" name="AutoShape 77"/>
          <p:cNvSpPr/>
          <p:nvPr/>
        </p:nvSpPr>
        <p:spPr>
          <a:xfrm>
            <a:off x="2917080" y="734040"/>
            <a:ext cx="1312920" cy="36540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Application programmer</a:t>
            </a:r>
            <a:endParaRPr lang="en-IN" sz="1200" b="0" strike="noStrike" spc="-1">
              <a:latin typeface="Arial"/>
            </a:endParaRPr>
          </a:p>
        </p:txBody>
      </p:sp>
      <p:sp>
        <p:nvSpPr>
          <p:cNvPr id="419" name="AutoShape 76"/>
          <p:cNvSpPr/>
          <p:nvPr/>
        </p:nvSpPr>
        <p:spPr>
          <a:xfrm>
            <a:off x="4516920" y="734040"/>
            <a:ext cx="1353600" cy="36540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Sophisticated</a:t>
            </a:r>
            <a:endParaRPr lang="en-IN" sz="1200" b="0" strike="noStrike" spc="-1">
              <a:latin typeface="Arial"/>
            </a:endParaRPr>
          </a:p>
          <a:p>
            <a:pPr algn="ctr">
              <a:lnSpc>
                <a:spcPct val="100000"/>
              </a:lnSpc>
              <a:buNone/>
            </a:pPr>
            <a:r>
              <a:rPr lang="en-US" sz="1200" b="0" strike="noStrike" spc="-1">
                <a:solidFill>
                  <a:srgbClr val="000000"/>
                </a:solidFill>
                <a:latin typeface="Proxima Nova"/>
                <a:ea typeface="Arial"/>
              </a:rPr>
              <a:t>user</a:t>
            </a:r>
            <a:endParaRPr lang="en-IN" sz="1200" b="0" strike="noStrike" spc="-1">
              <a:latin typeface="Arial"/>
            </a:endParaRPr>
          </a:p>
        </p:txBody>
      </p:sp>
      <p:sp>
        <p:nvSpPr>
          <p:cNvPr id="420" name="AutoShape 75"/>
          <p:cNvSpPr/>
          <p:nvPr/>
        </p:nvSpPr>
        <p:spPr>
          <a:xfrm>
            <a:off x="6157800" y="734040"/>
            <a:ext cx="1373400" cy="36540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Database administrator</a:t>
            </a:r>
            <a:endParaRPr lang="en-IN" sz="1200" b="0" strike="noStrike" spc="-1">
              <a:latin typeface="Arial"/>
            </a:endParaRPr>
          </a:p>
        </p:txBody>
      </p:sp>
      <p:sp>
        <p:nvSpPr>
          <p:cNvPr id="421" name="Oval 70"/>
          <p:cNvSpPr/>
          <p:nvPr/>
        </p:nvSpPr>
        <p:spPr>
          <a:xfrm>
            <a:off x="1367640" y="1337760"/>
            <a:ext cx="1462680" cy="456840"/>
          </a:xfrm>
          <a:prstGeom prst="ellipse">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Application</a:t>
            </a:r>
            <a:endParaRPr lang="en-IN" sz="1200" b="0" strike="noStrike" spc="-1">
              <a:latin typeface="Arial"/>
            </a:endParaRPr>
          </a:p>
          <a:p>
            <a:pPr algn="ctr">
              <a:lnSpc>
                <a:spcPct val="100000"/>
              </a:lnSpc>
              <a:buNone/>
            </a:pPr>
            <a:r>
              <a:rPr lang="en-US" sz="1200" b="0" strike="noStrike" spc="-1">
                <a:solidFill>
                  <a:srgbClr val="000000"/>
                </a:solidFill>
                <a:latin typeface="Proxima Nova"/>
                <a:ea typeface="Arial"/>
              </a:rPr>
              <a:t>interfaces</a:t>
            </a:r>
            <a:endParaRPr lang="en-IN" sz="1200" b="0" strike="noStrike" spc="-1">
              <a:latin typeface="Arial"/>
            </a:endParaRPr>
          </a:p>
        </p:txBody>
      </p:sp>
      <p:sp>
        <p:nvSpPr>
          <p:cNvPr id="422" name="Oval 67"/>
          <p:cNvSpPr/>
          <p:nvPr/>
        </p:nvSpPr>
        <p:spPr>
          <a:xfrm>
            <a:off x="2846160" y="1337760"/>
            <a:ext cx="1462680" cy="456840"/>
          </a:xfrm>
          <a:prstGeom prst="ellipse">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Application</a:t>
            </a:r>
            <a:endParaRPr lang="en-IN" sz="1200" b="0" strike="noStrike" spc="-1">
              <a:latin typeface="Arial"/>
            </a:endParaRPr>
          </a:p>
          <a:p>
            <a:pPr algn="ctr">
              <a:lnSpc>
                <a:spcPct val="100000"/>
              </a:lnSpc>
              <a:buNone/>
            </a:pPr>
            <a:r>
              <a:rPr lang="en-US" sz="1200" b="0" strike="noStrike" spc="-1">
                <a:solidFill>
                  <a:srgbClr val="000000"/>
                </a:solidFill>
                <a:latin typeface="Proxima Nova"/>
                <a:ea typeface="Arial"/>
              </a:rPr>
              <a:t>program</a:t>
            </a:r>
            <a:endParaRPr lang="en-IN" sz="1200" b="0" strike="noStrike" spc="-1">
              <a:latin typeface="Arial"/>
            </a:endParaRPr>
          </a:p>
        </p:txBody>
      </p:sp>
      <p:sp>
        <p:nvSpPr>
          <p:cNvPr id="423" name="Oval 64"/>
          <p:cNvSpPr/>
          <p:nvPr/>
        </p:nvSpPr>
        <p:spPr>
          <a:xfrm>
            <a:off x="4468320" y="1337760"/>
            <a:ext cx="1462680" cy="456840"/>
          </a:xfrm>
          <a:prstGeom prst="ellipse">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Query</a:t>
            </a:r>
            <a:endParaRPr lang="en-IN" sz="1200" b="0" strike="noStrike" spc="-1">
              <a:latin typeface="Arial"/>
            </a:endParaRPr>
          </a:p>
          <a:p>
            <a:pPr algn="ctr">
              <a:lnSpc>
                <a:spcPct val="100000"/>
              </a:lnSpc>
              <a:buNone/>
            </a:pPr>
            <a:r>
              <a:rPr lang="en-US" sz="1200" b="0" strike="noStrike" spc="-1">
                <a:solidFill>
                  <a:srgbClr val="000000"/>
                </a:solidFill>
                <a:latin typeface="Proxima Nova"/>
                <a:ea typeface="Arial"/>
              </a:rPr>
              <a:t>tool</a:t>
            </a:r>
            <a:endParaRPr lang="en-IN" sz="1200" b="0" strike="noStrike" spc="-1">
              <a:latin typeface="Arial"/>
            </a:endParaRPr>
          </a:p>
        </p:txBody>
      </p:sp>
      <p:sp>
        <p:nvSpPr>
          <p:cNvPr id="424" name="Oval 61"/>
          <p:cNvSpPr/>
          <p:nvPr/>
        </p:nvSpPr>
        <p:spPr>
          <a:xfrm>
            <a:off x="5967360" y="1337760"/>
            <a:ext cx="1754640" cy="456840"/>
          </a:xfrm>
          <a:prstGeom prst="ellipse">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Administration tool</a:t>
            </a:r>
            <a:endParaRPr lang="en-IN" sz="1200" b="0" strike="noStrike" spc="-1">
              <a:latin typeface="Arial"/>
            </a:endParaRPr>
          </a:p>
        </p:txBody>
      </p:sp>
      <p:sp>
        <p:nvSpPr>
          <p:cNvPr id="425" name="Rectangle 58"/>
          <p:cNvSpPr/>
          <p:nvPr/>
        </p:nvSpPr>
        <p:spPr>
          <a:xfrm>
            <a:off x="3160440" y="1974960"/>
            <a:ext cx="1006560" cy="36540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Compiler and linker</a:t>
            </a:r>
            <a:endParaRPr lang="en-IN" sz="1200" b="0" strike="noStrike" spc="-1">
              <a:latin typeface="Arial"/>
            </a:endParaRPr>
          </a:p>
        </p:txBody>
      </p:sp>
      <p:sp>
        <p:nvSpPr>
          <p:cNvPr id="426" name="Rectangle 55"/>
          <p:cNvSpPr/>
          <p:nvPr/>
        </p:nvSpPr>
        <p:spPr>
          <a:xfrm>
            <a:off x="4681080" y="1974960"/>
            <a:ext cx="1006560" cy="36540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DML queries</a:t>
            </a:r>
            <a:endParaRPr lang="en-IN" sz="1200" b="0" strike="noStrike" spc="-1">
              <a:latin typeface="Arial"/>
            </a:endParaRPr>
          </a:p>
        </p:txBody>
      </p:sp>
      <p:sp>
        <p:nvSpPr>
          <p:cNvPr id="427" name="Rectangle 52"/>
          <p:cNvSpPr/>
          <p:nvPr/>
        </p:nvSpPr>
        <p:spPr>
          <a:xfrm>
            <a:off x="6341040" y="1974960"/>
            <a:ext cx="1006560" cy="36540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DDL interpreter</a:t>
            </a:r>
            <a:endParaRPr lang="en-IN" sz="1200" b="0" strike="noStrike" spc="-1">
              <a:latin typeface="Arial"/>
            </a:endParaRPr>
          </a:p>
        </p:txBody>
      </p:sp>
      <p:sp>
        <p:nvSpPr>
          <p:cNvPr id="428" name="Rectangle 49"/>
          <p:cNvSpPr/>
          <p:nvPr/>
        </p:nvSpPr>
        <p:spPr>
          <a:xfrm>
            <a:off x="1452960" y="2053080"/>
            <a:ext cx="1285200" cy="54828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Application program object code</a:t>
            </a:r>
            <a:endParaRPr lang="en-IN" sz="1200" b="0" strike="noStrike" spc="-1">
              <a:latin typeface="Arial"/>
            </a:endParaRPr>
          </a:p>
        </p:txBody>
      </p:sp>
      <p:sp>
        <p:nvSpPr>
          <p:cNvPr id="429" name="Rectangle 48"/>
          <p:cNvSpPr/>
          <p:nvPr/>
        </p:nvSpPr>
        <p:spPr>
          <a:xfrm>
            <a:off x="4524840" y="2485440"/>
            <a:ext cx="1334880" cy="36540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DML compiler and organizer</a:t>
            </a:r>
            <a:endParaRPr lang="en-IN" sz="1200" b="0" strike="noStrike" spc="-1">
              <a:latin typeface="Arial"/>
            </a:endParaRPr>
          </a:p>
        </p:txBody>
      </p:sp>
      <p:sp>
        <p:nvSpPr>
          <p:cNvPr id="430" name="Rectangle 47"/>
          <p:cNvSpPr/>
          <p:nvPr/>
        </p:nvSpPr>
        <p:spPr>
          <a:xfrm>
            <a:off x="2919960" y="2599920"/>
            <a:ext cx="1444320" cy="36540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Query evaluation engine</a:t>
            </a:r>
            <a:endParaRPr lang="en-IN" sz="1200" b="0" strike="noStrike" spc="-1">
              <a:latin typeface="Arial"/>
            </a:endParaRPr>
          </a:p>
        </p:txBody>
      </p:sp>
      <p:sp>
        <p:nvSpPr>
          <p:cNvPr id="431" name="Rectangle 31"/>
          <p:cNvSpPr/>
          <p:nvPr/>
        </p:nvSpPr>
        <p:spPr>
          <a:xfrm>
            <a:off x="1715760" y="3281040"/>
            <a:ext cx="1132200" cy="45468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Buffer manager</a:t>
            </a:r>
            <a:endParaRPr lang="en-IN" sz="1200" b="0" strike="noStrike" spc="-1">
              <a:latin typeface="Arial"/>
            </a:endParaRPr>
          </a:p>
        </p:txBody>
      </p:sp>
      <p:sp>
        <p:nvSpPr>
          <p:cNvPr id="432" name="Rectangle 30"/>
          <p:cNvSpPr/>
          <p:nvPr/>
        </p:nvSpPr>
        <p:spPr>
          <a:xfrm>
            <a:off x="3080880" y="3281040"/>
            <a:ext cx="929880" cy="45684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File manager</a:t>
            </a:r>
            <a:endParaRPr lang="en-IN" sz="1200" b="0" strike="noStrike" spc="-1">
              <a:latin typeface="Arial"/>
            </a:endParaRPr>
          </a:p>
        </p:txBody>
      </p:sp>
      <p:sp>
        <p:nvSpPr>
          <p:cNvPr id="433" name="Rectangle 29"/>
          <p:cNvSpPr/>
          <p:nvPr/>
        </p:nvSpPr>
        <p:spPr>
          <a:xfrm>
            <a:off x="4243320" y="3281040"/>
            <a:ext cx="1499040" cy="45684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Authorization and integrity manager</a:t>
            </a:r>
            <a:endParaRPr lang="en-IN" sz="1200" b="0" strike="noStrike" spc="-1">
              <a:latin typeface="Arial"/>
            </a:endParaRPr>
          </a:p>
        </p:txBody>
      </p:sp>
      <p:sp>
        <p:nvSpPr>
          <p:cNvPr id="434" name="Rectangle 28"/>
          <p:cNvSpPr/>
          <p:nvPr/>
        </p:nvSpPr>
        <p:spPr>
          <a:xfrm>
            <a:off x="5975280" y="3281040"/>
            <a:ext cx="1096920" cy="45684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Transaction manager</a:t>
            </a:r>
            <a:endParaRPr lang="en-IN" sz="1200" b="0" strike="noStrike" spc="-1">
              <a:latin typeface="Arial"/>
            </a:endParaRPr>
          </a:p>
        </p:txBody>
      </p:sp>
      <p:sp>
        <p:nvSpPr>
          <p:cNvPr id="435" name="AutoShape 23"/>
          <p:cNvSpPr/>
          <p:nvPr/>
        </p:nvSpPr>
        <p:spPr>
          <a:xfrm>
            <a:off x="2386440" y="3966030"/>
            <a:ext cx="3017160" cy="980640"/>
          </a:xfrm>
          <a:prstGeom prst="can">
            <a:avLst>
              <a:gd name="adj" fmla="val 20167"/>
            </a:avLst>
          </a:prstGeom>
          <a:solidFill>
            <a:schemeClr val="bg1">
              <a:lumMod val="95000"/>
            </a:schemeClr>
          </a:solidFill>
          <a:ln w="9525">
            <a:solidFill>
              <a:srgbClr val="000000"/>
            </a:solidFill>
            <a:round/>
          </a:ln>
        </p:spPr>
        <p:style>
          <a:lnRef idx="0">
            <a:scrgbClr r="0" g="0" b="0"/>
          </a:lnRef>
          <a:fillRef idx="0">
            <a:scrgbClr r="0" g="0" b="0"/>
          </a:fillRef>
          <a:effectRef idx="0">
            <a:scrgbClr r="0" g="0" b="0"/>
          </a:effectRef>
          <a:fontRef idx="minor"/>
        </p:style>
        <p:txBody>
          <a:bodyPr/>
          <a:lstStyle/>
          <a:p>
            <a:endParaRPr lang="en-IN"/>
          </a:p>
        </p:txBody>
      </p:sp>
      <p:sp>
        <p:nvSpPr>
          <p:cNvPr id="436" name="Rectangle 22"/>
          <p:cNvSpPr/>
          <p:nvPr/>
        </p:nvSpPr>
        <p:spPr>
          <a:xfrm>
            <a:off x="3948480" y="4221000"/>
            <a:ext cx="1371240" cy="28764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Data dictionary</a:t>
            </a:r>
            <a:endParaRPr lang="en-IN" sz="1200" b="0" strike="noStrike" spc="-1">
              <a:latin typeface="Arial"/>
            </a:endParaRPr>
          </a:p>
        </p:txBody>
      </p:sp>
      <p:sp>
        <p:nvSpPr>
          <p:cNvPr id="437" name="Rectangle 21"/>
          <p:cNvSpPr/>
          <p:nvPr/>
        </p:nvSpPr>
        <p:spPr>
          <a:xfrm>
            <a:off x="3994200" y="4580280"/>
            <a:ext cx="1279800" cy="28764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Statistical data </a:t>
            </a:r>
            <a:endParaRPr lang="en-IN" sz="1200" b="0" strike="noStrike" spc="-1">
              <a:latin typeface="Arial"/>
            </a:endParaRPr>
          </a:p>
        </p:txBody>
      </p:sp>
      <p:sp>
        <p:nvSpPr>
          <p:cNvPr id="438" name="Rectangle 20"/>
          <p:cNvSpPr/>
          <p:nvPr/>
        </p:nvSpPr>
        <p:spPr>
          <a:xfrm>
            <a:off x="3006720" y="4232520"/>
            <a:ext cx="731160" cy="28764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Indices</a:t>
            </a:r>
            <a:endParaRPr lang="en-IN" sz="1200" b="0" strike="noStrike" spc="-1">
              <a:latin typeface="Arial"/>
            </a:endParaRPr>
          </a:p>
        </p:txBody>
      </p:sp>
      <p:sp>
        <p:nvSpPr>
          <p:cNvPr id="439" name="Rectangle 19"/>
          <p:cNvSpPr/>
          <p:nvPr/>
        </p:nvSpPr>
        <p:spPr>
          <a:xfrm>
            <a:off x="2456280" y="4542480"/>
            <a:ext cx="577440" cy="28764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numCol="1" spcCol="0" anchor="ctr">
            <a:noAutofit/>
          </a:bodyPr>
          <a:lstStyle/>
          <a:p>
            <a:pPr algn="ctr">
              <a:lnSpc>
                <a:spcPct val="100000"/>
              </a:lnSpc>
              <a:buNone/>
            </a:pPr>
            <a:r>
              <a:rPr lang="en-US" sz="1200" b="0" strike="noStrike" spc="-1">
                <a:solidFill>
                  <a:srgbClr val="000000"/>
                </a:solidFill>
                <a:latin typeface="Proxima Nova"/>
                <a:ea typeface="Arial"/>
              </a:rPr>
              <a:t>Data</a:t>
            </a:r>
            <a:endParaRPr lang="en-IN" sz="1200" b="0" strike="noStrike" spc="-1">
              <a:latin typeface="Arial"/>
            </a:endParaRPr>
          </a:p>
        </p:txBody>
      </p:sp>
      <p:sp>
        <p:nvSpPr>
          <p:cNvPr id="440" name="Straight Connector 35"/>
          <p:cNvSpPr/>
          <p:nvPr/>
        </p:nvSpPr>
        <p:spPr>
          <a:xfrm flipH="1">
            <a:off x="2094120" y="1093680"/>
            <a:ext cx="2520" cy="239400"/>
          </a:xfrm>
          <a:prstGeom prst="line">
            <a:avLst/>
          </a:prstGeom>
          <a:ln w="19050">
            <a:solidFill>
              <a:srgbClr val="FFFFFF">
                <a:lumMod val="65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441" name="Straight Connector 36"/>
          <p:cNvSpPr/>
          <p:nvPr/>
        </p:nvSpPr>
        <p:spPr>
          <a:xfrm>
            <a:off x="6842880" y="1102320"/>
            <a:ext cx="1440" cy="238680"/>
          </a:xfrm>
          <a:prstGeom prst="line">
            <a:avLst/>
          </a:prstGeom>
          <a:ln w="19050">
            <a:solidFill>
              <a:srgbClr val="FFFFFF">
                <a:lumMod val="65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442" name="Straight Connector 37"/>
          <p:cNvSpPr/>
          <p:nvPr/>
        </p:nvSpPr>
        <p:spPr>
          <a:xfrm flipH="1">
            <a:off x="5192280" y="1087560"/>
            <a:ext cx="2880" cy="252000"/>
          </a:xfrm>
          <a:prstGeom prst="line">
            <a:avLst/>
          </a:prstGeom>
          <a:ln w="19050">
            <a:solidFill>
              <a:srgbClr val="FFFFFF">
                <a:lumMod val="65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443" name="Straight Connector 38"/>
          <p:cNvSpPr/>
          <p:nvPr/>
        </p:nvSpPr>
        <p:spPr>
          <a:xfrm>
            <a:off x="3573360" y="1098360"/>
            <a:ext cx="360" cy="254520"/>
          </a:xfrm>
          <a:prstGeom prst="line">
            <a:avLst/>
          </a:prstGeom>
          <a:ln w="19050">
            <a:solidFill>
              <a:srgbClr val="FFFFFF">
                <a:lumMod val="65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444" name="Straight Connector 39"/>
          <p:cNvSpPr/>
          <p:nvPr/>
        </p:nvSpPr>
        <p:spPr>
          <a:xfrm flipH="1">
            <a:off x="2095560" y="1794960"/>
            <a:ext cx="3240" cy="25812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45" name="Straight Connector 40"/>
          <p:cNvSpPr/>
          <p:nvPr/>
        </p:nvSpPr>
        <p:spPr>
          <a:xfrm>
            <a:off x="3591720" y="1794960"/>
            <a:ext cx="360" cy="17532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46" name="Straight Connector 41"/>
          <p:cNvSpPr/>
          <p:nvPr/>
        </p:nvSpPr>
        <p:spPr>
          <a:xfrm flipH="1">
            <a:off x="5188320" y="1794960"/>
            <a:ext cx="3960" cy="17532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47" name="Straight Connector 42"/>
          <p:cNvSpPr/>
          <p:nvPr/>
        </p:nvSpPr>
        <p:spPr>
          <a:xfrm>
            <a:off x="6844320" y="1794960"/>
            <a:ext cx="360" cy="17964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48" name="Straight Connector 43"/>
          <p:cNvSpPr/>
          <p:nvPr/>
        </p:nvSpPr>
        <p:spPr>
          <a:xfrm flipH="1">
            <a:off x="5184360" y="1794960"/>
            <a:ext cx="1658520" cy="17964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49" name="Straight Arrow Connector 44"/>
          <p:cNvSpPr/>
          <p:nvPr/>
        </p:nvSpPr>
        <p:spPr>
          <a:xfrm>
            <a:off x="4158000" y="2157840"/>
            <a:ext cx="513360" cy="360"/>
          </a:xfrm>
          <a:custGeom>
            <a:avLst/>
            <a:gdLst/>
            <a:ahLst/>
            <a:cxnLst/>
            <a:rect l="l" t="t" r="r" b="b"/>
            <a:pathLst>
              <a:path w="21600" h="21600">
                <a:moveTo>
                  <a:pt x="0" y="0"/>
                </a:moveTo>
                <a:lnTo>
                  <a:pt x="21600" y="21600"/>
                </a:lnTo>
              </a:path>
            </a:pathLst>
          </a:custGeom>
          <a:noFill/>
          <a:ln w="19050">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450" name="Elbow Connector 45"/>
          <p:cNvSpPr/>
          <p:nvPr/>
        </p:nvSpPr>
        <p:spPr>
          <a:xfrm rot="10800000" flipV="1">
            <a:off x="2738880" y="2157120"/>
            <a:ext cx="421560" cy="169560"/>
          </a:xfrm>
          <a:prstGeom prst="bentConnector3">
            <a:avLst>
              <a:gd name="adj1" fmla="val 50000"/>
            </a:avLst>
          </a:prstGeom>
          <a:noFill/>
          <a:ln w="19050">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451" name="Straight Connector 46"/>
          <p:cNvSpPr/>
          <p:nvPr/>
        </p:nvSpPr>
        <p:spPr>
          <a:xfrm>
            <a:off x="2738160" y="2501640"/>
            <a:ext cx="853560" cy="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52" name="Straight Arrow Connector 47"/>
          <p:cNvSpPr/>
          <p:nvPr/>
        </p:nvSpPr>
        <p:spPr>
          <a:xfrm flipV="1">
            <a:off x="3592080" y="2267640"/>
            <a:ext cx="1079280" cy="232920"/>
          </a:xfrm>
          <a:custGeom>
            <a:avLst/>
            <a:gdLst/>
            <a:ahLst/>
            <a:cxnLst/>
            <a:rect l="l" t="t" r="r" b="b"/>
            <a:pathLst>
              <a:path w="21600" h="21600">
                <a:moveTo>
                  <a:pt x="0" y="0"/>
                </a:moveTo>
                <a:lnTo>
                  <a:pt x="21600" y="21600"/>
                </a:lnTo>
              </a:path>
            </a:pathLst>
          </a:custGeom>
          <a:noFill/>
          <a:ln w="19050">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453" name="Straight Arrow Connector 48"/>
          <p:cNvSpPr/>
          <p:nvPr/>
        </p:nvSpPr>
        <p:spPr>
          <a:xfrm>
            <a:off x="5188320" y="2338560"/>
            <a:ext cx="5400" cy="156600"/>
          </a:xfrm>
          <a:custGeom>
            <a:avLst/>
            <a:gdLst/>
            <a:ahLst/>
            <a:cxnLst/>
            <a:rect l="l" t="t" r="r" b="b"/>
            <a:pathLst>
              <a:path w="21600" h="21600">
                <a:moveTo>
                  <a:pt x="0" y="0"/>
                </a:moveTo>
                <a:lnTo>
                  <a:pt x="21600" y="21600"/>
                </a:lnTo>
              </a:path>
            </a:pathLst>
          </a:custGeom>
          <a:noFill/>
          <a:ln w="19050">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454" name="Elbow Connector 49"/>
          <p:cNvSpPr/>
          <p:nvPr/>
        </p:nvSpPr>
        <p:spPr>
          <a:xfrm rot="16200000" flipH="1">
            <a:off x="2416680" y="2279880"/>
            <a:ext cx="180720" cy="824040"/>
          </a:xfrm>
          <a:prstGeom prst="bentConnector2">
            <a:avLst/>
          </a:prstGeom>
          <a:noFill/>
          <a:ln w="19050">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455" name="Elbow Connector 50"/>
          <p:cNvSpPr/>
          <p:nvPr/>
        </p:nvSpPr>
        <p:spPr>
          <a:xfrm rot="10800000" flipV="1">
            <a:off x="4365360" y="2668680"/>
            <a:ext cx="159480" cy="126000"/>
          </a:xfrm>
          <a:prstGeom prst="bentConnector3">
            <a:avLst>
              <a:gd name="adj1" fmla="val 50000"/>
            </a:avLst>
          </a:prstGeom>
          <a:noFill/>
          <a:ln w="19050">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456" name="TextBox 51"/>
          <p:cNvSpPr/>
          <p:nvPr/>
        </p:nvSpPr>
        <p:spPr>
          <a:xfrm>
            <a:off x="136440" y="1585800"/>
            <a:ext cx="1063080" cy="522720"/>
          </a:xfrm>
          <a:prstGeom prst="wedgeRoundRectCallout">
            <a:avLst>
              <a:gd name="adj1" fmla="val 74698"/>
              <a:gd name="adj2" fmla="val 30945"/>
              <a:gd name="adj3" fmla="val 16667"/>
            </a:avLst>
          </a:prstGeom>
          <a:solidFill>
            <a:schemeClr val="tx1">
              <a:lumMod val="10000"/>
              <a:lumOff val="90000"/>
            </a:schemeClr>
          </a:solidFill>
          <a:ln w="12700">
            <a:solidFill>
              <a:srgbClr val="FFFFFF">
                <a:lumMod val="65000"/>
              </a:srgb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000000"/>
                </a:solidFill>
                <a:latin typeface="Proxima Nova"/>
              </a:rPr>
              <a:t>Query </a:t>
            </a:r>
            <a:endParaRPr lang="en-IN" sz="1400" b="0" strike="noStrike" spc="-1">
              <a:latin typeface="Arial"/>
            </a:endParaRPr>
          </a:p>
          <a:p>
            <a:pPr algn="ctr">
              <a:lnSpc>
                <a:spcPct val="100000"/>
              </a:lnSpc>
              <a:buNone/>
            </a:pPr>
            <a:r>
              <a:rPr lang="en-US" sz="1400" b="0" strike="noStrike" spc="-1">
                <a:solidFill>
                  <a:srgbClr val="000000"/>
                </a:solidFill>
                <a:latin typeface="Proxima Nova"/>
              </a:rPr>
              <a:t>processor</a:t>
            </a:r>
            <a:endParaRPr lang="en-IN" sz="1400" b="0" strike="noStrike" spc="-1">
              <a:latin typeface="Arial"/>
            </a:endParaRPr>
          </a:p>
        </p:txBody>
      </p:sp>
      <p:sp>
        <p:nvSpPr>
          <p:cNvPr id="457" name="TextBox 53"/>
          <p:cNvSpPr/>
          <p:nvPr/>
        </p:nvSpPr>
        <p:spPr>
          <a:xfrm>
            <a:off x="5814360" y="4099320"/>
            <a:ext cx="1619640" cy="334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ctr">
            <a:spAutoFit/>
          </a:bodyPr>
          <a:lstStyle/>
          <a:p>
            <a:pPr>
              <a:lnSpc>
                <a:spcPct val="100000"/>
              </a:lnSpc>
              <a:buNone/>
            </a:pPr>
            <a:r>
              <a:rPr lang="en-US" sz="1600" b="0" strike="noStrike" spc="-1">
                <a:solidFill>
                  <a:srgbClr val="000000"/>
                </a:solidFill>
                <a:latin typeface="Proxima Nova"/>
                <a:ea typeface="Arial"/>
              </a:rPr>
              <a:t>Disk storage</a:t>
            </a:r>
            <a:endParaRPr lang="en-IN" sz="1600" b="0" strike="noStrike" spc="-1">
              <a:latin typeface="Arial"/>
            </a:endParaRPr>
          </a:p>
        </p:txBody>
      </p:sp>
      <p:sp>
        <p:nvSpPr>
          <p:cNvPr id="458" name="Straight Connector 54"/>
          <p:cNvSpPr/>
          <p:nvPr/>
        </p:nvSpPr>
        <p:spPr>
          <a:xfrm flipH="1">
            <a:off x="2282040" y="2965320"/>
            <a:ext cx="1360440" cy="31572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59" name="Straight Connector 55"/>
          <p:cNvSpPr/>
          <p:nvPr/>
        </p:nvSpPr>
        <p:spPr>
          <a:xfrm flipH="1">
            <a:off x="3545640" y="2965680"/>
            <a:ext cx="96840" cy="31536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60" name="Straight Connector 56"/>
          <p:cNvSpPr/>
          <p:nvPr/>
        </p:nvSpPr>
        <p:spPr>
          <a:xfrm>
            <a:off x="3633840" y="2965320"/>
            <a:ext cx="1359000" cy="31572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61" name="Straight Connector 57"/>
          <p:cNvSpPr/>
          <p:nvPr/>
        </p:nvSpPr>
        <p:spPr>
          <a:xfrm>
            <a:off x="3642480" y="2965320"/>
            <a:ext cx="2881440" cy="31572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62" name="Straight Connector 58"/>
          <p:cNvSpPr/>
          <p:nvPr/>
        </p:nvSpPr>
        <p:spPr>
          <a:xfrm>
            <a:off x="2282040" y="3736080"/>
            <a:ext cx="462960" cy="80640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63" name="Straight Connector 59"/>
          <p:cNvSpPr/>
          <p:nvPr/>
        </p:nvSpPr>
        <p:spPr>
          <a:xfrm>
            <a:off x="2282040" y="3736080"/>
            <a:ext cx="1090440" cy="49608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64" name="Straight Connector 60"/>
          <p:cNvSpPr/>
          <p:nvPr/>
        </p:nvSpPr>
        <p:spPr>
          <a:xfrm flipH="1">
            <a:off x="3372480" y="3738240"/>
            <a:ext cx="173160" cy="49392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65" name="Straight Connector 61"/>
          <p:cNvSpPr/>
          <p:nvPr/>
        </p:nvSpPr>
        <p:spPr>
          <a:xfrm flipH="1">
            <a:off x="2745000" y="3738240"/>
            <a:ext cx="800640" cy="80424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66" name="Straight Connector 62"/>
          <p:cNvSpPr/>
          <p:nvPr/>
        </p:nvSpPr>
        <p:spPr>
          <a:xfrm flipH="1">
            <a:off x="4633920" y="3738240"/>
            <a:ext cx="358920" cy="48240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67" name="Straight Connector 63"/>
          <p:cNvSpPr/>
          <p:nvPr/>
        </p:nvSpPr>
        <p:spPr>
          <a:xfrm flipH="1">
            <a:off x="4633920" y="2855880"/>
            <a:ext cx="566640" cy="1364760"/>
          </a:xfrm>
          <a:prstGeom prst="line">
            <a:avLst/>
          </a:prstGeom>
          <a:ln w="19050">
            <a:solidFill>
              <a:srgbClr val="FFFFFF">
                <a:lumMod val="50000"/>
              </a:srgbClr>
            </a:solidFill>
            <a:round/>
          </a:ln>
        </p:spPr>
        <p:style>
          <a:lnRef idx="1">
            <a:schemeClr val="dk1"/>
          </a:lnRef>
          <a:fillRef idx="0">
            <a:schemeClr val="dk1"/>
          </a:fillRef>
          <a:effectRef idx="0">
            <a:schemeClr val="dk1"/>
          </a:effectRef>
          <a:fontRef idx="minor"/>
        </p:style>
        <p:txBody>
          <a:bodyPr/>
          <a:lstStyle/>
          <a:p>
            <a:endParaRPr lang="en-IN"/>
          </a:p>
        </p:txBody>
      </p:sp>
      <p:sp>
        <p:nvSpPr>
          <p:cNvPr id="484" name="TextBox 85"/>
          <p:cNvSpPr/>
          <p:nvPr/>
        </p:nvSpPr>
        <p:spPr>
          <a:xfrm>
            <a:off x="136440" y="2849400"/>
            <a:ext cx="1063080" cy="522720"/>
          </a:xfrm>
          <a:prstGeom prst="wedgeRoundRectCallout">
            <a:avLst>
              <a:gd name="adj1" fmla="val 74698"/>
              <a:gd name="adj2" fmla="val 30945"/>
              <a:gd name="adj3" fmla="val 16667"/>
            </a:avLst>
          </a:prstGeom>
          <a:solidFill>
            <a:schemeClr val="tx1">
              <a:lumMod val="10000"/>
              <a:lumOff val="90000"/>
            </a:schemeClr>
          </a:solidFill>
          <a:ln w="12700">
            <a:solidFill>
              <a:srgbClr val="FFFFFF">
                <a:lumMod val="65000"/>
              </a:srgbClr>
            </a:solidFill>
            <a:roun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buNone/>
            </a:pPr>
            <a:r>
              <a:rPr lang="en-US" sz="1400" b="0" strike="noStrike" spc="-1">
                <a:solidFill>
                  <a:srgbClr val="000000"/>
                </a:solidFill>
                <a:latin typeface="Proxima Nova"/>
              </a:rPr>
              <a:t>Storage</a:t>
            </a:r>
            <a:endParaRPr lang="en-IN" sz="1400" b="0" strike="noStrike" spc="-1">
              <a:latin typeface="Arial"/>
            </a:endParaRPr>
          </a:p>
          <a:p>
            <a:pPr algn="ctr">
              <a:lnSpc>
                <a:spcPct val="100000"/>
              </a:lnSpc>
              <a:buNone/>
            </a:pPr>
            <a:r>
              <a:rPr lang="en-US" sz="1400" b="0" strike="noStrike" spc="-1">
                <a:solidFill>
                  <a:srgbClr val="000000"/>
                </a:solidFill>
                <a:latin typeface="Proxima Nova"/>
              </a:rPr>
              <a:t>manager</a:t>
            </a:r>
            <a:endParaRPr lang="en-IN" sz="1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417"/>
                                        </p:tgtEl>
                                        <p:attrNameLst>
                                          <p:attrName>style.visibility</p:attrName>
                                        </p:attrNameLst>
                                      </p:cBhvr>
                                      <p:to>
                                        <p:strVal val="visible"/>
                                      </p:to>
                                    </p:set>
                                    <p:animEffect transition="in" filter="fade">
                                      <p:cBhvr additive="repl">
                                        <p:cTn id="7" dur="500"/>
                                        <p:tgtEl>
                                          <p:spTgt spid="417"/>
                                        </p:tgtEl>
                                      </p:cBhvr>
                                    </p:animEffect>
                                  </p:childTnLst>
                                </p:cTn>
                              </p:par>
                              <p:par>
                                <p:cTn id="8" presetID="10" presetClass="entr" fill="hold" nodeType="withEffect">
                                  <p:stCondLst>
                                    <p:cond delay="0"/>
                                  </p:stCondLst>
                                  <p:childTnLst>
                                    <p:set>
                                      <p:cBhvr>
                                        <p:cTn id="9" dur="1" fill="hold">
                                          <p:stCondLst>
                                            <p:cond delay="0"/>
                                          </p:stCondLst>
                                        </p:cTn>
                                        <p:tgtEl>
                                          <p:spTgt spid="418"/>
                                        </p:tgtEl>
                                        <p:attrNameLst>
                                          <p:attrName>style.visibility</p:attrName>
                                        </p:attrNameLst>
                                      </p:cBhvr>
                                      <p:to>
                                        <p:strVal val="visible"/>
                                      </p:to>
                                    </p:set>
                                    <p:animEffect transition="in" filter="fade">
                                      <p:cBhvr additive="repl">
                                        <p:cTn id="10" dur="500"/>
                                        <p:tgtEl>
                                          <p:spTgt spid="418"/>
                                        </p:tgtEl>
                                      </p:cBhvr>
                                    </p:animEffect>
                                  </p:childTnLst>
                                </p:cTn>
                              </p:par>
                              <p:par>
                                <p:cTn id="11" presetID="10" presetClass="entr" fill="hold" nodeType="withEffect">
                                  <p:stCondLst>
                                    <p:cond delay="0"/>
                                  </p:stCondLst>
                                  <p:childTnLst>
                                    <p:set>
                                      <p:cBhvr>
                                        <p:cTn id="12" dur="1" fill="hold">
                                          <p:stCondLst>
                                            <p:cond delay="0"/>
                                          </p:stCondLst>
                                        </p:cTn>
                                        <p:tgtEl>
                                          <p:spTgt spid="419"/>
                                        </p:tgtEl>
                                        <p:attrNameLst>
                                          <p:attrName>style.visibility</p:attrName>
                                        </p:attrNameLst>
                                      </p:cBhvr>
                                      <p:to>
                                        <p:strVal val="visible"/>
                                      </p:to>
                                    </p:set>
                                    <p:animEffect transition="in" filter="fade">
                                      <p:cBhvr additive="repl">
                                        <p:cTn id="13" dur="500"/>
                                        <p:tgtEl>
                                          <p:spTgt spid="419"/>
                                        </p:tgtEl>
                                      </p:cBhvr>
                                    </p:animEffect>
                                  </p:childTnLst>
                                </p:cTn>
                              </p:par>
                              <p:par>
                                <p:cTn id="14" presetID="10" presetClass="entr" fill="hold" nodeType="withEffect">
                                  <p:stCondLst>
                                    <p:cond delay="0"/>
                                  </p:stCondLst>
                                  <p:childTnLst>
                                    <p:set>
                                      <p:cBhvr>
                                        <p:cTn id="15" dur="1" fill="hold">
                                          <p:stCondLst>
                                            <p:cond delay="0"/>
                                          </p:stCondLst>
                                        </p:cTn>
                                        <p:tgtEl>
                                          <p:spTgt spid="420"/>
                                        </p:tgtEl>
                                        <p:attrNameLst>
                                          <p:attrName>style.visibility</p:attrName>
                                        </p:attrNameLst>
                                      </p:cBhvr>
                                      <p:to>
                                        <p:strVal val="visible"/>
                                      </p:to>
                                    </p:set>
                                    <p:animEffect transition="in" filter="fade">
                                      <p:cBhvr additive="repl">
                                        <p:cTn id="16" dur="500"/>
                                        <p:tgtEl>
                                          <p:spTgt spid="42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fill="hold" nodeType="clickEffect">
                                  <p:stCondLst>
                                    <p:cond delay="0"/>
                                  </p:stCondLst>
                                  <p:childTnLst>
                                    <p:set>
                                      <p:cBhvr>
                                        <p:cTn id="20" dur="1" fill="hold">
                                          <p:stCondLst>
                                            <p:cond delay="0"/>
                                          </p:stCondLst>
                                        </p:cTn>
                                        <p:tgtEl>
                                          <p:spTgt spid="440"/>
                                        </p:tgtEl>
                                        <p:attrNameLst>
                                          <p:attrName>style.visibility</p:attrName>
                                        </p:attrNameLst>
                                      </p:cBhvr>
                                      <p:to>
                                        <p:strVal val="visible"/>
                                      </p:to>
                                    </p:set>
                                    <p:animEffect transition="in" filter="fade">
                                      <p:cBhvr additive="repl">
                                        <p:cTn id="21" dur="500"/>
                                        <p:tgtEl>
                                          <p:spTgt spid="440"/>
                                        </p:tgtEl>
                                      </p:cBhvr>
                                    </p:animEffect>
                                  </p:childTnLst>
                                </p:cTn>
                              </p:par>
                              <p:par>
                                <p:cTn id="22" presetID="10" presetClass="entr" fill="hold" nodeType="withEffect">
                                  <p:stCondLst>
                                    <p:cond delay="0"/>
                                  </p:stCondLst>
                                  <p:childTnLst>
                                    <p:set>
                                      <p:cBhvr>
                                        <p:cTn id="23" dur="1" fill="hold">
                                          <p:stCondLst>
                                            <p:cond delay="0"/>
                                          </p:stCondLst>
                                        </p:cTn>
                                        <p:tgtEl>
                                          <p:spTgt spid="413"/>
                                        </p:tgtEl>
                                        <p:attrNameLst>
                                          <p:attrName>style.visibility</p:attrName>
                                        </p:attrNameLst>
                                      </p:cBhvr>
                                      <p:to>
                                        <p:strVal val="visible"/>
                                      </p:to>
                                    </p:set>
                                    <p:animEffect transition="in" filter="fade">
                                      <p:cBhvr additive="repl">
                                        <p:cTn id="24" dur="500"/>
                                        <p:tgtEl>
                                          <p:spTgt spid="4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fill="hold" nodeType="clickEffect">
                                  <p:stCondLst>
                                    <p:cond delay="0"/>
                                  </p:stCondLst>
                                  <p:childTnLst>
                                    <p:set>
                                      <p:cBhvr>
                                        <p:cTn id="28" dur="1" fill="hold">
                                          <p:stCondLst>
                                            <p:cond delay="0"/>
                                          </p:stCondLst>
                                        </p:cTn>
                                        <p:tgtEl>
                                          <p:spTgt spid="421"/>
                                        </p:tgtEl>
                                        <p:attrNameLst>
                                          <p:attrName>style.visibility</p:attrName>
                                        </p:attrNameLst>
                                      </p:cBhvr>
                                      <p:to>
                                        <p:strVal val="visible"/>
                                      </p:to>
                                    </p:set>
                                    <p:animEffect transition="in" filter="fade">
                                      <p:cBhvr additive="repl">
                                        <p:cTn id="29" dur="500"/>
                                        <p:tgtEl>
                                          <p:spTgt spid="421"/>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fill="hold" nodeType="clickEffect">
                                  <p:stCondLst>
                                    <p:cond delay="0"/>
                                  </p:stCondLst>
                                  <p:childTnLst>
                                    <p:set>
                                      <p:cBhvr>
                                        <p:cTn id="33" dur="1" fill="hold">
                                          <p:stCondLst>
                                            <p:cond delay="0"/>
                                          </p:stCondLst>
                                        </p:cTn>
                                        <p:tgtEl>
                                          <p:spTgt spid="443"/>
                                        </p:tgtEl>
                                        <p:attrNameLst>
                                          <p:attrName>style.visibility</p:attrName>
                                        </p:attrNameLst>
                                      </p:cBhvr>
                                      <p:to>
                                        <p:strVal val="visible"/>
                                      </p:to>
                                    </p:set>
                                    <p:animEffect transition="in" filter="fade">
                                      <p:cBhvr additive="repl">
                                        <p:cTn id="34" dur="500"/>
                                        <p:tgtEl>
                                          <p:spTgt spid="443"/>
                                        </p:tgtEl>
                                      </p:cBhvr>
                                    </p:animEffect>
                                  </p:childTnLst>
                                </p:cTn>
                              </p:par>
                              <p:par>
                                <p:cTn id="35" presetID="10" presetClass="entr" fill="hold" nodeType="withEffect">
                                  <p:stCondLst>
                                    <p:cond delay="0"/>
                                  </p:stCondLst>
                                  <p:childTnLst>
                                    <p:set>
                                      <p:cBhvr>
                                        <p:cTn id="36" dur="1" fill="hold">
                                          <p:stCondLst>
                                            <p:cond delay="0"/>
                                          </p:stCondLst>
                                        </p:cTn>
                                        <p:tgtEl>
                                          <p:spTgt spid="412"/>
                                        </p:tgtEl>
                                        <p:attrNameLst>
                                          <p:attrName>style.visibility</p:attrName>
                                        </p:attrNameLst>
                                      </p:cBhvr>
                                      <p:to>
                                        <p:strVal val="visible"/>
                                      </p:to>
                                    </p:set>
                                    <p:animEffect transition="in" filter="fade">
                                      <p:cBhvr additive="repl">
                                        <p:cTn id="37" dur="500"/>
                                        <p:tgtEl>
                                          <p:spTgt spid="41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fill="hold" nodeType="clickEffect">
                                  <p:stCondLst>
                                    <p:cond delay="0"/>
                                  </p:stCondLst>
                                  <p:childTnLst>
                                    <p:set>
                                      <p:cBhvr>
                                        <p:cTn id="41" dur="1" fill="hold">
                                          <p:stCondLst>
                                            <p:cond delay="0"/>
                                          </p:stCondLst>
                                        </p:cTn>
                                        <p:tgtEl>
                                          <p:spTgt spid="422"/>
                                        </p:tgtEl>
                                        <p:attrNameLst>
                                          <p:attrName>style.visibility</p:attrName>
                                        </p:attrNameLst>
                                      </p:cBhvr>
                                      <p:to>
                                        <p:strVal val="visible"/>
                                      </p:to>
                                    </p:set>
                                    <p:animEffect transition="in" filter="fade">
                                      <p:cBhvr additive="repl">
                                        <p:cTn id="42" dur="500"/>
                                        <p:tgtEl>
                                          <p:spTgt spid="422"/>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fill="hold" nodeType="clickEffect">
                                  <p:stCondLst>
                                    <p:cond delay="0"/>
                                  </p:stCondLst>
                                  <p:childTnLst>
                                    <p:set>
                                      <p:cBhvr>
                                        <p:cTn id="46" dur="1" fill="hold">
                                          <p:stCondLst>
                                            <p:cond delay="0"/>
                                          </p:stCondLst>
                                        </p:cTn>
                                        <p:tgtEl>
                                          <p:spTgt spid="442"/>
                                        </p:tgtEl>
                                        <p:attrNameLst>
                                          <p:attrName>style.visibility</p:attrName>
                                        </p:attrNameLst>
                                      </p:cBhvr>
                                      <p:to>
                                        <p:strVal val="visible"/>
                                      </p:to>
                                    </p:set>
                                    <p:animEffect transition="in" filter="fade">
                                      <p:cBhvr additive="repl">
                                        <p:cTn id="47" dur="500"/>
                                        <p:tgtEl>
                                          <p:spTgt spid="442"/>
                                        </p:tgtEl>
                                      </p:cBhvr>
                                    </p:animEffect>
                                  </p:childTnLst>
                                </p:cTn>
                              </p:par>
                              <p:par>
                                <p:cTn id="48" presetID="10" presetClass="entr" fill="hold" nodeType="withEffect">
                                  <p:stCondLst>
                                    <p:cond delay="0"/>
                                  </p:stCondLst>
                                  <p:childTnLst>
                                    <p:set>
                                      <p:cBhvr>
                                        <p:cTn id="49" dur="1" fill="hold">
                                          <p:stCondLst>
                                            <p:cond delay="0"/>
                                          </p:stCondLst>
                                        </p:cTn>
                                        <p:tgtEl>
                                          <p:spTgt spid="411"/>
                                        </p:tgtEl>
                                        <p:attrNameLst>
                                          <p:attrName>style.visibility</p:attrName>
                                        </p:attrNameLst>
                                      </p:cBhvr>
                                      <p:to>
                                        <p:strVal val="visible"/>
                                      </p:to>
                                    </p:set>
                                    <p:animEffect transition="in" filter="fade">
                                      <p:cBhvr additive="repl">
                                        <p:cTn id="50" dur="500"/>
                                        <p:tgtEl>
                                          <p:spTgt spid="411"/>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fill="hold" nodeType="clickEffect">
                                  <p:stCondLst>
                                    <p:cond delay="0"/>
                                  </p:stCondLst>
                                  <p:childTnLst>
                                    <p:set>
                                      <p:cBhvr>
                                        <p:cTn id="54" dur="1" fill="hold">
                                          <p:stCondLst>
                                            <p:cond delay="0"/>
                                          </p:stCondLst>
                                        </p:cTn>
                                        <p:tgtEl>
                                          <p:spTgt spid="423"/>
                                        </p:tgtEl>
                                        <p:attrNameLst>
                                          <p:attrName>style.visibility</p:attrName>
                                        </p:attrNameLst>
                                      </p:cBhvr>
                                      <p:to>
                                        <p:strVal val="visible"/>
                                      </p:to>
                                    </p:set>
                                    <p:animEffect transition="in" filter="fade">
                                      <p:cBhvr additive="repl">
                                        <p:cTn id="55" dur="500"/>
                                        <p:tgtEl>
                                          <p:spTgt spid="423"/>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fill="hold" nodeType="clickEffect">
                                  <p:stCondLst>
                                    <p:cond delay="0"/>
                                  </p:stCondLst>
                                  <p:childTnLst>
                                    <p:set>
                                      <p:cBhvr>
                                        <p:cTn id="59" dur="1" fill="hold">
                                          <p:stCondLst>
                                            <p:cond delay="0"/>
                                          </p:stCondLst>
                                        </p:cTn>
                                        <p:tgtEl>
                                          <p:spTgt spid="441"/>
                                        </p:tgtEl>
                                        <p:attrNameLst>
                                          <p:attrName>style.visibility</p:attrName>
                                        </p:attrNameLst>
                                      </p:cBhvr>
                                      <p:to>
                                        <p:strVal val="visible"/>
                                      </p:to>
                                    </p:set>
                                    <p:animEffect transition="in" filter="fade">
                                      <p:cBhvr additive="repl">
                                        <p:cTn id="60" dur="500"/>
                                        <p:tgtEl>
                                          <p:spTgt spid="441"/>
                                        </p:tgtEl>
                                      </p:cBhvr>
                                    </p:animEffect>
                                  </p:childTnLst>
                                </p:cTn>
                              </p:par>
                              <p:par>
                                <p:cTn id="61" presetID="10" presetClass="entr" fill="hold" nodeType="withEffect">
                                  <p:stCondLst>
                                    <p:cond delay="0"/>
                                  </p:stCondLst>
                                  <p:childTnLst>
                                    <p:set>
                                      <p:cBhvr>
                                        <p:cTn id="62" dur="1" fill="hold">
                                          <p:stCondLst>
                                            <p:cond delay="0"/>
                                          </p:stCondLst>
                                        </p:cTn>
                                        <p:tgtEl>
                                          <p:spTgt spid="414"/>
                                        </p:tgtEl>
                                        <p:attrNameLst>
                                          <p:attrName>style.visibility</p:attrName>
                                        </p:attrNameLst>
                                      </p:cBhvr>
                                      <p:to>
                                        <p:strVal val="visible"/>
                                      </p:to>
                                    </p:set>
                                    <p:animEffect transition="in" filter="fade">
                                      <p:cBhvr additive="repl">
                                        <p:cTn id="63" dur="500"/>
                                        <p:tgtEl>
                                          <p:spTgt spid="414"/>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fill="hold" nodeType="clickEffect">
                                  <p:stCondLst>
                                    <p:cond delay="0"/>
                                  </p:stCondLst>
                                  <p:childTnLst>
                                    <p:set>
                                      <p:cBhvr>
                                        <p:cTn id="67" dur="1" fill="hold">
                                          <p:stCondLst>
                                            <p:cond delay="0"/>
                                          </p:stCondLst>
                                        </p:cTn>
                                        <p:tgtEl>
                                          <p:spTgt spid="424"/>
                                        </p:tgtEl>
                                        <p:attrNameLst>
                                          <p:attrName>style.visibility</p:attrName>
                                        </p:attrNameLst>
                                      </p:cBhvr>
                                      <p:to>
                                        <p:strVal val="visible"/>
                                      </p:to>
                                    </p:set>
                                    <p:animEffect transition="in" filter="fade">
                                      <p:cBhvr additive="repl">
                                        <p:cTn id="68" dur="500"/>
                                        <p:tgtEl>
                                          <p:spTgt spid="424"/>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fill="hold" nodeType="clickEffect">
                                  <p:stCondLst>
                                    <p:cond delay="0"/>
                                  </p:stCondLst>
                                  <p:childTnLst>
                                    <p:set>
                                      <p:cBhvr>
                                        <p:cTn id="72" dur="1" fill="hold">
                                          <p:stCondLst>
                                            <p:cond delay="0"/>
                                          </p:stCondLst>
                                        </p:cTn>
                                        <p:tgtEl>
                                          <p:spTgt spid="416"/>
                                        </p:tgtEl>
                                        <p:attrNameLst>
                                          <p:attrName>style.visibility</p:attrName>
                                        </p:attrNameLst>
                                      </p:cBhvr>
                                      <p:to>
                                        <p:strVal val="visible"/>
                                      </p:to>
                                    </p:set>
                                    <p:animEffect transition="in" filter="fade">
                                      <p:cBhvr additive="repl">
                                        <p:cTn id="73" dur="500"/>
                                        <p:tgtEl>
                                          <p:spTgt spid="416"/>
                                        </p:tgtEl>
                                      </p:cBhvr>
                                    </p:animEffect>
                                  </p:childTnLst>
                                </p:cTn>
                              </p:par>
                              <p:par>
                                <p:cTn id="74" presetID="10" presetClass="entr" fill="hold" nodeType="withEffect">
                                  <p:stCondLst>
                                    <p:cond delay="0"/>
                                  </p:stCondLst>
                                  <p:childTnLst>
                                    <p:set>
                                      <p:cBhvr>
                                        <p:cTn id="75" dur="1" fill="hold">
                                          <p:stCondLst>
                                            <p:cond delay="0"/>
                                          </p:stCondLst>
                                        </p:cTn>
                                        <p:tgtEl>
                                          <p:spTgt spid="456"/>
                                        </p:tgtEl>
                                        <p:attrNameLst>
                                          <p:attrName>style.visibility</p:attrName>
                                        </p:attrNameLst>
                                      </p:cBhvr>
                                      <p:to>
                                        <p:strVal val="visible"/>
                                      </p:to>
                                    </p:set>
                                    <p:animEffect transition="in" filter="fade">
                                      <p:cBhvr additive="repl">
                                        <p:cTn id="76" dur="500"/>
                                        <p:tgtEl>
                                          <p:spTgt spid="456"/>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fill="hold" nodeType="clickEffect">
                                  <p:stCondLst>
                                    <p:cond delay="0"/>
                                  </p:stCondLst>
                                  <p:childTnLst>
                                    <p:set>
                                      <p:cBhvr>
                                        <p:cTn id="80" dur="1" fill="hold">
                                          <p:stCondLst>
                                            <p:cond delay="0"/>
                                          </p:stCondLst>
                                        </p:cTn>
                                        <p:tgtEl>
                                          <p:spTgt spid="444"/>
                                        </p:tgtEl>
                                        <p:attrNameLst>
                                          <p:attrName>style.visibility</p:attrName>
                                        </p:attrNameLst>
                                      </p:cBhvr>
                                      <p:to>
                                        <p:strVal val="visible"/>
                                      </p:to>
                                    </p:set>
                                    <p:animEffect transition="in" filter="fade">
                                      <p:cBhvr additive="repl">
                                        <p:cTn id="81" dur="500"/>
                                        <p:tgtEl>
                                          <p:spTgt spid="444"/>
                                        </p:tgtEl>
                                      </p:cBhvr>
                                    </p:animEffect>
                                  </p:childTnLst>
                                </p:cTn>
                              </p:par>
                              <p:par>
                                <p:cTn id="82" presetID="10" presetClass="entr" fill="hold" nodeType="withEffect">
                                  <p:stCondLst>
                                    <p:cond delay="0"/>
                                  </p:stCondLst>
                                  <p:childTnLst>
                                    <p:set>
                                      <p:cBhvr>
                                        <p:cTn id="83" dur="1" fill="hold">
                                          <p:stCondLst>
                                            <p:cond delay="0"/>
                                          </p:stCondLst>
                                        </p:cTn>
                                        <p:tgtEl>
                                          <p:spTgt spid="428"/>
                                        </p:tgtEl>
                                        <p:attrNameLst>
                                          <p:attrName>style.visibility</p:attrName>
                                        </p:attrNameLst>
                                      </p:cBhvr>
                                      <p:to>
                                        <p:strVal val="visible"/>
                                      </p:to>
                                    </p:set>
                                    <p:animEffect transition="in" filter="fade">
                                      <p:cBhvr additive="repl">
                                        <p:cTn id="84" dur="500"/>
                                        <p:tgtEl>
                                          <p:spTgt spid="428"/>
                                        </p:tgtEl>
                                      </p:cBhvr>
                                    </p:animEffect>
                                  </p:childTnLst>
                                </p:cTn>
                              </p:par>
                            </p:childTnLst>
                          </p:cTn>
                        </p:par>
                      </p:childTnLst>
                    </p:cTn>
                  </p:par>
                  <p:par>
                    <p:cTn id="85" fill="hold">
                      <p:stCondLst>
                        <p:cond delay="indefinite"/>
                      </p:stCondLst>
                      <p:childTnLst>
                        <p:par>
                          <p:cTn id="86" fill="hold">
                            <p:stCondLst>
                              <p:cond delay="0"/>
                            </p:stCondLst>
                            <p:childTnLst>
                              <p:par>
                                <p:cTn id="87" presetID="10" presetClass="entr" fill="hold" nodeType="clickEffect">
                                  <p:stCondLst>
                                    <p:cond delay="0"/>
                                  </p:stCondLst>
                                  <p:childTnLst>
                                    <p:set>
                                      <p:cBhvr>
                                        <p:cTn id="88" dur="1" fill="hold">
                                          <p:stCondLst>
                                            <p:cond delay="0"/>
                                          </p:stCondLst>
                                        </p:cTn>
                                        <p:tgtEl>
                                          <p:spTgt spid="445"/>
                                        </p:tgtEl>
                                        <p:attrNameLst>
                                          <p:attrName>style.visibility</p:attrName>
                                        </p:attrNameLst>
                                      </p:cBhvr>
                                      <p:to>
                                        <p:strVal val="visible"/>
                                      </p:to>
                                    </p:set>
                                    <p:animEffect transition="in" filter="fade">
                                      <p:cBhvr additive="repl">
                                        <p:cTn id="89" dur="500"/>
                                        <p:tgtEl>
                                          <p:spTgt spid="445"/>
                                        </p:tgtEl>
                                      </p:cBhvr>
                                    </p:animEffect>
                                  </p:childTnLst>
                                </p:cTn>
                              </p:par>
                              <p:par>
                                <p:cTn id="90" presetID="10" presetClass="entr" fill="hold" nodeType="withEffect">
                                  <p:stCondLst>
                                    <p:cond delay="0"/>
                                  </p:stCondLst>
                                  <p:childTnLst>
                                    <p:set>
                                      <p:cBhvr>
                                        <p:cTn id="91" dur="1" fill="hold">
                                          <p:stCondLst>
                                            <p:cond delay="0"/>
                                          </p:stCondLst>
                                        </p:cTn>
                                        <p:tgtEl>
                                          <p:spTgt spid="425"/>
                                        </p:tgtEl>
                                        <p:attrNameLst>
                                          <p:attrName>style.visibility</p:attrName>
                                        </p:attrNameLst>
                                      </p:cBhvr>
                                      <p:to>
                                        <p:strVal val="visible"/>
                                      </p:to>
                                    </p:set>
                                    <p:animEffect transition="in" filter="fade">
                                      <p:cBhvr additive="repl">
                                        <p:cTn id="92" dur="500"/>
                                        <p:tgtEl>
                                          <p:spTgt spid="425"/>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fill="hold" nodeType="clickEffect">
                                  <p:stCondLst>
                                    <p:cond delay="0"/>
                                  </p:stCondLst>
                                  <p:childTnLst>
                                    <p:set>
                                      <p:cBhvr>
                                        <p:cTn id="96" dur="1" fill="hold">
                                          <p:stCondLst>
                                            <p:cond delay="0"/>
                                          </p:stCondLst>
                                        </p:cTn>
                                        <p:tgtEl>
                                          <p:spTgt spid="446"/>
                                        </p:tgtEl>
                                        <p:attrNameLst>
                                          <p:attrName>style.visibility</p:attrName>
                                        </p:attrNameLst>
                                      </p:cBhvr>
                                      <p:to>
                                        <p:strVal val="visible"/>
                                      </p:to>
                                    </p:set>
                                    <p:animEffect transition="in" filter="fade">
                                      <p:cBhvr additive="repl">
                                        <p:cTn id="97" dur="500"/>
                                        <p:tgtEl>
                                          <p:spTgt spid="446"/>
                                        </p:tgtEl>
                                      </p:cBhvr>
                                    </p:animEffect>
                                  </p:childTnLst>
                                </p:cTn>
                              </p:par>
                              <p:par>
                                <p:cTn id="98" presetID="10" presetClass="entr" fill="hold" nodeType="withEffect">
                                  <p:stCondLst>
                                    <p:cond delay="0"/>
                                  </p:stCondLst>
                                  <p:childTnLst>
                                    <p:set>
                                      <p:cBhvr>
                                        <p:cTn id="99" dur="1" fill="hold">
                                          <p:stCondLst>
                                            <p:cond delay="0"/>
                                          </p:stCondLst>
                                        </p:cTn>
                                        <p:tgtEl>
                                          <p:spTgt spid="426"/>
                                        </p:tgtEl>
                                        <p:attrNameLst>
                                          <p:attrName>style.visibility</p:attrName>
                                        </p:attrNameLst>
                                      </p:cBhvr>
                                      <p:to>
                                        <p:strVal val="visible"/>
                                      </p:to>
                                    </p:set>
                                    <p:animEffect transition="in" filter="fade">
                                      <p:cBhvr additive="repl">
                                        <p:cTn id="100" dur="500"/>
                                        <p:tgtEl>
                                          <p:spTgt spid="426"/>
                                        </p:tgtEl>
                                      </p:cBhvr>
                                    </p:animEffect>
                                  </p:childTnLst>
                                </p:cTn>
                              </p:par>
                            </p:childTnLst>
                          </p:cTn>
                        </p:par>
                      </p:childTnLst>
                    </p:cTn>
                  </p:par>
                  <p:par>
                    <p:cTn id="101" fill="hold">
                      <p:stCondLst>
                        <p:cond delay="indefinite"/>
                      </p:stCondLst>
                      <p:childTnLst>
                        <p:par>
                          <p:cTn id="102" fill="hold">
                            <p:stCondLst>
                              <p:cond delay="0"/>
                            </p:stCondLst>
                            <p:childTnLst>
                              <p:par>
                                <p:cTn id="103" presetID="10" presetClass="entr" fill="hold" nodeType="clickEffect">
                                  <p:stCondLst>
                                    <p:cond delay="0"/>
                                  </p:stCondLst>
                                  <p:childTnLst>
                                    <p:set>
                                      <p:cBhvr>
                                        <p:cTn id="104" dur="1" fill="hold">
                                          <p:stCondLst>
                                            <p:cond delay="0"/>
                                          </p:stCondLst>
                                        </p:cTn>
                                        <p:tgtEl>
                                          <p:spTgt spid="450"/>
                                        </p:tgtEl>
                                        <p:attrNameLst>
                                          <p:attrName>style.visibility</p:attrName>
                                        </p:attrNameLst>
                                      </p:cBhvr>
                                      <p:to>
                                        <p:strVal val="visible"/>
                                      </p:to>
                                    </p:set>
                                    <p:animEffect transition="in" filter="fade">
                                      <p:cBhvr additive="repl">
                                        <p:cTn id="105" dur="500"/>
                                        <p:tgtEl>
                                          <p:spTgt spid="450"/>
                                        </p:tgtEl>
                                      </p:cBhvr>
                                    </p:animEffect>
                                  </p:childTnLst>
                                </p:cTn>
                              </p:par>
                              <p:par>
                                <p:cTn id="106" presetID="10" presetClass="entr" fill="hold" nodeType="withEffect">
                                  <p:stCondLst>
                                    <p:cond delay="0"/>
                                  </p:stCondLst>
                                  <p:childTnLst>
                                    <p:set>
                                      <p:cBhvr>
                                        <p:cTn id="107" dur="1" fill="hold">
                                          <p:stCondLst>
                                            <p:cond delay="0"/>
                                          </p:stCondLst>
                                        </p:cTn>
                                        <p:tgtEl>
                                          <p:spTgt spid="449"/>
                                        </p:tgtEl>
                                        <p:attrNameLst>
                                          <p:attrName>style.visibility</p:attrName>
                                        </p:attrNameLst>
                                      </p:cBhvr>
                                      <p:to>
                                        <p:strVal val="visible"/>
                                      </p:to>
                                    </p:set>
                                    <p:animEffect transition="in" filter="fade">
                                      <p:cBhvr additive="repl">
                                        <p:cTn id="108" dur="500"/>
                                        <p:tgtEl>
                                          <p:spTgt spid="449"/>
                                        </p:tgtEl>
                                      </p:cBhvr>
                                    </p:animEffect>
                                  </p:childTnLst>
                                </p:cTn>
                              </p:par>
                            </p:childTnLst>
                          </p:cTn>
                        </p:par>
                      </p:childTnLst>
                    </p:cTn>
                  </p:par>
                  <p:par>
                    <p:cTn id="109" fill="hold">
                      <p:stCondLst>
                        <p:cond delay="indefinite"/>
                      </p:stCondLst>
                      <p:childTnLst>
                        <p:par>
                          <p:cTn id="110" fill="hold">
                            <p:stCondLst>
                              <p:cond delay="0"/>
                            </p:stCondLst>
                            <p:childTnLst>
                              <p:par>
                                <p:cTn id="111" presetID="10" presetClass="entr" fill="hold" nodeType="clickEffect">
                                  <p:stCondLst>
                                    <p:cond delay="0"/>
                                  </p:stCondLst>
                                  <p:childTnLst>
                                    <p:set>
                                      <p:cBhvr>
                                        <p:cTn id="112" dur="1" fill="hold">
                                          <p:stCondLst>
                                            <p:cond delay="0"/>
                                          </p:stCondLst>
                                        </p:cTn>
                                        <p:tgtEl>
                                          <p:spTgt spid="451"/>
                                        </p:tgtEl>
                                        <p:attrNameLst>
                                          <p:attrName>style.visibility</p:attrName>
                                        </p:attrNameLst>
                                      </p:cBhvr>
                                      <p:to>
                                        <p:strVal val="visible"/>
                                      </p:to>
                                    </p:set>
                                    <p:animEffect transition="in" filter="fade">
                                      <p:cBhvr additive="repl">
                                        <p:cTn id="113" dur="500"/>
                                        <p:tgtEl>
                                          <p:spTgt spid="451"/>
                                        </p:tgtEl>
                                      </p:cBhvr>
                                    </p:animEffect>
                                  </p:childTnLst>
                                </p:cTn>
                              </p:par>
                              <p:par>
                                <p:cTn id="114" presetID="10" presetClass="entr" fill="hold" nodeType="withEffect">
                                  <p:stCondLst>
                                    <p:cond delay="0"/>
                                  </p:stCondLst>
                                  <p:childTnLst>
                                    <p:set>
                                      <p:cBhvr>
                                        <p:cTn id="115" dur="1" fill="hold">
                                          <p:stCondLst>
                                            <p:cond delay="0"/>
                                          </p:stCondLst>
                                        </p:cTn>
                                        <p:tgtEl>
                                          <p:spTgt spid="452"/>
                                        </p:tgtEl>
                                        <p:attrNameLst>
                                          <p:attrName>style.visibility</p:attrName>
                                        </p:attrNameLst>
                                      </p:cBhvr>
                                      <p:to>
                                        <p:strVal val="visible"/>
                                      </p:to>
                                    </p:set>
                                    <p:animEffect transition="in" filter="fade">
                                      <p:cBhvr additive="repl">
                                        <p:cTn id="116" dur="500"/>
                                        <p:tgtEl>
                                          <p:spTgt spid="452"/>
                                        </p:tgtEl>
                                      </p:cBhvr>
                                    </p:animEffect>
                                  </p:childTnLst>
                                </p:cTn>
                              </p:par>
                            </p:childTnLst>
                          </p:cTn>
                        </p:par>
                      </p:childTnLst>
                    </p:cTn>
                  </p:par>
                  <p:par>
                    <p:cTn id="117" fill="hold">
                      <p:stCondLst>
                        <p:cond delay="indefinite"/>
                      </p:stCondLst>
                      <p:childTnLst>
                        <p:par>
                          <p:cTn id="118" fill="hold">
                            <p:stCondLst>
                              <p:cond delay="0"/>
                            </p:stCondLst>
                            <p:childTnLst>
                              <p:par>
                                <p:cTn id="119" presetID="10" presetClass="entr" fill="hold" nodeType="clickEffect">
                                  <p:stCondLst>
                                    <p:cond delay="0"/>
                                  </p:stCondLst>
                                  <p:childTnLst>
                                    <p:set>
                                      <p:cBhvr>
                                        <p:cTn id="120" dur="1" fill="hold">
                                          <p:stCondLst>
                                            <p:cond delay="0"/>
                                          </p:stCondLst>
                                        </p:cTn>
                                        <p:tgtEl>
                                          <p:spTgt spid="447"/>
                                        </p:tgtEl>
                                        <p:attrNameLst>
                                          <p:attrName>style.visibility</p:attrName>
                                        </p:attrNameLst>
                                      </p:cBhvr>
                                      <p:to>
                                        <p:strVal val="visible"/>
                                      </p:to>
                                    </p:set>
                                    <p:animEffect transition="in" filter="fade">
                                      <p:cBhvr additive="repl">
                                        <p:cTn id="121" dur="500"/>
                                        <p:tgtEl>
                                          <p:spTgt spid="447"/>
                                        </p:tgtEl>
                                      </p:cBhvr>
                                    </p:animEffect>
                                  </p:childTnLst>
                                </p:cTn>
                              </p:par>
                              <p:par>
                                <p:cTn id="122" presetID="10" presetClass="entr" fill="hold" nodeType="withEffect">
                                  <p:stCondLst>
                                    <p:cond delay="0"/>
                                  </p:stCondLst>
                                  <p:childTnLst>
                                    <p:set>
                                      <p:cBhvr>
                                        <p:cTn id="123" dur="1" fill="hold">
                                          <p:stCondLst>
                                            <p:cond delay="0"/>
                                          </p:stCondLst>
                                        </p:cTn>
                                        <p:tgtEl>
                                          <p:spTgt spid="427"/>
                                        </p:tgtEl>
                                        <p:attrNameLst>
                                          <p:attrName>style.visibility</p:attrName>
                                        </p:attrNameLst>
                                      </p:cBhvr>
                                      <p:to>
                                        <p:strVal val="visible"/>
                                      </p:to>
                                    </p:set>
                                    <p:animEffect transition="in" filter="fade">
                                      <p:cBhvr additive="repl">
                                        <p:cTn id="124" dur="500"/>
                                        <p:tgtEl>
                                          <p:spTgt spid="427"/>
                                        </p:tgtEl>
                                      </p:cBhvr>
                                    </p:animEffect>
                                  </p:childTnLst>
                                </p:cTn>
                              </p:par>
                            </p:childTnLst>
                          </p:cTn>
                        </p:par>
                      </p:childTnLst>
                    </p:cTn>
                  </p:par>
                  <p:par>
                    <p:cTn id="125" fill="hold">
                      <p:stCondLst>
                        <p:cond delay="indefinite"/>
                      </p:stCondLst>
                      <p:childTnLst>
                        <p:par>
                          <p:cTn id="126" fill="hold">
                            <p:stCondLst>
                              <p:cond delay="0"/>
                            </p:stCondLst>
                            <p:childTnLst>
                              <p:par>
                                <p:cTn id="127" presetID="10" presetClass="entr" fill="hold" nodeType="clickEffect">
                                  <p:stCondLst>
                                    <p:cond delay="0"/>
                                  </p:stCondLst>
                                  <p:childTnLst>
                                    <p:set>
                                      <p:cBhvr>
                                        <p:cTn id="128" dur="1" fill="hold">
                                          <p:stCondLst>
                                            <p:cond delay="0"/>
                                          </p:stCondLst>
                                        </p:cTn>
                                        <p:tgtEl>
                                          <p:spTgt spid="448"/>
                                        </p:tgtEl>
                                        <p:attrNameLst>
                                          <p:attrName>style.visibility</p:attrName>
                                        </p:attrNameLst>
                                      </p:cBhvr>
                                      <p:to>
                                        <p:strVal val="visible"/>
                                      </p:to>
                                    </p:set>
                                    <p:animEffect transition="in" filter="fade">
                                      <p:cBhvr additive="repl">
                                        <p:cTn id="129" dur="500"/>
                                        <p:tgtEl>
                                          <p:spTgt spid="448"/>
                                        </p:tgtEl>
                                      </p:cBhvr>
                                    </p:animEffect>
                                  </p:childTnLst>
                                </p:cTn>
                              </p:par>
                            </p:childTnLst>
                          </p:cTn>
                        </p:par>
                      </p:childTnLst>
                    </p:cTn>
                  </p:par>
                  <p:par>
                    <p:cTn id="130" fill="hold">
                      <p:stCondLst>
                        <p:cond delay="indefinite"/>
                      </p:stCondLst>
                      <p:childTnLst>
                        <p:par>
                          <p:cTn id="131" fill="hold">
                            <p:stCondLst>
                              <p:cond delay="0"/>
                            </p:stCondLst>
                            <p:childTnLst>
                              <p:par>
                                <p:cTn id="132" presetID="10" presetClass="entr" fill="hold" nodeType="clickEffect">
                                  <p:stCondLst>
                                    <p:cond delay="0"/>
                                  </p:stCondLst>
                                  <p:childTnLst>
                                    <p:set>
                                      <p:cBhvr>
                                        <p:cTn id="133" dur="1" fill="hold">
                                          <p:stCondLst>
                                            <p:cond delay="0"/>
                                          </p:stCondLst>
                                        </p:cTn>
                                        <p:tgtEl>
                                          <p:spTgt spid="453"/>
                                        </p:tgtEl>
                                        <p:attrNameLst>
                                          <p:attrName>style.visibility</p:attrName>
                                        </p:attrNameLst>
                                      </p:cBhvr>
                                      <p:to>
                                        <p:strVal val="visible"/>
                                      </p:to>
                                    </p:set>
                                    <p:animEffect transition="in" filter="fade">
                                      <p:cBhvr additive="repl">
                                        <p:cTn id="134" dur="500"/>
                                        <p:tgtEl>
                                          <p:spTgt spid="453"/>
                                        </p:tgtEl>
                                      </p:cBhvr>
                                    </p:animEffect>
                                  </p:childTnLst>
                                </p:cTn>
                              </p:par>
                              <p:par>
                                <p:cTn id="135" presetID="10" presetClass="entr" fill="hold" nodeType="withEffect">
                                  <p:stCondLst>
                                    <p:cond delay="0"/>
                                  </p:stCondLst>
                                  <p:childTnLst>
                                    <p:set>
                                      <p:cBhvr>
                                        <p:cTn id="136" dur="1" fill="hold">
                                          <p:stCondLst>
                                            <p:cond delay="0"/>
                                          </p:stCondLst>
                                        </p:cTn>
                                        <p:tgtEl>
                                          <p:spTgt spid="429"/>
                                        </p:tgtEl>
                                        <p:attrNameLst>
                                          <p:attrName>style.visibility</p:attrName>
                                        </p:attrNameLst>
                                      </p:cBhvr>
                                      <p:to>
                                        <p:strVal val="visible"/>
                                      </p:to>
                                    </p:set>
                                    <p:animEffect transition="in" filter="fade">
                                      <p:cBhvr additive="repl">
                                        <p:cTn id="137" dur="500"/>
                                        <p:tgtEl>
                                          <p:spTgt spid="429"/>
                                        </p:tgtEl>
                                      </p:cBhvr>
                                    </p:animEffect>
                                  </p:childTnLst>
                                </p:cTn>
                              </p:par>
                            </p:childTnLst>
                          </p:cTn>
                        </p:par>
                      </p:childTnLst>
                    </p:cTn>
                  </p:par>
                  <p:par>
                    <p:cTn id="138" fill="hold">
                      <p:stCondLst>
                        <p:cond delay="indefinite"/>
                      </p:stCondLst>
                      <p:childTnLst>
                        <p:par>
                          <p:cTn id="139" fill="hold">
                            <p:stCondLst>
                              <p:cond delay="0"/>
                            </p:stCondLst>
                            <p:childTnLst>
                              <p:par>
                                <p:cTn id="140" presetID="10" presetClass="entr" fill="hold" nodeType="clickEffect">
                                  <p:stCondLst>
                                    <p:cond delay="0"/>
                                  </p:stCondLst>
                                  <p:childTnLst>
                                    <p:set>
                                      <p:cBhvr>
                                        <p:cTn id="141" dur="1" fill="hold">
                                          <p:stCondLst>
                                            <p:cond delay="0"/>
                                          </p:stCondLst>
                                        </p:cTn>
                                        <p:tgtEl>
                                          <p:spTgt spid="430"/>
                                        </p:tgtEl>
                                        <p:attrNameLst>
                                          <p:attrName>style.visibility</p:attrName>
                                        </p:attrNameLst>
                                      </p:cBhvr>
                                      <p:to>
                                        <p:strVal val="visible"/>
                                      </p:to>
                                    </p:set>
                                    <p:animEffect transition="in" filter="fade">
                                      <p:cBhvr additive="repl">
                                        <p:cTn id="142" dur="500"/>
                                        <p:tgtEl>
                                          <p:spTgt spid="430"/>
                                        </p:tgtEl>
                                      </p:cBhvr>
                                    </p:animEffect>
                                  </p:childTnLst>
                                </p:cTn>
                              </p:par>
                              <p:par>
                                <p:cTn id="143" presetID="10" presetClass="entr" fill="hold" nodeType="withEffect">
                                  <p:stCondLst>
                                    <p:cond delay="0"/>
                                  </p:stCondLst>
                                  <p:childTnLst>
                                    <p:set>
                                      <p:cBhvr>
                                        <p:cTn id="144" dur="1" fill="hold">
                                          <p:stCondLst>
                                            <p:cond delay="0"/>
                                          </p:stCondLst>
                                        </p:cTn>
                                        <p:tgtEl>
                                          <p:spTgt spid="455"/>
                                        </p:tgtEl>
                                        <p:attrNameLst>
                                          <p:attrName>style.visibility</p:attrName>
                                        </p:attrNameLst>
                                      </p:cBhvr>
                                      <p:to>
                                        <p:strVal val="visible"/>
                                      </p:to>
                                    </p:set>
                                    <p:animEffect transition="in" filter="fade">
                                      <p:cBhvr additive="repl">
                                        <p:cTn id="145" dur="500"/>
                                        <p:tgtEl>
                                          <p:spTgt spid="455"/>
                                        </p:tgtEl>
                                      </p:cBhvr>
                                    </p:animEffect>
                                  </p:childTnLst>
                                </p:cTn>
                              </p:par>
                              <p:par>
                                <p:cTn id="146" presetID="10" presetClass="entr" fill="hold" nodeType="withEffect">
                                  <p:stCondLst>
                                    <p:cond delay="0"/>
                                  </p:stCondLst>
                                  <p:childTnLst>
                                    <p:set>
                                      <p:cBhvr>
                                        <p:cTn id="147" dur="1" fill="hold">
                                          <p:stCondLst>
                                            <p:cond delay="0"/>
                                          </p:stCondLst>
                                        </p:cTn>
                                        <p:tgtEl>
                                          <p:spTgt spid="454"/>
                                        </p:tgtEl>
                                        <p:attrNameLst>
                                          <p:attrName>style.visibility</p:attrName>
                                        </p:attrNameLst>
                                      </p:cBhvr>
                                      <p:to>
                                        <p:strVal val="visible"/>
                                      </p:to>
                                    </p:set>
                                    <p:animEffect transition="in" filter="fade">
                                      <p:cBhvr additive="repl">
                                        <p:cTn id="148" dur="500"/>
                                        <p:tgtEl>
                                          <p:spTgt spid="454"/>
                                        </p:tgtEl>
                                      </p:cBhvr>
                                    </p:animEffect>
                                  </p:childTnLst>
                                </p:cTn>
                              </p:par>
                            </p:childTnLst>
                          </p:cTn>
                        </p:par>
                      </p:childTnLst>
                    </p:cTn>
                  </p:par>
                  <p:par>
                    <p:cTn id="149" fill="hold">
                      <p:stCondLst>
                        <p:cond delay="indefinite"/>
                      </p:stCondLst>
                      <p:childTnLst>
                        <p:par>
                          <p:cTn id="150" fill="hold">
                            <p:stCondLst>
                              <p:cond delay="0"/>
                            </p:stCondLst>
                            <p:childTnLst>
                              <p:par>
                                <p:cTn id="151" presetID="10" presetClass="entr" fill="hold" nodeType="clickEffect">
                                  <p:stCondLst>
                                    <p:cond delay="0"/>
                                  </p:stCondLst>
                                  <p:childTnLst>
                                    <p:set>
                                      <p:cBhvr>
                                        <p:cTn id="152" dur="1" fill="hold">
                                          <p:stCondLst>
                                            <p:cond delay="0"/>
                                          </p:stCondLst>
                                        </p:cTn>
                                        <p:tgtEl>
                                          <p:spTgt spid="415"/>
                                        </p:tgtEl>
                                        <p:attrNameLst>
                                          <p:attrName>style.visibility</p:attrName>
                                        </p:attrNameLst>
                                      </p:cBhvr>
                                      <p:to>
                                        <p:strVal val="visible"/>
                                      </p:to>
                                    </p:set>
                                    <p:animEffect transition="in" filter="fade">
                                      <p:cBhvr additive="repl">
                                        <p:cTn id="153" dur="500"/>
                                        <p:tgtEl>
                                          <p:spTgt spid="415"/>
                                        </p:tgtEl>
                                      </p:cBhvr>
                                    </p:animEffect>
                                  </p:childTnLst>
                                </p:cTn>
                              </p:par>
                              <p:par>
                                <p:cTn id="154" presetID="10" presetClass="entr" fill="hold" nodeType="withEffect">
                                  <p:stCondLst>
                                    <p:cond delay="0"/>
                                  </p:stCondLst>
                                  <p:childTnLst>
                                    <p:set>
                                      <p:cBhvr>
                                        <p:cTn id="155" dur="1" fill="hold">
                                          <p:stCondLst>
                                            <p:cond delay="0"/>
                                          </p:stCondLst>
                                        </p:cTn>
                                        <p:tgtEl>
                                          <p:spTgt spid="484"/>
                                        </p:tgtEl>
                                        <p:attrNameLst>
                                          <p:attrName>style.visibility</p:attrName>
                                        </p:attrNameLst>
                                      </p:cBhvr>
                                      <p:to>
                                        <p:strVal val="visible"/>
                                      </p:to>
                                    </p:set>
                                    <p:animEffect transition="in" filter="fade">
                                      <p:cBhvr additive="repl">
                                        <p:cTn id="156" dur="500"/>
                                        <p:tgtEl>
                                          <p:spTgt spid="484"/>
                                        </p:tgtEl>
                                      </p:cBhvr>
                                    </p:animEffect>
                                  </p:childTnLst>
                                </p:cTn>
                              </p:par>
                            </p:childTnLst>
                          </p:cTn>
                        </p:par>
                      </p:childTnLst>
                    </p:cTn>
                  </p:par>
                  <p:par>
                    <p:cTn id="157" fill="hold">
                      <p:stCondLst>
                        <p:cond delay="indefinite"/>
                      </p:stCondLst>
                      <p:childTnLst>
                        <p:par>
                          <p:cTn id="158" fill="hold">
                            <p:stCondLst>
                              <p:cond delay="0"/>
                            </p:stCondLst>
                            <p:childTnLst>
                              <p:par>
                                <p:cTn id="159" presetID="10" presetClass="entr" fill="hold" nodeType="clickEffect">
                                  <p:stCondLst>
                                    <p:cond delay="0"/>
                                  </p:stCondLst>
                                  <p:childTnLst>
                                    <p:set>
                                      <p:cBhvr>
                                        <p:cTn id="160" dur="1" fill="hold">
                                          <p:stCondLst>
                                            <p:cond delay="0"/>
                                          </p:stCondLst>
                                        </p:cTn>
                                        <p:tgtEl>
                                          <p:spTgt spid="461"/>
                                        </p:tgtEl>
                                        <p:attrNameLst>
                                          <p:attrName>style.visibility</p:attrName>
                                        </p:attrNameLst>
                                      </p:cBhvr>
                                      <p:to>
                                        <p:strVal val="visible"/>
                                      </p:to>
                                    </p:set>
                                    <p:animEffect transition="in" filter="fade">
                                      <p:cBhvr additive="repl">
                                        <p:cTn id="161" dur="500"/>
                                        <p:tgtEl>
                                          <p:spTgt spid="461"/>
                                        </p:tgtEl>
                                      </p:cBhvr>
                                    </p:animEffect>
                                  </p:childTnLst>
                                </p:cTn>
                              </p:par>
                              <p:par>
                                <p:cTn id="162" presetID="10" presetClass="entr" fill="hold" nodeType="withEffect">
                                  <p:stCondLst>
                                    <p:cond delay="0"/>
                                  </p:stCondLst>
                                  <p:childTnLst>
                                    <p:set>
                                      <p:cBhvr>
                                        <p:cTn id="163" dur="1" fill="hold">
                                          <p:stCondLst>
                                            <p:cond delay="0"/>
                                          </p:stCondLst>
                                        </p:cTn>
                                        <p:tgtEl>
                                          <p:spTgt spid="434"/>
                                        </p:tgtEl>
                                        <p:attrNameLst>
                                          <p:attrName>style.visibility</p:attrName>
                                        </p:attrNameLst>
                                      </p:cBhvr>
                                      <p:to>
                                        <p:strVal val="visible"/>
                                      </p:to>
                                    </p:set>
                                    <p:animEffect transition="in" filter="fade">
                                      <p:cBhvr additive="repl">
                                        <p:cTn id="164" dur="500"/>
                                        <p:tgtEl>
                                          <p:spTgt spid="434"/>
                                        </p:tgtEl>
                                      </p:cBhvr>
                                    </p:animEffect>
                                  </p:childTnLst>
                                </p:cTn>
                              </p:par>
                            </p:childTnLst>
                          </p:cTn>
                        </p:par>
                      </p:childTnLst>
                    </p:cTn>
                  </p:par>
                  <p:par>
                    <p:cTn id="165" fill="hold">
                      <p:stCondLst>
                        <p:cond delay="indefinite"/>
                      </p:stCondLst>
                      <p:childTnLst>
                        <p:par>
                          <p:cTn id="166" fill="hold">
                            <p:stCondLst>
                              <p:cond delay="0"/>
                            </p:stCondLst>
                            <p:childTnLst>
                              <p:par>
                                <p:cTn id="167" presetID="10" presetClass="entr" fill="hold" nodeType="clickEffect">
                                  <p:stCondLst>
                                    <p:cond delay="0"/>
                                  </p:stCondLst>
                                  <p:childTnLst>
                                    <p:set>
                                      <p:cBhvr>
                                        <p:cTn id="168" dur="1" fill="hold">
                                          <p:stCondLst>
                                            <p:cond delay="0"/>
                                          </p:stCondLst>
                                        </p:cTn>
                                        <p:tgtEl>
                                          <p:spTgt spid="460"/>
                                        </p:tgtEl>
                                        <p:attrNameLst>
                                          <p:attrName>style.visibility</p:attrName>
                                        </p:attrNameLst>
                                      </p:cBhvr>
                                      <p:to>
                                        <p:strVal val="visible"/>
                                      </p:to>
                                    </p:set>
                                    <p:animEffect transition="in" filter="fade">
                                      <p:cBhvr additive="repl">
                                        <p:cTn id="169" dur="500"/>
                                        <p:tgtEl>
                                          <p:spTgt spid="460"/>
                                        </p:tgtEl>
                                      </p:cBhvr>
                                    </p:animEffect>
                                  </p:childTnLst>
                                </p:cTn>
                              </p:par>
                              <p:par>
                                <p:cTn id="170" presetID="10" presetClass="entr" fill="hold" nodeType="withEffect">
                                  <p:stCondLst>
                                    <p:cond delay="0"/>
                                  </p:stCondLst>
                                  <p:childTnLst>
                                    <p:set>
                                      <p:cBhvr>
                                        <p:cTn id="171" dur="1" fill="hold">
                                          <p:stCondLst>
                                            <p:cond delay="0"/>
                                          </p:stCondLst>
                                        </p:cTn>
                                        <p:tgtEl>
                                          <p:spTgt spid="433"/>
                                        </p:tgtEl>
                                        <p:attrNameLst>
                                          <p:attrName>style.visibility</p:attrName>
                                        </p:attrNameLst>
                                      </p:cBhvr>
                                      <p:to>
                                        <p:strVal val="visible"/>
                                      </p:to>
                                    </p:set>
                                    <p:animEffect transition="in" filter="fade">
                                      <p:cBhvr additive="repl">
                                        <p:cTn id="172" dur="500"/>
                                        <p:tgtEl>
                                          <p:spTgt spid="433"/>
                                        </p:tgtEl>
                                      </p:cBhvr>
                                    </p:animEffect>
                                  </p:childTnLst>
                                </p:cTn>
                              </p:par>
                            </p:childTnLst>
                          </p:cTn>
                        </p:par>
                      </p:childTnLst>
                    </p:cTn>
                  </p:par>
                  <p:par>
                    <p:cTn id="173" fill="hold">
                      <p:stCondLst>
                        <p:cond delay="indefinite"/>
                      </p:stCondLst>
                      <p:childTnLst>
                        <p:par>
                          <p:cTn id="174" fill="hold">
                            <p:stCondLst>
                              <p:cond delay="0"/>
                            </p:stCondLst>
                            <p:childTnLst>
                              <p:par>
                                <p:cTn id="175" presetID="10" presetClass="entr" fill="hold" nodeType="clickEffect">
                                  <p:stCondLst>
                                    <p:cond delay="0"/>
                                  </p:stCondLst>
                                  <p:childTnLst>
                                    <p:set>
                                      <p:cBhvr>
                                        <p:cTn id="176" dur="1" fill="hold">
                                          <p:stCondLst>
                                            <p:cond delay="0"/>
                                          </p:stCondLst>
                                        </p:cTn>
                                        <p:tgtEl>
                                          <p:spTgt spid="459"/>
                                        </p:tgtEl>
                                        <p:attrNameLst>
                                          <p:attrName>style.visibility</p:attrName>
                                        </p:attrNameLst>
                                      </p:cBhvr>
                                      <p:to>
                                        <p:strVal val="visible"/>
                                      </p:to>
                                    </p:set>
                                    <p:animEffect transition="in" filter="fade">
                                      <p:cBhvr additive="repl">
                                        <p:cTn id="177" dur="500"/>
                                        <p:tgtEl>
                                          <p:spTgt spid="459"/>
                                        </p:tgtEl>
                                      </p:cBhvr>
                                    </p:animEffect>
                                  </p:childTnLst>
                                </p:cTn>
                              </p:par>
                              <p:par>
                                <p:cTn id="178" presetID="10" presetClass="entr" fill="hold" nodeType="withEffect">
                                  <p:stCondLst>
                                    <p:cond delay="0"/>
                                  </p:stCondLst>
                                  <p:childTnLst>
                                    <p:set>
                                      <p:cBhvr>
                                        <p:cTn id="179" dur="1" fill="hold">
                                          <p:stCondLst>
                                            <p:cond delay="0"/>
                                          </p:stCondLst>
                                        </p:cTn>
                                        <p:tgtEl>
                                          <p:spTgt spid="432"/>
                                        </p:tgtEl>
                                        <p:attrNameLst>
                                          <p:attrName>style.visibility</p:attrName>
                                        </p:attrNameLst>
                                      </p:cBhvr>
                                      <p:to>
                                        <p:strVal val="visible"/>
                                      </p:to>
                                    </p:set>
                                    <p:animEffect transition="in" filter="fade">
                                      <p:cBhvr additive="repl">
                                        <p:cTn id="180" dur="500"/>
                                        <p:tgtEl>
                                          <p:spTgt spid="432"/>
                                        </p:tgtEl>
                                      </p:cBhvr>
                                    </p:animEffect>
                                  </p:childTnLst>
                                </p:cTn>
                              </p:par>
                            </p:childTnLst>
                          </p:cTn>
                        </p:par>
                      </p:childTnLst>
                    </p:cTn>
                  </p:par>
                  <p:par>
                    <p:cTn id="181" fill="hold">
                      <p:stCondLst>
                        <p:cond delay="indefinite"/>
                      </p:stCondLst>
                      <p:childTnLst>
                        <p:par>
                          <p:cTn id="182" fill="hold">
                            <p:stCondLst>
                              <p:cond delay="0"/>
                            </p:stCondLst>
                            <p:childTnLst>
                              <p:par>
                                <p:cTn id="183" presetID="10" presetClass="entr" fill="hold" nodeType="clickEffect">
                                  <p:stCondLst>
                                    <p:cond delay="0"/>
                                  </p:stCondLst>
                                  <p:childTnLst>
                                    <p:set>
                                      <p:cBhvr>
                                        <p:cTn id="184" dur="1" fill="hold">
                                          <p:stCondLst>
                                            <p:cond delay="0"/>
                                          </p:stCondLst>
                                        </p:cTn>
                                        <p:tgtEl>
                                          <p:spTgt spid="458"/>
                                        </p:tgtEl>
                                        <p:attrNameLst>
                                          <p:attrName>style.visibility</p:attrName>
                                        </p:attrNameLst>
                                      </p:cBhvr>
                                      <p:to>
                                        <p:strVal val="visible"/>
                                      </p:to>
                                    </p:set>
                                    <p:animEffect transition="in" filter="fade">
                                      <p:cBhvr additive="repl">
                                        <p:cTn id="185" dur="500"/>
                                        <p:tgtEl>
                                          <p:spTgt spid="458"/>
                                        </p:tgtEl>
                                      </p:cBhvr>
                                    </p:animEffect>
                                  </p:childTnLst>
                                </p:cTn>
                              </p:par>
                              <p:par>
                                <p:cTn id="186" presetID="10" presetClass="entr" fill="hold" nodeType="withEffect">
                                  <p:stCondLst>
                                    <p:cond delay="0"/>
                                  </p:stCondLst>
                                  <p:childTnLst>
                                    <p:set>
                                      <p:cBhvr>
                                        <p:cTn id="187" dur="1" fill="hold">
                                          <p:stCondLst>
                                            <p:cond delay="0"/>
                                          </p:stCondLst>
                                        </p:cTn>
                                        <p:tgtEl>
                                          <p:spTgt spid="431"/>
                                        </p:tgtEl>
                                        <p:attrNameLst>
                                          <p:attrName>style.visibility</p:attrName>
                                        </p:attrNameLst>
                                      </p:cBhvr>
                                      <p:to>
                                        <p:strVal val="visible"/>
                                      </p:to>
                                    </p:set>
                                    <p:animEffect transition="in" filter="fade">
                                      <p:cBhvr additive="repl">
                                        <p:cTn id="188" dur="500"/>
                                        <p:tgtEl>
                                          <p:spTgt spid="431"/>
                                        </p:tgtEl>
                                      </p:cBhvr>
                                    </p:animEffect>
                                  </p:childTnLst>
                                </p:cTn>
                              </p:par>
                            </p:childTnLst>
                          </p:cTn>
                        </p:par>
                      </p:childTnLst>
                    </p:cTn>
                  </p:par>
                  <p:par>
                    <p:cTn id="189" fill="hold">
                      <p:stCondLst>
                        <p:cond delay="indefinite"/>
                      </p:stCondLst>
                      <p:childTnLst>
                        <p:par>
                          <p:cTn id="190" fill="hold">
                            <p:stCondLst>
                              <p:cond delay="0"/>
                            </p:stCondLst>
                            <p:childTnLst>
                              <p:par>
                                <p:cTn id="191" presetID="10" presetClass="entr" fill="hold" nodeType="clickEffect">
                                  <p:stCondLst>
                                    <p:cond delay="0"/>
                                  </p:stCondLst>
                                  <p:childTnLst>
                                    <p:set>
                                      <p:cBhvr>
                                        <p:cTn id="192" dur="1" fill="hold">
                                          <p:stCondLst>
                                            <p:cond delay="0"/>
                                          </p:stCondLst>
                                        </p:cTn>
                                        <p:tgtEl>
                                          <p:spTgt spid="457"/>
                                        </p:tgtEl>
                                        <p:attrNameLst>
                                          <p:attrName>style.visibility</p:attrName>
                                        </p:attrNameLst>
                                      </p:cBhvr>
                                      <p:to>
                                        <p:strVal val="visible"/>
                                      </p:to>
                                    </p:set>
                                    <p:animEffect transition="in" filter="fade">
                                      <p:cBhvr additive="repl">
                                        <p:cTn id="193" dur="500"/>
                                        <p:tgtEl>
                                          <p:spTgt spid="457"/>
                                        </p:tgtEl>
                                      </p:cBhvr>
                                    </p:animEffect>
                                  </p:childTnLst>
                                </p:cTn>
                              </p:par>
                              <p:par>
                                <p:cTn id="194" presetID="10" presetClass="entr" fill="hold" nodeType="withEffect">
                                  <p:stCondLst>
                                    <p:cond delay="0"/>
                                  </p:stCondLst>
                                  <p:childTnLst>
                                    <p:set>
                                      <p:cBhvr>
                                        <p:cTn id="195" dur="1" fill="hold">
                                          <p:stCondLst>
                                            <p:cond delay="0"/>
                                          </p:stCondLst>
                                        </p:cTn>
                                        <p:tgtEl>
                                          <p:spTgt spid="435"/>
                                        </p:tgtEl>
                                        <p:attrNameLst>
                                          <p:attrName>style.visibility</p:attrName>
                                        </p:attrNameLst>
                                      </p:cBhvr>
                                      <p:to>
                                        <p:strVal val="visible"/>
                                      </p:to>
                                    </p:set>
                                    <p:animEffect transition="in" filter="fade">
                                      <p:cBhvr additive="repl">
                                        <p:cTn id="196" dur="500"/>
                                        <p:tgtEl>
                                          <p:spTgt spid="435"/>
                                        </p:tgtEl>
                                      </p:cBhvr>
                                    </p:animEffect>
                                  </p:childTnLst>
                                </p:cTn>
                              </p:par>
                            </p:childTnLst>
                          </p:cTn>
                        </p:par>
                      </p:childTnLst>
                    </p:cTn>
                  </p:par>
                  <p:par>
                    <p:cTn id="197" fill="hold">
                      <p:stCondLst>
                        <p:cond delay="indefinite"/>
                      </p:stCondLst>
                      <p:childTnLst>
                        <p:par>
                          <p:cTn id="198" fill="hold">
                            <p:stCondLst>
                              <p:cond delay="0"/>
                            </p:stCondLst>
                            <p:childTnLst>
                              <p:par>
                                <p:cTn id="199" presetID="10" presetClass="entr" fill="hold" nodeType="clickEffect">
                                  <p:stCondLst>
                                    <p:cond delay="0"/>
                                  </p:stCondLst>
                                  <p:childTnLst>
                                    <p:set>
                                      <p:cBhvr>
                                        <p:cTn id="200" dur="1" fill="hold">
                                          <p:stCondLst>
                                            <p:cond delay="0"/>
                                          </p:stCondLst>
                                        </p:cTn>
                                        <p:tgtEl>
                                          <p:spTgt spid="467"/>
                                        </p:tgtEl>
                                        <p:attrNameLst>
                                          <p:attrName>style.visibility</p:attrName>
                                        </p:attrNameLst>
                                      </p:cBhvr>
                                      <p:to>
                                        <p:strVal val="visible"/>
                                      </p:to>
                                    </p:set>
                                    <p:animEffect transition="in" filter="fade">
                                      <p:cBhvr additive="repl">
                                        <p:cTn id="201" dur="500"/>
                                        <p:tgtEl>
                                          <p:spTgt spid="467"/>
                                        </p:tgtEl>
                                      </p:cBhvr>
                                    </p:animEffect>
                                  </p:childTnLst>
                                </p:cTn>
                              </p:par>
                              <p:par>
                                <p:cTn id="202" presetID="10" presetClass="entr" fill="hold" nodeType="withEffect">
                                  <p:stCondLst>
                                    <p:cond delay="0"/>
                                  </p:stCondLst>
                                  <p:childTnLst>
                                    <p:set>
                                      <p:cBhvr>
                                        <p:cTn id="203" dur="1" fill="hold">
                                          <p:stCondLst>
                                            <p:cond delay="0"/>
                                          </p:stCondLst>
                                        </p:cTn>
                                        <p:tgtEl>
                                          <p:spTgt spid="466"/>
                                        </p:tgtEl>
                                        <p:attrNameLst>
                                          <p:attrName>style.visibility</p:attrName>
                                        </p:attrNameLst>
                                      </p:cBhvr>
                                      <p:to>
                                        <p:strVal val="visible"/>
                                      </p:to>
                                    </p:set>
                                    <p:animEffect transition="in" filter="fade">
                                      <p:cBhvr additive="repl">
                                        <p:cTn id="204" dur="500"/>
                                        <p:tgtEl>
                                          <p:spTgt spid="466"/>
                                        </p:tgtEl>
                                      </p:cBhvr>
                                    </p:animEffect>
                                  </p:childTnLst>
                                </p:cTn>
                              </p:par>
                              <p:par>
                                <p:cTn id="205" presetID="10" presetClass="entr" fill="hold" nodeType="withEffect">
                                  <p:stCondLst>
                                    <p:cond delay="0"/>
                                  </p:stCondLst>
                                  <p:childTnLst>
                                    <p:set>
                                      <p:cBhvr>
                                        <p:cTn id="206" dur="1" fill="hold">
                                          <p:stCondLst>
                                            <p:cond delay="0"/>
                                          </p:stCondLst>
                                        </p:cTn>
                                        <p:tgtEl>
                                          <p:spTgt spid="436"/>
                                        </p:tgtEl>
                                        <p:attrNameLst>
                                          <p:attrName>style.visibility</p:attrName>
                                        </p:attrNameLst>
                                      </p:cBhvr>
                                      <p:to>
                                        <p:strVal val="visible"/>
                                      </p:to>
                                    </p:set>
                                    <p:animEffect transition="in" filter="fade">
                                      <p:cBhvr additive="repl">
                                        <p:cTn id="207" dur="500"/>
                                        <p:tgtEl>
                                          <p:spTgt spid="436"/>
                                        </p:tgtEl>
                                      </p:cBhvr>
                                    </p:animEffect>
                                  </p:childTnLst>
                                </p:cTn>
                              </p:par>
                            </p:childTnLst>
                          </p:cTn>
                        </p:par>
                      </p:childTnLst>
                    </p:cTn>
                  </p:par>
                  <p:par>
                    <p:cTn id="208" fill="hold">
                      <p:stCondLst>
                        <p:cond delay="indefinite"/>
                      </p:stCondLst>
                      <p:childTnLst>
                        <p:par>
                          <p:cTn id="209" fill="hold">
                            <p:stCondLst>
                              <p:cond delay="0"/>
                            </p:stCondLst>
                            <p:childTnLst>
                              <p:par>
                                <p:cTn id="210" presetID="10" presetClass="entr" fill="hold" nodeType="clickEffect">
                                  <p:stCondLst>
                                    <p:cond delay="0"/>
                                  </p:stCondLst>
                                  <p:childTnLst>
                                    <p:set>
                                      <p:cBhvr>
                                        <p:cTn id="211" dur="1" fill="hold">
                                          <p:stCondLst>
                                            <p:cond delay="0"/>
                                          </p:stCondLst>
                                        </p:cTn>
                                        <p:tgtEl>
                                          <p:spTgt spid="464"/>
                                        </p:tgtEl>
                                        <p:attrNameLst>
                                          <p:attrName>style.visibility</p:attrName>
                                        </p:attrNameLst>
                                      </p:cBhvr>
                                      <p:to>
                                        <p:strVal val="visible"/>
                                      </p:to>
                                    </p:set>
                                    <p:animEffect transition="in" filter="fade">
                                      <p:cBhvr additive="repl">
                                        <p:cTn id="212" dur="500"/>
                                        <p:tgtEl>
                                          <p:spTgt spid="464"/>
                                        </p:tgtEl>
                                      </p:cBhvr>
                                    </p:animEffect>
                                  </p:childTnLst>
                                </p:cTn>
                              </p:par>
                              <p:par>
                                <p:cTn id="213" presetID="10" presetClass="entr" fill="hold" nodeType="withEffect">
                                  <p:stCondLst>
                                    <p:cond delay="0"/>
                                  </p:stCondLst>
                                  <p:childTnLst>
                                    <p:set>
                                      <p:cBhvr>
                                        <p:cTn id="214" dur="1" fill="hold">
                                          <p:stCondLst>
                                            <p:cond delay="0"/>
                                          </p:stCondLst>
                                        </p:cTn>
                                        <p:tgtEl>
                                          <p:spTgt spid="463"/>
                                        </p:tgtEl>
                                        <p:attrNameLst>
                                          <p:attrName>style.visibility</p:attrName>
                                        </p:attrNameLst>
                                      </p:cBhvr>
                                      <p:to>
                                        <p:strVal val="visible"/>
                                      </p:to>
                                    </p:set>
                                    <p:animEffect transition="in" filter="fade">
                                      <p:cBhvr additive="repl">
                                        <p:cTn id="215" dur="500"/>
                                        <p:tgtEl>
                                          <p:spTgt spid="463"/>
                                        </p:tgtEl>
                                      </p:cBhvr>
                                    </p:animEffect>
                                  </p:childTnLst>
                                </p:cTn>
                              </p:par>
                              <p:par>
                                <p:cTn id="216" presetID="10" presetClass="entr" fill="hold" nodeType="withEffect">
                                  <p:stCondLst>
                                    <p:cond delay="0"/>
                                  </p:stCondLst>
                                  <p:childTnLst>
                                    <p:set>
                                      <p:cBhvr>
                                        <p:cTn id="217" dur="1" fill="hold">
                                          <p:stCondLst>
                                            <p:cond delay="0"/>
                                          </p:stCondLst>
                                        </p:cTn>
                                        <p:tgtEl>
                                          <p:spTgt spid="438"/>
                                        </p:tgtEl>
                                        <p:attrNameLst>
                                          <p:attrName>style.visibility</p:attrName>
                                        </p:attrNameLst>
                                      </p:cBhvr>
                                      <p:to>
                                        <p:strVal val="visible"/>
                                      </p:to>
                                    </p:set>
                                    <p:animEffect transition="in" filter="fade">
                                      <p:cBhvr additive="repl">
                                        <p:cTn id="218" dur="500"/>
                                        <p:tgtEl>
                                          <p:spTgt spid="438"/>
                                        </p:tgtEl>
                                      </p:cBhvr>
                                    </p:animEffect>
                                  </p:childTnLst>
                                </p:cTn>
                              </p:par>
                            </p:childTnLst>
                          </p:cTn>
                        </p:par>
                      </p:childTnLst>
                    </p:cTn>
                  </p:par>
                  <p:par>
                    <p:cTn id="219" fill="hold">
                      <p:stCondLst>
                        <p:cond delay="indefinite"/>
                      </p:stCondLst>
                      <p:childTnLst>
                        <p:par>
                          <p:cTn id="220" fill="hold">
                            <p:stCondLst>
                              <p:cond delay="0"/>
                            </p:stCondLst>
                            <p:childTnLst>
                              <p:par>
                                <p:cTn id="221" presetID="10" presetClass="entr" fill="hold" nodeType="clickEffect">
                                  <p:stCondLst>
                                    <p:cond delay="0"/>
                                  </p:stCondLst>
                                  <p:childTnLst>
                                    <p:set>
                                      <p:cBhvr>
                                        <p:cTn id="222" dur="1" fill="hold">
                                          <p:stCondLst>
                                            <p:cond delay="0"/>
                                          </p:stCondLst>
                                        </p:cTn>
                                        <p:tgtEl>
                                          <p:spTgt spid="439"/>
                                        </p:tgtEl>
                                        <p:attrNameLst>
                                          <p:attrName>style.visibility</p:attrName>
                                        </p:attrNameLst>
                                      </p:cBhvr>
                                      <p:to>
                                        <p:strVal val="visible"/>
                                      </p:to>
                                    </p:set>
                                    <p:animEffect transition="in" filter="fade">
                                      <p:cBhvr additive="repl">
                                        <p:cTn id="223" dur="500"/>
                                        <p:tgtEl>
                                          <p:spTgt spid="439"/>
                                        </p:tgtEl>
                                      </p:cBhvr>
                                    </p:animEffect>
                                  </p:childTnLst>
                                </p:cTn>
                              </p:par>
                              <p:par>
                                <p:cTn id="224" presetID="10" presetClass="entr" fill="hold" nodeType="withEffect">
                                  <p:stCondLst>
                                    <p:cond delay="0"/>
                                  </p:stCondLst>
                                  <p:childTnLst>
                                    <p:set>
                                      <p:cBhvr>
                                        <p:cTn id="225" dur="1" fill="hold">
                                          <p:stCondLst>
                                            <p:cond delay="0"/>
                                          </p:stCondLst>
                                        </p:cTn>
                                        <p:tgtEl>
                                          <p:spTgt spid="465"/>
                                        </p:tgtEl>
                                        <p:attrNameLst>
                                          <p:attrName>style.visibility</p:attrName>
                                        </p:attrNameLst>
                                      </p:cBhvr>
                                      <p:to>
                                        <p:strVal val="visible"/>
                                      </p:to>
                                    </p:set>
                                    <p:animEffect transition="in" filter="fade">
                                      <p:cBhvr additive="repl">
                                        <p:cTn id="226" dur="500"/>
                                        <p:tgtEl>
                                          <p:spTgt spid="465"/>
                                        </p:tgtEl>
                                      </p:cBhvr>
                                    </p:animEffect>
                                  </p:childTnLst>
                                </p:cTn>
                              </p:par>
                              <p:par>
                                <p:cTn id="227" presetID="10" presetClass="entr" fill="hold" nodeType="withEffect">
                                  <p:stCondLst>
                                    <p:cond delay="0"/>
                                  </p:stCondLst>
                                  <p:childTnLst>
                                    <p:set>
                                      <p:cBhvr>
                                        <p:cTn id="228" dur="1" fill="hold">
                                          <p:stCondLst>
                                            <p:cond delay="0"/>
                                          </p:stCondLst>
                                        </p:cTn>
                                        <p:tgtEl>
                                          <p:spTgt spid="462"/>
                                        </p:tgtEl>
                                        <p:attrNameLst>
                                          <p:attrName>style.visibility</p:attrName>
                                        </p:attrNameLst>
                                      </p:cBhvr>
                                      <p:to>
                                        <p:strVal val="visible"/>
                                      </p:to>
                                    </p:set>
                                    <p:animEffect transition="in" filter="fade">
                                      <p:cBhvr additive="repl">
                                        <p:cTn id="229" dur="500"/>
                                        <p:tgtEl>
                                          <p:spTgt spid="462"/>
                                        </p:tgtEl>
                                      </p:cBhvr>
                                    </p:animEffect>
                                  </p:childTnLst>
                                </p:cTn>
                              </p:par>
                            </p:childTnLst>
                          </p:cTn>
                        </p:par>
                      </p:childTnLst>
                    </p:cTn>
                  </p:par>
                  <p:par>
                    <p:cTn id="230" fill="hold">
                      <p:stCondLst>
                        <p:cond delay="indefinite"/>
                      </p:stCondLst>
                      <p:childTnLst>
                        <p:par>
                          <p:cTn id="231" fill="hold">
                            <p:stCondLst>
                              <p:cond delay="0"/>
                            </p:stCondLst>
                            <p:childTnLst>
                              <p:par>
                                <p:cTn id="232" presetID="10" presetClass="entr" fill="hold" nodeType="clickEffect">
                                  <p:stCondLst>
                                    <p:cond delay="0"/>
                                  </p:stCondLst>
                                  <p:childTnLst>
                                    <p:set>
                                      <p:cBhvr>
                                        <p:cTn id="233" dur="1" fill="hold">
                                          <p:stCondLst>
                                            <p:cond delay="0"/>
                                          </p:stCondLst>
                                        </p:cTn>
                                        <p:tgtEl>
                                          <p:spTgt spid="437"/>
                                        </p:tgtEl>
                                        <p:attrNameLst>
                                          <p:attrName>style.visibility</p:attrName>
                                        </p:attrNameLst>
                                      </p:cBhvr>
                                      <p:to>
                                        <p:strVal val="visible"/>
                                      </p:to>
                                    </p:set>
                                    <p:animEffect transition="in" filter="fade">
                                      <p:cBhvr additive="repl">
                                        <p:cTn id="234" dur="500"/>
                                        <p:tgtEl>
                                          <p:spTgt spid="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 name="Google Shape;219;p26"/>
          <p:cNvPicPr/>
          <p:nvPr/>
        </p:nvPicPr>
        <p:blipFill>
          <a:blip r:embed="rId2"/>
          <a:stretch/>
        </p:blipFill>
        <p:spPr>
          <a:xfrm>
            <a:off x="0" y="0"/>
            <a:ext cx="9143640" cy="5139000"/>
          </a:xfrm>
          <a:prstGeom prst="rect">
            <a:avLst/>
          </a:prstGeom>
          <a:ln w="0">
            <a:noFill/>
          </a:ln>
        </p:spPr>
      </p:pic>
      <p:pic>
        <p:nvPicPr>
          <p:cNvPr id="53" name="Google Shape;220;p26"/>
          <p:cNvPicPr/>
          <p:nvPr/>
        </p:nvPicPr>
        <p:blipFill>
          <a:blip r:embed="rId3"/>
          <a:stretch/>
        </p:blipFill>
        <p:spPr>
          <a:xfrm>
            <a:off x="4680" y="4680"/>
            <a:ext cx="9134280" cy="5133600"/>
          </a:xfrm>
          <a:prstGeom prst="rect">
            <a:avLst/>
          </a:prstGeom>
          <a:ln w="0">
            <a:noFill/>
          </a:ln>
        </p:spPr>
      </p:pic>
      <p:sp>
        <p:nvSpPr>
          <p:cNvPr id="54" name="Google Shape;221;p26"/>
          <p:cNvSpPr/>
          <p:nvPr/>
        </p:nvSpPr>
        <p:spPr>
          <a:xfrm>
            <a:off x="312120" y="880200"/>
            <a:ext cx="6023160" cy="1645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IN" sz="4800" b="1" strike="noStrike" spc="-1">
                <a:solidFill>
                  <a:srgbClr val="595959"/>
                </a:solidFill>
                <a:latin typeface="Proxima Nova"/>
                <a:ea typeface="Proxima Nova"/>
              </a:rPr>
              <a:t>Introduction of DBMS</a:t>
            </a:r>
            <a:endParaRPr lang="en-IN" sz="4800" b="0" strike="noStrike" spc="-1">
              <a:latin typeface="Arial"/>
            </a:endParaRPr>
          </a:p>
        </p:txBody>
      </p:sp>
      <p:pic>
        <p:nvPicPr>
          <p:cNvPr id="55" name="Google Shape;225;p26"/>
          <p:cNvPicPr/>
          <p:nvPr/>
        </p:nvPicPr>
        <p:blipFill>
          <a:blip r:embed="rId4"/>
          <a:stretch/>
        </p:blipFill>
        <p:spPr>
          <a:xfrm>
            <a:off x="7363440" y="148680"/>
            <a:ext cx="1495080" cy="371160"/>
          </a:xfrm>
          <a:prstGeom prst="rect">
            <a:avLst/>
          </a:prstGeom>
          <a:ln w="0">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5" name="Google Shape;219;p26"/>
          <p:cNvPicPr/>
          <p:nvPr/>
        </p:nvPicPr>
        <p:blipFill>
          <a:blip r:embed="rId2"/>
          <a:stretch/>
        </p:blipFill>
        <p:spPr>
          <a:xfrm>
            <a:off x="0" y="0"/>
            <a:ext cx="9143640" cy="5139000"/>
          </a:xfrm>
          <a:prstGeom prst="rect">
            <a:avLst/>
          </a:prstGeom>
          <a:ln w="0">
            <a:noFill/>
          </a:ln>
        </p:spPr>
      </p:pic>
      <p:pic>
        <p:nvPicPr>
          <p:cNvPr id="486" name="Google Shape;220;p26"/>
          <p:cNvPicPr/>
          <p:nvPr/>
        </p:nvPicPr>
        <p:blipFill>
          <a:blip r:embed="rId3"/>
          <a:stretch/>
        </p:blipFill>
        <p:spPr>
          <a:xfrm>
            <a:off x="4680" y="4680"/>
            <a:ext cx="9134280" cy="5133600"/>
          </a:xfrm>
          <a:prstGeom prst="rect">
            <a:avLst/>
          </a:prstGeom>
          <a:ln w="0">
            <a:noFill/>
          </a:ln>
        </p:spPr>
      </p:pic>
      <p:sp>
        <p:nvSpPr>
          <p:cNvPr id="487" name="Google Shape;221;p26"/>
          <p:cNvSpPr/>
          <p:nvPr/>
        </p:nvSpPr>
        <p:spPr>
          <a:xfrm>
            <a:off x="312120" y="880200"/>
            <a:ext cx="6023160" cy="9144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IN" sz="4800" b="1" strike="noStrike" spc="-1">
                <a:solidFill>
                  <a:srgbClr val="595959"/>
                </a:solidFill>
                <a:latin typeface="Proxima Nova"/>
                <a:ea typeface="Proxima Nova"/>
              </a:rPr>
              <a:t>Data Models</a:t>
            </a:r>
            <a:endParaRPr lang="en-IN" sz="4800" b="0" strike="noStrike" spc="-1">
              <a:latin typeface="Arial"/>
            </a:endParaRPr>
          </a:p>
        </p:txBody>
      </p:sp>
      <p:pic>
        <p:nvPicPr>
          <p:cNvPr id="488" name="Google Shape;225;p26"/>
          <p:cNvPicPr/>
          <p:nvPr/>
        </p:nvPicPr>
        <p:blipFill>
          <a:blip r:embed="rId4"/>
          <a:stretch/>
        </p:blipFill>
        <p:spPr>
          <a:xfrm>
            <a:off x="7363440" y="148680"/>
            <a:ext cx="1495080" cy="371160"/>
          </a:xfrm>
          <a:prstGeom prst="rect">
            <a:avLst/>
          </a:prstGeom>
          <a:ln w="0">
            <a:noFill/>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9" name="Google Shape;66;p15"/>
          <p:cNvPicPr/>
          <p:nvPr/>
        </p:nvPicPr>
        <p:blipFill>
          <a:blip r:embed="rId2"/>
          <a:stretch/>
        </p:blipFill>
        <p:spPr>
          <a:xfrm>
            <a:off x="1080" y="4680"/>
            <a:ext cx="9134280" cy="5133600"/>
          </a:xfrm>
          <a:prstGeom prst="rect">
            <a:avLst/>
          </a:prstGeom>
          <a:ln w="0">
            <a:noFill/>
          </a:ln>
        </p:spPr>
      </p:pic>
      <p:pic>
        <p:nvPicPr>
          <p:cNvPr id="490" name="Google Shape;68;p15"/>
          <p:cNvPicPr/>
          <p:nvPr/>
        </p:nvPicPr>
        <p:blipFill>
          <a:blip r:embed="rId3"/>
          <a:stretch/>
        </p:blipFill>
        <p:spPr>
          <a:xfrm>
            <a:off x="7363440" y="148680"/>
            <a:ext cx="1495080" cy="371160"/>
          </a:xfrm>
          <a:prstGeom prst="rect">
            <a:avLst/>
          </a:prstGeom>
          <a:ln w="0">
            <a:noFill/>
          </a:ln>
        </p:spPr>
      </p:pic>
      <p:sp>
        <p:nvSpPr>
          <p:cNvPr id="491"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Data Models</a:t>
            </a:r>
            <a:endParaRPr lang="en-IN" sz="2300" b="0" strike="noStrike" spc="-1">
              <a:latin typeface="Arial"/>
            </a:endParaRPr>
          </a:p>
        </p:txBody>
      </p:sp>
      <p:sp>
        <p:nvSpPr>
          <p:cNvPr id="492" name="TextBox 1"/>
          <p:cNvSpPr/>
          <p:nvPr/>
        </p:nvSpPr>
        <p:spPr>
          <a:xfrm>
            <a:off x="3902400" y="1923840"/>
            <a:ext cx="1338480" cy="576360"/>
          </a:xfrm>
          <a:prstGeom prst="rect">
            <a:avLst/>
          </a:prstGeom>
          <a:solidFill>
            <a:schemeClr val="bg1">
              <a:lumMod val="6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Data Models</a:t>
            </a:r>
            <a:endParaRPr lang="en-IN" sz="1600" b="0" strike="noStrike" spc="-1">
              <a:latin typeface="Arial"/>
            </a:endParaRPr>
          </a:p>
        </p:txBody>
      </p:sp>
      <p:sp>
        <p:nvSpPr>
          <p:cNvPr id="493" name="TextBox 7"/>
          <p:cNvSpPr/>
          <p:nvPr/>
        </p:nvSpPr>
        <p:spPr>
          <a:xfrm>
            <a:off x="887040" y="2896920"/>
            <a:ext cx="1338480" cy="82044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Record Based Models</a:t>
            </a:r>
            <a:endParaRPr lang="en-IN" sz="1600" b="0" strike="noStrike" spc="-1">
              <a:latin typeface="Arial"/>
            </a:endParaRPr>
          </a:p>
        </p:txBody>
      </p:sp>
      <p:sp>
        <p:nvSpPr>
          <p:cNvPr id="494" name="TextBox 8"/>
          <p:cNvSpPr/>
          <p:nvPr/>
        </p:nvSpPr>
        <p:spPr>
          <a:xfrm>
            <a:off x="3897000" y="2896920"/>
            <a:ext cx="1338480" cy="82044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Object Based Models</a:t>
            </a:r>
            <a:endParaRPr lang="en-IN" sz="1600" b="0" strike="noStrike" spc="-1">
              <a:latin typeface="Arial"/>
            </a:endParaRPr>
          </a:p>
        </p:txBody>
      </p:sp>
      <p:sp>
        <p:nvSpPr>
          <p:cNvPr id="495" name="TextBox 9"/>
          <p:cNvSpPr/>
          <p:nvPr/>
        </p:nvSpPr>
        <p:spPr>
          <a:xfrm>
            <a:off x="6906960" y="2896920"/>
            <a:ext cx="1338480" cy="820440"/>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Physical Data </a:t>
            </a:r>
            <a:endParaRPr lang="en-IN" sz="1600" b="0" strike="noStrike" spc="-1">
              <a:latin typeface="Arial"/>
            </a:endParaRPr>
          </a:p>
          <a:p>
            <a:pPr algn="ctr">
              <a:lnSpc>
                <a:spcPct val="100000"/>
              </a:lnSpc>
              <a:buNone/>
            </a:pPr>
            <a:r>
              <a:rPr lang="en-US" sz="1600" b="0" strike="noStrike" spc="-1">
                <a:solidFill>
                  <a:srgbClr val="000000"/>
                </a:solidFill>
                <a:latin typeface="Proxima Nova"/>
                <a:ea typeface="Arial"/>
              </a:rPr>
              <a:t>Model </a:t>
            </a:r>
            <a:endParaRPr lang="en-IN" sz="1600" b="0" strike="noStrike" spc="-1">
              <a:latin typeface="Arial"/>
            </a:endParaRPr>
          </a:p>
        </p:txBody>
      </p:sp>
      <p:sp>
        <p:nvSpPr>
          <p:cNvPr id="496" name="TextBox 10"/>
          <p:cNvSpPr/>
          <p:nvPr/>
        </p:nvSpPr>
        <p:spPr>
          <a:xfrm>
            <a:off x="431280" y="4126320"/>
            <a:ext cx="2250360" cy="1063080"/>
          </a:xfrm>
          <a:prstGeom prst="rect">
            <a:avLst/>
          </a:prstGeom>
          <a:solidFill>
            <a:schemeClr val="bg1">
              <a:lumMod val="9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nSpc>
                <a:spcPct val="100000"/>
              </a:lnSpc>
              <a:buClr>
                <a:srgbClr val="000000"/>
              </a:buClr>
              <a:buFont typeface="Arial"/>
              <a:buAutoNum type="arabicPeriod"/>
            </a:pPr>
            <a:r>
              <a:rPr lang="en-US" sz="1600" b="0" strike="noStrike" spc="-1">
                <a:solidFill>
                  <a:srgbClr val="000000"/>
                </a:solidFill>
                <a:latin typeface="Proxima Nova"/>
                <a:ea typeface="Arial"/>
              </a:rPr>
              <a:t>Hierarchical Model</a:t>
            </a:r>
            <a:endParaRPr lang="en-IN" sz="1600" b="0" strike="noStrike" spc="-1">
              <a:latin typeface="Arial"/>
            </a:endParaRPr>
          </a:p>
          <a:p>
            <a:pPr marL="343080" indent="-343080">
              <a:lnSpc>
                <a:spcPct val="100000"/>
              </a:lnSpc>
              <a:buClr>
                <a:srgbClr val="000000"/>
              </a:buClr>
              <a:buFont typeface="Arial"/>
              <a:buAutoNum type="arabicPeriod"/>
            </a:pPr>
            <a:r>
              <a:rPr lang="en-US" sz="1600" b="0" strike="noStrike" spc="-1">
                <a:solidFill>
                  <a:srgbClr val="000000"/>
                </a:solidFill>
                <a:latin typeface="Proxima Nova"/>
                <a:ea typeface="Arial"/>
              </a:rPr>
              <a:t>Network Model</a:t>
            </a:r>
            <a:endParaRPr lang="en-IN" sz="1600" b="0" strike="noStrike" spc="-1">
              <a:latin typeface="Arial"/>
            </a:endParaRPr>
          </a:p>
          <a:p>
            <a:pPr marL="343080" indent="-343080">
              <a:lnSpc>
                <a:spcPct val="100000"/>
              </a:lnSpc>
              <a:buClr>
                <a:srgbClr val="000000"/>
              </a:buClr>
              <a:buFont typeface="Arial"/>
              <a:buAutoNum type="arabicPeriod"/>
            </a:pPr>
            <a:r>
              <a:rPr lang="en-US" sz="1600" b="0" strike="noStrike" spc="-1">
                <a:solidFill>
                  <a:srgbClr val="000000"/>
                </a:solidFill>
                <a:latin typeface="Proxima Nova"/>
                <a:ea typeface="Arial"/>
              </a:rPr>
              <a:t>Relational Model</a:t>
            </a:r>
            <a:endParaRPr lang="en-IN" sz="1600" b="0" strike="noStrike" spc="-1">
              <a:latin typeface="Arial"/>
            </a:endParaRPr>
          </a:p>
        </p:txBody>
      </p:sp>
      <p:sp>
        <p:nvSpPr>
          <p:cNvPr id="497" name="TextBox 11"/>
          <p:cNvSpPr/>
          <p:nvPr/>
        </p:nvSpPr>
        <p:spPr>
          <a:xfrm>
            <a:off x="3273480" y="4126320"/>
            <a:ext cx="2596320" cy="1063080"/>
          </a:xfrm>
          <a:prstGeom prst="rect">
            <a:avLst/>
          </a:prstGeom>
          <a:solidFill>
            <a:schemeClr val="bg1">
              <a:lumMod val="9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343080" indent="-343080" algn="ctr">
              <a:lnSpc>
                <a:spcPct val="100000"/>
              </a:lnSpc>
              <a:buClr>
                <a:srgbClr val="000000"/>
              </a:buClr>
              <a:buFont typeface="Arial"/>
              <a:buAutoNum type="arabicPeriod"/>
            </a:pPr>
            <a:r>
              <a:rPr lang="en-US" sz="1600" b="0" strike="noStrike" spc="-1">
                <a:solidFill>
                  <a:srgbClr val="000000"/>
                </a:solidFill>
                <a:latin typeface="Proxima Nova"/>
                <a:ea typeface="Arial"/>
              </a:rPr>
              <a:t>Entity Relational Model</a:t>
            </a:r>
            <a:endParaRPr lang="en-IN" sz="1600" b="0" strike="noStrike" spc="-1">
              <a:latin typeface="Arial"/>
            </a:endParaRPr>
          </a:p>
          <a:p>
            <a:pPr marL="343080" indent="-343080" algn="ctr">
              <a:lnSpc>
                <a:spcPct val="100000"/>
              </a:lnSpc>
              <a:buClr>
                <a:srgbClr val="000000"/>
              </a:buClr>
              <a:buFont typeface="Arial"/>
              <a:buAutoNum type="arabicPeriod"/>
            </a:pPr>
            <a:r>
              <a:rPr lang="en-US" sz="1600" b="0" strike="noStrike" spc="-1">
                <a:solidFill>
                  <a:srgbClr val="000000"/>
                </a:solidFill>
                <a:latin typeface="Proxima Nova"/>
                <a:ea typeface="Arial"/>
              </a:rPr>
              <a:t>Object Oriented Model </a:t>
            </a:r>
            <a:endParaRPr lang="en-IN" sz="1600" b="0" strike="noStrike" spc="-1">
              <a:latin typeface="Arial"/>
            </a:endParaRPr>
          </a:p>
        </p:txBody>
      </p:sp>
      <p:sp>
        <p:nvSpPr>
          <p:cNvPr id="498" name="Straight Connector 3"/>
          <p:cNvSpPr/>
          <p:nvPr/>
        </p:nvSpPr>
        <p:spPr>
          <a:xfrm flipH="1">
            <a:off x="4566600" y="2262240"/>
            <a:ext cx="3240" cy="26064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499" name="Straight Connector 15"/>
          <p:cNvSpPr/>
          <p:nvPr/>
        </p:nvSpPr>
        <p:spPr>
          <a:xfrm>
            <a:off x="1556640" y="2529360"/>
            <a:ext cx="6019560" cy="828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500" name="Straight Arrow Connector 13"/>
          <p:cNvSpPr/>
          <p:nvPr/>
        </p:nvSpPr>
        <p:spPr>
          <a:xfrm>
            <a:off x="1556640" y="2516760"/>
            <a:ext cx="360" cy="35964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01" name="Straight Arrow Connector 22"/>
          <p:cNvSpPr/>
          <p:nvPr/>
        </p:nvSpPr>
        <p:spPr>
          <a:xfrm>
            <a:off x="4568400" y="2537640"/>
            <a:ext cx="360" cy="35964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02" name="Straight Arrow Connector 23"/>
          <p:cNvSpPr/>
          <p:nvPr/>
        </p:nvSpPr>
        <p:spPr>
          <a:xfrm>
            <a:off x="7576560" y="2537640"/>
            <a:ext cx="360" cy="35964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03" name="Straight Arrow Connector 25"/>
          <p:cNvSpPr/>
          <p:nvPr/>
        </p:nvSpPr>
        <p:spPr>
          <a:xfrm>
            <a:off x="1556640" y="3724200"/>
            <a:ext cx="360" cy="35964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04" name="Straight Arrow Connector 27"/>
          <p:cNvSpPr/>
          <p:nvPr/>
        </p:nvSpPr>
        <p:spPr>
          <a:xfrm>
            <a:off x="4564800" y="3724200"/>
            <a:ext cx="360" cy="35964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05" name="Rounded Rectangle 40"/>
          <p:cNvSpPr/>
          <p:nvPr/>
        </p:nvSpPr>
        <p:spPr>
          <a:xfrm>
            <a:off x="185040" y="757080"/>
            <a:ext cx="8673480" cy="1073880"/>
          </a:xfrm>
          <a:prstGeom prst="roundRect">
            <a:avLst>
              <a:gd name="adj" fmla="val 1602"/>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Proxima Nova"/>
                <a:ea typeface="Arial"/>
              </a:rPr>
              <a:t>Data models define how the logical structure of a database is modeled.</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It defines how data can be stored, accessed and updated in a database. </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It also define how data is connected to each other and how they are processed and stored inside the system.</a:t>
            </a:r>
            <a:endParaRPr lang="en-IN"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505"/>
                                        </p:tgtEl>
                                        <p:attrNameLst>
                                          <p:attrName>style.visibility</p:attrName>
                                        </p:attrNameLst>
                                      </p:cBhvr>
                                      <p:to>
                                        <p:strVal val="visible"/>
                                      </p:to>
                                    </p:set>
                                    <p:animEffect transition="in" filter="fade">
                                      <p:cBhvr additive="repl">
                                        <p:cTn id="7" dur="500"/>
                                        <p:tgtEl>
                                          <p:spTgt spid="505"/>
                                        </p:tgtEl>
                                      </p:cBhvr>
                                    </p:animEffect>
                                  </p:childTnLst>
                                </p:cTn>
                              </p:par>
                              <p:par>
                                <p:cTn id="8" presetID="1" presetClass="entr" fill="hold" nodeType="withEffect">
                                  <p:stCondLst>
                                    <p:cond delay="0"/>
                                  </p:stCondLst>
                                  <p:childTnLst>
                                    <p:set>
                                      <p:cBhvr>
                                        <p:cTn id="9" dur="1" fill="hold">
                                          <p:stCondLst>
                                            <p:cond delay="0"/>
                                          </p:stCondLst>
                                        </p:cTn>
                                        <p:tgtEl>
                                          <p:spTgt spid="505">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fill="hold" nodeType="clickEffect">
                                  <p:stCondLst>
                                    <p:cond delay="0"/>
                                  </p:stCondLst>
                                  <p:childTnLst>
                                    <p:set>
                                      <p:cBhvr>
                                        <p:cTn id="13" dur="1" fill="hold">
                                          <p:stCondLst>
                                            <p:cond delay="0"/>
                                          </p:stCondLst>
                                        </p:cTn>
                                        <p:tgtEl>
                                          <p:spTgt spid="505">
                                            <p:txEl>
                                              <p:pRg st="1" end="1"/>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fill="hold" nodeType="clickEffect">
                                  <p:stCondLst>
                                    <p:cond delay="0"/>
                                  </p:stCondLst>
                                  <p:childTnLst>
                                    <p:set>
                                      <p:cBhvr>
                                        <p:cTn id="17" dur="1" fill="hold">
                                          <p:stCondLst>
                                            <p:cond delay="0"/>
                                          </p:stCondLst>
                                        </p:cTn>
                                        <p:tgtEl>
                                          <p:spTgt spid="505">
                                            <p:txEl>
                                              <p:pRg st="2" end="2"/>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fill="hold" nodeType="clickEffect">
                                  <p:stCondLst>
                                    <p:cond delay="0"/>
                                  </p:stCondLst>
                                  <p:childTnLst>
                                    <p:set>
                                      <p:cBhvr>
                                        <p:cTn id="21" dur="1" fill="hold">
                                          <p:stCondLst>
                                            <p:cond delay="0"/>
                                          </p:stCondLst>
                                        </p:cTn>
                                        <p:tgtEl>
                                          <p:spTgt spid="492"/>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2" presetClass="entr" presetSubtype="1" fill="hold" nodeType="clickEffect">
                                  <p:stCondLst>
                                    <p:cond delay="0"/>
                                  </p:stCondLst>
                                  <p:childTnLst>
                                    <p:set>
                                      <p:cBhvr>
                                        <p:cTn id="25" dur="1" fill="hold">
                                          <p:stCondLst>
                                            <p:cond delay="0"/>
                                          </p:stCondLst>
                                        </p:cTn>
                                        <p:tgtEl>
                                          <p:spTgt spid="498"/>
                                        </p:tgtEl>
                                        <p:attrNameLst>
                                          <p:attrName>style.visibility</p:attrName>
                                        </p:attrNameLst>
                                      </p:cBhvr>
                                      <p:to>
                                        <p:strVal val="visible"/>
                                      </p:to>
                                    </p:set>
                                    <p:animEffect transition="in" filter="wipe(up)">
                                      <p:cBhvr additive="repl">
                                        <p:cTn id="26" dur="500"/>
                                        <p:tgtEl>
                                          <p:spTgt spid="498"/>
                                        </p:tgtEl>
                                      </p:cBhvr>
                                    </p:animEffect>
                                  </p:childTnLst>
                                </p:cTn>
                              </p:par>
                              <p:par>
                                <p:cTn id="27" presetID="22" presetClass="entr" presetSubtype="1" fill="hold" nodeType="withEffect">
                                  <p:stCondLst>
                                    <p:cond delay="0"/>
                                  </p:stCondLst>
                                  <p:childTnLst>
                                    <p:set>
                                      <p:cBhvr>
                                        <p:cTn id="28" dur="1" fill="hold">
                                          <p:stCondLst>
                                            <p:cond delay="0"/>
                                          </p:stCondLst>
                                        </p:cTn>
                                        <p:tgtEl>
                                          <p:spTgt spid="501"/>
                                        </p:tgtEl>
                                        <p:attrNameLst>
                                          <p:attrName>style.visibility</p:attrName>
                                        </p:attrNameLst>
                                      </p:cBhvr>
                                      <p:to>
                                        <p:strVal val="visible"/>
                                      </p:to>
                                    </p:set>
                                    <p:animEffect transition="in" filter="wipe(up)">
                                      <p:cBhvr additive="repl">
                                        <p:cTn id="29" dur="500"/>
                                        <p:tgtEl>
                                          <p:spTgt spid="501"/>
                                        </p:tgtEl>
                                      </p:cBhvr>
                                    </p:animEffect>
                                  </p:childTnLst>
                                </p:cTn>
                              </p:par>
                              <p:par>
                                <p:cTn id="30" presetID="22" presetClass="entr" presetSubtype="1" fill="hold" nodeType="withEffect">
                                  <p:stCondLst>
                                    <p:cond delay="0"/>
                                  </p:stCondLst>
                                  <p:childTnLst>
                                    <p:set>
                                      <p:cBhvr>
                                        <p:cTn id="31" dur="1" fill="hold">
                                          <p:stCondLst>
                                            <p:cond delay="0"/>
                                          </p:stCondLst>
                                        </p:cTn>
                                        <p:tgtEl>
                                          <p:spTgt spid="502"/>
                                        </p:tgtEl>
                                        <p:attrNameLst>
                                          <p:attrName>style.visibility</p:attrName>
                                        </p:attrNameLst>
                                      </p:cBhvr>
                                      <p:to>
                                        <p:strVal val="visible"/>
                                      </p:to>
                                    </p:set>
                                    <p:animEffect transition="in" filter="wipe(up)">
                                      <p:cBhvr additive="repl">
                                        <p:cTn id="32" dur="500"/>
                                        <p:tgtEl>
                                          <p:spTgt spid="502"/>
                                        </p:tgtEl>
                                      </p:cBhvr>
                                    </p:animEffect>
                                  </p:childTnLst>
                                </p:cTn>
                              </p:par>
                              <p:par>
                                <p:cTn id="33" presetID="22" presetClass="entr" presetSubtype="1" fill="hold" nodeType="withEffect">
                                  <p:stCondLst>
                                    <p:cond delay="0"/>
                                  </p:stCondLst>
                                  <p:childTnLst>
                                    <p:set>
                                      <p:cBhvr>
                                        <p:cTn id="34" dur="1" fill="hold">
                                          <p:stCondLst>
                                            <p:cond delay="0"/>
                                          </p:stCondLst>
                                        </p:cTn>
                                        <p:tgtEl>
                                          <p:spTgt spid="500"/>
                                        </p:tgtEl>
                                        <p:attrNameLst>
                                          <p:attrName>style.visibility</p:attrName>
                                        </p:attrNameLst>
                                      </p:cBhvr>
                                      <p:to>
                                        <p:strVal val="visible"/>
                                      </p:to>
                                    </p:set>
                                    <p:animEffect transition="in" filter="wipe(up)">
                                      <p:cBhvr additive="repl">
                                        <p:cTn id="35" dur="500"/>
                                        <p:tgtEl>
                                          <p:spTgt spid="500"/>
                                        </p:tgtEl>
                                      </p:cBhvr>
                                    </p:animEffect>
                                  </p:childTnLst>
                                </p:cTn>
                              </p:par>
                              <p:par>
                                <p:cTn id="36" presetID="22" presetClass="entr" presetSubtype="1" fill="hold" nodeType="withEffect">
                                  <p:stCondLst>
                                    <p:cond delay="0"/>
                                  </p:stCondLst>
                                  <p:childTnLst>
                                    <p:set>
                                      <p:cBhvr>
                                        <p:cTn id="37" dur="1" fill="hold">
                                          <p:stCondLst>
                                            <p:cond delay="0"/>
                                          </p:stCondLst>
                                        </p:cTn>
                                        <p:tgtEl>
                                          <p:spTgt spid="499"/>
                                        </p:tgtEl>
                                        <p:attrNameLst>
                                          <p:attrName>style.visibility</p:attrName>
                                        </p:attrNameLst>
                                      </p:cBhvr>
                                      <p:to>
                                        <p:strVal val="visible"/>
                                      </p:to>
                                    </p:set>
                                    <p:animEffect transition="in" filter="wipe(up)">
                                      <p:cBhvr additive="repl">
                                        <p:cTn id="38" dur="500"/>
                                        <p:tgtEl>
                                          <p:spTgt spid="499"/>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493"/>
                                        </p:tgtEl>
                                        <p:attrNameLst>
                                          <p:attrName>style.visibility</p:attrName>
                                        </p:attrNameLst>
                                      </p:cBhvr>
                                      <p:to>
                                        <p:strVal val="visible"/>
                                      </p:to>
                                    </p:set>
                                  </p:childTnLst>
                                </p:cTn>
                              </p:par>
                              <p:par>
                                <p:cTn id="43" presetID="1" presetClass="entr" fill="hold" nodeType="withEffect">
                                  <p:stCondLst>
                                    <p:cond delay="0"/>
                                  </p:stCondLst>
                                  <p:childTnLst>
                                    <p:set>
                                      <p:cBhvr>
                                        <p:cTn id="44" dur="1" fill="hold">
                                          <p:stCondLst>
                                            <p:cond delay="0"/>
                                          </p:stCondLst>
                                        </p:cTn>
                                        <p:tgtEl>
                                          <p:spTgt spid="494"/>
                                        </p:tgtEl>
                                        <p:attrNameLst>
                                          <p:attrName>style.visibility</p:attrName>
                                        </p:attrNameLst>
                                      </p:cBhvr>
                                      <p:to>
                                        <p:strVal val="visible"/>
                                      </p:to>
                                    </p:set>
                                  </p:childTnLst>
                                </p:cTn>
                              </p:par>
                              <p:par>
                                <p:cTn id="45" presetID="1" presetClass="entr" fill="hold" nodeType="withEffect">
                                  <p:stCondLst>
                                    <p:cond delay="0"/>
                                  </p:stCondLst>
                                  <p:childTnLst>
                                    <p:set>
                                      <p:cBhvr>
                                        <p:cTn id="46" dur="1" fill="hold">
                                          <p:stCondLst>
                                            <p:cond delay="0"/>
                                          </p:stCondLst>
                                        </p:cTn>
                                        <p:tgtEl>
                                          <p:spTgt spid="4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503"/>
                                        </p:tgtEl>
                                        <p:attrNameLst>
                                          <p:attrName>style.visibility</p:attrName>
                                        </p:attrNameLst>
                                      </p:cBhvr>
                                      <p:to>
                                        <p:strVal val="visible"/>
                                      </p:to>
                                    </p:set>
                                    <p:animEffect transition="in" filter="wipe(up)">
                                      <p:cBhvr additive="repl">
                                        <p:cTn id="51" dur="500"/>
                                        <p:tgtEl>
                                          <p:spTgt spid="503"/>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fill="hold" nodeType="clickEffect">
                                  <p:stCondLst>
                                    <p:cond delay="0"/>
                                  </p:stCondLst>
                                  <p:childTnLst>
                                    <p:set>
                                      <p:cBhvr>
                                        <p:cTn id="55" dur="1" fill="hold">
                                          <p:stCondLst>
                                            <p:cond delay="0"/>
                                          </p:stCondLst>
                                        </p:cTn>
                                        <p:tgtEl>
                                          <p:spTgt spid="496"/>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nodeType="clickEffect">
                                  <p:stCondLst>
                                    <p:cond delay="0"/>
                                  </p:stCondLst>
                                  <p:childTnLst>
                                    <p:set>
                                      <p:cBhvr>
                                        <p:cTn id="59" dur="1" fill="hold">
                                          <p:stCondLst>
                                            <p:cond delay="0"/>
                                          </p:stCondLst>
                                        </p:cTn>
                                        <p:tgtEl>
                                          <p:spTgt spid="504"/>
                                        </p:tgtEl>
                                        <p:attrNameLst>
                                          <p:attrName>style.visibility</p:attrName>
                                        </p:attrNameLst>
                                      </p:cBhvr>
                                      <p:to>
                                        <p:strVal val="visible"/>
                                      </p:to>
                                    </p:set>
                                    <p:animEffect transition="in" filter="wipe(up)">
                                      <p:cBhvr additive="repl">
                                        <p:cTn id="60" dur="500"/>
                                        <p:tgtEl>
                                          <p:spTgt spid="504"/>
                                        </p:tgtEl>
                                      </p:cBhvr>
                                    </p:animEffect>
                                  </p:childTnLst>
                                </p:cTn>
                              </p:par>
                            </p:childTnLst>
                          </p:cTn>
                        </p:par>
                      </p:childTnLst>
                    </p:cTn>
                  </p:par>
                  <p:par>
                    <p:cTn id="61" fill="hold">
                      <p:stCondLst>
                        <p:cond delay="indefinite"/>
                      </p:stCondLst>
                      <p:childTnLst>
                        <p:par>
                          <p:cTn id="62" fill="hold">
                            <p:stCondLst>
                              <p:cond delay="0"/>
                            </p:stCondLst>
                            <p:childTnLst>
                              <p:par>
                                <p:cTn id="63" presetID="1" presetClass="entr" fill="hold" nodeType="clickEffect">
                                  <p:stCondLst>
                                    <p:cond delay="0"/>
                                  </p:stCondLst>
                                  <p:childTnLst>
                                    <p:set>
                                      <p:cBhvr>
                                        <p:cTn id="64"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6" name="Google Shape;66;p15"/>
          <p:cNvPicPr/>
          <p:nvPr/>
        </p:nvPicPr>
        <p:blipFill>
          <a:blip r:embed="rId2"/>
          <a:stretch/>
        </p:blipFill>
        <p:spPr>
          <a:xfrm>
            <a:off x="1080" y="4680"/>
            <a:ext cx="9134280" cy="5133600"/>
          </a:xfrm>
          <a:prstGeom prst="rect">
            <a:avLst/>
          </a:prstGeom>
          <a:ln w="0">
            <a:noFill/>
          </a:ln>
        </p:spPr>
      </p:pic>
      <p:pic>
        <p:nvPicPr>
          <p:cNvPr id="507" name="Google Shape;67;p15"/>
          <p:cNvPicPr/>
          <p:nvPr/>
        </p:nvPicPr>
        <p:blipFill>
          <a:blip r:embed="rId3"/>
          <a:stretch/>
        </p:blipFill>
        <p:spPr>
          <a:xfrm>
            <a:off x="-7560" y="0"/>
            <a:ext cx="9151200" cy="5143320"/>
          </a:xfrm>
          <a:prstGeom prst="rect">
            <a:avLst/>
          </a:prstGeom>
          <a:ln w="0">
            <a:noFill/>
          </a:ln>
        </p:spPr>
      </p:pic>
      <p:pic>
        <p:nvPicPr>
          <p:cNvPr id="508" name="Google Shape;68;p15"/>
          <p:cNvPicPr/>
          <p:nvPr/>
        </p:nvPicPr>
        <p:blipFill>
          <a:blip r:embed="rId4"/>
          <a:stretch/>
        </p:blipFill>
        <p:spPr>
          <a:xfrm>
            <a:off x="7363440" y="148680"/>
            <a:ext cx="1495080" cy="371160"/>
          </a:xfrm>
          <a:prstGeom prst="rect">
            <a:avLst/>
          </a:prstGeom>
          <a:ln w="0">
            <a:noFill/>
          </a:ln>
        </p:spPr>
      </p:pic>
      <p:sp>
        <p:nvSpPr>
          <p:cNvPr id="509"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Hierarchical Model</a:t>
            </a:r>
            <a:endParaRPr lang="en-IN" sz="2300" b="0" strike="noStrike" spc="-1">
              <a:latin typeface="Arial"/>
            </a:endParaRPr>
          </a:p>
        </p:txBody>
      </p:sp>
      <p:sp>
        <p:nvSpPr>
          <p:cNvPr id="510" name="TextBox 6"/>
          <p:cNvSpPr/>
          <p:nvPr/>
        </p:nvSpPr>
        <p:spPr>
          <a:xfrm>
            <a:off x="5425920" y="883080"/>
            <a:ext cx="1338480" cy="333720"/>
          </a:xfrm>
          <a:prstGeom prst="rect">
            <a:avLst/>
          </a:prstGeom>
          <a:solidFill>
            <a:schemeClr val="bg1">
              <a:lumMod val="6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Vehicle</a:t>
            </a:r>
            <a:endParaRPr lang="en-IN" sz="1600" b="0" strike="noStrike" spc="-1">
              <a:latin typeface="Arial"/>
            </a:endParaRPr>
          </a:p>
        </p:txBody>
      </p:sp>
      <p:sp>
        <p:nvSpPr>
          <p:cNvPr id="511" name="TextBox 7"/>
          <p:cNvSpPr/>
          <p:nvPr/>
        </p:nvSpPr>
        <p:spPr>
          <a:xfrm>
            <a:off x="4081680" y="1964520"/>
            <a:ext cx="1338480" cy="36936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2 Wheeler</a:t>
            </a:r>
            <a:endParaRPr lang="en-IN" sz="1600" b="0" strike="noStrike" spc="-1">
              <a:latin typeface="Arial"/>
            </a:endParaRPr>
          </a:p>
        </p:txBody>
      </p:sp>
      <p:sp>
        <p:nvSpPr>
          <p:cNvPr id="512" name="TextBox 9"/>
          <p:cNvSpPr/>
          <p:nvPr/>
        </p:nvSpPr>
        <p:spPr>
          <a:xfrm>
            <a:off x="6952680" y="1956240"/>
            <a:ext cx="1338480" cy="36936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4 Wheeler</a:t>
            </a:r>
            <a:endParaRPr lang="en-IN" sz="1600" b="0" strike="noStrike" spc="-1">
              <a:latin typeface="Arial"/>
            </a:endParaRPr>
          </a:p>
        </p:txBody>
      </p:sp>
      <p:sp>
        <p:nvSpPr>
          <p:cNvPr id="513" name="Straight Connector 12"/>
          <p:cNvSpPr/>
          <p:nvPr/>
        </p:nvSpPr>
        <p:spPr>
          <a:xfrm flipH="1">
            <a:off x="6089760" y="1221480"/>
            <a:ext cx="3600" cy="26100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514" name="Straight Connector 13"/>
          <p:cNvSpPr/>
          <p:nvPr/>
        </p:nvSpPr>
        <p:spPr>
          <a:xfrm>
            <a:off x="4740120" y="1495440"/>
            <a:ext cx="2901600" cy="36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515" name="Straight Arrow Connector 14"/>
          <p:cNvSpPr/>
          <p:nvPr/>
        </p:nvSpPr>
        <p:spPr>
          <a:xfrm>
            <a:off x="4740120" y="1495800"/>
            <a:ext cx="360" cy="46836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16" name="Straight Arrow Connector 16"/>
          <p:cNvSpPr/>
          <p:nvPr/>
        </p:nvSpPr>
        <p:spPr>
          <a:xfrm>
            <a:off x="7622280" y="1495800"/>
            <a:ext cx="360" cy="46836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17" name="TextBox 20"/>
          <p:cNvSpPr/>
          <p:nvPr/>
        </p:nvSpPr>
        <p:spPr>
          <a:xfrm>
            <a:off x="3549960" y="3052080"/>
            <a:ext cx="1079640" cy="36936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Bike</a:t>
            </a:r>
            <a:endParaRPr lang="en-IN" sz="1600" b="0" strike="noStrike" spc="-1">
              <a:latin typeface="Arial"/>
            </a:endParaRPr>
          </a:p>
        </p:txBody>
      </p:sp>
      <p:sp>
        <p:nvSpPr>
          <p:cNvPr id="518" name="TextBox 21"/>
          <p:cNvSpPr/>
          <p:nvPr/>
        </p:nvSpPr>
        <p:spPr>
          <a:xfrm>
            <a:off x="5006880" y="3052440"/>
            <a:ext cx="1079640" cy="36936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Scooter</a:t>
            </a:r>
            <a:endParaRPr lang="en-IN" sz="1600" b="0" strike="noStrike" spc="-1">
              <a:latin typeface="Arial"/>
            </a:endParaRPr>
          </a:p>
        </p:txBody>
      </p:sp>
      <p:sp>
        <p:nvSpPr>
          <p:cNvPr id="519" name="Straight Connector 22"/>
          <p:cNvSpPr/>
          <p:nvPr/>
        </p:nvSpPr>
        <p:spPr>
          <a:xfrm flipH="1">
            <a:off x="4742280" y="2330640"/>
            <a:ext cx="3600" cy="26100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520" name="Straight Connector 23"/>
          <p:cNvSpPr/>
          <p:nvPr/>
        </p:nvSpPr>
        <p:spPr>
          <a:xfrm>
            <a:off x="4081320" y="2600640"/>
            <a:ext cx="1464120" cy="36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521" name="Straight Arrow Connector 24"/>
          <p:cNvSpPr/>
          <p:nvPr/>
        </p:nvSpPr>
        <p:spPr>
          <a:xfrm>
            <a:off x="4081680" y="2594520"/>
            <a:ext cx="360" cy="46836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22" name="Straight Arrow Connector 25"/>
          <p:cNvSpPr/>
          <p:nvPr/>
        </p:nvSpPr>
        <p:spPr>
          <a:xfrm>
            <a:off x="5545440" y="2595600"/>
            <a:ext cx="360" cy="46836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23" name="TextBox 28"/>
          <p:cNvSpPr/>
          <p:nvPr/>
        </p:nvSpPr>
        <p:spPr>
          <a:xfrm>
            <a:off x="6411600" y="3051000"/>
            <a:ext cx="1079640" cy="36936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Car</a:t>
            </a:r>
            <a:endParaRPr lang="en-IN" sz="1600" b="0" strike="noStrike" spc="-1">
              <a:latin typeface="Arial"/>
            </a:endParaRPr>
          </a:p>
        </p:txBody>
      </p:sp>
      <p:sp>
        <p:nvSpPr>
          <p:cNvPr id="524" name="TextBox 29"/>
          <p:cNvSpPr/>
          <p:nvPr/>
        </p:nvSpPr>
        <p:spPr>
          <a:xfrm>
            <a:off x="7877520" y="3061800"/>
            <a:ext cx="1079640" cy="36936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Tractor</a:t>
            </a:r>
            <a:endParaRPr lang="en-IN" sz="1600" b="0" strike="noStrike" spc="-1">
              <a:latin typeface="Arial"/>
            </a:endParaRPr>
          </a:p>
        </p:txBody>
      </p:sp>
      <p:sp>
        <p:nvSpPr>
          <p:cNvPr id="525" name="Straight Connector 30"/>
          <p:cNvSpPr/>
          <p:nvPr/>
        </p:nvSpPr>
        <p:spPr>
          <a:xfrm flipH="1">
            <a:off x="7614360" y="2329200"/>
            <a:ext cx="3240" cy="26064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526" name="Straight Connector 31"/>
          <p:cNvSpPr/>
          <p:nvPr/>
        </p:nvSpPr>
        <p:spPr>
          <a:xfrm>
            <a:off x="6953400" y="2598840"/>
            <a:ext cx="1463760" cy="36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527" name="Straight Arrow Connector 32"/>
          <p:cNvSpPr/>
          <p:nvPr/>
        </p:nvSpPr>
        <p:spPr>
          <a:xfrm>
            <a:off x="6953400" y="2592720"/>
            <a:ext cx="360" cy="46836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28" name="Straight Arrow Connector 33"/>
          <p:cNvSpPr/>
          <p:nvPr/>
        </p:nvSpPr>
        <p:spPr>
          <a:xfrm>
            <a:off x="8417520" y="2594160"/>
            <a:ext cx="360" cy="46836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29" name="TextBox 34"/>
          <p:cNvSpPr/>
          <p:nvPr/>
        </p:nvSpPr>
        <p:spPr>
          <a:xfrm>
            <a:off x="5754960" y="4144680"/>
            <a:ext cx="1079640" cy="36936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Sedan</a:t>
            </a:r>
            <a:endParaRPr lang="en-IN" sz="1600" b="0" strike="noStrike" spc="-1">
              <a:latin typeface="Arial"/>
            </a:endParaRPr>
          </a:p>
        </p:txBody>
      </p:sp>
      <p:sp>
        <p:nvSpPr>
          <p:cNvPr id="530" name="TextBox 35"/>
          <p:cNvSpPr/>
          <p:nvPr/>
        </p:nvSpPr>
        <p:spPr>
          <a:xfrm>
            <a:off x="7211520" y="4145400"/>
            <a:ext cx="1079640" cy="36972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SUVs</a:t>
            </a:r>
            <a:endParaRPr lang="en-IN" sz="1600" b="0" strike="noStrike" spc="-1">
              <a:latin typeface="Arial"/>
            </a:endParaRPr>
          </a:p>
        </p:txBody>
      </p:sp>
      <p:sp>
        <p:nvSpPr>
          <p:cNvPr id="531" name="Straight Connector 36"/>
          <p:cNvSpPr/>
          <p:nvPr/>
        </p:nvSpPr>
        <p:spPr>
          <a:xfrm flipH="1">
            <a:off x="6947280" y="3423600"/>
            <a:ext cx="3240" cy="26064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532" name="Straight Connector 37"/>
          <p:cNvSpPr/>
          <p:nvPr/>
        </p:nvSpPr>
        <p:spPr>
          <a:xfrm>
            <a:off x="6286320" y="3693240"/>
            <a:ext cx="1464120" cy="36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533" name="Straight Arrow Connector 38"/>
          <p:cNvSpPr/>
          <p:nvPr/>
        </p:nvSpPr>
        <p:spPr>
          <a:xfrm>
            <a:off x="6286680" y="3687120"/>
            <a:ext cx="360" cy="46836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34" name="Straight Arrow Connector 39"/>
          <p:cNvSpPr/>
          <p:nvPr/>
        </p:nvSpPr>
        <p:spPr>
          <a:xfrm>
            <a:off x="7750440" y="3688560"/>
            <a:ext cx="360" cy="46836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35" name="Rounded Rectangle 40"/>
          <p:cNvSpPr/>
          <p:nvPr/>
        </p:nvSpPr>
        <p:spPr>
          <a:xfrm>
            <a:off x="185040" y="910800"/>
            <a:ext cx="4005720" cy="827280"/>
          </a:xfrm>
          <a:prstGeom prst="roundRect">
            <a:avLst>
              <a:gd name="adj" fmla="val 1602"/>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Proxima Nova"/>
                <a:ea typeface="Arial"/>
              </a:rPr>
              <a:t>Here tree concept is used to represent data and relationship among data.</a:t>
            </a:r>
            <a:endParaRPr lang="en-IN" sz="1600" b="0" strike="noStrike" spc="-1">
              <a:latin typeface="Arial"/>
            </a:endParaRPr>
          </a:p>
        </p:txBody>
      </p:sp>
      <p:sp>
        <p:nvSpPr>
          <p:cNvPr id="536" name="Rounded Rectangle 41"/>
          <p:cNvSpPr/>
          <p:nvPr/>
        </p:nvSpPr>
        <p:spPr>
          <a:xfrm>
            <a:off x="189000" y="1635840"/>
            <a:ext cx="3235320" cy="1564920"/>
          </a:xfrm>
          <a:prstGeom prst="roundRect">
            <a:avLst>
              <a:gd name="adj" fmla="val 1602"/>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Proxima Nova"/>
                <a:ea typeface="Arial"/>
              </a:rPr>
              <a:t>Here each child record can have only one parent record.</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Each parent record can have zero or more than one child record.	</a:t>
            </a:r>
            <a:endParaRPr lang="en-IN" sz="1600" b="0" strike="noStrike" spc="-1">
              <a:latin typeface="Arial"/>
            </a:endParaRPr>
          </a:p>
        </p:txBody>
      </p:sp>
      <p:sp>
        <p:nvSpPr>
          <p:cNvPr id="537" name="Rounded Rectangle 42"/>
          <p:cNvSpPr/>
          <p:nvPr/>
        </p:nvSpPr>
        <p:spPr>
          <a:xfrm>
            <a:off x="189000" y="3099600"/>
            <a:ext cx="3235320" cy="1319400"/>
          </a:xfrm>
          <a:prstGeom prst="roundRect">
            <a:avLst>
              <a:gd name="adj" fmla="val 1602"/>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Proxima Nova"/>
                <a:ea typeface="Arial"/>
              </a:rPr>
              <a:t>Records are represented by rectangular box and relationships between records are represented by arcs.</a:t>
            </a:r>
            <a:endParaRPr lang="en-IN"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535"/>
                                        </p:tgtEl>
                                        <p:attrNameLst>
                                          <p:attrName>style.visibility</p:attrName>
                                        </p:attrNameLst>
                                      </p:cBhvr>
                                      <p:to>
                                        <p:strVal val="visible"/>
                                      </p:to>
                                    </p:set>
                                    <p:animEffect transition="in" filter="fade">
                                      <p:cBhvr additive="repl">
                                        <p:cTn id="7" dur="500"/>
                                        <p:tgtEl>
                                          <p:spTgt spid="535"/>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fill="hold" nodeType="clickEffect">
                                  <p:stCondLst>
                                    <p:cond delay="0"/>
                                  </p:stCondLst>
                                  <p:childTnLst>
                                    <p:set>
                                      <p:cBhvr>
                                        <p:cTn id="11" dur="1" fill="hold">
                                          <p:stCondLst>
                                            <p:cond delay="0"/>
                                          </p:stCondLst>
                                        </p:cTn>
                                        <p:tgtEl>
                                          <p:spTgt spid="51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nodeType="clickEffect">
                                  <p:stCondLst>
                                    <p:cond delay="0"/>
                                  </p:stCondLst>
                                  <p:childTnLst>
                                    <p:set>
                                      <p:cBhvr>
                                        <p:cTn id="15" dur="1" fill="hold">
                                          <p:stCondLst>
                                            <p:cond delay="0"/>
                                          </p:stCondLst>
                                        </p:cTn>
                                        <p:tgtEl>
                                          <p:spTgt spid="513"/>
                                        </p:tgtEl>
                                        <p:attrNameLst>
                                          <p:attrName>style.visibility</p:attrName>
                                        </p:attrNameLst>
                                      </p:cBhvr>
                                      <p:to>
                                        <p:strVal val="visible"/>
                                      </p:to>
                                    </p:set>
                                    <p:animEffect transition="in" filter="wipe(up)">
                                      <p:cBhvr additive="repl">
                                        <p:cTn id="16" dur="500"/>
                                        <p:tgtEl>
                                          <p:spTgt spid="513"/>
                                        </p:tgtEl>
                                      </p:cBhvr>
                                    </p:animEffect>
                                  </p:childTnLst>
                                </p:cTn>
                              </p:par>
                              <p:par>
                                <p:cTn id="17" presetID="22" presetClass="entr" presetSubtype="1" fill="hold" nodeType="withEffect">
                                  <p:stCondLst>
                                    <p:cond delay="0"/>
                                  </p:stCondLst>
                                  <p:childTnLst>
                                    <p:set>
                                      <p:cBhvr>
                                        <p:cTn id="18" dur="1" fill="hold">
                                          <p:stCondLst>
                                            <p:cond delay="0"/>
                                          </p:stCondLst>
                                        </p:cTn>
                                        <p:tgtEl>
                                          <p:spTgt spid="516"/>
                                        </p:tgtEl>
                                        <p:attrNameLst>
                                          <p:attrName>style.visibility</p:attrName>
                                        </p:attrNameLst>
                                      </p:cBhvr>
                                      <p:to>
                                        <p:strVal val="visible"/>
                                      </p:to>
                                    </p:set>
                                    <p:animEffect transition="in" filter="wipe(up)">
                                      <p:cBhvr additive="repl">
                                        <p:cTn id="19" dur="500"/>
                                        <p:tgtEl>
                                          <p:spTgt spid="516"/>
                                        </p:tgtEl>
                                      </p:cBhvr>
                                    </p:animEffect>
                                  </p:childTnLst>
                                </p:cTn>
                              </p:par>
                              <p:par>
                                <p:cTn id="20" presetID="22" presetClass="entr" presetSubtype="1" fill="hold" nodeType="withEffect">
                                  <p:stCondLst>
                                    <p:cond delay="0"/>
                                  </p:stCondLst>
                                  <p:childTnLst>
                                    <p:set>
                                      <p:cBhvr>
                                        <p:cTn id="21" dur="1" fill="hold">
                                          <p:stCondLst>
                                            <p:cond delay="0"/>
                                          </p:stCondLst>
                                        </p:cTn>
                                        <p:tgtEl>
                                          <p:spTgt spid="515"/>
                                        </p:tgtEl>
                                        <p:attrNameLst>
                                          <p:attrName>style.visibility</p:attrName>
                                        </p:attrNameLst>
                                      </p:cBhvr>
                                      <p:to>
                                        <p:strVal val="visible"/>
                                      </p:to>
                                    </p:set>
                                    <p:animEffect transition="in" filter="wipe(up)">
                                      <p:cBhvr additive="repl">
                                        <p:cTn id="22" dur="500"/>
                                        <p:tgtEl>
                                          <p:spTgt spid="515"/>
                                        </p:tgtEl>
                                      </p:cBhvr>
                                    </p:animEffect>
                                  </p:childTnLst>
                                </p:cTn>
                              </p:par>
                              <p:par>
                                <p:cTn id="23" presetID="22" presetClass="entr" presetSubtype="1" fill="hold" nodeType="withEffect">
                                  <p:stCondLst>
                                    <p:cond delay="0"/>
                                  </p:stCondLst>
                                  <p:childTnLst>
                                    <p:set>
                                      <p:cBhvr>
                                        <p:cTn id="24" dur="1" fill="hold">
                                          <p:stCondLst>
                                            <p:cond delay="0"/>
                                          </p:stCondLst>
                                        </p:cTn>
                                        <p:tgtEl>
                                          <p:spTgt spid="514"/>
                                        </p:tgtEl>
                                        <p:attrNameLst>
                                          <p:attrName>style.visibility</p:attrName>
                                        </p:attrNameLst>
                                      </p:cBhvr>
                                      <p:to>
                                        <p:strVal val="visible"/>
                                      </p:to>
                                    </p:set>
                                    <p:animEffect transition="in" filter="wipe(up)">
                                      <p:cBhvr additive="repl">
                                        <p:cTn id="25" dur="500"/>
                                        <p:tgtEl>
                                          <p:spTgt spid="514"/>
                                        </p:tgtEl>
                                      </p:cBhvr>
                                    </p:animEffect>
                                  </p:childTnLst>
                                </p:cTn>
                              </p:par>
                            </p:childTnLst>
                          </p:cTn>
                        </p:par>
                      </p:childTnLst>
                    </p:cTn>
                  </p:par>
                  <p:par>
                    <p:cTn id="26" fill="hold">
                      <p:stCondLst>
                        <p:cond delay="indefinite"/>
                      </p:stCondLst>
                      <p:childTnLst>
                        <p:par>
                          <p:cTn id="27" fill="hold">
                            <p:stCondLst>
                              <p:cond delay="0"/>
                            </p:stCondLst>
                            <p:childTnLst>
                              <p:par>
                                <p:cTn id="28" presetID="1" presetClass="entr" fill="hold" nodeType="clickEffect">
                                  <p:stCondLst>
                                    <p:cond delay="0"/>
                                  </p:stCondLst>
                                  <p:childTnLst>
                                    <p:set>
                                      <p:cBhvr>
                                        <p:cTn id="29" dur="1" fill="hold">
                                          <p:stCondLst>
                                            <p:cond delay="0"/>
                                          </p:stCondLst>
                                        </p:cTn>
                                        <p:tgtEl>
                                          <p:spTgt spid="511"/>
                                        </p:tgtEl>
                                        <p:attrNameLst>
                                          <p:attrName>style.visibility</p:attrName>
                                        </p:attrNameLst>
                                      </p:cBhvr>
                                      <p:to>
                                        <p:strVal val="visible"/>
                                      </p:to>
                                    </p:set>
                                  </p:childTnLst>
                                </p:cTn>
                              </p:par>
                              <p:par>
                                <p:cTn id="30" presetID="1" presetClass="entr" fill="hold" nodeType="withEffect">
                                  <p:stCondLst>
                                    <p:cond delay="0"/>
                                  </p:stCondLst>
                                  <p:childTnLst>
                                    <p:set>
                                      <p:cBhvr>
                                        <p:cTn id="31" dur="1" fill="hold">
                                          <p:stCondLst>
                                            <p:cond delay="0"/>
                                          </p:stCondLst>
                                        </p:cTn>
                                        <p:tgtEl>
                                          <p:spTgt spid="512"/>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519"/>
                                        </p:tgtEl>
                                        <p:attrNameLst>
                                          <p:attrName>style.visibility</p:attrName>
                                        </p:attrNameLst>
                                      </p:cBhvr>
                                      <p:to>
                                        <p:strVal val="visible"/>
                                      </p:to>
                                    </p:set>
                                    <p:animEffect transition="in" filter="wipe(up)">
                                      <p:cBhvr additive="repl">
                                        <p:cTn id="36" dur="500"/>
                                        <p:tgtEl>
                                          <p:spTgt spid="519"/>
                                        </p:tgtEl>
                                      </p:cBhvr>
                                    </p:animEffect>
                                  </p:childTnLst>
                                </p:cTn>
                              </p:par>
                              <p:par>
                                <p:cTn id="37" presetID="22" presetClass="entr" presetSubtype="1" fill="hold" nodeType="withEffect">
                                  <p:stCondLst>
                                    <p:cond delay="0"/>
                                  </p:stCondLst>
                                  <p:childTnLst>
                                    <p:set>
                                      <p:cBhvr>
                                        <p:cTn id="38" dur="1" fill="hold">
                                          <p:stCondLst>
                                            <p:cond delay="0"/>
                                          </p:stCondLst>
                                        </p:cTn>
                                        <p:tgtEl>
                                          <p:spTgt spid="522"/>
                                        </p:tgtEl>
                                        <p:attrNameLst>
                                          <p:attrName>style.visibility</p:attrName>
                                        </p:attrNameLst>
                                      </p:cBhvr>
                                      <p:to>
                                        <p:strVal val="visible"/>
                                      </p:to>
                                    </p:set>
                                    <p:animEffect transition="in" filter="wipe(up)">
                                      <p:cBhvr additive="repl">
                                        <p:cTn id="39" dur="500"/>
                                        <p:tgtEl>
                                          <p:spTgt spid="522"/>
                                        </p:tgtEl>
                                      </p:cBhvr>
                                    </p:animEffect>
                                  </p:childTnLst>
                                </p:cTn>
                              </p:par>
                              <p:par>
                                <p:cTn id="40" presetID="22" presetClass="entr" presetSubtype="1" fill="hold" nodeType="withEffect">
                                  <p:stCondLst>
                                    <p:cond delay="0"/>
                                  </p:stCondLst>
                                  <p:childTnLst>
                                    <p:set>
                                      <p:cBhvr>
                                        <p:cTn id="41" dur="1" fill="hold">
                                          <p:stCondLst>
                                            <p:cond delay="0"/>
                                          </p:stCondLst>
                                        </p:cTn>
                                        <p:tgtEl>
                                          <p:spTgt spid="521"/>
                                        </p:tgtEl>
                                        <p:attrNameLst>
                                          <p:attrName>style.visibility</p:attrName>
                                        </p:attrNameLst>
                                      </p:cBhvr>
                                      <p:to>
                                        <p:strVal val="visible"/>
                                      </p:to>
                                    </p:set>
                                    <p:animEffect transition="in" filter="wipe(up)">
                                      <p:cBhvr additive="repl">
                                        <p:cTn id="42" dur="500"/>
                                        <p:tgtEl>
                                          <p:spTgt spid="521"/>
                                        </p:tgtEl>
                                      </p:cBhvr>
                                    </p:animEffect>
                                  </p:childTnLst>
                                </p:cTn>
                              </p:par>
                              <p:par>
                                <p:cTn id="43" presetID="22" presetClass="entr" presetSubtype="1" fill="hold" nodeType="withEffect">
                                  <p:stCondLst>
                                    <p:cond delay="0"/>
                                  </p:stCondLst>
                                  <p:childTnLst>
                                    <p:set>
                                      <p:cBhvr>
                                        <p:cTn id="44" dur="1" fill="hold">
                                          <p:stCondLst>
                                            <p:cond delay="0"/>
                                          </p:stCondLst>
                                        </p:cTn>
                                        <p:tgtEl>
                                          <p:spTgt spid="520"/>
                                        </p:tgtEl>
                                        <p:attrNameLst>
                                          <p:attrName>style.visibility</p:attrName>
                                        </p:attrNameLst>
                                      </p:cBhvr>
                                      <p:to>
                                        <p:strVal val="visible"/>
                                      </p:to>
                                    </p:set>
                                    <p:animEffect transition="in" filter="wipe(up)">
                                      <p:cBhvr additive="repl">
                                        <p:cTn id="45" dur="500"/>
                                        <p:tgtEl>
                                          <p:spTgt spid="520"/>
                                        </p:tgtEl>
                                      </p:cBhvr>
                                    </p:animEffect>
                                  </p:childTnLst>
                                </p:cTn>
                              </p:par>
                            </p:childTnLst>
                          </p:cTn>
                        </p:par>
                      </p:childTnLst>
                    </p:cTn>
                  </p:par>
                  <p:par>
                    <p:cTn id="46" fill="hold">
                      <p:stCondLst>
                        <p:cond delay="indefinite"/>
                      </p:stCondLst>
                      <p:childTnLst>
                        <p:par>
                          <p:cTn id="47" fill="hold">
                            <p:stCondLst>
                              <p:cond delay="0"/>
                            </p:stCondLst>
                            <p:childTnLst>
                              <p:par>
                                <p:cTn id="48" presetID="1" presetClass="entr" fill="hold" nodeType="clickEffect">
                                  <p:stCondLst>
                                    <p:cond delay="0"/>
                                  </p:stCondLst>
                                  <p:childTnLst>
                                    <p:set>
                                      <p:cBhvr>
                                        <p:cTn id="49" dur="1" fill="hold">
                                          <p:stCondLst>
                                            <p:cond delay="0"/>
                                          </p:stCondLst>
                                        </p:cTn>
                                        <p:tgtEl>
                                          <p:spTgt spid="517"/>
                                        </p:tgtEl>
                                        <p:attrNameLst>
                                          <p:attrName>style.visibility</p:attrName>
                                        </p:attrNameLst>
                                      </p:cBhvr>
                                      <p:to>
                                        <p:strVal val="visible"/>
                                      </p:to>
                                    </p:set>
                                  </p:childTnLst>
                                </p:cTn>
                              </p:par>
                              <p:par>
                                <p:cTn id="50" presetID="1" presetClass="entr" fill="hold" nodeType="withEffect">
                                  <p:stCondLst>
                                    <p:cond delay="0"/>
                                  </p:stCondLst>
                                  <p:childTnLst>
                                    <p:set>
                                      <p:cBhvr>
                                        <p:cTn id="51" dur="1" fill="hold">
                                          <p:stCondLst>
                                            <p:cond delay="0"/>
                                          </p:stCondLst>
                                        </p:cTn>
                                        <p:tgtEl>
                                          <p:spTgt spid="518"/>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1" fill="hold" nodeType="clickEffect">
                                  <p:stCondLst>
                                    <p:cond delay="0"/>
                                  </p:stCondLst>
                                  <p:childTnLst>
                                    <p:set>
                                      <p:cBhvr>
                                        <p:cTn id="55" dur="1" fill="hold">
                                          <p:stCondLst>
                                            <p:cond delay="0"/>
                                          </p:stCondLst>
                                        </p:cTn>
                                        <p:tgtEl>
                                          <p:spTgt spid="525"/>
                                        </p:tgtEl>
                                        <p:attrNameLst>
                                          <p:attrName>style.visibility</p:attrName>
                                        </p:attrNameLst>
                                      </p:cBhvr>
                                      <p:to>
                                        <p:strVal val="visible"/>
                                      </p:to>
                                    </p:set>
                                    <p:animEffect transition="in" filter="wipe(up)">
                                      <p:cBhvr additive="repl">
                                        <p:cTn id="56" dur="500"/>
                                        <p:tgtEl>
                                          <p:spTgt spid="525"/>
                                        </p:tgtEl>
                                      </p:cBhvr>
                                    </p:animEffect>
                                  </p:childTnLst>
                                </p:cTn>
                              </p:par>
                              <p:par>
                                <p:cTn id="57" presetID="22" presetClass="entr" presetSubtype="1" fill="hold" nodeType="withEffect">
                                  <p:stCondLst>
                                    <p:cond delay="0"/>
                                  </p:stCondLst>
                                  <p:childTnLst>
                                    <p:set>
                                      <p:cBhvr>
                                        <p:cTn id="58" dur="1" fill="hold">
                                          <p:stCondLst>
                                            <p:cond delay="0"/>
                                          </p:stCondLst>
                                        </p:cTn>
                                        <p:tgtEl>
                                          <p:spTgt spid="528"/>
                                        </p:tgtEl>
                                        <p:attrNameLst>
                                          <p:attrName>style.visibility</p:attrName>
                                        </p:attrNameLst>
                                      </p:cBhvr>
                                      <p:to>
                                        <p:strVal val="visible"/>
                                      </p:to>
                                    </p:set>
                                    <p:animEffect transition="in" filter="wipe(up)">
                                      <p:cBhvr additive="repl">
                                        <p:cTn id="59" dur="500"/>
                                        <p:tgtEl>
                                          <p:spTgt spid="528"/>
                                        </p:tgtEl>
                                      </p:cBhvr>
                                    </p:animEffect>
                                  </p:childTnLst>
                                </p:cTn>
                              </p:par>
                              <p:par>
                                <p:cTn id="60" presetID="22" presetClass="entr" presetSubtype="1" fill="hold" nodeType="withEffect">
                                  <p:stCondLst>
                                    <p:cond delay="0"/>
                                  </p:stCondLst>
                                  <p:childTnLst>
                                    <p:set>
                                      <p:cBhvr>
                                        <p:cTn id="61" dur="1" fill="hold">
                                          <p:stCondLst>
                                            <p:cond delay="0"/>
                                          </p:stCondLst>
                                        </p:cTn>
                                        <p:tgtEl>
                                          <p:spTgt spid="527"/>
                                        </p:tgtEl>
                                        <p:attrNameLst>
                                          <p:attrName>style.visibility</p:attrName>
                                        </p:attrNameLst>
                                      </p:cBhvr>
                                      <p:to>
                                        <p:strVal val="visible"/>
                                      </p:to>
                                    </p:set>
                                    <p:animEffect transition="in" filter="wipe(up)">
                                      <p:cBhvr additive="repl">
                                        <p:cTn id="62" dur="500"/>
                                        <p:tgtEl>
                                          <p:spTgt spid="527"/>
                                        </p:tgtEl>
                                      </p:cBhvr>
                                    </p:animEffect>
                                  </p:childTnLst>
                                </p:cTn>
                              </p:par>
                              <p:par>
                                <p:cTn id="63" presetID="22" presetClass="entr" presetSubtype="1" fill="hold" nodeType="withEffect">
                                  <p:stCondLst>
                                    <p:cond delay="0"/>
                                  </p:stCondLst>
                                  <p:childTnLst>
                                    <p:set>
                                      <p:cBhvr>
                                        <p:cTn id="64" dur="1" fill="hold">
                                          <p:stCondLst>
                                            <p:cond delay="0"/>
                                          </p:stCondLst>
                                        </p:cTn>
                                        <p:tgtEl>
                                          <p:spTgt spid="526"/>
                                        </p:tgtEl>
                                        <p:attrNameLst>
                                          <p:attrName>style.visibility</p:attrName>
                                        </p:attrNameLst>
                                      </p:cBhvr>
                                      <p:to>
                                        <p:strVal val="visible"/>
                                      </p:to>
                                    </p:set>
                                    <p:animEffect transition="in" filter="wipe(up)">
                                      <p:cBhvr additive="repl">
                                        <p:cTn id="65" dur="500"/>
                                        <p:tgtEl>
                                          <p:spTgt spid="526"/>
                                        </p:tgtEl>
                                      </p:cBhvr>
                                    </p:animEffect>
                                  </p:childTnLst>
                                </p:cTn>
                              </p:par>
                            </p:childTnLst>
                          </p:cTn>
                        </p:par>
                      </p:childTnLst>
                    </p:cTn>
                  </p:par>
                  <p:par>
                    <p:cTn id="66" fill="hold">
                      <p:stCondLst>
                        <p:cond delay="indefinite"/>
                      </p:stCondLst>
                      <p:childTnLst>
                        <p:par>
                          <p:cTn id="67" fill="hold">
                            <p:stCondLst>
                              <p:cond delay="0"/>
                            </p:stCondLst>
                            <p:childTnLst>
                              <p:par>
                                <p:cTn id="68" presetID="1" presetClass="entr" fill="hold" nodeType="clickEffect">
                                  <p:stCondLst>
                                    <p:cond delay="0"/>
                                  </p:stCondLst>
                                  <p:childTnLst>
                                    <p:set>
                                      <p:cBhvr>
                                        <p:cTn id="69" dur="1" fill="hold">
                                          <p:stCondLst>
                                            <p:cond delay="0"/>
                                          </p:stCondLst>
                                        </p:cTn>
                                        <p:tgtEl>
                                          <p:spTgt spid="523"/>
                                        </p:tgtEl>
                                        <p:attrNameLst>
                                          <p:attrName>style.visibility</p:attrName>
                                        </p:attrNameLst>
                                      </p:cBhvr>
                                      <p:to>
                                        <p:strVal val="visible"/>
                                      </p:to>
                                    </p:set>
                                  </p:childTnLst>
                                </p:cTn>
                              </p:par>
                              <p:par>
                                <p:cTn id="70" presetID="1" presetClass="entr" fill="hold" nodeType="withEffect">
                                  <p:stCondLst>
                                    <p:cond delay="0"/>
                                  </p:stCondLst>
                                  <p:childTnLst>
                                    <p:set>
                                      <p:cBhvr>
                                        <p:cTn id="71" dur="1" fill="hold">
                                          <p:stCondLst>
                                            <p:cond delay="0"/>
                                          </p:stCondLst>
                                        </p:cTn>
                                        <p:tgtEl>
                                          <p:spTgt spid="524"/>
                                        </p:tgtEl>
                                        <p:attrNameLst>
                                          <p:attrName>style.visibility</p:attrName>
                                        </p:attrNameLst>
                                      </p:cBhvr>
                                      <p:to>
                                        <p:strVal val="visible"/>
                                      </p:to>
                                    </p:set>
                                  </p:childTnLst>
                                </p:cTn>
                              </p:par>
                            </p:childTnLst>
                          </p:cTn>
                        </p:par>
                      </p:childTnLst>
                    </p:cTn>
                  </p:par>
                  <p:par>
                    <p:cTn id="72" fill="hold">
                      <p:stCondLst>
                        <p:cond delay="indefinite"/>
                      </p:stCondLst>
                      <p:childTnLst>
                        <p:par>
                          <p:cTn id="73" fill="hold">
                            <p:stCondLst>
                              <p:cond delay="0"/>
                            </p:stCondLst>
                            <p:childTnLst>
                              <p:par>
                                <p:cTn id="74" presetID="22" presetClass="entr" presetSubtype="1" fill="hold" nodeType="clickEffect">
                                  <p:stCondLst>
                                    <p:cond delay="0"/>
                                  </p:stCondLst>
                                  <p:childTnLst>
                                    <p:set>
                                      <p:cBhvr>
                                        <p:cTn id="75" dur="1" fill="hold">
                                          <p:stCondLst>
                                            <p:cond delay="0"/>
                                          </p:stCondLst>
                                        </p:cTn>
                                        <p:tgtEl>
                                          <p:spTgt spid="531"/>
                                        </p:tgtEl>
                                        <p:attrNameLst>
                                          <p:attrName>style.visibility</p:attrName>
                                        </p:attrNameLst>
                                      </p:cBhvr>
                                      <p:to>
                                        <p:strVal val="visible"/>
                                      </p:to>
                                    </p:set>
                                    <p:animEffect transition="in" filter="wipe(up)">
                                      <p:cBhvr additive="repl">
                                        <p:cTn id="76" dur="500"/>
                                        <p:tgtEl>
                                          <p:spTgt spid="531"/>
                                        </p:tgtEl>
                                      </p:cBhvr>
                                    </p:animEffect>
                                  </p:childTnLst>
                                </p:cTn>
                              </p:par>
                              <p:par>
                                <p:cTn id="77" presetID="22" presetClass="entr" presetSubtype="1" fill="hold" nodeType="withEffect">
                                  <p:stCondLst>
                                    <p:cond delay="0"/>
                                  </p:stCondLst>
                                  <p:childTnLst>
                                    <p:set>
                                      <p:cBhvr>
                                        <p:cTn id="78" dur="1" fill="hold">
                                          <p:stCondLst>
                                            <p:cond delay="0"/>
                                          </p:stCondLst>
                                        </p:cTn>
                                        <p:tgtEl>
                                          <p:spTgt spid="534"/>
                                        </p:tgtEl>
                                        <p:attrNameLst>
                                          <p:attrName>style.visibility</p:attrName>
                                        </p:attrNameLst>
                                      </p:cBhvr>
                                      <p:to>
                                        <p:strVal val="visible"/>
                                      </p:to>
                                    </p:set>
                                    <p:animEffect transition="in" filter="wipe(up)">
                                      <p:cBhvr additive="repl">
                                        <p:cTn id="79" dur="500"/>
                                        <p:tgtEl>
                                          <p:spTgt spid="534"/>
                                        </p:tgtEl>
                                      </p:cBhvr>
                                    </p:animEffect>
                                  </p:childTnLst>
                                </p:cTn>
                              </p:par>
                              <p:par>
                                <p:cTn id="80" presetID="22" presetClass="entr" presetSubtype="1" fill="hold" nodeType="withEffect">
                                  <p:stCondLst>
                                    <p:cond delay="0"/>
                                  </p:stCondLst>
                                  <p:childTnLst>
                                    <p:set>
                                      <p:cBhvr>
                                        <p:cTn id="81" dur="1" fill="hold">
                                          <p:stCondLst>
                                            <p:cond delay="0"/>
                                          </p:stCondLst>
                                        </p:cTn>
                                        <p:tgtEl>
                                          <p:spTgt spid="533"/>
                                        </p:tgtEl>
                                        <p:attrNameLst>
                                          <p:attrName>style.visibility</p:attrName>
                                        </p:attrNameLst>
                                      </p:cBhvr>
                                      <p:to>
                                        <p:strVal val="visible"/>
                                      </p:to>
                                    </p:set>
                                    <p:animEffect transition="in" filter="wipe(up)">
                                      <p:cBhvr additive="repl">
                                        <p:cTn id="82" dur="500"/>
                                        <p:tgtEl>
                                          <p:spTgt spid="533"/>
                                        </p:tgtEl>
                                      </p:cBhvr>
                                    </p:animEffect>
                                  </p:childTnLst>
                                </p:cTn>
                              </p:par>
                              <p:par>
                                <p:cTn id="83" presetID="22" presetClass="entr" presetSubtype="1" fill="hold" nodeType="withEffect">
                                  <p:stCondLst>
                                    <p:cond delay="0"/>
                                  </p:stCondLst>
                                  <p:childTnLst>
                                    <p:set>
                                      <p:cBhvr>
                                        <p:cTn id="84" dur="1" fill="hold">
                                          <p:stCondLst>
                                            <p:cond delay="0"/>
                                          </p:stCondLst>
                                        </p:cTn>
                                        <p:tgtEl>
                                          <p:spTgt spid="532"/>
                                        </p:tgtEl>
                                        <p:attrNameLst>
                                          <p:attrName>style.visibility</p:attrName>
                                        </p:attrNameLst>
                                      </p:cBhvr>
                                      <p:to>
                                        <p:strVal val="visible"/>
                                      </p:to>
                                    </p:set>
                                    <p:animEffect transition="in" filter="wipe(up)">
                                      <p:cBhvr additive="repl">
                                        <p:cTn id="85" dur="500"/>
                                        <p:tgtEl>
                                          <p:spTgt spid="532"/>
                                        </p:tgtEl>
                                      </p:cBhvr>
                                    </p:animEffect>
                                  </p:childTnLst>
                                </p:cTn>
                              </p:par>
                            </p:childTnLst>
                          </p:cTn>
                        </p:par>
                      </p:childTnLst>
                    </p:cTn>
                  </p:par>
                  <p:par>
                    <p:cTn id="86" fill="hold">
                      <p:stCondLst>
                        <p:cond delay="indefinite"/>
                      </p:stCondLst>
                      <p:childTnLst>
                        <p:par>
                          <p:cTn id="87" fill="hold">
                            <p:stCondLst>
                              <p:cond delay="0"/>
                            </p:stCondLst>
                            <p:childTnLst>
                              <p:par>
                                <p:cTn id="88" presetID="1" presetClass="entr" fill="hold" nodeType="clickEffect">
                                  <p:stCondLst>
                                    <p:cond delay="0"/>
                                  </p:stCondLst>
                                  <p:childTnLst>
                                    <p:set>
                                      <p:cBhvr>
                                        <p:cTn id="89" dur="1" fill="hold">
                                          <p:stCondLst>
                                            <p:cond delay="0"/>
                                          </p:stCondLst>
                                        </p:cTn>
                                        <p:tgtEl>
                                          <p:spTgt spid="529"/>
                                        </p:tgtEl>
                                        <p:attrNameLst>
                                          <p:attrName>style.visibility</p:attrName>
                                        </p:attrNameLst>
                                      </p:cBhvr>
                                      <p:to>
                                        <p:strVal val="visible"/>
                                      </p:to>
                                    </p:set>
                                  </p:childTnLst>
                                </p:cTn>
                              </p:par>
                              <p:par>
                                <p:cTn id="90" presetID="1" presetClass="entr" fill="hold" nodeType="withEffect">
                                  <p:stCondLst>
                                    <p:cond delay="0"/>
                                  </p:stCondLst>
                                  <p:childTnLst>
                                    <p:set>
                                      <p:cBhvr>
                                        <p:cTn id="91" dur="1" fill="hold">
                                          <p:stCondLst>
                                            <p:cond delay="0"/>
                                          </p:stCondLst>
                                        </p:cTn>
                                        <p:tgtEl>
                                          <p:spTgt spid="530"/>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10" presetClass="entr" fill="hold" nodeType="clickEffect">
                                  <p:stCondLst>
                                    <p:cond delay="0"/>
                                  </p:stCondLst>
                                  <p:childTnLst>
                                    <p:set>
                                      <p:cBhvr>
                                        <p:cTn id="95" dur="1" fill="hold">
                                          <p:stCondLst>
                                            <p:cond delay="0"/>
                                          </p:stCondLst>
                                        </p:cTn>
                                        <p:tgtEl>
                                          <p:spTgt spid="536"/>
                                        </p:tgtEl>
                                        <p:attrNameLst>
                                          <p:attrName>style.visibility</p:attrName>
                                        </p:attrNameLst>
                                      </p:cBhvr>
                                      <p:to>
                                        <p:strVal val="visible"/>
                                      </p:to>
                                    </p:set>
                                    <p:animEffect transition="in" filter="fade">
                                      <p:cBhvr additive="repl">
                                        <p:cTn id="96" dur="500"/>
                                        <p:tgtEl>
                                          <p:spTgt spid="536"/>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fill="hold" nodeType="clickEffect">
                                  <p:stCondLst>
                                    <p:cond delay="0"/>
                                  </p:stCondLst>
                                  <p:childTnLst>
                                    <p:set>
                                      <p:cBhvr>
                                        <p:cTn id="100" dur="1" fill="hold">
                                          <p:stCondLst>
                                            <p:cond delay="0"/>
                                          </p:stCondLst>
                                        </p:cTn>
                                        <p:tgtEl>
                                          <p:spTgt spid="537"/>
                                        </p:tgtEl>
                                        <p:attrNameLst>
                                          <p:attrName>style.visibility</p:attrName>
                                        </p:attrNameLst>
                                      </p:cBhvr>
                                      <p:to>
                                        <p:strVal val="visible"/>
                                      </p:to>
                                    </p:set>
                                    <p:animEffect transition="in" filter="fade">
                                      <p:cBhvr additive="repl">
                                        <p:cTn id="101" dur="500"/>
                                        <p:tgtEl>
                                          <p:spTgt spid="5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8" name="Google Shape;66;p15"/>
          <p:cNvPicPr/>
          <p:nvPr/>
        </p:nvPicPr>
        <p:blipFill>
          <a:blip r:embed="rId2"/>
          <a:stretch/>
        </p:blipFill>
        <p:spPr>
          <a:xfrm>
            <a:off x="1080" y="4680"/>
            <a:ext cx="9134280" cy="5133600"/>
          </a:xfrm>
          <a:prstGeom prst="rect">
            <a:avLst/>
          </a:prstGeom>
          <a:ln w="0">
            <a:noFill/>
          </a:ln>
        </p:spPr>
      </p:pic>
      <p:pic>
        <p:nvPicPr>
          <p:cNvPr id="539" name="Google Shape;67;p15"/>
          <p:cNvPicPr/>
          <p:nvPr/>
        </p:nvPicPr>
        <p:blipFill>
          <a:blip r:embed="rId3"/>
          <a:stretch/>
        </p:blipFill>
        <p:spPr>
          <a:xfrm>
            <a:off x="-7560" y="0"/>
            <a:ext cx="9151200" cy="5143320"/>
          </a:xfrm>
          <a:prstGeom prst="rect">
            <a:avLst/>
          </a:prstGeom>
          <a:ln w="0">
            <a:noFill/>
          </a:ln>
        </p:spPr>
      </p:pic>
      <p:pic>
        <p:nvPicPr>
          <p:cNvPr id="540" name="Google Shape;68;p15"/>
          <p:cNvPicPr/>
          <p:nvPr/>
        </p:nvPicPr>
        <p:blipFill>
          <a:blip r:embed="rId4"/>
          <a:stretch/>
        </p:blipFill>
        <p:spPr>
          <a:xfrm>
            <a:off x="7363440" y="148680"/>
            <a:ext cx="1495080" cy="371160"/>
          </a:xfrm>
          <a:prstGeom prst="rect">
            <a:avLst/>
          </a:prstGeom>
          <a:ln w="0">
            <a:noFill/>
          </a:ln>
        </p:spPr>
      </p:pic>
      <p:sp>
        <p:nvSpPr>
          <p:cNvPr id="541"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Network Model</a:t>
            </a:r>
            <a:endParaRPr lang="en-IN" sz="2300" b="0" strike="noStrike" spc="-1">
              <a:latin typeface="Arial"/>
            </a:endParaRPr>
          </a:p>
        </p:txBody>
      </p:sp>
      <p:sp>
        <p:nvSpPr>
          <p:cNvPr id="542" name="TextBox 6"/>
          <p:cNvSpPr/>
          <p:nvPr/>
        </p:nvSpPr>
        <p:spPr>
          <a:xfrm>
            <a:off x="5828400" y="1068120"/>
            <a:ext cx="1338480" cy="333720"/>
          </a:xfrm>
          <a:prstGeom prst="rect">
            <a:avLst/>
          </a:prstGeom>
          <a:solidFill>
            <a:schemeClr val="bg1">
              <a:lumMod val="6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College</a:t>
            </a:r>
            <a:endParaRPr lang="en-IN" sz="1600" b="0" strike="noStrike" spc="-1">
              <a:latin typeface="Arial"/>
            </a:endParaRPr>
          </a:p>
        </p:txBody>
      </p:sp>
      <p:sp>
        <p:nvSpPr>
          <p:cNvPr id="543" name="TextBox 7"/>
          <p:cNvSpPr/>
          <p:nvPr/>
        </p:nvSpPr>
        <p:spPr>
          <a:xfrm>
            <a:off x="4081680" y="2149560"/>
            <a:ext cx="1338480" cy="90828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Computer Engineering</a:t>
            </a:r>
            <a:endParaRPr lang="en-IN" sz="1600" b="0" strike="noStrike" spc="-1">
              <a:latin typeface="Arial"/>
            </a:endParaRPr>
          </a:p>
        </p:txBody>
      </p:sp>
      <p:sp>
        <p:nvSpPr>
          <p:cNvPr id="544" name="TextBox 9"/>
          <p:cNvSpPr/>
          <p:nvPr/>
        </p:nvSpPr>
        <p:spPr>
          <a:xfrm>
            <a:off x="7562160" y="2141280"/>
            <a:ext cx="1338480" cy="117756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Information Technology</a:t>
            </a:r>
            <a:endParaRPr lang="en-IN" sz="1600" b="0" strike="noStrike" spc="-1">
              <a:latin typeface="Arial"/>
            </a:endParaRPr>
          </a:p>
        </p:txBody>
      </p:sp>
      <p:sp>
        <p:nvSpPr>
          <p:cNvPr id="545" name="Straight Connector 13"/>
          <p:cNvSpPr/>
          <p:nvPr/>
        </p:nvSpPr>
        <p:spPr>
          <a:xfrm>
            <a:off x="4740120" y="1680480"/>
            <a:ext cx="3489840" cy="36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546" name="Straight Arrow Connector 14"/>
          <p:cNvSpPr/>
          <p:nvPr/>
        </p:nvSpPr>
        <p:spPr>
          <a:xfrm>
            <a:off x="4740120" y="1680840"/>
            <a:ext cx="360" cy="46836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47" name="Straight Arrow Connector 16"/>
          <p:cNvSpPr/>
          <p:nvPr/>
        </p:nvSpPr>
        <p:spPr>
          <a:xfrm>
            <a:off x="8229960" y="1680840"/>
            <a:ext cx="360" cy="46836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48" name="TextBox 21"/>
          <p:cNvSpPr/>
          <p:nvPr/>
        </p:nvSpPr>
        <p:spPr>
          <a:xfrm>
            <a:off x="5945040" y="3631680"/>
            <a:ext cx="1079640" cy="63828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Principal</a:t>
            </a:r>
            <a:endParaRPr lang="en-IN" sz="1600" b="0" strike="noStrike" spc="-1">
              <a:latin typeface="Arial"/>
            </a:endParaRPr>
          </a:p>
        </p:txBody>
      </p:sp>
      <p:sp>
        <p:nvSpPr>
          <p:cNvPr id="549" name="Straight Arrow Connector 24"/>
          <p:cNvSpPr/>
          <p:nvPr/>
        </p:nvSpPr>
        <p:spPr>
          <a:xfrm>
            <a:off x="4757400" y="2796480"/>
            <a:ext cx="1187280" cy="102204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50" name="Straight Arrow Connector 25"/>
          <p:cNvSpPr/>
          <p:nvPr/>
        </p:nvSpPr>
        <p:spPr>
          <a:xfrm flipH="1">
            <a:off x="7025040" y="2780280"/>
            <a:ext cx="1228320" cy="103824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51" name="Rounded Rectangle 40"/>
          <p:cNvSpPr/>
          <p:nvPr/>
        </p:nvSpPr>
        <p:spPr>
          <a:xfrm>
            <a:off x="185040" y="910800"/>
            <a:ext cx="4005720" cy="582120"/>
          </a:xfrm>
          <a:prstGeom prst="roundRect">
            <a:avLst>
              <a:gd name="adj" fmla="val 1602"/>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Proxima Nova"/>
                <a:ea typeface="Arial"/>
              </a:rPr>
              <a:t>This model is an extension of the hierarchical model.</a:t>
            </a:r>
            <a:endParaRPr lang="en-IN" sz="1600" b="0" strike="noStrike" spc="-1">
              <a:latin typeface="Arial"/>
            </a:endParaRPr>
          </a:p>
        </p:txBody>
      </p:sp>
      <p:sp>
        <p:nvSpPr>
          <p:cNvPr id="552" name="Rounded Rectangle 41"/>
          <p:cNvSpPr/>
          <p:nvPr/>
        </p:nvSpPr>
        <p:spPr>
          <a:xfrm>
            <a:off x="189000" y="1635840"/>
            <a:ext cx="3235320" cy="1319400"/>
          </a:xfrm>
          <a:prstGeom prst="roundRect">
            <a:avLst>
              <a:gd name="adj" fmla="val 1602"/>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Proxima Nova"/>
                <a:ea typeface="Arial"/>
              </a:rPr>
              <a:t>This model is the same as the hierarchical model, the only difference is that a record can have more than one parent.</a:t>
            </a:r>
            <a:endParaRPr lang="en-IN" sz="1600" b="0" strike="noStrike" spc="-1">
              <a:latin typeface="Arial"/>
            </a:endParaRPr>
          </a:p>
        </p:txBody>
      </p:sp>
      <p:sp>
        <p:nvSpPr>
          <p:cNvPr id="553" name="Rounded Rectangle 42"/>
          <p:cNvSpPr/>
          <p:nvPr/>
        </p:nvSpPr>
        <p:spPr>
          <a:xfrm>
            <a:off x="185040" y="2853360"/>
            <a:ext cx="3235320" cy="1319400"/>
          </a:xfrm>
          <a:prstGeom prst="roundRect">
            <a:avLst>
              <a:gd name="adj" fmla="val 1602"/>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Proxima Nova"/>
                <a:ea typeface="Arial"/>
              </a:rPr>
              <a:t>It replaces the hierarchical tree with a graph in which object types are the nodes and relationships are the edges.</a:t>
            </a:r>
            <a:endParaRPr lang="en-IN" sz="1600" b="0" strike="noStrike" spc="-1">
              <a:latin typeface="Arial"/>
            </a:endParaRPr>
          </a:p>
        </p:txBody>
      </p:sp>
      <p:sp>
        <p:nvSpPr>
          <p:cNvPr id="554" name="TextBox 43"/>
          <p:cNvSpPr/>
          <p:nvPr/>
        </p:nvSpPr>
        <p:spPr>
          <a:xfrm>
            <a:off x="5619600" y="2141280"/>
            <a:ext cx="1743120" cy="90900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Information &amp; Communication Technology</a:t>
            </a:r>
            <a:endParaRPr lang="en-IN" sz="1600" b="0" strike="noStrike" spc="-1">
              <a:latin typeface="Arial"/>
            </a:endParaRPr>
          </a:p>
        </p:txBody>
      </p:sp>
      <p:sp>
        <p:nvSpPr>
          <p:cNvPr id="555" name="Straight Arrow Connector 44"/>
          <p:cNvSpPr/>
          <p:nvPr/>
        </p:nvSpPr>
        <p:spPr>
          <a:xfrm flipH="1">
            <a:off x="6484320" y="1406880"/>
            <a:ext cx="12600" cy="74232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
        <p:nvSpPr>
          <p:cNvPr id="556" name="Straight Arrow Connector 45"/>
          <p:cNvSpPr/>
          <p:nvPr/>
        </p:nvSpPr>
        <p:spPr>
          <a:xfrm>
            <a:off x="6485040" y="3049920"/>
            <a:ext cx="360" cy="581400"/>
          </a:xfrm>
          <a:custGeom>
            <a:avLst/>
            <a:gdLst/>
            <a:ahLst/>
            <a:cxnLst/>
            <a:rect l="l" t="t" r="r" b="b"/>
            <a:pathLst>
              <a:path w="21600" h="21600">
                <a:moveTo>
                  <a:pt x="0" y="0"/>
                </a:moveTo>
                <a:lnTo>
                  <a:pt x="21600" y="21600"/>
                </a:lnTo>
              </a:path>
            </a:pathLst>
          </a:custGeom>
          <a:noFill/>
          <a:ln w="28575">
            <a:solidFill>
              <a:srgbClr val="FFFFFF">
                <a:lumMod val="50000"/>
              </a:srgbClr>
            </a:solidFill>
            <a:round/>
            <a:tailEnd type="triangle" w="med" len="med"/>
          </a:ln>
        </p:spPr>
        <p:style>
          <a:lnRef idx="1">
            <a:schemeClr val="accent1"/>
          </a:lnRef>
          <a:fillRef idx="0">
            <a:schemeClr val="accent1"/>
          </a:fillRef>
          <a:effectRef idx="0">
            <a:schemeClr val="accent1"/>
          </a:effectRef>
          <a:fontRef idx="minor"/>
        </p:style>
        <p:txBody>
          <a:bodyPr/>
          <a:lstStyle/>
          <a:p>
            <a:endParaRPr lang="en-IN"/>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551"/>
                                        </p:tgtEl>
                                        <p:attrNameLst>
                                          <p:attrName>style.visibility</p:attrName>
                                        </p:attrNameLst>
                                      </p:cBhvr>
                                      <p:to>
                                        <p:strVal val="visible"/>
                                      </p:to>
                                    </p:set>
                                    <p:animEffect transition="in" filter="fade">
                                      <p:cBhvr additive="repl">
                                        <p:cTn id="7" dur="500"/>
                                        <p:tgtEl>
                                          <p:spTgt spid="55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fill="hold" nodeType="clickEffect">
                                  <p:stCondLst>
                                    <p:cond delay="0"/>
                                  </p:stCondLst>
                                  <p:childTnLst>
                                    <p:set>
                                      <p:cBhvr>
                                        <p:cTn id="11" dur="1" fill="hold">
                                          <p:stCondLst>
                                            <p:cond delay="0"/>
                                          </p:stCondLst>
                                        </p:cTn>
                                        <p:tgtEl>
                                          <p:spTgt spid="552"/>
                                        </p:tgtEl>
                                        <p:attrNameLst>
                                          <p:attrName>style.visibility</p:attrName>
                                        </p:attrNameLst>
                                      </p:cBhvr>
                                      <p:to>
                                        <p:strVal val="visible"/>
                                      </p:to>
                                    </p:set>
                                    <p:animEffect transition="in" filter="fade">
                                      <p:cBhvr additive="repl">
                                        <p:cTn id="12" dur="500"/>
                                        <p:tgtEl>
                                          <p:spTgt spid="55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fill="hold" nodeType="clickEffect">
                                  <p:stCondLst>
                                    <p:cond delay="0"/>
                                  </p:stCondLst>
                                  <p:childTnLst>
                                    <p:set>
                                      <p:cBhvr>
                                        <p:cTn id="16" dur="1" fill="hold">
                                          <p:stCondLst>
                                            <p:cond delay="0"/>
                                          </p:stCondLst>
                                        </p:cTn>
                                        <p:tgtEl>
                                          <p:spTgt spid="542"/>
                                        </p:tgtEl>
                                        <p:attrNameLst>
                                          <p:attrName>style.visibility</p:attrName>
                                        </p:attrNameLst>
                                      </p:cBhvr>
                                      <p:to>
                                        <p:strVal val="visible"/>
                                      </p:to>
                                    </p:set>
                                  </p:childTnLst>
                                </p:cTn>
                              </p:par>
                              <p:par>
                                <p:cTn id="17" presetID="22" presetClass="entr" presetSubtype="1" fill="hold" nodeType="withEffect">
                                  <p:stCondLst>
                                    <p:cond delay="0"/>
                                  </p:stCondLst>
                                  <p:childTnLst>
                                    <p:set>
                                      <p:cBhvr>
                                        <p:cTn id="18" dur="1" fill="hold">
                                          <p:stCondLst>
                                            <p:cond delay="0"/>
                                          </p:stCondLst>
                                        </p:cTn>
                                        <p:tgtEl>
                                          <p:spTgt spid="547"/>
                                        </p:tgtEl>
                                        <p:attrNameLst>
                                          <p:attrName>style.visibility</p:attrName>
                                        </p:attrNameLst>
                                      </p:cBhvr>
                                      <p:to>
                                        <p:strVal val="visible"/>
                                      </p:to>
                                    </p:set>
                                    <p:animEffect transition="in" filter="wipe(up)">
                                      <p:cBhvr additive="repl">
                                        <p:cTn id="19" dur="500"/>
                                        <p:tgtEl>
                                          <p:spTgt spid="547"/>
                                        </p:tgtEl>
                                      </p:cBhvr>
                                    </p:animEffect>
                                  </p:childTnLst>
                                </p:cTn>
                              </p:par>
                              <p:par>
                                <p:cTn id="20" presetID="22" presetClass="entr" presetSubtype="1" fill="hold" nodeType="withEffect">
                                  <p:stCondLst>
                                    <p:cond delay="0"/>
                                  </p:stCondLst>
                                  <p:childTnLst>
                                    <p:set>
                                      <p:cBhvr>
                                        <p:cTn id="21" dur="1" fill="hold">
                                          <p:stCondLst>
                                            <p:cond delay="0"/>
                                          </p:stCondLst>
                                        </p:cTn>
                                        <p:tgtEl>
                                          <p:spTgt spid="555"/>
                                        </p:tgtEl>
                                        <p:attrNameLst>
                                          <p:attrName>style.visibility</p:attrName>
                                        </p:attrNameLst>
                                      </p:cBhvr>
                                      <p:to>
                                        <p:strVal val="visible"/>
                                      </p:to>
                                    </p:set>
                                    <p:animEffect transition="in" filter="wipe(up)">
                                      <p:cBhvr additive="repl">
                                        <p:cTn id="22" dur="500"/>
                                        <p:tgtEl>
                                          <p:spTgt spid="555"/>
                                        </p:tgtEl>
                                      </p:cBhvr>
                                    </p:animEffect>
                                  </p:childTnLst>
                                </p:cTn>
                              </p:par>
                              <p:par>
                                <p:cTn id="23" presetID="22" presetClass="entr" presetSubtype="1" fill="hold" nodeType="withEffect">
                                  <p:stCondLst>
                                    <p:cond delay="0"/>
                                  </p:stCondLst>
                                  <p:childTnLst>
                                    <p:set>
                                      <p:cBhvr>
                                        <p:cTn id="24" dur="1" fill="hold">
                                          <p:stCondLst>
                                            <p:cond delay="0"/>
                                          </p:stCondLst>
                                        </p:cTn>
                                        <p:tgtEl>
                                          <p:spTgt spid="546"/>
                                        </p:tgtEl>
                                        <p:attrNameLst>
                                          <p:attrName>style.visibility</p:attrName>
                                        </p:attrNameLst>
                                      </p:cBhvr>
                                      <p:to>
                                        <p:strVal val="visible"/>
                                      </p:to>
                                    </p:set>
                                    <p:animEffect transition="in" filter="wipe(up)">
                                      <p:cBhvr additive="repl">
                                        <p:cTn id="25" dur="500"/>
                                        <p:tgtEl>
                                          <p:spTgt spid="546"/>
                                        </p:tgtEl>
                                      </p:cBhvr>
                                    </p:animEffect>
                                  </p:childTnLst>
                                </p:cTn>
                              </p:par>
                              <p:par>
                                <p:cTn id="26" presetID="22" presetClass="entr" presetSubtype="1" fill="hold" nodeType="withEffect">
                                  <p:stCondLst>
                                    <p:cond delay="0"/>
                                  </p:stCondLst>
                                  <p:childTnLst>
                                    <p:set>
                                      <p:cBhvr>
                                        <p:cTn id="27" dur="1" fill="hold">
                                          <p:stCondLst>
                                            <p:cond delay="0"/>
                                          </p:stCondLst>
                                        </p:cTn>
                                        <p:tgtEl>
                                          <p:spTgt spid="545"/>
                                        </p:tgtEl>
                                        <p:attrNameLst>
                                          <p:attrName>style.visibility</p:attrName>
                                        </p:attrNameLst>
                                      </p:cBhvr>
                                      <p:to>
                                        <p:strVal val="visible"/>
                                      </p:to>
                                    </p:set>
                                    <p:animEffect transition="in" filter="wipe(up)">
                                      <p:cBhvr additive="repl">
                                        <p:cTn id="28" dur="500"/>
                                        <p:tgtEl>
                                          <p:spTgt spid="545"/>
                                        </p:tgtEl>
                                      </p:cBhvr>
                                    </p:animEffect>
                                  </p:childTnLst>
                                </p:cTn>
                              </p:par>
                            </p:childTnLst>
                          </p:cTn>
                        </p:par>
                      </p:childTnLst>
                    </p:cTn>
                  </p:par>
                  <p:par>
                    <p:cTn id="29" fill="hold">
                      <p:stCondLst>
                        <p:cond delay="indefinite"/>
                      </p:stCondLst>
                      <p:childTnLst>
                        <p:par>
                          <p:cTn id="30" fill="hold">
                            <p:stCondLst>
                              <p:cond delay="0"/>
                            </p:stCondLst>
                            <p:childTnLst>
                              <p:par>
                                <p:cTn id="31" presetID="1" presetClass="entr" fill="hold" nodeType="clickEffect">
                                  <p:stCondLst>
                                    <p:cond delay="0"/>
                                  </p:stCondLst>
                                  <p:childTnLst>
                                    <p:set>
                                      <p:cBhvr>
                                        <p:cTn id="32" dur="1" fill="hold">
                                          <p:stCondLst>
                                            <p:cond delay="0"/>
                                          </p:stCondLst>
                                        </p:cTn>
                                        <p:tgtEl>
                                          <p:spTgt spid="543"/>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544"/>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55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22" presetClass="entr" presetSubtype="1" fill="hold" nodeType="clickEffect">
                                  <p:stCondLst>
                                    <p:cond delay="0"/>
                                  </p:stCondLst>
                                  <p:childTnLst>
                                    <p:set>
                                      <p:cBhvr>
                                        <p:cTn id="40" dur="1" fill="hold">
                                          <p:stCondLst>
                                            <p:cond delay="0"/>
                                          </p:stCondLst>
                                        </p:cTn>
                                        <p:tgtEl>
                                          <p:spTgt spid="550"/>
                                        </p:tgtEl>
                                        <p:attrNameLst>
                                          <p:attrName>style.visibility</p:attrName>
                                        </p:attrNameLst>
                                      </p:cBhvr>
                                      <p:to>
                                        <p:strVal val="visible"/>
                                      </p:to>
                                    </p:set>
                                    <p:animEffect transition="in" filter="wipe(up)">
                                      <p:cBhvr additive="repl">
                                        <p:cTn id="41" dur="500"/>
                                        <p:tgtEl>
                                          <p:spTgt spid="550"/>
                                        </p:tgtEl>
                                      </p:cBhvr>
                                    </p:animEffect>
                                  </p:childTnLst>
                                </p:cTn>
                              </p:par>
                              <p:par>
                                <p:cTn id="42" presetID="22" presetClass="entr" presetSubtype="1" fill="hold" nodeType="withEffect">
                                  <p:stCondLst>
                                    <p:cond delay="0"/>
                                  </p:stCondLst>
                                  <p:childTnLst>
                                    <p:set>
                                      <p:cBhvr>
                                        <p:cTn id="43" dur="1" fill="hold">
                                          <p:stCondLst>
                                            <p:cond delay="0"/>
                                          </p:stCondLst>
                                        </p:cTn>
                                        <p:tgtEl>
                                          <p:spTgt spid="556"/>
                                        </p:tgtEl>
                                        <p:attrNameLst>
                                          <p:attrName>style.visibility</p:attrName>
                                        </p:attrNameLst>
                                      </p:cBhvr>
                                      <p:to>
                                        <p:strVal val="visible"/>
                                      </p:to>
                                    </p:set>
                                    <p:animEffect transition="in" filter="wipe(up)">
                                      <p:cBhvr additive="repl">
                                        <p:cTn id="44" dur="500"/>
                                        <p:tgtEl>
                                          <p:spTgt spid="556"/>
                                        </p:tgtEl>
                                      </p:cBhvr>
                                    </p:animEffect>
                                  </p:childTnLst>
                                </p:cTn>
                              </p:par>
                              <p:par>
                                <p:cTn id="45" presetID="22" presetClass="entr" presetSubtype="1" fill="hold" nodeType="withEffect">
                                  <p:stCondLst>
                                    <p:cond delay="0"/>
                                  </p:stCondLst>
                                  <p:childTnLst>
                                    <p:set>
                                      <p:cBhvr>
                                        <p:cTn id="46" dur="1" fill="hold">
                                          <p:stCondLst>
                                            <p:cond delay="0"/>
                                          </p:stCondLst>
                                        </p:cTn>
                                        <p:tgtEl>
                                          <p:spTgt spid="549"/>
                                        </p:tgtEl>
                                        <p:attrNameLst>
                                          <p:attrName>style.visibility</p:attrName>
                                        </p:attrNameLst>
                                      </p:cBhvr>
                                      <p:to>
                                        <p:strVal val="visible"/>
                                      </p:to>
                                    </p:set>
                                    <p:animEffect transition="in" filter="wipe(up)">
                                      <p:cBhvr additive="repl">
                                        <p:cTn id="47" dur="500"/>
                                        <p:tgtEl>
                                          <p:spTgt spid="549"/>
                                        </p:tgtEl>
                                      </p:cBhvr>
                                    </p:animEffect>
                                  </p:childTnLst>
                                </p:cTn>
                              </p:par>
                              <p:par>
                                <p:cTn id="48" presetID="1" presetClass="entr" fill="hold" nodeType="withEffect">
                                  <p:stCondLst>
                                    <p:cond delay="0"/>
                                  </p:stCondLst>
                                  <p:childTnLst>
                                    <p:set>
                                      <p:cBhvr>
                                        <p:cTn id="49" dur="1" fill="hold">
                                          <p:stCondLst>
                                            <p:cond delay="0"/>
                                          </p:stCondLst>
                                        </p:cTn>
                                        <p:tgtEl>
                                          <p:spTgt spid="54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ntr" fill="hold" nodeType="clickEffect">
                                  <p:stCondLst>
                                    <p:cond delay="0"/>
                                  </p:stCondLst>
                                  <p:childTnLst>
                                    <p:set>
                                      <p:cBhvr>
                                        <p:cTn id="53" dur="1" fill="hold">
                                          <p:stCondLst>
                                            <p:cond delay="0"/>
                                          </p:stCondLst>
                                        </p:cTn>
                                        <p:tgtEl>
                                          <p:spTgt spid="553"/>
                                        </p:tgtEl>
                                        <p:attrNameLst>
                                          <p:attrName>style.visibility</p:attrName>
                                        </p:attrNameLst>
                                      </p:cBhvr>
                                      <p:to>
                                        <p:strVal val="visible"/>
                                      </p:to>
                                    </p:set>
                                    <p:animEffect transition="in" filter="fade">
                                      <p:cBhvr additive="repl">
                                        <p:cTn id="54" dur="500"/>
                                        <p:tgtEl>
                                          <p:spTgt spid="5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7" name="Google Shape;66;p15"/>
          <p:cNvPicPr/>
          <p:nvPr/>
        </p:nvPicPr>
        <p:blipFill>
          <a:blip r:embed="rId2"/>
          <a:stretch/>
        </p:blipFill>
        <p:spPr>
          <a:xfrm>
            <a:off x="1080" y="4680"/>
            <a:ext cx="9134280" cy="5133600"/>
          </a:xfrm>
          <a:prstGeom prst="rect">
            <a:avLst/>
          </a:prstGeom>
          <a:ln w="0">
            <a:noFill/>
          </a:ln>
        </p:spPr>
      </p:pic>
      <p:pic>
        <p:nvPicPr>
          <p:cNvPr id="558" name="Google Shape;67;p15"/>
          <p:cNvPicPr/>
          <p:nvPr/>
        </p:nvPicPr>
        <p:blipFill>
          <a:blip r:embed="rId3"/>
          <a:stretch/>
        </p:blipFill>
        <p:spPr>
          <a:xfrm>
            <a:off x="-7560" y="0"/>
            <a:ext cx="9151200" cy="5143320"/>
          </a:xfrm>
          <a:prstGeom prst="rect">
            <a:avLst/>
          </a:prstGeom>
          <a:ln w="0">
            <a:noFill/>
          </a:ln>
        </p:spPr>
      </p:pic>
      <p:pic>
        <p:nvPicPr>
          <p:cNvPr id="559" name="Google Shape;68;p15"/>
          <p:cNvPicPr/>
          <p:nvPr/>
        </p:nvPicPr>
        <p:blipFill>
          <a:blip r:embed="rId4"/>
          <a:stretch/>
        </p:blipFill>
        <p:spPr>
          <a:xfrm>
            <a:off x="7363440" y="148680"/>
            <a:ext cx="1495080" cy="371160"/>
          </a:xfrm>
          <a:prstGeom prst="rect">
            <a:avLst/>
          </a:prstGeom>
          <a:ln w="0">
            <a:noFill/>
          </a:ln>
        </p:spPr>
      </p:pic>
      <p:sp>
        <p:nvSpPr>
          <p:cNvPr id="560"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Rational Model</a:t>
            </a:r>
            <a:endParaRPr lang="en-IN" sz="2300" b="0" strike="noStrike" spc="-1">
              <a:latin typeface="Arial"/>
            </a:endParaRPr>
          </a:p>
        </p:txBody>
      </p:sp>
      <p:sp>
        <p:nvSpPr>
          <p:cNvPr id="561" name="Rounded Rectangle 40"/>
          <p:cNvSpPr/>
          <p:nvPr/>
        </p:nvSpPr>
        <p:spPr>
          <a:xfrm>
            <a:off x="173880" y="834840"/>
            <a:ext cx="4615920" cy="4267080"/>
          </a:xfrm>
          <a:prstGeom prst="roundRect">
            <a:avLst>
              <a:gd name="adj" fmla="val 1602"/>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Proxima Nova"/>
                <a:ea typeface="Arial"/>
              </a:rPr>
              <a:t>Relational Model is the most widely used model.</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In this model, the database is represented as a collection of tables in the form of rows and columns of a two-dimensional table.</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In this model, the data is maintained in the form of a two-dimensional table. All the information is stored in the form of row and columns. </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The basic structure of a relational model is tables. So, the tables are also called relations in the relational model.</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Each row is known as a tuple (a tuple contains all the data for an individual record) while each column represents an attribute.</a:t>
            </a:r>
            <a:endParaRPr lang="en-IN" sz="1600" b="0" strike="noStrike" spc="-1">
              <a:latin typeface="Arial"/>
            </a:endParaRPr>
          </a:p>
        </p:txBody>
      </p:sp>
      <p:sp>
        <p:nvSpPr>
          <p:cNvPr id="562" name="TextBox 20"/>
          <p:cNvSpPr/>
          <p:nvPr/>
        </p:nvSpPr>
        <p:spPr>
          <a:xfrm>
            <a:off x="4879800" y="77796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Faculty</a:t>
            </a:r>
            <a:endParaRPr lang="en-IN" sz="1400" b="0" strike="noStrike" spc="-1">
              <a:latin typeface="Arial"/>
            </a:endParaRPr>
          </a:p>
        </p:txBody>
      </p:sp>
      <p:graphicFrame>
        <p:nvGraphicFramePr>
          <p:cNvPr id="563" name="Content Placeholder 4"/>
          <p:cNvGraphicFramePr/>
          <p:nvPr/>
        </p:nvGraphicFramePr>
        <p:xfrm>
          <a:off x="4875120" y="1094760"/>
          <a:ext cx="4048920" cy="164592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r h="411480">
                <a:tc>
                  <a:txBody>
                    <a:bodyPr/>
                    <a:lstStyle/>
                    <a:p>
                      <a:pPr>
                        <a:lnSpc>
                          <a:spcPct val="100000"/>
                        </a:lnSpc>
                        <a:buNone/>
                        <a:tabLst>
                          <a:tab pos="0" algn="l"/>
                        </a:tabLst>
                      </a:pPr>
                      <a:r>
                        <a:rPr lang="en-US" sz="1400" b="0" strike="noStrike" spc="-1">
                          <a:solidFill>
                            <a:srgbClr val="000000"/>
                          </a:solidFill>
                          <a:latin typeface="Proxima Nova"/>
                        </a:rPr>
                        <a:t>Prof. Jay Mehta</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Surat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9879</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C++</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extLst>
                  <a:ext uri="{0D108BD9-81ED-4DB2-BD59-A6C34878D82A}">
                    <a16:rowId xmlns:a16="http://schemas.microsoft.com/office/drawing/2014/main" val="10002"/>
                  </a:ext>
                </a:extLst>
              </a:tr>
              <a:tr h="411480">
                <a:tc>
                  <a:txBody>
                    <a:bodyPr/>
                    <a:lstStyle/>
                    <a:p>
                      <a:pPr>
                        <a:lnSpc>
                          <a:spcPct val="100000"/>
                        </a:lnSpc>
                        <a:buNone/>
                        <a:tabLst>
                          <a:tab pos="0" algn="l"/>
                        </a:tabLst>
                      </a:pPr>
                      <a:r>
                        <a:rPr lang="en-US" sz="1400" b="0" strike="noStrike" spc="-1">
                          <a:solidFill>
                            <a:srgbClr val="000000"/>
                          </a:solidFill>
                          <a:latin typeface="Proxima Nova"/>
                        </a:rPr>
                        <a:t>Prof. Raj Patel</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Baroda</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9825</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rPr>
                        <a:t>Java</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12240">
                      <a:solidFill>
                        <a:srgbClr val="FFFFFF"/>
                      </a:solidFill>
                    </a:lnB>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561"/>
                                        </p:tgtEl>
                                        <p:attrNameLst>
                                          <p:attrName>style.visibility</p:attrName>
                                        </p:attrNameLst>
                                      </p:cBhvr>
                                      <p:to>
                                        <p:strVal val="visible"/>
                                      </p:to>
                                    </p:set>
                                    <p:animEffect transition="in" filter="fade">
                                      <p:cBhvr additive="repl">
                                        <p:cTn id="7" dur="500"/>
                                        <p:tgtEl>
                                          <p:spTgt spid="561"/>
                                        </p:tgtEl>
                                      </p:cBhvr>
                                    </p:animEffect>
                                  </p:childTnLst>
                                </p:cTn>
                              </p:par>
                              <p:par>
                                <p:cTn id="8" presetID="1" presetClass="entr" fill="hold" nodeType="withEffect">
                                  <p:stCondLst>
                                    <p:cond delay="0"/>
                                  </p:stCondLst>
                                  <p:childTnLst>
                                    <p:set>
                                      <p:cBhvr>
                                        <p:cTn id="9" dur="1" fill="hold">
                                          <p:stCondLst>
                                            <p:cond delay="0"/>
                                          </p:stCondLst>
                                        </p:cTn>
                                        <p:tgtEl>
                                          <p:spTgt spid="561">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fill="hold" nodeType="clickEffect">
                                  <p:stCondLst>
                                    <p:cond delay="0"/>
                                  </p:stCondLst>
                                  <p:childTnLst>
                                    <p:set>
                                      <p:cBhvr>
                                        <p:cTn id="13" dur="1" fill="hold">
                                          <p:stCondLst>
                                            <p:cond delay="0"/>
                                          </p:stCondLst>
                                        </p:cTn>
                                        <p:tgtEl>
                                          <p:spTgt spid="562"/>
                                        </p:tgtEl>
                                        <p:attrNameLst>
                                          <p:attrName>style.visibility</p:attrName>
                                        </p:attrNameLst>
                                      </p:cBhvr>
                                      <p:to>
                                        <p:strVal val="visible"/>
                                      </p:to>
                                    </p:set>
                                  </p:childTnLst>
                                </p:cTn>
                              </p:par>
                              <p:par>
                                <p:cTn id="14" presetID="1" presetClass="entr" fill="hold" nodeType="withEffect">
                                  <p:stCondLst>
                                    <p:cond delay="0"/>
                                  </p:stCondLst>
                                  <p:childTnLst>
                                    <p:set>
                                      <p:cBhvr>
                                        <p:cTn id="15" dur="1" fill="hold">
                                          <p:stCondLst>
                                            <p:cond delay="0"/>
                                          </p:stCondLst>
                                        </p:cTn>
                                        <p:tgtEl>
                                          <p:spTgt spid="563"/>
                                        </p:tgtEl>
                                        <p:attrNameLst>
                                          <p:attrName>style.visibility</p:attrName>
                                        </p:attrNameLst>
                                      </p:cBhvr>
                                      <p:to>
                                        <p:strVal val="visible"/>
                                      </p:to>
                                    </p:set>
                                  </p:childTnLst>
                                </p:cTn>
                              </p:par>
                              <p:par>
                                <p:cTn id="16" presetID="1" presetClass="entr" fill="hold" nodeType="withEffect">
                                  <p:stCondLst>
                                    <p:cond delay="0"/>
                                  </p:stCondLst>
                                  <p:childTnLst>
                                    <p:set>
                                      <p:cBhvr>
                                        <p:cTn id="17" dur="1" fill="hold">
                                          <p:stCondLst>
                                            <p:cond delay="0"/>
                                          </p:stCondLst>
                                        </p:cTn>
                                        <p:tgtEl>
                                          <p:spTgt spid="561">
                                            <p:txEl>
                                              <p:pRg st="1" end="1"/>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fill="hold" nodeType="clickEffect">
                                  <p:stCondLst>
                                    <p:cond delay="0"/>
                                  </p:stCondLst>
                                  <p:childTnLst>
                                    <p:set>
                                      <p:cBhvr>
                                        <p:cTn id="21" dur="1" fill="hold">
                                          <p:stCondLst>
                                            <p:cond delay="0"/>
                                          </p:stCondLst>
                                        </p:cTn>
                                        <p:tgtEl>
                                          <p:spTgt spid="561">
                                            <p:txEl>
                                              <p:pRg st="2" end="2"/>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fill="hold" nodeType="clickEffect">
                                  <p:stCondLst>
                                    <p:cond delay="0"/>
                                  </p:stCondLst>
                                  <p:childTnLst>
                                    <p:set>
                                      <p:cBhvr>
                                        <p:cTn id="25" dur="1" fill="hold">
                                          <p:stCondLst>
                                            <p:cond delay="0"/>
                                          </p:stCondLst>
                                        </p:cTn>
                                        <p:tgtEl>
                                          <p:spTgt spid="561">
                                            <p:txEl>
                                              <p:pRg st="3" end="3"/>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fill="hold" nodeType="clickEffect">
                                  <p:stCondLst>
                                    <p:cond delay="0"/>
                                  </p:stCondLst>
                                  <p:childTnLst>
                                    <p:set>
                                      <p:cBhvr>
                                        <p:cTn id="29" dur="1" fill="hold">
                                          <p:stCondLst>
                                            <p:cond delay="0"/>
                                          </p:stCondLst>
                                        </p:cTn>
                                        <p:tgtEl>
                                          <p:spTgt spid="56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4" name="Google Shape;66;p15"/>
          <p:cNvPicPr/>
          <p:nvPr/>
        </p:nvPicPr>
        <p:blipFill>
          <a:blip r:embed="rId2"/>
          <a:stretch/>
        </p:blipFill>
        <p:spPr>
          <a:xfrm>
            <a:off x="1080" y="4680"/>
            <a:ext cx="9134280" cy="5133600"/>
          </a:xfrm>
          <a:prstGeom prst="rect">
            <a:avLst/>
          </a:prstGeom>
          <a:ln w="0">
            <a:noFill/>
          </a:ln>
        </p:spPr>
      </p:pic>
      <p:pic>
        <p:nvPicPr>
          <p:cNvPr id="565" name="Google Shape;68;p15"/>
          <p:cNvPicPr/>
          <p:nvPr/>
        </p:nvPicPr>
        <p:blipFill>
          <a:blip r:embed="rId3"/>
          <a:stretch/>
        </p:blipFill>
        <p:spPr>
          <a:xfrm>
            <a:off x="7363440" y="148680"/>
            <a:ext cx="1495080" cy="371160"/>
          </a:xfrm>
          <a:prstGeom prst="rect">
            <a:avLst/>
          </a:prstGeom>
          <a:ln w="0">
            <a:noFill/>
          </a:ln>
        </p:spPr>
      </p:pic>
      <p:sp>
        <p:nvSpPr>
          <p:cNvPr id="566"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Entity Relational Model</a:t>
            </a:r>
            <a:endParaRPr lang="en-IN" sz="2300" b="0" strike="noStrike" spc="-1">
              <a:latin typeface="Arial"/>
            </a:endParaRPr>
          </a:p>
        </p:txBody>
      </p:sp>
      <p:sp>
        <p:nvSpPr>
          <p:cNvPr id="567" name="TextBox 7"/>
          <p:cNvSpPr/>
          <p:nvPr/>
        </p:nvSpPr>
        <p:spPr>
          <a:xfrm>
            <a:off x="1349280" y="4323240"/>
            <a:ext cx="1338480" cy="36936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Entity</a:t>
            </a:r>
            <a:endParaRPr lang="en-IN" sz="1600" b="0" strike="noStrike" spc="-1">
              <a:latin typeface="Arial"/>
            </a:endParaRPr>
          </a:p>
        </p:txBody>
      </p:sp>
      <p:sp>
        <p:nvSpPr>
          <p:cNvPr id="568" name="TextBox 9"/>
          <p:cNvSpPr/>
          <p:nvPr/>
        </p:nvSpPr>
        <p:spPr>
          <a:xfrm>
            <a:off x="5319720" y="4323240"/>
            <a:ext cx="1338480" cy="369360"/>
          </a:xfrm>
          <a:prstGeom prst="roundRect">
            <a:avLst>
              <a:gd name="adj" fmla="val 16667"/>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600" b="0" strike="noStrike" spc="-1">
                <a:solidFill>
                  <a:srgbClr val="000000"/>
                </a:solidFill>
                <a:latin typeface="Proxima Nova"/>
                <a:ea typeface="Arial"/>
              </a:rPr>
              <a:t>Entity</a:t>
            </a:r>
            <a:endParaRPr lang="en-IN" sz="1600" b="0" strike="noStrike" spc="-1">
              <a:latin typeface="Arial"/>
            </a:endParaRPr>
          </a:p>
        </p:txBody>
      </p:sp>
      <p:sp>
        <p:nvSpPr>
          <p:cNvPr id="569" name="Straight Connector 13"/>
          <p:cNvSpPr/>
          <p:nvPr/>
        </p:nvSpPr>
        <p:spPr>
          <a:xfrm>
            <a:off x="2688120" y="4510440"/>
            <a:ext cx="360000" cy="0"/>
          </a:xfrm>
          <a:prstGeom prst="line">
            <a:avLst/>
          </a:prstGeom>
          <a:ln w="28575">
            <a:solidFill>
              <a:srgbClr val="FFFFFF">
                <a:lumMod val="85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570" name="TextBox 21"/>
          <p:cNvSpPr/>
          <p:nvPr/>
        </p:nvSpPr>
        <p:spPr>
          <a:xfrm>
            <a:off x="2981160" y="4235400"/>
            <a:ext cx="2045520" cy="909720"/>
          </a:xfrm>
          <a:prstGeom prst="diamond">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200" b="0" strike="noStrike" spc="-1">
                <a:solidFill>
                  <a:srgbClr val="000000"/>
                </a:solidFill>
                <a:latin typeface="Proxima Nova"/>
                <a:ea typeface="Arial"/>
              </a:rPr>
              <a:t>Relationship</a:t>
            </a:r>
            <a:endParaRPr lang="en-IN" sz="1200" b="0" strike="noStrike" spc="-1">
              <a:latin typeface="Arial"/>
            </a:endParaRPr>
          </a:p>
        </p:txBody>
      </p:sp>
      <p:sp>
        <p:nvSpPr>
          <p:cNvPr id="571" name="Rounded Rectangle 40"/>
          <p:cNvSpPr/>
          <p:nvPr/>
        </p:nvSpPr>
        <p:spPr>
          <a:xfrm>
            <a:off x="185040" y="767520"/>
            <a:ext cx="8762760" cy="1319400"/>
          </a:xfrm>
          <a:prstGeom prst="roundRect">
            <a:avLst>
              <a:gd name="adj" fmla="val 1602"/>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Proxima Nova"/>
                <a:ea typeface="Arial"/>
              </a:rPr>
              <a:t>In this model, we represent the real-world problem in the pictorial form to make it easy for the stakeholders to understand. </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An ER model is the logical representation of data as objects and relationships among them. These objects are known as entities, and relationship is an association among these entities.</a:t>
            </a:r>
            <a:endParaRPr lang="en-IN" sz="1600" b="0" strike="noStrike" spc="-1">
              <a:latin typeface="Arial"/>
            </a:endParaRPr>
          </a:p>
        </p:txBody>
      </p:sp>
      <p:sp>
        <p:nvSpPr>
          <p:cNvPr id="572" name="Straight Connector 23"/>
          <p:cNvSpPr/>
          <p:nvPr/>
        </p:nvSpPr>
        <p:spPr>
          <a:xfrm>
            <a:off x="4975920" y="4507200"/>
            <a:ext cx="360000" cy="0"/>
          </a:xfrm>
          <a:prstGeom prst="line">
            <a:avLst/>
          </a:prstGeom>
          <a:ln w="28575">
            <a:solidFill>
              <a:srgbClr val="FFFFFF">
                <a:lumMod val="85000"/>
              </a:srgbClr>
            </a:solidFill>
            <a:round/>
          </a:ln>
        </p:spPr>
        <p:style>
          <a:lnRef idx="1">
            <a:schemeClr val="accent1"/>
          </a:lnRef>
          <a:fillRef idx="0">
            <a:schemeClr val="accent1"/>
          </a:fillRef>
          <a:effectRef idx="0">
            <a:schemeClr val="accent1"/>
          </a:effectRef>
          <a:fontRef idx="minor"/>
        </p:style>
        <p:txBody>
          <a:bodyPr/>
          <a:lstStyle/>
          <a:p>
            <a:endParaRPr lang="en-IN"/>
          </a:p>
        </p:txBody>
      </p:sp>
      <p:sp>
        <p:nvSpPr>
          <p:cNvPr id="573" name="Rounded Rectangle 26"/>
          <p:cNvSpPr/>
          <p:nvPr/>
        </p:nvSpPr>
        <p:spPr>
          <a:xfrm>
            <a:off x="185040" y="1943280"/>
            <a:ext cx="8762760" cy="2055960"/>
          </a:xfrm>
          <a:prstGeom prst="roundRect">
            <a:avLst>
              <a:gd name="adj" fmla="val 1602"/>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Proxima Nova"/>
                <a:ea typeface="Arial"/>
              </a:rPr>
              <a:t>Entities: Entity is a real-world thing. It can be a person, place, or even a concept. </a:t>
            </a:r>
            <a:endParaRPr lang="en-IN" sz="1600" b="0" strike="noStrike" spc="-1">
              <a:latin typeface="Arial"/>
            </a:endParaRPr>
          </a:p>
          <a:p>
            <a:pPr>
              <a:lnSpc>
                <a:spcPct val="100000"/>
              </a:lnSpc>
              <a:buNone/>
            </a:pPr>
            <a:r>
              <a:rPr lang="en-US" sz="1600" b="0" strike="noStrike" spc="-1">
                <a:solidFill>
                  <a:srgbClr val="000000"/>
                </a:solidFill>
                <a:latin typeface="Proxima Nova"/>
                <a:ea typeface="Arial"/>
              </a:rPr>
              <a:t>	Example: Faculty, Students, Course, Department etc are some of the entities of a 	College Management System.</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Attributes: An entity contains a real-world property called attribute. This is the characteristics of that attribute. </a:t>
            </a:r>
            <a:endParaRPr lang="en-IN" sz="1600" b="0" strike="noStrike" spc="-1">
              <a:latin typeface="Arial"/>
            </a:endParaRPr>
          </a:p>
          <a:p>
            <a:pPr>
              <a:lnSpc>
                <a:spcPct val="100000"/>
              </a:lnSpc>
              <a:buNone/>
            </a:pPr>
            <a:r>
              <a:rPr lang="en-US" sz="1600" b="0" strike="noStrike" spc="-1">
                <a:solidFill>
                  <a:srgbClr val="000000"/>
                </a:solidFill>
                <a:latin typeface="Proxima Nova"/>
                <a:ea typeface="Arial"/>
              </a:rPr>
              <a:t>	Example: The entity Faculty has the property like Name, Salary, Age, etc.</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Relationship: Relationship tells how two attributes are related. </a:t>
            </a:r>
            <a:endParaRPr lang="en-IN" sz="1600" b="0" strike="noStrike" spc="-1">
              <a:latin typeface="Arial"/>
            </a:endParaRPr>
          </a:p>
          <a:p>
            <a:pPr>
              <a:lnSpc>
                <a:spcPct val="100000"/>
              </a:lnSpc>
              <a:buNone/>
            </a:pPr>
            <a:r>
              <a:rPr lang="en-US" sz="1600" b="0" strike="noStrike" spc="-1">
                <a:solidFill>
                  <a:srgbClr val="000000"/>
                </a:solidFill>
                <a:latin typeface="Proxima Nova"/>
                <a:ea typeface="Arial"/>
              </a:rPr>
              <a:t>	Example: Faculty teaches to the Students.</a:t>
            </a:r>
            <a:endParaRPr lang="en-IN"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571"/>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571">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fill="hold" nodeType="clickEffect">
                                  <p:stCondLst>
                                    <p:cond delay="0"/>
                                  </p:stCondLst>
                                  <p:childTnLst>
                                    <p:set>
                                      <p:cBhvr>
                                        <p:cTn id="12" dur="1" fill="hold">
                                          <p:stCondLst>
                                            <p:cond delay="0"/>
                                          </p:stCondLst>
                                        </p:cTn>
                                        <p:tgtEl>
                                          <p:spTgt spid="571">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569"/>
                                        </p:tgtEl>
                                        <p:attrNameLst>
                                          <p:attrName>style.visibility</p:attrName>
                                        </p:attrNameLst>
                                      </p:cBhvr>
                                      <p:to>
                                        <p:strVal val="visible"/>
                                      </p:to>
                                    </p:set>
                                    <p:animEffect transition="in" filter="wipe(up)">
                                      <p:cBhvr additive="repl">
                                        <p:cTn id="17" dur="500"/>
                                        <p:tgtEl>
                                          <p:spTgt spid="569"/>
                                        </p:tgtEl>
                                      </p:cBhvr>
                                    </p:animEffect>
                                  </p:childTnLst>
                                </p:cTn>
                              </p:par>
                              <p:par>
                                <p:cTn id="18" presetID="1" presetClass="entr" fill="hold" nodeType="withEffect">
                                  <p:stCondLst>
                                    <p:cond delay="0"/>
                                  </p:stCondLst>
                                  <p:childTnLst>
                                    <p:set>
                                      <p:cBhvr>
                                        <p:cTn id="19" dur="1" fill="hold">
                                          <p:stCondLst>
                                            <p:cond delay="0"/>
                                          </p:stCondLst>
                                        </p:cTn>
                                        <p:tgtEl>
                                          <p:spTgt spid="567"/>
                                        </p:tgtEl>
                                        <p:attrNameLst>
                                          <p:attrName>style.visibility</p:attrName>
                                        </p:attrNameLst>
                                      </p:cBhvr>
                                      <p:to>
                                        <p:strVal val="visible"/>
                                      </p:to>
                                    </p:set>
                                  </p:childTnLst>
                                </p:cTn>
                              </p:par>
                              <p:par>
                                <p:cTn id="20" presetID="1" presetClass="entr" fill="hold" nodeType="withEffect">
                                  <p:stCondLst>
                                    <p:cond delay="0"/>
                                  </p:stCondLst>
                                  <p:childTnLst>
                                    <p:set>
                                      <p:cBhvr>
                                        <p:cTn id="21" dur="1" fill="hold">
                                          <p:stCondLst>
                                            <p:cond delay="0"/>
                                          </p:stCondLst>
                                        </p:cTn>
                                        <p:tgtEl>
                                          <p:spTgt spid="568"/>
                                        </p:tgtEl>
                                        <p:attrNameLst>
                                          <p:attrName>style.visibility</p:attrName>
                                        </p:attrNameLst>
                                      </p:cBhvr>
                                      <p:to>
                                        <p:strVal val="visible"/>
                                      </p:to>
                                    </p:set>
                                  </p:childTnLst>
                                </p:cTn>
                              </p:par>
                              <p:par>
                                <p:cTn id="22" presetID="1" presetClass="entr" fill="hold" nodeType="withEffect">
                                  <p:stCondLst>
                                    <p:cond delay="0"/>
                                  </p:stCondLst>
                                  <p:childTnLst>
                                    <p:set>
                                      <p:cBhvr>
                                        <p:cTn id="23" dur="1" fill="hold">
                                          <p:stCondLst>
                                            <p:cond delay="0"/>
                                          </p:stCondLst>
                                        </p:cTn>
                                        <p:tgtEl>
                                          <p:spTgt spid="570"/>
                                        </p:tgtEl>
                                        <p:attrNameLst>
                                          <p:attrName>style.visibility</p:attrName>
                                        </p:attrNameLst>
                                      </p:cBhvr>
                                      <p:to>
                                        <p:strVal val="visible"/>
                                      </p:to>
                                    </p:set>
                                  </p:childTnLst>
                                </p:cTn>
                              </p:par>
                              <p:par>
                                <p:cTn id="24" presetID="22" presetClass="entr" presetSubtype="1" fill="hold" nodeType="withEffect">
                                  <p:stCondLst>
                                    <p:cond delay="0"/>
                                  </p:stCondLst>
                                  <p:childTnLst>
                                    <p:set>
                                      <p:cBhvr>
                                        <p:cTn id="25" dur="1" fill="hold">
                                          <p:stCondLst>
                                            <p:cond delay="0"/>
                                          </p:stCondLst>
                                        </p:cTn>
                                        <p:tgtEl>
                                          <p:spTgt spid="572"/>
                                        </p:tgtEl>
                                        <p:attrNameLst>
                                          <p:attrName>style.visibility</p:attrName>
                                        </p:attrNameLst>
                                      </p:cBhvr>
                                      <p:to>
                                        <p:strVal val="visible"/>
                                      </p:to>
                                    </p:set>
                                    <p:animEffect transition="in" filter="wipe(up)">
                                      <p:cBhvr additive="repl">
                                        <p:cTn id="26" dur="500"/>
                                        <p:tgtEl>
                                          <p:spTgt spid="57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fill="hold" nodeType="clickEffect">
                                  <p:stCondLst>
                                    <p:cond delay="0"/>
                                  </p:stCondLst>
                                  <p:childTnLst>
                                    <p:set>
                                      <p:cBhvr>
                                        <p:cTn id="30" dur="1" fill="hold">
                                          <p:stCondLst>
                                            <p:cond delay="0"/>
                                          </p:stCondLst>
                                        </p:cTn>
                                        <p:tgtEl>
                                          <p:spTgt spid="573"/>
                                        </p:tgtEl>
                                        <p:attrNameLst>
                                          <p:attrName>style.visibility</p:attrName>
                                        </p:attrNameLst>
                                      </p:cBhvr>
                                      <p:to>
                                        <p:strVal val="visible"/>
                                      </p:to>
                                    </p:set>
                                    <p:animEffect transition="in" filter="fade">
                                      <p:cBhvr additive="repl">
                                        <p:cTn id="31" dur="500"/>
                                        <p:tgtEl>
                                          <p:spTgt spid="573"/>
                                        </p:tgtEl>
                                      </p:cBhvr>
                                    </p:animEffect>
                                  </p:childTnLst>
                                </p:cTn>
                              </p:par>
                              <p:par>
                                <p:cTn id="32" presetID="1" presetClass="entr" fill="hold" nodeType="withEffect">
                                  <p:stCondLst>
                                    <p:cond delay="0"/>
                                  </p:stCondLst>
                                  <p:childTnLst>
                                    <p:set>
                                      <p:cBhvr>
                                        <p:cTn id="33" dur="1" fill="hold">
                                          <p:stCondLst>
                                            <p:cond delay="0"/>
                                          </p:stCondLst>
                                        </p:cTn>
                                        <p:tgtEl>
                                          <p:spTgt spid="573">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fill="hold" nodeType="clickEffect">
                                  <p:stCondLst>
                                    <p:cond delay="0"/>
                                  </p:stCondLst>
                                  <p:childTnLst>
                                    <p:set>
                                      <p:cBhvr>
                                        <p:cTn id="37" dur="1" fill="hold">
                                          <p:stCondLst>
                                            <p:cond delay="0"/>
                                          </p:stCondLst>
                                        </p:cTn>
                                        <p:tgtEl>
                                          <p:spTgt spid="573">
                                            <p:txEl>
                                              <p:pRg st="1" end="1"/>
                                            </p:txEl>
                                          </p:spTgt>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fill="hold" nodeType="clickEffect">
                                  <p:stCondLst>
                                    <p:cond delay="0"/>
                                  </p:stCondLst>
                                  <p:childTnLst>
                                    <p:set>
                                      <p:cBhvr>
                                        <p:cTn id="41" dur="1" fill="hold">
                                          <p:stCondLst>
                                            <p:cond delay="0"/>
                                          </p:stCondLst>
                                        </p:cTn>
                                        <p:tgtEl>
                                          <p:spTgt spid="573">
                                            <p:txEl>
                                              <p:pRg st="2" end="2"/>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fill="hold" nodeType="clickEffect">
                                  <p:stCondLst>
                                    <p:cond delay="0"/>
                                  </p:stCondLst>
                                  <p:childTnLst>
                                    <p:set>
                                      <p:cBhvr>
                                        <p:cTn id="45" dur="1" fill="hold">
                                          <p:stCondLst>
                                            <p:cond delay="0"/>
                                          </p:stCondLst>
                                        </p:cTn>
                                        <p:tgtEl>
                                          <p:spTgt spid="573">
                                            <p:txEl>
                                              <p:pRg st="3" end="3"/>
                                            </p:txEl>
                                          </p:spTgt>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fill="hold" nodeType="clickEffect">
                                  <p:stCondLst>
                                    <p:cond delay="0"/>
                                  </p:stCondLst>
                                  <p:childTnLst>
                                    <p:set>
                                      <p:cBhvr>
                                        <p:cTn id="49" dur="1" fill="hold">
                                          <p:stCondLst>
                                            <p:cond delay="0"/>
                                          </p:stCondLst>
                                        </p:cTn>
                                        <p:tgtEl>
                                          <p:spTgt spid="573">
                                            <p:txEl>
                                              <p:pRg st="4" end="4"/>
                                            </p:txEl>
                                          </p:spTgt>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fill="hold" nodeType="clickEffect">
                                  <p:stCondLst>
                                    <p:cond delay="0"/>
                                  </p:stCondLst>
                                  <p:childTnLst>
                                    <p:set>
                                      <p:cBhvr>
                                        <p:cTn id="53" dur="1" fill="hold">
                                          <p:stCondLst>
                                            <p:cond delay="0"/>
                                          </p:stCondLst>
                                        </p:cTn>
                                        <p:tgtEl>
                                          <p:spTgt spid="57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4" name="Google Shape;66;p15"/>
          <p:cNvPicPr/>
          <p:nvPr/>
        </p:nvPicPr>
        <p:blipFill>
          <a:blip r:embed="rId2"/>
          <a:stretch/>
        </p:blipFill>
        <p:spPr>
          <a:xfrm>
            <a:off x="1080" y="4680"/>
            <a:ext cx="9134280" cy="5133600"/>
          </a:xfrm>
          <a:prstGeom prst="rect">
            <a:avLst/>
          </a:prstGeom>
          <a:ln w="0">
            <a:noFill/>
          </a:ln>
        </p:spPr>
      </p:pic>
      <p:pic>
        <p:nvPicPr>
          <p:cNvPr id="575" name="Google Shape;67;p15"/>
          <p:cNvPicPr/>
          <p:nvPr/>
        </p:nvPicPr>
        <p:blipFill>
          <a:blip r:embed="rId3"/>
          <a:stretch/>
        </p:blipFill>
        <p:spPr>
          <a:xfrm>
            <a:off x="-7560" y="0"/>
            <a:ext cx="9151200" cy="5143320"/>
          </a:xfrm>
          <a:prstGeom prst="rect">
            <a:avLst/>
          </a:prstGeom>
          <a:ln w="0">
            <a:noFill/>
          </a:ln>
        </p:spPr>
      </p:pic>
      <p:pic>
        <p:nvPicPr>
          <p:cNvPr id="576" name="Google Shape;68;p15"/>
          <p:cNvPicPr/>
          <p:nvPr/>
        </p:nvPicPr>
        <p:blipFill>
          <a:blip r:embed="rId4"/>
          <a:stretch/>
        </p:blipFill>
        <p:spPr>
          <a:xfrm>
            <a:off x="7363440" y="148680"/>
            <a:ext cx="1495080" cy="371160"/>
          </a:xfrm>
          <a:prstGeom prst="rect">
            <a:avLst/>
          </a:prstGeom>
          <a:ln w="0">
            <a:noFill/>
          </a:ln>
        </p:spPr>
      </p:pic>
      <p:sp>
        <p:nvSpPr>
          <p:cNvPr id="577"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Object Oriented Model</a:t>
            </a:r>
            <a:endParaRPr lang="en-IN" sz="2300" b="0" strike="noStrike" spc="-1">
              <a:latin typeface="Arial"/>
            </a:endParaRPr>
          </a:p>
        </p:txBody>
      </p:sp>
      <p:sp>
        <p:nvSpPr>
          <p:cNvPr id="578" name="Rounded Rectangle 40"/>
          <p:cNvSpPr/>
          <p:nvPr/>
        </p:nvSpPr>
        <p:spPr>
          <a:xfrm>
            <a:off x="173880" y="736920"/>
            <a:ext cx="8773560" cy="2547720"/>
          </a:xfrm>
          <a:prstGeom prst="roundRect">
            <a:avLst>
              <a:gd name="adj" fmla="val 1602"/>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Proxima Nova"/>
                <a:ea typeface="Arial"/>
              </a:rPr>
              <a:t>This model is based on collection of objects.</a:t>
            </a:r>
            <a:endParaRPr lang="en-IN" sz="1600" b="0" strike="noStrike" spc="-1">
              <a:latin typeface="Arial"/>
            </a:endParaRPr>
          </a:p>
          <a:p>
            <a:pPr>
              <a:lnSpc>
                <a:spcPct val="100000"/>
              </a:lnSpc>
              <a:buNone/>
            </a:pPr>
            <a:r>
              <a:rPr lang="en-US" sz="1600" b="0" strike="noStrike" spc="-1">
                <a:solidFill>
                  <a:srgbClr val="000000"/>
                </a:solidFill>
                <a:latin typeface="Proxima Nova"/>
                <a:ea typeface="Arial"/>
              </a:rPr>
              <a:t>	We have two objects Employee and Department. </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An object body consists of data as well as methods.</a:t>
            </a:r>
            <a:endParaRPr lang="en-IN" sz="1600" b="0" strike="noStrike" spc="-1">
              <a:latin typeface="Arial"/>
            </a:endParaRPr>
          </a:p>
          <a:p>
            <a:pPr>
              <a:lnSpc>
                <a:spcPct val="100000"/>
              </a:lnSpc>
              <a:buNone/>
            </a:pPr>
            <a:r>
              <a:rPr lang="en-US" sz="1600" b="0" strike="noStrike" spc="-1">
                <a:solidFill>
                  <a:srgbClr val="000000"/>
                </a:solidFill>
                <a:latin typeface="Proxima Nova"/>
                <a:ea typeface="Arial"/>
              </a:rPr>
              <a:t>	 The attributes like Name, Job</a:t>
            </a:r>
            <a:r>
              <a:rPr lang="en-US" sz="1600" b="0" strike="noStrike" spc="-1">
                <a:solidFill>
                  <a:srgbClr val="000000"/>
                </a:solidFill>
                <a:latin typeface="Calibri"/>
                <a:ea typeface="Arial"/>
              </a:rPr>
              <a:t>_</a:t>
            </a:r>
            <a:r>
              <a:rPr lang="en-US" sz="1600" b="0" strike="noStrike" spc="-1">
                <a:solidFill>
                  <a:srgbClr val="000000"/>
                </a:solidFill>
                <a:latin typeface="Proxima Nova"/>
                <a:ea typeface="Arial"/>
              </a:rPr>
              <a:t>title of the employee and the methods which will be 	performed by that object are stored as a single object.</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The objects that contain same type of data and same type of function are group together  as a class.</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The two objects are connected through a common attribute i.e the Dept</a:t>
            </a:r>
            <a:r>
              <a:rPr lang="en-US" sz="1600" b="0" strike="noStrike" spc="-1">
                <a:solidFill>
                  <a:srgbClr val="000000"/>
                </a:solidFill>
                <a:latin typeface="Calibri"/>
                <a:ea typeface="Arial"/>
              </a:rPr>
              <a:t>_</a:t>
            </a:r>
            <a:r>
              <a:rPr lang="en-US" sz="1600" b="0" strike="noStrike" spc="-1">
                <a:solidFill>
                  <a:srgbClr val="000000"/>
                </a:solidFill>
                <a:latin typeface="Proxima Nova"/>
                <a:ea typeface="Arial"/>
              </a:rPr>
              <a:t>id and the communication between these two will be done with the help of this common id.</a:t>
            </a:r>
            <a:endParaRPr lang="en-IN" sz="1600" b="0" strike="noStrike" spc="-1">
              <a:latin typeface="Arial"/>
            </a:endParaRPr>
          </a:p>
        </p:txBody>
      </p:sp>
      <p:pic>
        <p:nvPicPr>
          <p:cNvPr id="579" name="Picture 2" descr="https://s3.ap-south-1.amazonaws.com/afteracademy-server-uploads/what-is-data-model-in-dbms-and-what-are-its-types-object-oriented-model-f443d52f53c2b9ef.jpg"/>
          <p:cNvPicPr/>
          <p:nvPr/>
        </p:nvPicPr>
        <p:blipFill>
          <a:blip r:embed="rId5"/>
          <a:srcRect b="9812"/>
          <a:stretch/>
        </p:blipFill>
        <p:spPr>
          <a:xfrm>
            <a:off x="2246400" y="3094200"/>
            <a:ext cx="4499640" cy="192276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578"/>
                                        </p:tgtEl>
                                        <p:attrNameLst>
                                          <p:attrName>style.visibility</p:attrName>
                                        </p:attrNameLst>
                                      </p:cBhvr>
                                      <p:to>
                                        <p:strVal val="visible"/>
                                      </p:to>
                                    </p:set>
                                    <p:animEffect transition="in" filter="fade">
                                      <p:cBhvr additive="repl">
                                        <p:cTn id="7" dur="500"/>
                                        <p:tgtEl>
                                          <p:spTgt spid="578"/>
                                        </p:tgtEl>
                                      </p:cBhvr>
                                    </p:animEffect>
                                  </p:childTnLst>
                                </p:cTn>
                              </p:par>
                              <p:par>
                                <p:cTn id="8" presetID="1" presetClass="entr" fill="hold" nodeType="withEffect">
                                  <p:stCondLst>
                                    <p:cond delay="0"/>
                                  </p:stCondLst>
                                  <p:childTnLst>
                                    <p:set>
                                      <p:cBhvr>
                                        <p:cTn id="9" dur="1" fill="hold">
                                          <p:stCondLst>
                                            <p:cond delay="0"/>
                                          </p:stCondLst>
                                        </p:cTn>
                                        <p:tgtEl>
                                          <p:spTgt spid="578">
                                            <p:txEl>
                                              <p:pRg st="0" end="0"/>
                                            </p:txEl>
                                          </p:spTgt>
                                        </p:tgtEl>
                                        <p:attrNameLst>
                                          <p:attrName>style.visibility</p:attrName>
                                        </p:attrNameLst>
                                      </p:cBhvr>
                                      <p:to>
                                        <p:strVal val="visible"/>
                                      </p:to>
                                    </p:set>
                                  </p:childTnLst>
                                </p:cTn>
                              </p:par>
                              <p:par>
                                <p:cTn id="10" presetID="1" presetClass="entr" fill="hold" nodeType="withEffect">
                                  <p:stCondLst>
                                    <p:cond delay="0"/>
                                  </p:stCondLst>
                                  <p:childTnLst>
                                    <p:set>
                                      <p:cBhvr>
                                        <p:cTn id="11" dur="1" fill="hold">
                                          <p:stCondLst>
                                            <p:cond delay="0"/>
                                          </p:stCondLst>
                                        </p:cTn>
                                        <p:tgtEl>
                                          <p:spTgt spid="578">
                                            <p:txEl>
                                              <p:pRg st="1" end="1"/>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fill="hold" nodeType="clickEffect">
                                  <p:stCondLst>
                                    <p:cond delay="0"/>
                                  </p:stCondLst>
                                  <p:childTnLst>
                                    <p:set>
                                      <p:cBhvr>
                                        <p:cTn id="15" dur="1" fill="hold">
                                          <p:stCondLst>
                                            <p:cond delay="0"/>
                                          </p:stCondLst>
                                        </p:cTn>
                                        <p:tgtEl>
                                          <p:spTgt spid="578">
                                            <p:txEl>
                                              <p:pRg st="2" end="2"/>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fill="hold" nodeType="clickEffect">
                                  <p:stCondLst>
                                    <p:cond delay="0"/>
                                  </p:stCondLst>
                                  <p:childTnLst>
                                    <p:set>
                                      <p:cBhvr>
                                        <p:cTn id="19" dur="1" fill="hold">
                                          <p:stCondLst>
                                            <p:cond delay="0"/>
                                          </p:stCondLst>
                                        </p:cTn>
                                        <p:tgtEl>
                                          <p:spTgt spid="578">
                                            <p:txEl>
                                              <p:pRg st="3" end="3"/>
                                            </p:txEl>
                                          </p:spTgt>
                                        </p:tgtEl>
                                        <p:attrNameLst>
                                          <p:attrName>style.visibility</p:attrName>
                                        </p:attrNameLst>
                                      </p:cBhvr>
                                      <p:to>
                                        <p:strVal val="visible"/>
                                      </p:to>
                                    </p:set>
                                  </p:childTnLst>
                                </p:cTn>
                              </p:par>
                              <p:par>
                                <p:cTn id="20" presetID="1" presetClass="entr" fill="hold" nodeType="withEffect">
                                  <p:stCondLst>
                                    <p:cond delay="0"/>
                                  </p:stCondLst>
                                  <p:childTnLst>
                                    <p:set>
                                      <p:cBhvr>
                                        <p:cTn id="21" dur="1" fill="hold">
                                          <p:stCondLst>
                                            <p:cond delay="0"/>
                                          </p:stCondLst>
                                        </p:cTn>
                                        <p:tgtEl>
                                          <p:spTgt spid="57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fill="hold" nodeType="clickEffect">
                                  <p:stCondLst>
                                    <p:cond delay="0"/>
                                  </p:stCondLst>
                                  <p:childTnLst>
                                    <p:set>
                                      <p:cBhvr>
                                        <p:cTn id="25" dur="1" fill="hold">
                                          <p:stCondLst>
                                            <p:cond delay="0"/>
                                          </p:stCondLst>
                                        </p:cTn>
                                        <p:tgtEl>
                                          <p:spTgt spid="578">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fill="hold" nodeType="clickEffect">
                                  <p:stCondLst>
                                    <p:cond delay="0"/>
                                  </p:stCondLst>
                                  <p:childTnLst>
                                    <p:set>
                                      <p:cBhvr>
                                        <p:cTn id="29" dur="1" fill="hold">
                                          <p:stCondLst>
                                            <p:cond delay="0"/>
                                          </p:stCondLst>
                                        </p:cTn>
                                        <p:tgtEl>
                                          <p:spTgt spid="57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0" name="Google Shape;66;p15"/>
          <p:cNvPicPr/>
          <p:nvPr/>
        </p:nvPicPr>
        <p:blipFill>
          <a:blip r:embed="rId2"/>
          <a:stretch/>
        </p:blipFill>
        <p:spPr>
          <a:xfrm>
            <a:off x="1080" y="4680"/>
            <a:ext cx="9134280" cy="5133600"/>
          </a:xfrm>
          <a:prstGeom prst="rect">
            <a:avLst/>
          </a:prstGeom>
          <a:ln w="0">
            <a:noFill/>
          </a:ln>
        </p:spPr>
      </p:pic>
      <p:pic>
        <p:nvPicPr>
          <p:cNvPr id="581" name="Google Shape;67;p15"/>
          <p:cNvPicPr/>
          <p:nvPr/>
        </p:nvPicPr>
        <p:blipFill>
          <a:blip r:embed="rId3"/>
          <a:stretch/>
        </p:blipFill>
        <p:spPr>
          <a:xfrm>
            <a:off x="-7560" y="0"/>
            <a:ext cx="9151200" cy="5143320"/>
          </a:xfrm>
          <a:prstGeom prst="rect">
            <a:avLst/>
          </a:prstGeom>
          <a:ln w="0">
            <a:noFill/>
          </a:ln>
        </p:spPr>
      </p:pic>
      <p:pic>
        <p:nvPicPr>
          <p:cNvPr id="582" name="Google Shape;68;p15"/>
          <p:cNvPicPr/>
          <p:nvPr/>
        </p:nvPicPr>
        <p:blipFill>
          <a:blip r:embed="rId4"/>
          <a:stretch/>
        </p:blipFill>
        <p:spPr>
          <a:xfrm>
            <a:off x="7363440" y="148680"/>
            <a:ext cx="1495080" cy="371160"/>
          </a:xfrm>
          <a:prstGeom prst="rect">
            <a:avLst/>
          </a:prstGeom>
          <a:ln w="0">
            <a:noFill/>
          </a:ln>
        </p:spPr>
      </p:pic>
      <p:sp>
        <p:nvSpPr>
          <p:cNvPr id="583"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Physical Data Model</a:t>
            </a:r>
            <a:endParaRPr lang="en-IN" sz="2300" b="0" strike="noStrike" spc="-1">
              <a:latin typeface="Arial"/>
            </a:endParaRPr>
          </a:p>
        </p:txBody>
      </p:sp>
      <p:sp>
        <p:nvSpPr>
          <p:cNvPr id="584" name="Rounded Rectangle 40"/>
          <p:cNvSpPr/>
          <p:nvPr/>
        </p:nvSpPr>
        <p:spPr>
          <a:xfrm>
            <a:off x="173880" y="736920"/>
            <a:ext cx="8773560" cy="827640"/>
          </a:xfrm>
          <a:prstGeom prst="roundRect">
            <a:avLst>
              <a:gd name="adj" fmla="val 1602"/>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1600" b="0" strike="noStrike" spc="-1">
                <a:solidFill>
                  <a:srgbClr val="000000"/>
                </a:solidFill>
                <a:latin typeface="Proxima Nova"/>
                <a:ea typeface="Arial"/>
              </a:rPr>
              <a:t>Physical data models are used for a higher level description of storage structure and access mechanism.</a:t>
            </a:r>
            <a:endParaRPr lang="en-IN" sz="1600" b="0" strike="noStrike" spc="-1">
              <a:latin typeface="Arial"/>
            </a:endParaRPr>
          </a:p>
          <a:p>
            <a:pPr marL="285840" indent="-285840">
              <a:lnSpc>
                <a:spcPct val="100000"/>
              </a:lnSpc>
              <a:buClr>
                <a:srgbClr val="000000"/>
              </a:buClr>
              <a:buFont typeface="Arial"/>
              <a:buChar char="•"/>
            </a:pPr>
            <a:r>
              <a:rPr lang="en-US" sz="1600" b="0" strike="noStrike" spc="-1">
                <a:solidFill>
                  <a:srgbClr val="000000"/>
                </a:solidFill>
                <a:latin typeface="Proxima Nova"/>
                <a:ea typeface="Arial"/>
              </a:rPr>
              <a:t>They describe how data is stored in database.</a:t>
            </a:r>
            <a:endParaRPr lang="en-IN" sz="16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584"/>
                                        </p:tgtEl>
                                        <p:attrNameLst>
                                          <p:attrName>style.visibility</p:attrName>
                                        </p:attrNameLst>
                                      </p:cBhvr>
                                      <p:to>
                                        <p:strVal val="visible"/>
                                      </p:to>
                                    </p:set>
                                    <p:animEffect transition="in" filter="fade">
                                      <p:cBhvr additive="repl">
                                        <p:cTn id="7" dur="500"/>
                                        <p:tgtEl>
                                          <p:spTgt spid="584"/>
                                        </p:tgtEl>
                                      </p:cBhvr>
                                    </p:animEffect>
                                  </p:childTnLst>
                                </p:cTn>
                              </p:par>
                              <p:par>
                                <p:cTn id="8" presetID="1" presetClass="entr" fill="hold" nodeType="withEffect">
                                  <p:stCondLst>
                                    <p:cond delay="0"/>
                                  </p:stCondLst>
                                  <p:childTnLst>
                                    <p:set>
                                      <p:cBhvr>
                                        <p:cTn id="9" dur="1" fill="hold">
                                          <p:stCondLst>
                                            <p:cond delay="0"/>
                                          </p:stCondLst>
                                        </p:cTn>
                                        <p:tgtEl>
                                          <p:spTgt spid="584">
                                            <p:txEl>
                                              <p:pRg st="0" end="0"/>
                                            </p:txEl>
                                          </p:spTgt>
                                        </p:tgtEl>
                                        <p:attrNameLst>
                                          <p:attrName>style.visibility</p:attrName>
                                        </p:attrNameLst>
                                      </p:cBhvr>
                                      <p:to>
                                        <p:strVal val="visible"/>
                                      </p:to>
                                    </p:set>
                                  </p:childTnLst>
                                </p:cTn>
                              </p:par>
                              <p:par>
                                <p:cTn id="10" presetID="1" presetClass="entr" fill="hold" nodeType="withEffect">
                                  <p:stCondLst>
                                    <p:cond delay="0"/>
                                  </p:stCondLst>
                                  <p:childTnLst>
                                    <p:set>
                                      <p:cBhvr>
                                        <p:cTn id="11" dur="1" fill="hold">
                                          <p:stCondLst>
                                            <p:cond delay="0"/>
                                          </p:stCondLst>
                                        </p:cTn>
                                        <p:tgtEl>
                                          <p:spTgt spid="58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5" name="Google Shape;232;p27"/>
          <p:cNvPicPr/>
          <p:nvPr/>
        </p:nvPicPr>
        <p:blipFill>
          <a:blip r:embed="rId2"/>
          <a:stretch/>
        </p:blipFill>
        <p:spPr>
          <a:xfrm>
            <a:off x="0" y="0"/>
            <a:ext cx="9143640" cy="5139000"/>
          </a:xfrm>
          <a:prstGeom prst="rect">
            <a:avLst/>
          </a:prstGeom>
          <a:ln w="0">
            <a:noFill/>
          </a:ln>
        </p:spPr>
      </p:pic>
      <p:pic>
        <p:nvPicPr>
          <p:cNvPr id="586" name="Google Shape;233;p27"/>
          <p:cNvPicPr/>
          <p:nvPr/>
        </p:nvPicPr>
        <p:blipFill>
          <a:blip r:embed="rId3"/>
          <a:stretch/>
        </p:blipFill>
        <p:spPr>
          <a:xfrm>
            <a:off x="4680" y="4680"/>
            <a:ext cx="9134280" cy="5133600"/>
          </a:xfrm>
          <a:prstGeom prst="rect">
            <a:avLst/>
          </a:prstGeom>
          <a:ln w="0">
            <a:noFill/>
          </a:ln>
        </p:spPr>
      </p:pic>
      <p:pic>
        <p:nvPicPr>
          <p:cNvPr id="587" name="Google Shape;238;p27"/>
          <p:cNvPicPr/>
          <p:nvPr/>
        </p:nvPicPr>
        <p:blipFill>
          <a:blip r:embed="rId4"/>
          <a:stretch/>
        </p:blipFill>
        <p:spPr>
          <a:xfrm>
            <a:off x="7363440" y="148680"/>
            <a:ext cx="1495080" cy="371160"/>
          </a:xfrm>
          <a:prstGeom prst="rect">
            <a:avLst/>
          </a:prstGeom>
          <a:ln w="0">
            <a:noFill/>
          </a:ln>
        </p:spPr>
      </p:pic>
      <p:sp>
        <p:nvSpPr>
          <p:cNvPr id="588" name="TextBox 1"/>
          <p:cNvSpPr/>
          <p:nvPr/>
        </p:nvSpPr>
        <p:spPr>
          <a:xfrm>
            <a:off x="643320" y="984600"/>
            <a:ext cx="3928320" cy="316864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IN" sz="10000" b="1" strike="noStrike" spc="-1" dirty="0">
                <a:solidFill>
                  <a:srgbClr val="000000"/>
                </a:solidFill>
                <a:latin typeface="Proxima Nova"/>
              </a:rPr>
              <a:t>Asif</a:t>
            </a:r>
          </a:p>
          <a:p>
            <a:pPr>
              <a:lnSpc>
                <a:spcPct val="100000"/>
              </a:lnSpc>
              <a:buNone/>
            </a:pPr>
            <a:r>
              <a:rPr lang="en-IN" sz="10000" b="1" spc="-1" dirty="0">
                <a:solidFill>
                  <a:srgbClr val="000000"/>
                </a:solidFill>
                <a:latin typeface="Proxima Nova"/>
              </a:rPr>
              <a:t>Alam</a:t>
            </a:r>
            <a:endParaRPr lang="en-IN" sz="10000" b="0" strike="noStrike" spc="-1" dirty="0">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 name="Google Shape;66;p15"/>
          <p:cNvPicPr/>
          <p:nvPr/>
        </p:nvPicPr>
        <p:blipFill>
          <a:blip r:embed="rId2"/>
          <a:stretch/>
        </p:blipFill>
        <p:spPr>
          <a:xfrm>
            <a:off x="1080" y="4680"/>
            <a:ext cx="9134280" cy="5133600"/>
          </a:xfrm>
          <a:prstGeom prst="rect">
            <a:avLst/>
          </a:prstGeom>
          <a:ln w="0">
            <a:noFill/>
          </a:ln>
        </p:spPr>
      </p:pic>
      <p:pic>
        <p:nvPicPr>
          <p:cNvPr id="57" name="Google Shape;67;p15"/>
          <p:cNvPicPr/>
          <p:nvPr/>
        </p:nvPicPr>
        <p:blipFill>
          <a:blip r:embed="rId3"/>
          <a:stretch/>
        </p:blipFill>
        <p:spPr>
          <a:xfrm>
            <a:off x="-7560" y="0"/>
            <a:ext cx="9151200" cy="5143320"/>
          </a:xfrm>
          <a:prstGeom prst="rect">
            <a:avLst/>
          </a:prstGeom>
          <a:ln w="0">
            <a:noFill/>
          </a:ln>
        </p:spPr>
      </p:pic>
      <p:pic>
        <p:nvPicPr>
          <p:cNvPr id="58" name="Google Shape;68;p15"/>
          <p:cNvPicPr/>
          <p:nvPr/>
        </p:nvPicPr>
        <p:blipFill>
          <a:blip r:embed="rId4"/>
          <a:stretch/>
        </p:blipFill>
        <p:spPr>
          <a:xfrm>
            <a:off x="7363440" y="148680"/>
            <a:ext cx="1495080" cy="371160"/>
          </a:xfrm>
          <a:prstGeom prst="rect">
            <a:avLst/>
          </a:prstGeom>
          <a:ln w="0">
            <a:noFill/>
          </a:ln>
        </p:spPr>
      </p:pic>
      <p:sp>
        <p:nvSpPr>
          <p:cNvPr id="59" name="Google Shape;69;p15"/>
          <p:cNvSpPr/>
          <p:nvPr/>
        </p:nvSpPr>
        <p:spPr>
          <a:xfrm>
            <a:off x="185040" y="95400"/>
            <a:ext cx="7199640" cy="88308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What is Database Management System (DBMS)?</a:t>
            </a:r>
            <a:endParaRPr lang="en-IN" sz="2300" b="0" strike="noStrike" spc="-1">
              <a:latin typeface="Arial"/>
            </a:endParaRPr>
          </a:p>
        </p:txBody>
      </p:sp>
      <p:sp>
        <p:nvSpPr>
          <p:cNvPr id="60" name="Google Shape;71;p15"/>
          <p:cNvSpPr/>
          <p:nvPr/>
        </p:nvSpPr>
        <p:spPr>
          <a:xfrm>
            <a:off x="185040" y="725040"/>
            <a:ext cx="8819640" cy="38113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IN" sz="1700" b="0" strike="noStrike" spc="-1">
                <a:solidFill>
                  <a:srgbClr val="666666"/>
                </a:solidFill>
                <a:latin typeface="Proxima Nova"/>
                <a:ea typeface="Proxima Nova"/>
              </a:rPr>
              <a:t>Data - Fact that can be recorded or stored</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e.g. Person Name, Age, Gender and Weight etc.</a:t>
            </a:r>
            <a:endParaRPr lang="en-IN" sz="1700" b="0" strike="noStrike" spc="-1">
              <a:latin typeface="Arial"/>
            </a:endParaRPr>
          </a:p>
          <a:p>
            <a:pPr marL="285840" lvl="8" indent="-285840" algn="just">
              <a:lnSpc>
                <a:spcPct val="100000"/>
              </a:lnSpc>
              <a:buClr>
                <a:srgbClr val="000000"/>
              </a:buClr>
              <a:buFont typeface="Arial"/>
              <a:buChar char="•"/>
            </a:pPr>
            <a:r>
              <a:rPr lang="en-IN" sz="1700" b="0" strike="noStrike" spc="-1">
                <a:solidFill>
                  <a:srgbClr val="666666"/>
                </a:solidFill>
                <a:latin typeface="Proxima Nova"/>
                <a:ea typeface="Proxima Nova"/>
              </a:rPr>
              <a:t>Database - Collection of logically related data</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e.g. Books Database in Library, Student Database in University etc.</a:t>
            </a:r>
            <a:endParaRPr lang="en-IN" sz="1700" b="0" strike="noStrike" spc="-1">
              <a:latin typeface="Arial"/>
            </a:endParaRPr>
          </a:p>
          <a:p>
            <a:pPr marL="285840" lvl="2" indent="-285840" algn="just">
              <a:lnSpc>
                <a:spcPct val="100000"/>
              </a:lnSpc>
              <a:buClr>
                <a:srgbClr val="000000"/>
              </a:buClr>
              <a:buFont typeface="Arial"/>
              <a:buChar char="•"/>
            </a:pPr>
            <a:r>
              <a:rPr lang="en-IN" sz="1700" b="0" strike="noStrike" spc="-1">
                <a:solidFill>
                  <a:srgbClr val="666666"/>
                </a:solidFill>
                <a:latin typeface="Proxima Nova"/>
                <a:ea typeface="Proxima Nova"/>
              </a:rPr>
              <a:t>Management - Manipulation, Searching and Security of data</a:t>
            </a:r>
            <a:endParaRPr lang="en-IN" sz="1700" b="0" strike="noStrike" spc="-1">
              <a:latin typeface="Arial"/>
            </a:endParaRPr>
          </a:p>
          <a:p>
            <a:pPr marL="731880" lvl="3"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e.g. Viewing result in GTU website, Searching exam papers in GTU website etc.</a:t>
            </a:r>
            <a:endParaRPr lang="en-IN" sz="1700" b="0" strike="noStrike" spc="-1">
              <a:latin typeface="Arial"/>
            </a:endParaRPr>
          </a:p>
          <a:p>
            <a:pPr marL="285840" lvl="2" indent="-285840" algn="just">
              <a:lnSpc>
                <a:spcPct val="100000"/>
              </a:lnSpc>
              <a:buClr>
                <a:srgbClr val="000000"/>
              </a:buClr>
              <a:buFont typeface="Arial"/>
              <a:buChar char="•"/>
            </a:pPr>
            <a:r>
              <a:rPr lang="en-IN" sz="1700" b="0" strike="noStrike" spc="-1">
                <a:solidFill>
                  <a:srgbClr val="666666"/>
                </a:solidFill>
                <a:latin typeface="Proxima Nova"/>
                <a:ea typeface="Proxima Nova"/>
              </a:rPr>
              <a:t>System - Programs or tools used to manage database</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e.g. SQL Server Studio Express, Oracle etc.</a:t>
            </a:r>
            <a:endParaRPr lang="en-IN" sz="1700" b="0" strike="noStrike" spc="-1">
              <a:latin typeface="Arial"/>
            </a:endParaRPr>
          </a:p>
          <a:p>
            <a:pPr marL="285840" lvl="2" indent="-285840" algn="just">
              <a:lnSpc>
                <a:spcPct val="100000"/>
              </a:lnSpc>
              <a:buClr>
                <a:srgbClr val="000000"/>
              </a:buClr>
              <a:buFont typeface="Arial"/>
              <a:buChar char="•"/>
            </a:pPr>
            <a:r>
              <a:rPr lang="en-IN" sz="1700" b="0" strike="noStrike" spc="-1">
                <a:solidFill>
                  <a:srgbClr val="666666"/>
                </a:solidFill>
                <a:latin typeface="Proxima Nova"/>
                <a:ea typeface="Proxima Nova"/>
              </a:rPr>
              <a:t>DBMS - A Database Management System is a software for creating and managing databases. </a:t>
            </a:r>
            <a:endParaRPr lang="en-IN" sz="1700" b="0" strike="noStrike" spc="-1">
              <a:latin typeface="Arial"/>
            </a:endParaRPr>
          </a:p>
          <a:p>
            <a:pPr marL="285840" lvl="2" indent="-285840" algn="just">
              <a:lnSpc>
                <a:spcPct val="100000"/>
              </a:lnSpc>
              <a:buClr>
                <a:srgbClr val="000000"/>
              </a:buClr>
              <a:buFont typeface="Arial"/>
              <a:buChar char="•"/>
            </a:pPr>
            <a:r>
              <a:rPr lang="en-IN" sz="1700" b="0" strike="noStrike" spc="-1">
                <a:solidFill>
                  <a:srgbClr val="666666"/>
                </a:solidFill>
                <a:latin typeface="Proxima Nova"/>
                <a:ea typeface="Proxima Nova"/>
              </a:rPr>
              <a:t>Database Management System (DBMS) is a software designed to define, manipulate, retrieve and manage data in a database.</a:t>
            </a:r>
            <a:endParaRPr lang="en-IN" sz="1700" b="0" strike="noStrike" spc="-1">
              <a:latin typeface="Arial"/>
            </a:endParaRPr>
          </a:p>
          <a:p>
            <a:pPr marL="731880" lvl="5"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e.g. MS SQL Server, Oracle, My SQL, SQLite, MongoDB etc.</a:t>
            </a:r>
            <a:endParaRPr lang="en-IN" sz="17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6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6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6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6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6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6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6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6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6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fill="hold" nodeType="clickEffect">
                                  <p:stCondLst>
                                    <p:cond delay="0"/>
                                  </p:stCondLst>
                                  <p:childTnLst>
                                    <p:set>
                                      <p:cBhvr>
                                        <p:cTn id="46" dur="1" fill="hold">
                                          <p:stCondLst>
                                            <p:cond delay="0"/>
                                          </p:stCondLst>
                                        </p:cTn>
                                        <p:tgtEl>
                                          <p:spTgt spid="6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 name="Google Shape;219;p26"/>
          <p:cNvPicPr/>
          <p:nvPr/>
        </p:nvPicPr>
        <p:blipFill>
          <a:blip r:embed="rId2"/>
          <a:stretch/>
        </p:blipFill>
        <p:spPr>
          <a:xfrm>
            <a:off x="0" y="0"/>
            <a:ext cx="9143640" cy="5139000"/>
          </a:xfrm>
          <a:prstGeom prst="rect">
            <a:avLst/>
          </a:prstGeom>
          <a:ln w="0">
            <a:noFill/>
          </a:ln>
        </p:spPr>
      </p:pic>
      <p:pic>
        <p:nvPicPr>
          <p:cNvPr id="62" name="Google Shape;220;p26"/>
          <p:cNvPicPr/>
          <p:nvPr/>
        </p:nvPicPr>
        <p:blipFill>
          <a:blip r:embed="rId3"/>
          <a:stretch/>
        </p:blipFill>
        <p:spPr>
          <a:xfrm>
            <a:off x="4680" y="4680"/>
            <a:ext cx="9134280" cy="5133600"/>
          </a:xfrm>
          <a:prstGeom prst="rect">
            <a:avLst/>
          </a:prstGeom>
          <a:ln w="0">
            <a:noFill/>
          </a:ln>
        </p:spPr>
      </p:pic>
      <p:sp>
        <p:nvSpPr>
          <p:cNvPr id="63" name="Google Shape;221;p26"/>
          <p:cNvSpPr/>
          <p:nvPr/>
        </p:nvSpPr>
        <p:spPr>
          <a:xfrm>
            <a:off x="312120" y="880200"/>
            <a:ext cx="6023160" cy="1645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IN" sz="4800" b="1" strike="noStrike" spc="-1">
                <a:solidFill>
                  <a:srgbClr val="595959"/>
                </a:solidFill>
                <a:latin typeface="Proxima Nova"/>
                <a:ea typeface="Proxima Nova"/>
              </a:rPr>
              <a:t>Applications of DBMS</a:t>
            </a:r>
            <a:endParaRPr lang="en-IN" sz="4800" b="0" strike="noStrike" spc="-1">
              <a:latin typeface="Arial"/>
            </a:endParaRPr>
          </a:p>
        </p:txBody>
      </p:sp>
      <p:pic>
        <p:nvPicPr>
          <p:cNvPr id="64" name="Google Shape;225;p26"/>
          <p:cNvPicPr/>
          <p:nvPr/>
        </p:nvPicPr>
        <p:blipFill>
          <a:blip r:embed="rId4"/>
          <a:stretch/>
        </p:blipFill>
        <p:spPr>
          <a:xfrm>
            <a:off x="7363440" y="148680"/>
            <a:ext cx="1495080" cy="371160"/>
          </a:xfrm>
          <a:prstGeom prst="rect">
            <a:avLst/>
          </a:prstGeom>
          <a:ln w="0">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 name="Google Shape;66;p15"/>
          <p:cNvPicPr/>
          <p:nvPr/>
        </p:nvPicPr>
        <p:blipFill>
          <a:blip r:embed="rId2"/>
          <a:stretch/>
        </p:blipFill>
        <p:spPr>
          <a:xfrm>
            <a:off x="1080" y="4680"/>
            <a:ext cx="9134280" cy="5133600"/>
          </a:xfrm>
          <a:prstGeom prst="rect">
            <a:avLst/>
          </a:prstGeom>
          <a:ln w="0">
            <a:noFill/>
          </a:ln>
        </p:spPr>
      </p:pic>
      <p:pic>
        <p:nvPicPr>
          <p:cNvPr id="66" name="Google Shape;67;p15"/>
          <p:cNvPicPr/>
          <p:nvPr/>
        </p:nvPicPr>
        <p:blipFill>
          <a:blip r:embed="rId3"/>
          <a:stretch/>
        </p:blipFill>
        <p:spPr>
          <a:xfrm>
            <a:off x="-7560" y="0"/>
            <a:ext cx="9151200" cy="5143320"/>
          </a:xfrm>
          <a:prstGeom prst="rect">
            <a:avLst/>
          </a:prstGeom>
          <a:ln w="0">
            <a:noFill/>
          </a:ln>
        </p:spPr>
      </p:pic>
      <p:pic>
        <p:nvPicPr>
          <p:cNvPr id="67" name="Google Shape;68;p15"/>
          <p:cNvPicPr/>
          <p:nvPr/>
        </p:nvPicPr>
        <p:blipFill>
          <a:blip r:embed="rId4"/>
          <a:stretch/>
        </p:blipFill>
        <p:spPr>
          <a:xfrm>
            <a:off x="7363440" y="148680"/>
            <a:ext cx="1495080" cy="371160"/>
          </a:xfrm>
          <a:prstGeom prst="rect">
            <a:avLst/>
          </a:prstGeom>
          <a:ln w="0">
            <a:noFill/>
          </a:ln>
        </p:spPr>
      </p:pic>
      <p:sp>
        <p:nvSpPr>
          <p:cNvPr id="68"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Applications of DBMS</a:t>
            </a:r>
            <a:endParaRPr lang="en-IN" sz="2300" b="0" strike="noStrike" spc="-1">
              <a:latin typeface="Arial"/>
            </a:endParaRPr>
          </a:p>
        </p:txBody>
      </p:sp>
      <p:sp>
        <p:nvSpPr>
          <p:cNvPr id="69" name="Google Shape;71;p15"/>
          <p:cNvSpPr/>
          <p:nvPr/>
        </p:nvSpPr>
        <p:spPr>
          <a:xfrm>
            <a:off x="185040" y="725040"/>
            <a:ext cx="8819640" cy="329364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marL="285840" lvl="2" indent="-285840" algn="just">
              <a:lnSpc>
                <a:spcPct val="100000"/>
              </a:lnSpc>
              <a:buClr>
                <a:srgbClr val="000000"/>
              </a:buClr>
              <a:buFont typeface="Arial"/>
              <a:buChar char="•"/>
            </a:pPr>
            <a:r>
              <a:rPr lang="en-IN" sz="1700" b="0" strike="noStrike" spc="-1">
                <a:solidFill>
                  <a:srgbClr val="666666"/>
                </a:solidFill>
                <a:latin typeface="Proxima Nova"/>
                <a:ea typeface="Proxima Nova"/>
              </a:rPr>
              <a:t>DBMS is a computerized record-keeping system.</a:t>
            </a:r>
            <a:endParaRPr lang="en-IN" sz="1700" b="0" strike="noStrike" spc="-1">
              <a:latin typeface="Arial"/>
            </a:endParaRPr>
          </a:p>
          <a:p>
            <a:pPr marL="285840" lvl="2" indent="-285840" algn="just">
              <a:lnSpc>
                <a:spcPct val="100000"/>
              </a:lnSpc>
              <a:buClr>
                <a:srgbClr val="000000"/>
              </a:buClr>
              <a:buFont typeface="Arial"/>
              <a:buChar char="•"/>
            </a:pPr>
            <a:r>
              <a:rPr lang="en-IN" sz="1700" b="0" strike="noStrike" spc="-1">
                <a:solidFill>
                  <a:srgbClr val="666666"/>
                </a:solidFill>
                <a:latin typeface="Proxima Nova"/>
                <a:ea typeface="Proxima Nova"/>
              </a:rPr>
              <a:t>DBMS is required where ever data need to be stored.</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E-Commerce (Flipkart, Amazon, Shopclues, eBay etc...)</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Online Television Streaming (Hotstar, Amazon Prime etc...)</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Social Media (WhatsApp, Facebook, Twitter, LinkedIn etc...)</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Banking &amp; Insurance</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Airline &amp; Railway</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Universities and Colleges/Schools</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Library Management System</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Human Resource Department</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Hospitals and Medical Stores	</a:t>
            </a:r>
            <a:endParaRPr lang="en-IN" sz="1700" b="0" strike="noStrike" spc="-1">
              <a:latin typeface="Arial"/>
            </a:endParaRPr>
          </a:p>
          <a:p>
            <a:pPr marL="731880" lvl="8" indent="-285840" algn="just">
              <a:lnSpc>
                <a:spcPct val="100000"/>
              </a:lnSpc>
              <a:buClr>
                <a:srgbClr val="000000"/>
              </a:buClr>
              <a:buFont typeface="Wingdings" charset="2"/>
              <a:buChar char=""/>
            </a:pPr>
            <a:r>
              <a:rPr lang="en-IN" sz="1700" b="0" strike="noStrike" spc="-1">
                <a:solidFill>
                  <a:srgbClr val="666666"/>
                </a:solidFill>
                <a:latin typeface="Proxima Nova"/>
                <a:ea typeface="Proxima Nova"/>
              </a:rPr>
              <a:t>Government Organizations</a:t>
            </a:r>
            <a:endParaRPr lang="en-IN" sz="1700" b="0" strike="noStrike" spc="-1">
              <a:latin typeface="Arial"/>
            </a:endParaRPr>
          </a:p>
        </p:txBody>
      </p:sp>
      <p:sp>
        <p:nvSpPr>
          <p:cNvPr id="70" name="Straight Connector 6"/>
          <p:cNvSpPr/>
          <p:nvPr/>
        </p:nvSpPr>
        <p:spPr>
          <a:xfrm>
            <a:off x="371160" y="4906800"/>
            <a:ext cx="6840000" cy="7560"/>
          </a:xfrm>
          <a:prstGeom prst="line">
            <a:avLst/>
          </a:prstGeom>
          <a:ln w="28575">
            <a:solidFill>
              <a:srgbClr val="FFFFFF">
                <a:lumMod val="50000"/>
              </a:srgbClr>
            </a:solidFill>
            <a:round/>
          </a:ln>
        </p:spPr>
        <p:style>
          <a:lnRef idx="1">
            <a:schemeClr val="accent1"/>
          </a:lnRef>
          <a:fillRef idx="0">
            <a:schemeClr val="accent1"/>
          </a:fillRef>
          <a:effectRef idx="0">
            <a:schemeClr val="accent1"/>
          </a:effectRef>
          <a:fontRef idx="minor"/>
        </p:style>
        <p:txBody>
          <a:bodyPr/>
          <a:lstStyle/>
          <a:p>
            <a:endParaRPr lang="en-IN"/>
          </a:p>
        </p:txBody>
      </p:sp>
      <p:graphicFrame>
        <p:nvGraphicFramePr>
          <p:cNvPr id="71" name="Content Placeholder 4"/>
          <p:cNvGraphicFramePr/>
          <p:nvPr/>
        </p:nvGraphicFramePr>
        <p:xfrm>
          <a:off x="371520" y="4528440"/>
          <a:ext cx="1100160" cy="640080"/>
        </p:xfrm>
        <a:graphic>
          <a:graphicData uri="http://schemas.openxmlformats.org/drawingml/2006/table">
            <a:tbl>
              <a:tblPr/>
              <a:tblGrid>
                <a:gridCol w="1100160">
                  <a:extLst>
                    <a:ext uri="{9D8B030D-6E8A-4147-A177-3AD203B41FA5}">
                      <a16:colId xmlns:a16="http://schemas.microsoft.com/office/drawing/2014/main" val="20000"/>
                    </a:ext>
                  </a:extLst>
                </a:gridCol>
              </a:tblGrid>
              <a:tr h="285480">
                <a:tc>
                  <a:txBody>
                    <a:bodyPr/>
                    <a:lstStyle/>
                    <a:p>
                      <a:pPr>
                        <a:lnSpc>
                          <a:spcPct val="100000"/>
                        </a:lnSpc>
                        <a:buNone/>
                      </a:pPr>
                      <a:r>
                        <a:rPr lang="en-US" sz="1800" b="1" strike="noStrike" spc="-1">
                          <a:solidFill>
                            <a:srgbClr val="FFFFFF"/>
                          </a:solidFill>
                          <a:latin typeface="Proxima Nova"/>
                          <a:ea typeface="Arial"/>
                        </a:rPr>
                        <a:t>Exercise</a:t>
                      </a:r>
                      <a:endParaRPr lang="en-IN" sz="1800" b="0" strike="noStrike" spc="-1">
                        <a:latin typeface="Arial"/>
                      </a:endParaRPr>
                    </a:p>
                  </a:txBody>
                  <a:tcPr anchor="ctr">
                    <a:lnL w="6480">
                      <a:noFill/>
                    </a:lnL>
                    <a:lnR w="6480">
                      <a:noFill/>
                    </a:lnR>
                    <a:lnT w="6480">
                      <a:noFill/>
                    </a:lnT>
                    <a:lnB w="6480">
                      <a:noFill/>
                    </a:lnB>
                    <a:solidFill>
                      <a:srgbClr val="A6A6A6"/>
                    </a:solidFill>
                  </a:tcPr>
                </a:tc>
                <a:extLst>
                  <a:ext uri="{0D108BD9-81ED-4DB2-BD59-A6C34878D82A}">
                    <a16:rowId xmlns:a16="http://schemas.microsoft.com/office/drawing/2014/main" val="10000"/>
                  </a:ext>
                </a:extLst>
              </a:tr>
            </a:tbl>
          </a:graphicData>
        </a:graphic>
      </p:graphicFrame>
      <p:graphicFrame>
        <p:nvGraphicFramePr>
          <p:cNvPr id="72" name="Content Placeholder 4"/>
          <p:cNvGraphicFramePr/>
          <p:nvPr/>
        </p:nvGraphicFramePr>
        <p:xfrm>
          <a:off x="1470240" y="4543200"/>
          <a:ext cx="5946480" cy="350520"/>
        </p:xfrm>
        <a:graphic>
          <a:graphicData uri="http://schemas.openxmlformats.org/drawingml/2006/table">
            <a:tbl>
              <a:tblPr/>
              <a:tblGrid>
                <a:gridCol w="5946480">
                  <a:extLst>
                    <a:ext uri="{9D8B030D-6E8A-4147-A177-3AD203B41FA5}">
                      <a16:colId xmlns:a16="http://schemas.microsoft.com/office/drawing/2014/main" val="20000"/>
                    </a:ext>
                  </a:extLst>
                </a:gridCol>
              </a:tblGrid>
              <a:tr h="285480">
                <a:tc>
                  <a:txBody>
                    <a:bodyPr/>
                    <a:lstStyle/>
                    <a:p>
                      <a:pPr>
                        <a:lnSpc>
                          <a:spcPct val="100000"/>
                        </a:lnSpc>
                        <a:buNone/>
                      </a:pPr>
                      <a:r>
                        <a:rPr lang="en-US" sz="1700" b="0" strike="noStrike" spc="-1">
                          <a:solidFill>
                            <a:srgbClr val="666666"/>
                          </a:solidFill>
                          <a:latin typeface="Proxima Nova"/>
                          <a:ea typeface="Proxima Nova"/>
                        </a:rPr>
                        <a:t>Write down any five applications of DBMS other than above.</a:t>
                      </a:r>
                      <a:endParaRPr lang="en-IN" sz="1700" b="0" strike="noStrike" spc="-1">
                        <a:latin typeface="Arial"/>
                      </a:endParaRPr>
                    </a:p>
                  </a:txBody>
                  <a:tcPr anchor="ctr">
                    <a:lnL w="12240">
                      <a:noFill/>
                    </a:lnL>
                    <a:lnR w="12240">
                      <a:noFill/>
                    </a:lnR>
                    <a:lnT w="12240">
                      <a:noFill/>
                    </a:lnT>
                    <a:lnB w="12240">
                      <a:no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6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6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6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6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6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6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6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6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69">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fill="hold" nodeType="clickEffect">
                                  <p:stCondLst>
                                    <p:cond delay="0"/>
                                  </p:stCondLst>
                                  <p:childTnLst>
                                    <p:set>
                                      <p:cBhvr>
                                        <p:cTn id="46" dur="1" fill="hold">
                                          <p:stCondLst>
                                            <p:cond delay="0"/>
                                          </p:stCondLst>
                                        </p:cTn>
                                        <p:tgtEl>
                                          <p:spTgt spid="69">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fill="hold" nodeType="clickEffect">
                                  <p:stCondLst>
                                    <p:cond delay="0"/>
                                  </p:stCondLst>
                                  <p:childTnLst>
                                    <p:set>
                                      <p:cBhvr>
                                        <p:cTn id="50" dur="1" fill="hold">
                                          <p:stCondLst>
                                            <p:cond delay="0"/>
                                          </p:stCondLst>
                                        </p:cTn>
                                        <p:tgtEl>
                                          <p:spTgt spid="69">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nodeType="clickEffect">
                                  <p:stCondLst>
                                    <p:cond delay="0"/>
                                  </p:stCondLst>
                                  <p:childTnLst>
                                    <p:set>
                                      <p:cBhvr>
                                        <p:cTn id="54" dur="1" fill="hold">
                                          <p:stCondLst>
                                            <p:cond delay="0"/>
                                          </p:stCondLst>
                                        </p:cTn>
                                        <p:tgtEl>
                                          <p:spTgt spid="70"/>
                                        </p:tgtEl>
                                        <p:attrNameLst>
                                          <p:attrName>style.visibility</p:attrName>
                                        </p:attrNameLst>
                                      </p:cBhvr>
                                      <p:to>
                                        <p:strVal val="visible"/>
                                      </p:to>
                                    </p:set>
                                    <p:animEffect transition="in" filter="wipe(left)">
                                      <p:cBhvr additive="repl">
                                        <p:cTn id="55" dur="500"/>
                                        <p:tgtEl>
                                          <p:spTgt spid="70"/>
                                        </p:tgtEl>
                                      </p:cBhvr>
                                    </p:animEffect>
                                  </p:childTnLst>
                                </p:cTn>
                              </p:par>
                              <p:par>
                                <p:cTn id="56" presetID="22" presetClass="entr" presetSubtype="8" fill="hold" nodeType="withEffect">
                                  <p:stCondLst>
                                    <p:cond delay="0"/>
                                  </p:stCondLst>
                                  <p:childTnLst>
                                    <p:set>
                                      <p:cBhvr>
                                        <p:cTn id="57" dur="1" fill="hold">
                                          <p:stCondLst>
                                            <p:cond delay="0"/>
                                          </p:stCondLst>
                                        </p:cTn>
                                        <p:tgtEl>
                                          <p:spTgt spid="71"/>
                                        </p:tgtEl>
                                        <p:attrNameLst>
                                          <p:attrName>style.visibility</p:attrName>
                                        </p:attrNameLst>
                                      </p:cBhvr>
                                      <p:to>
                                        <p:strVal val="visible"/>
                                      </p:to>
                                    </p:set>
                                    <p:animEffect transition="in" filter="wipe(left)">
                                      <p:cBhvr additive="repl">
                                        <p:cTn id="58" dur="500"/>
                                        <p:tgtEl>
                                          <p:spTgt spid="71"/>
                                        </p:tgtEl>
                                      </p:cBhvr>
                                    </p:animEffect>
                                  </p:childTnLst>
                                </p:cTn>
                              </p:par>
                              <p:par>
                                <p:cTn id="59" presetID="22" presetClass="entr" presetSubtype="8" fill="hold" nodeType="withEffect">
                                  <p:stCondLst>
                                    <p:cond delay="0"/>
                                  </p:stCondLst>
                                  <p:childTnLst>
                                    <p:set>
                                      <p:cBhvr>
                                        <p:cTn id="60" dur="1" fill="hold">
                                          <p:stCondLst>
                                            <p:cond delay="0"/>
                                          </p:stCondLst>
                                        </p:cTn>
                                        <p:tgtEl>
                                          <p:spTgt spid="72"/>
                                        </p:tgtEl>
                                        <p:attrNameLst>
                                          <p:attrName>style.visibility</p:attrName>
                                        </p:attrNameLst>
                                      </p:cBhvr>
                                      <p:to>
                                        <p:strVal val="visible"/>
                                      </p:to>
                                    </p:set>
                                    <p:animEffect transition="in" filter="wipe(left)">
                                      <p:cBhvr additive="repl">
                                        <p:cTn id="6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3" name="Google Shape;219;p26"/>
          <p:cNvPicPr/>
          <p:nvPr/>
        </p:nvPicPr>
        <p:blipFill>
          <a:blip r:embed="rId2"/>
          <a:stretch/>
        </p:blipFill>
        <p:spPr>
          <a:xfrm>
            <a:off x="0" y="0"/>
            <a:ext cx="9143640" cy="5139000"/>
          </a:xfrm>
          <a:prstGeom prst="rect">
            <a:avLst/>
          </a:prstGeom>
          <a:ln w="0">
            <a:noFill/>
          </a:ln>
        </p:spPr>
      </p:pic>
      <p:pic>
        <p:nvPicPr>
          <p:cNvPr id="74" name="Google Shape;220;p26"/>
          <p:cNvPicPr/>
          <p:nvPr/>
        </p:nvPicPr>
        <p:blipFill>
          <a:blip r:embed="rId3"/>
          <a:stretch/>
        </p:blipFill>
        <p:spPr>
          <a:xfrm>
            <a:off x="4680" y="4680"/>
            <a:ext cx="9134280" cy="5133600"/>
          </a:xfrm>
          <a:prstGeom prst="rect">
            <a:avLst/>
          </a:prstGeom>
          <a:ln w="0">
            <a:noFill/>
          </a:ln>
        </p:spPr>
      </p:pic>
      <p:sp>
        <p:nvSpPr>
          <p:cNvPr id="75" name="Google Shape;221;p26"/>
          <p:cNvSpPr/>
          <p:nvPr/>
        </p:nvSpPr>
        <p:spPr>
          <a:xfrm>
            <a:off x="312120" y="880200"/>
            <a:ext cx="6023160" cy="164556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IN" sz="4800" b="1" strike="noStrike" spc="-1">
                <a:solidFill>
                  <a:srgbClr val="595959"/>
                </a:solidFill>
                <a:latin typeface="Proxima Nova"/>
                <a:ea typeface="Proxima Nova"/>
              </a:rPr>
              <a:t>Advantages of DBMS</a:t>
            </a:r>
            <a:endParaRPr lang="en-IN" sz="4800" b="0" strike="noStrike" spc="-1">
              <a:latin typeface="Arial"/>
            </a:endParaRPr>
          </a:p>
        </p:txBody>
      </p:sp>
      <p:pic>
        <p:nvPicPr>
          <p:cNvPr id="76" name="Google Shape;225;p26"/>
          <p:cNvPicPr/>
          <p:nvPr/>
        </p:nvPicPr>
        <p:blipFill>
          <a:blip r:embed="rId4"/>
          <a:stretch/>
        </p:blipFill>
        <p:spPr>
          <a:xfrm>
            <a:off x="7363440" y="148680"/>
            <a:ext cx="1495080" cy="37116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7" name="Google Shape;66;p15"/>
          <p:cNvPicPr/>
          <p:nvPr/>
        </p:nvPicPr>
        <p:blipFill>
          <a:blip r:embed="rId2"/>
          <a:stretch/>
        </p:blipFill>
        <p:spPr>
          <a:xfrm>
            <a:off x="1080" y="4680"/>
            <a:ext cx="9134280" cy="5133600"/>
          </a:xfrm>
          <a:prstGeom prst="rect">
            <a:avLst/>
          </a:prstGeom>
          <a:ln w="0">
            <a:noFill/>
          </a:ln>
        </p:spPr>
      </p:pic>
      <p:pic>
        <p:nvPicPr>
          <p:cNvPr id="78" name="Google Shape;67;p15"/>
          <p:cNvPicPr/>
          <p:nvPr/>
        </p:nvPicPr>
        <p:blipFill>
          <a:blip r:embed="rId3"/>
          <a:stretch/>
        </p:blipFill>
        <p:spPr>
          <a:xfrm>
            <a:off x="-7560" y="0"/>
            <a:ext cx="9151200" cy="5143320"/>
          </a:xfrm>
          <a:prstGeom prst="rect">
            <a:avLst/>
          </a:prstGeom>
          <a:ln w="0">
            <a:noFill/>
          </a:ln>
        </p:spPr>
      </p:pic>
      <p:pic>
        <p:nvPicPr>
          <p:cNvPr id="79" name="Google Shape;68;p15"/>
          <p:cNvPicPr/>
          <p:nvPr/>
        </p:nvPicPr>
        <p:blipFill>
          <a:blip r:embed="rId4"/>
          <a:stretch/>
        </p:blipFill>
        <p:spPr>
          <a:xfrm>
            <a:off x="7363440" y="148680"/>
            <a:ext cx="1495080" cy="371160"/>
          </a:xfrm>
          <a:prstGeom prst="rect">
            <a:avLst/>
          </a:prstGeom>
          <a:ln w="0">
            <a:noFill/>
          </a:ln>
        </p:spPr>
      </p:pic>
      <p:sp>
        <p:nvSpPr>
          <p:cNvPr id="80" name="Google Shape;69;p15"/>
          <p:cNvSpPr/>
          <p:nvPr/>
        </p:nvSpPr>
        <p:spPr>
          <a:xfrm>
            <a:off x="185040" y="95400"/>
            <a:ext cx="7199640" cy="5335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spAutoFit/>
          </a:bodyPr>
          <a:lstStyle/>
          <a:p>
            <a:pPr>
              <a:lnSpc>
                <a:spcPct val="100000"/>
              </a:lnSpc>
              <a:buNone/>
            </a:pPr>
            <a:r>
              <a:rPr lang="en-US" sz="2300" b="0" strike="noStrike" spc="-1">
                <a:solidFill>
                  <a:srgbClr val="00A4B6"/>
                </a:solidFill>
                <a:latin typeface="Proxima Nova"/>
                <a:ea typeface="Proxima Nova"/>
              </a:rPr>
              <a:t>Reduce data redundancy (duplication)</a:t>
            </a:r>
            <a:endParaRPr lang="en-IN" sz="2300" b="0" strike="noStrike" spc="-1">
              <a:latin typeface="Arial"/>
            </a:endParaRPr>
          </a:p>
        </p:txBody>
      </p:sp>
      <p:sp>
        <p:nvSpPr>
          <p:cNvPr id="81" name="TextBox 1"/>
          <p:cNvSpPr/>
          <p:nvPr/>
        </p:nvSpPr>
        <p:spPr>
          <a:xfrm>
            <a:off x="1722240" y="86004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Computer</a:t>
            </a:r>
            <a:endParaRPr lang="en-IN" sz="1400" b="0" strike="noStrike" spc="-1">
              <a:latin typeface="Arial"/>
            </a:endParaRPr>
          </a:p>
        </p:txBody>
      </p:sp>
      <p:sp>
        <p:nvSpPr>
          <p:cNvPr id="82" name="TextBox 101"/>
          <p:cNvSpPr/>
          <p:nvPr/>
        </p:nvSpPr>
        <p:spPr>
          <a:xfrm>
            <a:off x="6149880" y="86004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Civil</a:t>
            </a:r>
            <a:endParaRPr lang="en-IN" sz="1400" b="0" strike="noStrike" spc="-1">
              <a:latin typeface="Arial"/>
            </a:endParaRPr>
          </a:p>
        </p:txBody>
      </p:sp>
      <p:sp>
        <p:nvSpPr>
          <p:cNvPr id="83" name="TextBox 102"/>
          <p:cNvSpPr/>
          <p:nvPr/>
        </p:nvSpPr>
        <p:spPr>
          <a:xfrm>
            <a:off x="6149880" y="4398480"/>
            <a:ext cx="1164240" cy="3034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Electrical</a:t>
            </a:r>
            <a:endParaRPr lang="en-IN" sz="1400" b="0" strike="noStrike" spc="-1">
              <a:latin typeface="Arial"/>
            </a:endParaRPr>
          </a:p>
        </p:txBody>
      </p:sp>
      <p:sp>
        <p:nvSpPr>
          <p:cNvPr id="84" name="TextBox 103"/>
          <p:cNvSpPr/>
          <p:nvPr/>
        </p:nvSpPr>
        <p:spPr>
          <a:xfrm>
            <a:off x="1722240" y="4398480"/>
            <a:ext cx="1164240" cy="515880"/>
          </a:xfrm>
          <a:prstGeom prst="rect">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400" b="0" strike="noStrike" spc="-1">
                <a:solidFill>
                  <a:srgbClr val="000000"/>
                </a:solidFill>
                <a:latin typeface="Proxima Nova"/>
                <a:ea typeface="Arial"/>
              </a:rPr>
              <a:t>Mechanical</a:t>
            </a:r>
            <a:endParaRPr lang="en-IN" sz="1400" b="0" strike="noStrike" spc="-1">
              <a:latin typeface="Arial"/>
            </a:endParaRPr>
          </a:p>
        </p:txBody>
      </p:sp>
      <p:graphicFrame>
        <p:nvGraphicFramePr>
          <p:cNvPr id="85" name="Content Placeholder 4"/>
          <p:cNvGraphicFramePr/>
          <p:nvPr/>
        </p:nvGraphicFramePr>
        <p:xfrm>
          <a:off x="280080" y="127440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graphicFrame>
        <p:nvGraphicFramePr>
          <p:cNvPr id="86" name="Content Placeholder 4"/>
          <p:cNvGraphicFramePr/>
          <p:nvPr/>
        </p:nvGraphicFramePr>
        <p:xfrm>
          <a:off x="4707720" y="130284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graphicFrame>
        <p:nvGraphicFramePr>
          <p:cNvPr id="87" name="Content Placeholder 4"/>
          <p:cNvGraphicFramePr/>
          <p:nvPr/>
        </p:nvGraphicFramePr>
        <p:xfrm>
          <a:off x="280080" y="336132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graphicFrame>
        <p:nvGraphicFramePr>
          <p:cNvPr id="88" name="Content Placeholder 4"/>
          <p:cNvGraphicFramePr/>
          <p:nvPr/>
        </p:nvGraphicFramePr>
        <p:xfrm>
          <a:off x="4707720" y="3390120"/>
          <a:ext cx="4048920" cy="822960"/>
        </p:xfrm>
        <a:graphic>
          <a:graphicData uri="http://schemas.openxmlformats.org/drawingml/2006/table">
            <a:tbl>
              <a:tblPr/>
              <a:tblGrid>
                <a:gridCol w="1452600">
                  <a:extLst>
                    <a:ext uri="{9D8B030D-6E8A-4147-A177-3AD203B41FA5}">
                      <a16:colId xmlns:a16="http://schemas.microsoft.com/office/drawing/2014/main" val="20000"/>
                    </a:ext>
                  </a:extLst>
                </a:gridCol>
                <a:gridCol w="938520">
                  <a:extLst>
                    <a:ext uri="{9D8B030D-6E8A-4147-A177-3AD203B41FA5}">
                      <a16:colId xmlns:a16="http://schemas.microsoft.com/office/drawing/2014/main" val="20001"/>
                    </a:ext>
                  </a:extLst>
                </a:gridCol>
                <a:gridCol w="789120">
                  <a:extLst>
                    <a:ext uri="{9D8B030D-6E8A-4147-A177-3AD203B41FA5}">
                      <a16:colId xmlns:a16="http://schemas.microsoft.com/office/drawing/2014/main" val="20002"/>
                    </a:ext>
                  </a:extLst>
                </a:gridCol>
                <a:gridCol w="868680">
                  <a:extLst>
                    <a:ext uri="{9D8B030D-6E8A-4147-A177-3AD203B41FA5}">
                      <a16:colId xmlns:a16="http://schemas.microsoft.com/office/drawing/2014/main" val="20003"/>
                    </a:ext>
                  </a:extLst>
                </a:gridCol>
              </a:tblGrid>
              <a:tr h="411480">
                <a:tc>
                  <a:txBody>
                    <a:bodyPr/>
                    <a:lstStyle/>
                    <a:p>
                      <a:pPr>
                        <a:lnSpc>
                          <a:spcPct val="100000"/>
                        </a:lnSpc>
                        <a:buNone/>
                      </a:pPr>
                      <a:r>
                        <a:rPr lang="en-US" sz="1400" b="1" strike="noStrike" spc="-1">
                          <a:solidFill>
                            <a:srgbClr val="FFFFFF"/>
                          </a:solidFill>
                          <a:latin typeface="Proxima Nova"/>
                          <a:ea typeface="Arial"/>
                        </a:rPr>
                        <a:t>Emp</a:t>
                      </a:r>
                      <a:r>
                        <a:rPr lang="en-US" sz="1400" b="1" strike="noStrike" spc="-1">
                          <a:solidFill>
                            <a:srgbClr val="FFFFFF"/>
                          </a:solidFill>
                          <a:latin typeface="Arial"/>
                          <a:ea typeface="Arial"/>
                        </a:rPr>
                        <a:t>_</a:t>
                      </a:r>
                      <a:r>
                        <a:rPr lang="en-US" sz="1400" b="1" strike="noStrike" spc="-1">
                          <a:solidFill>
                            <a:srgbClr val="FFFFFF"/>
                          </a:solidFill>
                          <a:latin typeface="Proxima Nova"/>
                          <a:ea typeface="Arial"/>
                        </a:rPr>
                        <a:t>Name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Address</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Mobile</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tc>
                  <a:txBody>
                    <a:bodyPr/>
                    <a:lstStyle/>
                    <a:p>
                      <a:pPr>
                        <a:lnSpc>
                          <a:spcPct val="100000"/>
                        </a:lnSpc>
                        <a:buNone/>
                      </a:pPr>
                      <a:r>
                        <a:rPr lang="en-US" sz="1400" b="1" strike="noStrike" spc="-1">
                          <a:solidFill>
                            <a:srgbClr val="FFFFFF"/>
                          </a:solidFill>
                          <a:latin typeface="Proxima Nova"/>
                          <a:ea typeface="Arial"/>
                        </a:rPr>
                        <a:t>Subject</a:t>
                      </a:r>
                      <a:endParaRPr lang="en-IN" sz="1400" b="0" strike="noStrike" spc="-1">
                        <a:latin typeface="Arial"/>
                      </a:endParaRPr>
                    </a:p>
                  </a:txBody>
                  <a:tcPr anchor="ctr">
                    <a:lnL w="12240">
                      <a:solidFill>
                        <a:srgbClr val="FFFFFF"/>
                      </a:solidFill>
                    </a:lnL>
                    <a:lnR w="12240">
                      <a:solidFill>
                        <a:srgbClr val="FFFFFF"/>
                      </a:solidFill>
                    </a:lnR>
                    <a:lnT w="12240">
                      <a:solidFill>
                        <a:srgbClr val="FFFFFF"/>
                      </a:solidFill>
                    </a:lnT>
                    <a:lnB w="38160">
                      <a:solidFill>
                        <a:srgbClr val="FFFFFF"/>
                      </a:solidFill>
                    </a:lnB>
                    <a:solidFill>
                      <a:srgbClr val="A6A6A6"/>
                    </a:solidFill>
                  </a:tcPr>
                </a:tc>
                <a:extLst>
                  <a:ext uri="{0D108BD9-81ED-4DB2-BD59-A6C34878D82A}">
                    <a16:rowId xmlns:a16="http://schemas.microsoft.com/office/drawing/2014/main" val="10000"/>
                  </a:ext>
                </a:extLst>
              </a:tr>
              <a:tr h="411480">
                <a:tc>
                  <a:txBody>
                    <a:bodyPr/>
                    <a:lstStyle/>
                    <a:p>
                      <a:pPr>
                        <a:lnSpc>
                          <a:spcPct val="100000"/>
                        </a:lnSpc>
                        <a:buNone/>
                        <a:tabLst>
                          <a:tab pos="0" algn="l"/>
                        </a:tabLst>
                      </a:pPr>
                      <a:r>
                        <a:rPr lang="en-US" sz="1400" b="0" strike="noStrike" spc="-1">
                          <a:solidFill>
                            <a:srgbClr val="000000"/>
                          </a:solidFill>
                          <a:latin typeface="Proxima Nova"/>
                          <a:ea typeface="Arial"/>
                        </a:rPr>
                        <a:t>Prof. Amit Shah</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Rajkot</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1234</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tc>
                  <a:txBody>
                    <a:bodyPr/>
                    <a:lstStyle/>
                    <a:p>
                      <a:pPr>
                        <a:lnSpc>
                          <a:spcPct val="100000"/>
                        </a:lnSpc>
                        <a:buNone/>
                      </a:pPr>
                      <a:r>
                        <a:rPr lang="en-US" sz="1400" b="0" strike="noStrike" spc="-1">
                          <a:solidFill>
                            <a:srgbClr val="000000"/>
                          </a:solidFill>
                          <a:latin typeface="Proxima Nova"/>
                          <a:ea typeface="Arial"/>
                        </a:rPr>
                        <a:t>C lang.</a:t>
                      </a:r>
                      <a:endParaRPr lang="en-IN" sz="1400" b="0" strike="noStrike" spc="-1">
                        <a:latin typeface="Arial"/>
                      </a:endParaRPr>
                    </a:p>
                  </a:txBody>
                  <a:tcPr anchor="ct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F2F2F2"/>
                    </a:solidFill>
                  </a:tcPr>
                </a:tc>
                <a:extLst>
                  <a:ext uri="{0D108BD9-81ED-4DB2-BD59-A6C34878D82A}">
                    <a16:rowId xmlns:a16="http://schemas.microsoft.com/office/drawing/2014/main" val="10001"/>
                  </a:ext>
                </a:extLst>
              </a:tr>
            </a:tbl>
          </a:graphicData>
        </a:graphic>
      </p:graphicFrame>
      <p:sp>
        <p:nvSpPr>
          <p:cNvPr id="89" name="Rounded Rectangle 109"/>
          <p:cNvSpPr/>
          <p:nvPr/>
        </p:nvSpPr>
        <p:spPr>
          <a:xfrm>
            <a:off x="5447520" y="2480400"/>
            <a:ext cx="1998720" cy="981720"/>
          </a:xfrm>
          <a:prstGeom prst="roundRect">
            <a:avLst>
              <a:gd name="adj" fmla="val 6865"/>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Same data is stored at </a:t>
            </a:r>
            <a:endParaRPr lang="en-IN" sz="1400" b="0" strike="noStrike" spc="-1">
              <a:latin typeface="Arial"/>
            </a:endParaRPr>
          </a:p>
          <a:p>
            <a:pPr>
              <a:lnSpc>
                <a:spcPct val="100000"/>
              </a:lnSpc>
              <a:buNone/>
            </a:pPr>
            <a:r>
              <a:rPr lang="en-US" sz="1400" b="0" strike="noStrike" spc="-1">
                <a:solidFill>
                  <a:srgbClr val="000000"/>
                </a:solidFill>
                <a:latin typeface="Proxima Nova"/>
                <a:ea typeface="Arial"/>
              </a:rPr>
              <a:t>four different places.</a:t>
            </a:r>
            <a:endParaRPr lang="en-IN" sz="1400" b="0" strike="noStrike" spc="-1">
              <a:latin typeface="Arial"/>
            </a:endParaRPr>
          </a:p>
        </p:txBody>
      </p:sp>
      <p:sp>
        <p:nvSpPr>
          <p:cNvPr id="90" name="Rounded Rectangle 110"/>
          <p:cNvSpPr/>
          <p:nvPr/>
        </p:nvSpPr>
        <p:spPr>
          <a:xfrm>
            <a:off x="652320" y="2372040"/>
            <a:ext cx="2972880" cy="974160"/>
          </a:xfrm>
          <a:prstGeom prst="roundRect">
            <a:avLst>
              <a:gd name="adj" fmla="val 5501"/>
            </a:avLst>
          </a:prstGeom>
          <a:solidFill>
            <a:schemeClr val="bg1">
              <a:lumMod val="95000"/>
            </a:schemeClr>
          </a:solidFill>
          <a:ln w="0">
            <a:solidFill>
              <a:srgbClr val="FFFFFF">
                <a:lumMod val="75000"/>
              </a:srgbClr>
            </a:solid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400" b="0" strike="noStrike" spc="-1">
                <a:solidFill>
                  <a:srgbClr val="000000"/>
                </a:solidFill>
                <a:latin typeface="Proxima Nova"/>
                <a:ea typeface="Arial"/>
              </a:rPr>
              <a:t>Database management system can remove such data redundancy by storing data centrally.</a:t>
            </a:r>
            <a:endParaRPr lang="en-IN" sz="1400" b="0" strike="noStrike" spc="-1">
              <a:latin typeface="Arial"/>
            </a:endParaRPr>
          </a:p>
        </p:txBody>
      </p:sp>
      <p:pic>
        <p:nvPicPr>
          <p:cNvPr id="91" name="Picture 2" descr="Image result for teacher icon"/>
          <p:cNvPicPr/>
          <p:nvPr/>
        </p:nvPicPr>
        <p:blipFill>
          <a:blip r:embed="rId5"/>
          <a:srcRect l="6852" r="6422"/>
          <a:stretch/>
        </p:blipFill>
        <p:spPr>
          <a:xfrm>
            <a:off x="3918960" y="2098080"/>
            <a:ext cx="1294920" cy="1307520"/>
          </a:xfrm>
          <a:prstGeom prst="rect">
            <a:avLst/>
          </a:prstGeom>
          <a:ln w="0">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81"/>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8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0" presetClass="entr" fill="hold" nodeType="clickEffect">
                                  <p:stCondLst>
                                    <p:cond delay="0"/>
                                  </p:stCondLst>
                                  <p:childTnLst>
                                    <p:set>
                                      <p:cBhvr>
                                        <p:cTn id="16" dur="1" fill="hold">
                                          <p:stCondLst>
                                            <p:cond delay="0"/>
                                          </p:stCondLst>
                                        </p:cTn>
                                        <p:tgtEl>
                                          <p:spTgt spid="91"/>
                                        </p:tgtEl>
                                        <p:attrNameLst>
                                          <p:attrName>style.visibility</p:attrName>
                                        </p:attrNameLst>
                                      </p:cBhvr>
                                      <p:to>
                                        <p:strVal val="visible"/>
                                      </p:to>
                                    </p:set>
                                    <p:animEffect transition="in" filter="fade">
                                      <p:cBhvr additive="repl">
                                        <p:cTn id="17" dur="500"/>
                                        <p:tgtEl>
                                          <p:spTgt spid="9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fill="hold" nodeType="click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fade">
                                      <p:cBhvr additive="repl">
                                        <p:cTn id="22" dur="500"/>
                                        <p:tgtEl>
                                          <p:spTgt spid="85"/>
                                        </p:tgtEl>
                                      </p:cBhvr>
                                    </p:animEffect>
                                  </p:childTnLst>
                                </p:cTn>
                              </p:par>
                              <p:par>
                                <p:cTn id="23" presetID="10" presetClass="entr" fill="hold" nodeType="withEffect">
                                  <p:stCondLst>
                                    <p:cond delay="0"/>
                                  </p:stCondLst>
                                  <p:childTnLst>
                                    <p:set>
                                      <p:cBhvr>
                                        <p:cTn id="24" dur="1" fill="hold">
                                          <p:stCondLst>
                                            <p:cond delay="0"/>
                                          </p:stCondLst>
                                        </p:cTn>
                                        <p:tgtEl>
                                          <p:spTgt spid="86"/>
                                        </p:tgtEl>
                                        <p:attrNameLst>
                                          <p:attrName>style.visibility</p:attrName>
                                        </p:attrNameLst>
                                      </p:cBhvr>
                                      <p:to>
                                        <p:strVal val="visible"/>
                                      </p:to>
                                    </p:set>
                                    <p:animEffect transition="in" filter="fade">
                                      <p:cBhvr additive="repl">
                                        <p:cTn id="25" dur="500"/>
                                        <p:tgtEl>
                                          <p:spTgt spid="86"/>
                                        </p:tgtEl>
                                      </p:cBhvr>
                                    </p:animEffect>
                                  </p:childTnLst>
                                </p:cTn>
                              </p:par>
                              <p:par>
                                <p:cTn id="26" presetID="10" presetClass="entr" fill="hold" nodeType="withEffect">
                                  <p:stCondLst>
                                    <p:cond delay="0"/>
                                  </p:stCondLst>
                                  <p:childTnLst>
                                    <p:set>
                                      <p:cBhvr>
                                        <p:cTn id="27" dur="1" fill="hold">
                                          <p:stCondLst>
                                            <p:cond delay="0"/>
                                          </p:stCondLst>
                                        </p:cTn>
                                        <p:tgtEl>
                                          <p:spTgt spid="87"/>
                                        </p:tgtEl>
                                        <p:attrNameLst>
                                          <p:attrName>style.visibility</p:attrName>
                                        </p:attrNameLst>
                                      </p:cBhvr>
                                      <p:to>
                                        <p:strVal val="visible"/>
                                      </p:to>
                                    </p:set>
                                    <p:animEffect transition="in" filter="fade">
                                      <p:cBhvr additive="repl">
                                        <p:cTn id="28" dur="500"/>
                                        <p:tgtEl>
                                          <p:spTgt spid="87"/>
                                        </p:tgtEl>
                                      </p:cBhvr>
                                    </p:animEffect>
                                  </p:childTnLst>
                                </p:cTn>
                              </p:par>
                              <p:par>
                                <p:cTn id="29" presetID="10" presetClass="entr" fill="hold" nodeType="withEffect">
                                  <p:stCondLst>
                                    <p:cond delay="0"/>
                                  </p:stCondLst>
                                  <p:childTnLst>
                                    <p:set>
                                      <p:cBhvr>
                                        <p:cTn id="30" dur="1" fill="hold">
                                          <p:stCondLst>
                                            <p:cond delay="0"/>
                                          </p:stCondLst>
                                        </p:cTn>
                                        <p:tgtEl>
                                          <p:spTgt spid="88"/>
                                        </p:tgtEl>
                                        <p:attrNameLst>
                                          <p:attrName>style.visibility</p:attrName>
                                        </p:attrNameLst>
                                      </p:cBhvr>
                                      <p:to>
                                        <p:strVal val="visible"/>
                                      </p:to>
                                    </p:set>
                                    <p:animEffect transition="in" filter="fade">
                                      <p:cBhvr additive="repl">
                                        <p:cTn id="31" dur="500"/>
                                        <p:tgtEl>
                                          <p:spTgt spid="88"/>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fill="hold" nodeType="clickEffect">
                                  <p:stCondLst>
                                    <p:cond delay="0"/>
                                  </p:stCondLst>
                                  <p:childTnLst>
                                    <p:set>
                                      <p:cBhvr>
                                        <p:cTn id="35" dur="1" fill="hold">
                                          <p:stCondLst>
                                            <p:cond delay="0"/>
                                          </p:stCondLst>
                                        </p:cTn>
                                        <p:tgtEl>
                                          <p:spTgt spid="89"/>
                                        </p:tgtEl>
                                        <p:attrNameLst>
                                          <p:attrName>style.visibility</p:attrName>
                                        </p:attrNameLst>
                                      </p:cBhvr>
                                      <p:to>
                                        <p:strVal val="visible"/>
                                      </p:to>
                                    </p:set>
                                    <p:animEffect transition="in" filter="fade">
                                      <p:cBhvr additive="repl">
                                        <p:cTn id="36" dur="500"/>
                                        <p:tgtEl>
                                          <p:spTgt spid="8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fill="hold" nodeType="clickEffect">
                                  <p:stCondLst>
                                    <p:cond delay="0"/>
                                  </p:stCondLst>
                                  <p:childTnLst>
                                    <p:set>
                                      <p:cBhvr>
                                        <p:cTn id="40" dur="1" fill="hold">
                                          <p:stCondLst>
                                            <p:cond delay="0"/>
                                          </p:stCondLst>
                                        </p:cTn>
                                        <p:tgtEl>
                                          <p:spTgt spid="90"/>
                                        </p:tgtEl>
                                        <p:attrNameLst>
                                          <p:attrName>style.visibility</p:attrName>
                                        </p:attrNameLst>
                                      </p:cBhvr>
                                      <p:to>
                                        <p:strVal val="visible"/>
                                      </p:to>
                                    </p:set>
                                    <p:animEffect transition="in" filter="fade">
                                      <p:cBhvr additive="repl">
                                        <p:cTn id="41"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1935</TotalTime>
  <Words>3380</Words>
  <Application>Microsoft Office PowerPoint</Application>
  <PresentationFormat>On-screen Show (16:9)</PresentationFormat>
  <Paragraphs>707</Paragraphs>
  <Slides>48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Courier New</vt:lpstr>
      <vt:lpstr>Proxima Nova</vt:lpstr>
      <vt:lpstr>Symbol</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Asif Alam</cp:lastModifiedBy>
  <cp:revision>188</cp:revision>
  <dcterms:modified xsi:type="dcterms:W3CDTF">2023-09-08T20:55:33Z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48</vt:i4>
  </property>
  <property fmtid="{D5CDD505-2E9C-101B-9397-08002B2CF9AE}" pid="3" name="PresentationFormat">
    <vt:lpwstr>On-screen Show (16:9)</vt:lpwstr>
  </property>
  <property fmtid="{D5CDD505-2E9C-101B-9397-08002B2CF9AE}" pid="4" name="Slides">
    <vt:i4>48</vt:i4>
  </property>
</Properties>
</file>