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2"/>
  </p:notesMasterIdLst>
  <p:sldIdLst>
    <p:sldId id="309" r:id="rId2"/>
    <p:sldId id="292" r:id="rId3"/>
    <p:sldId id="311" r:id="rId4"/>
    <p:sldId id="498" r:id="rId5"/>
    <p:sldId id="499" r:id="rId6"/>
    <p:sldId id="312" r:id="rId7"/>
    <p:sldId id="421" r:id="rId8"/>
    <p:sldId id="422" r:id="rId9"/>
    <p:sldId id="424" r:id="rId10"/>
    <p:sldId id="423" r:id="rId11"/>
    <p:sldId id="425" r:id="rId12"/>
    <p:sldId id="427" r:id="rId13"/>
    <p:sldId id="430" r:id="rId14"/>
    <p:sldId id="429" r:id="rId15"/>
    <p:sldId id="431" r:id="rId16"/>
    <p:sldId id="432" r:id="rId17"/>
    <p:sldId id="436" r:id="rId18"/>
    <p:sldId id="435" r:id="rId19"/>
    <p:sldId id="437" r:id="rId20"/>
    <p:sldId id="439" r:id="rId21"/>
    <p:sldId id="440" r:id="rId22"/>
    <p:sldId id="441" r:id="rId23"/>
    <p:sldId id="442" r:id="rId24"/>
    <p:sldId id="443" r:id="rId25"/>
    <p:sldId id="445" r:id="rId26"/>
    <p:sldId id="446" r:id="rId27"/>
    <p:sldId id="447" r:id="rId28"/>
    <p:sldId id="449" r:id="rId29"/>
    <p:sldId id="450" r:id="rId30"/>
    <p:sldId id="451" r:id="rId31"/>
    <p:sldId id="452" r:id="rId32"/>
    <p:sldId id="453" r:id="rId33"/>
    <p:sldId id="455" r:id="rId34"/>
    <p:sldId id="456" r:id="rId35"/>
    <p:sldId id="459" r:id="rId36"/>
    <p:sldId id="457" r:id="rId37"/>
    <p:sldId id="460" r:id="rId38"/>
    <p:sldId id="458" r:id="rId39"/>
    <p:sldId id="461" r:id="rId40"/>
    <p:sldId id="462" r:id="rId41"/>
    <p:sldId id="464" r:id="rId42"/>
    <p:sldId id="465" r:id="rId43"/>
    <p:sldId id="466" r:id="rId44"/>
    <p:sldId id="467" r:id="rId45"/>
    <p:sldId id="468" r:id="rId46"/>
    <p:sldId id="469" r:id="rId47"/>
    <p:sldId id="470" r:id="rId48"/>
    <p:sldId id="471" r:id="rId49"/>
    <p:sldId id="472" r:id="rId50"/>
    <p:sldId id="473" r:id="rId51"/>
    <p:sldId id="474" r:id="rId52"/>
    <p:sldId id="476" r:id="rId53"/>
    <p:sldId id="478" r:id="rId54"/>
    <p:sldId id="477" r:id="rId55"/>
    <p:sldId id="479" r:id="rId56"/>
    <p:sldId id="481" r:id="rId57"/>
    <p:sldId id="482" r:id="rId58"/>
    <p:sldId id="483" r:id="rId59"/>
    <p:sldId id="484" r:id="rId60"/>
    <p:sldId id="486" r:id="rId61"/>
    <p:sldId id="485" r:id="rId62"/>
    <p:sldId id="488" r:id="rId63"/>
    <p:sldId id="489" r:id="rId64"/>
    <p:sldId id="491" r:id="rId65"/>
    <p:sldId id="490" r:id="rId66"/>
    <p:sldId id="494" r:id="rId67"/>
    <p:sldId id="495" r:id="rId68"/>
    <p:sldId id="496" r:id="rId69"/>
    <p:sldId id="497" r:id="rId70"/>
    <p:sldId id="387" r:id="rId71"/>
  </p:sldIdLst>
  <p:sldSz cx="12192000" cy="6858000"/>
  <p:notesSz cx="6858000" cy="9144000"/>
  <p:embeddedFontLst>
    <p:embeddedFont>
      <p:font typeface="ＭＳ Ｐゴシック" pitchFamily="34" charset="-128"/>
      <p:regular r:id="rId73"/>
    </p:embeddedFont>
    <p:embeddedFont>
      <p:font typeface="Proxima Nova" charset="0"/>
      <p:regular r:id="rId74"/>
      <p:bold r:id="rId75"/>
      <p:italic r:id="rId76"/>
      <p:boldItalic r:id="rId77"/>
    </p:embeddedFont>
    <p:embeddedFont>
      <p:font typeface="Roboto Condensed" charset="0"/>
      <p:regular r:id="rId78"/>
      <p:bold r:id="rId79"/>
      <p:italic r:id="rId80"/>
      <p:boldItalic r:id="rId81"/>
    </p:embeddedFont>
    <p:embeddedFont>
      <p:font typeface="Calibri" pitchFamily="34" charset="0"/>
      <p:regular r:id="rId82"/>
      <p:bold r:id="rId83"/>
      <p:italic r:id="rId84"/>
      <p:boldItalic r:id="rId85"/>
    </p:embeddedFont>
    <p:embeddedFont>
      <p:font typeface="Wingdings 3" pitchFamily="18" charset="2"/>
      <p:regular r:id="rId86"/>
    </p:embeddedFont>
    <p:embeddedFont>
      <p:font typeface="Roboto Condensed Light" charset="0"/>
      <p:regular r:id="rId87"/>
      <p:italic r:id="rId88"/>
    </p:embeddedFont>
    <p:embeddedFont>
      <p:font typeface="Helvetica" pitchFamily="34" charset="0"/>
      <p:regular r:id="rId89"/>
      <p:bold r:id="rId90"/>
      <p:italic r:id="rId91"/>
      <p:boldItalic r:id="rId9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30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4.fntdata"/><Relationship Id="rId84" Type="http://schemas.openxmlformats.org/officeDocument/2006/relationships/font" Target="fonts/font12.fntdata"/><Relationship Id="rId89" Type="http://schemas.openxmlformats.org/officeDocument/2006/relationships/font" Target="fonts/font17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87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10.fntdata"/><Relationship Id="rId90" Type="http://schemas.openxmlformats.org/officeDocument/2006/relationships/font" Target="fonts/font18.fntdata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font" Target="fonts/font8.fntdata"/><Relationship Id="rId85" Type="http://schemas.openxmlformats.org/officeDocument/2006/relationships/font" Target="fonts/font13.fntdata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83" Type="http://schemas.openxmlformats.org/officeDocument/2006/relationships/font" Target="fonts/font11.fntdata"/><Relationship Id="rId88" Type="http://schemas.openxmlformats.org/officeDocument/2006/relationships/font" Target="fonts/font16.fntdata"/><Relationship Id="rId91" Type="http://schemas.openxmlformats.org/officeDocument/2006/relationships/font" Target="fonts/font19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font" Target="fonts/font9.fntdata"/><Relationship Id="rId86" Type="http://schemas.openxmlformats.org/officeDocument/2006/relationships/font" Target="fonts/font14.fntdata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02-Aug-23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67;p15">
            <a:extLst>
              <a:ext uri="{FF2B5EF4-FFF2-40B4-BE49-F238E27FC236}">
                <a16:creationId xmlns:a16="http://schemas.microsoft.com/office/drawing/2014/main" xmlns="" id="{A96194BA-41B8-82C8-14FC-5FC7444480E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5359"/>
            <a:ext cx="12190960" cy="65974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 Urvi Bhatt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#01CE2302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Database Models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8797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oogle Shape;66;p15">
            <a:extLst>
              <a:ext uri="{FF2B5EF4-FFF2-40B4-BE49-F238E27FC236}">
                <a16:creationId xmlns:a16="http://schemas.microsoft.com/office/drawing/2014/main" xmlns="" id="{D9EC0690-0377-6DBF-C8A2-6DCCEE054218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41" y="-17595"/>
            <a:ext cx="12190960" cy="6598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55;p13">
            <a:extLst>
              <a:ext uri="{FF2B5EF4-FFF2-40B4-BE49-F238E27FC236}">
                <a16:creationId xmlns:a16="http://schemas.microsoft.com/office/drawing/2014/main" xmlns="" id="{77DD3801-D582-D80A-3505-6532D4FD27D3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0821" y="0"/>
            <a:ext cx="2880000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 Urvi Bhatt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#01CE2302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Database Models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6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oogle Shape;67;p15">
            <a:extLst>
              <a:ext uri="{FF2B5EF4-FFF2-40B4-BE49-F238E27FC236}">
                <a16:creationId xmlns:a16="http://schemas.microsoft.com/office/drawing/2014/main" xmlns="" id="{43F2B25C-5CED-7229-4E36-79CBC6C0F16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" y="18069"/>
            <a:ext cx="12191998" cy="6597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6;p15">
            <a:extLst>
              <a:ext uri="{FF2B5EF4-FFF2-40B4-BE49-F238E27FC236}">
                <a16:creationId xmlns:a16="http://schemas.microsoft.com/office/drawing/2014/main" xmlns="" id="{E0D7786A-46CB-9A6F-5545-A444D4D465B3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" y="-69117"/>
            <a:ext cx="12190960" cy="6663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55;p13">
            <a:extLst>
              <a:ext uri="{FF2B5EF4-FFF2-40B4-BE49-F238E27FC236}">
                <a16:creationId xmlns:a16="http://schemas.microsoft.com/office/drawing/2014/main" xmlns="" id="{AA71BD70-D0A2-CC26-7DAE-E32F646E05CE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4637" y="-12633"/>
            <a:ext cx="2880000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 Urvi Bhatt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#01CE2302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Database Models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oogle Shape;55;p13">
            <a:extLst>
              <a:ext uri="{FF2B5EF4-FFF2-40B4-BE49-F238E27FC236}">
                <a16:creationId xmlns:a16="http://schemas.microsoft.com/office/drawing/2014/main" xmlns="" id="{99A20967-F941-4973-477E-310DAEAC4DD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80821" y="0"/>
            <a:ext cx="2880000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55;p13">
            <a:extLst>
              <a:ext uri="{FF2B5EF4-FFF2-40B4-BE49-F238E27FC236}">
                <a16:creationId xmlns:a16="http://schemas.microsoft.com/office/drawing/2014/main" xmlns="" id="{CCC2F83E-6CC8-4531-18D7-7D8C97CA173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46033" y="109182"/>
            <a:ext cx="30003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6;p15">
            <a:extLst>
              <a:ext uri="{FF2B5EF4-FFF2-40B4-BE49-F238E27FC236}">
                <a16:creationId xmlns:a16="http://schemas.microsoft.com/office/drawing/2014/main" xmlns="" id="{69162F18-EE6C-BBCF-2EFD-47F0034608E1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7;p15">
            <a:extLst>
              <a:ext uri="{FF2B5EF4-FFF2-40B4-BE49-F238E27FC236}">
                <a16:creationId xmlns:a16="http://schemas.microsoft.com/office/drawing/2014/main" xmlns="" id="{6C97AFAC-F86C-251C-7E97-36CAA8578CE3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55;p13">
            <a:extLst>
              <a:ext uri="{FF2B5EF4-FFF2-40B4-BE49-F238E27FC236}">
                <a16:creationId xmlns:a16="http://schemas.microsoft.com/office/drawing/2014/main" xmlns="" id="{44F33A72-5960-6450-4DC6-F9747C9F2FE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68828" y="109182"/>
            <a:ext cx="3000375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165;p22">
            <a:extLst>
              <a:ext uri="{FF2B5EF4-FFF2-40B4-BE49-F238E27FC236}">
                <a16:creationId xmlns:a16="http://schemas.microsoft.com/office/drawing/2014/main" xmlns="" id="{BB2C3974-D70F-94A9-F6B1-3008A352D998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50" y="4750"/>
            <a:ext cx="12187250" cy="68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166;p22">
            <a:extLst>
              <a:ext uri="{FF2B5EF4-FFF2-40B4-BE49-F238E27FC236}">
                <a16:creationId xmlns:a16="http://schemas.microsoft.com/office/drawing/2014/main" xmlns="" id="{97671A86-CA34-20CC-E1DD-60022951F390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50"/>
            <a:ext cx="12182487" cy="68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55;p13">
            <a:extLst>
              <a:ext uri="{FF2B5EF4-FFF2-40B4-BE49-F238E27FC236}">
                <a16:creationId xmlns:a16="http://schemas.microsoft.com/office/drawing/2014/main" xmlns="" id="{E82A05C7-836D-DDB2-C28F-17149B2DD708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5091" y="128402"/>
            <a:ext cx="300037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71;p15">
            <a:extLst>
              <a:ext uri="{FF2B5EF4-FFF2-40B4-BE49-F238E27FC236}">
                <a16:creationId xmlns:a16="http://schemas.microsoft.com/office/drawing/2014/main" xmlns="" id="{08615C78-D34D-F28B-3F81-4C3B28D9B2AD}"/>
              </a:ext>
            </a:extLst>
          </p:cNvPr>
          <p:cNvSpPr txBox="1"/>
          <p:nvPr userDrawn="1"/>
        </p:nvSpPr>
        <p:spPr>
          <a:xfrm>
            <a:off x="388403" y="2297169"/>
            <a:ext cx="5084349" cy="196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Unit - 2</a:t>
            </a:r>
            <a:endParaRPr lang="en-IN" sz="3600" b="1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/>
            <a:r>
              <a:rPr lang="en-IN" sz="40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Data Models</a:t>
            </a:r>
          </a:p>
          <a:p>
            <a:pPr lvl="0"/>
            <a:r>
              <a:rPr lang="en-IN" sz="4000" b="1" dirty="0">
                <a:solidFill>
                  <a:srgbClr val="666666"/>
                </a:solidFill>
                <a:latin typeface="Proxima Nova"/>
                <a:sym typeface="Proxima Nova"/>
              </a:rPr>
              <a:t>	</a:t>
            </a:r>
            <a:r>
              <a:rPr lang="en-IN" sz="3400" b="1" dirty="0">
                <a:solidFill>
                  <a:srgbClr val="666666"/>
                </a:solidFill>
                <a:latin typeface="Proxima Nova"/>
                <a:sym typeface="Proxima Nova"/>
              </a:rPr>
              <a:t>Relational Algebra</a:t>
            </a:r>
            <a:endParaRPr sz="3400" b="1" dirty="0"/>
          </a:p>
        </p:txBody>
      </p:sp>
      <p:sp>
        <p:nvSpPr>
          <p:cNvPr id="39" name="Google Shape;73;p15">
            <a:extLst>
              <a:ext uri="{FF2B5EF4-FFF2-40B4-BE49-F238E27FC236}">
                <a16:creationId xmlns:a16="http://schemas.microsoft.com/office/drawing/2014/main" xmlns="" id="{0277388F-1210-B2F8-B2EC-8100F0018323}"/>
              </a:ext>
            </a:extLst>
          </p:cNvPr>
          <p:cNvSpPr txBox="1"/>
          <p:nvPr userDrawn="1"/>
        </p:nvSpPr>
        <p:spPr>
          <a:xfrm>
            <a:off x="388403" y="5126961"/>
            <a:ext cx="41760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000" kern="1200" dirty="0">
                <a:solidFill>
                  <a:srgbClr val="666666"/>
                </a:solidFill>
                <a:latin typeface="Proxima Nova"/>
              </a:rPr>
              <a:t>Prof. </a:t>
            </a:r>
            <a:r>
              <a:rPr lang="en-US" sz="2000" kern="1200" dirty="0" smtClean="0">
                <a:solidFill>
                  <a:srgbClr val="666666"/>
                </a:solidFill>
                <a:latin typeface="Proxima Nova"/>
              </a:rPr>
              <a:t>Urvi Bhatt</a:t>
            </a:r>
            <a:endParaRPr lang="en-US" sz="2000" kern="1200" dirty="0">
              <a:solidFill>
                <a:srgbClr val="666666"/>
              </a:solidFill>
              <a:latin typeface="Proxima Nova"/>
            </a:endParaRPr>
          </a:p>
          <a:p>
            <a:pPr lvl="0"/>
            <a:r>
              <a:rPr lang="en-US" sz="2000" kern="1200" dirty="0">
                <a:solidFill>
                  <a:srgbClr val="666666"/>
                </a:solidFill>
                <a:latin typeface="Proxima Nova"/>
              </a:rPr>
              <a:t>Computer Engineering Department</a:t>
            </a:r>
            <a:endParaRPr sz="2000" kern="1200" dirty="0">
              <a:solidFill>
                <a:srgbClr val="666666"/>
              </a:solidFill>
              <a:latin typeface="Proxima Nova"/>
            </a:endParaRP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xmlns="" id="{90799E32-06BF-1815-098E-CED188E66DC9}"/>
              </a:ext>
            </a:extLst>
          </p:cNvPr>
          <p:cNvSpPr txBox="1"/>
          <p:nvPr userDrawn="1"/>
        </p:nvSpPr>
        <p:spPr>
          <a:xfrm>
            <a:off x="388403" y="1057143"/>
            <a:ext cx="540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0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01CE2302 - Database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232;p27">
            <a:extLst>
              <a:ext uri="{FF2B5EF4-FFF2-40B4-BE49-F238E27FC236}">
                <a16:creationId xmlns:a16="http://schemas.microsoft.com/office/drawing/2014/main" xmlns="" id="{62DD9B07-0226-B3B7-B523-3A24CC3CA24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233;p27">
            <a:extLst>
              <a:ext uri="{FF2B5EF4-FFF2-40B4-BE49-F238E27FC236}">
                <a16:creationId xmlns:a16="http://schemas.microsoft.com/office/drawing/2014/main" xmlns="" id="{BDF8CD52-530A-04AD-5282-778A8B69AEF4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50"/>
            <a:ext cx="12187237" cy="68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55;p13">
            <a:extLst>
              <a:ext uri="{FF2B5EF4-FFF2-40B4-BE49-F238E27FC236}">
                <a16:creationId xmlns:a16="http://schemas.microsoft.com/office/drawing/2014/main" xmlns="" id="{A7A8C32C-8C4D-DFF3-DF83-4A6C964C32CA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6798" y="125815"/>
            <a:ext cx="3000375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586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02-Aug-23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7" r:id="rId2"/>
    <p:sldLayoutId id="2147483688" r:id="rId3"/>
    <p:sldLayoutId id="2147483671" r:id="rId4"/>
    <p:sldLayoutId id="2147483673" r:id="rId5"/>
    <p:sldLayoutId id="2147483691" r:id="rId6"/>
    <p:sldLayoutId id="2147483679" r:id="rId7"/>
    <p:sldLayoutId id="214748369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alternate key is a </a:t>
            </a:r>
            <a:r>
              <a:rPr lang="en-US" b="1" dirty="0">
                <a:solidFill>
                  <a:schemeClr val="accent6"/>
                </a:solidFill>
              </a:rPr>
              <a:t>candidate key that is not chosen by database designer </a:t>
            </a:r>
            <a:r>
              <a:rPr lang="en-US" dirty="0"/>
              <a:t>to identify tuples uniquely in a relation.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953639"/>
              </p:ext>
            </p:extLst>
          </p:nvPr>
        </p:nvGraphicFramePr>
        <p:xfrm>
          <a:off x="2663819" y="4334785"/>
          <a:ext cx="582162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34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190540107001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674185" y="4315952"/>
            <a:ext cx="1584961" cy="2059982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521787" y="3232483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EnrollNo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59146" y="4320717"/>
            <a:ext cx="2363327" cy="2066229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4531330" y="3232483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RollNo</a:t>
            </a:r>
            <a:r>
              <a:rPr lang="en-US" sz="2000" dirty="0">
                <a:solidFill>
                  <a:schemeClr val="tx1"/>
                </a:solidFill>
              </a:rPr>
              <a:t>, Branch, </a:t>
            </a:r>
            <a:r>
              <a:rPr lang="en-US" sz="2000" dirty="0" err="1">
                <a:solidFill>
                  <a:schemeClr val="tx1"/>
                </a:solidFill>
              </a:rPr>
              <a:t>Sem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67" y="2373156"/>
            <a:ext cx="1188000" cy="783206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863336" y="2688362"/>
            <a:ext cx="1512000" cy="468000"/>
          </a:xfrm>
          <a:prstGeom prst="wedgeRoundRectCallout">
            <a:avLst>
              <a:gd name="adj1" fmla="val 60473"/>
              <a:gd name="adj2" fmla="val 125703"/>
              <a:gd name="adj3" fmla="val 16667"/>
            </a:avLst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7362748" y="2688362"/>
            <a:ext cx="1645920" cy="468000"/>
          </a:xfrm>
          <a:prstGeom prst="wedgeRoundRectCallout">
            <a:avLst>
              <a:gd name="adj1" fmla="val -68526"/>
              <a:gd name="adj2" fmla="val 117083"/>
              <a:gd name="adj3" fmla="val 16667"/>
            </a:avLst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Alternate Key</a:t>
            </a:r>
          </a:p>
        </p:txBody>
      </p:sp>
    </p:spTree>
    <p:extLst>
      <p:ext uri="{BB962C8B-B14F-4D97-AF65-F5344CB8AC3E}">
        <p14:creationId xmlns:p14="http://schemas.microsoft.com/office/powerpoint/2010/main" val="70155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foreign key is </a:t>
            </a:r>
            <a:r>
              <a:rPr lang="en-US" b="1" dirty="0">
                <a:solidFill>
                  <a:schemeClr val="accent6"/>
                </a:solidFill>
              </a:rPr>
              <a:t>used to link two relations </a:t>
            </a:r>
            <a:r>
              <a:rPr lang="en-US" dirty="0"/>
              <a:t>(tables).</a:t>
            </a:r>
          </a:p>
          <a:p>
            <a:r>
              <a:rPr lang="en-US" dirty="0"/>
              <a:t>A foreign key is an </a:t>
            </a:r>
            <a:r>
              <a:rPr lang="en-US" b="1" dirty="0">
                <a:solidFill>
                  <a:schemeClr val="accent6"/>
                </a:solidFill>
              </a:rPr>
              <a:t>attribute</a:t>
            </a:r>
            <a:r>
              <a:rPr lang="en-US" dirty="0"/>
              <a:t> or collection of attributes in one table that </a:t>
            </a:r>
            <a:r>
              <a:rPr lang="en-US" b="1" dirty="0">
                <a:solidFill>
                  <a:schemeClr val="accent6"/>
                </a:solidFill>
              </a:rPr>
              <a:t>refers to the primary key in another table</a:t>
            </a:r>
            <a:r>
              <a:rPr lang="en-US" dirty="0"/>
              <a:t>.</a:t>
            </a:r>
          </a:p>
          <a:p>
            <a:r>
              <a:rPr lang="en-US" dirty="0"/>
              <a:t>A table containing the foreign key is called the child table, and the table containing the primary key is called the parent table.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700730"/>
              </p:ext>
            </p:extLst>
          </p:nvPr>
        </p:nvGraphicFramePr>
        <p:xfrm>
          <a:off x="807723" y="4396609"/>
          <a:ext cx="395573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190540107001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190540107003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190540107004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611156"/>
              </p:ext>
            </p:extLst>
          </p:nvPr>
        </p:nvGraphicFramePr>
        <p:xfrm>
          <a:off x="5327404" y="4433537"/>
          <a:ext cx="4096704" cy="2011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86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2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78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ProjectID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College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190540107003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Hospital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32264"/>
              </p:ext>
            </p:extLst>
          </p:nvPr>
        </p:nvGraphicFramePr>
        <p:xfrm>
          <a:off x="808803" y="403299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709466"/>
              </p:ext>
            </p:extLst>
          </p:nvPr>
        </p:nvGraphicFramePr>
        <p:xfrm>
          <a:off x="5326106" y="4069289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Rounded Rectangular Callout 10"/>
          <p:cNvSpPr/>
          <p:nvPr/>
        </p:nvSpPr>
        <p:spPr>
          <a:xfrm>
            <a:off x="762000" y="2991725"/>
            <a:ext cx="126000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Parent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2" name="Curved Down Arrow 11"/>
          <p:cNvSpPr/>
          <p:nvPr/>
        </p:nvSpPr>
        <p:spPr>
          <a:xfrm>
            <a:off x="2021999" y="3104269"/>
            <a:ext cx="6432683" cy="1284851"/>
          </a:xfrm>
          <a:prstGeom prst="curvedDownArrow">
            <a:avLst>
              <a:gd name="adj1" fmla="val 0"/>
              <a:gd name="adj2" fmla="val 17484"/>
              <a:gd name="adj3" fmla="val 17216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290041" y="3005793"/>
            <a:ext cx="126000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Child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78616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78209"/>
              </p:ext>
            </p:extLst>
          </p:nvPr>
        </p:nvGraphicFramePr>
        <p:xfrm>
          <a:off x="131178" y="886760"/>
          <a:ext cx="11929643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95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01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018782"/>
              </p:ext>
            </p:extLst>
          </p:nvPr>
        </p:nvGraphicFramePr>
        <p:xfrm>
          <a:off x="131178" y="1349289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particular rows/records/tuples from a relation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508413"/>
              </p:ext>
            </p:extLst>
          </p:nvPr>
        </p:nvGraphicFramePr>
        <p:xfrm>
          <a:off x="131179" y="1802357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Projection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particular columns from a relation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564506"/>
              </p:ext>
            </p:extLst>
          </p:nvPr>
        </p:nvGraphicFramePr>
        <p:xfrm>
          <a:off x="131180" y="2259474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Cross Product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Multiply each tuples of both relations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821862"/>
              </p:ext>
            </p:extLst>
          </p:nvPr>
        </p:nvGraphicFramePr>
        <p:xfrm>
          <a:off x="131181" y="2718703"/>
          <a:ext cx="11929642" cy="1371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Joins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 data or records from two or more tables</a:t>
                      </a:r>
                    </a:p>
                    <a:p>
                      <a:pPr marL="457200" indent="-457200" algn="l" defTabSz="914400" rtl="0" eaLnBrk="1" latinLnBrk="0" hangingPunct="1">
                        <a:buAutoNum type="arabicPeriod"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Natural Join / Inner Join</a:t>
                      </a:r>
                    </a:p>
                    <a:p>
                      <a:pPr marL="457200" indent="-457200" algn="l" defTabSz="914400" rtl="0" eaLnBrk="1" latinLnBrk="0" hangingPunct="1">
                        <a:buAutoNum type="arabicPeriod"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Outer Join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1. Left Outer Join          2. Right Outer Join          3. Full Outer Join     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444334"/>
              </p:ext>
            </p:extLst>
          </p:nvPr>
        </p:nvGraphicFramePr>
        <p:xfrm>
          <a:off x="131180" y="4094287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Operators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 the results of two queries into a single result.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          2. Intersection          3. Minus / Set-difference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871671"/>
              </p:ext>
            </p:extLst>
          </p:nvPr>
        </p:nvGraphicFramePr>
        <p:xfrm>
          <a:off x="131181" y="4925062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Divides one relation by another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978647"/>
              </p:ext>
            </p:extLst>
          </p:nvPr>
        </p:nvGraphicFramePr>
        <p:xfrm>
          <a:off x="131182" y="5388331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Rename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Rename a column or a table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71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l-GR" sz="3600" dirty="0"/>
              <a:t>σ</a:t>
            </a:r>
            <a:r>
              <a:rPr lang="en-US" dirty="0"/>
              <a:t> (Sigma)</a:t>
            </a:r>
          </a:p>
          <a:p>
            <a:r>
              <a:rPr lang="en-US" dirty="0"/>
              <a:t>Notation: </a:t>
            </a:r>
            <a:r>
              <a:rPr lang="el-GR" sz="3600" dirty="0"/>
              <a:t>σ</a:t>
            </a:r>
            <a:r>
              <a:rPr lang="en-US" sz="3600" dirty="0"/>
              <a:t> </a:t>
            </a:r>
            <a:r>
              <a:rPr lang="en-US" sz="3600" i="1" baseline="-25000" dirty="0"/>
              <a:t>condition</a:t>
            </a:r>
            <a:r>
              <a:rPr lang="en-US" sz="3600" dirty="0"/>
              <a:t> </a:t>
            </a:r>
            <a:r>
              <a:rPr lang="en-US" dirty="0"/>
              <a:t>(Relation)</a:t>
            </a:r>
          </a:p>
          <a:p>
            <a:r>
              <a:rPr lang="en-US" dirty="0"/>
              <a:t>Operation: </a:t>
            </a:r>
            <a:r>
              <a:rPr lang="en-US" b="1" dirty="0">
                <a:solidFill>
                  <a:schemeClr val="accent6"/>
                </a:solidFill>
              </a:rPr>
              <a:t>Selects tuples </a:t>
            </a:r>
            <a:r>
              <a:rPr lang="en-US" dirty="0"/>
              <a:t>from a relation that </a:t>
            </a:r>
            <a:r>
              <a:rPr lang="en-US" b="1" dirty="0">
                <a:solidFill>
                  <a:schemeClr val="accent6"/>
                </a:solidFill>
              </a:rPr>
              <a:t>satisfy a given condition</a:t>
            </a:r>
            <a:r>
              <a:rPr lang="en-US" dirty="0"/>
              <a:t>.</a:t>
            </a:r>
          </a:p>
          <a:p>
            <a:r>
              <a:rPr lang="en-US" dirty="0"/>
              <a:t>Operators:  =, &lt;&gt;, &lt;, &gt;, &lt;=, &gt;=, Λ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(AND)</a:t>
            </a:r>
            <a:r>
              <a:rPr lang="en-US" dirty="0"/>
              <a:t>, V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(OR)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079172"/>
              </p:ext>
            </p:extLst>
          </p:nvPr>
        </p:nvGraphicFramePr>
        <p:xfrm>
          <a:off x="514066" y="420365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513978"/>
              </p:ext>
            </p:extLst>
          </p:nvPr>
        </p:nvGraphicFramePr>
        <p:xfrm>
          <a:off x="514066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14066" y="3534789"/>
            <a:ext cx="6492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297837"/>
              </p:ext>
            </p:extLst>
          </p:nvPr>
        </p:nvGraphicFramePr>
        <p:xfrm>
          <a:off x="514066" y="314680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375012"/>
              </p:ext>
            </p:extLst>
          </p:nvPr>
        </p:nvGraphicFramePr>
        <p:xfrm>
          <a:off x="1612995" y="3137916"/>
          <a:ext cx="55851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851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“CE” 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8143224" y="3531577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345884"/>
              </p:ext>
            </p:extLst>
          </p:nvPr>
        </p:nvGraphicFramePr>
        <p:xfrm>
          <a:off x="8143224" y="314359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657009"/>
              </p:ext>
            </p:extLst>
          </p:nvPr>
        </p:nvGraphicFramePr>
        <p:xfrm>
          <a:off x="9153253" y="2951102"/>
          <a:ext cx="23990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9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Branch=‘CE’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483880"/>
              </p:ext>
            </p:extLst>
          </p:nvPr>
        </p:nvGraphicFramePr>
        <p:xfrm>
          <a:off x="8143224" y="4203650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688525"/>
              </p:ext>
            </p:extLst>
          </p:nvPr>
        </p:nvGraphicFramePr>
        <p:xfrm>
          <a:off x="8143224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63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 [</a:t>
            </a:r>
            <a:r>
              <a:rPr lang="el-GR" sz="3600" dirty="0"/>
              <a:t>σ</a:t>
            </a:r>
            <a:r>
              <a:rPr lang="en-US" dirty="0"/>
              <a:t> </a:t>
            </a:r>
            <a:r>
              <a:rPr lang="en-US" baseline="-25000" dirty="0"/>
              <a:t>condition </a:t>
            </a:r>
            <a:r>
              <a:rPr lang="en-US" sz="3200" dirty="0"/>
              <a:t>(Relation)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06021"/>
              </p:ext>
            </p:extLst>
          </p:nvPr>
        </p:nvGraphicFramePr>
        <p:xfrm>
          <a:off x="419937" y="201926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171825"/>
              </p:ext>
            </p:extLst>
          </p:nvPr>
        </p:nvGraphicFramePr>
        <p:xfrm>
          <a:off x="419937" y="165564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19937" y="1457975"/>
            <a:ext cx="93268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259946"/>
              </p:ext>
            </p:extLst>
          </p:nvPr>
        </p:nvGraphicFramePr>
        <p:xfrm>
          <a:off x="419937" y="106999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52236"/>
              </p:ext>
            </p:extLst>
          </p:nvPr>
        </p:nvGraphicFramePr>
        <p:xfrm>
          <a:off x="1518866" y="1061102"/>
          <a:ext cx="83839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839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“CE” Branch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having SPI more than</a:t>
                      </a:r>
                      <a:r>
                        <a:rPr lang="en-US" sz="2000" b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19937" y="4827642"/>
            <a:ext cx="3931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398785"/>
              </p:ext>
            </p:extLst>
          </p:nvPr>
        </p:nvGraphicFramePr>
        <p:xfrm>
          <a:off x="419937" y="443965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61497"/>
              </p:ext>
            </p:extLst>
          </p:nvPr>
        </p:nvGraphicFramePr>
        <p:xfrm>
          <a:off x="419937" y="5392139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173502"/>
              </p:ext>
            </p:extLst>
          </p:nvPr>
        </p:nvGraphicFramePr>
        <p:xfrm>
          <a:off x="419937" y="502852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180428"/>
              </p:ext>
            </p:extLst>
          </p:nvPr>
        </p:nvGraphicFramePr>
        <p:xfrm>
          <a:off x="1434641" y="4243374"/>
          <a:ext cx="30594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594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SPI&gt;8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03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 [</a:t>
            </a:r>
            <a:r>
              <a:rPr lang="el-GR" sz="3600" dirty="0"/>
              <a:t>σ</a:t>
            </a:r>
            <a:r>
              <a:rPr lang="en-US" dirty="0"/>
              <a:t> </a:t>
            </a:r>
            <a:r>
              <a:rPr lang="en-US" baseline="-25000" dirty="0"/>
              <a:t>condition </a:t>
            </a:r>
            <a:r>
              <a:rPr lang="en-US" sz="3200" dirty="0"/>
              <a:t>(Relation)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490292"/>
              </p:ext>
            </p:extLst>
          </p:nvPr>
        </p:nvGraphicFramePr>
        <p:xfrm>
          <a:off x="419937" y="188278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259621"/>
              </p:ext>
            </p:extLst>
          </p:nvPr>
        </p:nvGraphicFramePr>
        <p:xfrm>
          <a:off x="419937" y="15191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19937" y="1321495"/>
            <a:ext cx="7909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06771"/>
              </p:ext>
            </p:extLst>
          </p:nvPr>
        </p:nvGraphicFramePr>
        <p:xfrm>
          <a:off x="419937" y="93351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395923"/>
              </p:ext>
            </p:extLst>
          </p:nvPr>
        </p:nvGraphicFramePr>
        <p:xfrm>
          <a:off x="1518866" y="924622"/>
          <a:ext cx="694944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49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either “CI” or “ME” 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19937" y="4622922"/>
            <a:ext cx="43891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528034"/>
              </p:ext>
            </p:extLst>
          </p:nvPr>
        </p:nvGraphicFramePr>
        <p:xfrm>
          <a:off x="419937" y="423493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083232"/>
              </p:ext>
            </p:extLst>
          </p:nvPr>
        </p:nvGraphicFramePr>
        <p:xfrm>
          <a:off x="419937" y="5187419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012327"/>
              </p:ext>
            </p:extLst>
          </p:nvPr>
        </p:nvGraphicFramePr>
        <p:xfrm>
          <a:off x="419937" y="482380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606892"/>
              </p:ext>
            </p:extLst>
          </p:nvPr>
        </p:nvGraphicFramePr>
        <p:xfrm>
          <a:off x="1434641" y="4038654"/>
          <a:ext cx="354361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436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Branch=‘CI’ V Branch=‘ME’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53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 [</a:t>
            </a:r>
            <a:r>
              <a:rPr lang="el-GR" sz="3600" dirty="0"/>
              <a:t>σ</a:t>
            </a:r>
            <a:r>
              <a:rPr lang="en-US" dirty="0"/>
              <a:t> </a:t>
            </a:r>
            <a:r>
              <a:rPr lang="en-US" baseline="-25000" dirty="0"/>
              <a:t>condition </a:t>
            </a:r>
            <a:r>
              <a:rPr lang="en-US" sz="3200" dirty="0"/>
              <a:t>(Relation)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854964"/>
              </p:ext>
            </p:extLst>
          </p:nvPr>
        </p:nvGraphicFramePr>
        <p:xfrm>
          <a:off x="419937" y="188278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259621"/>
              </p:ext>
            </p:extLst>
          </p:nvPr>
        </p:nvGraphicFramePr>
        <p:xfrm>
          <a:off x="419937" y="15191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19937" y="1321495"/>
            <a:ext cx="6949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06771"/>
              </p:ext>
            </p:extLst>
          </p:nvPr>
        </p:nvGraphicFramePr>
        <p:xfrm>
          <a:off x="419937" y="93351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037192"/>
              </p:ext>
            </p:extLst>
          </p:nvPr>
        </p:nvGraphicFramePr>
        <p:xfrm>
          <a:off x="1518866" y="924622"/>
          <a:ext cx="60312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31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whose SPI between 7 and 9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19937" y="4622922"/>
            <a:ext cx="33832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528034"/>
              </p:ext>
            </p:extLst>
          </p:nvPr>
        </p:nvGraphicFramePr>
        <p:xfrm>
          <a:off x="419937" y="423493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122459"/>
              </p:ext>
            </p:extLst>
          </p:nvPr>
        </p:nvGraphicFramePr>
        <p:xfrm>
          <a:off x="419937" y="5187419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012327"/>
              </p:ext>
            </p:extLst>
          </p:nvPr>
        </p:nvGraphicFramePr>
        <p:xfrm>
          <a:off x="419937" y="482380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6913630"/>
              </p:ext>
            </p:extLst>
          </p:nvPr>
        </p:nvGraphicFramePr>
        <p:xfrm>
          <a:off x="1434641" y="4038654"/>
          <a:ext cx="255619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561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SPI&gt;7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SPI&lt;9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84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8138761" cy="2417637"/>
          </a:xfrm>
        </p:spPr>
        <p:txBody>
          <a:bodyPr/>
          <a:lstStyle/>
          <a:p>
            <a:r>
              <a:rPr lang="en-US" dirty="0"/>
              <a:t>Write down the relational algebra for the student table.</a:t>
            </a:r>
          </a:p>
          <a:p>
            <a:pPr lvl="1"/>
            <a:r>
              <a:rPr lang="en-US" dirty="0"/>
              <a:t>Display the detail of students whose </a:t>
            </a:r>
            <a:r>
              <a:rPr lang="en-US" dirty="0" err="1"/>
              <a:t>RollNo</a:t>
            </a:r>
            <a:r>
              <a:rPr lang="en-US" dirty="0"/>
              <a:t> is less than 104.</a:t>
            </a:r>
          </a:p>
          <a:p>
            <a:pPr lvl="1"/>
            <a:r>
              <a:rPr lang="en-US" dirty="0"/>
              <a:t>Display the detail of students having SPI more than 8.</a:t>
            </a:r>
          </a:p>
          <a:p>
            <a:pPr lvl="1"/>
            <a:r>
              <a:rPr lang="en-US" dirty="0"/>
              <a:t>Display the detail of students belongs to “CE” Branch having SPI less than 8.</a:t>
            </a:r>
          </a:p>
          <a:p>
            <a:pPr lvl="1"/>
            <a:r>
              <a:rPr lang="en-US" dirty="0"/>
              <a:t>Display the detail of students belongs to either “CE” or “ME” Branch.</a:t>
            </a:r>
          </a:p>
          <a:p>
            <a:pPr lvl="1"/>
            <a:r>
              <a:rPr lang="en-US" dirty="0"/>
              <a:t>Display the detail of students whose SPI between 6 and 9.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10420"/>
              </p:ext>
            </p:extLst>
          </p:nvPr>
        </p:nvGraphicFramePr>
        <p:xfrm>
          <a:off x="8555408" y="117326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Punit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527951"/>
              </p:ext>
            </p:extLst>
          </p:nvPr>
        </p:nvGraphicFramePr>
        <p:xfrm>
          <a:off x="8555408" y="80965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31179" y="3476657"/>
            <a:ext cx="8138761" cy="2695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down the relational algebra for the employee table.</a:t>
            </a:r>
          </a:p>
          <a:p>
            <a:pPr lvl="1"/>
            <a:r>
              <a:rPr lang="en-US" dirty="0"/>
              <a:t>Display the detail of all employee.</a:t>
            </a:r>
          </a:p>
          <a:p>
            <a:pPr lvl="1"/>
            <a:r>
              <a:rPr lang="en-US" dirty="0"/>
              <a:t>Display the detail of employee whose Salary more than 10000.</a:t>
            </a:r>
          </a:p>
          <a:p>
            <a:pPr lvl="1"/>
            <a:r>
              <a:rPr lang="en-US" dirty="0"/>
              <a:t>Display the detail of employee belongs to “HR” </a:t>
            </a:r>
            <a:r>
              <a:rPr lang="en-US" dirty="0" err="1"/>
              <a:t>Dept</a:t>
            </a:r>
            <a:r>
              <a:rPr lang="en-US" dirty="0"/>
              <a:t> having Salary more than 20000.</a:t>
            </a:r>
          </a:p>
          <a:p>
            <a:pPr lvl="1"/>
            <a:r>
              <a:rPr lang="en-US" dirty="0"/>
              <a:t>Display the detail of employee belongs to either “HR” or “Admin” Dept.</a:t>
            </a:r>
          </a:p>
          <a:p>
            <a:pPr lvl="1"/>
            <a:r>
              <a:rPr lang="en-US" dirty="0"/>
              <a:t>Display the detail of employee whose Salary </a:t>
            </a:r>
            <a:r>
              <a:rPr lang="en-US"/>
              <a:t>between 10000 </a:t>
            </a:r>
            <a:r>
              <a:rPr lang="en-US" dirty="0"/>
              <a:t>and 25000 and belongs to “HR” Dept.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481625"/>
              </p:ext>
            </p:extLst>
          </p:nvPr>
        </p:nvGraphicFramePr>
        <p:xfrm>
          <a:off x="8586785" y="3759584"/>
          <a:ext cx="332073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393982"/>
              </p:ext>
            </p:extLst>
          </p:nvPr>
        </p:nvGraphicFramePr>
        <p:xfrm>
          <a:off x="8586785" y="339597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31179" y="3313347"/>
            <a:ext cx="1188720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6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sz="2800" dirty="0"/>
              <a:t>∏</a:t>
            </a:r>
            <a:r>
              <a:rPr lang="en-US" dirty="0"/>
              <a:t> (Pi)</a:t>
            </a:r>
          </a:p>
          <a:p>
            <a:r>
              <a:rPr lang="en-US" dirty="0"/>
              <a:t>Notation: </a:t>
            </a:r>
            <a:r>
              <a:rPr lang="en-US" sz="2800" dirty="0"/>
              <a:t>∏</a:t>
            </a:r>
            <a:r>
              <a:rPr lang="en-US" sz="3600" dirty="0"/>
              <a:t> </a:t>
            </a:r>
            <a:r>
              <a:rPr lang="en-US" sz="3600" i="1" baseline="-25000" dirty="0"/>
              <a:t>attribute set</a:t>
            </a:r>
            <a:r>
              <a:rPr lang="en-US" sz="3600" dirty="0"/>
              <a:t> </a:t>
            </a:r>
            <a:r>
              <a:rPr lang="en-US" dirty="0"/>
              <a:t>(Relation)</a:t>
            </a:r>
          </a:p>
          <a:p>
            <a:r>
              <a:rPr lang="en-US" dirty="0"/>
              <a:t>Operation: </a:t>
            </a:r>
            <a:r>
              <a:rPr lang="en-US" b="1" dirty="0">
                <a:solidFill>
                  <a:schemeClr val="accent6"/>
                </a:solidFill>
              </a:rPr>
              <a:t>Selects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attributes</a:t>
            </a:r>
            <a:r>
              <a:rPr lang="en-US" dirty="0"/>
              <a:t> of a relation.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removes duplicate tuples </a:t>
            </a:r>
            <a:r>
              <a:rPr lang="en-US" dirty="0"/>
              <a:t>(records) from the result.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Operator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751653"/>
              </p:ext>
            </p:extLst>
          </p:nvPr>
        </p:nvGraphicFramePr>
        <p:xfrm>
          <a:off x="514066" y="420365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513978"/>
              </p:ext>
            </p:extLst>
          </p:nvPr>
        </p:nvGraphicFramePr>
        <p:xfrm>
          <a:off x="514066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14066" y="3386872"/>
            <a:ext cx="60350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006314"/>
              </p:ext>
            </p:extLst>
          </p:nvPr>
        </p:nvGraphicFramePr>
        <p:xfrm>
          <a:off x="514066" y="299888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874799"/>
              </p:ext>
            </p:extLst>
          </p:nvPr>
        </p:nvGraphicFramePr>
        <p:xfrm>
          <a:off x="1612995" y="2989999"/>
          <a:ext cx="51406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406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Name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all students.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7735265" y="3383660"/>
            <a:ext cx="4114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968273"/>
              </p:ext>
            </p:extLst>
          </p:nvPr>
        </p:nvGraphicFramePr>
        <p:xfrm>
          <a:off x="7735265" y="299567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722054"/>
              </p:ext>
            </p:extLst>
          </p:nvPr>
        </p:nvGraphicFramePr>
        <p:xfrm>
          <a:off x="8745294" y="2803185"/>
          <a:ext cx="328961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896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, Name, Branch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231048"/>
              </p:ext>
            </p:extLst>
          </p:nvPr>
        </p:nvGraphicFramePr>
        <p:xfrm>
          <a:off x="7735265" y="4203650"/>
          <a:ext cx="257429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534913"/>
              </p:ext>
            </p:extLst>
          </p:nvPr>
        </p:nvGraphicFramePr>
        <p:xfrm>
          <a:off x="7735265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05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8138761" cy="2417637"/>
          </a:xfrm>
        </p:spPr>
        <p:txBody>
          <a:bodyPr/>
          <a:lstStyle/>
          <a:p>
            <a:r>
              <a:rPr lang="en-US" dirty="0"/>
              <a:t>Write down the relational algebra for the student table.</a:t>
            </a:r>
          </a:p>
          <a:p>
            <a:pPr lvl="1"/>
            <a:r>
              <a:rPr lang="en-US" dirty="0"/>
              <a:t>Display </a:t>
            </a:r>
            <a:r>
              <a:rPr lang="en-US" dirty="0" err="1"/>
              <a:t>RollNo</a:t>
            </a:r>
            <a:r>
              <a:rPr lang="en-US" dirty="0"/>
              <a:t>, Name and SPI of all students.</a:t>
            </a:r>
          </a:p>
          <a:p>
            <a:pPr lvl="1"/>
            <a:r>
              <a:rPr lang="en-US" dirty="0"/>
              <a:t>Display Name and SPI of all students.</a:t>
            </a:r>
          </a:p>
          <a:p>
            <a:pPr lvl="1"/>
            <a:r>
              <a:rPr lang="en-US" dirty="0"/>
              <a:t>Display the Name of all students.</a:t>
            </a:r>
          </a:p>
          <a:p>
            <a:pPr lvl="1"/>
            <a:r>
              <a:rPr lang="en-US" dirty="0"/>
              <a:t>Display the Name of all branches.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285785"/>
              </p:ext>
            </p:extLst>
          </p:nvPr>
        </p:nvGraphicFramePr>
        <p:xfrm>
          <a:off x="8555408" y="1173269"/>
          <a:ext cx="304609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Punit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527951"/>
              </p:ext>
            </p:extLst>
          </p:nvPr>
        </p:nvGraphicFramePr>
        <p:xfrm>
          <a:off x="8555408" y="80965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31179" y="3476657"/>
            <a:ext cx="8138761" cy="2695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down the relational algebra for the employee table.</a:t>
            </a:r>
          </a:p>
          <a:p>
            <a:pPr lvl="1"/>
            <a:r>
              <a:rPr lang="en-US" dirty="0"/>
              <a:t>Display </a:t>
            </a:r>
            <a:r>
              <a:rPr lang="en-US" dirty="0" err="1"/>
              <a:t>EmpID</a:t>
            </a:r>
            <a:r>
              <a:rPr lang="en-US" dirty="0"/>
              <a:t> with Name of all employee.</a:t>
            </a:r>
          </a:p>
          <a:p>
            <a:pPr lvl="1"/>
            <a:r>
              <a:rPr lang="en-US" dirty="0"/>
              <a:t>Display Name and Salary of all employee.</a:t>
            </a:r>
          </a:p>
          <a:p>
            <a:pPr lvl="1"/>
            <a:r>
              <a:rPr lang="en-US" dirty="0"/>
              <a:t>Display the Name of all employee.</a:t>
            </a:r>
          </a:p>
          <a:p>
            <a:pPr lvl="1"/>
            <a:r>
              <a:rPr lang="en-US" dirty="0"/>
              <a:t>Display the Name of all departments.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721689"/>
              </p:ext>
            </p:extLst>
          </p:nvPr>
        </p:nvGraphicFramePr>
        <p:xfrm>
          <a:off x="8586785" y="3759584"/>
          <a:ext cx="329374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393982"/>
              </p:ext>
            </p:extLst>
          </p:nvPr>
        </p:nvGraphicFramePr>
        <p:xfrm>
          <a:off x="8586785" y="339597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31179" y="3313347"/>
            <a:ext cx="1188720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2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9;p15">
            <a:extLst>
              <a:ext uri="{FF2B5EF4-FFF2-40B4-BE49-F238E27FC236}">
                <a16:creationId xmlns:a16="http://schemas.microsoft.com/office/drawing/2014/main" xmlns="" id="{D08F09BD-581B-BA2D-BC6F-21AC1A76FD17}"/>
              </a:ext>
            </a:extLst>
          </p:cNvPr>
          <p:cNvSpPr txBox="1"/>
          <p:nvPr/>
        </p:nvSpPr>
        <p:spPr>
          <a:xfrm>
            <a:off x="223035" y="108147"/>
            <a:ext cx="8584991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32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endParaRPr sz="32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" name="Google Shape;71;p15">
            <a:extLst>
              <a:ext uri="{FF2B5EF4-FFF2-40B4-BE49-F238E27FC236}">
                <a16:creationId xmlns:a16="http://schemas.microsoft.com/office/drawing/2014/main" xmlns="" id="{56E9ABAD-E23E-9483-A1E8-16A6BEF085E6}"/>
              </a:ext>
            </a:extLst>
          </p:cNvPr>
          <p:cNvSpPr txBox="1"/>
          <p:nvPr/>
        </p:nvSpPr>
        <p:spPr>
          <a:xfrm>
            <a:off x="223035" y="974257"/>
            <a:ext cx="8820000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Structure of Relational Databases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Key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Relational Algebra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Fundamental Operators and Syntax</a:t>
            </a:r>
          </a:p>
          <a:p>
            <a:pPr marL="900113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Selection</a:t>
            </a:r>
          </a:p>
          <a:p>
            <a:pPr marL="900113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Projection</a:t>
            </a:r>
          </a:p>
          <a:p>
            <a:pPr marL="900113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Cross Product OR Cartesian Product</a:t>
            </a:r>
          </a:p>
          <a:p>
            <a:pPr marL="900113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Joins</a:t>
            </a:r>
          </a:p>
          <a:p>
            <a:pPr marL="900113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Set Operators</a:t>
            </a:r>
          </a:p>
          <a:p>
            <a:pPr marL="900113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Division</a:t>
            </a:r>
          </a:p>
          <a:p>
            <a:pPr marL="900113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Rename</a:t>
            </a:r>
          </a:p>
          <a:p>
            <a:pPr marL="900113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411DA5-6646-E55C-A8DF-450D3AF03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114422"/>
              </p:ext>
            </p:extLst>
          </p:nvPr>
        </p:nvGraphicFramePr>
        <p:xfrm>
          <a:off x="406490" y="209246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409908"/>
              </p:ext>
            </p:extLst>
          </p:nvPr>
        </p:nvGraphicFramePr>
        <p:xfrm>
          <a:off x="406490" y="172885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450502"/>
            <a:ext cx="6858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542329"/>
              </p:ext>
            </p:extLst>
          </p:nvPr>
        </p:nvGraphicFramePr>
        <p:xfrm>
          <a:off x="406490" y="106251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995523"/>
              </p:ext>
            </p:extLst>
          </p:nvPr>
        </p:nvGraphicFramePr>
        <p:xfrm>
          <a:off x="1505419" y="1053629"/>
          <a:ext cx="5915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153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Name &amp; Branch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“ME” Branch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791832"/>
            <a:ext cx="34747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349199"/>
              </p:ext>
            </p:extLst>
          </p:nvPr>
        </p:nvGraphicFramePr>
        <p:xfrm>
          <a:off x="406490" y="440384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523710"/>
              </p:ext>
            </p:extLst>
          </p:nvPr>
        </p:nvGraphicFramePr>
        <p:xfrm>
          <a:off x="1416519" y="4211357"/>
          <a:ext cx="2440305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40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Branch=‘ME’</a:t>
                      </a:r>
                      <a:r>
                        <a:rPr lang="en-US" sz="32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6221975" y="4800087"/>
            <a:ext cx="5577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126190"/>
              </p:ext>
            </p:extLst>
          </p:nvPr>
        </p:nvGraphicFramePr>
        <p:xfrm>
          <a:off x="6221975" y="441210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207100"/>
              </p:ext>
            </p:extLst>
          </p:nvPr>
        </p:nvGraphicFramePr>
        <p:xfrm>
          <a:off x="7232004" y="4219612"/>
          <a:ext cx="47056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056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, Name, Branch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Branch=‘ME’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90205"/>
              </p:ext>
            </p:extLst>
          </p:nvPr>
        </p:nvGraphicFramePr>
        <p:xfrm>
          <a:off x="6221975" y="5416688"/>
          <a:ext cx="257429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492150"/>
              </p:ext>
            </p:extLst>
          </p:nvPr>
        </p:nvGraphicFramePr>
        <p:xfrm>
          <a:off x="6221975" y="5053075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888001"/>
              </p:ext>
            </p:extLst>
          </p:nvPr>
        </p:nvGraphicFramePr>
        <p:xfrm>
          <a:off x="410369" y="5408810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589398"/>
              </p:ext>
            </p:extLst>
          </p:nvPr>
        </p:nvGraphicFramePr>
        <p:xfrm>
          <a:off x="410369" y="5045197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5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9EDB604-5ACB-1AFC-75C3-E95D1B92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776755"/>
              </p:ext>
            </p:extLst>
          </p:nvPr>
        </p:nvGraphicFramePr>
        <p:xfrm>
          <a:off x="406490" y="188774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078950"/>
              </p:ext>
            </p:extLst>
          </p:nvPr>
        </p:nvGraphicFramePr>
        <p:xfrm>
          <a:off x="406490" y="152413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314022"/>
            <a:ext cx="8138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649465"/>
              </p:ext>
            </p:extLst>
          </p:nvPr>
        </p:nvGraphicFramePr>
        <p:xfrm>
          <a:off x="406490" y="926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733399"/>
              </p:ext>
            </p:extLst>
          </p:nvPr>
        </p:nvGraphicFramePr>
        <p:xfrm>
          <a:off x="1505419" y="917149"/>
          <a:ext cx="71202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1202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Name, Branch and SPI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 students whose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SPI is more than 8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628056"/>
            <a:ext cx="2834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576206"/>
              </p:ext>
            </p:extLst>
          </p:nvPr>
        </p:nvGraphicFramePr>
        <p:xfrm>
          <a:off x="406490" y="42400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849753"/>
              </p:ext>
            </p:extLst>
          </p:nvPr>
        </p:nvGraphicFramePr>
        <p:xfrm>
          <a:off x="1416519" y="4047581"/>
          <a:ext cx="19227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2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SPI&gt;8</a:t>
                      </a:r>
                      <a:r>
                        <a:rPr lang="en-US" sz="32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6221975" y="4636311"/>
            <a:ext cx="48463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671602"/>
              </p:ext>
            </p:extLst>
          </p:nvPr>
        </p:nvGraphicFramePr>
        <p:xfrm>
          <a:off x="6221975" y="42483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75951"/>
              </p:ext>
            </p:extLst>
          </p:nvPr>
        </p:nvGraphicFramePr>
        <p:xfrm>
          <a:off x="7232004" y="4055836"/>
          <a:ext cx="39293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29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Name, Branch, SPI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SPI&gt;8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847589"/>
              </p:ext>
            </p:extLst>
          </p:nvPr>
        </p:nvGraphicFramePr>
        <p:xfrm>
          <a:off x="6221975" y="5184672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768197"/>
              </p:ext>
            </p:extLst>
          </p:nvPr>
        </p:nvGraphicFramePr>
        <p:xfrm>
          <a:off x="6221975" y="482105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404875"/>
              </p:ext>
            </p:extLst>
          </p:nvPr>
        </p:nvGraphicFramePr>
        <p:xfrm>
          <a:off x="410369" y="5176794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337669"/>
              </p:ext>
            </p:extLst>
          </p:nvPr>
        </p:nvGraphicFramePr>
        <p:xfrm>
          <a:off x="410369" y="481318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62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946832"/>
              </p:ext>
            </p:extLst>
          </p:nvPr>
        </p:nvGraphicFramePr>
        <p:xfrm>
          <a:off x="406490" y="188774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078950"/>
              </p:ext>
            </p:extLst>
          </p:nvPr>
        </p:nvGraphicFramePr>
        <p:xfrm>
          <a:off x="406490" y="152413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314022"/>
            <a:ext cx="106984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649465"/>
              </p:ext>
            </p:extLst>
          </p:nvPr>
        </p:nvGraphicFramePr>
        <p:xfrm>
          <a:off x="406490" y="926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350983"/>
              </p:ext>
            </p:extLst>
          </p:nvPr>
        </p:nvGraphicFramePr>
        <p:xfrm>
          <a:off x="1505419" y="917149"/>
          <a:ext cx="9684068" cy="701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684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Name, Branch and SPI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 students who belongs to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“CE” 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SPI is more than 7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628056"/>
            <a:ext cx="3931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231171"/>
              </p:ext>
            </p:extLst>
          </p:nvPr>
        </p:nvGraphicFramePr>
        <p:xfrm>
          <a:off x="406490" y="42400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547834"/>
              </p:ext>
            </p:extLst>
          </p:nvPr>
        </p:nvGraphicFramePr>
        <p:xfrm>
          <a:off x="1416519" y="4047581"/>
          <a:ext cx="300704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070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SPI&gt;7</a:t>
                      </a:r>
                      <a:r>
                        <a:rPr lang="en-US" sz="32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5662417" y="4636311"/>
            <a:ext cx="59436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680626"/>
              </p:ext>
            </p:extLst>
          </p:nvPr>
        </p:nvGraphicFramePr>
        <p:xfrm>
          <a:off x="5662417" y="42483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80076"/>
              </p:ext>
            </p:extLst>
          </p:nvPr>
        </p:nvGraphicFramePr>
        <p:xfrm>
          <a:off x="6672446" y="4055836"/>
          <a:ext cx="507079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707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Name, Branch, SPI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SPI&gt;7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855901"/>
              </p:ext>
            </p:extLst>
          </p:nvPr>
        </p:nvGraphicFramePr>
        <p:xfrm>
          <a:off x="5662417" y="5184672"/>
          <a:ext cx="2247266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933568"/>
              </p:ext>
            </p:extLst>
          </p:nvPr>
        </p:nvGraphicFramePr>
        <p:xfrm>
          <a:off x="5662417" y="482105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694489"/>
              </p:ext>
            </p:extLst>
          </p:nvPr>
        </p:nvGraphicFramePr>
        <p:xfrm>
          <a:off x="410369" y="5176794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337669"/>
              </p:ext>
            </p:extLst>
          </p:nvPr>
        </p:nvGraphicFramePr>
        <p:xfrm>
          <a:off x="410369" y="481318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0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946832"/>
              </p:ext>
            </p:extLst>
          </p:nvPr>
        </p:nvGraphicFramePr>
        <p:xfrm>
          <a:off x="406490" y="188774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078950"/>
              </p:ext>
            </p:extLst>
          </p:nvPr>
        </p:nvGraphicFramePr>
        <p:xfrm>
          <a:off x="406490" y="152413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314022"/>
            <a:ext cx="11064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649465"/>
              </p:ext>
            </p:extLst>
          </p:nvPr>
        </p:nvGraphicFramePr>
        <p:xfrm>
          <a:off x="406490" y="926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625176"/>
              </p:ext>
            </p:extLst>
          </p:nvPr>
        </p:nvGraphicFramePr>
        <p:xfrm>
          <a:off x="1505419" y="917149"/>
          <a:ext cx="10106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1063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students along with their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who belong to either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“ME” Branch or “CI” 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628056"/>
            <a:ext cx="43891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041147"/>
              </p:ext>
            </p:extLst>
          </p:nvPr>
        </p:nvGraphicFramePr>
        <p:xfrm>
          <a:off x="406490" y="42400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14715"/>
              </p:ext>
            </p:extLst>
          </p:nvPr>
        </p:nvGraphicFramePr>
        <p:xfrm>
          <a:off x="1416519" y="4047581"/>
          <a:ext cx="353409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34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Branch=‘ME’ V Branch=‘CI’</a:t>
                      </a:r>
                      <a:r>
                        <a:rPr lang="en-US" sz="32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5539591" y="4636311"/>
            <a:ext cx="61264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085992"/>
              </p:ext>
            </p:extLst>
          </p:nvPr>
        </p:nvGraphicFramePr>
        <p:xfrm>
          <a:off x="5539591" y="42483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086927"/>
              </p:ext>
            </p:extLst>
          </p:nvPr>
        </p:nvGraphicFramePr>
        <p:xfrm>
          <a:off x="6549620" y="4055836"/>
          <a:ext cx="519144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91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Name, Branch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Branch=‘ME’ V Branch=‘CI’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417036"/>
              </p:ext>
            </p:extLst>
          </p:nvPr>
        </p:nvGraphicFramePr>
        <p:xfrm>
          <a:off x="5539591" y="5184672"/>
          <a:ext cx="169608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198953"/>
              </p:ext>
            </p:extLst>
          </p:nvPr>
        </p:nvGraphicFramePr>
        <p:xfrm>
          <a:off x="5539591" y="482105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994137"/>
              </p:ext>
            </p:extLst>
          </p:nvPr>
        </p:nvGraphicFramePr>
        <p:xfrm>
          <a:off x="410369" y="5176794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337669"/>
              </p:ext>
            </p:extLst>
          </p:nvPr>
        </p:nvGraphicFramePr>
        <p:xfrm>
          <a:off x="410369" y="481318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49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5"/>
            <a:ext cx="8138760" cy="2531790"/>
          </a:xfrm>
        </p:spPr>
        <p:txBody>
          <a:bodyPr/>
          <a:lstStyle/>
          <a:p>
            <a:r>
              <a:rPr lang="en-US" dirty="0"/>
              <a:t>Write down the relational algebra for the student table.</a:t>
            </a:r>
          </a:p>
          <a:p>
            <a:pPr lvl="1"/>
            <a:r>
              <a:rPr lang="en-US" dirty="0"/>
              <a:t>Display </a:t>
            </a:r>
            <a:r>
              <a:rPr lang="en-US" dirty="0" err="1"/>
              <a:t>Rollno</a:t>
            </a:r>
            <a:r>
              <a:rPr lang="en-US" dirty="0"/>
              <a:t>, Name and SPI of all students belongs to “CE” Branch.</a:t>
            </a:r>
          </a:p>
          <a:p>
            <a:pPr lvl="1"/>
            <a:r>
              <a:rPr lang="en-US" dirty="0"/>
              <a:t>List the Name of students with their Branch whose SPI is more than 8 and belongs to “CE” Branch.</a:t>
            </a:r>
          </a:p>
          <a:p>
            <a:pPr lvl="1"/>
            <a:r>
              <a:rPr lang="en-US" dirty="0"/>
              <a:t>List the Name of students along with their Branch and SPI who belongs to either “CE” or “ME” Branch and having SPI more than  8.</a:t>
            </a:r>
          </a:p>
          <a:p>
            <a:pPr lvl="1"/>
            <a:r>
              <a:rPr lang="en-US" dirty="0"/>
              <a:t>Display the Name of students with their Branch name whose SPI between 7 and 9.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429535"/>
              </p:ext>
            </p:extLst>
          </p:nvPr>
        </p:nvGraphicFramePr>
        <p:xfrm>
          <a:off x="8555408" y="1214834"/>
          <a:ext cx="304609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Punit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613374"/>
              </p:ext>
            </p:extLst>
          </p:nvPr>
        </p:nvGraphicFramePr>
        <p:xfrm>
          <a:off x="8555408" y="85122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31179" y="3476657"/>
            <a:ext cx="8138761" cy="2695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down the relational algebra for the employee table.</a:t>
            </a:r>
          </a:p>
          <a:p>
            <a:pPr lvl="1"/>
            <a:r>
              <a:rPr lang="en-US" dirty="0"/>
              <a:t>Display the Name of employee belong to “HR” </a:t>
            </a:r>
            <a:r>
              <a:rPr lang="en-US" dirty="0" err="1"/>
              <a:t>Dept</a:t>
            </a:r>
            <a:r>
              <a:rPr lang="en-US" dirty="0"/>
              <a:t> and having salary more than 20000.</a:t>
            </a:r>
          </a:p>
          <a:p>
            <a:pPr lvl="1"/>
            <a:r>
              <a:rPr lang="en-US" dirty="0"/>
              <a:t>Display the Name of all “Admin” and “HR” </a:t>
            </a:r>
            <a:r>
              <a:rPr lang="en-US" dirty="0" err="1"/>
              <a:t>Dept’s</a:t>
            </a:r>
            <a:r>
              <a:rPr lang="en-US" dirty="0"/>
              <a:t> employee.</a:t>
            </a:r>
          </a:p>
          <a:p>
            <a:pPr lvl="1"/>
            <a:r>
              <a:rPr lang="en-US" dirty="0"/>
              <a:t>List the Name of employee with their Salary who belongs to “HR” or “Admin” </a:t>
            </a:r>
            <a:r>
              <a:rPr lang="en-US" dirty="0" err="1"/>
              <a:t>Dept</a:t>
            </a:r>
            <a:r>
              <a:rPr lang="en-US" dirty="0"/>
              <a:t> having salary more than 15000.</a:t>
            </a:r>
          </a:p>
          <a:p>
            <a:pPr lvl="1"/>
            <a:r>
              <a:rPr lang="en-US" dirty="0"/>
              <a:t>Display the Name of employee along with their </a:t>
            </a:r>
            <a:r>
              <a:rPr lang="en-US" dirty="0" err="1"/>
              <a:t>Dept</a:t>
            </a:r>
            <a:r>
              <a:rPr lang="en-US" dirty="0"/>
              <a:t> name whose salary between 15000 </a:t>
            </a:r>
            <a:r>
              <a:rPr lang="en-US"/>
              <a:t>and 30000</a:t>
            </a:r>
            <a:r>
              <a:rPr lang="en-US" dirty="0"/>
              <a:t>.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892729"/>
              </p:ext>
            </p:extLst>
          </p:nvPr>
        </p:nvGraphicFramePr>
        <p:xfrm>
          <a:off x="8586785" y="3810384"/>
          <a:ext cx="329374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528104"/>
              </p:ext>
            </p:extLst>
          </p:nvPr>
        </p:nvGraphicFramePr>
        <p:xfrm>
          <a:off x="8586785" y="344677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31179" y="3395235"/>
            <a:ext cx="1188720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0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sz="2800" dirty="0"/>
              <a:t>X</a:t>
            </a:r>
            <a:r>
              <a:rPr lang="en-US" dirty="0"/>
              <a:t> (Cross)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</a:t>
            </a:r>
            <a:r>
              <a:rPr lang="en-US" dirty="0"/>
              <a:t>X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</a:t>
            </a:r>
            <a:r>
              <a:rPr lang="en-US" dirty="0"/>
              <a:t>X </a:t>
            </a:r>
            <a:r>
              <a:rPr lang="en-US" i="1" dirty="0">
                <a:sym typeface="Symbol" pitchFamily="18" charset="2"/>
              </a:rPr>
              <a:t>Algebra-2</a:t>
            </a:r>
            <a:endParaRPr lang="en-US" dirty="0"/>
          </a:p>
          <a:p>
            <a:r>
              <a:rPr lang="en-US" dirty="0"/>
              <a:t>Operation: It will </a:t>
            </a:r>
            <a:r>
              <a:rPr lang="en-US" b="1" dirty="0">
                <a:solidFill>
                  <a:schemeClr val="accent6"/>
                </a:solidFill>
              </a:rPr>
              <a:t>multiply each tuples </a:t>
            </a:r>
            <a:r>
              <a:rPr lang="en-US" dirty="0"/>
              <a:t>of Relation-1 to each tuples of Relation-2.</a:t>
            </a:r>
          </a:p>
          <a:p>
            <a:pPr lvl="1"/>
            <a:r>
              <a:rPr lang="en-US" dirty="0"/>
              <a:t>Attributes of Resultant Relation =  Attributes of R1 + Attributes of R2</a:t>
            </a:r>
          </a:p>
          <a:p>
            <a:pPr lvl="1"/>
            <a:r>
              <a:rPr lang="en-US" dirty="0"/>
              <a:t>Tuples of Resultant Relation = Tuples of R1 * Tuples of R2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/ Cross Product</a:t>
            </a:r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8501283"/>
              </p:ext>
            </p:extLst>
          </p:nvPr>
        </p:nvGraphicFramePr>
        <p:xfrm>
          <a:off x="514066" y="4131927"/>
          <a:ext cx="23456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051372"/>
              </p:ext>
            </p:extLst>
          </p:nvPr>
        </p:nvGraphicFramePr>
        <p:xfrm>
          <a:off x="514066" y="3768314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14066" y="3505654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652233"/>
              </p:ext>
            </p:extLst>
          </p:nvPr>
        </p:nvGraphicFramePr>
        <p:xfrm>
          <a:off x="514066" y="311766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934159"/>
              </p:ext>
            </p:extLst>
          </p:nvPr>
        </p:nvGraphicFramePr>
        <p:xfrm>
          <a:off x="1612995" y="3108781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Cross Product between Student and Result.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735265" y="3502442"/>
            <a:ext cx="31089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07335"/>
              </p:ext>
            </p:extLst>
          </p:nvPr>
        </p:nvGraphicFramePr>
        <p:xfrm>
          <a:off x="7735265" y="311445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996186"/>
              </p:ext>
            </p:extLst>
          </p:nvPr>
        </p:nvGraphicFramePr>
        <p:xfrm>
          <a:off x="8745294" y="3023567"/>
          <a:ext cx="224345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43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10010"/>
              </p:ext>
            </p:extLst>
          </p:nvPr>
        </p:nvGraphicFramePr>
        <p:xfrm>
          <a:off x="6891285" y="4131927"/>
          <a:ext cx="48540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71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20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784539"/>
              </p:ext>
            </p:extLst>
          </p:nvPr>
        </p:nvGraphicFramePr>
        <p:xfrm>
          <a:off x="6891285" y="3768314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7235957"/>
              </p:ext>
            </p:extLst>
          </p:nvPr>
        </p:nvGraphicFramePr>
        <p:xfrm>
          <a:off x="4217717" y="4140887"/>
          <a:ext cx="11674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149238"/>
              </p:ext>
            </p:extLst>
          </p:nvPr>
        </p:nvGraphicFramePr>
        <p:xfrm>
          <a:off x="4217717" y="3777274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6898259" y="4154770"/>
            <a:ext cx="1352356" cy="38865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ounded Rectangle 32"/>
          <p:cNvSpPr/>
          <p:nvPr/>
        </p:nvSpPr>
        <p:spPr>
          <a:xfrm>
            <a:off x="9989120" y="4154770"/>
            <a:ext cx="1238250" cy="38865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844458" y="4788978"/>
            <a:ext cx="13623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33155" y="5116638"/>
            <a:ext cx="13623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44458" y="4788978"/>
            <a:ext cx="1362328" cy="3276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833155" y="4788978"/>
            <a:ext cx="1373631" cy="3276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ular Callout 37"/>
          <p:cNvSpPr/>
          <p:nvPr/>
        </p:nvSpPr>
        <p:spPr>
          <a:xfrm>
            <a:off x="472930" y="5512413"/>
            <a:ext cx="6149543" cy="872599"/>
          </a:xfrm>
          <a:prstGeom prst="wedgeRoundRectCallout">
            <a:avLst>
              <a:gd name="adj1" fmla="val -49350"/>
              <a:gd name="adj2" fmla="val 412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975" lvl="2"/>
            <a:r>
              <a:rPr lang="en-IN" dirty="0">
                <a:solidFill>
                  <a:schemeClr val="tx1"/>
                </a:solidFill>
              </a:rPr>
              <a:t>If both relations have some attribute with the same name, it can be distinguished by combing </a:t>
            </a:r>
            <a:r>
              <a:rPr lang="en-IN" b="1" dirty="0">
                <a:solidFill>
                  <a:schemeClr val="accent6"/>
                </a:solidFill>
              </a:rPr>
              <a:t>relation-</a:t>
            </a:r>
            <a:r>
              <a:rPr lang="en-IN" b="1" dirty="0" err="1">
                <a:solidFill>
                  <a:schemeClr val="accent6"/>
                </a:solidFill>
              </a:rPr>
              <a:t>name.attribute</a:t>
            </a:r>
            <a:r>
              <a:rPr lang="en-IN" b="1" dirty="0">
                <a:solidFill>
                  <a:schemeClr val="accent6"/>
                </a:solidFill>
              </a:rPr>
              <a:t>-name</a:t>
            </a:r>
            <a:r>
              <a:rPr lang="en-IN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3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/ Cross Product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882873"/>
              </p:ext>
            </p:extLst>
          </p:nvPr>
        </p:nvGraphicFramePr>
        <p:xfrm>
          <a:off x="673720" y="1889466"/>
          <a:ext cx="298418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070536"/>
              </p:ext>
            </p:extLst>
          </p:nvPr>
        </p:nvGraphicFramePr>
        <p:xfrm>
          <a:off x="673720" y="152585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673720" y="1343017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425822"/>
              </p:ext>
            </p:extLst>
          </p:nvPr>
        </p:nvGraphicFramePr>
        <p:xfrm>
          <a:off x="673720" y="9550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3953109"/>
              </p:ext>
            </p:extLst>
          </p:nvPr>
        </p:nvGraphicFramePr>
        <p:xfrm>
          <a:off x="1772649" y="946144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Cross Product between Student and Result.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673720" y="3803827"/>
            <a:ext cx="63093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604287"/>
              </p:ext>
            </p:extLst>
          </p:nvPr>
        </p:nvGraphicFramePr>
        <p:xfrm>
          <a:off x="673720" y="341584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396229"/>
              </p:ext>
            </p:extLst>
          </p:nvPr>
        </p:nvGraphicFramePr>
        <p:xfrm>
          <a:off x="1672863" y="3215182"/>
          <a:ext cx="54787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78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1" baseline="-25000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, Name, Branch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1" baseline="-25000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, SPI, BL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016597"/>
              </p:ext>
            </p:extLst>
          </p:nvPr>
        </p:nvGraphicFramePr>
        <p:xfrm>
          <a:off x="673720" y="4338964"/>
          <a:ext cx="5408465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13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31615"/>
              </p:ext>
            </p:extLst>
          </p:nvPr>
        </p:nvGraphicFramePr>
        <p:xfrm>
          <a:off x="673720" y="397535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08203"/>
              </p:ext>
            </p:extLst>
          </p:nvPr>
        </p:nvGraphicFramePr>
        <p:xfrm>
          <a:off x="4377371" y="1898426"/>
          <a:ext cx="2333309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535222"/>
              </p:ext>
            </p:extLst>
          </p:nvPr>
        </p:nvGraphicFramePr>
        <p:xfrm>
          <a:off x="4377371" y="1534813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9" name="Rounded Rectangular Callout 38"/>
          <p:cNvSpPr/>
          <p:nvPr/>
        </p:nvSpPr>
        <p:spPr>
          <a:xfrm>
            <a:off x="7617060" y="914540"/>
            <a:ext cx="3657600" cy="1097280"/>
          </a:xfrm>
          <a:prstGeom prst="wedgeRoundRectCallout">
            <a:avLst>
              <a:gd name="adj1" fmla="val -67051"/>
              <a:gd name="adj2" fmla="val -9966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975" lvl="2"/>
            <a:r>
              <a:rPr lang="en-IN" dirty="0">
                <a:solidFill>
                  <a:schemeClr val="tx1"/>
                </a:solidFill>
              </a:rPr>
              <a:t>Consider only </a:t>
            </a:r>
            <a:r>
              <a:rPr lang="en-IN" dirty="0">
                <a:solidFill>
                  <a:schemeClr val="tx2"/>
                </a:solidFill>
              </a:rPr>
              <a:t>selected attributes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/>
              <a:t>Student – </a:t>
            </a:r>
            <a:r>
              <a:rPr lang="en-IN" dirty="0" err="1"/>
              <a:t>RNo</a:t>
            </a:r>
            <a:r>
              <a:rPr lang="en-IN" dirty="0"/>
              <a:t>, Name and Branch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/>
              <a:t>Result – </a:t>
            </a:r>
            <a:r>
              <a:rPr lang="en-IN" dirty="0" err="1"/>
              <a:t>RNo</a:t>
            </a:r>
            <a:r>
              <a:rPr lang="en-IN" dirty="0"/>
              <a:t>, SPI and BL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3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/ Cross Product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356274"/>
              </p:ext>
            </p:extLst>
          </p:nvPr>
        </p:nvGraphicFramePr>
        <p:xfrm>
          <a:off x="673720" y="1889466"/>
          <a:ext cx="298418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Dhara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070536"/>
              </p:ext>
            </p:extLst>
          </p:nvPr>
        </p:nvGraphicFramePr>
        <p:xfrm>
          <a:off x="673720" y="152585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673720" y="1343017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425822"/>
              </p:ext>
            </p:extLst>
          </p:nvPr>
        </p:nvGraphicFramePr>
        <p:xfrm>
          <a:off x="673720" y="9550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026979"/>
              </p:ext>
            </p:extLst>
          </p:nvPr>
        </p:nvGraphicFramePr>
        <p:xfrm>
          <a:off x="1772649" y="946144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Cross Product between Student and Result.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673720" y="4529542"/>
            <a:ext cx="63093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935201"/>
              </p:ext>
            </p:extLst>
          </p:nvPr>
        </p:nvGraphicFramePr>
        <p:xfrm>
          <a:off x="673720" y="414155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93600"/>
              </p:ext>
            </p:extLst>
          </p:nvPr>
        </p:nvGraphicFramePr>
        <p:xfrm>
          <a:off x="1672863" y="3940897"/>
          <a:ext cx="548354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835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1" baseline="-25000" dirty="0" err="1">
                          <a:solidFill>
                            <a:schemeClr val="tx1"/>
                          </a:solidFill>
                        </a:rPr>
                        <a:t>Sem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=3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SPI&gt;7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BL&lt;1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493339"/>
              </p:ext>
            </p:extLst>
          </p:nvPr>
        </p:nvGraphicFramePr>
        <p:xfrm>
          <a:off x="673720" y="5064679"/>
          <a:ext cx="66525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1047291"/>
              </p:ext>
            </p:extLst>
          </p:nvPr>
        </p:nvGraphicFramePr>
        <p:xfrm>
          <a:off x="673720" y="470106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607438"/>
              </p:ext>
            </p:extLst>
          </p:nvPr>
        </p:nvGraphicFramePr>
        <p:xfrm>
          <a:off x="4377371" y="1898426"/>
          <a:ext cx="23333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535222"/>
              </p:ext>
            </p:extLst>
          </p:nvPr>
        </p:nvGraphicFramePr>
        <p:xfrm>
          <a:off x="4377371" y="1534813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9" name="Rounded Rectangular Callout 38"/>
          <p:cNvSpPr/>
          <p:nvPr/>
        </p:nvSpPr>
        <p:spPr>
          <a:xfrm>
            <a:off x="7617060" y="914540"/>
            <a:ext cx="3749040" cy="1097280"/>
          </a:xfrm>
          <a:prstGeom prst="wedgeRoundRectCallout">
            <a:avLst>
              <a:gd name="adj1" fmla="val -67051"/>
              <a:gd name="adj2" fmla="val -9966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975" lvl="2"/>
            <a:r>
              <a:rPr lang="en-IN" dirty="0">
                <a:solidFill>
                  <a:schemeClr val="tx1"/>
                </a:solidFill>
              </a:rPr>
              <a:t>Consider only </a:t>
            </a:r>
            <a:r>
              <a:rPr lang="en-IN" dirty="0">
                <a:solidFill>
                  <a:schemeClr val="tx2"/>
                </a:solidFill>
              </a:rPr>
              <a:t>selected tuples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/>
              <a:t>Student – Branch=‘CE’ and </a:t>
            </a:r>
            <a:r>
              <a:rPr lang="en-IN" dirty="0" err="1"/>
              <a:t>Sem</a:t>
            </a:r>
            <a:r>
              <a:rPr lang="en-IN" dirty="0"/>
              <a:t>=3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/>
              <a:t>Result – SPI&gt;7 and BL&lt;1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3720" y="2285208"/>
            <a:ext cx="2983880" cy="42751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673720" y="3121785"/>
            <a:ext cx="2983880" cy="42751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ounded Rectangle 31"/>
          <p:cNvSpPr/>
          <p:nvPr/>
        </p:nvSpPr>
        <p:spPr>
          <a:xfrm>
            <a:off x="4360890" y="2712720"/>
            <a:ext cx="2340161" cy="42751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0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8" grpId="0" animBg="1"/>
      <p:bldP spid="19" grpId="0" animBg="1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</a:t>
            </a:r>
            <a:r>
              <a:rPr lang="en-US" dirty="0"/>
              <a:t>   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    Algebra-2</a:t>
            </a:r>
            <a:endParaRPr lang="en-US" dirty="0"/>
          </a:p>
          <a:p>
            <a:r>
              <a:rPr lang="en-US" dirty="0"/>
              <a:t>Operation: Natural join will </a:t>
            </a:r>
            <a:r>
              <a:rPr lang="en-US" b="1" dirty="0">
                <a:solidFill>
                  <a:schemeClr val="accent6"/>
                </a:solidFill>
              </a:rPr>
              <a:t>retrieve consistent data </a:t>
            </a:r>
            <a:r>
              <a:rPr lang="en-US" dirty="0"/>
              <a:t>from multiple relations.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combines records </a:t>
            </a:r>
            <a:r>
              <a:rPr lang="en-US" dirty="0"/>
              <a:t>from different relations that </a:t>
            </a:r>
            <a:r>
              <a:rPr lang="en-US" b="1" dirty="0">
                <a:solidFill>
                  <a:schemeClr val="accent6"/>
                </a:solidFill>
              </a:rPr>
              <a:t>satisfy a given condition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/ Inner Join</a:t>
            </a:r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 rot="5400000">
            <a:off x="1513892" y="918062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9" name="AutoShape 11"/>
          <p:cNvSpPr>
            <a:spLocks noChangeArrowheads="1"/>
          </p:cNvSpPr>
          <p:nvPr/>
        </p:nvSpPr>
        <p:spPr bwMode="auto">
          <a:xfrm rot="5400000">
            <a:off x="3489132" y="1375391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40" name="AutoShape 11"/>
          <p:cNvSpPr>
            <a:spLocks noChangeArrowheads="1"/>
          </p:cNvSpPr>
          <p:nvPr/>
        </p:nvSpPr>
        <p:spPr bwMode="auto">
          <a:xfrm rot="5400000">
            <a:off x="7385786" y="1353938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114431"/>
              </p:ext>
            </p:extLst>
          </p:nvPr>
        </p:nvGraphicFramePr>
        <p:xfrm>
          <a:off x="482870" y="3517418"/>
          <a:ext cx="7315201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03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48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Steps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761036"/>
              </p:ext>
            </p:extLst>
          </p:nvPr>
        </p:nvGraphicFramePr>
        <p:xfrm>
          <a:off x="482870" y="3975185"/>
          <a:ext cx="73152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5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– 1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performs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Cartesian Product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014909"/>
              </p:ext>
            </p:extLst>
          </p:nvPr>
        </p:nvGraphicFramePr>
        <p:xfrm>
          <a:off x="486227" y="3058477"/>
          <a:ext cx="41516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516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Steps performed in Natural Join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7531104"/>
              </p:ext>
            </p:extLst>
          </p:nvPr>
        </p:nvGraphicFramePr>
        <p:xfrm>
          <a:off x="482872" y="4371279"/>
          <a:ext cx="73152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5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– 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Then it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deletes inconsistent tuples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37913"/>
              </p:ext>
            </p:extLst>
          </p:nvPr>
        </p:nvGraphicFramePr>
        <p:xfrm>
          <a:off x="482872" y="4765173"/>
          <a:ext cx="73152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5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– 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Then it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removes an attribute 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duplicate attributes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6" name="Picture 2" descr="Image result for natural join in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97" y="3148875"/>
            <a:ext cx="3474720" cy="226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1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/ Inner Join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79561"/>
              </p:ext>
            </p:extLst>
          </p:nvPr>
        </p:nvGraphicFramePr>
        <p:xfrm>
          <a:off x="514066" y="1911580"/>
          <a:ext cx="23456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29886"/>
              </p:ext>
            </p:extLst>
          </p:nvPr>
        </p:nvGraphicFramePr>
        <p:xfrm>
          <a:off x="514066" y="15479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14066" y="138957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511728"/>
              </p:ext>
            </p:extLst>
          </p:nvPr>
        </p:nvGraphicFramePr>
        <p:xfrm>
          <a:off x="514066" y="100158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927664"/>
              </p:ext>
            </p:extLst>
          </p:nvPr>
        </p:nvGraphicFramePr>
        <p:xfrm>
          <a:off x="1612995" y="992701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Natural Join between Student and Result.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735265" y="1386362"/>
            <a:ext cx="32004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282539"/>
              </p:ext>
            </p:extLst>
          </p:nvPr>
        </p:nvGraphicFramePr>
        <p:xfrm>
          <a:off x="7735265" y="99837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2730503"/>
              </p:ext>
            </p:extLst>
          </p:nvPr>
        </p:nvGraphicFramePr>
        <p:xfrm>
          <a:off x="8745294" y="988458"/>
          <a:ext cx="23101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10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283099"/>
              </p:ext>
            </p:extLst>
          </p:nvPr>
        </p:nvGraphicFramePr>
        <p:xfrm>
          <a:off x="7754651" y="1911580"/>
          <a:ext cx="286772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20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129165"/>
              </p:ext>
            </p:extLst>
          </p:nvPr>
        </p:nvGraphicFramePr>
        <p:xfrm>
          <a:off x="7754651" y="15479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568338"/>
              </p:ext>
            </p:extLst>
          </p:nvPr>
        </p:nvGraphicFramePr>
        <p:xfrm>
          <a:off x="4217717" y="1920540"/>
          <a:ext cx="11674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194342"/>
              </p:ext>
            </p:extLst>
          </p:nvPr>
        </p:nvGraphicFramePr>
        <p:xfrm>
          <a:off x="4217717" y="1556927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1" name="AutoShape 11"/>
          <p:cNvSpPr>
            <a:spLocks noChangeArrowheads="1"/>
          </p:cNvSpPr>
          <p:nvPr/>
        </p:nvSpPr>
        <p:spPr bwMode="auto">
          <a:xfrm rot="5400000">
            <a:off x="9802177" y="1061245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529342" y="3695354"/>
            <a:ext cx="10424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955990"/>
              </p:ext>
            </p:extLst>
          </p:nvPr>
        </p:nvGraphicFramePr>
        <p:xfrm>
          <a:off x="529342" y="3307369"/>
          <a:ext cx="34896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896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Steps performed in Natural Join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914693"/>
              </p:ext>
            </p:extLst>
          </p:nvPr>
        </p:nvGraphicFramePr>
        <p:xfrm>
          <a:off x="529342" y="4230491"/>
          <a:ext cx="493712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4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08023"/>
              </p:ext>
            </p:extLst>
          </p:nvPr>
        </p:nvGraphicFramePr>
        <p:xfrm>
          <a:off x="529342" y="3866878"/>
          <a:ext cx="29864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86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Step:1 Perform </a:t>
                      </a: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Cross</a:t>
                      </a:r>
                      <a:r>
                        <a:rPr lang="en-US" b="1" baseline="0" dirty="0">
                          <a:solidFill>
                            <a:schemeClr val="tx2"/>
                          </a:solidFill>
                        </a:rPr>
                        <a:t> Product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16406"/>
              </p:ext>
            </p:extLst>
          </p:nvPr>
        </p:nvGraphicFramePr>
        <p:xfrm>
          <a:off x="5847300" y="4222470"/>
          <a:ext cx="4937126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089377"/>
              </p:ext>
            </p:extLst>
          </p:nvPr>
        </p:nvGraphicFramePr>
        <p:xfrm>
          <a:off x="5847300" y="3858857"/>
          <a:ext cx="351663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166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Step:2 </a:t>
                      </a:r>
                      <a:r>
                        <a:rPr lang="en-US" sz="18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Removes inconsistent tuples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0049940"/>
              </p:ext>
            </p:extLst>
          </p:nvPr>
        </p:nvGraphicFramePr>
        <p:xfrm>
          <a:off x="5855874" y="5507981"/>
          <a:ext cx="28968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8929945"/>
              </p:ext>
            </p:extLst>
          </p:nvPr>
        </p:nvGraphicFramePr>
        <p:xfrm>
          <a:off x="5855874" y="5144368"/>
          <a:ext cx="421513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15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Step:3 </a:t>
                      </a:r>
                      <a:r>
                        <a:rPr lang="en-US" sz="18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Removes an attribute from duplicate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669280" y="2874350"/>
            <a:ext cx="6161649" cy="730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112713" algn="l"/>
            <a:r>
              <a:rPr lang="en-US" sz="2000" dirty="0"/>
              <a:t>To perform a Natural Join there must be </a:t>
            </a:r>
            <a:r>
              <a:rPr lang="en-US" sz="2000" b="1" dirty="0">
                <a:solidFill>
                  <a:schemeClr val="accent6"/>
                </a:solidFill>
              </a:rPr>
              <a:t>one common attribute (column) </a:t>
            </a:r>
            <a:r>
              <a:rPr lang="en-US" sz="2000" dirty="0"/>
              <a:t>between two relations.</a:t>
            </a:r>
          </a:p>
        </p:txBody>
      </p:sp>
    </p:spTree>
    <p:extLst>
      <p:ext uri="{BB962C8B-B14F-4D97-AF65-F5344CB8AC3E}">
        <p14:creationId xmlns:p14="http://schemas.microsoft.com/office/powerpoint/2010/main" val="236027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Relational Databases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6420" y="848204"/>
            <a:ext cx="11929641" cy="5590565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811857"/>
              </p:ext>
            </p:extLst>
          </p:nvPr>
        </p:nvGraphicFramePr>
        <p:xfrm>
          <a:off x="2245328" y="1928173"/>
          <a:ext cx="4238626" cy="3291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Semester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Tarun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639898"/>
              </p:ext>
            </p:extLst>
          </p:nvPr>
        </p:nvGraphicFramePr>
        <p:xfrm>
          <a:off x="2245270" y="155908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3637" y="3140055"/>
            <a:ext cx="127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Rows or</a:t>
            </a:r>
          </a:p>
          <a:p>
            <a:r>
              <a:rPr lang="en-US" dirty="0"/>
              <a:t>Tuples or Records </a:t>
            </a:r>
            <a:r>
              <a:rPr lang="en-US" b="1" dirty="0">
                <a:solidFill>
                  <a:srgbClr val="C00000"/>
                </a:solidFill>
              </a:rPr>
              <a:t>(7)</a:t>
            </a:r>
            <a:endParaRPr lang="en-IN" b="1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 flipH="1">
            <a:off x="2702470" y="1253825"/>
            <a:ext cx="1655489" cy="67101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57959" y="1253825"/>
            <a:ext cx="1870561" cy="67056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57959" y="1253825"/>
            <a:ext cx="1029186" cy="67056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357958" y="1253825"/>
            <a:ext cx="2" cy="69036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488495" y="1253825"/>
            <a:ext cx="869464" cy="67056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1406325" y="2509098"/>
            <a:ext cx="834883" cy="109262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1406325" y="2948940"/>
            <a:ext cx="834883" cy="6527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>
          <a:xfrm flipV="1">
            <a:off x="1406325" y="3360420"/>
            <a:ext cx="834883" cy="2413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1406325" y="3601720"/>
            <a:ext cx="834883" cy="2082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>
            <a:off x="1406325" y="3601720"/>
            <a:ext cx="834883" cy="5892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60379" y="87266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 </a:t>
            </a:r>
            <a:r>
              <a:rPr lang="en-US" b="1" dirty="0">
                <a:solidFill>
                  <a:srgbClr val="C00000"/>
                </a:solidFill>
              </a:rPr>
              <a:t>(5)</a:t>
            </a:r>
            <a:endParaRPr lang="en-IN" b="1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193878" y="5400794"/>
            <a:ext cx="96012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86358" y="51932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Degree = No of columns </a:t>
            </a:r>
            <a:r>
              <a:rPr lang="en-US" b="1" dirty="0">
                <a:solidFill>
                  <a:srgbClr val="C00000"/>
                </a:solidFill>
              </a:rPr>
              <a:t>(5)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5523693" y="3607184"/>
            <a:ext cx="25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Cardinality = No of tuples </a:t>
            </a:r>
            <a:r>
              <a:rPr lang="en-US" sz="1600" b="1" dirty="0">
                <a:solidFill>
                  <a:srgbClr val="C00000"/>
                </a:solidFill>
              </a:rPr>
              <a:t>(7)</a:t>
            </a:r>
          </a:p>
        </p:txBody>
      </p:sp>
      <p:cxnSp>
        <p:nvCxnSpPr>
          <p:cNvPr id="23" name="Straight Arrow Connector 22"/>
          <p:cNvCxnSpPr>
            <a:stCxn id="8" idx="3"/>
          </p:cNvCxnSpPr>
          <p:nvPr/>
        </p:nvCxnSpPr>
        <p:spPr>
          <a:xfrm>
            <a:off x="1406325" y="3601720"/>
            <a:ext cx="834883" cy="14532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06698" y="5400794"/>
            <a:ext cx="73152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467347" y="2345489"/>
            <a:ext cx="592722" cy="339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474310" y="5193463"/>
            <a:ext cx="585759" cy="31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21058" y="5638800"/>
            <a:ext cx="630936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b="1" dirty="0">
                <a:solidFill>
                  <a:schemeClr val="accent6"/>
                </a:solidFill>
              </a:rPr>
              <a:t>Domain</a:t>
            </a:r>
            <a:r>
              <a:rPr lang="en-US" dirty="0"/>
              <a:t> is a set of </a:t>
            </a:r>
            <a:r>
              <a:rPr lang="en-US" b="1" dirty="0">
                <a:solidFill>
                  <a:schemeClr val="accent6"/>
                </a:solidFill>
              </a:rPr>
              <a:t>all possible unique values </a:t>
            </a:r>
            <a:r>
              <a:rPr lang="en-US" dirty="0"/>
              <a:t>for a specific column.</a:t>
            </a:r>
          </a:p>
          <a:p>
            <a:pPr algn="l"/>
            <a:r>
              <a:rPr lang="en-US" dirty="0"/>
              <a:t>Domain of Branch attribute is (CE, CI, ME, EE)</a:t>
            </a:r>
          </a:p>
        </p:txBody>
      </p:sp>
      <p:cxnSp>
        <p:nvCxnSpPr>
          <p:cNvPr id="28" name="Straight Arrow Connector 27"/>
          <p:cNvCxnSpPr>
            <a:stCxn id="8" idx="3"/>
          </p:cNvCxnSpPr>
          <p:nvPr/>
        </p:nvCxnSpPr>
        <p:spPr>
          <a:xfrm>
            <a:off x="1406325" y="3601720"/>
            <a:ext cx="834883" cy="99314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63277" y="1753504"/>
            <a:ext cx="1620000" cy="787344"/>
          </a:xfrm>
          <a:prstGeom prst="roundRect">
            <a:avLst>
              <a:gd name="adj" fmla="val 39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Attributes: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Title of column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701208" y="2147176"/>
            <a:ext cx="5400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31519" y="926453"/>
            <a:ext cx="4789122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b="1" dirty="0">
                <a:solidFill>
                  <a:schemeClr val="accent6"/>
                </a:solidFill>
              </a:rPr>
              <a:t>Table (Relation)</a:t>
            </a:r>
            <a:r>
              <a:rPr lang="en-US" dirty="0"/>
              <a:t>: A database object that holds a collection of data for a specific topic. </a:t>
            </a:r>
          </a:p>
          <a:p>
            <a:pPr algn="l"/>
            <a:r>
              <a:rPr lang="en-US" dirty="0"/>
              <a:t>Table consist of rows and columns.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31519" y="2189983"/>
            <a:ext cx="4789122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b="1" dirty="0">
                <a:solidFill>
                  <a:schemeClr val="accent6"/>
                </a:solidFill>
              </a:rPr>
              <a:t>Column (Attribute)</a:t>
            </a:r>
            <a:r>
              <a:rPr lang="en-US" dirty="0"/>
              <a:t>: The vertical component of a table. A column has a name and a particular data type; e.g. </a:t>
            </a:r>
            <a:r>
              <a:rPr lang="en-US" dirty="0" err="1"/>
              <a:t>varchar</a:t>
            </a:r>
            <a:r>
              <a:rPr lang="en-US" dirty="0"/>
              <a:t>, decimal, integer, </a:t>
            </a:r>
            <a:r>
              <a:rPr lang="en-US" dirty="0" err="1"/>
              <a:t>datetime</a:t>
            </a:r>
            <a:r>
              <a:rPr lang="en-US" dirty="0"/>
              <a:t> etc.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31519" y="3453513"/>
            <a:ext cx="4789122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b="1" dirty="0">
                <a:solidFill>
                  <a:schemeClr val="accent6"/>
                </a:solidFill>
              </a:rPr>
              <a:t>Record (Tuple)</a:t>
            </a:r>
            <a:r>
              <a:rPr lang="en-US" dirty="0"/>
              <a:t>: The horizontal component of a table, consisting of a sequence of values, one for each column of the table. It is also known as row.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31519" y="4717042"/>
            <a:ext cx="4789122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dirty="0"/>
              <a:t>A database consists of a collection of tables (relations), each having a unique name.</a:t>
            </a:r>
          </a:p>
        </p:txBody>
      </p:sp>
    </p:spTree>
    <p:extLst>
      <p:ext uri="{BB962C8B-B14F-4D97-AF65-F5344CB8AC3E}">
        <p14:creationId xmlns:p14="http://schemas.microsoft.com/office/powerpoint/2010/main" val="411939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1" grpId="0"/>
      <p:bldP spid="22" grpId="0"/>
      <p:bldP spid="27" grpId="0" animBg="1"/>
      <p:bldP spid="2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/ Inner Join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659835"/>
              </p:ext>
            </p:extLst>
          </p:nvPr>
        </p:nvGraphicFramePr>
        <p:xfrm>
          <a:off x="514066" y="1911580"/>
          <a:ext cx="23456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BID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HOD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524140"/>
              </p:ext>
            </p:extLst>
          </p:nvPr>
        </p:nvGraphicFramePr>
        <p:xfrm>
          <a:off x="514066" y="1547967"/>
          <a:ext cx="8782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782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14066" y="138957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511728"/>
              </p:ext>
            </p:extLst>
          </p:nvPr>
        </p:nvGraphicFramePr>
        <p:xfrm>
          <a:off x="514066" y="100158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351004"/>
              </p:ext>
            </p:extLst>
          </p:nvPr>
        </p:nvGraphicFramePr>
        <p:xfrm>
          <a:off x="1612995" y="992701"/>
          <a:ext cx="52787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78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Natural Join between Branch and Faculty.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735265" y="1386362"/>
            <a:ext cx="32004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282539"/>
              </p:ext>
            </p:extLst>
          </p:nvPr>
        </p:nvGraphicFramePr>
        <p:xfrm>
          <a:off x="7735265" y="99837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351572"/>
              </p:ext>
            </p:extLst>
          </p:nvPr>
        </p:nvGraphicFramePr>
        <p:xfrm>
          <a:off x="8745294" y="988455"/>
          <a:ext cx="23101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10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(Branch)      (Faculty)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069703"/>
              </p:ext>
            </p:extLst>
          </p:nvPr>
        </p:nvGraphicFramePr>
        <p:xfrm>
          <a:off x="7754651" y="1911580"/>
          <a:ext cx="348808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13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7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2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HOD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Patel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129165"/>
              </p:ext>
            </p:extLst>
          </p:nvPr>
        </p:nvGraphicFramePr>
        <p:xfrm>
          <a:off x="7754651" y="15479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148941"/>
              </p:ext>
            </p:extLst>
          </p:nvPr>
        </p:nvGraphicFramePr>
        <p:xfrm>
          <a:off x="4217717" y="1920540"/>
          <a:ext cx="199258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89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FID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652312"/>
              </p:ext>
            </p:extLst>
          </p:nvPr>
        </p:nvGraphicFramePr>
        <p:xfrm>
          <a:off x="4217717" y="1556927"/>
          <a:ext cx="8972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1" name="AutoShape 11"/>
          <p:cNvSpPr>
            <a:spLocks noChangeArrowheads="1"/>
          </p:cNvSpPr>
          <p:nvPr/>
        </p:nvSpPr>
        <p:spPr bwMode="auto">
          <a:xfrm rot="5400000">
            <a:off x="9732327" y="1059657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14066" y="3602536"/>
            <a:ext cx="10543140" cy="1097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112713" algn="l"/>
            <a:r>
              <a:rPr lang="en-US" sz="2800" dirty="0"/>
              <a:t>To perform a Natural Join there must be </a:t>
            </a:r>
            <a:r>
              <a:rPr lang="en-US" sz="2800" b="1" dirty="0">
                <a:solidFill>
                  <a:schemeClr val="accent6"/>
                </a:solidFill>
              </a:rPr>
              <a:t>one common attribute (column) </a:t>
            </a:r>
            <a:r>
              <a:rPr lang="en-US" sz="2800" dirty="0"/>
              <a:t>between two relations.</a:t>
            </a:r>
          </a:p>
        </p:txBody>
      </p:sp>
    </p:spTree>
    <p:extLst>
      <p:ext uri="{BB962C8B-B14F-4D97-AF65-F5344CB8AC3E}">
        <p14:creationId xmlns:p14="http://schemas.microsoft.com/office/powerpoint/2010/main" val="183913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Write down relational algebra for the following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  <a:p>
            <a:pPr lvl="1"/>
            <a:r>
              <a:rPr lang="en-US" dirty="0"/>
              <a:t>Student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Address, City, Mobile)</a:t>
            </a:r>
          </a:p>
          <a:p>
            <a:pPr lvl="1"/>
            <a:r>
              <a:rPr lang="en-US" dirty="0"/>
              <a:t>Department (Did, </a:t>
            </a:r>
            <a:r>
              <a:rPr lang="en-US" dirty="0" err="1"/>
              <a:t>Dname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Academic (</a:t>
            </a:r>
            <a:r>
              <a:rPr lang="en-US" dirty="0" err="1"/>
              <a:t>Rno</a:t>
            </a:r>
            <a:r>
              <a:rPr lang="en-US" dirty="0"/>
              <a:t>, Did, SPI, CPI, Backlog)</a:t>
            </a:r>
          </a:p>
          <a:p>
            <a:pPr lvl="1"/>
            <a:r>
              <a:rPr lang="en-US" dirty="0"/>
              <a:t>Guide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Fid)</a:t>
            </a:r>
          </a:p>
          <a:p>
            <a:pPr lvl="1"/>
            <a:r>
              <a:rPr lang="en-US" dirty="0"/>
              <a:t>Faculty (Fid, </a:t>
            </a:r>
            <a:r>
              <a:rPr lang="en-US" dirty="0" err="1"/>
              <a:t>Fname</a:t>
            </a:r>
            <a:r>
              <a:rPr lang="en-US" dirty="0"/>
              <a:t>, Subject, Did, Salary)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97204" y="3579111"/>
            <a:ext cx="11521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151301"/>
              </p:ext>
            </p:extLst>
          </p:nvPr>
        </p:nvGraphicFramePr>
        <p:xfrm>
          <a:off x="297204" y="319112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039807"/>
              </p:ext>
            </p:extLst>
          </p:nvPr>
        </p:nvGraphicFramePr>
        <p:xfrm>
          <a:off x="1396133" y="3182238"/>
          <a:ext cx="105810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5810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the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 of students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their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department name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all student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 to “CE” department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297204" y="4263570"/>
            <a:ext cx="8138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907466"/>
              </p:ext>
            </p:extLst>
          </p:nvPr>
        </p:nvGraphicFramePr>
        <p:xfrm>
          <a:off x="297204" y="387558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311127"/>
              </p:ext>
            </p:extLst>
          </p:nvPr>
        </p:nvGraphicFramePr>
        <p:xfrm>
          <a:off x="1307233" y="3746595"/>
          <a:ext cx="186721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72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Sname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Dname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, SPI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954580"/>
              </p:ext>
            </p:extLst>
          </p:nvPr>
        </p:nvGraphicFramePr>
        <p:xfrm>
          <a:off x="2952862" y="3685923"/>
          <a:ext cx="55946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946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err="1">
                          <a:solidFill>
                            <a:schemeClr val="tx1"/>
                          </a:solidFill>
                        </a:rPr>
                        <a:t>Dname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=‘CE’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(Student      (Department      Academic)))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AutoShape 11"/>
          <p:cNvSpPr>
            <a:spLocks noChangeArrowheads="1"/>
          </p:cNvSpPr>
          <p:nvPr/>
        </p:nvSpPr>
        <p:spPr bwMode="auto">
          <a:xfrm rot="5400000">
            <a:off x="5236246" y="3880174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 rot="5400000">
            <a:off x="6822158" y="3880174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96267" y="5405326"/>
            <a:ext cx="9281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286110"/>
              </p:ext>
            </p:extLst>
          </p:nvPr>
        </p:nvGraphicFramePr>
        <p:xfrm>
          <a:off x="296267" y="50173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23925"/>
              </p:ext>
            </p:extLst>
          </p:nvPr>
        </p:nvGraphicFramePr>
        <p:xfrm>
          <a:off x="1395196" y="5008453"/>
          <a:ext cx="83807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807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 of students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their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project name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whose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guide is “A. J. Shah”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296267" y="6089785"/>
            <a:ext cx="7406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951154"/>
              </p:ext>
            </p:extLst>
          </p:nvPr>
        </p:nvGraphicFramePr>
        <p:xfrm>
          <a:off x="296267" y="5701800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590887"/>
              </p:ext>
            </p:extLst>
          </p:nvPr>
        </p:nvGraphicFramePr>
        <p:xfrm>
          <a:off x="1306296" y="5572810"/>
          <a:ext cx="1514793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147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Sname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Pname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746864"/>
              </p:ext>
            </p:extLst>
          </p:nvPr>
        </p:nvGraphicFramePr>
        <p:xfrm>
          <a:off x="2643315" y="5512138"/>
          <a:ext cx="51993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99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err="1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=‘</a:t>
                      </a:r>
                      <a:r>
                        <a:rPr lang="en-US" sz="2400" b="0" baseline="-25000" dirty="0" err="1">
                          <a:solidFill>
                            <a:schemeClr val="tx1"/>
                          </a:solidFill>
                        </a:rPr>
                        <a:t>A.J.Shah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(Student      (Guide      Faculty)))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0" name="AutoShape 11"/>
          <p:cNvSpPr>
            <a:spLocks noChangeArrowheads="1"/>
          </p:cNvSpPr>
          <p:nvPr/>
        </p:nvSpPr>
        <p:spPr bwMode="auto">
          <a:xfrm rot="5400000">
            <a:off x="5418824" y="5706389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2" name="AutoShape 11"/>
          <p:cNvSpPr>
            <a:spLocks noChangeArrowheads="1"/>
          </p:cNvSpPr>
          <p:nvPr/>
        </p:nvSpPr>
        <p:spPr bwMode="auto">
          <a:xfrm rot="5400000">
            <a:off x="6414186" y="5706389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837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0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>
            <a:normAutofit/>
          </a:bodyPr>
          <a:lstStyle/>
          <a:p>
            <a:r>
              <a:rPr lang="en-US" sz="2700" dirty="0"/>
              <a:t>Exercise: Write down relational algebra for the following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Relations</a:t>
            </a:r>
          </a:p>
          <a:p>
            <a:pPr lvl="1"/>
            <a:r>
              <a:rPr lang="en-US" dirty="0"/>
              <a:t>Student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Address, City, Mobile)</a:t>
            </a:r>
          </a:p>
          <a:p>
            <a:pPr lvl="1"/>
            <a:r>
              <a:rPr lang="en-US" dirty="0"/>
              <a:t>Department (Did, </a:t>
            </a:r>
            <a:r>
              <a:rPr lang="en-US" dirty="0" err="1"/>
              <a:t>Dname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Academic (</a:t>
            </a:r>
            <a:r>
              <a:rPr lang="en-US" dirty="0" err="1"/>
              <a:t>Rno</a:t>
            </a:r>
            <a:r>
              <a:rPr lang="en-US" dirty="0"/>
              <a:t>, Did, SPI, CPI, Backlog)</a:t>
            </a:r>
          </a:p>
          <a:p>
            <a:pPr lvl="1"/>
            <a:r>
              <a:rPr lang="en-US" dirty="0"/>
              <a:t>Guide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Fid)</a:t>
            </a:r>
          </a:p>
          <a:p>
            <a:pPr lvl="1"/>
            <a:r>
              <a:rPr lang="en-US" dirty="0"/>
              <a:t>Faculty (Fid, </a:t>
            </a:r>
            <a:r>
              <a:rPr lang="en-US" dirty="0" err="1"/>
              <a:t>Fname</a:t>
            </a:r>
            <a:r>
              <a:rPr lang="en-US" dirty="0"/>
              <a:t>, Subject, Did, Salary)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students </a:t>
            </a:r>
            <a:r>
              <a:rPr lang="en-US" sz="2200" dirty="0"/>
              <a:t>with their </a:t>
            </a:r>
            <a:r>
              <a:rPr lang="en-US" sz="2200" dirty="0">
                <a:solidFill>
                  <a:schemeClr val="tx2"/>
                </a:solidFill>
              </a:rPr>
              <a:t>department name </a:t>
            </a:r>
            <a:r>
              <a:rPr lang="en-US" sz="2200" dirty="0"/>
              <a:t>having </a:t>
            </a:r>
            <a:r>
              <a:rPr lang="en-US" sz="2200" dirty="0">
                <a:solidFill>
                  <a:schemeClr val="tx2"/>
                </a:solidFill>
              </a:rPr>
              <a:t>backlog 0</a:t>
            </a:r>
            <a:r>
              <a:rPr lang="en-US" sz="2200" dirty="0"/>
              <a:t>.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faculties </a:t>
            </a:r>
            <a:r>
              <a:rPr lang="en-US" sz="2200" dirty="0"/>
              <a:t>with their </a:t>
            </a:r>
            <a:r>
              <a:rPr lang="en-US" sz="2200" dirty="0">
                <a:solidFill>
                  <a:schemeClr val="tx2"/>
                </a:solidFill>
              </a:rPr>
              <a:t>department name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tx2"/>
                </a:solidFill>
              </a:rPr>
              <a:t>salary</a:t>
            </a:r>
            <a:r>
              <a:rPr lang="en-US" sz="2200" dirty="0"/>
              <a:t> having </a:t>
            </a:r>
            <a:r>
              <a:rPr lang="en-US" sz="2200" dirty="0">
                <a:solidFill>
                  <a:schemeClr val="tx2"/>
                </a:solidFill>
              </a:rPr>
              <a:t>salary more than 25000</a:t>
            </a:r>
            <a:r>
              <a:rPr lang="en-US" sz="2200" dirty="0"/>
              <a:t> and </a:t>
            </a:r>
            <a:r>
              <a:rPr lang="en-US" sz="2200" dirty="0">
                <a:solidFill>
                  <a:schemeClr val="tx2"/>
                </a:solidFill>
              </a:rPr>
              <a:t>belongs to “CE” department</a:t>
            </a:r>
            <a:r>
              <a:rPr lang="en-US" sz="2200" dirty="0"/>
              <a:t>.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all faculties </a:t>
            </a:r>
            <a:r>
              <a:rPr lang="en-US" sz="2200" dirty="0"/>
              <a:t>of </a:t>
            </a:r>
            <a:r>
              <a:rPr lang="en-US" sz="2200" dirty="0">
                <a:solidFill>
                  <a:schemeClr val="tx2"/>
                </a:solidFill>
              </a:rPr>
              <a:t>“CE” and “ME” department </a:t>
            </a:r>
            <a:r>
              <a:rPr lang="en-US" sz="2200" dirty="0"/>
              <a:t>whose </a:t>
            </a:r>
            <a:r>
              <a:rPr lang="en-US" sz="2200" dirty="0">
                <a:solidFill>
                  <a:schemeClr val="tx2"/>
                </a:solidFill>
              </a:rPr>
              <a:t>salary is more than 50000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Display the </a:t>
            </a:r>
            <a:r>
              <a:rPr lang="en-US" sz="2200" dirty="0" smtClean="0">
                <a:solidFill>
                  <a:schemeClr val="tx2"/>
                </a:solidFill>
              </a:rPr>
              <a:t>students name </a:t>
            </a:r>
            <a:r>
              <a:rPr lang="en-US" sz="2200" dirty="0" smtClean="0"/>
              <a:t>with their </a:t>
            </a:r>
            <a:r>
              <a:rPr lang="en-US" sz="2200" dirty="0" smtClean="0">
                <a:solidFill>
                  <a:schemeClr val="tx2"/>
                </a:solidFill>
              </a:rPr>
              <a:t>project name </a:t>
            </a:r>
            <a:r>
              <a:rPr lang="en-US" sz="2200" dirty="0" smtClean="0"/>
              <a:t>of all </a:t>
            </a:r>
            <a:r>
              <a:rPr lang="en-US" sz="2200" dirty="0" smtClean="0">
                <a:solidFill>
                  <a:schemeClr val="tx2"/>
                </a:solidFill>
              </a:rPr>
              <a:t>“CE” department’s </a:t>
            </a:r>
            <a:r>
              <a:rPr lang="en-US" sz="2200" dirty="0" smtClean="0"/>
              <a:t>students whose </a:t>
            </a:r>
            <a:r>
              <a:rPr lang="en-US" sz="2200" dirty="0" smtClean="0">
                <a:solidFill>
                  <a:schemeClr val="tx2"/>
                </a:solidFill>
              </a:rPr>
              <a:t>guide is “Z.Z. Patel”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Display the </a:t>
            </a:r>
            <a:r>
              <a:rPr lang="en-US" sz="2200" dirty="0" smtClean="0">
                <a:solidFill>
                  <a:schemeClr val="tx2"/>
                </a:solidFill>
              </a:rPr>
              <a:t>name of faculties </a:t>
            </a:r>
            <a:r>
              <a:rPr lang="en-US" sz="2200" dirty="0" smtClean="0"/>
              <a:t>with their </a:t>
            </a:r>
            <a:r>
              <a:rPr lang="en-US" sz="2200" dirty="0" smtClean="0">
                <a:solidFill>
                  <a:schemeClr val="tx2"/>
                </a:solidFill>
              </a:rPr>
              <a:t>department name </a:t>
            </a:r>
            <a:r>
              <a:rPr lang="en-US" sz="2200" dirty="0" smtClean="0"/>
              <a:t>who belongs to </a:t>
            </a:r>
            <a:r>
              <a:rPr lang="en-US" sz="2200" dirty="0" smtClean="0">
                <a:solidFill>
                  <a:schemeClr val="tx2"/>
                </a:solidFill>
              </a:rPr>
              <a:t>“CE” department </a:t>
            </a:r>
            <a:r>
              <a:rPr lang="en-US" sz="2200" dirty="0" smtClean="0"/>
              <a:t>and </a:t>
            </a:r>
            <a:r>
              <a:rPr lang="en-US" sz="2200" dirty="0" smtClean="0">
                <a:solidFill>
                  <a:schemeClr val="tx2"/>
                </a:solidFill>
              </a:rPr>
              <a:t>tough “CPU”</a:t>
            </a:r>
            <a:r>
              <a:rPr lang="en-US" sz="2200" dirty="0" smtClean="0"/>
              <a:t> subject having </a:t>
            </a:r>
            <a:r>
              <a:rPr lang="en-US" sz="2200" dirty="0" smtClean="0">
                <a:solidFill>
                  <a:schemeClr val="tx2"/>
                </a:solidFill>
              </a:rPr>
              <a:t>salary more than 25000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List the </a:t>
            </a:r>
            <a:r>
              <a:rPr lang="en-US" sz="2200" dirty="0" smtClean="0">
                <a:solidFill>
                  <a:schemeClr val="tx2"/>
                </a:solidFill>
              </a:rPr>
              <a:t>name of students </a:t>
            </a:r>
            <a:r>
              <a:rPr lang="en-US" sz="2200" dirty="0" smtClean="0"/>
              <a:t>with their </a:t>
            </a:r>
            <a:r>
              <a:rPr lang="en-US" sz="2200" dirty="0" smtClean="0">
                <a:solidFill>
                  <a:schemeClr val="tx2"/>
                </a:solidFill>
              </a:rPr>
              <a:t>department name </a:t>
            </a:r>
            <a:r>
              <a:rPr lang="en-US" sz="2200" dirty="0" smtClean="0"/>
              <a:t>doing </a:t>
            </a:r>
            <a:r>
              <a:rPr lang="en-US" sz="2200" dirty="0" smtClean="0">
                <a:solidFill>
                  <a:schemeClr val="tx2"/>
                </a:solidFill>
              </a:rPr>
              <a:t>project “</a:t>
            </a:r>
            <a:r>
              <a:rPr lang="en-US" sz="2200" dirty="0" err="1" smtClean="0">
                <a:solidFill>
                  <a:schemeClr val="tx2"/>
                </a:solidFill>
              </a:rPr>
              <a:t>Hackathon</a:t>
            </a:r>
            <a:r>
              <a:rPr lang="en-US" sz="2200" dirty="0" smtClean="0">
                <a:solidFill>
                  <a:schemeClr val="tx2"/>
                </a:solidFill>
              </a:rPr>
              <a:t>” </a:t>
            </a:r>
            <a:r>
              <a:rPr lang="en-US" sz="2200" dirty="0" smtClean="0"/>
              <a:t>under </a:t>
            </a:r>
            <a:r>
              <a:rPr lang="en-US" sz="2200" dirty="0" smtClean="0">
                <a:solidFill>
                  <a:schemeClr val="tx2"/>
                </a:solidFill>
              </a:rPr>
              <a:t>guide “I. I. Shah”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808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accent6"/>
                </a:solidFill>
              </a:rPr>
              <a:t>natural join some records are missing</a:t>
            </a:r>
            <a:r>
              <a:rPr lang="en-US" dirty="0"/>
              <a:t>, if we </a:t>
            </a:r>
            <a:r>
              <a:rPr lang="en-US" b="1" dirty="0">
                <a:solidFill>
                  <a:schemeClr val="accent6"/>
                </a:solidFill>
              </a:rPr>
              <a:t>want that missing records </a:t>
            </a:r>
            <a:r>
              <a:rPr lang="en-US" dirty="0"/>
              <a:t>than we have to </a:t>
            </a:r>
            <a:r>
              <a:rPr lang="en-US" b="1" dirty="0">
                <a:solidFill>
                  <a:schemeClr val="accent6"/>
                </a:solidFill>
              </a:rPr>
              <a:t>use outer join</a:t>
            </a:r>
            <a:r>
              <a:rPr lang="en-US" dirty="0"/>
              <a:t>.</a:t>
            </a:r>
          </a:p>
        </p:txBody>
      </p:sp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920338"/>
              </p:ext>
            </p:extLst>
          </p:nvPr>
        </p:nvGraphicFramePr>
        <p:xfrm>
          <a:off x="964130" y="2248123"/>
          <a:ext cx="4114981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7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Outer Join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681884"/>
              </p:ext>
            </p:extLst>
          </p:nvPr>
        </p:nvGraphicFramePr>
        <p:xfrm>
          <a:off x="964130" y="2705890"/>
          <a:ext cx="411451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 Outer Join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176917"/>
              </p:ext>
            </p:extLst>
          </p:nvPr>
        </p:nvGraphicFramePr>
        <p:xfrm>
          <a:off x="967487" y="1789182"/>
          <a:ext cx="33642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364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Three types of Outer Join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671639"/>
              </p:ext>
            </p:extLst>
          </p:nvPr>
        </p:nvGraphicFramePr>
        <p:xfrm>
          <a:off x="964132" y="3101984"/>
          <a:ext cx="411451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 Outer Join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1185318"/>
              </p:ext>
            </p:extLst>
          </p:nvPr>
        </p:nvGraphicFramePr>
        <p:xfrm>
          <a:off x="964132" y="3495878"/>
          <a:ext cx="411451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Outer Join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326429" y="2818935"/>
            <a:ext cx="320358" cy="182881"/>
            <a:chOff x="2758122" y="2441257"/>
            <a:chExt cx="320358" cy="182881"/>
          </a:xfrm>
        </p:grpSpPr>
        <p:sp>
          <p:nvSpPr>
            <p:cNvPr id="14" name="Flowchart: Collate 13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461288" y="3211811"/>
            <a:ext cx="321467" cy="182881"/>
            <a:chOff x="3048000" y="2819400"/>
            <a:chExt cx="321467" cy="182881"/>
          </a:xfrm>
        </p:grpSpPr>
        <p:sp>
          <p:nvSpPr>
            <p:cNvPr id="18" name="Flowchart: Collate 17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26429" y="3601065"/>
            <a:ext cx="457836" cy="182881"/>
            <a:chOff x="2803842" y="3246119"/>
            <a:chExt cx="457836" cy="182881"/>
          </a:xfrm>
        </p:grpSpPr>
        <p:sp>
          <p:nvSpPr>
            <p:cNvPr id="22" name="Flowchart: Collate 21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14066" y="4237536"/>
            <a:ext cx="10543140" cy="1097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112713" algn="l"/>
            <a:r>
              <a:rPr lang="en-US" sz="2800" dirty="0"/>
              <a:t>To perform a Outer Join there must be </a:t>
            </a:r>
            <a:r>
              <a:rPr lang="en-US" sz="2800" b="1" dirty="0">
                <a:solidFill>
                  <a:schemeClr val="accent6"/>
                </a:solidFill>
              </a:rPr>
              <a:t>one common attribute (column) </a:t>
            </a:r>
            <a:r>
              <a:rPr lang="en-US" sz="2800" dirty="0"/>
              <a:t>between two relations.</a:t>
            </a:r>
          </a:p>
        </p:txBody>
      </p:sp>
    </p:spTree>
    <p:extLst>
      <p:ext uri="{BB962C8B-B14F-4D97-AF65-F5344CB8AC3E}">
        <p14:creationId xmlns:p14="http://schemas.microsoft.com/office/powerpoint/2010/main" val="245174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</a:t>
            </a:r>
            <a:r>
              <a:rPr lang="en-US" dirty="0"/>
              <a:t>   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  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chemeClr val="accent6"/>
                </a:solidFill>
              </a:rPr>
              <a:t>all the tuples of the left relation </a:t>
            </a:r>
            <a:r>
              <a:rPr lang="en-US" dirty="0"/>
              <a:t>even through there is no matching tuple in the right relation. </a:t>
            </a:r>
          </a:p>
          <a:p>
            <a:pPr lvl="1"/>
            <a:r>
              <a:rPr lang="en-US" dirty="0"/>
              <a:t>For such kind of </a:t>
            </a:r>
            <a:r>
              <a:rPr lang="en-US" b="1" dirty="0">
                <a:solidFill>
                  <a:schemeClr val="accent6"/>
                </a:solidFill>
              </a:rPr>
              <a:t>tuples having no matching</a:t>
            </a:r>
            <a:r>
              <a:rPr lang="en-US" dirty="0"/>
              <a:t>, the attributes of right relation will be </a:t>
            </a:r>
            <a:r>
              <a:rPr lang="en-US" b="1" dirty="0">
                <a:solidFill>
                  <a:schemeClr val="accent6"/>
                </a:solidFill>
              </a:rPr>
              <a:t>padded with NULL </a:t>
            </a:r>
            <a:r>
              <a:rPr lang="en-US" dirty="0"/>
              <a:t>in resultant relation.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560503" y="958694"/>
            <a:ext cx="320358" cy="182881"/>
            <a:chOff x="2758122" y="2441257"/>
            <a:chExt cx="320358" cy="182881"/>
          </a:xfrm>
        </p:grpSpPr>
        <p:sp>
          <p:nvSpPr>
            <p:cNvPr id="14" name="Flowchart: Collate 13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442430" y="1420437"/>
            <a:ext cx="320358" cy="182881"/>
            <a:chOff x="2758122" y="2441257"/>
            <a:chExt cx="320358" cy="182881"/>
          </a:xfrm>
        </p:grpSpPr>
        <p:sp>
          <p:nvSpPr>
            <p:cNvPr id="18" name="Flowchart: Collate 17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354639" y="1420437"/>
            <a:ext cx="320358" cy="182881"/>
            <a:chOff x="2758122" y="2441257"/>
            <a:chExt cx="320358" cy="182881"/>
          </a:xfrm>
        </p:grpSpPr>
        <p:sp>
          <p:nvSpPr>
            <p:cNvPr id="22" name="Flowchart: Collate 21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917947"/>
              </p:ext>
            </p:extLst>
          </p:nvPr>
        </p:nvGraphicFramePr>
        <p:xfrm>
          <a:off x="514066" y="4244594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958125"/>
              </p:ext>
            </p:extLst>
          </p:nvPr>
        </p:nvGraphicFramePr>
        <p:xfrm>
          <a:off x="514066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75733"/>
            <a:ext cx="6492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686645"/>
              </p:ext>
            </p:extLst>
          </p:nvPr>
        </p:nvGraphicFramePr>
        <p:xfrm>
          <a:off x="514066" y="31877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185212"/>
              </p:ext>
            </p:extLst>
          </p:nvPr>
        </p:nvGraphicFramePr>
        <p:xfrm>
          <a:off x="1612995" y="3178860"/>
          <a:ext cx="55152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15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Left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72521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883500"/>
              </p:ext>
            </p:extLst>
          </p:nvPr>
        </p:nvGraphicFramePr>
        <p:xfrm>
          <a:off x="8143224" y="31845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079084"/>
              </p:ext>
            </p:extLst>
          </p:nvPr>
        </p:nvGraphicFramePr>
        <p:xfrm>
          <a:off x="9153253" y="3173032"/>
          <a:ext cx="2399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9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369623"/>
              </p:ext>
            </p:extLst>
          </p:nvPr>
        </p:nvGraphicFramePr>
        <p:xfrm>
          <a:off x="8143224" y="4244594"/>
          <a:ext cx="32953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10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890036"/>
              </p:ext>
            </p:extLst>
          </p:nvPr>
        </p:nvGraphicFramePr>
        <p:xfrm>
          <a:off x="8143224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72513"/>
              </p:ext>
            </p:extLst>
          </p:nvPr>
        </p:nvGraphicFramePr>
        <p:xfrm>
          <a:off x="3196420" y="4241182"/>
          <a:ext cx="13960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116850"/>
              </p:ext>
            </p:extLst>
          </p:nvPr>
        </p:nvGraphicFramePr>
        <p:xfrm>
          <a:off x="3196420" y="387756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0229004" y="3290826"/>
            <a:ext cx="320358" cy="182881"/>
            <a:chOff x="2758122" y="2441257"/>
            <a:chExt cx="320358" cy="182881"/>
          </a:xfrm>
        </p:grpSpPr>
        <p:sp>
          <p:nvSpPr>
            <p:cNvPr id="48" name="Flowchart: Collate 47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05" y="3882435"/>
            <a:ext cx="2371477" cy="1555853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502898" y="6262717"/>
            <a:ext cx="5577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352185"/>
              </p:ext>
            </p:extLst>
          </p:nvPr>
        </p:nvGraphicFramePr>
        <p:xfrm>
          <a:off x="502898" y="58747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506403"/>
              </p:ext>
            </p:extLst>
          </p:nvPr>
        </p:nvGraphicFramePr>
        <p:xfrm>
          <a:off x="1601827" y="5865844"/>
          <a:ext cx="4645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453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output of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(Result)        (Student).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82062" y="5987807"/>
            <a:ext cx="320358" cy="182881"/>
            <a:chOff x="2758122" y="2441257"/>
            <a:chExt cx="320358" cy="182881"/>
          </a:xfrm>
        </p:grpSpPr>
        <p:sp>
          <p:nvSpPr>
            <p:cNvPr id="59" name="Flowchart: Collate 58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4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727936"/>
              </p:ext>
            </p:extLst>
          </p:nvPr>
        </p:nvGraphicFramePr>
        <p:xfrm>
          <a:off x="343585" y="2056386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837728"/>
              </p:ext>
            </p:extLst>
          </p:nvPr>
        </p:nvGraphicFramePr>
        <p:xfrm>
          <a:off x="343585" y="169277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343585" y="1387525"/>
            <a:ext cx="9601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559556"/>
              </p:ext>
            </p:extLst>
          </p:nvPr>
        </p:nvGraphicFramePr>
        <p:xfrm>
          <a:off x="343585" y="9995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174402"/>
              </p:ext>
            </p:extLst>
          </p:nvPr>
        </p:nvGraphicFramePr>
        <p:xfrm>
          <a:off x="1442514" y="990652"/>
          <a:ext cx="8709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7093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Left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(Display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Name and SPI)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337235" y="4141024"/>
            <a:ext cx="5029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386808"/>
              </p:ext>
            </p:extLst>
          </p:nvPr>
        </p:nvGraphicFramePr>
        <p:xfrm>
          <a:off x="337235" y="3753039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804146"/>
              </p:ext>
            </p:extLst>
          </p:nvPr>
        </p:nvGraphicFramePr>
        <p:xfrm>
          <a:off x="1366677" y="3607528"/>
          <a:ext cx="173736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, Name, SPI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349570"/>
              </p:ext>
            </p:extLst>
          </p:nvPr>
        </p:nvGraphicFramePr>
        <p:xfrm>
          <a:off x="343585" y="4873874"/>
          <a:ext cx="2417129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10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98200"/>
              </p:ext>
            </p:extLst>
          </p:nvPr>
        </p:nvGraphicFramePr>
        <p:xfrm>
          <a:off x="343585" y="451026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152668"/>
              </p:ext>
            </p:extLst>
          </p:nvPr>
        </p:nvGraphicFramePr>
        <p:xfrm>
          <a:off x="3025939" y="2052974"/>
          <a:ext cx="186944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131567"/>
              </p:ext>
            </p:extLst>
          </p:nvPr>
        </p:nvGraphicFramePr>
        <p:xfrm>
          <a:off x="3025939" y="1689361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191175"/>
              </p:ext>
            </p:extLst>
          </p:nvPr>
        </p:nvGraphicFramePr>
        <p:xfrm>
          <a:off x="2931161" y="3720878"/>
          <a:ext cx="25879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7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((Student)        (Result))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4076762" y="3832098"/>
            <a:ext cx="320358" cy="182881"/>
            <a:chOff x="2758122" y="2441257"/>
            <a:chExt cx="320358" cy="182881"/>
          </a:xfrm>
        </p:grpSpPr>
        <p:sp>
          <p:nvSpPr>
            <p:cNvPr id="44" name="Flowchart: Collate 43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36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</a:t>
            </a:r>
            <a:r>
              <a:rPr lang="en-US" dirty="0"/>
              <a:t>   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  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chemeClr val="accent6"/>
                </a:solidFill>
              </a:rPr>
              <a:t>all the tuples of right relation</a:t>
            </a:r>
            <a:r>
              <a:rPr lang="en-US" dirty="0"/>
              <a:t> even through there is no matching tuple in the left relation. </a:t>
            </a:r>
          </a:p>
          <a:p>
            <a:pPr lvl="1"/>
            <a:r>
              <a:rPr lang="en-US" dirty="0"/>
              <a:t>For such kind of </a:t>
            </a:r>
            <a:r>
              <a:rPr lang="en-US" b="1" dirty="0">
                <a:solidFill>
                  <a:schemeClr val="accent6"/>
                </a:solidFill>
              </a:rPr>
              <a:t>tuples having no matching</a:t>
            </a:r>
            <a:r>
              <a:rPr lang="en-US" dirty="0"/>
              <a:t>, the attributes of left relation will be </a:t>
            </a:r>
            <a:r>
              <a:rPr lang="en-US" b="1" dirty="0">
                <a:solidFill>
                  <a:schemeClr val="accent6"/>
                </a:solidFill>
              </a:rPr>
              <a:t>padded with NULL </a:t>
            </a:r>
            <a:r>
              <a:rPr lang="en-US" dirty="0"/>
              <a:t>in resultant relation.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917947"/>
              </p:ext>
            </p:extLst>
          </p:nvPr>
        </p:nvGraphicFramePr>
        <p:xfrm>
          <a:off x="514066" y="4244594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958125"/>
              </p:ext>
            </p:extLst>
          </p:nvPr>
        </p:nvGraphicFramePr>
        <p:xfrm>
          <a:off x="514066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75733"/>
            <a:ext cx="6583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686645"/>
              </p:ext>
            </p:extLst>
          </p:nvPr>
        </p:nvGraphicFramePr>
        <p:xfrm>
          <a:off x="514066" y="31877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021688"/>
              </p:ext>
            </p:extLst>
          </p:nvPr>
        </p:nvGraphicFramePr>
        <p:xfrm>
          <a:off x="1612995" y="3178860"/>
          <a:ext cx="56359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35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Right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72521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883500"/>
              </p:ext>
            </p:extLst>
          </p:nvPr>
        </p:nvGraphicFramePr>
        <p:xfrm>
          <a:off x="8143224" y="31845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079084"/>
              </p:ext>
            </p:extLst>
          </p:nvPr>
        </p:nvGraphicFramePr>
        <p:xfrm>
          <a:off x="9153253" y="3173032"/>
          <a:ext cx="2399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9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862445"/>
              </p:ext>
            </p:extLst>
          </p:nvPr>
        </p:nvGraphicFramePr>
        <p:xfrm>
          <a:off x="8143224" y="4244594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890036"/>
              </p:ext>
            </p:extLst>
          </p:nvPr>
        </p:nvGraphicFramePr>
        <p:xfrm>
          <a:off x="8143224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72513"/>
              </p:ext>
            </p:extLst>
          </p:nvPr>
        </p:nvGraphicFramePr>
        <p:xfrm>
          <a:off x="3196420" y="4241182"/>
          <a:ext cx="13960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116850"/>
              </p:ext>
            </p:extLst>
          </p:nvPr>
        </p:nvGraphicFramePr>
        <p:xfrm>
          <a:off x="3196420" y="387756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502898" y="6262717"/>
            <a:ext cx="5577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352185"/>
              </p:ext>
            </p:extLst>
          </p:nvPr>
        </p:nvGraphicFramePr>
        <p:xfrm>
          <a:off x="502898" y="58747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506403"/>
              </p:ext>
            </p:extLst>
          </p:nvPr>
        </p:nvGraphicFramePr>
        <p:xfrm>
          <a:off x="1601827" y="5865844"/>
          <a:ext cx="4645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453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output of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(Result)        (Student).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1549276" y="971028"/>
            <a:ext cx="321467" cy="182881"/>
            <a:chOff x="3048000" y="2819400"/>
            <a:chExt cx="321467" cy="182881"/>
          </a:xfrm>
        </p:grpSpPr>
        <p:sp>
          <p:nvSpPr>
            <p:cNvPr id="41" name="Flowchart: Collate 40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465004" y="1432500"/>
            <a:ext cx="321467" cy="182881"/>
            <a:chOff x="3048000" y="2819400"/>
            <a:chExt cx="321467" cy="182881"/>
          </a:xfrm>
        </p:grpSpPr>
        <p:sp>
          <p:nvSpPr>
            <p:cNvPr id="45" name="Flowchart: Collate 44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7399655" y="1431426"/>
            <a:ext cx="321467" cy="182881"/>
            <a:chOff x="3048000" y="2819400"/>
            <a:chExt cx="321467" cy="182881"/>
          </a:xfrm>
        </p:grpSpPr>
        <p:sp>
          <p:nvSpPr>
            <p:cNvPr id="57" name="Flowchart: Collate 56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0247116" y="3288197"/>
            <a:ext cx="321467" cy="182881"/>
            <a:chOff x="3048000" y="2819400"/>
            <a:chExt cx="321467" cy="182881"/>
          </a:xfrm>
        </p:grpSpPr>
        <p:sp>
          <p:nvSpPr>
            <p:cNvPr id="65" name="Flowchart: Collate 64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712409" y="5998152"/>
            <a:ext cx="321467" cy="182881"/>
            <a:chOff x="3048000" y="2819400"/>
            <a:chExt cx="321467" cy="182881"/>
          </a:xfrm>
        </p:grpSpPr>
        <p:sp>
          <p:nvSpPr>
            <p:cNvPr id="69" name="Flowchart: Collate 68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Picture 6" descr="https://msdnshared.blob.core.windows.net/media/TNBlogsFS/BlogFileStorage/blogs_technet/bpaulblog/WindowsLiveWriter/SimplifyingSQLServerJoinsQueryandInterna_B116/clip_image009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48" y="3886435"/>
            <a:ext cx="2368296" cy="154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7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727936"/>
              </p:ext>
            </p:extLst>
          </p:nvPr>
        </p:nvGraphicFramePr>
        <p:xfrm>
          <a:off x="343585" y="2056386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837728"/>
              </p:ext>
            </p:extLst>
          </p:nvPr>
        </p:nvGraphicFramePr>
        <p:xfrm>
          <a:off x="343585" y="169277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343585" y="1387525"/>
            <a:ext cx="97840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559556"/>
              </p:ext>
            </p:extLst>
          </p:nvPr>
        </p:nvGraphicFramePr>
        <p:xfrm>
          <a:off x="343585" y="9995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2270843"/>
              </p:ext>
            </p:extLst>
          </p:nvPr>
        </p:nvGraphicFramePr>
        <p:xfrm>
          <a:off x="1442514" y="990652"/>
          <a:ext cx="88299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299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Right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(Display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Name and SPI)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337235" y="4141024"/>
            <a:ext cx="5029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386808"/>
              </p:ext>
            </p:extLst>
          </p:nvPr>
        </p:nvGraphicFramePr>
        <p:xfrm>
          <a:off x="337235" y="3753039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677851"/>
              </p:ext>
            </p:extLst>
          </p:nvPr>
        </p:nvGraphicFramePr>
        <p:xfrm>
          <a:off x="1366677" y="3567187"/>
          <a:ext cx="173736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, Name, SPI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337388"/>
              </p:ext>
            </p:extLst>
          </p:nvPr>
        </p:nvGraphicFramePr>
        <p:xfrm>
          <a:off x="343585" y="4873874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98200"/>
              </p:ext>
            </p:extLst>
          </p:nvPr>
        </p:nvGraphicFramePr>
        <p:xfrm>
          <a:off x="343585" y="451026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152668"/>
              </p:ext>
            </p:extLst>
          </p:nvPr>
        </p:nvGraphicFramePr>
        <p:xfrm>
          <a:off x="3025939" y="2052974"/>
          <a:ext cx="186944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131567"/>
              </p:ext>
            </p:extLst>
          </p:nvPr>
        </p:nvGraphicFramePr>
        <p:xfrm>
          <a:off x="3025939" y="1689361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953594"/>
              </p:ext>
            </p:extLst>
          </p:nvPr>
        </p:nvGraphicFramePr>
        <p:xfrm>
          <a:off x="2931161" y="3693984"/>
          <a:ext cx="25879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7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((Student)        (Result))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4118304" y="3805900"/>
            <a:ext cx="321467" cy="182881"/>
            <a:chOff x="3048000" y="2819400"/>
            <a:chExt cx="321467" cy="182881"/>
          </a:xfrm>
        </p:grpSpPr>
        <p:sp>
          <p:nvSpPr>
            <p:cNvPr id="22" name="Flowchart: Collate 21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67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  </a:t>
            </a:r>
            <a:r>
              <a:rPr lang="en-US" dirty="0"/>
              <a:t>   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    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chemeClr val="accent6"/>
                </a:solidFill>
              </a:rPr>
              <a:t>all the tuples of both of the relations</a:t>
            </a:r>
            <a:r>
              <a:rPr lang="en-US" dirty="0"/>
              <a:t>. It also pads null values whenever required. (Left outer join + Right outer join)</a:t>
            </a:r>
          </a:p>
          <a:p>
            <a:pPr lvl="1"/>
            <a:r>
              <a:rPr lang="en-US" dirty="0"/>
              <a:t>For such kind of </a:t>
            </a:r>
            <a:r>
              <a:rPr lang="en-US" b="1" dirty="0">
                <a:solidFill>
                  <a:schemeClr val="accent6"/>
                </a:solidFill>
              </a:rPr>
              <a:t>tuples having no matching</a:t>
            </a:r>
            <a:r>
              <a:rPr lang="en-US" dirty="0"/>
              <a:t>, it will be </a:t>
            </a:r>
            <a:r>
              <a:rPr lang="en-US" b="1" dirty="0">
                <a:solidFill>
                  <a:schemeClr val="accent6"/>
                </a:solidFill>
              </a:rPr>
              <a:t>padded with NULL</a:t>
            </a:r>
            <a:r>
              <a:rPr lang="en-US" dirty="0"/>
              <a:t> in resultant relation.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917947"/>
              </p:ext>
            </p:extLst>
          </p:nvPr>
        </p:nvGraphicFramePr>
        <p:xfrm>
          <a:off x="514066" y="4244594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958125"/>
              </p:ext>
            </p:extLst>
          </p:nvPr>
        </p:nvGraphicFramePr>
        <p:xfrm>
          <a:off x="514066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75733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686645"/>
              </p:ext>
            </p:extLst>
          </p:nvPr>
        </p:nvGraphicFramePr>
        <p:xfrm>
          <a:off x="514066" y="31877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096501"/>
              </p:ext>
            </p:extLst>
          </p:nvPr>
        </p:nvGraphicFramePr>
        <p:xfrm>
          <a:off x="1612995" y="3178860"/>
          <a:ext cx="54819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819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Full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72521"/>
            <a:ext cx="3337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883500"/>
              </p:ext>
            </p:extLst>
          </p:nvPr>
        </p:nvGraphicFramePr>
        <p:xfrm>
          <a:off x="8143224" y="31845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015675"/>
              </p:ext>
            </p:extLst>
          </p:nvPr>
        </p:nvGraphicFramePr>
        <p:xfrm>
          <a:off x="9153253" y="3173032"/>
          <a:ext cx="2486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863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 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203859"/>
              </p:ext>
            </p:extLst>
          </p:nvPr>
        </p:nvGraphicFramePr>
        <p:xfrm>
          <a:off x="8143224" y="4244594"/>
          <a:ext cx="32985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42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890036"/>
              </p:ext>
            </p:extLst>
          </p:nvPr>
        </p:nvGraphicFramePr>
        <p:xfrm>
          <a:off x="8143224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72513"/>
              </p:ext>
            </p:extLst>
          </p:nvPr>
        </p:nvGraphicFramePr>
        <p:xfrm>
          <a:off x="3196420" y="4241182"/>
          <a:ext cx="13960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116850"/>
              </p:ext>
            </p:extLst>
          </p:nvPr>
        </p:nvGraphicFramePr>
        <p:xfrm>
          <a:off x="3196420" y="387756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502898" y="6262717"/>
            <a:ext cx="5623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352185"/>
              </p:ext>
            </p:extLst>
          </p:nvPr>
        </p:nvGraphicFramePr>
        <p:xfrm>
          <a:off x="502898" y="58747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927788"/>
              </p:ext>
            </p:extLst>
          </p:nvPr>
        </p:nvGraphicFramePr>
        <p:xfrm>
          <a:off x="1601827" y="5865844"/>
          <a:ext cx="46800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output of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(Result)         (Student).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534578" y="952905"/>
            <a:ext cx="457836" cy="182881"/>
            <a:chOff x="2803842" y="3246119"/>
            <a:chExt cx="457836" cy="182881"/>
          </a:xfrm>
        </p:grpSpPr>
        <p:sp>
          <p:nvSpPr>
            <p:cNvPr id="48" name="Flowchart: Collate 47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3443094" y="1425330"/>
            <a:ext cx="457836" cy="182881"/>
            <a:chOff x="2803842" y="3246119"/>
            <a:chExt cx="457836" cy="182881"/>
          </a:xfrm>
        </p:grpSpPr>
        <p:sp>
          <p:nvSpPr>
            <p:cNvPr id="60" name="Flowchart: Collate 59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7530500" y="1425330"/>
            <a:ext cx="457836" cy="182881"/>
            <a:chOff x="2803842" y="3246119"/>
            <a:chExt cx="457836" cy="182881"/>
          </a:xfrm>
        </p:grpSpPr>
        <p:sp>
          <p:nvSpPr>
            <p:cNvPr id="77" name="Flowchart: Collate 76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0196752" y="3299229"/>
            <a:ext cx="457836" cy="182881"/>
            <a:chOff x="2803842" y="3246119"/>
            <a:chExt cx="457836" cy="182881"/>
          </a:xfrm>
        </p:grpSpPr>
        <p:sp>
          <p:nvSpPr>
            <p:cNvPr id="83" name="Flowchart: Collate 82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669662" y="5981457"/>
            <a:ext cx="457836" cy="182881"/>
            <a:chOff x="2803842" y="3246119"/>
            <a:chExt cx="457836" cy="182881"/>
          </a:xfrm>
        </p:grpSpPr>
        <p:sp>
          <p:nvSpPr>
            <p:cNvPr id="89" name="Flowchart: Collate 88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" name="Picture 4" descr="https://1.bp.blogspot.com/-eL4uyz3j_pc/VxurAGmXuAI/AAAAAAAABfM/RMnolY0W88M_d_TzDaFiNxQ4oEpE4oNSgCKgB/s1600/Full_outer_joi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48" y="3886200"/>
            <a:ext cx="2368296" cy="155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6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727936"/>
              </p:ext>
            </p:extLst>
          </p:nvPr>
        </p:nvGraphicFramePr>
        <p:xfrm>
          <a:off x="343585" y="2056386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837728"/>
              </p:ext>
            </p:extLst>
          </p:nvPr>
        </p:nvGraphicFramePr>
        <p:xfrm>
          <a:off x="343585" y="169277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343585" y="1387525"/>
            <a:ext cx="9601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559556"/>
              </p:ext>
            </p:extLst>
          </p:nvPr>
        </p:nvGraphicFramePr>
        <p:xfrm>
          <a:off x="343585" y="9995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183723"/>
              </p:ext>
            </p:extLst>
          </p:nvPr>
        </p:nvGraphicFramePr>
        <p:xfrm>
          <a:off x="1442514" y="990652"/>
          <a:ext cx="86760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760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Full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(Display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Name and SPI)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337235" y="4141024"/>
            <a:ext cx="5074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386808"/>
              </p:ext>
            </p:extLst>
          </p:nvPr>
        </p:nvGraphicFramePr>
        <p:xfrm>
          <a:off x="337235" y="3753039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879321"/>
              </p:ext>
            </p:extLst>
          </p:nvPr>
        </p:nvGraphicFramePr>
        <p:xfrm>
          <a:off x="1366677" y="3597167"/>
          <a:ext cx="173736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, Name, SPI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849047"/>
              </p:ext>
            </p:extLst>
          </p:nvPr>
        </p:nvGraphicFramePr>
        <p:xfrm>
          <a:off x="343585" y="4873874"/>
          <a:ext cx="2420304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42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98200"/>
              </p:ext>
            </p:extLst>
          </p:nvPr>
        </p:nvGraphicFramePr>
        <p:xfrm>
          <a:off x="343585" y="451026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152668"/>
              </p:ext>
            </p:extLst>
          </p:nvPr>
        </p:nvGraphicFramePr>
        <p:xfrm>
          <a:off x="3025939" y="2052974"/>
          <a:ext cx="186944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131567"/>
              </p:ext>
            </p:extLst>
          </p:nvPr>
        </p:nvGraphicFramePr>
        <p:xfrm>
          <a:off x="3025939" y="1689361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180347"/>
              </p:ext>
            </p:extLst>
          </p:nvPr>
        </p:nvGraphicFramePr>
        <p:xfrm>
          <a:off x="2931161" y="3723964"/>
          <a:ext cx="3305866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305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((Student)         (Result))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4045549" y="3835880"/>
            <a:ext cx="457836" cy="182881"/>
            <a:chOff x="2803842" y="3246119"/>
            <a:chExt cx="457836" cy="182881"/>
          </a:xfrm>
        </p:grpSpPr>
        <p:sp>
          <p:nvSpPr>
            <p:cNvPr id="38" name="Flowchart: Collate 37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00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Key</a:t>
            </a:r>
          </a:p>
          <a:p>
            <a:r>
              <a:rPr lang="en-US" dirty="0" smtClean="0"/>
              <a:t>Candidate Key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/>
              <a:t>Alternate </a:t>
            </a:r>
            <a:r>
              <a:rPr lang="en-US" dirty="0" smtClean="0"/>
              <a:t>Key</a:t>
            </a:r>
          </a:p>
          <a:p>
            <a:r>
              <a:rPr lang="en-US" dirty="0"/>
              <a:t>Foreign </a:t>
            </a:r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operators </a:t>
            </a:r>
            <a:r>
              <a:rPr lang="en-US" b="1" dirty="0">
                <a:solidFill>
                  <a:schemeClr val="accent6"/>
                </a:solidFill>
              </a:rPr>
              <a:t>combine the results of two or more queries </a:t>
            </a:r>
            <a:r>
              <a:rPr lang="en-US" dirty="0"/>
              <a:t>into a single result.</a:t>
            </a:r>
          </a:p>
        </p:txBody>
      </p:sp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206426"/>
              </p:ext>
            </p:extLst>
          </p:nvPr>
        </p:nvGraphicFramePr>
        <p:xfrm>
          <a:off x="964130" y="2248123"/>
          <a:ext cx="4389301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7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Set Operator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5908931"/>
              </p:ext>
            </p:extLst>
          </p:nvPr>
        </p:nvGraphicFramePr>
        <p:xfrm>
          <a:off x="964130" y="2705890"/>
          <a:ext cx="438883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329483"/>
              </p:ext>
            </p:extLst>
          </p:nvPr>
        </p:nvGraphicFramePr>
        <p:xfrm>
          <a:off x="967487" y="1789182"/>
          <a:ext cx="3775393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753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Three types of Set Operators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55729"/>
              </p:ext>
            </p:extLst>
          </p:nvPr>
        </p:nvGraphicFramePr>
        <p:xfrm>
          <a:off x="964132" y="3101984"/>
          <a:ext cx="438883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Intersect / Intersection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924578"/>
              </p:ext>
            </p:extLst>
          </p:nvPr>
        </p:nvGraphicFramePr>
        <p:xfrm>
          <a:off x="964132" y="3495878"/>
          <a:ext cx="438883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Minus / Set difference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−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14066" y="4755248"/>
            <a:ext cx="10424160" cy="1097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Both queries should have </a:t>
            </a:r>
            <a:r>
              <a:rPr lang="en-US" sz="2800" b="1" dirty="0">
                <a:solidFill>
                  <a:schemeClr val="accent6"/>
                </a:solidFill>
              </a:rPr>
              <a:t>same (equal) number of columns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Corresponding </a:t>
            </a:r>
            <a:r>
              <a:rPr lang="en-US" sz="2800" b="1" dirty="0">
                <a:solidFill>
                  <a:schemeClr val="accent6"/>
                </a:solidFill>
              </a:rPr>
              <a:t>attributes should have the same data type </a:t>
            </a:r>
            <a:r>
              <a:rPr lang="en-US" sz="2800" dirty="0"/>
              <a:t>or</a:t>
            </a:r>
            <a:r>
              <a:rPr lang="en-US" sz="2800" b="1" dirty="0">
                <a:solidFill>
                  <a:schemeClr val="accent6"/>
                </a:solidFill>
              </a:rPr>
              <a:t> domain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14066" y="4595182"/>
            <a:ext cx="10012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5648608"/>
              </p:ext>
            </p:extLst>
          </p:nvPr>
        </p:nvGraphicFramePr>
        <p:xfrm>
          <a:off x="514066" y="4207197"/>
          <a:ext cx="13369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69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Conditions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788225"/>
              </p:ext>
            </p:extLst>
          </p:nvPr>
        </p:nvGraphicFramePr>
        <p:xfrm>
          <a:off x="1858288" y="4198309"/>
          <a:ext cx="88204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20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operators will take two or more queries as input, which must be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union-compatible.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00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348" y="1206428"/>
            <a:ext cx="548640" cy="6636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622AF8-443D-EAA3-716F-2FBC354DC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to perform Set Operators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155892"/>
              </p:ext>
            </p:extLst>
          </p:nvPr>
        </p:nvGraphicFramePr>
        <p:xfrm>
          <a:off x="265854" y="1837688"/>
          <a:ext cx="258572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259447"/>
              </p:ext>
            </p:extLst>
          </p:nvPr>
        </p:nvGraphicFramePr>
        <p:xfrm>
          <a:off x="265854" y="147407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385996"/>
              </p:ext>
            </p:extLst>
          </p:nvPr>
        </p:nvGraphicFramePr>
        <p:xfrm>
          <a:off x="3099765" y="1837688"/>
          <a:ext cx="199167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229797"/>
              </p:ext>
            </p:extLst>
          </p:nvPr>
        </p:nvGraphicFramePr>
        <p:xfrm>
          <a:off x="3099765" y="1474075"/>
          <a:ext cx="8972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394720"/>
              </p:ext>
            </p:extLst>
          </p:nvPr>
        </p:nvGraphicFramePr>
        <p:xfrm>
          <a:off x="6413806" y="1843208"/>
          <a:ext cx="20345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515031"/>
              </p:ext>
            </p:extLst>
          </p:nvPr>
        </p:nvGraphicFramePr>
        <p:xfrm>
          <a:off x="6413806" y="147959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481213"/>
              </p:ext>
            </p:extLst>
          </p:nvPr>
        </p:nvGraphicFramePr>
        <p:xfrm>
          <a:off x="9207376" y="1843208"/>
          <a:ext cx="22631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959340"/>
              </p:ext>
            </p:extLst>
          </p:nvPr>
        </p:nvGraphicFramePr>
        <p:xfrm>
          <a:off x="9207376" y="147959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rot="16200000">
            <a:off x="5158144" y="2498657"/>
            <a:ext cx="201168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y 21"/>
          <p:cNvSpPr/>
          <p:nvPr/>
        </p:nvSpPr>
        <p:spPr>
          <a:xfrm>
            <a:off x="2437109" y="1164123"/>
            <a:ext cx="640080" cy="822960"/>
          </a:xfrm>
          <a:prstGeom prst="mathMultiply">
            <a:avLst>
              <a:gd name="adj1" fmla="val 15152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255640" y="1317406"/>
            <a:ext cx="75895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444144"/>
              </p:ext>
            </p:extLst>
          </p:nvPr>
        </p:nvGraphicFramePr>
        <p:xfrm>
          <a:off x="255640" y="929421"/>
          <a:ext cx="15576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7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Conditions-1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044098"/>
              </p:ext>
            </p:extLst>
          </p:nvPr>
        </p:nvGraphicFramePr>
        <p:xfrm>
          <a:off x="1796810" y="920533"/>
          <a:ext cx="61995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99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Both queries should have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same (equal) number of columns.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831" y="4034791"/>
            <a:ext cx="548640" cy="663685"/>
          </a:xfrm>
          <a:prstGeom prst="rect">
            <a:avLst/>
          </a:prstGeom>
        </p:spPr>
      </p:pic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301690"/>
              </p:ext>
            </p:extLst>
          </p:nvPr>
        </p:nvGraphicFramePr>
        <p:xfrm>
          <a:off x="270337" y="4666051"/>
          <a:ext cx="258572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722408"/>
              </p:ext>
            </p:extLst>
          </p:nvPr>
        </p:nvGraphicFramePr>
        <p:xfrm>
          <a:off x="270337" y="430243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622157"/>
              </p:ext>
            </p:extLst>
          </p:nvPr>
        </p:nvGraphicFramePr>
        <p:xfrm>
          <a:off x="3104248" y="4666051"/>
          <a:ext cx="2774633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107093"/>
              </p:ext>
            </p:extLst>
          </p:nvPr>
        </p:nvGraphicFramePr>
        <p:xfrm>
          <a:off x="3104248" y="430243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281027"/>
              </p:ext>
            </p:extLst>
          </p:nvPr>
        </p:nvGraphicFramePr>
        <p:xfrm>
          <a:off x="6418289" y="4671571"/>
          <a:ext cx="258572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072594"/>
              </p:ext>
            </p:extLst>
          </p:nvPr>
        </p:nvGraphicFramePr>
        <p:xfrm>
          <a:off x="6418289" y="430795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06097"/>
              </p:ext>
            </p:extLst>
          </p:nvPr>
        </p:nvGraphicFramePr>
        <p:xfrm>
          <a:off x="9211859" y="4671571"/>
          <a:ext cx="255555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051573"/>
              </p:ext>
            </p:extLst>
          </p:nvPr>
        </p:nvGraphicFramePr>
        <p:xfrm>
          <a:off x="9211859" y="430795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 rot="16200000">
            <a:off x="5162627" y="5327020"/>
            <a:ext cx="201168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y 37"/>
          <p:cNvSpPr/>
          <p:nvPr/>
        </p:nvSpPr>
        <p:spPr>
          <a:xfrm>
            <a:off x="2441592" y="3992486"/>
            <a:ext cx="640080" cy="822960"/>
          </a:xfrm>
          <a:prstGeom prst="mathMultiply">
            <a:avLst>
              <a:gd name="adj1" fmla="val 15152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60123" y="4145769"/>
            <a:ext cx="7406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91223"/>
              </p:ext>
            </p:extLst>
          </p:nvPr>
        </p:nvGraphicFramePr>
        <p:xfrm>
          <a:off x="260123" y="3757784"/>
          <a:ext cx="15576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7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Conditions-2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127813"/>
              </p:ext>
            </p:extLst>
          </p:nvPr>
        </p:nvGraphicFramePr>
        <p:xfrm>
          <a:off x="1801293" y="3748896"/>
          <a:ext cx="60296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296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Corresponding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attributes should have the same data type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4" name="Rounded Rectangle 43"/>
          <p:cNvSpPr/>
          <p:nvPr/>
        </p:nvSpPr>
        <p:spPr>
          <a:xfrm>
            <a:off x="2308870" y="4663040"/>
            <a:ext cx="542723" cy="1638563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077982" y="4663040"/>
            <a:ext cx="798943" cy="1638563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8" grpId="0" animBg="1"/>
      <p:bldP spid="44" grpId="0" animBg="1"/>
      <p:bldP spid="4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4B1A5A3-C036-5463-8A36-9CF448DE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38006" y="1470177"/>
            <a:ext cx="6583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870678"/>
              </p:ext>
            </p:extLst>
          </p:nvPr>
        </p:nvGraphicFramePr>
        <p:xfrm>
          <a:off x="338006" y="108219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931036"/>
              </p:ext>
            </p:extLst>
          </p:nvPr>
        </p:nvGraphicFramePr>
        <p:xfrm>
          <a:off x="1436935" y="1073304"/>
          <a:ext cx="569468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94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following  tables are compatible or not: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8006" y="1720182"/>
            <a:ext cx="11399292" cy="441079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A: (</a:t>
            </a:r>
            <a:r>
              <a:rPr lang="en-US" sz="2000" dirty="0" err="1"/>
              <a:t>First_name</a:t>
            </a:r>
            <a:r>
              <a:rPr lang="en-US" sz="2000" dirty="0"/>
              <a:t>(char), </a:t>
            </a:r>
            <a:r>
              <a:rPr lang="en-US" sz="2000" dirty="0" err="1"/>
              <a:t>Last_name</a:t>
            </a:r>
            <a:r>
              <a:rPr lang="en-US" sz="2000" dirty="0"/>
              <a:t>(char), </a:t>
            </a:r>
            <a:r>
              <a:rPr lang="en-US" sz="2000" dirty="0" err="1"/>
              <a:t>Date_of_Birth</a:t>
            </a:r>
            <a:r>
              <a:rPr lang="en-US" sz="2000" dirty="0"/>
              <a:t>(date))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B: (</a:t>
            </a:r>
            <a:r>
              <a:rPr lang="en-US" sz="2000" dirty="0" err="1"/>
              <a:t>FName</a:t>
            </a:r>
            <a:r>
              <a:rPr lang="en-US" sz="2000" dirty="0"/>
              <a:t>(char), </a:t>
            </a:r>
            <a:r>
              <a:rPr lang="en-US" sz="2000" dirty="0" err="1"/>
              <a:t>LName</a:t>
            </a:r>
            <a:r>
              <a:rPr lang="en-US" sz="2000" dirty="0"/>
              <a:t>(char), </a:t>
            </a:r>
            <a:r>
              <a:rPr lang="en-US" sz="2000" dirty="0" err="1"/>
              <a:t>PhoneNumber</a:t>
            </a:r>
            <a:r>
              <a:rPr lang="en-US" sz="2000" dirty="0"/>
              <a:t>(number))</a:t>
            </a:r>
          </a:p>
          <a:p>
            <a:pPr marL="569913" indent="-457200" algn="l">
              <a:buFont typeface="Roboto Condensed" panose="02000000000000000000" pitchFamily="2" charset="0"/>
              <a:buChar char="Χ"/>
            </a:pPr>
            <a:r>
              <a:rPr lang="en-US" sz="2000" dirty="0">
                <a:solidFill>
                  <a:schemeClr val="accent6"/>
                </a:solidFill>
              </a:rPr>
              <a:t>(Not compatible) </a:t>
            </a:r>
            <a:r>
              <a:rPr lang="en-US" sz="2000" dirty="0"/>
              <a:t>Both tables have 3 attributes but </a:t>
            </a:r>
            <a:r>
              <a:rPr lang="en-US" sz="2000" b="1" dirty="0"/>
              <a:t>third attributes datatype is different</a:t>
            </a:r>
            <a:r>
              <a:rPr lang="en-US" sz="2000" dirty="0"/>
              <a:t>.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A: (</a:t>
            </a:r>
            <a:r>
              <a:rPr lang="en-US" sz="2000" dirty="0" err="1"/>
              <a:t>First_name</a:t>
            </a:r>
            <a:r>
              <a:rPr lang="en-US" sz="2000" dirty="0"/>
              <a:t>(char), </a:t>
            </a:r>
            <a:r>
              <a:rPr lang="en-US" sz="2000" dirty="0" err="1"/>
              <a:t>Last_name</a:t>
            </a:r>
            <a:r>
              <a:rPr lang="en-US" sz="2000" dirty="0"/>
              <a:t>(char), </a:t>
            </a:r>
            <a:r>
              <a:rPr lang="en-US" sz="2000" dirty="0" err="1"/>
              <a:t>Date_of_Birth</a:t>
            </a:r>
            <a:r>
              <a:rPr lang="en-US" sz="2000" dirty="0"/>
              <a:t>(date))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B: (</a:t>
            </a:r>
            <a:r>
              <a:rPr lang="en-US" sz="2000" dirty="0" err="1"/>
              <a:t>FName</a:t>
            </a:r>
            <a:r>
              <a:rPr lang="en-US" sz="2000" dirty="0"/>
              <a:t>(char), </a:t>
            </a:r>
            <a:r>
              <a:rPr lang="en-US" sz="2000" dirty="0" err="1"/>
              <a:t>LName</a:t>
            </a:r>
            <a:r>
              <a:rPr lang="en-US" sz="2000" dirty="0"/>
              <a:t>(char), DOB(date))</a:t>
            </a:r>
          </a:p>
          <a:p>
            <a:pPr marL="569913" indent="-4572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/>
                </a:solidFill>
              </a:rPr>
              <a:t>(Compatible) </a:t>
            </a:r>
            <a:r>
              <a:rPr lang="en-US" sz="2000" dirty="0"/>
              <a:t>Both tables have 3 attributes and of same data type.</a:t>
            </a:r>
          </a:p>
          <a:p>
            <a:pPr marL="569913" indent="-457200" algn="l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Person (</a:t>
            </a:r>
            <a:r>
              <a:rPr lang="en-US" sz="2000" dirty="0" err="1"/>
              <a:t>PersonID</a:t>
            </a:r>
            <a:r>
              <a:rPr lang="en-US" sz="2000" dirty="0"/>
              <a:t>, Name, Address, Hobby)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Professor (</a:t>
            </a:r>
            <a:r>
              <a:rPr lang="en-US" sz="2000" dirty="0" err="1"/>
              <a:t>ProfessorID</a:t>
            </a:r>
            <a:r>
              <a:rPr lang="en-US" sz="2000" dirty="0"/>
              <a:t>, Name, </a:t>
            </a:r>
            <a:r>
              <a:rPr lang="en-US" sz="2000" dirty="0" err="1"/>
              <a:t>OfficeAddress</a:t>
            </a:r>
            <a:r>
              <a:rPr lang="en-US" sz="2000" dirty="0"/>
              <a:t>, Salary)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(Not compatible) </a:t>
            </a:r>
            <a:r>
              <a:rPr lang="en-US" sz="2000" dirty="0"/>
              <a:t>Both tables have 4 attributes but </a:t>
            </a:r>
            <a:r>
              <a:rPr lang="en-US" sz="2000" b="1" dirty="0"/>
              <a:t>forth attributes datatype is different</a:t>
            </a:r>
            <a:r>
              <a:rPr lang="en-US" sz="2000" dirty="0"/>
              <a:t>.</a:t>
            </a:r>
          </a:p>
          <a:p>
            <a:pPr marL="112713" algn="l"/>
            <a:endParaRPr lang="en-US" sz="2000" dirty="0"/>
          </a:p>
          <a:p>
            <a:pPr marL="112713" algn="l"/>
            <a:r>
              <a:rPr lang="en-US" sz="2000" dirty="0"/>
              <a:t>                                                            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(Compatible) </a:t>
            </a:r>
            <a:r>
              <a:rPr lang="en-US" sz="2000" dirty="0"/>
              <a:t>Both tables have 2 attributes and of same data type.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335143"/>
              </p:ext>
            </p:extLst>
          </p:nvPr>
        </p:nvGraphicFramePr>
        <p:xfrm>
          <a:off x="1040349" y="5104424"/>
          <a:ext cx="27117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11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Name, Address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(Person)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274066"/>
              </p:ext>
            </p:extLst>
          </p:nvPr>
        </p:nvGraphicFramePr>
        <p:xfrm>
          <a:off x="5627340" y="5104424"/>
          <a:ext cx="3469005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690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Name, </a:t>
                      </a:r>
                      <a:r>
                        <a:rPr lang="en-US" sz="2400" b="0" i="1" baseline="-25000" dirty="0" err="1">
                          <a:solidFill>
                            <a:schemeClr val="tx1"/>
                          </a:solidFill>
                        </a:rPr>
                        <a:t>OfficeAddress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(Professor)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148861"/>
              </p:ext>
            </p:extLst>
          </p:nvPr>
        </p:nvGraphicFramePr>
        <p:xfrm>
          <a:off x="4325693" y="5134904"/>
          <a:ext cx="3797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16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U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 </a:t>
            </a:r>
            <a:r>
              <a:rPr lang="en-US" dirty="0"/>
              <a:t>U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</a:t>
            </a:r>
            <a:r>
              <a:rPr lang="en-US" dirty="0"/>
              <a:t>U</a:t>
            </a:r>
            <a:r>
              <a:rPr lang="en-US" i="1" dirty="0">
                <a:sym typeface="Symbol" pitchFamily="18" charset="2"/>
              </a:rPr>
              <a:t>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It displays all the tuples/records belonging to the first relation (left relation) or the second relation (right relation) or both.</a:t>
            </a:r>
          </a:p>
          <a:p>
            <a:pPr lvl="1"/>
            <a:r>
              <a:rPr lang="en-US" dirty="0"/>
              <a:t>It also </a:t>
            </a:r>
            <a:r>
              <a:rPr lang="en-US" dirty="0">
                <a:solidFill>
                  <a:schemeClr val="tx2"/>
                </a:solidFill>
              </a:rPr>
              <a:t>eliminates duplicate tuples</a:t>
            </a:r>
            <a:r>
              <a:rPr lang="en-US" dirty="0"/>
              <a:t> (tuples present in both relations appear once).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Operator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69727"/>
              </p:ext>
            </p:extLst>
          </p:nvPr>
        </p:nvGraphicFramePr>
        <p:xfrm>
          <a:off x="514066" y="4019744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210780"/>
              </p:ext>
            </p:extLst>
          </p:nvPr>
        </p:nvGraphicFramePr>
        <p:xfrm>
          <a:off x="514066" y="365613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30763"/>
            <a:ext cx="60807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710129"/>
              </p:ext>
            </p:extLst>
          </p:nvPr>
        </p:nvGraphicFramePr>
        <p:xfrm>
          <a:off x="514066" y="314277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768067"/>
              </p:ext>
            </p:extLst>
          </p:nvPr>
        </p:nvGraphicFramePr>
        <p:xfrm>
          <a:off x="1612995" y="3133890"/>
          <a:ext cx="51469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469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Union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between Customer and Employee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27551"/>
            <a:ext cx="3566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538153"/>
              </p:ext>
            </p:extLst>
          </p:nvPr>
        </p:nvGraphicFramePr>
        <p:xfrm>
          <a:off x="8143224" y="313956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4662748"/>
              </p:ext>
            </p:extLst>
          </p:nvPr>
        </p:nvGraphicFramePr>
        <p:xfrm>
          <a:off x="9153253" y="3128062"/>
          <a:ext cx="27673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673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560083"/>
              </p:ext>
            </p:extLst>
          </p:nvPr>
        </p:nvGraphicFramePr>
        <p:xfrm>
          <a:off x="8143224" y="4019744"/>
          <a:ext cx="18288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655772"/>
              </p:ext>
            </p:extLst>
          </p:nvPr>
        </p:nvGraphicFramePr>
        <p:xfrm>
          <a:off x="8143224" y="365613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204492"/>
              </p:ext>
            </p:extLst>
          </p:nvPr>
        </p:nvGraphicFramePr>
        <p:xfrm>
          <a:off x="3196420" y="4016332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314996"/>
              </p:ext>
            </p:extLst>
          </p:nvPr>
        </p:nvGraphicFramePr>
        <p:xfrm>
          <a:off x="3196420" y="3652719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225802" y="6416022"/>
            <a:ext cx="11430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16433"/>
              </p:ext>
            </p:extLst>
          </p:nvPr>
        </p:nvGraphicFramePr>
        <p:xfrm>
          <a:off x="225802" y="6028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99150"/>
              </p:ext>
            </p:extLst>
          </p:nvPr>
        </p:nvGraphicFramePr>
        <p:xfrm>
          <a:off x="1324731" y="6019149"/>
          <a:ext cx="1047781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77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there any difference in the output if we swap the tables in Union operator.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(Customer).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20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b="1" dirty="0"/>
              <a:t>∩</a:t>
            </a:r>
            <a:endParaRPr lang="en-US" dirty="0"/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 </a:t>
            </a:r>
            <a:r>
              <a:rPr lang="en-US" b="1" dirty="0"/>
              <a:t>∩</a:t>
            </a:r>
            <a:r>
              <a:rPr lang="en-US" dirty="0"/>
              <a:t>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</a:t>
            </a:r>
            <a:r>
              <a:rPr lang="en-US" b="1" dirty="0"/>
              <a:t>∩</a:t>
            </a:r>
            <a:r>
              <a:rPr lang="en-US" i="1" dirty="0">
                <a:sym typeface="Symbol" pitchFamily="18" charset="2"/>
              </a:rPr>
              <a:t>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It displays all the tuples/records belonging to both relations. OR</a:t>
            </a:r>
          </a:p>
          <a:p>
            <a:pPr lvl="1"/>
            <a:r>
              <a:rPr lang="en-US" dirty="0"/>
              <a:t>It displays all the tuples/records which are common from both relations.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Intersect/ Intersection Operator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69727"/>
              </p:ext>
            </p:extLst>
          </p:nvPr>
        </p:nvGraphicFramePr>
        <p:xfrm>
          <a:off x="514066" y="4019744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210780"/>
              </p:ext>
            </p:extLst>
          </p:nvPr>
        </p:nvGraphicFramePr>
        <p:xfrm>
          <a:off x="514066" y="365613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30763"/>
            <a:ext cx="66751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710129"/>
              </p:ext>
            </p:extLst>
          </p:nvPr>
        </p:nvGraphicFramePr>
        <p:xfrm>
          <a:off x="514066" y="314277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906542"/>
              </p:ext>
            </p:extLst>
          </p:nvPr>
        </p:nvGraphicFramePr>
        <p:xfrm>
          <a:off x="1612995" y="3133890"/>
          <a:ext cx="576611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661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Intersection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between Customer and Employee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27551"/>
            <a:ext cx="36118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538153"/>
              </p:ext>
            </p:extLst>
          </p:nvPr>
        </p:nvGraphicFramePr>
        <p:xfrm>
          <a:off x="8143224" y="313956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334314"/>
              </p:ext>
            </p:extLst>
          </p:nvPr>
        </p:nvGraphicFramePr>
        <p:xfrm>
          <a:off x="9153253" y="3128062"/>
          <a:ext cx="28054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054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730690"/>
              </p:ext>
            </p:extLst>
          </p:nvPr>
        </p:nvGraphicFramePr>
        <p:xfrm>
          <a:off x="8143224" y="4019744"/>
          <a:ext cx="182880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655772"/>
              </p:ext>
            </p:extLst>
          </p:nvPr>
        </p:nvGraphicFramePr>
        <p:xfrm>
          <a:off x="8143224" y="365613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204492"/>
              </p:ext>
            </p:extLst>
          </p:nvPr>
        </p:nvGraphicFramePr>
        <p:xfrm>
          <a:off x="3196420" y="4016332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314996"/>
              </p:ext>
            </p:extLst>
          </p:nvPr>
        </p:nvGraphicFramePr>
        <p:xfrm>
          <a:off x="3196420" y="3652719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295077" y="6374457"/>
            <a:ext cx="11155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656233"/>
              </p:ext>
            </p:extLst>
          </p:nvPr>
        </p:nvGraphicFramePr>
        <p:xfrm>
          <a:off x="295077" y="598647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027216"/>
              </p:ext>
            </p:extLst>
          </p:nvPr>
        </p:nvGraphicFramePr>
        <p:xfrm>
          <a:off x="1394006" y="5977584"/>
          <a:ext cx="102254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225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there any difference in the output if we swap the tables in Intersection.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(Customer).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6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−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 </a:t>
            </a:r>
            <a:r>
              <a:rPr lang="en-US" dirty="0"/>
              <a:t>−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</a:t>
            </a:r>
            <a:r>
              <a:rPr lang="en-US" dirty="0"/>
              <a:t>−</a:t>
            </a:r>
            <a:r>
              <a:rPr lang="en-US" i="1" dirty="0">
                <a:sym typeface="Symbol" pitchFamily="18" charset="2"/>
              </a:rPr>
              <a:t>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It displays all the tuples/records belonging to the first relation (left relation) but not in the second relation (right relation).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Minus/ Set difference Operator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69727"/>
              </p:ext>
            </p:extLst>
          </p:nvPr>
        </p:nvGraphicFramePr>
        <p:xfrm>
          <a:off x="514066" y="4019744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210780"/>
              </p:ext>
            </p:extLst>
          </p:nvPr>
        </p:nvGraphicFramePr>
        <p:xfrm>
          <a:off x="514066" y="365613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30763"/>
            <a:ext cx="6858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710129"/>
              </p:ext>
            </p:extLst>
          </p:nvPr>
        </p:nvGraphicFramePr>
        <p:xfrm>
          <a:off x="514066" y="314277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959585"/>
              </p:ext>
            </p:extLst>
          </p:nvPr>
        </p:nvGraphicFramePr>
        <p:xfrm>
          <a:off x="1612995" y="3133890"/>
          <a:ext cx="59788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78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Set difference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between Customer and Employee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27551"/>
            <a:ext cx="36118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538153"/>
              </p:ext>
            </p:extLst>
          </p:nvPr>
        </p:nvGraphicFramePr>
        <p:xfrm>
          <a:off x="8143224" y="313956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377822"/>
              </p:ext>
            </p:extLst>
          </p:nvPr>
        </p:nvGraphicFramePr>
        <p:xfrm>
          <a:off x="9153253" y="3128062"/>
          <a:ext cx="27498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49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− 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224890"/>
              </p:ext>
            </p:extLst>
          </p:nvPr>
        </p:nvGraphicFramePr>
        <p:xfrm>
          <a:off x="8143224" y="4019744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655772"/>
              </p:ext>
            </p:extLst>
          </p:nvPr>
        </p:nvGraphicFramePr>
        <p:xfrm>
          <a:off x="8143224" y="365613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204492"/>
              </p:ext>
            </p:extLst>
          </p:nvPr>
        </p:nvGraphicFramePr>
        <p:xfrm>
          <a:off x="3196420" y="4016332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314996"/>
              </p:ext>
            </p:extLst>
          </p:nvPr>
        </p:nvGraphicFramePr>
        <p:xfrm>
          <a:off x="3196420" y="3652719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281218" y="6388312"/>
            <a:ext cx="11338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448137"/>
              </p:ext>
            </p:extLst>
          </p:nvPr>
        </p:nvGraphicFramePr>
        <p:xfrm>
          <a:off x="281218" y="600032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855226"/>
              </p:ext>
            </p:extLst>
          </p:nvPr>
        </p:nvGraphicFramePr>
        <p:xfrm>
          <a:off x="1380147" y="5991439"/>
          <a:ext cx="104381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38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there any difference in the output if we swap the tables in Set difference.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−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(Customer).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06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Operators Example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25756"/>
              </p:ext>
            </p:extLst>
          </p:nvPr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589366"/>
              </p:ext>
            </p:extLst>
          </p:nvPr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406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99529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50159"/>
              </p:ext>
            </p:extLst>
          </p:nvPr>
        </p:nvGraphicFramePr>
        <p:xfrm>
          <a:off x="2025745" y="1143952"/>
          <a:ext cx="64725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72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either employee or customer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039661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029798"/>
              </p:ext>
            </p:extLst>
          </p:nvPr>
        </p:nvGraphicFramePr>
        <p:xfrm>
          <a:off x="926816" y="4665726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369834"/>
              </p:ext>
            </p:extLst>
          </p:nvPr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002524"/>
              </p:ext>
            </p:extLst>
          </p:nvPr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371945"/>
              </p:ext>
            </p:extLst>
          </p:nvPr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218757"/>
              </p:ext>
            </p:extLst>
          </p:nvPr>
        </p:nvGraphicFramePr>
        <p:xfrm>
          <a:off x="1936303" y="3647753"/>
          <a:ext cx="444690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469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57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Intersect/ Intersection Operators Example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25756"/>
              </p:ext>
            </p:extLst>
          </p:nvPr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589366"/>
              </p:ext>
            </p:extLst>
          </p:nvPr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543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99529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613755"/>
              </p:ext>
            </p:extLst>
          </p:nvPr>
        </p:nvGraphicFramePr>
        <p:xfrm>
          <a:off x="2025745" y="1143952"/>
          <a:ext cx="66328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328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employee as well as customer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039661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862789"/>
              </p:ext>
            </p:extLst>
          </p:nvPr>
        </p:nvGraphicFramePr>
        <p:xfrm>
          <a:off x="926816" y="4665726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369834"/>
              </p:ext>
            </p:extLst>
          </p:nvPr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002524"/>
              </p:ext>
            </p:extLst>
          </p:nvPr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371945"/>
              </p:ext>
            </p:extLst>
          </p:nvPr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218757"/>
              </p:ext>
            </p:extLst>
          </p:nvPr>
        </p:nvGraphicFramePr>
        <p:xfrm>
          <a:off x="1936303" y="3647753"/>
          <a:ext cx="444690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469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84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Minus/ Set difference Operators Example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25756"/>
              </p:ext>
            </p:extLst>
          </p:nvPr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589366"/>
              </p:ext>
            </p:extLst>
          </p:nvPr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2237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99529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401904"/>
              </p:ext>
            </p:extLst>
          </p:nvPr>
        </p:nvGraphicFramePr>
        <p:xfrm>
          <a:off x="2025745" y="1143952"/>
          <a:ext cx="66328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328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employee but not customer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039661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609719"/>
              </p:ext>
            </p:extLst>
          </p:nvPr>
        </p:nvGraphicFramePr>
        <p:xfrm>
          <a:off x="926816" y="4665726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369834"/>
              </p:ext>
            </p:extLst>
          </p:nvPr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002524"/>
              </p:ext>
            </p:extLst>
          </p:nvPr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371945"/>
              </p:ext>
            </p:extLst>
          </p:nvPr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760129"/>
              </p:ext>
            </p:extLst>
          </p:nvPr>
        </p:nvGraphicFramePr>
        <p:xfrm>
          <a:off x="1936303" y="3647753"/>
          <a:ext cx="43675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67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  −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63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Minus/ Set difference Operators Example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25756"/>
              </p:ext>
            </p:extLst>
          </p:nvPr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589366"/>
              </p:ext>
            </p:extLst>
          </p:nvPr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2237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99529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0480104"/>
              </p:ext>
            </p:extLst>
          </p:nvPr>
        </p:nvGraphicFramePr>
        <p:xfrm>
          <a:off x="2025745" y="1143952"/>
          <a:ext cx="634238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42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customer but not employee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039661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570140"/>
              </p:ext>
            </p:extLst>
          </p:nvPr>
        </p:nvGraphicFramePr>
        <p:xfrm>
          <a:off x="926816" y="4665726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369834"/>
              </p:ext>
            </p:extLst>
          </p:nvPr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002524"/>
              </p:ext>
            </p:extLst>
          </p:nvPr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371945"/>
              </p:ext>
            </p:extLst>
          </p:nvPr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383406"/>
              </p:ext>
            </p:extLst>
          </p:nvPr>
        </p:nvGraphicFramePr>
        <p:xfrm>
          <a:off x="1936303" y="3647753"/>
          <a:ext cx="43675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67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 −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1026" name="Picture 2" descr="Types of keys - SQLRele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6" y="609945"/>
            <a:ext cx="9903124" cy="587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9281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919242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596471"/>
              </p:ext>
            </p:extLst>
          </p:nvPr>
        </p:nvGraphicFramePr>
        <p:xfrm>
          <a:off x="1387507" y="890553"/>
          <a:ext cx="83505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505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the output of following relational algebra for the below mentioned tables: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626036"/>
              </p:ext>
            </p:extLst>
          </p:nvPr>
        </p:nvGraphicFramePr>
        <p:xfrm>
          <a:off x="309044" y="1831013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780311"/>
              </p:ext>
            </p:extLst>
          </p:nvPr>
        </p:nvGraphicFramePr>
        <p:xfrm>
          <a:off x="309044" y="146740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453875"/>
              </p:ext>
            </p:extLst>
          </p:nvPr>
        </p:nvGraphicFramePr>
        <p:xfrm>
          <a:off x="2991398" y="1827601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643573"/>
              </p:ext>
            </p:extLst>
          </p:nvPr>
        </p:nvGraphicFramePr>
        <p:xfrm>
          <a:off x="2991398" y="1463988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96402" y="3985433"/>
            <a:ext cx="5715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578690"/>
              </p:ext>
            </p:extLst>
          </p:nvPr>
        </p:nvGraphicFramePr>
        <p:xfrm>
          <a:off x="296402" y="35974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861678"/>
              </p:ext>
            </p:extLst>
          </p:nvPr>
        </p:nvGraphicFramePr>
        <p:xfrm>
          <a:off x="1523603" y="3459653"/>
          <a:ext cx="464851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48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305041" y="4667073"/>
            <a:ext cx="6858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099018"/>
              </p:ext>
            </p:extLst>
          </p:nvPr>
        </p:nvGraphicFramePr>
        <p:xfrm>
          <a:off x="305041" y="427908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422765"/>
              </p:ext>
            </p:extLst>
          </p:nvPr>
        </p:nvGraphicFramePr>
        <p:xfrm>
          <a:off x="1532242" y="4110813"/>
          <a:ext cx="575500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550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Name, Balance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Name, Salary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296402" y="5357033"/>
            <a:ext cx="5806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092974"/>
              </p:ext>
            </p:extLst>
          </p:nvPr>
        </p:nvGraphicFramePr>
        <p:xfrm>
          <a:off x="296402" y="49690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744345"/>
              </p:ext>
            </p:extLst>
          </p:nvPr>
        </p:nvGraphicFramePr>
        <p:xfrm>
          <a:off x="1523603" y="4831253"/>
          <a:ext cx="474535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453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305041" y="6046293"/>
            <a:ext cx="6949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879350"/>
              </p:ext>
            </p:extLst>
          </p:nvPr>
        </p:nvGraphicFramePr>
        <p:xfrm>
          <a:off x="305041" y="565830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423601"/>
              </p:ext>
            </p:extLst>
          </p:nvPr>
        </p:nvGraphicFramePr>
        <p:xfrm>
          <a:off x="1532242" y="5520513"/>
          <a:ext cx="5851843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51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Name, Balance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Name, Salary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04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9281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919242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596471"/>
              </p:ext>
            </p:extLst>
          </p:nvPr>
        </p:nvGraphicFramePr>
        <p:xfrm>
          <a:off x="1387507" y="890553"/>
          <a:ext cx="83505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505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the output of following relational algebra for the below mentioned tables: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626036"/>
              </p:ext>
            </p:extLst>
          </p:nvPr>
        </p:nvGraphicFramePr>
        <p:xfrm>
          <a:off x="309044" y="1831013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780311"/>
              </p:ext>
            </p:extLst>
          </p:nvPr>
        </p:nvGraphicFramePr>
        <p:xfrm>
          <a:off x="309044" y="146740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453875"/>
              </p:ext>
            </p:extLst>
          </p:nvPr>
        </p:nvGraphicFramePr>
        <p:xfrm>
          <a:off x="2991398" y="1827601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643573"/>
              </p:ext>
            </p:extLst>
          </p:nvPr>
        </p:nvGraphicFramePr>
        <p:xfrm>
          <a:off x="2991398" y="1463988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96402" y="3985433"/>
            <a:ext cx="57607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578690"/>
              </p:ext>
            </p:extLst>
          </p:nvPr>
        </p:nvGraphicFramePr>
        <p:xfrm>
          <a:off x="296402" y="35974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493008"/>
              </p:ext>
            </p:extLst>
          </p:nvPr>
        </p:nvGraphicFramePr>
        <p:xfrm>
          <a:off x="1523603" y="3459653"/>
          <a:ext cx="47485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48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 −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305041" y="4667073"/>
            <a:ext cx="69037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099018"/>
              </p:ext>
            </p:extLst>
          </p:nvPr>
        </p:nvGraphicFramePr>
        <p:xfrm>
          <a:off x="305041" y="427908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214613"/>
              </p:ext>
            </p:extLst>
          </p:nvPr>
        </p:nvGraphicFramePr>
        <p:xfrm>
          <a:off x="1532242" y="4110813"/>
          <a:ext cx="585501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550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Name, Balance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 −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Name, Salary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296402" y="5357033"/>
            <a:ext cx="5806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092974"/>
              </p:ext>
            </p:extLst>
          </p:nvPr>
        </p:nvGraphicFramePr>
        <p:xfrm>
          <a:off x="296402" y="49690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377557"/>
              </p:ext>
            </p:extLst>
          </p:nvPr>
        </p:nvGraphicFramePr>
        <p:xfrm>
          <a:off x="1523603" y="4831253"/>
          <a:ext cx="474535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453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  −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305041" y="6046293"/>
            <a:ext cx="6949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879350"/>
              </p:ext>
            </p:extLst>
          </p:nvPr>
        </p:nvGraphicFramePr>
        <p:xfrm>
          <a:off x="305041" y="565830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521214"/>
              </p:ext>
            </p:extLst>
          </p:nvPr>
        </p:nvGraphicFramePr>
        <p:xfrm>
          <a:off x="1532242" y="5520513"/>
          <a:ext cx="5851843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51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Name, Balance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  −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Name, Salary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46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sz="2800" dirty="0"/>
              <a:t>÷</a:t>
            </a:r>
            <a:r>
              <a:rPr lang="en-US" dirty="0"/>
              <a:t> (Division)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Relation1 (R1) </a:t>
            </a:r>
            <a:r>
              <a:rPr lang="en-US" dirty="0"/>
              <a:t>÷ </a:t>
            </a:r>
            <a:r>
              <a:rPr lang="en-US" i="1" dirty="0">
                <a:sym typeface="Symbol" pitchFamily="18" charset="2"/>
              </a:rPr>
              <a:t>Relation2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Algebra1 </a:t>
            </a:r>
            <a:r>
              <a:rPr lang="en-US" dirty="0"/>
              <a:t>÷ </a:t>
            </a:r>
            <a:r>
              <a:rPr lang="en-US" i="1" dirty="0">
                <a:sym typeface="Symbol" pitchFamily="18" charset="2"/>
              </a:rPr>
              <a:t>Algebra2</a:t>
            </a:r>
            <a:endParaRPr lang="en-US" dirty="0"/>
          </a:p>
          <a:p>
            <a:r>
              <a:rPr lang="en-US" dirty="0"/>
              <a:t>Condition: </a:t>
            </a:r>
          </a:p>
          <a:p>
            <a:pPr lvl="1"/>
            <a:r>
              <a:rPr lang="en-US" dirty="0"/>
              <a:t>Attributes of relation2/algebra2 must be a proper subset of attributes of relation1/algebra1.</a:t>
            </a:r>
          </a:p>
          <a:p>
            <a:r>
              <a:rPr lang="en-US" dirty="0"/>
              <a:t>Operation:</a:t>
            </a:r>
          </a:p>
          <a:p>
            <a:pPr lvl="1"/>
            <a:r>
              <a:rPr lang="en-US" dirty="0"/>
              <a:t>The output of the division operator will have attributes = </a:t>
            </a:r>
          </a:p>
          <a:p>
            <a:pPr marL="457200" lvl="1" indent="0">
              <a:buNone/>
            </a:pPr>
            <a:r>
              <a:rPr lang="en-US" dirty="0"/>
              <a:t>		All attributes of relation1  –  All attributes of relation2</a:t>
            </a:r>
          </a:p>
          <a:p>
            <a:pPr lvl="1"/>
            <a:r>
              <a:rPr lang="en-US" dirty="0"/>
              <a:t>The output of the division operator will have tuples = </a:t>
            </a:r>
          </a:p>
          <a:p>
            <a:pPr marL="457200" lvl="1" indent="0">
              <a:buNone/>
            </a:pPr>
            <a:r>
              <a:rPr lang="en-US" dirty="0"/>
              <a:t>		Tuples in relation1, which are associated with the all tuples of relation2.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</a:t>
            </a:r>
          </a:p>
        </p:txBody>
      </p:sp>
    </p:spTree>
    <p:extLst>
      <p:ext uri="{BB962C8B-B14F-4D97-AF65-F5344CB8AC3E}">
        <p14:creationId xmlns:p14="http://schemas.microsoft.com/office/powerpoint/2010/main" val="58880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 Example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6949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605641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620390"/>
              </p:ext>
            </p:extLst>
          </p:nvPr>
        </p:nvGraphicFramePr>
        <p:xfrm>
          <a:off x="1387507" y="890553"/>
          <a:ext cx="5955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55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Division operation between Student and Subject.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848591"/>
              </p:ext>
            </p:extLst>
          </p:nvPr>
        </p:nvGraphicFramePr>
        <p:xfrm>
          <a:off x="309044" y="1831013"/>
          <a:ext cx="1821498" cy="4526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5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err="1"/>
                        <a:t>Rohit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Rohit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Rohit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731537"/>
              </p:ext>
            </p:extLst>
          </p:nvPr>
        </p:nvGraphicFramePr>
        <p:xfrm>
          <a:off x="309044" y="146740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363416"/>
              </p:ext>
            </p:extLst>
          </p:nvPr>
        </p:nvGraphicFramePr>
        <p:xfrm>
          <a:off x="2991398" y="1827601"/>
          <a:ext cx="11430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017785"/>
              </p:ext>
            </p:extLst>
          </p:nvPr>
        </p:nvGraphicFramePr>
        <p:xfrm>
          <a:off x="2991398" y="1463988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7767171" y="1298897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921848"/>
              </p:ext>
            </p:extLst>
          </p:nvPr>
        </p:nvGraphicFramePr>
        <p:xfrm>
          <a:off x="7767171" y="91091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064820"/>
              </p:ext>
            </p:extLst>
          </p:nvPr>
        </p:nvGraphicFramePr>
        <p:xfrm>
          <a:off x="7767171" y="1791090"/>
          <a:ext cx="114300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Rohit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83461"/>
              </p:ext>
            </p:extLst>
          </p:nvPr>
        </p:nvGraphicFramePr>
        <p:xfrm>
          <a:off x="7767171" y="142747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60996"/>
              </p:ext>
            </p:extLst>
          </p:nvPr>
        </p:nvGraphicFramePr>
        <p:xfrm>
          <a:off x="8776658" y="896943"/>
          <a:ext cx="24418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418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÷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(Subject)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852428"/>
              </p:ext>
            </p:extLst>
          </p:nvPr>
        </p:nvGraphicFramePr>
        <p:xfrm>
          <a:off x="2590785" y="5178225"/>
          <a:ext cx="5955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55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Out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Name of all Students who enroll for all subjects.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6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0230" y="863444"/>
            <a:ext cx="11929641" cy="559056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982463"/>
              </p:ext>
            </p:extLst>
          </p:nvPr>
        </p:nvGraphicFramePr>
        <p:xfrm>
          <a:off x="349176" y="1604336"/>
          <a:ext cx="1369060" cy="4526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61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4069477"/>
              </p:ext>
            </p:extLst>
          </p:nvPr>
        </p:nvGraphicFramePr>
        <p:xfrm>
          <a:off x="349176" y="1240723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2124796" y="3724680"/>
            <a:ext cx="2194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143639"/>
              </p:ext>
            </p:extLst>
          </p:nvPr>
        </p:nvGraphicFramePr>
        <p:xfrm>
          <a:off x="2124796" y="333669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380985"/>
              </p:ext>
            </p:extLst>
          </p:nvPr>
        </p:nvGraphicFramePr>
        <p:xfrm>
          <a:off x="3134825" y="3245805"/>
          <a:ext cx="13703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03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(A)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(B1)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578125"/>
              </p:ext>
            </p:extLst>
          </p:nvPr>
        </p:nvGraphicFramePr>
        <p:xfrm>
          <a:off x="2134366" y="4266730"/>
          <a:ext cx="128016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S3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S4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79677"/>
              </p:ext>
            </p:extLst>
          </p:nvPr>
        </p:nvGraphicFramePr>
        <p:xfrm>
          <a:off x="2134366" y="390311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807904"/>
              </p:ext>
            </p:extLst>
          </p:nvPr>
        </p:nvGraphicFramePr>
        <p:xfrm>
          <a:off x="2136038" y="1613296"/>
          <a:ext cx="782955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29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866286"/>
              </p:ext>
            </p:extLst>
          </p:nvPr>
        </p:nvGraphicFramePr>
        <p:xfrm>
          <a:off x="2136038" y="1249683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4647562" y="3731030"/>
            <a:ext cx="2194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143467"/>
              </p:ext>
            </p:extLst>
          </p:nvPr>
        </p:nvGraphicFramePr>
        <p:xfrm>
          <a:off x="4647562" y="334304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784639"/>
              </p:ext>
            </p:extLst>
          </p:nvPr>
        </p:nvGraphicFramePr>
        <p:xfrm>
          <a:off x="5657591" y="3252155"/>
          <a:ext cx="13703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03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(A)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(B2)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531868"/>
              </p:ext>
            </p:extLst>
          </p:nvPr>
        </p:nvGraphicFramePr>
        <p:xfrm>
          <a:off x="4657132" y="4273080"/>
          <a:ext cx="128016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502120"/>
              </p:ext>
            </p:extLst>
          </p:nvPr>
        </p:nvGraphicFramePr>
        <p:xfrm>
          <a:off x="4657132" y="39094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682430"/>
              </p:ext>
            </p:extLst>
          </p:nvPr>
        </p:nvGraphicFramePr>
        <p:xfrm>
          <a:off x="4658804" y="1619646"/>
          <a:ext cx="78295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29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P4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58396"/>
              </p:ext>
            </p:extLst>
          </p:nvPr>
        </p:nvGraphicFramePr>
        <p:xfrm>
          <a:off x="4658804" y="1256033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7156946" y="3729446"/>
            <a:ext cx="2194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553401"/>
              </p:ext>
            </p:extLst>
          </p:nvPr>
        </p:nvGraphicFramePr>
        <p:xfrm>
          <a:off x="7156946" y="334146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81704"/>
              </p:ext>
            </p:extLst>
          </p:nvPr>
        </p:nvGraphicFramePr>
        <p:xfrm>
          <a:off x="8166975" y="3250571"/>
          <a:ext cx="13703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03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(A)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(B3)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174248"/>
              </p:ext>
            </p:extLst>
          </p:nvPr>
        </p:nvGraphicFramePr>
        <p:xfrm>
          <a:off x="7166516" y="4271496"/>
          <a:ext cx="128016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784077"/>
              </p:ext>
            </p:extLst>
          </p:nvPr>
        </p:nvGraphicFramePr>
        <p:xfrm>
          <a:off x="7166516" y="390788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413298"/>
              </p:ext>
            </p:extLst>
          </p:nvPr>
        </p:nvGraphicFramePr>
        <p:xfrm>
          <a:off x="7168188" y="1618062"/>
          <a:ext cx="782955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29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P1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P4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8987"/>
              </p:ext>
            </p:extLst>
          </p:nvPr>
        </p:nvGraphicFramePr>
        <p:xfrm>
          <a:off x="7168188" y="1254449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9660436" y="3729440"/>
            <a:ext cx="2194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9170518"/>
              </p:ext>
            </p:extLst>
          </p:nvPr>
        </p:nvGraphicFramePr>
        <p:xfrm>
          <a:off x="9660436" y="334145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45569"/>
              </p:ext>
            </p:extLst>
          </p:nvPr>
        </p:nvGraphicFramePr>
        <p:xfrm>
          <a:off x="10670465" y="3250565"/>
          <a:ext cx="13703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03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(A)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(B4)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314956"/>
              </p:ext>
            </p:extLst>
          </p:nvPr>
        </p:nvGraphicFramePr>
        <p:xfrm>
          <a:off x="9670006" y="4271490"/>
          <a:ext cx="1280160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247323"/>
              </p:ext>
            </p:extLst>
          </p:nvPr>
        </p:nvGraphicFramePr>
        <p:xfrm>
          <a:off x="9670006" y="390787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288054"/>
              </p:ext>
            </p:extLst>
          </p:nvPr>
        </p:nvGraphicFramePr>
        <p:xfrm>
          <a:off x="9671678" y="1618056"/>
          <a:ext cx="78295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29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P5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84340"/>
              </p:ext>
            </p:extLst>
          </p:nvPr>
        </p:nvGraphicFramePr>
        <p:xfrm>
          <a:off x="9671678" y="1254443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7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 Example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7200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647829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59598"/>
              </p:ext>
            </p:extLst>
          </p:nvPr>
        </p:nvGraphicFramePr>
        <p:xfrm>
          <a:off x="1387507" y="890553"/>
          <a:ext cx="63011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011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the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 of students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doing a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project in all technologies.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73118"/>
              </p:ext>
            </p:extLst>
          </p:nvPr>
        </p:nvGraphicFramePr>
        <p:xfrm>
          <a:off x="309044" y="1831013"/>
          <a:ext cx="2774316" cy="4526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Technology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.NET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PHP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.NET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PHP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iPhone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Android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Rohit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Android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.NET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iPhone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Android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731537"/>
              </p:ext>
            </p:extLst>
          </p:nvPr>
        </p:nvGraphicFramePr>
        <p:xfrm>
          <a:off x="309044" y="146740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63002"/>
              </p:ext>
            </p:extLst>
          </p:nvPr>
        </p:nvGraphicFramePr>
        <p:xfrm>
          <a:off x="3996926" y="1827601"/>
          <a:ext cx="187198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Technology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.NET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PHP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Android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iPhone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300746"/>
              </p:ext>
            </p:extLst>
          </p:nvPr>
        </p:nvGraphicFramePr>
        <p:xfrm>
          <a:off x="3996926" y="1456368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989336" y="4495487"/>
            <a:ext cx="59436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303532"/>
              </p:ext>
            </p:extLst>
          </p:nvPr>
        </p:nvGraphicFramePr>
        <p:xfrm>
          <a:off x="3989336" y="410750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035113"/>
              </p:ext>
            </p:extLst>
          </p:nvPr>
        </p:nvGraphicFramePr>
        <p:xfrm>
          <a:off x="3989336" y="4987680"/>
          <a:ext cx="1143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566860"/>
              </p:ext>
            </p:extLst>
          </p:nvPr>
        </p:nvGraphicFramePr>
        <p:xfrm>
          <a:off x="3989336" y="46240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743754"/>
              </p:ext>
            </p:extLst>
          </p:nvPr>
        </p:nvGraphicFramePr>
        <p:xfrm>
          <a:off x="4999335" y="3977327"/>
          <a:ext cx="509301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930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Name, Technology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÷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Technology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(Project)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l-GR" sz="2800" dirty="0"/>
              <a:t>ρ</a:t>
            </a:r>
            <a:r>
              <a:rPr lang="en-US" dirty="0"/>
              <a:t> (Rho)</a:t>
            </a:r>
          </a:p>
          <a:p>
            <a:r>
              <a:rPr lang="en-US" dirty="0"/>
              <a:t>Notation: </a:t>
            </a:r>
            <a:r>
              <a:rPr lang="el-GR" sz="2800" dirty="0">
                <a:sym typeface="Symbol" pitchFamily="18" charset="2"/>
              </a:rPr>
              <a:t>ρ</a:t>
            </a:r>
            <a:r>
              <a:rPr lang="en-US" i="1" baseline="-25000" dirty="0">
                <a:sym typeface="Symbol" pitchFamily="18" charset="2"/>
              </a:rPr>
              <a:t>A (X1,X2….</a:t>
            </a:r>
            <a:r>
              <a:rPr lang="en-US" i="1" baseline="-25000" dirty="0" err="1">
                <a:sym typeface="Symbol" pitchFamily="18" charset="2"/>
              </a:rPr>
              <a:t>Xn</a:t>
            </a:r>
            <a:r>
              <a:rPr lang="en-US" i="1" baseline="-25000" dirty="0">
                <a:sym typeface="Symbol" pitchFamily="18" charset="2"/>
              </a:rPr>
              <a:t>)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(Relation)</a:t>
            </a:r>
            <a:endParaRPr lang="en-US" dirty="0"/>
          </a:p>
          <a:p>
            <a:r>
              <a:rPr lang="en-US" dirty="0"/>
              <a:t>Operation:</a:t>
            </a:r>
          </a:p>
          <a:p>
            <a:pPr lvl="1"/>
            <a:r>
              <a:rPr lang="en-US" dirty="0"/>
              <a:t>The rename operation is used to </a:t>
            </a:r>
            <a:r>
              <a:rPr lang="en-US" b="1" dirty="0">
                <a:solidFill>
                  <a:schemeClr val="accent6"/>
                </a:solidFill>
              </a:rPr>
              <a:t>rename the output relation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result of rename operator are also relations with new name.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original relation name can not be changed </a:t>
            </a:r>
            <a:r>
              <a:rPr lang="en-US" dirty="0"/>
              <a:t>when we perform rename operation on any relation.</a:t>
            </a:r>
          </a:p>
          <a:p>
            <a:r>
              <a:rPr lang="en-US" dirty="0"/>
              <a:t>How to use: </a:t>
            </a:r>
          </a:p>
          <a:p>
            <a:pPr lvl="1"/>
            <a:r>
              <a:rPr lang="en-US" dirty="0"/>
              <a:t>ρ</a:t>
            </a:r>
            <a:r>
              <a:rPr lang="en-US" baseline="-25000" dirty="0"/>
              <a:t> x </a:t>
            </a:r>
            <a:r>
              <a:rPr lang="en-US" dirty="0"/>
              <a:t>(E)		</a:t>
            </a:r>
          </a:p>
          <a:p>
            <a:pPr marL="457200" lvl="1" indent="0">
              <a:buNone/>
            </a:pPr>
            <a:r>
              <a:rPr lang="en-US" dirty="0"/>
              <a:t>	Returns a relation E under a new name X.</a:t>
            </a:r>
          </a:p>
          <a:p>
            <a:pPr lvl="1"/>
            <a:r>
              <a:rPr lang="en-US" dirty="0"/>
              <a:t>ρ</a:t>
            </a:r>
            <a:r>
              <a:rPr lang="en-US" baseline="-25000" dirty="0"/>
              <a:t> A1, A2. …,An </a:t>
            </a:r>
            <a:r>
              <a:rPr lang="en-US" dirty="0"/>
              <a:t>(E)</a:t>
            </a:r>
          </a:p>
          <a:p>
            <a:pPr marL="457200" lvl="1" indent="0">
              <a:buNone/>
            </a:pPr>
            <a:r>
              <a:rPr lang="en-US" dirty="0"/>
              <a:t>	Returns a relation E with the attributes renamed to A1, A2, …., An.</a:t>
            </a:r>
          </a:p>
          <a:p>
            <a:pPr lvl="1"/>
            <a:r>
              <a:rPr lang="en-US" dirty="0"/>
              <a:t>ρ</a:t>
            </a:r>
            <a:r>
              <a:rPr lang="en-US" baseline="-25000" dirty="0"/>
              <a:t> x(A1, A2. …,An) </a:t>
            </a:r>
            <a:r>
              <a:rPr lang="en-US" dirty="0"/>
              <a:t>(E)</a:t>
            </a:r>
          </a:p>
          <a:p>
            <a:pPr marL="457200" lvl="1" indent="0">
              <a:buNone/>
            </a:pPr>
            <a:r>
              <a:rPr lang="en-US" dirty="0"/>
              <a:t>	Returns a relation E under a new name X with the attributes renamed to A1, A2, …., An.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</a:t>
            </a:r>
          </a:p>
        </p:txBody>
      </p:sp>
    </p:spTree>
    <p:extLst>
      <p:ext uri="{BB962C8B-B14F-4D97-AF65-F5344CB8AC3E}">
        <p14:creationId xmlns:p14="http://schemas.microsoft.com/office/powerpoint/2010/main" val="376582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 Example</a:t>
            </a:r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212456"/>
              </p:ext>
            </p:extLst>
          </p:nvPr>
        </p:nvGraphicFramePr>
        <p:xfrm>
          <a:off x="639131" y="1854493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551659"/>
              </p:ext>
            </p:extLst>
          </p:nvPr>
        </p:nvGraphicFramePr>
        <p:xfrm>
          <a:off x="639131" y="1483260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652949" y="4085721"/>
            <a:ext cx="26974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874290"/>
              </p:ext>
            </p:extLst>
          </p:nvPr>
        </p:nvGraphicFramePr>
        <p:xfrm>
          <a:off x="652949" y="36977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333060"/>
              </p:ext>
            </p:extLst>
          </p:nvPr>
        </p:nvGraphicFramePr>
        <p:xfrm>
          <a:off x="1662978" y="3606846"/>
          <a:ext cx="1822768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2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Person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53949"/>
              </p:ext>
            </p:extLst>
          </p:nvPr>
        </p:nvGraphicFramePr>
        <p:xfrm>
          <a:off x="645126" y="4721064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560008"/>
              </p:ext>
            </p:extLst>
          </p:nvPr>
        </p:nvGraphicFramePr>
        <p:xfrm>
          <a:off x="645126" y="4349831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170921"/>
              </p:ext>
            </p:extLst>
          </p:nvPr>
        </p:nvGraphicFramePr>
        <p:xfrm>
          <a:off x="4836492" y="1844274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214791"/>
              </p:ext>
            </p:extLst>
          </p:nvPr>
        </p:nvGraphicFramePr>
        <p:xfrm>
          <a:off x="4836492" y="1473041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4850310" y="4075502"/>
            <a:ext cx="3977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658650"/>
              </p:ext>
            </p:extLst>
          </p:nvPr>
        </p:nvGraphicFramePr>
        <p:xfrm>
          <a:off x="4850310" y="368751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395008"/>
              </p:ext>
            </p:extLst>
          </p:nvPr>
        </p:nvGraphicFramePr>
        <p:xfrm>
          <a:off x="5860339" y="3596627"/>
          <a:ext cx="315150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151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RollNo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,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StudentName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, SPI)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782997"/>
              </p:ext>
            </p:extLst>
          </p:nvPr>
        </p:nvGraphicFramePr>
        <p:xfrm>
          <a:off x="4842487" y="4710845"/>
          <a:ext cx="2875916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35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025375"/>
              </p:ext>
            </p:extLst>
          </p:nvPr>
        </p:nvGraphicFramePr>
        <p:xfrm>
          <a:off x="4842487" y="4339612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557461"/>
              </p:ext>
            </p:extLst>
          </p:nvPr>
        </p:nvGraphicFramePr>
        <p:xfrm>
          <a:off x="645126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145595"/>
              </p:ext>
            </p:extLst>
          </p:nvPr>
        </p:nvGraphicFramePr>
        <p:xfrm>
          <a:off x="1746595" y="871064"/>
          <a:ext cx="1822768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2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Rename table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652949" y="1335264"/>
            <a:ext cx="2834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5604279"/>
              </p:ext>
            </p:extLst>
          </p:nvPr>
        </p:nvGraphicFramePr>
        <p:xfrm>
          <a:off x="4851111" y="93902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095062"/>
              </p:ext>
            </p:extLst>
          </p:nvPr>
        </p:nvGraphicFramePr>
        <p:xfrm>
          <a:off x="5952580" y="855754"/>
          <a:ext cx="2451418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514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Rename attributes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4858934" y="1319954"/>
            <a:ext cx="33832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95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498844"/>
              </p:ext>
            </p:extLst>
          </p:nvPr>
        </p:nvGraphicFramePr>
        <p:xfrm>
          <a:off x="359787" y="186604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669400"/>
              </p:ext>
            </p:extLst>
          </p:nvPr>
        </p:nvGraphicFramePr>
        <p:xfrm>
          <a:off x="359787" y="14948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373605" y="4097276"/>
            <a:ext cx="53949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164672"/>
              </p:ext>
            </p:extLst>
          </p:nvPr>
        </p:nvGraphicFramePr>
        <p:xfrm>
          <a:off x="373605" y="370929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133716"/>
              </p:ext>
            </p:extLst>
          </p:nvPr>
        </p:nvGraphicFramePr>
        <p:xfrm>
          <a:off x="1383634" y="3618401"/>
          <a:ext cx="461200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120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Person (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RollNo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,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StudentName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) </a:t>
                      </a:r>
                      <a:r>
                        <a:rPr lang="en-US" sz="2400" b="0" i="1" baseline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RNo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, 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125999"/>
              </p:ext>
            </p:extLst>
          </p:nvPr>
        </p:nvGraphicFramePr>
        <p:xfrm>
          <a:off x="365782" y="4732619"/>
          <a:ext cx="2318386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35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142138"/>
              </p:ext>
            </p:extLst>
          </p:nvPr>
        </p:nvGraphicFramePr>
        <p:xfrm>
          <a:off x="365782" y="4361386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310163"/>
              </p:ext>
            </p:extLst>
          </p:nvPr>
        </p:nvGraphicFramePr>
        <p:xfrm>
          <a:off x="345323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319886"/>
              </p:ext>
            </p:extLst>
          </p:nvPr>
        </p:nvGraphicFramePr>
        <p:xfrm>
          <a:off x="1446792" y="871064"/>
          <a:ext cx="424688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46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Rename table and attributes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both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59358"/>
              </p:ext>
            </p:extLst>
          </p:nvPr>
        </p:nvGraphicFramePr>
        <p:xfrm>
          <a:off x="6298384" y="189852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464790"/>
              </p:ext>
            </p:extLst>
          </p:nvPr>
        </p:nvGraphicFramePr>
        <p:xfrm>
          <a:off x="6298384" y="152729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6312202" y="4129756"/>
            <a:ext cx="37490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657151"/>
              </p:ext>
            </p:extLst>
          </p:nvPr>
        </p:nvGraphicFramePr>
        <p:xfrm>
          <a:off x="6312202" y="37417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630153"/>
              </p:ext>
            </p:extLst>
          </p:nvPr>
        </p:nvGraphicFramePr>
        <p:xfrm>
          <a:off x="7322231" y="3650881"/>
          <a:ext cx="2813368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13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StudentName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/ 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407557"/>
              </p:ext>
            </p:extLst>
          </p:nvPr>
        </p:nvGraphicFramePr>
        <p:xfrm>
          <a:off x="6304379" y="4765099"/>
          <a:ext cx="26203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35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011015"/>
              </p:ext>
            </p:extLst>
          </p:nvPr>
        </p:nvGraphicFramePr>
        <p:xfrm>
          <a:off x="6304379" y="4393866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167984"/>
              </p:ext>
            </p:extLst>
          </p:nvPr>
        </p:nvGraphicFramePr>
        <p:xfrm>
          <a:off x="6283920" y="96141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238676"/>
              </p:ext>
            </p:extLst>
          </p:nvPr>
        </p:nvGraphicFramePr>
        <p:xfrm>
          <a:off x="7385389" y="878144"/>
          <a:ext cx="3667443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67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Rename particular attributes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357674" y="1335264"/>
            <a:ext cx="51663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293654" y="1336737"/>
            <a:ext cx="46177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7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498844"/>
              </p:ext>
            </p:extLst>
          </p:nvPr>
        </p:nvGraphicFramePr>
        <p:xfrm>
          <a:off x="359787" y="186604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669400"/>
              </p:ext>
            </p:extLst>
          </p:nvPr>
        </p:nvGraphicFramePr>
        <p:xfrm>
          <a:off x="359787" y="14948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373605" y="4172226"/>
            <a:ext cx="5349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904762"/>
              </p:ext>
            </p:extLst>
          </p:nvPr>
        </p:nvGraphicFramePr>
        <p:xfrm>
          <a:off x="373605" y="378424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92199"/>
              </p:ext>
            </p:extLst>
          </p:nvPr>
        </p:nvGraphicFramePr>
        <p:xfrm>
          <a:off x="1383634" y="3558441"/>
          <a:ext cx="45024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02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A.CPI&lt;B.CPI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460960"/>
              </p:ext>
            </p:extLst>
          </p:nvPr>
        </p:nvGraphicFramePr>
        <p:xfrm>
          <a:off x="365782" y="4361386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310163"/>
              </p:ext>
            </p:extLst>
          </p:nvPr>
        </p:nvGraphicFramePr>
        <p:xfrm>
          <a:off x="345323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273072"/>
              </p:ext>
            </p:extLst>
          </p:nvPr>
        </p:nvGraphicFramePr>
        <p:xfrm>
          <a:off x="1446792" y="871064"/>
          <a:ext cx="533590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359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Find out maximum CPI from student table.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357674" y="133526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60155" y="1364762"/>
            <a:ext cx="40233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611530"/>
              </p:ext>
            </p:extLst>
          </p:nvPr>
        </p:nvGraphicFramePr>
        <p:xfrm>
          <a:off x="7060155" y="97677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059648"/>
              </p:ext>
            </p:extLst>
          </p:nvPr>
        </p:nvGraphicFramePr>
        <p:xfrm>
          <a:off x="7052332" y="1866755"/>
          <a:ext cx="5013644" cy="4114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55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45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A.Name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A.CPI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B.Rno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B.Name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4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769139"/>
              </p:ext>
            </p:extLst>
          </p:nvPr>
        </p:nvGraphicFramePr>
        <p:xfrm>
          <a:off x="7052332" y="1495522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375935"/>
              </p:ext>
            </p:extLst>
          </p:nvPr>
        </p:nvGraphicFramePr>
        <p:xfrm>
          <a:off x="373605" y="4724278"/>
          <a:ext cx="5013644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55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45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A.Name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A.CPI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B.Rno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B.Name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9" name="Rounded Rectangle 48"/>
          <p:cNvSpPr/>
          <p:nvPr/>
        </p:nvSpPr>
        <p:spPr>
          <a:xfrm>
            <a:off x="8824234" y="1865853"/>
            <a:ext cx="732147" cy="4113937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254256"/>
              </p:ext>
            </p:extLst>
          </p:nvPr>
        </p:nvGraphicFramePr>
        <p:xfrm>
          <a:off x="8058303" y="902802"/>
          <a:ext cx="309435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943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3" name="Rounded Rectangle 52"/>
          <p:cNvSpPr/>
          <p:nvPr/>
        </p:nvSpPr>
        <p:spPr>
          <a:xfrm>
            <a:off x="11328674" y="1865852"/>
            <a:ext cx="732147" cy="4113937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8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super key is a set of one or more </a:t>
            </a:r>
            <a:r>
              <a:rPr lang="en-US" b="1" dirty="0">
                <a:solidFill>
                  <a:schemeClr val="accent6"/>
                </a:solidFill>
              </a:rPr>
              <a:t>attributes whose values uniquely identifies each record</a:t>
            </a:r>
            <a:r>
              <a:rPr lang="en-US" dirty="0"/>
              <a:t> within a relation (table).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808605"/>
              </p:ext>
            </p:extLst>
          </p:nvPr>
        </p:nvGraphicFramePr>
        <p:xfrm>
          <a:off x="2663819" y="2977039"/>
          <a:ext cx="5821620" cy="3291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34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190540107001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Tarun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674185" y="2958206"/>
            <a:ext cx="1584961" cy="3310128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521787" y="1874737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Super Key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EnrollNo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59146" y="2962971"/>
            <a:ext cx="2363327" cy="3320166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4531330" y="1874737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Super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RollNo</a:t>
            </a:r>
            <a:r>
              <a:rPr lang="en-US" sz="2000" dirty="0">
                <a:solidFill>
                  <a:schemeClr val="tx1"/>
                </a:solidFill>
              </a:rPr>
              <a:t>, Branch, </a:t>
            </a:r>
            <a:r>
              <a:rPr lang="en-US" sz="2000" dirty="0" err="1">
                <a:solidFill>
                  <a:schemeClr val="tx1"/>
                </a:solidFill>
              </a:rPr>
              <a:t>Sem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7363832" y="1873201"/>
            <a:ext cx="183600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Super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(SPI, Name, BL)</a:t>
            </a:r>
          </a:p>
        </p:txBody>
      </p:sp>
      <p:sp>
        <p:nvSpPr>
          <p:cNvPr id="16" name="Multiply 15"/>
          <p:cNvSpPr/>
          <p:nvPr/>
        </p:nvSpPr>
        <p:spPr>
          <a:xfrm>
            <a:off x="7870669" y="1679787"/>
            <a:ext cx="822325" cy="1118347"/>
          </a:xfrm>
          <a:prstGeom prst="mathMultiply">
            <a:avLst>
              <a:gd name="adj1" fmla="val 5659"/>
            </a:avLst>
          </a:prstGeom>
          <a:solidFill>
            <a:srgbClr val="B84742"/>
          </a:solidFill>
          <a:ln w="25400" cap="flat" cmpd="sng" algn="ctr">
            <a:solidFill>
              <a:srgbClr val="B8474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4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398615-87FB-46E3-CD7C-8E91D9DA0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 Example</a:t>
            </a:r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498844"/>
              </p:ext>
            </p:extLst>
          </p:nvPr>
        </p:nvGraphicFramePr>
        <p:xfrm>
          <a:off x="359787" y="186604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669400"/>
              </p:ext>
            </p:extLst>
          </p:nvPr>
        </p:nvGraphicFramePr>
        <p:xfrm>
          <a:off x="359787" y="14948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373605" y="4176286"/>
            <a:ext cx="5349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260008"/>
              </p:ext>
            </p:extLst>
          </p:nvPr>
        </p:nvGraphicFramePr>
        <p:xfrm>
          <a:off x="373605" y="378830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129928"/>
              </p:ext>
            </p:extLst>
          </p:nvPr>
        </p:nvGraphicFramePr>
        <p:xfrm>
          <a:off x="1383634" y="3562501"/>
          <a:ext cx="45024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02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A.CPI&lt;B.CPI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041607"/>
              </p:ext>
            </p:extLst>
          </p:nvPr>
        </p:nvGraphicFramePr>
        <p:xfrm>
          <a:off x="365782" y="4361386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310163"/>
              </p:ext>
            </p:extLst>
          </p:nvPr>
        </p:nvGraphicFramePr>
        <p:xfrm>
          <a:off x="345323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273072"/>
              </p:ext>
            </p:extLst>
          </p:nvPr>
        </p:nvGraphicFramePr>
        <p:xfrm>
          <a:off x="1446792" y="871064"/>
          <a:ext cx="533590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359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Find out maximum CPI from student table.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357674" y="133526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375935"/>
              </p:ext>
            </p:extLst>
          </p:nvPr>
        </p:nvGraphicFramePr>
        <p:xfrm>
          <a:off x="373605" y="4724278"/>
          <a:ext cx="5013644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55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45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A.Name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A.CPI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B.Rno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B.Name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5231355" y="1972911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649861"/>
              </p:ext>
            </p:extLst>
          </p:nvPr>
        </p:nvGraphicFramePr>
        <p:xfrm>
          <a:off x="5231355" y="15849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739984"/>
              </p:ext>
            </p:extLst>
          </p:nvPr>
        </p:nvGraphicFramePr>
        <p:xfrm>
          <a:off x="6241384" y="1359126"/>
          <a:ext cx="55486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86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32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A.CPI</a:t>
                      </a:r>
                      <a:r>
                        <a:rPr lang="en-US" sz="2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 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A.CPI&lt;B.CPI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79991"/>
              </p:ext>
            </p:extLst>
          </p:nvPr>
        </p:nvGraphicFramePr>
        <p:xfrm>
          <a:off x="6118882" y="217706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334573"/>
              </p:ext>
            </p:extLst>
          </p:nvPr>
        </p:nvGraphicFramePr>
        <p:xfrm>
          <a:off x="6126705" y="2539953"/>
          <a:ext cx="10972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A.CPI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1" name="Rounded Rectangle 40"/>
          <p:cNvSpPr/>
          <p:nvPr/>
        </p:nvSpPr>
        <p:spPr>
          <a:xfrm>
            <a:off x="2141494" y="4711953"/>
            <a:ext cx="732147" cy="1645920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2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A186E98-CCFD-6D03-4436-7EE0F8BAF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 Example</a:t>
            </a:r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498844"/>
              </p:ext>
            </p:extLst>
          </p:nvPr>
        </p:nvGraphicFramePr>
        <p:xfrm>
          <a:off x="359787" y="186604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669400"/>
              </p:ext>
            </p:extLst>
          </p:nvPr>
        </p:nvGraphicFramePr>
        <p:xfrm>
          <a:off x="359787" y="14948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310163"/>
              </p:ext>
            </p:extLst>
          </p:nvPr>
        </p:nvGraphicFramePr>
        <p:xfrm>
          <a:off x="345323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273072"/>
              </p:ext>
            </p:extLst>
          </p:nvPr>
        </p:nvGraphicFramePr>
        <p:xfrm>
          <a:off x="1446792" y="871064"/>
          <a:ext cx="533590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359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Find out maximum CPI from student table.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357674" y="133526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31355" y="1972911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649861"/>
              </p:ext>
            </p:extLst>
          </p:nvPr>
        </p:nvGraphicFramePr>
        <p:xfrm>
          <a:off x="5231355" y="15849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007102"/>
              </p:ext>
            </p:extLst>
          </p:nvPr>
        </p:nvGraphicFramePr>
        <p:xfrm>
          <a:off x="6241384" y="1376059"/>
          <a:ext cx="55486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86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32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A.CPI</a:t>
                      </a:r>
                      <a:r>
                        <a:rPr lang="en-US" sz="2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 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A.CPI&lt;B.CPI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037570"/>
              </p:ext>
            </p:extLst>
          </p:nvPr>
        </p:nvGraphicFramePr>
        <p:xfrm>
          <a:off x="6118882" y="217706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334573"/>
              </p:ext>
            </p:extLst>
          </p:nvPr>
        </p:nvGraphicFramePr>
        <p:xfrm>
          <a:off x="6126705" y="2539953"/>
          <a:ext cx="10972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A.CPI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378906" y="4305396"/>
            <a:ext cx="83210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400351"/>
              </p:ext>
            </p:extLst>
          </p:nvPr>
        </p:nvGraphicFramePr>
        <p:xfrm>
          <a:off x="378906" y="391741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066145"/>
              </p:ext>
            </p:extLst>
          </p:nvPr>
        </p:nvGraphicFramePr>
        <p:xfrm>
          <a:off x="1388935" y="3691611"/>
          <a:ext cx="7488555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88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∏</a:t>
                      </a:r>
                      <a:r>
                        <a:rPr lang="en-US" sz="4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CPI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r>
                        <a:rPr lang="en-US" sz="3200" b="0" baseline="-25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− ∏</a:t>
                      </a:r>
                      <a:r>
                        <a:rPr lang="en-US" sz="32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A.CPI</a:t>
                      </a:r>
                      <a:r>
                        <a:rPr lang="en-US" sz="2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 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A.CPI&lt;B.CPI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057887"/>
              </p:ext>
            </p:extLst>
          </p:nvPr>
        </p:nvGraphicFramePr>
        <p:xfrm>
          <a:off x="1469633" y="4471446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971131"/>
              </p:ext>
            </p:extLst>
          </p:nvPr>
        </p:nvGraphicFramePr>
        <p:xfrm>
          <a:off x="1477456" y="4834338"/>
          <a:ext cx="109728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372846"/>
              </p:ext>
            </p:extLst>
          </p:nvPr>
        </p:nvGraphicFramePr>
        <p:xfrm>
          <a:off x="3528082" y="447576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200533"/>
              </p:ext>
            </p:extLst>
          </p:nvPr>
        </p:nvGraphicFramePr>
        <p:xfrm>
          <a:off x="3535905" y="4838653"/>
          <a:ext cx="10972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A.CPI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63120" y="5182849"/>
            <a:ext cx="344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−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49247" y="5200339"/>
            <a:ext cx="344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graphicFrame>
        <p:nvGraphicFramePr>
          <p:cNvPr id="5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672073"/>
              </p:ext>
            </p:extLst>
          </p:nvPr>
        </p:nvGraphicFramePr>
        <p:xfrm>
          <a:off x="5569241" y="448055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683057"/>
              </p:ext>
            </p:extLst>
          </p:nvPr>
        </p:nvGraphicFramePr>
        <p:xfrm>
          <a:off x="5577064" y="4843443"/>
          <a:ext cx="109728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0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altLang="en-US" sz="3200" i="1" dirty="0">
                <a:latin typeface="+mj-lt"/>
                <a:sym typeface="Symbol" panose="05050102010706020507" pitchFamily="18" charset="2"/>
              </a:rPr>
              <a:t>g</a:t>
            </a:r>
            <a:r>
              <a:rPr lang="en-US" sz="2800" dirty="0">
                <a:latin typeface="+mj-lt"/>
              </a:rPr>
              <a:t> or G </a:t>
            </a:r>
          </a:p>
          <a:p>
            <a:r>
              <a:rPr lang="en-US" dirty="0"/>
              <a:t>Notation: </a:t>
            </a:r>
            <a:r>
              <a:rPr lang="en-US" altLang="en-US" sz="2800" i="1" dirty="0">
                <a:sym typeface="Symbol" panose="05050102010706020507" pitchFamily="18" charset="2"/>
              </a:rPr>
              <a:t>g </a:t>
            </a:r>
            <a:r>
              <a:rPr lang="en-US" i="1" baseline="-25000" dirty="0">
                <a:sym typeface="Symbol" pitchFamily="18" charset="2"/>
              </a:rPr>
              <a:t>function-name(column), function-name(column), …, function-name(column) </a:t>
            </a:r>
            <a:r>
              <a:rPr lang="en-US" dirty="0">
                <a:sym typeface="Symbol" pitchFamily="18" charset="2"/>
              </a:rPr>
              <a:t>(Relation)</a:t>
            </a:r>
            <a:endParaRPr lang="en-US" dirty="0"/>
          </a:p>
          <a:p>
            <a:r>
              <a:rPr lang="en-US" dirty="0"/>
              <a:t>Operation: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takes a more than one value </a:t>
            </a:r>
            <a:r>
              <a:rPr lang="en-US" dirty="0"/>
              <a:t>as input and </a:t>
            </a:r>
            <a:r>
              <a:rPr lang="en-US" b="1" dirty="0">
                <a:solidFill>
                  <a:schemeClr val="accent6"/>
                </a:solidFill>
              </a:rPr>
              <a:t>returns a single value </a:t>
            </a:r>
            <a:r>
              <a:rPr lang="en-US" dirty="0"/>
              <a:t>as output (result).</a:t>
            </a:r>
          </a:p>
          <a:p>
            <a:r>
              <a:rPr lang="en-US" dirty="0"/>
              <a:t>Aggregate functions are: </a:t>
            </a:r>
          </a:p>
          <a:p>
            <a:pPr lvl="1"/>
            <a:r>
              <a:rPr lang="en-US" dirty="0"/>
              <a:t>Sum (It </a:t>
            </a:r>
            <a:r>
              <a:rPr lang="en-US" b="1" dirty="0">
                <a:solidFill>
                  <a:schemeClr val="accent6"/>
                </a:solidFill>
              </a:rPr>
              <a:t>returns the sum (addition) </a:t>
            </a:r>
            <a:r>
              <a:rPr lang="en-US" dirty="0"/>
              <a:t>of the values of a column.)</a:t>
            </a:r>
          </a:p>
          <a:p>
            <a:pPr lvl="1"/>
            <a:r>
              <a:rPr lang="en-US" dirty="0"/>
              <a:t>Max (It </a:t>
            </a:r>
            <a:r>
              <a:rPr lang="en-US" b="1" dirty="0">
                <a:solidFill>
                  <a:schemeClr val="accent6"/>
                </a:solidFill>
              </a:rPr>
              <a:t>returns the maximum </a:t>
            </a:r>
            <a:r>
              <a:rPr lang="en-US" dirty="0"/>
              <a:t>value for a column.)</a:t>
            </a:r>
          </a:p>
          <a:p>
            <a:pPr lvl="1"/>
            <a:r>
              <a:rPr lang="en-US" dirty="0"/>
              <a:t>Min (It </a:t>
            </a:r>
            <a:r>
              <a:rPr lang="en-US" b="1" dirty="0">
                <a:solidFill>
                  <a:schemeClr val="accent6"/>
                </a:solidFill>
              </a:rPr>
              <a:t>returns the minimum </a:t>
            </a:r>
            <a:r>
              <a:rPr lang="en-US" dirty="0"/>
              <a:t>value for a column.)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 (It </a:t>
            </a:r>
            <a:r>
              <a:rPr lang="en-US" b="1" dirty="0">
                <a:solidFill>
                  <a:schemeClr val="accent6"/>
                </a:solidFill>
              </a:rPr>
              <a:t>returns the average </a:t>
            </a:r>
            <a:r>
              <a:rPr lang="en-US" dirty="0"/>
              <a:t>of the values for a column.) </a:t>
            </a:r>
          </a:p>
          <a:p>
            <a:pPr lvl="1"/>
            <a:r>
              <a:rPr lang="en-US" dirty="0"/>
              <a:t>Count (It </a:t>
            </a:r>
            <a:r>
              <a:rPr lang="en-US" b="1" dirty="0">
                <a:solidFill>
                  <a:schemeClr val="accent6"/>
                </a:solidFill>
              </a:rPr>
              <a:t>returns total number </a:t>
            </a:r>
            <a:r>
              <a:rPr lang="en-US" dirty="0"/>
              <a:t>of values in a given column.)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11751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40C4E4-28DA-2889-AB5B-99DE764C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 Example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218493"/>
              </p:ext>
            </p:extLst>
          </p:nvPr>
        </p:nvGraphicFramePr>
        <p:xfrm>
          <a:off x="317151" y="1281848"/>
          <a:ext cx="4143375" cy="4114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Semester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Ramesh 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Mahesh 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Anita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Reeta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Rohit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Chetan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Rakesh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197650"/>
              </p:ext>
            </p:extLst>
          </p:nvPr>
        </p:nvGraphicFramePr>
        <p:xfrm>
          <a:off x="317151" y="9106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781437" y="1445511"/>
            <a:ext cx="4663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982488"/>
              </p:ext>
            </p:extLst>
          </p:nvPr>
        </p:nvGraphicFramePr>
        <p:xfrm>
          <a:off x="4781437" y="105752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427415"/>
              </p:ext>
            </p:extLst>
          </p:nvPr>
        </p:nvGraphicFramePr>
        <p:xfrm>
          <a:off x="5880366" y="1048638"/>
          <a:ext cx="37753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753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out sum of CPI of all students.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4781437" y="2072820"/>
            <a:ext cx="2971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876401"/>
              </p:ext>
            </p:extLst>
          </p:nvPr>
        </p:nvGraphicFramePr>
        <p:xfrm>
          <a:off x="4781437" y="168483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948834"/>
              </p:ext>
            </p:extLst>
          </p:nvPr>
        </p:nvGraphicFramePr>
        <p:xfrm>
          <a:off x="5791466" y="1555845"/>
          <a:ext cx="211328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b="0" i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sum(CPI)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58019"/>
              </p:ext>
            </p:extLst>
          </p:nvPr>
        </p:nvGraphicFramePr>
        <p:xfrm>
          <a:off x="10407941" y="108261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195857"/>
              </p:ext>
            </p:extLst>
          </p:nvPr>
        </p:nvGraphicFramePr>
        <p:xfrm>
          <a:off x="10415764" y="1445511"/>
          <a:ext cx="109728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sum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4781437" y="2836161"/>
            <a:ext cx="4663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665125"/>
              </p:ext>
            </p:extLst>
          </p:nvPr>
        </p:nvGraphicFramePr>
        <p:xfrm>
          <a:off x="4781437" y="244817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936542"/>
              </p:ext>
            </p:extLst>
          </p:nvPr>
        </p:nvGraphicFramePr>
        <p:xfrm>
          <a:off x="5880366" y="2439288"/>
          <a:ext cx="37753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753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out maximum &amp; minimum CPI.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4781437" y="3463470"/>
            <a:ext cx="3566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913558"/>
              </p:ext>
            </p:extLst>
          </p:nvPr>
        </p:nvGraphicFramePr>
        <p:xfrm>
          <a:off x="4781437" y="307548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12247"/>
              </p:ext>
            </p:extLst>
          </p:nvPr>
        </p:nvGraphicFramePr>
        <p:xfrm>
          <a:off x="5791466" y="2946495"/>
          <a:ext cx="27546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546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b="0" i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max(CPI), min(CPI)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095779"/>
              </p:ext>
            </p:extLst>
          </p:nvPr>
        </p:nvGraphicFramePr>
        <p:xfrm>
          <a:off x="10407941" y="247326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144173"/>
              </p:ext>
            </p:extLst>
          </p:nvPr>
        </p:nvGraphicFramePr>
        <p:xfrm>
          <a:off x="10415764" y="2836161"/>
          <a:ext cx="119126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49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4773817" y="4188711"/>
            <a:ext cx="4206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89442"/>
              </p:ext>
            </p:extLst>
          </p:nvPr>
        </p:nvGraphicFramePr>
        <p:xfrm>
          <a:off x="4773817" y="380072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856103"/>
              </p:ext>
            </p:extLst>
          </p:nvPr>
        </p:nvGraphicFramePr>
        <p:xfrm>
          <a:off x="5872746" y="3791838"/>
          <a:ext cx="32848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848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the number of students.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4773817" y="4816020"/>
            <a:ext cx="31089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92771"/>
              </p:ext>
            </p:extLst>
          </p:nvPr>
        </p:nvGraphicFramePr>
        <p:xfrm>
          <a:off x="4773817" y="442803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928125"/>
              </p:ext>
            </p:extLst>
          </p:nvPr>
        </p:nvGraphicFramePr>
        <p:xfrm>
          <a:off x="5783846" y="4299045"/>
          <a:ext cx="2225993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259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b="0" i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count(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)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224043"/>
              </p:ext>
            </p:extLst>
          </p:nvPr>
        </p:nvGraphicFramePr>
        <p:xfrm>
          <a:off x="10400321" y="382581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793192"/>
              </p:ext>
            </p:extLst>
          </p:nvPr>
        </p:nvGraphicFramePr>
        <p:xfrm>
          <a:off x="10408144" y="4188711"/>
          <a:ext cx="109728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4" name="Straight Connector 33"/>
          <p:cNvCxnSpPr/>
          <p:nvPr/>
        </p:nvCxnSpPr>
        <p:spPr>
          <a:xfrm>
            <a:off x="4773817" y="5526021"/>
            <a:ext cx="5029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469601"/>
              </p:ext>
            </p:extLst>
          </p:nvPr>
        </p:nvGraphicFramePr>
        <p:xfrm>
          <a:off x="4773817" y="513803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063179"/>
              </p:ext>
            </p:extLst>
          </p:nvPr>
        </p:nvGraphicFramePr>
        <p:xfrm>
          <a:off x="5872746" y="5129148"/>
          <a:ext cx="414051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40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out average of CPI of all students.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>
            <a:off x="4773817" y="6153330"/>
            <a:ext cx="2971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5740395"/>
              </p:ext>
            </p:extLst>
          </p:nvPr>
        </p:nvGraphicFramePr>
        <p:xfrm>
          <a:off x="4773817" y="576534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152880"/>
              </p:ext>
            </p:extLst>
          </p:nvPr>
        </p:nvGraphicFramePr>
        <p:xfrm>
          <a:off x="5783846" y="5636355"/>
          <a:ext cx="206565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65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b="0" i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(CPI)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105405"/>
              </p:ext>
            </p:extLst>
          </p:nvPr>
        </p:nvGraphicFramePr>
        <p:xfrm>
          <a:off x="10400321" y="516312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628746"/>
              </p:ext>
            </p:extLst>
          </p:nvPr>
        </p:nvGraphicFramePr>
        <p:xfrm>
          <a:off x="10408144" y="5526021"/>
          <a:ext cx="109728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avg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8.11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2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down relational algebras for the following  table:</a:t>
            </a:r>
          </a:p>
          <a:p>
            <a:pPr lvl="2"/>
            <a:r>
              <a:rPr lang="en-US" dirty="0"/>
              <a:t>Employee (person-name, street, city)</a:t>
            </a:r>
          </a:p>
          <a:p>
            <a:pPr lvl="2"/>
            <a:r>
              <a:rPr lang="en-US" dirty="0"/>
              <a:t>Works (person-name, company-name, salary)</a:t>
            </a:r>
          </a:p>
          <a:p>
            <a:pPr lvl="2"/>
            <a:r>
              <a:rPr lang="en-US" dirty="0"/>
              <a:t>Company (company-name, city)</a:t>
            </a:r>
          </a:p>
          <a:p>
            <a:pPr lvl="2"/>
            <a:r>
              <a:rPr lang="en-US" dirty="0"/>
              <a:t>Managers (person-name, manager-name)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names</a:t>
            </a:r>
            <a:r>
              <a:rPr lang="en-US" dirty="0"/>
              <a:t> of all employees who </a:t>
            </a:r>
            <a:r>
              <a:rPr lang="en-US" dirty="0">
                <a:solidFill>
                  <a:schemeClr val="tx2"/>
                </a:solidFill>
              </a:rPr>
              <a:t>work for “TCS”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names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cities</a:t>
            </a:r>
            <a:r>
              <a:rPr lang="en-US" dirty="0"/>
              <a:t> of residence of all employees who </a:t>
            </a:r>
            <a:r>
              <a:rPr lang="en-US" dirty="0">
                <a:solidFill>
                  <a:schemeClr val="tx2"/>
                </a:solidFill>
              </a:rPr>
              <a:t>work for “Infosys”.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names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street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city</a:t>
            </a:r>
            <a:r>
              <a:rPr lang="en-US" dirty="0"/>
              <a:t> of residence of all employees </a:t>
            </a:r>
            <a:r>
              <a:rPr lang="en-US" dirty="0">
                <a:solidFill>
                  <a:schemeClr val="tx2"/>
                </a:solidFill>
              </a:rPr>
              <a:t>who work for “ITC” </a:t>
            </a:r>
            <a:r>
              <a:rPr lang="en-US" dirty="0"/>
              <a:t>and </a:t>
            </a:r>
            <a:r>
              <a:rPr lang="en-US" dirty="0">
                <a:solidFill>
                  <a:schemeClr val="tx2"/>
                </a:solidFill>
              </a:rPr>
              <a:t>earn more than $10,000 </a:t>
            </a:r>
            <a:r>
              <a:rPr lang="en-US" dirty="0"/>
              <a:t>per annum.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names</a:t>
            </a:r>
            <a:r>
              <a:rPr lang="en-US" dirty="0"/>
              <a:t> of all employees in this database who </a:t>
            </a:r>
            <a:r>
              <a:rPr lang="en-US" dirty="0">
                <a:solidFill>
                  <a:schemeClr val="tx2"/>
                </a:solidFill>
              </a:rPr>
              <a:t>live in the same city as the company </a:t>
            </a:r>
            <a:r>
              <a:rPr lang="en-US" dirty="0"/>
              <a:t>for which they work.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names</a:t>
            </a:r>
            <a:r>
              <a:rPr lang="en-US" dirty="0"/>
              <a:t> of all employees </a:t>
            </a:r>
            <a:r>
              <a:rPr lang="en-US" dirty="0">
                <a:solidFill>
                  <a:schemeClr val="tx2"/>
                </a:solidFill>
              </a:rPr>
              <a:t>working in “TCS” </a:t>
            </a:r>
            <a:r>
              <a:rPr lang="en-US" dirty="0"/>
              <a:t>who </a:t>
            </a:r>
            <a:r>
              <a:rPr lang="en-US" dirty="0">
                <a:solidFill>
                  <a:schemeClr val="tx2"/>
                </a:solidFill>
              </a:rPr>
              <a:t>earn more than 25000 </a:t>
            </a:r>
            <a:r>
              <a:rPr lang="en-US" dirty="0"/>
              <a:t>and </a:t>
            </a:r>
            <a:r>
              <a:rPr lang="en-US" dirty="0">
                <a:solidFill>
                  <a:schemeClr val="tx2"/>
                </a:solidFill>
              </a:rPr>
              <a:t>less than 40000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</a:t>
            </a:r>
            <a:r>
              <a:rPr lang="en-US" dirty="0"/>
              <a:t> of employee </a:t>
            </a:r>
            <a:r>
              <a:rPr lang="en-US" dirty="0">
                <a:solidFill>
                  <a:schemeClr val="tx2"/>
                </a:solidFill>
              </a:rPr>
              <a:t>whose manager is “Ajay Patel” </a:t>
            </a:r>
            <a:r>
              <a:rPr lang="en-US" dirty="0"/>
              <a:t>and </a:t>
            </a:r>
            <a:r>
              <a:rPr lang="en-US" dirty="0">
                <a:solidFill>
                  <a:schemeClr val="tx2"/>
                </a:solidFill>
              </a:rPr>
              <a:t>salary is more than 50000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Display the </a:t>
            </a:r>
            <a:r>
              <a:rPr lang="en-US" dirty="0">
                <a:solidFill>
                  <a:schemeClr val="tx2"/>
                </a:solidFill>
              </a:rPr>
              <a:t>name</a:t>
            </a:r>
            <a:r>
              <a:rPr lang="en-US" dirty="0"/>
              <a:t> of employee with </a:t>
            </a:r>
            <a:r>
              <a:rPr lang="en-US" dirty="0">
                <a:solidFill>
                  <a:schemeClr val="tx2"/>
                </a:solidFill>
              </a:rPr>
              <a:t>street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city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company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salary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manager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name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staying in “Rajkot” and working in “Ahmedabad”.</a:t>
            </a:r>
          </a:p>
          <a:p>
            <a:pPr lvl="1"/>
            <a:r>
              <a:rPr lang="en-US" dirty="0"/>
              <a:t>Find </a:t>
            </a:r>
            <a:r>
              <a:rPr lang="en-US" dirty="0">
                <a:solidFill>
                  <a:schemeClr val="tx2"/>
                </a:solidFill>
              </a:rPr>
              <a:t>maximum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minimum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average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salary</a:t>
            </a:r>
            <a:r>
              <a:rPr lang="en-US" dirty="0"/>
              <a:t> of all employee.</a:t>
            </a:r>
          </a:p>
          <a:p>
            <a:pPr lvl="1"/>
            <a:r>
              <a:rPr lang="en-US" dirty="0"/>
              <a:t>Find out the </a:t>
            </a:r>
            <a:r>
              <a:rPr lang="en-US" dirty="0">
                <a:solidFill>
                  <a:schemeClr val="tx2"/>
                </a:solidFill>
              </a:rPr>
              <a:t>total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number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employee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Algebra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513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in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Super key, Primary key, Candidate key and Alternate key.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following Relational Algebra Operation with example.</a:t>
            </a:r>
          </a:p>
          <a:p>
            <a:pPr marL="973138" lvl="1" indent="-430213">
              <a:buFont typeface="+mj-lt"/>
              <a:buAutoNum type="romanUcPeriod"/>
            </a:pPr>
            <a:r>
              <a:rPr lang="en-US" dirty="0"/>
              <a:t>Selection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Projection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Cross Product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Joins (Inner Join, Outer Joins)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Rename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Division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Set 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different aggregate functions with example.</a:t>
            </a:r>
          </a:p>
        </p:txBody>
      </p:sp>
    </p:spTree>
    <p:extLst>
      <p:ext uri="{BB962C8B-B14F-4D97-AF65-F5344CB8AC3E}">
        <p14:creationId xmlns:p14="http://schemas.microsoft.com/office/powerpoint/2010/main" val="4308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in Exam </a:t>
            </a:r>
            <a:r>
              <a:rPr lang="en-US" dirty="0">
                <a:solidFill>
                  <a:schemeClr val="tx2"/>
                </a:solidFill>
              </a:rPr>
              <a:t>[Relational Algebra]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Consider the following relational database, where the primary keys are underlined. Give an expression in the relational algebra to express each of the following queries</a:t>
            </a:r>
          </a:p>
          <a:p>
            <a:pPr lvl="2"/>
            <a:r>
              <a:rPr lang="en-US" dirty="0"/>
              <a:t>employee (</a:t>
            </a:r>
            <a:r>
              <a:rPr lang="en-US" u="sng" dirty="0" err="1"/>
              <a:t>ssn</a:t>
            </a:r>
            <a:r>
              <a:rPr lang="en-US" dirty="0"/>
              <a:t>, name, </a:t>
            </a:r>
            <a:r>
              <a:rPr lang="en-US" dirty="0" err="1"/>
              <a:t>dno</a:t>
            </a:r>
            <a:r>
              <a:rPr lang="en-US" dirty="0"/>
              <a:t>, salary, hobby, gender)</a:t>
            </a:r>
          </a:p>
          <a:p>
            <a:pPr lvl="2"/>
            <a:r>
              <a:rPr lang="en-US" dirty="0"/>
              <a:t>department (</a:t>
            </a:r>
            <a:r>
              <a:rPr lang="en-US" u="sng" dirty="0" err="1"/>
              <a:t>dno</a:t>
            </a:r>
            <a:r>
              <a:rPr lang="en-US" dirty="0"/>
              <a:t>, </a:t>
            </a:r>
            <a:r>
              <a:rPr lang="en-US" dirty="0" err="1"/>
              <a:t>dname</a:t>
            </a:r>
            <a:r>
              <a:rPr lang="en-US" dirty="0"/>
              <a:t>, budget, location, </a:t>
            </a:r>
            <a:r>
              <a:rPr lang="en-US" dirty="0" err="1"/>
              <a:t>mgrssn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works_on</a:t>
            </a:r>
            <a:r>
              <a:rPr lang="en-US" dirty="0"/>
              <a:t> (</a:t>
            </a:r>
            <a:r>
              <a:rPr lang="en-US" u="sng" dirty="0" err="1"/>
              <a:t>ssn</a:t>
            </a:r>
            <a:r>
              <a:rPr lang="en-US" dirty="0"/>
              <a:t>, </a:t>
            </a:r>
            <a:r>
              <a:rPr lang="en-US" u="sng" dirty="0" err="1"/>
              <a:t>pno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project (</a:t>
            </a:r>
            <a:r>
              <a:rPr lang="en-US" u="sng" dirty="0" err="1"/>
              <a:t>pno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budget, location, goal)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List all pairs of employee names and the project numbers they work on.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List out department number, department name and department budget.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List all projects that Raj Yadav works on by project name.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List the names of employees who supervise themselves.</a:t>
            </a:r>
          </a:p>
        </p:txBody>
      </p:sp>
    </p:spTree>
    <p:extLst>
      <p:ext uri="{BB962C8B-B14F-4D97-AF65-F5344CB8AC3E}">
        <p14:creationId xmlns:p14="http://schemas.microsoft.com/office/powerpoint/2010/main" val="326369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in Exam </a:t>
            </a:r>
            <a:r>
              <a:rPr lang="en-US" dirty="0">
                <a:solidFill>
                  <a:schemeClr val="tx2"/>
                </a:solidFill>
              </a:rPr>
              <a:t>[Relational Algebra]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Consider the following relational database, where the primary keys are underlined. Give an expression in the relational algebra to express each of the following queries</a:t>
            </a:r>
          </a:p>
          <a:p>
            <a:pPr lvl="2"/>
            <a:r>
              <a:rPr lang="en-US" dirty="0"/>
              <a:t>course (</a:t>
            </a:r>
            <a:r>
              <a:rPr lang="en-US" u="sng" dirty="0"/>
              <a:t>course-id</a:t>
            </a:r>
            <a:r>
              <a:rPr lang="en-US" dirty="0"/>
              <a:t>, title, </a:t>
            </a:r>
            <a:r>
              <a:rPr lang="en-US" dirty="0" err="1"/>
              <a:t>dept_name</a:t>
            </a:r>
            <a:r>
              <a:rPr lang="en-US" dirty="0"/>
              <a:t>, credits)</a:t>
            </a:r>
          </a:p>
          <a:p>
            <a:pPr lvl="2"/>
            <a:r>
              <a:rPr lang="en-US" dirty="0"/>
              <a:t>instructor (</a:t>
            </a:r>
            <a:r>
              <a:rPr lang="en-US" u="sng" dirty="0"/>
              <a:t>id</a:t>
            </a:r>
            <a:r>
              <a:rPr lang="en-US" dirty="0"/>
              <a:t>, name, </a:t>
            </a:r>
            <a:r>
              <a:rPr lang="en-US" dirty="0" err="1"/>
              <a:t>dept_name</a:t>
            </a:r>
            <a:r>
              <a:rPr lang="en-US" dirty="0"/>
              <a:t>, salary)</a:t>
            </a:r>
          </a:p>
          <a:p>
            <a:pPr lvl="2"/>
            <a:r>
              <a:rPr lang="en-US" dirty="0"/>
              <a:t>section (</a:t>
            </a:r>
            <a:r>
              <a:rPr lang="en-US" u="sng" dirty="0"/>
              <a:t>course-id</a:t>
            </a:r>
            <a:r>
              <a:rPr lang="en-US" dirty="0"/>
              <a:t>, </a:t>
            </a:r>
            <a:r>
              <a:rPr lang="en-US" u="sng" dirty="0"/>
              <a:t>sec-id</a:t>
            </a:r>
            <a:r>
              <a:rPr lang="en-US" dirty="0"/>
              <a:t>, semester, year, building, </a:t>
            </a:r>
            <a:r>
              <a:rPr lang="en-US" dirty="0" err="1"/>
              <a:t>room_no</a:t>
            </a:r>
            <a:r>
              <a:rPr lang="en-US" dirty="0"/>
              <a:t>, </a:t>
            </a:r>
            <a:r>
              <a:rPr lang="en-US" dirty="0" err="1"/>
              <a:t>time_slot_id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teaches (</a:t>
            </a:r>
            <a:r>
              <a:rPr lang="en-US" u="sng" dirty="0"/>
              <a:t>id</a:t>
            </a:r>
            <a:r>
              <a:rPr lang="en-US" dirty="0"/>
              <a:t>, course-id, sec-id, semester, year)</a:t>
            </a:r>
          </a:p>
          <a:p>
            <a:pPr marL="858838" lvl="1" indent="-458788">
              <a:buFont typeface="+mj-lt"/>
              <a:buAutoNum type="romanUcPeriod"/>
            </a:pPr>
            <a:r>
              <a:rPr lang="en-US" dirty="0"/>
              <a:t>Find the name of all instructors in the physics department.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US" dirty="0"/>
              <a:t>Find all the courses taught in the fall 2009 semester but not in Spring semester.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US" dirty="0"/>
              <a:t>Find the names of all instructors in the Comp. Sci. department together with the course titles of all the courses that the instructors teach.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US" dirty="0"/>
              <a:t>Find the average salary in each department.</a:t>
            </a:r>
          </a:p>
        </p:txBody>
      </p:sp>
    </p:spTree>
    <p:extLst>
      <p:ext uri="{BB962C8B-B14F-4D97-AF65-F5344CB8AC3E}">
        <p14:creationId xmlns:p14="http://schemas.microsoft.com/office/powerpoint/2010/main" val="42871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Consider the following relations and write an relational algebra:</a:t>
            </a:r>
          </a:p>
          <a:p>
            <a:pPr lvl="2"/>
            <a:r>
              <a:rPr lang="en-US" dirty="0"/>
              <a:t>EMP (</a:t>
            </a:r>
            <a:r>
              <a:rPr lang="en-US" u="sng" dirty="0" err="1"/>
              <a:t>empno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jobtitle</a:t>
            </a:r>
            <a:r>
              <a:rPr lang="en-US" dirty="0"/>
              <a:t>, </a:t>
            </a:r>
            <a:r>
              <a:rPr lang="en-US" dirty="0" err="1"/>
              <a:t>managerno</a:t>
            </a:r>
            <a:r>
              <a:rPr lang="en-US" dirty="0"/>
              <a:t>, </a:t>
            </a:r>
            <a:r>
              <a:rPr lang="en-US" dirty="0" err="1"/>
              <a:t>hiredate</a:t>
            </a:r>
            <a:r>
              <a:rPr lang="en-US" dirty="0"/>
              <a:t>, </a:t>
            </a:r>
            <a:r>
              <a:rPr lang="en-US" dirty="0" err="1"/>
              <a:t>sal</a:t>
            </a:r>
            <a:r>
              <a:rPr lang="en-US" dirty="0"/>
              <a:t>, commission, </a:t>
            </a:r>
            <a:r>
              <a:rPr lang="en-US" dirty="0" err="1"/>
              <a:t>deptno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DEPT (</a:t>
            </a:r>
            <a:r>
              <a:rPr lang="en-US" u="sng" dirty="0" err="1"/>
              <a:t>deptno</a:t>
            </a:r>
            <a:r>
              <a:rPr lang="en-US" dirty="0"/>
              <a:t>, </a:t>
            </a:r>
            <a:r>
              <a:rPr lang="en-US" dirty="0" err="1"/>
              <a:t>dname</a:t>
            </a:r>
            <a:r>
              <a:rPr lang="en-US" dirty="0"/>
              <a:t>, location)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the Employees working in the department number10, 20, 30 only.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Employees whose names start with letter A or letter a.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Employees along with their department name.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the Employees who are working in Smith's department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the Employees who get salary more than Allen’s salary.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Display employees who are getting maximum salary in each department.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list of employees whose hire date is on or before 1-April-18.</a:t>
            </a:r>
          </a:p>
          <a:p>
            <a:pPr marL="312738" indent="-457200">
              <a:buFont typeface="+mj-lt"/>
              <a:buAutoNum type="arabicPeriod" startAt="7"/>
            </a:pPr>
            <a:r>
              <a:rPr lang="en-US" dirty="0"/>
              <a:t>Consider the relational database given below and give an expression in the relational algebra:</a:t>
            </a:r>
          </a:p>
          <a:p>
            <a:pPr lvl="2"/>
            <a:r>
              <a:rPr lang="en-US" dirty="0"/>
              <a:t>Employee (person-name, street, city) , Works (person-name, company-name, salary)</a:t>
            </a:r>
          </a:p>
          <a:p>
            <a:pPr lvl="2"/>
            <a:r>
              <a:rPr lang="en-US" dirty="0"/>
              <a:t>Company (company-name, city) , Manages (person-name, manager-name)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the names of all employees in this database who live in the same city as the company for which they work.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the names, street address, and cities of residence of all employees who work for HCL and earn more than $10,000 per annum.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in Exam </a:t>
            </a:r>
            <a:r>
              <a:rPr lang="en-US" dirty="0">
                <a:solidFill>
                  <a:schemeClr val="tx2"/>
                </a:solidFill>
              </a:rPr>
              <a:t>[Relational Algebra]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in Exam </a:t>
            </a:r>
            <a:r>
              <a:rPr lang="en-US" dirty="0">
                <a:solidFill>
                  <a:schemeClr val="tx2"/>
                </a:solidFill>
              </a:rPr>
              <a:t>[Relational Algebra]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+mj-lt"/>
              <a:buAutoNum type="arabicPeriod" startAt="8"/>
            </a:pPr>
            <a:r>
              <a:rPr lang="en-US" dirty="0"/>
              <a:t>The relational database schema is given below and write the relational algebra expressions for the given queries.</a:t>
            </a:r>
          </a:p>
          <a:p>
            <a:pPr lvl="2"/>
            <a:r>
              <a:rPr lang="en-US" dirty="0"/>
              <a:t>employee (person-name, street, city)</a:t>
            </a:r>
          </a:p>
          <a:p>
            <a:pPr lvl="2"/>
            <a:r>
              <a:rPr lang="en-US" dirty="0"/>
              <a:t>works (person-name, company-name, salary)</a:t>
            </a:r>
          </a:p>
          <a:p>
            <a:pPr lvl="2"/>
            <a:r>
              <a:rPr lang="en-US" dirty="0"/>
              <a:t>company (company-name, city)</a:t>
            </a:r>
          </a:p>
          <a:p>
            <a:pPr lvl="2"/>
            <a:r>
              <a:rPr lang="en-US" dirty="0"/>
              <a:t>manages (person-name, manager-name)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the names of all employees who work for First Bank Corporation.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the names and cities of residence of all employees who work for First Bank Corporation.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the names, street address, and cities of residence of all employees who work for First Bank Corporation and earn more than $10,000 per annum.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the names of all employees in this database who do not work for First Bank Corporation.</a:t>
            </a:r>
          </a:p>
        </p:txBody>
      </p:sp>
    </p:spTree>
    <p:extLst>
      <p:ext uri="{BB962C8B-B14F-4D97-AF65-F5344CB8AC3E}">
        <p14:creationId xmlns:p14="http://schemas.microsoft.com/office/powerpoint/2010/main" val="212035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candidate key is a </a:t>
            </a:r>
            <a:r>
              <a:rPr lang="en-US" b="1" dirty="0">
                <a:solidFill>
                  <a:schemeClr val="accent6"/>
                </a:solidFill>
              </a:rPr>
              <a:t>subset of a super key</a:t>
            </a:r>
            <a:r>
              <a:rPr lang="en-US" dirty="0"/>
              <a:t>.</a:t>
            </a:r>
          </a:p>
          <a:p>
            <a:r>
              <a:rPr lang="en-US" dirty="0"/>
              <a:t>A candidate key is a single attribute or the least combination of attributes that uniquely identifies each record in the table. </a:t>
            </a:r>
          </a:p>
          <a:p>
            <a:r>
              <a:rPr lang="en-US" dirty="0"/>
              <a:t>A candidate key is a </a:t>
            </a:r>
            <a:r>
              <a:rPr lang="en-US" b="1" dirty="0">
                <a:solidFill>
                  <a:schemeClr val="accent6"/>
                </a:solidFill>
              </a:rPr>
              <a:t>super key for which no proper subset is a super key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Every candidate key is a super key </a:t>
            </a:r>
            <a:r>
              <a:rPr lang="en-US" dirty="0"/>
              <a:t>but </a:t>
            </a:r>
            <a:r>
              <a:rPr lang="en-US" b="1" dirty="0">
                <a:solidFill>
                  <a:schemeClr val="accent6"/>
                </a:solidFill>
              </a:rPr>
              <a:t>every super key is not a candidate key</a:t>
            </a:r>
            <a:r>
              <a:rPr lang="en-US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953639"/>
              </p:ext>
            </p:extLst>
          </p:nvPr>
        </p:nvGraphicFramePr>
        <p:xfrm>
          <a:off x="2663819" y="4334785"/>
          <a:ext cx="582162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34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190540107001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674185" y="4315952"/>
            <a:ext cx="1584961" cy="2059982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521787" y="3232483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EnrollNo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59146" y="4320717"/>
            <a:ext cx="2363327" cy="2066229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4531330" y="3232483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RollNo</a:t>
            </a:r>
            <a:r>
              <a:rPr lang="en-US" sz="2000" dirty="0">
                <a:solidFill>
                  <a:schemeClr val="tx1"/>
                </a:solidFill>
              </a:rPr>
              <a:t>, Branch, </a:t>
            </a:r>
            <a:r>
              <a:rPr lang="en-US" sz="2000" dirty="0" err="1">
                <a:solidFill>
                  <a:schemeClr val="tx1"/>
                </a:solidFill>
              </a:rPr>
              <a:t>Sem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442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D5B9B1E-6F9C-DD25-2FA3-7939451183ED}"/>
              </a:ext>
            </a:extLst>
          </p:cNvPr>
          <p:cNvSpPr txBox="1"/>
          <p:nvPr/>
        </p:nvSpPr>
        <p:spPr>
          <a:xfrm>
            <a:off x="1377757" y="1843950"/>
            <a:ext cx="39285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b="1" dirty="0">
                <a:latin typeface="Proxima Nova" panose="020B0604020202020204" charset="0"/>
              </a:rPr>
              <a:t>Thank </a:t>
            </a:r>
          </a:p>
          <a:p>
            <a:r>
              <a:rPr lang="en-IN" sz="10000" b="1" dirty="0">
                <a:latin typeface="Proxima Nova" panose="020B060402020202020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69341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primary key is a </a:t>
            </a:r>
            <a:r>
              <a:rPr lang="en-US" b="1" dirty="0">
                <a:solidFill>
                  <a:schemeClr val="accent6"/>
                </a:solidFill>
              </a:rPr>
              <a:t>candidate key that is chosen by database designer </a:t>
            </a:r>
            <a:r>
              <a:rPr lang="en-US" dirty="0"/>
              <a:t>to identify tuples uniquely in a relation (table).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953639"/>
              </p:ext>
            </p:extLst>
          </p:nvPr>
        </p:nvGraphicFramePr>
        <p:xfrm>
          <a:off x="2663819" y="4334785"/>
          <a:ext cx="582162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34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190540107001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674185" y="4315952"/>
            <a:ext cx="1584961" cy="2059982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521787" y="3232483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EnrollNo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59146" y="4320717"/>
            <a:ext cx="2363327" cy="2066229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4531330" y="3232483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RollNo</a:t>
            </a:r>
            <a:r>
              <a:rPr lang="en-US" sz="2000" dirty="0">
                <a:solidFill>
                  <a:schemeClr val="tx1"/>
                </a:solidFill>
              </a:rPr>
              <a:t>, Branch, </a:t>
            </a:r>
            <a:r>
              <a:rPr lang="en-US" sz="2000" dirty="0" err="1">
                <a:solidFill>
                  <a:schemeClr val="tx1"/>
                </a:solidFill>
              </a:rPr>
              <a:t>Sem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67" y="2373156"/>
            <a:ext cx="1188000" cy="783206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863336" y="2688362"/>
            <a:ext cx="1512000" cy="468000"/>
          </a:xfrm>
          <a:prstGeom prst="wedgeRoundRectCallout">
            <a:avLst>
              <a:gd name="adj1" fmla="val 60473"/>
              <a:gd name="adj2" fmla="val 125703"/>
              <a:gd name="adj3" fmla="val 16667"/>
            </a:avLst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210017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primary key </a:t>
            </a:r>
            <a:r>
              <a:rPr lang="en-US" b="1" dirty="0">
                <a:solidFill>
                  <a:schemeClr val="accent6"/>
                </a:solidFill>
              </a:rPr>
              <a:t>may have one or more attributes</a:t>
            </a:r>
            <a:r>
              <a:rPr lang="en-US" dirty="0"/>
              <a:t>.</a:t>
            </a:r>
          </a:p>
          <a:p>
            <a:r>
              <a:rPr lang="en-US" dirty="0"/>
              <a:t>There is </a:t>
            </a:r>
            <a:r>
              <a:rPr lang="en-US" b="1" dirty="0">
                <a:solidFill>
                  <a:schemeClr val="accent6"/>
                </a:solidFill>
              </a:rPr>
              <a:t>only one primary key </a:t>
            </a:r>
            <a:r>
              <a:rPr lang="en-US" dirty="0"/>
              <a:t>in the relation (table).</a:t>
            </a:r>
          </a:p>
          <a:p>
            <a:r>
              <a:rPr lang="en-US" dirty="0"/>
              <a:t>A primary key </a:t>
            </a:r>
            <a:r>
              <a:rPr lang="en-US" b="1" dirty="0">
                <a:solidFill>
                  <a:schemeClr val="accent6"/>
                </a:solidFill>
              </a:rPr>
              <a:t>attribute value cannot be NULL</a:t>
            </a:r>
            <a:r>
              <a:rPr lang="en-US" dirty="0"/>
              <a:t>.</a:t>
            </a:r>
          </a:p>
          <a:p>
            <a:r>
              <a:rPr lang="en-US" dirty="0"/>
              <a:t>Generally, the </a:t>
            </a:r>
            <a:r>
              <a:rPr lang="en-US" b="1" dirty="0">
                <a:solidFill>
                  <a:schemeClr val="accent6"/>
                </a:solidFill>
              </a:rPr>
              <a:t>value of a primary key attribute does not change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1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4973</TotalTime>
  <Words>6883</Words>
  <Application>Microsoft Office PowerPoint</Application>
  <PresentationFormat>Custom</PresentationFormat>
  <Paragraphs>2591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1" baseType="lpstr">
      <vt:lpstr>Arial</vt:lpstr>
      <vt:lpstr>ＭＳ Ｐゴシック</vt:lpstr>
      <vt:lpstr>Proxima Nova</vt:lpstr>
      <vt:lpstr>Symbol</vt:lpstr>
      <vt:lpstr>Roboto Condensed</vt:lpstr>
      <vt:lpstr>Calibri</vt:lpstr>
      <vt:lpstr>Wingdings 3</vt:lpstr>
      <vt:lpstr>Roboto Condensed Light</vt:lpstr>
      <vt:lpstr>Helvetica</vt:lpstr>
      <vt:lpstr>Wingdings</vt:lpstr>
      <vt:lpstr>Office Theme</vt:lpstr>
      <vt:lpstr>PowerPoint Presentation</vt:lpstr>
      <vt:lpstr>PowerPoint Presentation</vt:lpstr>
      <vt:lpstr>Structure of Relational Databases</vt:lpstr>
      <vt:lpstr>Key</vt:lpstr>
      <vt:lpstr>Key</vt:lpstr>
      <vt:lpstr>Super Key</vt:lpstr>
      <vt:lpstr>Candidate Key</vt:lpstr>
      <vt:lpstr>Primary Key</vt:lpstr>
      <vt:lpstr>Primary Key rules</vt:lpstr>
      <vt:lpstr>Alternate Key</vt:lpstr>
      <vt:lpstr>Foreign Key</vt:lpstr>
      <vt:lpstr>Relational Algebra Operations</vt:lpstr>
      <vt:lpstr>Selection Operator</vt:lpstr>
      <vt:lpstr>Selection Operator [σ condition (Relation)]</vt:lpstr>
      <vt:lpstr>Selection Operator [σ condition (Relation)]</vt:lpstr>
      <vt:lpstr>Selection Operator [σ condition (Relation)]</vt:lpstr>
      <vt:lpstr>Exercise</vt:lpstr>
      <vt:lpstr>Projection Operator</vt:lpstr>
      <vt:lpstr>Exercise</vt:lpstr>
      <vt:lpstr>Combined Projection &amp; Selection Operation</vt:lpstr>
      <vt:lpstr>Combined Projection &amp; Selection Operation</vt:lpstr>
      <vt:lpstr>Combined Projection &amp; Selection Operation</vt:lpstr>
      <vt:lpstr>Combined Projection &amp; Selection Operation</vt:lpstr>
      <vt:lpstr>Exercise</vt:lpstr>
      <vt:lpstr>Cartesian Product / Cross Product</vt:lpstr>
      <vt:lpstr>Cartesian Product / Cross Product Example</vt:lpstr>
      <vt:lpstr>Cartesian Product / Cross Product Example</vt:lpstr>
      <vt:lpstr>Natural Join / Inner Join</vt:lpstr>
      <vt:lpstr>Natural Join / Inner Join Example</vt:lpstr>
      <vt:lpstr>Natural Join / Inner Join Example</vt:lpstr>
      <vt:lpstr>Write down relational algebra for the following relations</vt:lpstr>
      <vt:lpstr>Exercise: Write down relational algebra for the following relations</vt:lpstr>
      <vt:lpstr>Outer Join</vt:lpstr>
      <vt:lpstr>Left Outer Join</vt:lpstr>
      <vt:lpstr>Left Outer Join Example</vt:lpstr>
      <vt:lpstr>Right Outer Join</vt:lpstr>
      <vt:lpstr>Right Outer Join Example</vt:lpstr>
      <vt:lpstr>Full Outer Join</vt:lpstr>
      <vt:lpstr>Full Outer Join Example</vt:lpstr>
      <vt:lpstr>Set Operators</vt:lpstr>
      <vt:lpstr>Conditions to perform Set Operators</vt:lpstr>
      <vt:lpstr>Set Operators [Exercise]</vt:lpstr>
      <vt:lpstr>Union Operator</vt:lpstr>
      <vt:lpstr>Intersect/ Intersection Operator</vt:lpstr>
      <vt:lpstr>Minus/ Set difference Operator</vt:lpstr>
      <vt:lpstr>Union Operators Example </vt:lpstr>
      <vt:lpstr>Intersect/ Intersection Operators Example </vt:lpstr>
      <vt:lpstr>Minus/ Set difference Operators Example </vt:lpstr>
      <vt:lpstr>Minus/ Set difference Operators Example </vt:lpstr>
      <vt:lpstr>Set Operators [Exercise]</vt:lpstr>
      <vt:lpstr>Set Operators [Exercise]</vt:lpstr>
      <vt:lpstr>Division Operator</vt:lpstr>
      <vt:lpstr>Division Operator Example</vt:lpstr>
      <vt:lpstr>Division Operator Example</vt:lpstr>
      <vt:lpstr>Division Operator Example</vt:lpstr>
      <vt:lpstr>Rename Operator</vt:lpstr>
      <vt:lpstr>Rename Operator Example</vt:lpstr>
      <vt:lpstr>Rename Operator Example</vt:lpstr>
      <vt:lpstr>Rename Operator Example</vt:lpstr>
      <vt:lpstr>Rename Operator Example</vt:lpstr>
      <vt:lpstr>Rename Operator Example</vt:lpstr>
      <vt:lpstr>Aggregate Functions</vt:lpstr>
      <vt:lpstr>Aggregate Functions Example</vt:lpstr>
      <vt:lpstr>Relational Algebra [Exercise] </vt:lpstr>
      <vt:lpstr>Questions asked in Exam</vt:lpstr>
      <vt:lpstr>Questions asked in Exam [Relational Algebra]</vt:lpstr>
      <vt:lpstr>Questions asked in Exam [Relational Algebra]</vt:lpstr>
      <vt:lpstr>Questions asked in Exam [Relational Algebra]</vt:lpstr>
      <vt:lpstr>Questions asked in Exam [Relational Algebra]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Urvi Y Bhatt</cp:lastModifiedBy>
  <cp:revision>947</cp:revision>
  <dcterms:created xsi:type="dcterms:W3CDTF">2020-05-01T05:09:15Z</dcterms:created>
  <dcterms:modified xsi:type="dcterms:W3CDTF">2023-08-02T06:13:06Z</dcterms:modified>
</cp:coreProperties>
</file>