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74"/>
  </p:notesMasterIdLst>
  <p:sldIdLst>
    <p:sldId id="309" r:id="rId2"/>
    <p:sldId id="292" r:id="rId3"/>
    <p:sldId id="312" r:id="rId4"/>
    <p:sldId id="594" r:id="rId5"/>
    <p:sldId id="498" r:id="rId6"/>
    <p:sldId id="647" r:id="rId7"/>
    <p:sldId id="648" r:id="rId8"/>
    <p:sldId id="650" r:id="rId9"/>
    <p:sldId id="653" r:id="rId10"/>
    <p:sldId id="652" r:id="rId11"/>
    <p:sldId id="655" r:id="rId12"/>
    <p:sldId id="656" r:id="rId13"/>
    <p:sldId id="657" r:id="rId14"/>
    <p:sldId id="719" r:id="rId15"/>
    <p:sldId id="658" r:id="rId16"/>
    <p:sldId id="659" r:id="rId17"/>
    <p:sldId id="660" r:id="rId18"/>
    <p:sldId id="661" r:id="rId19"/>
    <p:sldId id="662" r:id="rId20"/>
    <p:sldId id="663" r:id="rId21"/>
    <p:sldId id="664" r:id="rId22"/>
    <p:sldId id="665" r:id="rId23"/>
    <p:sldId id="666" r:id="rId24"/>
    <p:sldId id="667" r:id="rId25"/>
    <p:sldId id="668" r:id="rId26"/>
    <p:sldId id="669" r:id="rId27"/>
    <p:sldId id="670" r:id="rId28"/>
    <p:sldId id="671" r:id="rId29"/>
    <p:sldId id="672" r:id="rId30"/>
    <p:sldId id="673" r:id="rId31"/>
    <p:sldId id="674" r:id="rId32"/>
    <p:sldId id="676" r:id="rId33"/>
    <p:sldId id="675" r:id="rId34"/>
    <p:sldId id="677" r:id="rId35"/>
    <p:sldId id="679" r:id="rId36"/>
    <p:sldId id="680" r:id="rId37"/>
    <p:sldId id="681" r:id="rId38"/>
    <p:sldId id="682" r:id="rId39"/>
    <p:sldId id="684" r:id="rId40"/>
    <p:sldId id="685" r:id="rId41"/>
    <p:sldId id="686" r:id="rId42"/>
    <p:sldId id="688" r:id="rId43"/>
    <p:sldId id="689" r:id="rId44"/>
    <p:sldId id="687" r:id="rId45"/>
    <p:sldId id="690" r:id="rId46"/>
    <p:sldId id="691" r:id="rId47"/>
    <p:sldId id="692" r:id="rId48"/>
    <p:sldId id="720" r:id="rId49"/>
    <p:sldId id="695" r:id="rId50"/>
    <p:sldId id="696" r:id="rId51"/>
    <p:sldId id="697" r:id="rId52"/>
    <p:sldId id="698" r:id="rId53"/>
    <p:sldId id="700" r:id="rId54"/>
    <p:sldId id="701" r:id="rId55"/>
    <p:sldId id="702" r:id="rId56"/>
    <p:sldId id="703" r:id="rId57"/>
    <p:sldId id="704" r:id="rId58"/>
    <p:sldId id="705" r:id="rId59"/>
    <p:sldId id="706" r:id="rId60"/>
    <p:sldId id="707" r:id="rId61"/>
    <p:sldId id="708" r:id="rId62"/>
    <p:sldId id="709" r:id="rId63"/>
    <p:sldId id="710" r:id="rId64"/>
    <p:sldId id="712" r:id="rId65"/>
    <p:sldId id="713" r:id="rId66"/>
    <p:sldId id="714" r:id="rId67"/>
    <p:sldId id="715" r:id="rId68"/>
    <p:sldId id="716" r:id="rId69"/>
    <p:sldId id="717" r:id="rId70"/>
    <p:sldId id="718" r:id="rId71"/>
    <p:sldId id="424" r:id="rId72"/>
    <p:sldId id="387" r:id="rId73"/>
  </p:sldIdLst>
  <p:sldSz cx="12192000" cy="6858000"/>
  <p:notesSz cx="6858000" cy="9144000"/>
  <p:embeddedFontLst>
    <p:embeddedFont>
      <p:font typeface="Calibri" panose="020F0502020204030204" pitchFamily="34" charset="0"/>
      <p:regular r:id="rId75"/>
      <p:bold r:id="rId76"/>
      <p:italic r:id="rId77"/>
      <p:boldItalic r:id="rId78"/>
    </p:embeddedFont>
    <p:embeddedFont>
      <p:font typeface="Proxima Nova" panose="020B0604020202020204" charset="0"/>
      <p:regular r:id="rId79"/>
      <p:bold r:id="rId80"/>
      <p:italic r:id="rId81"/>
      <p:boldItalic r:id="rId82"/>
    </p:embeddedFont>
    <p:embeddedFont>
      <p:font typeface="Roboto Condensed" panose="02000000000000000000" pitchFamily="2" charset="0"/>
      <p:regular r:id="rId83"/>
      <p:bold r:id="rId84"/>
      <p:italic r:id="rId85"/>
      <p:boldItalic r:id="rId86"/>
    </p:embeddedFont>
    <p:embeddedFont>
      <p:font typeface="Roboto Condensed Light" panose="02000000000000000000" pitchFamily="2" charset="0"/>
      <p:regular r:id="rId87"/>
      <p:italic r:id="rId88"/>
    </p:embeddedFont>
    <p:embeddedFont>
      <p:font typeface="Wingdings 3" panose="05040102010807070707" pitchFamily="18" charset="2"/>
      <p:regular r:id="rId8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01B92"/>
    <a:srgbClr val="673BB7"/>
    <a:srgbClr val="607D8B"/>
    <a:srgbClr val="ED524F"/>
    <a:srgbClr val="B71B1C"/>
    <a:srgbClr val="F54337"/>
    <a:srgbClr val="D81A60"/>
    <a:srgbClr val="890E4F"/>
    <a:srgbClr val="EA1E63"/>
    <a:srgbClr val="C6282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737" autoAdjust="0"/>
    <p:restoredTop sz="94660"/>
  </p:normalViewPr>
  <p:slideViewPr>
    <p:cSldViewPr snapToGrid="0">
      <p:cViewPr>
        <p:scale>
          <a:sx n="66" d="100"/>
          <a:sy n="66" d="100"/>
        </p:scale>
        <p:origin x="488" y="6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font" Target="fonts/font10.fntdata"/><Relationship Id="rId89" Type="http://schemas.openxmlformats.org/officeDocument/2006/relationships/font" Target="fonts/font15.fntdata"/><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notesMaster" Target="notesMasters/notesMaster1.xml"/><Relationship Id="rId79" Type="http://schemas.openxmlformats.org/officeDocument/2006/relationships/font" Target="fonts/font5.fntdata"/><Relationship Id="rId5" Type="http://schemas.openxmlformats.org/officeDocument/2006/relationships/slide" Target="slides/slide4.xml"/><Relationship Id="rId90" Type="http://schemas.openxmlformats.org/officeDocument/2006/relationships/presProps" Target="presProp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font" Target="fonts/font6.fntdata"/><Relationship Id="rId85" Type="http://schemas.openxmlformats.org/officeDocument/2006/relationships/font" Target="fonts/font11.fntdata"/><Relationship Id="rId93"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font" Target="fonts/font1.fntdata"/><Relationship Id="rId83" Type="http://schemas.openxmlformats.org/officeDocument/2006/relationships/font" Target="fonts/font9.fntdata"/><Relationship Id="rId88" Type="http://schemas.openxmlformats.org/officeDocument/2006/relationships/font" Target="fonts/font14.fntdata"/><Relationship Id="rId9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font" Target="fonts/font4.fntdata"/><Relationship Id="rId81" Type="http://schemas.openxmlformats.org/officeDocument/2006/relationships/font" Target="fonts/font7.fntdata"/><Relationship Id="rId86" Type="http://schemas.openxmlformats.org/officeDocument/2006/relationships/font" Target="fonts/font12.fntdata"/><Relationship Id="rId94"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font" Target="fonts/font2.fntdata"/><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heme" Target="theme/theme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font" Target="fonts/font13.fntdata"/><Relationship Id="rId61" Type="http://schemas.openxmlformats.org/officeDocument/2006/relationships/slide" Target="slides/slide60.xml"/><Relationship Id="rId82" Type="http://schemas.openxmlformats.org/officeDocument/2006/relationships/font" Target="fonts/font8.fntdata"/><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font" Target="fonts/font3.fntdata"/></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sif Alam" userId="a1c3c43b8cd59000" providerId="LiveId" clId="{5747D5B9-6FA1-480E-8FB9-CED55900DE06}"/>
    <pc:docChg chg="modSld">
      <pc:chgData name="Asif Alam" userId="a1c3c43b8cd59000" providerId="LiveId" clId="{5747D5B9-6FA1-480E-8FB9-CED55900DE06}" dt="2023-10-15T18:50:04.548" v="0" actId="1076"/>
      <pc:docMkLst>
        <pc:docMk/>
      </pc:docMkLst>
      <pc:sldChg chg="modSp mod">
        <pc:chgData name="Asif Alam" userId="a1c3c43b8cd59000" providerId="LiveId" clId="{5747D5B9-6FA1-480E-8FB9-CED55900DE06}" dt="2023-10-15T18:50:04.548" v="0" actId="1076"/>
        <pc:sldMkLst>
          <pc:docMk/>
          <pc:sldMk cId="1093428311" sldId="653"/>
        </pc:sldMkLst>
        <pc:spChg chg="mod">
          <ac:chgData name="Asif Alam" userId="a1c3c43b8cd59000" providerId="LiveId" clId="{5747D5B9-6FA1-480E-8FB9-CED55900DE06}" dt="2023-10-15T18:50:04.548" v="0" actId="1076"/>
          <ac:spMkLst>
            <pc:docMk/>
            <pc:sldMk cId="1093428311" sldId="653"/>
            <ac:spMk id="27"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48E3F3-8B31-41D2-AA9B-9796555DB866}" type="datetimeFigureOut">
              <a:rPr lang="en-US" smtClean="0"/>
              <a:t>12/12/2023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79BDEF-6165-4E72-B1A6-6E8034CEC248}" type="slidenum">
              <a:rPr lang="en-US" smtClean="0"/>
              <a:t>‹#›</a:t>
            </a:fld>
            <a:endParaRPr lang="en-US"/>
          </a:p>
        </p:txBody>
      </p:sp>
    </p:spTree>
    <p:extLst>
      <p:ext uri="{BB962C8B-B14F-4D97-AF65-F5344CB8AC3E}">
        <p14:creationId xmlns:p14="http://schemas.microsoft.com/office/powerpoint/2010/main" val="17660139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 Logo on BR">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C6F4971-704E-42EF-A852-52D75741FB7C}"/>
              </a:ext>
            </a:extLst>
          </p:cNvPr>
          <p:cNvSpPr>
            <a:spLocks noGrp="1"/>
          </p:cNvSpPr>
          <p:nvPr>
            <p:ph idx="1"/>
          </p:nvPr>
        </p:nvSpPr>
        <p:spPr>
          <a:xfrm>
            <a:off x="131180" y="863444"/>
            <a:ext cx="11929641" cy="5590565"/>
          </a:xfrm>
        </p:spPr>
        <p:txBody>
          <a:bodyPr>
            <a:noAutofit/>
          </a:bodyPr>
          <a:lstStyle>
            <a:lvl1pPr marL="265113" indent="-265113" algn="just">
              <a:buClr>
                <a:schemeClr val="accent6"/>
              </a:buClr>
              <a:buFont typeface="Wingdings 3" panose="05040102010807070707" pitchFamily="18" charset="2"/>
              <a:buChar char=""/>
              <a:defRPr sz="2400">
                <a:solidFill>
                  <a:schemeClr val="tx1"/>
                </a:solidFill>
              </a:defRPr>
            </a:lvl1pPr>
            <a:lvl2pPr marL="809625" indent="-352425" algn="just">
              <a:buClr>
                <a:schemeClr val="accent6"/>
              </a:buClr>
              <a:buFont typeface="Wingdings 3" panose="05040102010807070707" pitchFamily="18" charset="2"/>
              <a:buChar char=""/>
              <a:defRPr sz="2000">
                <a:solidFill>
                  <a:schemeClr val="tx1"/>
                </a:solidFill>
              </a:defRPr>
            </a:lvl2pPr>
            <a:lvl3pPr marL="1143000" indent="-228600" algn="just">
              <a:buClr>
                <a:schemeClr val="accent6"/>
              </a:buClr>
              <a:buFont typeface="Wingdings" panose="05000000000000000000" pitchFamily="2" charset="2"/>
              <a:buChar char="§"/>
              <a:defRPr sz="1800">
                <a:solidFill>
                  <a:schemeClr val="tx1"/>
                </a:solidFill>
              </a:defRPr>
            </a:lvl3pPr>
            <a:lvl4pPr algn="just">
              <a:buClr>
                <a:schemeClr val="accent6"/>
              </a:buClr>
              <a:defRPr sz="1600">
                <a:solidFill>
                  <a:schemeClr val="tx1"/>
                </a:solidFill>
              </a:defRPr>
            </a:lvl4pPr>
            <a:lvl5pPr algn="just">
              <a:buClr>
                <a:schemeClr val="accent6"/>
              </a:buCl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Rectangle: Rounded Corners 16">
            <a:extLst>
              <a:ext uri="{FF2B5EF4-FFF2-40B4-BE49-F238E27FC236}">
                <a16:creationId xmlns:a16="http://schemas.microsoft.com/office/drawing/2014/main"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ate Placeholder 1">
            <a:extLst>
              <a:ext uri="{FF2B5EF4-FFF2-40B4-BE49-F238E27FC236}">
                <a16:creationId xmlns:a16="http://schemas.microsoft.com/office/drawing/2014/main" id="{CA463A36-7025-4394-9467-8A3EC3425B00}"/>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Urvi</a:t>
            </a:r>
            <a:r>
              <a:rPr lang="en-US" baseline="0" dirty="0">
                <a:solidFill>
                  <a:schemeClr val="tx1">
                    <a:lumMod val="90000"/>
                    <a:lumOff val="10000"/>
                  </a:schemeClr>
                </a:solidFill>
                <a:latin typeface="Roboto Condensed Light" panose="02000000000000000000" pitchFamily="2" charset="0"/>
                <a:ea typeface="Roboto Condensed Light" panose="02000000000000000000" pitchFamily="2" charset="0"/>
              </a:rPr>
              <a:t> Bhatt</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22" name="Footer Placeholder 2">
            <a:extLst>
              <a:ext uri="{FF2B5EF4-FFF2-40B4-BE49-F238E27FC236}">
                <a16:creationId xmlns:a16="http://schemas.microsoft.com/office/drawing/2014/main" id="{BF2BE79E-EA17-4AB9-8CB5-714A52A6B2F5}"/>
              </a:ext>
            </a:extLst>
          </p:cNvPr>
          <p:cNvSpPr txBox="1">
            <a:spLocks/>
          </p:cNvSpPr>
          <p:nvPr userDrawn="1"/>
        </p:nvSpPr>
        <p:spPr>
          <a:xfrm>
            <a:off x="4038600" y="6604000"/>
            <a:ext cx="41760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#01CE2302 (DBMS)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4 – Transaction Management</a:t>
            </a:r>
          </a:p>
        </p:txBody>
      </p:sp>
      <p:sp>
        <p:nvSpPr>
          <p:cNvPr id="23" name="Slide Number Placeholder 3">
            <a:extLst>
              <a:ext uri="{FF2B5EF4-FFF2-40B4-BE49-F238E27FC236}">
                <a16:creationId xmlns:a16="http://schemas.microsoft.com/office/drawing/2014/main"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sp>
        <p:nvSpPr>
          <p:cNvPr id="2" name="Title 1">
            <a:extLst>
              <a:ext uri="{FF2B5EF4-FFF2-40B4-BE49-F238E27FC236}">
                <a16:creationId xmlns:a16="http://schemas.microsoft.com/office/drawing/2014/main" id="{D5CD07E8-CBAA-45BA-85CF-1233D4AA86C9}"/>
              </a:ext>
            </a:extLst>
          </p:cNvPr>
          <p:cNvSpPr>
            <a:spLocks noGrp="1"/>
          </p:cNvSpPr>
          <p:nvPr>
            <p:ph type="title"/>
          </p:nvPr>
        </p:nvSpPr>
        <p:spPr>
          <a:xfrm>
            <a:off x="-2" y="0"/>
            <a:ext cx="12192002"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US" dirty="0"/>
              <a:t>Click to edit Master title style</a:t>
            </a:r>
          </a:p>
        </p:txBody>
      </p:sp>
      <p:cxnSp>
        <p:nvCxnSpPr>
          <p:cNvPr id="20" name="Straight Connector 19">
            <a:extLst>
              <a:ext uri="{FF2B5EF4-FFF2-40B4-BE49-F238E27FC236}">
                <a16:creationId xmlns:a16="http://schemas.microsoft.com/office/drawing/2014/main"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86BF578-C91A-4942-95D5-11408C3CCAC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pic>
        <p:nvPicPr>
          <p:cNvPr id="6" name="Google Shape;67;p15">
            <a:extLst>
              <a:ext uri="{FF2B5EF4-FFF2-40B4-BE49-F238E27FC236}">
                <a16:creationId xmlns:a16="http://schemas.microsoft.com/office/drawing/2014/main" id="{4B7FB348-22E6-56E0-EEB3-D3BECFD6DC14}"/>
              </a:ext>
            </a:extLst>
          </p:cNvPr>
          <p:cNvPicPr preferRelativeResize="0"/>
          <p:nvPr userDrawn="1"/>
        </p:nvPicPr>
        <p:blipFill>
          <a:blip r:embed="rId2">
            <a:alphaModFix/>
          </a:blip>
          <a:stretch>
            <a:fillRect/>
          </a:stretch>
        </p:blipFill>
        <p:spPr>
          <a:xfrm>
            <a:off x="1" y="15359"/>
            <a:ext cx="12190960" cy="6597439"/>
          </a:xfrm>
          <a:prstGeom prst="rect">
            <a:avLst/>
          </a:prstGeom>
          <a:noFill/>
          <a:ln>
            <a:noFill/>
          </a:ln>
        </p:spPr>
      </p:pic>
      <p:pic>
        <p:nvPicPr>
          <p:cNvPr id="7" name="Google Shape;66;p15">
            <a:extLst>
              <a:ext uri="{FF2B5EF4-FFF2-40B4-BE49-F238E27FC236}">
                <a16:creationId xmlns:a16="http://schemas.microsoft.com/office/drawing/2014/main" id="{D97E5F47-9F39-E3DE-980C-25585E092247}"/>
              </a:ext>
            </a:extLst>
          </p:cNvPr>
          <p:cNvPicPr preferRelativeResize="0"/>
          <p:nvPr userDrawn="1"/>
        </p:nvPicPr>
        <p:blipFill>
          <a:blip r:embed="rId3">
            <a:alphaModFix/>
          </a:blip>
          <a:stretch>
            <a:fillRect/>
          </a:stretch>
        </p:blipFill>
        <p:spPr>
          <a:xfrm>
            <a:off x="1040" y="14233"/>
            <a:ext cx="12190960" cy="6598121"/>
          </a:xfrm>
          <a:prstGeom prst="rect">
            <a:avLst/>
          </a:prstGeom>
          <a:noFill/>
          <a:ln>
            <a:noFill/>
          </a:ln>
        </p:spPr>
      </p:pic>
      <p:pic>
        <p:nvPicPr>
          <p:cNvPr id="8" name="Google Shape;55;p13">
            <a:extLst>
              <a:ext uri="{FF2B5EF4-FFF2-40B4-BE49-F238E27FC236}">
                <a16:creationId xmlns:a16="http://schemas.microsoft.com/office/drawing/2014/main" id="{85FC816C-F093-9F7A-78F1-B3978C71F79C}"/>
              </a:ext>
            </a:extLst>
          </p:cNvPr>
          <p:cNvPicPr preferRelativeResize="0"/>
          <p:nvPr userDrawn="1"/>
        </p:nvPicPr>
        <p:blipFill>
          <a:blip r:embed="rId4">
            <a:alphaModFix/>
          </a:blip>
          <a:stretch>
            <a:fillRect/>
          </a:stretch>
        </p:blipFill>
        <p:spPr>
          <a:xfrm>
            <a:off x="8980715" y="40501"/>
            <a:ext cx="2880000" cy="720000"/>
          </a:xfrm>
          <a:prstGeom prst="rect">
            <a:avLst/>
          </a:prstGeom>
          <a:noFill/>
          <a:ln>
            <a:noFill/>
          </a:ln>
        </p:spPr>
      </p:pic>
    </p:spTree>
    <p:extLst>
      <p:ext uri="{BB962C8B-B14F-4D97-AF65-F5344CB8AC3E}">
        <p14:creationId xmlns:p14="http://schemas.microsoft.com/office/powerpoint/2010/main" val="42027612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pic>
        <p:nvPicPr>
          <p:cNvPr id="4" name="Google Shape;66;p15">
            <a:extLst>
              <a:ext uri="{FF2B5EF4-FFF2-40B4-BE49-F238E27FC236}">
                <a16:creationId xmlns:a16="http://schemas.microsoft.com/office/drawing/2014/main" id="{D0001CE1-E2B2-745E-111B-099ED93A4D8B}"/>
              </a:ext>
            </a:extLst>
          </p:cNvPr>
          <p:cNvPicPr preferRelativeResize="0"/>
          <p:nvPr userDrawn="1"/>
        </p:nvPicPr>
        <p:blipFill>
          <a:blip r:embed="rId2">
            <a:alphaModFix/>
          </a:blip>
          <a:stretch>
            <a:fillRect/>
          </a:stretch>
        </p:blipFill>
        <p:spPr>
          <a:xfrm>
            <a:off x="0" y="0"/>
            <a:ext cx="12191999" cy="6857999"/>
          </a:xfrm>
          <a:prstGeom prst="rect">
            <a:avLst/>
          </a:prstGeom>
          <a:noFill/>
          <a:ln>
            <a:noFill/>
          </a:ln>
        </p:spPr>
      </p:pic>
      <p:pic>
        <p:nvPicPr>
          <p:cNvPr id="5" name="Google Shape;67;p15">
            <a:extLst>
              <a:ext uri="{FF2B5EF4-FFF2-40B4-BE49-F238E27FC236}">
                <a16:creationId xmlns:a16="http://schemas.microsoft.com/office/drawing/2014/main" id="{D431EE51-B73D-74A2-BA6B-512ECE5E9EB8}"/>
              </a:ext>
            </a:extLst>
          </p:cNvPr>
          <p:cNvPicPr preferRelativeResize="0"/>
          <p:nvPr userDrawn="1"/>
        </p:nvPicPr>
        <p:blipFill>
          <a:blip r:embed="rId3">
            <a:alphaModFix/>
          </a:blip>
          <a:stretch>
            <a:fillRect/>
          </a:stretch>
        </p:blipFill>
        <p:spPr>
          <a:xfrm>
            <a:off x="0" y="-1"/>
            <a:ext cx="12192000" cy="6857999"/>
          </a:xfrm>
          <a:prstGeom prst="rect">
            <a:avLst/>
          </a:prstGeom>
          <a:noFill/>
          <a:ln>
            <a:noFill/>
          </a:ln>
        </p:spPr>
      </p:pic>
      <p:pic>
        <p:nvPicPr>
          <p:cNvPr id="6" name="Google Shape;55;p13">
            <a:extLst>
              <a:ext uri="{FF2B5EF4-FFF2-40B4-BE49-F238E27FC236}">
                <a16:creationId xmlns:a16="http://schemas.microsoft.com/office/drawing/2014/main" id="{85FC4334-403B-999A-4580-29B2E4EF4BA0}"/>
              </a:ext>
            </a:extLst>
          </p:cNvPr>
          <p:cNvPicPr preferRelativeResize="0"/>
          <p:nvPr userDrawn="1"/>
        </p:nvPicPr>
        <p:blipFill>
          <a:blip r:embed="rId4">
            <a:alphaModFix/>
          </a:blip>
          <a:stretch>
            <a:fillRect/>
          </a:stretch>
        </p:blipFill>
        <p:spPr>
          <a:xfrm>
            <a:off x="8946033" y="109182"/>
            <a:ext cx="3000375" cy="742950"/>
          </a:xfrm>
          <a:prstGeom prst="rect">
            <a:avLst/>
          </a:prstGeom>
          <a:noFill/>
          <a:ln>
            <a:noFill/>
          </a:ln>
        </p:spPr>
      </p:pic>
    </p:spTree>
    <p:extLst>
      <p:ext uri="{BB962C8B-B14F-4D97-AF65-F5344CB8AC3E}">
        <p14:creationId xmlns:p14="http://schemas.microsoft.com/office/powerpoint/2010/main" val="20016929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mplete Blanc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23116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Complete Blanck">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9D71C1D1-D056-4C60-9F03-E6291617B71F}"/>
              </a:ext>
            </a:extLst>
          </p:cNvPr>
          <p:cNvSpPr txBox="1"/>
          <p:nvPr userDrawn="1"/>
        </p:nvSpPr>
        <p:spPr>
          <a:xfrm>
            <a:off x="375920" y="457200"/>
            <a:ext cx="4185761" cy="523220"/>
          </a:xfrm>
          <a:prstGeom prst="rect">
            <a:avLst/>
          </a:prstGeom>
          <a:noFill/>
        </p:spPr>
        <p:txBody>
          <a:bodyPr wrap="none" rtlCol="0">
            <a:spAutoFit/>
          </a:bodyPr>
          <a:lstStyle/>
          <a:p>
            <a:r>
              <a:rPr lang="en-US" sz="2800" dirty="0">
                <a:solidFill>
                  <a:srgbClr val="FF0000"/>
                </a:solidFill>
              </a:rPr>
              <a:t>How to Crop Circular Photo?</a:t>
            </a:r>
          </a:p>
        </p:txBody>
      </p:sp>
      <p:sp>
        <p:nvSpPr>
          <p:cNvPr id="11" name="Picture Placeholder 10">
            <a:extLst>
              <a:ext uri="{FF2B5EF4-FFF2-40B4-BE49-F238E27FC236}">
                <a16:creationId xmlns:a16="http://schemas.microsoft.com/office/drawing/2014/main" id="{E0451329-7800-417A-9D19-D93464C6306C}"/>
              </a:ext>
            </a:extLst>
          </p:cNvPr>
          <p:cNvSpPr>
            <a:spLocks noGrp="1"/>
          </p:cNvSpPr>
          <p:nvPr>
            <p:ph type="pic" sz="quarter" idx="10"/>
          </p:nvPr>
        </p:nvSpPr>
        <p:spPr>
          <a:xfrm>
            <a:off x="4013200" y="1808163"/>
            <a:ext cx="3890962" cy="3890962"/>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p:spPr>
        <p:txBody>
          <a:bodyPr wrap="square">
            <a:noAutofit/>
          </a:bodyPr>
          <a:lstStyle/>
          <a:p>
            <a:endParaRPr lang="en-US"/>
          </a:p>
        </p:txBody>
      </p:sp>
    </p:spTree>
    <p:extLst>
      <p:ext uri="{BB962C8B-B14F-4D97-AF65-F5344CB8AC3E}">
        <p14:creationId xmlns:p14="http://schemas.microsoft.com/office/powerpoint/2010/main" val="40033120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lide - Maroon">
    <p:spTree>
      <p:nvGrpSpPr>
        <p:cNvPr id="1" name=""/>
        <p:cNvGrpSpPr/>
        <p:nvPr/>
      </p:nvGrpSpPr>
      <p:grpSpPr>
        <a:xfrm>
          <a:off x="0" y="0"/>
          <a:ext cx="0" cy="0"/>
          <a:chOff x="0" y="0"/>
          <a:chExt cx="0" cy="0"/>
        </a:xfrm>
      </p:grpSpPr>
      <p:pic>
        <p:nvPicPr>
          <p:cNvPr id="4" name="Google Shape;165;p22">
            <a:extLst>
              <a:ext uri="{FF2B5EF4-FFF2-40B4-BE49-F238E27FC236}">
                <a16:creationId xmlns:a16="http://schemas.microsoft.com/office/drawing/2014/main" id="{8F4A6713-D4A1-749F-EF39-BF6EAB69CDD4}"/>
              </a:ext>
            </a:extLst>
          </p:cNvPr>
          <p:cNvPicPr preferRelativeResize="0"/>
          <p:nvPr userDrawn="1"/>
        </p:nvPicPr>
        <p:blipFill>
          <a:blip r:embed="rId2">
            <a:alphaModFix/>
          </a:blip>
          <a:stretch>
            <a:fillRect/>
          </a:stretch>
        </p:blipFill>
        <p:spPr>
          <a:xfrm>
            <a:off x="4750" y="4750"/>
            <a:ext cx="12187250" cy="6853250"/>
          </a:xfrm>
          <a:prstGeom prst="rect">
            <a:avLst/>
          </a:prstGeom>
          <a:noFill/>
          <a:ln>
            <a:noFill/>
          </a:ln>
        </p:spPr>
      </p:pic>
      <p:pic>
        <p:nvPicPr>
          <p:cNvPr id="5" name="Google Shape;166;p22">
            <a:extLst>
              <a:ext uri="{FF2B5EF4-FFF2-40B4-BE49-F238E27FC236}">
                <a16:creationId xmlns:a16="http://schemas.microsoft.com/office/drawing/2014/main" id="{FF71C871-1EC9-5EB6-C166-B5AB04C5D77B}"/>
              </a:ext>
            </a:extLst>
          </p:cNvPr>
          <p:cNvPicPr preferRelativeResize="0"/>
          <p:nvPr userDrawn="1"/>
        </p:nvPicPr>
        <p:blipFill>
          <a:blip r:embed="rId3">
            <a:alphaModFix/>
          </a:blip>
          <a:stretch>
            <a:fillRect/>
          </a:stretch>
        </p:blipFill>
        <p:spPr>
          <a:xfrm>
            <a:off x="0" y="4750"/>
            <a:ext cx="12182487" cy="6853250"/>
          </a:xfrm>
          <a:prstGeom prst="rect">
            <a:avLst/>
          </a:prstGeom>
          <a:noFill/>
          <a:ln>
            <a:noFill/>
          </a:ln>
        </p:spPr>
      </p:pic>
      <p:pic>
        <p:nvPicPr>
          <p:cNvPr id="6" name="Google Shape;55;p13">
            <a:extLst>
              <a:ext uri="{FF2B5EF4-FFF2-40B4-BE49-F238E27FC236}">
                <a16:creationId xmlns:a16="http://schemas.microsoft.com/office/drawing/2014/main" id="{DC08DA37-F3F5-F7B6-C5E2-3E3A0913DE53}"/>
              </a:ext>
            </a:extLst>
          </p:cNvPr>
          <p:cNvPicPr preferRelativeResize="0"/>
          <p:nvPr userDrawn="1"/>
        </p:nvPicPr>
        <p:blipFill>
          <a:blip r:embed="rId4">
            <a:alphaModFix/>
          </a:blip>
          <a:stretch>
            <a:fillRect/>
          </a:stretch>
        </p:blipFill>
        <p:spPr>
          <a:xfrm>
            <a:off x="8905091" y="128402"/>
            <a:ext cx="3000375" cy="742950"/>
          </a:xfrm>
          <a:prstGeom prst="rect">
            <a:avLst/>
          </a:prstGeom>
          <a:noFill/>
          <a:ln>
            <a:noFill/>
          </a:ln>
        </p:spPr>
      </p:pic>
      <p:sp>
        <p:nvSpPr>
          <p:cNvPr id="7" name="Google Shape;71;p15">
            <a:extLst>
              <a:ext uri="{FF2B5EF4-FFF2-40B4-BE49-F238E27FC236}">
                <a16:creationId xmlns:a16="http://schemas.microsoft.com/office/drawing/2014/main" id="{7C5E91E5-1DC5-D2C8-6DEB-7E7B01D1A7F4}"/>
              </a:ext>
            </a:extLst>
          </p:cNvPr>
          <p:cNvSpPr txBox="1"/>
          <p:nvPr userDrawn="1"/>
        </p:nvSpPr>
        <p:spPr>
          <a:xfrm>
            <a:off x="388403" y="2297169"/>
            <a:ext cx="4830903" cy="1969740"/>
          </a:xfrm>
          <a:prstGeom prst="rect">
            <a:avLst/>
          </a:prstGeom>
          <a:noFill/>
          <a:ln>
            <a:noFill/>
          </a:ln>
        </p:spPr>
        <p:txBody>
          <a:bodyPr spcFirstLastPara="1" wrap="square" lIns="91425" tIns="91425" rIns="91425" bIns="91425" anchor="t" anchorCtr="0">
            <a:spAutoFit/>
          </a:bodyPr>
          <a:lstStyle/>
          <a:p>
            <a:pPr lvl="0"/>
            <a:r>
              <a:rPr lang="en-US" sz="3600" b="1" dirty="0">
                <a:solidFill>
                  <a:srgbClr val="666666"/>
                </a:solidFill>
                <a:latin typeface="Proxima Nova"/>
                <a:ea typeface="Proxima Nova"/>
                <a:cs typeface="Proxima Nova"/>
                <a:sym typeface="Proxima Nova"/>
              </a:rPr>
              <a:t>Unit - 4</a:t>
            </a:r>
            <a:endParaRPr lang="en-IN" sz="3600" b="1" dirty="0">
              <a:solidFill>
                <a:srgbClr val="666666"/>
              </a:solidFill>
              <a:latin typeface="Proxima Nova"/>
              <a:ea typeface="Proxima Nova"/>
              <a:cs typeface="Proxima Nova"/>
              <a:sym typeface="Proxima Nova"/>
            </a:endParaRPr>
          </a:p>
          <a:p>
            <a:pPr lvl="0"/>
            <a:r>
              <a:rPr lang="en-IN" sz="4000" b="1" dirty="0">
                <a:solidFill>
                  <a:srgbClr val="666666"/>
                </a:solidFill>
                <a:latin typeface="Proxima Nova"/>
                <a:ea typeface="Proxima Nova"/>
                <a:cs typeface="Proxima Nova"/>
                <a:sym typeface="Proxima Nova"/>
              </a:rPr>
              <a:t>Transaction</a:t>
            </a:r>
          </a:p>
          <a:p>
            <a:pPr lvl="0"/>
            <a:r>
              <a:rPr lang="en-IN" sz="4000" b="1" dirty="0">
                <a:solidFill>
                  <a:srgbClr val="666666"/>
                </a:solidFill>
                <a:latin typeface="Proxima Nova"/>
                <a:cs typeface="Proxima Nova"/>
                <a:sym typeface="Proxima Nova"/>
              </a:rPr>
              <a:t>Management</a:t>
            </a:r>
            <a:endParaRPr sz="3400" b="1" dirty="0"/>
          </a:p>
        </p:txBody>
      </p:sp>
      <p:sp>
        <p:nvSpPr>
          <p:cNvPr id="8" name="Google Shape;73;p15">
            <a:extLst>
              <a:ext uri="{FF2B5EF4-FFF2-40B4-BE49-F238E27FC236}">
                <a16:creationId xmlns:a16="http://schemas.microsoft.com/office/drawing/2014/main" id="{10650232-82E4-B273-2F4A-17A8B0D141E6}"/>
              </a:ext>
            </a:extLst>
          </p:cNvPr>
          <p:cNvSpPr txBox="1"/>
          <p:nvPr userDrawn="1"/>
        </p:nvSpPr>
        <p:spPr>
          <a:xfrm>
            <a:off x="388403" y="5126961"/>
            <a:ext cx="4176000" cy="828000"/>
          </a:xfrm>
          <a:prstGeom prst="rect">
            <a:avLst/>
          </a:prstGeom>
          <a:noFill/>
          <a:ln>
            <a:noFill/>
          </a:ln>
        </p:spPr>
        <p:txBody>
          <a:bodyPr spcFirstLastPara="1" wrap="square" lIns="91425" tIns="91425" rIns="91425" bIns="91425" anchor="t" anchorCtr="0">
            <a:spAutoFit/>
          </a:bodyPr>
          <a:lstStyle/>
          <a:p>
            <a:pPr lvl="0"/>
            <a:r>
              <a:rPr lang="en-US" sz="2000" kern="1200" dirty="0">
                <a:solidFill>
                  <a:srgbClr val="666666"/>
                </a:solidFill>
                <a:latin typeface="Proxima Nova"/>
              </a:rPr>
              <a:t>Prof. Urvi</a:t>
            </a:r>
            <a:r>
              <a:rPr lang="en-US" sz="2000" kern="1200" baseline="0" dirty="0">
                <a:solidFill>
                  <a:srgbClr val="666666"/>
                </a:solidFill>
                <a:latin typeface="Proxima Nova"/>
              </a:rPr>
              <a:t> Bhatt</a:t>
            </a:r>
            <a:endParaRPr lang="en-US" sz="2000" kern="1200" dirty="0">
              <a:solidFill>
                <a:srgbClr val="666666"/>
              </a:solidFill>
              <a:latin typeface="Proxima Nova"/>
            </a:endParaRPr>
          </a:p>
          <a:p>
            <a:pPr lvl="0"/>
            <a:r>
              <a:rPr lang="en-US" sz="2000" kern="1200" dirty="0">
                <a:solidFill>
                  <a:srgbClr val="666666"/>
                </a:solidFill>
                <a:latin typeface="Proxima Nova"/>
              </a:rPr>
              <a:t>Computer Engineering Department</a:t>
            </a:r>
            <a:endParaRPr sz="2000" kern="1200" dirty="0">
              <a:solidFill>
                <a:srgbClr val="666666"/>
              </a:solidFill>
              <a:latin typeface="Proxima Nova"/>
            </a:endParaRPr>
          </a:p>
        </p:txBody>
      </p:sp>
      <p:sp>
        <p:nvSpPr>
          <p:cNvPr id="9" name="Google Shape;71;p15">
            <a:extLst>
              <a:ext uri="{FF2B5EF4-FFF2-40B4-BE49-F238E27FC236}">
                <a16:creationId xmlns:a16="http://schemas.microsoft.com/office/drawing/2014/main" id="{73802EC4-B48B-0309-F5EA-7BF5589810B9}"/>
              </a:ext>
            </a:extLst>
          </p:cNvPr>
          <p:cNvSpPr txBox="1"/>
          <p:nvPr userDrawn="1"/>
        </p:nvSpPr>
        <p:spPr>
          <a:xfrm>
            <a:off x="388403" y="1057143"/>
            <a:ext cx="5400000" cy="540000"/>
          </a:xfrm>
          <a:prstGeom prst="rect">
            <a:avLst/>
          </a:prstGeom>
          <a:noFill/>
          <a:ln>
            <a:noFill/>
          </a:ln>
        </p:spPr>
        <p:txBody>
          <a:bodyPr spcFirstLastPara="1" wrap="square" lIns="91425" tIns="91425" rIns="91425" bIns="91425" anchor="t" anchorCtr="0">
            <a:spAutoFit/>
          </a:bodyPr>
          <a:lstStyle/>
          <a:p>
            <a:pPr lvl="0"/>
            <a:r>
              <a:rPr lang="en-IN" sz="2000" dirty="0">
                <a:solidFill>
                  <a:srgbClr val="666666"/>
                </a:solidFill>
                <a:latin typeface="Proxima Nova"/>
                <a:ea typeface="Proxima Nova"/>
                <a:cs typeface="Proxima Nova"/>
                <a:sym typeface="Proxima Nova"/>
              </a:rPr>
              <a:t>01CE2302 - Database Management System </a:t>
            </a:r>
          </a:p>
        </p:txBody>
      </p:sp>
    </p:spTree>
    <p:extLst>
      <p:ext uri="{BB962C8B-B14F-4D97-AF65-F5344CB8AC3E}">
        <p14:creationId xmlns:p14="http://schemas.microsoft.com/office/powerpoint/2010/main" val="27316259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1_Title Slide - Maroon">
    <p:spTree>
      <p:nvGrpSpPr>
        <p:cNvPr id="1" name=""/>
        <p:cNvGrpSpPr/>
        <p:nvPr/>
      </p:nvGrpSpPr>
      <p:grpSpPr>
        <a:xfrm>
          <a:off x="0" y="0"/>
          <a:ext cx="0" cy="0"/>
          <a:chOff x="0" y="0"/>
          <a:chExt cx="0" cy="0"/>
        </a:xfrm>
      </p:grpSpPr>
      <p:pic>
        <p:nvPicPr>
          <p:cNvPr id="2" name="Google Shape;232;p27">
            <a:extLst>
              <a:ext uri="{FF2B5EF4-FFF2-40B4-BE49-F238E27FC236}">
                <a16:creationId xmlns:a16="http://schemas.microsoft.com/office/drawing/2014/main" id="{22162D9F-3EA7-D715-DF0C-D1D9CADDE807}"/>
              </a:ext>
            </a:extLst>
          </p:cNvPr>
          <p:cNvPicPr preferRelativeResize="0"/>
          <p:nvPr userDrawn="1"/>
        </p:nvPicPr>
        <p:blipFill>
          <a:blip r:embed="rId2">
            <a:alphaModFix/>
          </a:blip>
          <a:stretch>
            <a:fillRect/>
          </a:stretch>
        </p:blipFill>
        <p:spPr>
          <a:xfrm>
            <a:off x="0" y="0"/>
            <a:ext cx="12192000" cy="6858000"/>
          </a:xfrm>
          <a:prstGeom prst="rect">
            <a:avLst/>
          </a:prstGeom>
          <a:noFill/>
          <a:ln>
            <a:noFill/>
          </a:ln>
        </p:spPr>
      </p:pic>
      <p:pic>
        <p:nvPicPr>
          <p:cNvPr id="4" name="Google Shape;233;p27">
            <a:extLst>
              <a:ext uri="{FF2B5EF4-FFF2-40B4-BE49-F238E27FC236}">
                <a16:creationId xmlns:a16="http://schemas.microsoft.com/office/drawing/2014/main" id="{E6FC5FD9-AEA3-BFEB-034E-2FDAB6180661}"/>
              </a:ext>
            </a:extLst>
          </p:cNvPr>
          <p:cNvPicPr preferRelativeResize="0"/>
          <p:nvPr userDrawn="1"/>
        </p:nvPicPr>
        <p:blipFill>
          <a:blip r:embed="rId3">
            <a:alphaModFix/>
          </a:blip>
          <a:stretch>
            <a:fillRect/>
          </a:stretch>
        </p:blipFill>
        <p:spPr>
          <a:xfrm>
            <a:off x="0" y="4750"/>
            <a:ext cx="12187237" cy="6853250"/>
          </a:xfrm>
          <a:prstGeom prst="rect">
            <a:avLst/>
          </a:prstGeom>
          <a:noFill/>
          <a:ln>
            <a:noFill/>
          </a:ln>
        </p:spPr>
      </p:pic>
      <p:pic>
        <p:nvPicPr>
          <p:cNvPr id="5" name="Google Shape;55;p13">
            <a:extLst>
              <a:ext uri="{FF2B5EF4-FFF2-40B4-BE49-F238E27FC236}">
                <a16:creationId xmlns:a16="http://schemas.microsoft.com/office/drawing/2014/main" id="{25602395-6961-830C-876E-ACAEFB03B124}"/>
              </a:ext>
            </a:extLst>
          </p:cNvPr>
          <p:cNvPicPr preferRelativeResize="0"/>
          <p:nvPr userDrawn="1"/>
        </p:nvPicPr>
        <p:blipFill>
          <a:blip r:embed="rId4">
            <a:alphaModFix/>
          </a:blip>
          <a:stretch>
            <a:fillRect/>
          </a:stretch>
        </p:blipFill>
        <p:spPr>
          <a:xfrm>
            <a:off x="8886798" y="125815"/>
            <a:ext cx="3000375" cy="742950"/>
          </a:xfrm>
          <a:prstGeom prst="rect">
            <a:avLst/>
          </a:prstGeom>
          <a:noFill/>
          <a:ln>
            <a:noFill/>
          </a:ln>
        </p:spPr>
      </p:pic>
    </p:spTree>
    <p:extLst>
      <p:ext uri="{BB962C8B-B14F-4D97-AF65-F5344CB8AC3E}">
        <p14:creationId xmlns:p14="http://schemas.microsoft.com/office/powerpoint/2010/main" val="278586190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BF5063B-909B-4A7F-B502-78022804391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027DDF1-16E2-4622-B8FD-0148CD5CE0F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7EA166-F18A-4D32-AA1F-AE475D49103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D21B45-1703-4330-B544-825BD8F37AF2}" type="datetimeFigureOut">
              <a:rPr lang="en-US" smtClean="0"/>
              <a:t>12/12/2023</a:t>
            </a:fld>
            <a:endParaRPr lang="en-US"/>
          </a:p>
        </p:txBody>
      </p:sp>
      <p:sp>
        <p:nvSpPr>
          <p:cNvPr id="5" name="Footer Placeholder 4">
            <a:extLst>
              <a:ext uri="{FF2B5EF4-FFF2-40B4-BE49-F238E27FC236}">
                <a16:creationId xmlns:a16="http://schemas.microsoft.com/office/drawing/2014/main" id="{205C5379-5B41-4775-9279-F9F7608E662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1A4B342-6FD5-4BB7-B9AE-3C5081C089F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41F3C7-36DD-4595-AA08-2525D86280BD}" type="slidenum">
              <a:rPr lang="en-US" smtClean="0"/>
              <a:t>‹#›</a:t>
            </a:fld>
            <a:endParaRPr lang="en-US"/>
          </a:p>
        </p:txBody>
      </p:sp>
    </p:spTree>
    <p:extLst>
      <p:ext uri="{BB962C8B-B14F-4D97-AF65-F5344CB8AC3E}">
        <p14:creationId xmlns:p14="http://schemas.microsoft.com/office/powerpoint/2010/main" val="791954662"/>
      </p:ext>
    </p:extLst>
  </p:cSld>
  <p:clrMap bg1="lt1" tx1="dk1" bg2="lt2" tx2="dk2" accent1="accent1" accent2="accent2" accent3="accent3" accent4="accent4" accent5="accent5" accent6="accent6" hlink="hlink" folHlink="folHlink"/>
  <p:sldLayoutIdLst>
    <p:sldLayoutId id="2147483687" r:id="rId1"/>
    <p:sldLayoutId id="2147483671" r:id="rId2"/>
    <p:sldLayoutId id="2147483673" r:id="rId3"/>
    <p:sldLayoutId id="2147483691" r:id="rId4"/>
    <p:sldLayoutId id="2147483679" r:id="rId5"/>
    <p:sldLayoutId id="2147483692" r:id="rId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1.xml"/><Relationship Id="rId4" Type="http://schemas.openxmlformats.org/officeDocument/2006/relationships/image" Target="../media/image12.jpe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6008347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Active</a:t>
            </a:r>
          </a:p>
          <a:p>
            <a:pPr lvl="1"/>
            <a:r>
              <a:rPr lang="en-US" dirty="0"/>
              <a:t>This is the </a:t>
            </a:r>
            <a:r>
              <a:rPr lang="en-US" b="1" dirty="0">
                <a:solidFill>
                  <a:schemeClr val="accent6"/>
                </a:solidFill>
              </a:rPr>
              <a:t>initial state</a:t>
            </a:r>
            <a:r>
              <a:rPr lang="en-US" dirty="0"/>
              <a:t>. </a:t>
            </a:r>
          </a:p>
          <a:p>
            <a:pPr lvl="1"/>
            <a:r>
              <a:rPr lang="en-US" dirty="0"/>
              <a:t>The transaction </a:t>
            </a:r>
            <a:r>
              <a:rPr lang="en-US" b="1" dirty="0">
                <a:solidFill>
                  <a:schemeClr val="accent6"/>
                </a:solidFill>
              </a:rPr>
              <a:t>stays in this state while it is executing</a:t>
            </a:r>
            <a:r>
              <a:rPr lang="en-US" dirty="0"/>
              <a:t>.</a:t>
            </a:r>
          </a:p>
          <a:p>
            <a:r>
              <a:rPr lang="en-US" dirty="0"/>
              <a:t>Partial Committed</a:t>
            </a:r>
          </a:p>
          <a:p>
            <a:pPr lvl="1"/>
            <a:r>
              <a:rPr lang="en-US" dirty="0"/>
              <a:t>When a transaction </a:t>
            </a:r>
            <a:r>
              <a:rPr lang="en-US" b="1" dirty="0">
                <a:solidFill>
                  <a:schemeClr val="accent6"/>
                </a:solidFill>
              </a:rPr>
              <a:t>executes its final operation/ instruction</a:t>
            </a:r>
            <a:r>
              <a:rPr lang="en-US" dirty="0"/>
              <a:t>, it is said to be in a partially committed state.</a:t>
            </a:r>
          </a:p>
          <a:p>
            <a:r>
              <a:rPr lang="en-US" dirty="0"/>
              <a:t>Failed</a:t>
            </a:r>
          </a:p>
          <a:p>
            <a:pPr lvl="1"/>
            <a:r>
              <a:rPr lang="en-US" dirty="0"/>
              <a:t>Discover that </a:t>
            </a:r>
            <a:r>
              <a:rPr lang="en-US" b="1" dirty="0">
                <a:solidFill>
                  <a:schemeClr val="accent6"/>
                </a:solidFill>
              </a:rPr>
              <a:t>normal execution can no longer proceed</a:t>
            </a:r>
            <a:r>
              <a:rPr lang="en-US" dirty="0"/>
              <a:t>.</a:t>
            </a:r>
          </a:p>
          <a:p>
            <a:pPr lvl="1"/>
            <a:r>
              <a:rPr lang="en-US" dirty="0"/>
              <a:t>Once a transaction </a:t>
            </a:r>
            <a:r>
              <a:rPr lang="en-US" b="1" dirty="0">
                <a:solidFill>
                  <a:schemeClr val="accent6"/>
                </a:solidFill>
              </a:rPr>
              <a:t>cannot be completed</a:t>
            </a:r>
            <a:r>
              <a:rPr lang="en-US" dirty="0"/>
              <a:t>, any </a:t>
            </a:r>
            <a:r>
              <a:rPr lang="en-US" b="1" dirty="0">
                <a:solidFill>
                  <a:schemeClr val="accent6"/>
                </a:solidFill>
              </a:rPr>
              <a:t>changes that it made must be undone rolling it back</a:t>
            </a:r>
            <a:r>
              <a:rPr lang="en-US" dirty="0"/>
              <a:t>.</a:t>
            </a:r>
          </a:p>
          <a:p>
            <a:r>
              <a:rPr lang="en-US" dirty="0"/>
              <a:t>Committed</a:t>
            </a:r>
          </a:p>
          <a:p>
            <a:pPr lvl="1"/>
            <a:r>
              <a:rPr lang="en-US" dirty="0"/>
              <a:t>The transaction enters in this state </a:t>
            </a:r>
            <a:r>
              <a:rPr lang="en-US" b="1" dirty="0">
                <a:solidFill>
                  <a:schemeClr val="accent6"/>
                </a:solidFill>
              </a:rPr>
              <a:t>after successful completion of the transaction </a:t>
            </a:r>
            <a:r>
              <a:rPr lang="en-US" dirty="0"/>
              <a:t>(after committing transaction).</a:t>
            </a:r>
          </a:p>
          <a:p>
            <a:pPr lvl="1"/>
            <a:r>
              <a:rPr lang="en-US" dirty="0"/>
              <a:t>We </a:t>
            </a:r>
            <a:r>
              <a:rPr lang="en-US" b="1" dirty="0">
                <a:solidFill>
                  <a:schemeClr val="accent6"/>
                </a:solidFill>
              </a:rPr>
              <a:t>cannot abort or rollback a committed transaction</a:t>
            </a:r>
            <a:r>
              <a:rPr lang="en-US" dirty="0"/>
              <a:t>.</a:t>
            </a:r>
          </a:p>
          <a:p>
            <a:r>
              <a:rPr lang="en-US" dirty="0"/>
              <a:t>Aborted</a:t>
            </a:r>
          </a:p>
          <a:p>
            <a:pPr lvl="1"/>
            <a:r>
              <a:rPr lang="en-US" dirty="0"/>
              <a:t>The state after the </a:t>
            </a:r>
            <a:r>
              <a:rPr lang="en-US" b="1" dirty="0">
                <a:solidFill>
                  <a:schemeClr val="accent6"/>
                </a:solidFill>
              </a:rPr>
              <a:t>transaction has been rolled back </a:t>
            </a:r>
            <a:r>
              <a:rPr lang="en-US" dirty="0"/>
              <a:t>and the </a:t>
            </a:r>
            <a:r>
              <a:rPr lang="en-US" b="1" dirty="0">
                <a:solidFill>
                  <a:schemeClr val="accent6"/>
                </a:solidFill>
              </a:rPr>
              <a:t>database has been restored to its state prior to the start of the transaction</a:t>
            </a:r>
            <a:r>
              <a:rPr lang="en-US" dirty="0"/>
              <a:t>.</a:t>
            </a:r>
          </a:p>
        </p:txBody>
      </p:sp>
      <p:sp>
        <p:nvSpPr>
          <p:cNvPr id="2" name="Title 1"/>
          <p:cNvSpPr>
            <a:spLocks noGrp="1"/>
          </p:cNvSpPr>
          <p:nvPr>
            <p:ph type="title"/>
          </p:nvPr>
        </p:nvSpPr>
        <p:spPr/>
        <p:txBody>
          <a:bodyPr>
            <a:normAutofit/>
          </a:bodyPr>
          <a:lstStyle/>
          <a:p>
            <a:r>
              <a:rPr lang="en-US" sz="3200" dirty="0"/>
              <a:t>Transaction State Diagram \ State Transition Diagram</a:t>
            </a:r>
          </a:p>
        </p:txBody>
      </p:sp>
    </p:spTree>
    <p:extLst>
      <p:ext uri="{BB962C8B-B14F-4D97-AF65-F5344CB8AC3E}">
        <p14:creationId xmlns:p14="http://schemas.microsoft.com/office/powerpoint/2010/main" val="2233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500"/>
                                        <p:tgtEl>
                                          <p:spTgt spid="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fade">
                                      <p:cBhvr>
                                        <p:cTn id="57" dur="500"/>
                                        <p:tgtEl>
                                          <p:spTgt spid="3">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3">
                                            <p:txEl>
                                              <p:pRg st="11" end="11"/>
                                            </p:txEl>
                                          </p:spTgt>
                                        </p:tgtEl>
                                        <p:attrNameLst>
                                          <p:attrName>style.visibility</p:attrName>
                                        </p:attrNameLst>
                                      </p:cBhvr>
                                      <p:to>
                                        <p:strVal val="visible"/>
                                      </p:to>
                                    </p:set>
                                    <p:animEffect transition="in" filter="fade">
                                      <p:cBhvr>
                                        <p:cTn id="62" dur="500"/>
                                        <p:tgtEl>
                                          <p:spTgt spid="3">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3">
                                            <p:txEl>
                                              <p:pRg st="12" end="12"/>
                                            </p:txEl>
                                          </p:spTgt>
                                        </p:tgtEl>
                                        <p:attrNameLst>
                                          <p:attrName>style.visibility</p:attrName>
                                        </p:attrNameLst>
                                      </p:cBhvr>
                                      <p:to>
                                        <p:strVal val="visible"/>
                                      </p:to>
                                    </p:set>
                                    <p:animEffect transition="in" filter="fade">
                                      <p:cBhvr>
                                        <p:cTn id="67"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11200"/>
          </a:xfrm>
        </p:spPr>
        <p:txBody>
          <a:bodyPr/>
          <a:lstStyle/>
          <a:p>
            <a:r>
              <a:rPr lang="en-US" dirty="0"/>
              <a:t>What is schedule?</a:t>
            </a:r>
          </a:p>
        </p:txBody>
      </p:sp>
      <p:sp>
        <p:nvSpPr>
          <p:cNvPr id="3" name="Content Placeholder 2"/>
          <p:cNvSpPr>
            <a:spLocks noGrp="1"/>
          </p:cNvSpPr>
          <p:nvPr>
            <p:ph idx="1"/>
          </p:nvPr>
        </p:nvSpPr>
        <p:spPr/>
        <p:txBody>
          <a:bodyPr/>
          <a:lstStyle/>
          <a:p>
            <a:r>
              <a:rPr lang="en-US" dirty="0"/>
              <a:t>A schedule is a </a:t>
            </a:r>
            <a:r>
              <a:rPr lang="en-US" b="1" dirty="0">
                <a:solidFill>
                  <a:schemeClr val="accent6"/>
                </a:solidFill>
              </a:rPr>
              <a:t>process of grouping the transactions</a:t>
            </a:r>
            <a:r>
              <a:rPr lang="en-US" dirty="0"/>
              <a:t> into one and </a:t>
            </a:r>
            <a:r>
              <a:rPr lang="en-US" b="1" dirty="0">
                <a:solidFill>
                  <a:schemeClr val="accent6"/>
                </a:solidFill>
              </a:rPr>
              <a:t>executing them in a predefined order</a:t>
            </a:r>
            <a:r>
              <a:rPr lang="en-US" dirty="0"/>
              <a:t>. </a:t>
            </a:r>
          </a:p>
          <a:p>
            <a:r>
              <a:rPr lang="en-US" dirty="0"/>
              <a:t>A schedule is the </a:t>
            </a:r>
            <a:r>
              <a:rPr lang="en-US" b="1" dirty="0">
                <a:solidFill>
                  <a:schemeClr val="accent6"/>
                </a:solidFill>
              </a:rPr>
              <a:t>chronological (sequential) order in which instructions are executed </a:t>
            </a:r>
            <a:r>
              <a:rPr lang="en-US" dirty="0"/>
              <a:t>in a system.</a:t>
            </a:r>
          </a:p>
          <a:p>
            <a:r>
              <a:rPr lang="en-US" dirty="0"/>
              <a:t>A schedule is required in a database because when some transactions execute in parallel, they may affect the result of the transaction.</a:t>
            </a:r>
          </a:p>
          <a:p>
            <a:r>
              <a:rPr lang="en-US" dirty="0"/>
              <a:t>Means if one transaction is updating the values which the other transaction is accessing, then the order of these two transactions will change the result of another transaction. </a:t>
            </a:r>
          </a:p>
          <a:p>
            <a:r>
              <a:rPr lang="en-US" dirty="0"/>
              <a:t>Hence a schedule is created to execute the transactions.</a:t>
            </a:r>
          </a:p>
        </p:txBody>
      </p:sp>
    </p:spTree>
    <p:extLst>
      <p:ext uri="{BB962C8B-B14F-4D97-AF65-F5344CB8AC3E}">
        <p14:creationId xmlns:p14="http://schemas.microsoft.com/office/powerpoint/2010/main" val="6667343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11200"/>
          </a:xfrm>
        </p:spPr>
        <p:txBody>
          <a:bodyPr/>
          <a:lstStyle/>
          <a:p>
            <a:r>
              <a:rPr lang="en-US" dirty="0"/>
              <a:t>Example of schedule</a:t>
            </a:r>
          </a:p>
        </p:txBody>
      </p:sp>
      <p:sp>
        <p:nvSpPr>
          <p:cNvPr id="3" name="Content Placeholder 2"/>
          <p:cNvSpPr>
            <a:spLocks noGrp="1"/>
          </p:cNvSpPr>
          <p:nvPr>
            <p:ph idx="1"/>
          </p:nvPr>
        </p:nvSpPr>
        <p:spPr/>
        <p:txBody>
          <a:bodyPr/>
          <a:lstStyle/>
          <a:p>
            <a:pPr marL="0" indent="0">
              <a:buNone/>
            </a:pPr>
            <a:endParaRPr lang="en-US" dirty="0"/>
          </a:p>
        </p:txBody>
      </p:sp>
      <p:graphicFrame>
        <p:nvGraphicFramePr>
          <p:cNvPr id="4" name="Content Placeholder 1"/>
          <p:cNvGraphicFramePr>
            <a:graphicFrameLocks/>
          </p:cNvGraphicFramePr>
          <p:nvPr>
            <p:extLst>
              <p:ext uri="{D42A27DB-BD31-4B8C-83A1-F6EECF244321}">
                <p14:modId xmlns:p14="http://schemas.microsoft.com/office/powerpoint/2010/main" val="2010038652"/>
              </p:ext>
            </p:extLst>
          </p:nvPr>
        </p:nvGraphicFramePr>
        <p:xfrm>
          <a:off x="381000" y="866150"/>
          <a:ext cx="5562600" cy="5591538"/>
        </p:xfrm>
        <a:graphic>
          <a:graphicData uri="http://schemas.openxmlformats.org/drawingml/2006/table">
            <a:tbl>
              <a:tblPr firstRow="1" firstCol="1" bandRow="1">
                <a:tableStyleId>{2D5ABB26-0587-4C30-8999-92F81FD0307C}</a:tableStyleId>
              </a:tblPr>
              <a:tblGrid>
                <a:gridCol w="2791197">
                  <a:extLst>
                    <a:ext uri="{9D8B030D-6E8A-4147-A177-3AD203B41FA5}">
                      <a16:colId xmlns:a16="http://schemas.microsoft.com/office/drawing/2014/main" val="20000"/>
                    </a:ext>
                  </a:extLst>
                </a:gridCol>
                <a:gridCol w="2771403">
                  <a:extLst>
                    <a:ext uri="{9D8B030D-6E8A-4147-A177-3AD203B41FA5}">
                      <a16:colId xmlns:a16="http://schemas.microsoft.com/office/drawing/2014/main" val="20001"/>
                    </a:ext>
                  </a:extLst>
                </a:gridCol>
              </a:tblGrid>
              <a:tr h="402336">
                <a:tc gridSpan="2">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IN" sz="2400" b="1" kern="1200" dirty="0">
                          <a:solidFill>
                            <a:schemeClr val="tx1"/>
                          </a:solidFill>
                          <a:effectLst/>
                          <a:latin typeface="+mn-lt"/>
                          <a:ea typeface="+mn-ea"/>
                          <a:cs typeface="+mn-cs"/>
                        </a:rPr>
                        <a:t>Schedule</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hMerge="1">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endParaRPr lang="en-IN" sz="2400" b="1" kern="1200" dirty="0">
                        <a:solidFill>
                          <a:schemeClr val="lt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a16="http://schemas.microsoft.com/office/drawing/2014/main" val="10003"/>
                  </a:ext>
                </a:extLst>
              </a:tr>
              <a:tr h="402336">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a:solidFill>
                            <a:schemeClr val="tx1"/>
                          </a:solidFill>
                          <a:effectLst/>
                          <a:latin typeface="+mn-lt"/>
                          <a:ea typeface="+mn-ea"/>
                          <a:cs typeface="+mn-cs"/>
                        </a:rPr>
                        <a:t>T1</a:t>
                      </a:r>
                      <a:endParaRPr lang="en-IN" sz="2400" b="1"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a:effectLst/>
                        </a:rPr>
                        <a:t>T2</a:t>
                      </a:r>
                      <a:endParaRPr lang="en-IN" sz="2400" b="1" kern="1200" dirty="0">
                        <a:solidFill>
                          <a:schemeClr val="lt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a16="http://schemas.microsoft.com/office/drawing/2014/main" val="10000"/>
                  </a:ext>
                </a:extLst>
              </a:tr>
              <a:tr h="2239018">
                <a:tc>
                  <a:txBody>
                    <a:bodyPr/>
                    <a:lstStyle/>
                    <a:p>
                      <a:pPr marL="457200" indent="-457200" algn="ctr">
                        <a:lnSpc>
                          <a:spcPct val="115000"/>
                        </a:lnSpc>
                        <a:spcAft>
                          <a:spcPts val="0"/>
                        </a:spcAft>
                      </a:pPr>
                      <a:r>
                        <a:rPr lang="en-US" sz="1800" kern="1200" dirty="0">
                          <a:solidFill>
                            <a:schemeClr val="tx1"/>
                          </a:solidFill>
                          <a:effectLst/>
                          <a:latin typeface="+mn-lt"/>
                          <a:ea typeface="+mn-ea"/>
                          <a:cs typeface="+mn-cs"/>
                        </a:rPr>
                        <a:t>Read (A)</a:t>
                      </a:r>
                      <a:endParaRPr lang="en-IN" sz="1800" kern="1200" dirty="0">
                        <a:solidFill>
                          <a:schemeClr val="tx1"/>
                        </a:solidFill>
                        <a:effectLst/>
                        <a:latin typeface="+mn-lt"/>
                        <a:ea typeface="+mn-ea"/>
                        <a:cs typeface="+mn-cs"/>
                      </a:endParaRPr>
                    </a:p>
                    <a:p>
                      <a:pPr marL="457200" indent="-457200" algn="ctr">
                        <a:lnSpc>
                          <a:spcPct val="115000"/>
                        </a:lnSpc>
                        <a:spcAft>
                          <a:spcPts val="0"/>
                        </a:spcAft>
                      </a:pPr>
                      <a:r>
                        <a:rPr lang="en-US" sz="1800" dirty="0">
                          <a:effectLst/>
                        </a:rPr>
                        <a:t>A = A - 50</a:t>
                      </a:r>
                      <a:endParaRPr lang="en-IN" sz="1800" dirty="0">
                        <a:effectLst/>
                      </a:endParaRPr>
                    </a:p>
                    <a:p>
                      <a:pPr marL="457200" indent="-457200" algn="ctr">
                        <a:lnSpc>
                          <a:spcPct val="115000"/>
                        </a:lnSpc>
                        <a:spcAft>
                          <a:spcPts val="0"/>
                        </a:spcAft>
                      </a:pPr>
                      <a:r>
                        <a:rPr lang="en-US" sz="1800" dirty="0">
                          <a:effectLst/>
                        </a:rPr>
                        <a:t>Write (A)</a:t>
                      </a:r>
                      <a:endParaRPr lang="en-IN" sz="1800" dirty="0">
                        <a:effectLst/>
                      </a:endParaRPr>
                    </a:p>
                    <a:p>
                      <a:pPr marL="457200" indent="-457200" algn="ctr">
                        <a:lnSpc>
                          <a:spcPct val="115000"/>
                        </a:lnSpc>
                        <a:spcAft>
                          <a:spcPts val="0"/>
                        </a:spcAft>
                      </a:pPr>
                      <a:r>
                        <a:rPr lang="en-US" sz="1800" dirty="0">
                          <a:effectLst/>
                        </a:rPr>
                        <a:t>Read (B)</a:t>
                      </a:r>
                      <a:endParaRPr lang="en-IN" sz="1800" dirty="0">
                        <a:effectLst/>
                      </a:endParaRPr>
                    </a:p>
                    <a:p>
                      <a:pPr marL="457200" indent="-457200" algn="ctr">
                        <a:lnSpc>
                          <a:spcPct val="115000"/>
                        </a:lnSpc>
                        <a:spcAft>
                          <a:spcPts val="0"/>
                        </a:spcAft>
                      </a:pPr>
                      <a:r>
                        <a:rPr lang="en-US" sz="1800" dirty="0">
                          <a:effectLst/>
                        </a:rPr>
                        <a:t>B</a:t>
                      </a:r>
                      <a:r>
                        <a:rPr lang="en-US" sz="1800" baseline="0" dirty="0">
                          <a:effectLst/>
                        </a:rPr>
                        <a:t> </a:t>
                      </a:r>
                      <a:r>
                        <a:rPr lang="en-US" sz="1800" dirty="0">
                          <a:effectLst/>
                        </a:rPr>
                        <a:t>= B + 50</a:t>
                      </a:r>
                      <a:endParaRPr lang="en-IN" sz="1800" dirty="0">
                        <a:effectLst/>
                      </a:endParaRPr>
                    </a:p>
                    <a:p>
                      <a:pPr marL="457200" indent="-457200" algn="ctr">
                        <a:lnSpc>
                          <a:spcPct val="115000"/>
                        </a:lnSpc>
                        <a:spcAft>
                          <a:spcPts val="0"/>
                        </a:spcAft>
                      </a:pPr>
                      <a:r>
                        <a:rPr lang="en-US" sz="1800" dirty="0">
                          <a:effectLst/>
                        </a:rPr>
                        <a:t>Write (B)</a:t>
                      </a:r>
                    </a:p>
                    <a:p>
                      <a:pPr marL="457200" indent="-457200" algn="ctr">
                        <a:lnSpc>
                          <a:spcPct val="115000"/>
                        </a:lnSpc>
                        <a:spcAft>
                          <a:spcPts val="0"/>
                        </a:spcAft>
                      </a:pPr>
                      <a:r>
                        <a:rPr lang="en-US" sz="1800" kern="1200" dirty="0">
                          <a:solidFill>
                            <a:schemeClr val="tx1"/>
                          </a:solidFill>
                          <a:effectLst/>
                          <a:latin typeface="+mn-lt"/>
                          <a:ea typeface="+mn-ea"/>
                          <a:cs typeface="+mn-cs"/>
                        </a:rPr>
                        <a:t>Commit</a:t>
                      </a:r>
                      <a:endParaRPr lang="en-IN" sz="18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457200" indent="-457200" algn="ctr" defTabSz="914400" rtl="0" eaLnBrk="1" latinLnBrk="0" hangingPunct="1">
                        <a:lnSpc>
                          <a:spcPct val="115000"/>
                        </a:lnSpc>
                        <a:spcAft>
                          <a:spcPts val="0"/>
                        </a:spcAft>
                      </a:pPr>
                      <a:endParaRPr lang="en-IN" sz="2400" b="1" kern="1200" dirty="0">
                        <a:solidFill>
                          <a:schemeClr val="lt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547848">
                <a:tc>
                  <a:txBody>
                    <a:bodyPr/>
                    <a:lstStyle/>
                    <a:p>
                      <a:pPr marL="457200" algn="just">
                        <a:lnSpc>
                          <a:spcPct val="115000"/>
                        </a:lnSpc>
                        <a:spcAft>
                          <a:spcPts val="0"/>
                        </a:spcAft>
                      </a:pPr>
                      <a:r>
                        <a:rPr lang="en-US" sz="1200" dirty="0">
                          <a:effectLst/>
                        </a:rPr>
                        <a:t>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457200" algn="just">
                        <a:lnSpc>
                          <a:spcPct val="115000"/>
                        </a:lnSpc>
                        <a:spcAft>
                          <a:spcPts val="0"/>
                        </a:spcAft>
                      </a:pPr>
                      <a:r>
                        <a:rPr lang="en-US" sz="1800" dirty="0">
                          <a:effectLst/>
                        </a:rPr>
                        <a:t>          Read (A)</a:t>
                      </a:r>
                      <a:endParaRPr lang="en-IN" sz="1800" dirty="0">
                        <a:effectLst/>
                      </a:endParaRPr>
                    </a:p>
                    <a:p>
                      <a:pPr marL="457200" indent="-457200" algn="ctr">
                        <a:lnSpc>
                          <a:spcPct val="115000"/>
                        </a:lnSpc>
                        <a:spcAft>
                          <a:spcPts val="0"/>
                        </a:spcAft>
                      </a:pPr>
                      <a:r>
                        <a:rPr lang="en-US" sz="1800" dirty="0">
                          <a:effectLst/>
                        </a:rPr>
                        <a:t>temp = A * 0.1</a:t>
                      </a:r>
                      <a:endParaRPr lang="en-IN" sz="1800" dirty="0">
                        <a:effectLst/>
                      </a:endParaRPr>
                    </a:p>
                    <a:p>
                      <a:pPr marL="457200" indent="-457200" algn="ctr">
                        <a:lnSpc>
                          <a:spcPct val="115000"/>
                        </a:lnSpc>
                        <a:spcAft>
                          <a:spcPts val="0"/>
                        </a:spcAft>
                      </a:pPr>
                      <a:r>
                        <a:rPr lang="en-US" sz="1800" dirty="0">
                          <a:effectLst/>
                        </a:rPr>
                        <a:t>A</a:t>
                      </a:r>
                      <a:r>
                        <a:rPr lang="en-US" sz="1800" baseline="0" dirty="0">
                          <a:effectLst/>
                        </a:rPr>
                        <a:t> =</a:t>
                      </a:r>
                      <a:r>
                        <a:rPr lang="en-US" sz="1800" dirty="0">
                          <a:effectLst/>
                        </a:rPr>
                        <a:t> A - temp</a:t>
                      </a:r>
                      <a:endParaRPr lang="en-IN" sz="1800" dirty="0">
                        <a:effectLst/>
                      </a:endParaRPr>
                    </a:p>
                    <a:p>
                      <a:pPr marL="457200" indent="-457200" algn="ctr">
                        <a:lnSpc>
                          <a:spcPct val="115000"/>
                        </a:lnSpc>
                        <a:spcAft>
                          <a:spcPts val="0"/>
                        </a:spcAft>
                      </a:pPr>
                      <a:r>
                        <a:rPr lang="en-US" sz="1800" dirty="0">
                          <a:effectLst/>
                        </a:rPr>
                        <a:t>Write (A)</a:t>
                      </a:r>
                      <a:endParaRPr lang="en-IN" sz="1800" dirty="0">
                        <a:effectLst/>
                      </a:endParaRPr>
                    </a:p>
                    <a:p>
                      <a:pPr marL="457200" indent="-457200" algn="ctr">
                        <a:lnSpc>
                          <a:spcPct val="115000"/>
                        </a:lnSpc>
                        <a:spcAft>
                          <a:spcPts val="0"/>
                        </a:spcAft>
                      </a:pPr>
                      <a:r>
                        <a:rPr lang="en-US" sz="1800" dirty="0">
                          <a:effectLst/>
                        </a:rPr>
                        <a:t>Read (B)</a:t>
                      </a:r>
                      <a:endParaRPr lang="en-IN" sz="1800" dirty="0">
                        <a:effectLst/>
                      </a:endParaRPr>
                    </a:p>
                    <a:p>
                      <a:pPr marL="457200" indent="-457200" algn="ctr">
                        <a:lnSpc>
                          <a:spcPct val="115000"/>
                        </a:lnSpc>
                        <a:spcAft>
                          <a:spcPts val="0"/>
                        </a:spcAft>
                      </a:pPr>
                      <a:r>
                        <a:rPr lang="en-US" sz="1800" dirty="0">
                          <a:effectLst/>
                        </a:rPr>
                        <a:t>B</a:t>
                      </a:r>
                      <a:r>
                        <a:rPr lang="en-US" sz="1800" baseline="0" dirty="0">
                          <a:effectLst/>
                        </a:rPr>
                        <a:t> </a:t>
                      </a:r>
                      <a:r>
                        <a:rPr lang="en-US" sz="1800" dirty="0">
                          <a:effectLst/>
                        </a:rPr>
                        <a:t>= B + temp</a:t>
                      </a:r>
                      <a:endParaRPr lang="en-IN" sz="1800" dirty="0">
                        <a:effectLst/>
                      </a:endParaRPr>
                    </a:p>
                    <a:p>
                      <a:pPr marL="457200" indent="-457200" algn="ctr">
                        <a:lnSpc>
                          <a:spcPct val="115000"/>
                        </a:lnSpc>
                        <a:spcAft>
                          <a:spcPts val="0"/>
                        </a:spcAft>
                      </a:pPr>
                      <a:r>
                        <a:rPr lang="en-US" sz="1800" dirty="0">
                          <a:effectLst/>
                        </a:rPr>
                        <a:t>Write (B)</a:t>
                      </a:r>
                    </a:p>
                    <a:p>
                      <a:pPr marL="457200" indent="-457200" algn="ctr">
                        <a:lnSpc>
                          <a:spcPct val="115000"/>
                        </a:lnSpc>
                        <a:spcAft>
                          <a:spcPts val="0"/>
                        </a:spcAft>
                      </a:pPr>
                      <a:r>
                        <a:rPr lang="en-US" sz="1800" kern="1200" dirty="0">
                          <a:solidFill>
                            <a:schemeClr val="tx1"/>
                          </a:solidFill>
                          <a:effectLst/>
                          <a:latin typeface="+mn-lt"/>
                          <a:ea typeface="+mn-ea"/>
                          <a:cs typeface="+mn-cs"/>
                        </a:rPr>
                        <a:t>Commit</a:t>
                      </a:r>
                      <a:endParaRPr lang="en-IN" sz="18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graphicFrame>
        <p:nvGraphicFramePr>
          <p:cNvPr id="5" name="Content Placeholder 1"/>
          <p:cNvGraphicFramePr>
            <a:graphicFrameLocks/>
          </p:cNvGraphicFramePr>
          <p:nvPr>
            <p:extLst>
              <p:ext uri="{D42A27DB-BD31-4B8C-83A1-F6EECF244321}">
                <p14:modId xmlns:p14="http://schemas.microsoft.com/office/powerpoint/2010/main" val="3943104443"/>
              </p:ext>
            </p:extLst>
          </p:nvPr>
        </p:nvGraphicFramePr>
        <p:xfrm>
          <a:off x="6162303" y="866152"/>
          <a:ext cx="2791197" cy="5602815"/>
        </p:xfrm>
        <a:graphic>
          <a:graphicData uri="http://schemas.openxmlformats.org/drawingml/2006/table">
            <a:tbl>
              <a:tblPr firstRow="1" firstCol="1" bandRow="1">
                <a:tableStyleId>{2D5ABB26-0587-4C30-8999-92F81FD0307C}</a:tableStyleId>
              </a:tblPr>
              <a:tblGrid>
                <a:gridCol w="2791197">
                  <a:extLst>
                    <a:ext uri="{9D8B030D-6E8A-4147-A177-3AD203B41FA5}">
                      <a16:colId xmlns:a16="http://schemas.microsoft.com/office/drawing/2014/main" val="20000"/>
                    </a:ext>
                  </a:extLst>
                </a:gridCol>
              </a:tblGrid>
              <a:tr h="402336">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IN" sz="2400" b="1" kern="1200" dirty="0">
                          <a:solidFill>
                            <a:schemeClr val="tx1"/>
                          </a:solidFill>
                          <a:effectLst/>
                          <a:latin typeface="+mn-lt"/>
                          <a:ea typeface="+mn-ea"/>
                          <a:cs typeface="+mn-cs"/>
                        </a:rPr>
                        <a:t>Schedule Execution</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10003"/>
                  </a:ext>
                </a:extLst>
              </a:tr>
              <a:tr h="402336">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a:solidFill>
                            <a:schemeClr val="tx1"/>
                          </a:solidFill>
                          <a:effectLst/>
                          <a:latin typeface="+mn-lt"/>
                          <a:ea typeface="+mn-ea"/>
                          <a:cs typeface="+mn-cs"/>
                        </a:rPr>
                        <a:t>A=B=1000</a:t>
                      </a:r>
                      <a:endParaRPr lang="en-IN" sz="2400" b="1"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10000"/>
                  </a:ext>
                </a:extLst>
              </a:tr>
              <a:tr h="2209800">
                <a:tc>
                  <a:txBody>
                    <a:bodyPr/>
                    <a:lstStyle/>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Read (1000)</a:t>
                      </a:r>
                      <a:endParaRPr lang="en-IN" sz="1800" kern="1200" dirty="0">
                        <a:solidFill>
                          <a:schemeClr val="tx1"/>
                        </a:solidFill>
                        <a:effectLst/>
                        <a:latin typeface="+mn-lt"/>
                        <a:ea typeface="+mn-ea"/>
                        <a:cs typeface="+mn-cs"/>
                      </a:endParaRPr>
                    </a:p>
                    <a:p>
                      <a:pPr marL="457200" indent="-457200" algn="ctr">
                        <a:lnSpc>
                          <a:spcPct val="115000"/>
                        </a:lnSpc>
                        <a:spcAft>
                          <a:spcPts val="0"/>
                        </a:spcAft>
                      </a:pPr>
                      <a:r>
                        <a:rPr lang="en-US" sz="1800" dirty="0">
                          <a:effectLst/>
                        </a:rPr>
                        <a:t>A = 1000 - 50</a:t>
                      </a:r>
                      <a:endParaRPr lang="en-IN" sz="1800" dirty="0">
                        <a:effectLst/>
                      </a:endParaRPr>
                    </a:p>
                    <a:p>
                      <a:pPr marL="457200" indent="-457200" algn="ctr">
                        <a:lnSpc>
                          <a:spcPct val="115000"/>
                        </a:lnSpc>
                        <a:spcAft>
                          <a:spcPts val="0"/>
                        </a:spcAft>
                      </a:pPr>
                      <a:r>
                        <a:rPr lang="en-US" sz="1800" dirty="0">
                          <a:effectLst/>
                        </a:rPr>
                        <a:t>Write (950)</a:t>
                      </a:r>
                      <a:endParaRPr lang="en-IN" sz="1800" dirty="0">
                        <a:effectLst/>
                      </a:endParaRPr>
                    </a:p>
                    <a:p>
                      <a:pPr marL="457200" indent="-457200" algn="ctr">
                        <a:lnSpc>
                          <a:spcPct val="115000"/>
                        </a:lnSpc>
                        <a:spcAft>
                          <a:spcPts val="0"/>
                        </a:spcAft>
                      </a:pPr>
                      <a:r>
                        <a:rPr lang="en-US" sz="1800" dirty="0">
                          <a:effectLst/>
                        </a:rPr>
                        <a:t>Read (1000)</a:t>
                      </a:r>
                      <a:endParaRPr lang="en-IN" sz="1800" dirty="0">
                        <a:effectLst/>
                      </a:endParaRPr>
                    </a:p>
                    <a:p>
                      <a:pPr marL="457200" indent="-457200" algn="ctr">
                        <a:lnSpc>
                          <a:spcPct val="115000"/>
                        </a:lnSpc>
                        <a:spcAft>
                          <a:spcPts val="0"/>
                        </a:spcAft>
                      </a:pPr>
                      <a:r>
                        <a:rPr lang="en-US" sz="1800" dirty="0">
                          <a:effectLst/>
                        </a:rPr>
                        <a:t>B</a:t>
                      </a:r>
                      <a:r>
                        <a:rPr lang="en-US" sz="1800" baseline="0" dirty="0">
                          <a:effectLst/>
                        </a:rPr>
                        <a:t> </a:t>
                      </a:r>
                      <a:r>
                        <a:rPr lang="en-US" sz="1800" dirty="0">
                          <a:effectLst/>
                        </a:rPr>
                        <a:t>= 1000 + 50</a:t>
                      </a:r>
                      <a:endParaRPr lang="en-IN" sz="1800" dirty="0">
                        <a:effectLst/>
                      </a:endParaRPr>
                    </a:p>
                    <a:p>
                      <a:pPr marL="457200" indent="-457200" algn="ctr">
                        <a:lnSpc>
                          <a:spcPct val="115000"/>
                        </a:lnSpc>
                        <a:spcAft>
                          <a:spcPts val="0"/>
                        </a:spcAft>
                      </a:pPr>
                      <a:r>
                        <a:rPr lang="en-US" sz="1800" dirty="0">
                          <a:effectLst/>
                        </a:rPr>
                        <a:t>Write (1050)</a:t>
                      </a:r>
                    </a:p>
                    <a:p>
                      <a:pPr marL="457200" indent="-457200" algn="ctr">
                        <a:lnSpc>
                          <a:spcPct val="115000"/>
                        </a:lnSpc>
                        <a:spcAft>
                          <a:spcPts val="0"/>
                        </a:spcAft>
                      </a:pPr>
                      <a:r>
                        <a:rPr lang="en-US" sz="1800" kern="1200" dirty="0">
                          <a:solidFill>
                            <a:schemeClr val="tx1"/>
                          </a:solidFill>
                          <a:effectLst/>
                          <a:latin typeface="+mn-lt"/>
                          <a:ea typeface="+mn-ea"/>
                          <a:cs typeface="+mn-cs"/>
                        </a:rPr>
                        <a:t>Commit</a:t>
                      </a:r>
                      <a:endParaRPr lang="en-IN" sz="18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1"/>
                  </a:ext>
                </a:extLst>
              </a:tr>
              <a:tr h="2588343">
                <a:tc>
                  <a:txBody>
                    <a:bodyPr/>
                    <a:lstStyle/>
                    <a:p>
                      <a:pPr marL="457200" indent="-457200" algn="ctr">
                        <a:lnSpc>
                          <a:spcPct val="115000"/>
                        </a:lnSpc>
                        <a:spcAft>
                          <a:spcPts val="0"/>
                        </a:spcAft>
                      </a:pPr>
                      <a:r>
                        <a:rPr lang="en-US" sz="1800" kern="1200" dirty="0">
                          <a:solidFill>
                            <a:schemeClr val="tx1"/>
                          </a:solidFill>
                          <a:effectLst/>
                          <a:latin typeface="+mn-lt"/>
                          <a:ea typeface="+mn-ea"/>
                          <a:cs typeface="+mn-cs"/>
                        </a:rPr>
                        <a:t>Read (950)</a:t>
                      </a:r>
                      <a:endParaRPr lang="en-IN" sz="1800" kern="1200" dirty="0">
                        <a:solidFill>
                          <a:schemeClr val="tx1"/>
                        </a:solidFill>
                        <a:effectLst/>
                        <a:latin typeface="+mn-lt"/>
                        <a:ea typeface="+mn-ea"/>
                        <a:cs typeface="+mn-cs"/>
                      </a:endParaRPr>
                    </a:p>
                    <a:p>
                      <a:pPr marL="457200" indent="-457200" algn="ctr">
                        <a:lnSpc>
                          <a:spcPct val="115000"/>
                        </a:lnSpc>
                        <a:spcAft>
                          <a:spcPts val="0"/>
                        </a:spcAft>
                      </a:pPr>
                      <a:r>
                        <a:rPr lang="en-US" sz="1800" kern="1200" dirty="0">
                          <a:solidFill>
                            <a:schemeClr val="tx1"/>
                          </a:solidFill>
                          <a:effectLst/>
                          <a:latin typeface="+mn-lt"/>
                          <a:ea typeface="+mn-ea"/>
                          <a:cs typeface="+mn-cs"/>
                        </a:rPr>
                        <a:t>temp = 950 * 0.1</a:t>
                      </a:r>
                      <a:endParaRPr lang="en-IN" sz="1800" kern="1200" dirty="0">
                        <a:solidFill>
                          <a:schemeClr val="tx1"/>
                        </a:solidFill>
                        <a:effectLst/>
                        <a:latin typeface="+mn-lt"/>
                        <a:ea typeface="+mn-ea"/>
                        <a:cs typeface="+mn-cs"/>
                      </a:endParaRPr>
                    </a:p>
                    <a:p>
                      <a:pPr marL="457200" indent="-457200" algn="ctr">
                        <a:lnSpc>
                          <a:spcPct val="115000"/>
                        </a:lnSpc>
                        <a:spcAft>
                          <a:spcPts val="0"/>
                        </a:spcAft>
                      </a:pPr>
                      <a:r>
                        <a:rPr lang="en-US" sz="1800" kern="1200" dirty="0">
                          <a:solidFill>
                            <a:schemeClr val="tx1"/>
                          </a:solidFill>
                          <a:effectLst/>
                          <a:latin typeface="+mn-lt"/>
                          <a:ea typeface="+mn-ea"/>
                          <a:cs typeface="+mn-cs"/>
                        </a:rPr>
                        <a:t>A = 950 - 95</a:t>
                      </a:r>
                      <a:endParaRPr lang="en-IN" sz="1800" kern="1200" dirty="0">
                        <a:solidFill>
                          <a:schemeClr val="tx1"/>
                        </a:solidFill>
                        <a:effectLst/>
                        <a:latin typeface="+mn-lt"/>
                        <a:ea typeface="+mn-ea"/>
                        <a:cs typeface="+mn-cs"/>
                      </a:endParaRPr>
                    </a:p>
                    <a:p>
                      <a:pPr marL="457200" indent="-457200" algn="ctr">
                        <a:lnSpc>
                          <a:spcPct val="115000"/>
                        </a:lnSpc>
                        <a:spcAft>
                          <a:spcPts val="0"/>
                        </a:spcAft>
                      </a:pPr>
                      <a:r>
                        <a:rPr lang="en-US" sz="1800" kern="1200" dirty="0">
                          <a:solidFill>
                            <a:schemeClr val="tx1"/>
                          </a:solidFill>
                          <a:effectLst/>
                          <a:latin typeface="+mn-lt"/>
                          <a:ea typeface="+mn-ea"/>
                          <a:cs typeface="+mn-cs"/>
                        </a:rPr>
                        <a:t>Write (855)</a:t>
                      </a:r>
                      <a:endParaRPr lang="en-IN" sz="1800" kern="1200" dirty="0">
                        <a:solidFill>
                          <a:schemeClr val="tx1"/>
                        </a:solidFill>
                        <a:effectLst/>
                        <a:latin typeface="+mn-lt"/>
                        <a:ea typeface="+mn-ea"/>
                        <a:cs typeface="+mn-cs"/>
                      </a:endParaRPr>
                    </a:p>
                    <a:p>
                      <a:pPr marL="457200" indent="-457200" algn="ctr">
                        <a:lnSpc>
                          <a:spcPct val="115000"/>
                        </a:lnSpc>
                        <a:spcAft>
                          <a:spcPts val="0"/>
                        </a:spcAft>
                      </a:pPr>
                      <a:r>
                        <a:rPr lang="en-US" sz="1800" kern="1200" dirty="0">
                          <a:solidFill>
                            <a:schemeClr val="tx1"/>
                          </a:solidFill>
                          <a:effectLst/>
                          <a:latin typeface="+mn-lt"/>
                          <a:ea typeface="+mn-ea"/>
                          <a:cs typeface="+mn-cs"/>
                        </a:rPr>
                        <a:t>Read (1050)</a:t>
                      </a:r>
                      <a:endParaRPr lang="en-IN" sz="1800" kern="1200" dirty="0">
                        <a:solidFill>
                          <a:schemeClr val="tx1"/>
                        </a:solidFill>
                        <a:effectLst/>
                        <a:latin typeface="+mn-lt"/>
                        <a:ea typeface="+mn-ea"/>
                        <a:cs typeface="+mn-cs"/>
                      </a:endParaRPr>
                    </a:p>
                    <a:p>
                      <a:pPr marL="457200" indent="-457200" algn="ctr">
                        <a:lnSpc>
                          <a:spcPct val="115000"/>
                        </a:lnSpc>
                        <a:spcAft>
                          <a:spcPts val="0"/>
                        </a:spcAft>
                      </a:pPr>
                      <a:r>
                        <a:rPr lang="en-US" sz="1800" kern="1200" dirty="0">
                          <a:solidFill>
                            <a:schemeClr val="tx1"/>
                          </a:solidFill>
                          <a:effectLst/>
                          <a:latin typeface="+mn-lt"/>
                          <a:ea typeface="+mn-ea"/>
                          <a:cs typeface="+mn-cs"/>
                        </a:rPr>
                        <a:t>B = 1050 + 95</a:t>
                      </a:r>
                      <a:endParaRPr lang="en-IN" sz="1800" kern="1200" dirty="0">
                        <a:solidFill>
                          <a:schemeClr val="tx1"/>
                        </a:solidFill>
                        <a:effectLst/>
                        <a:latin typeface="+mn-lt"/>
                        <a:ea typeface="+mn-ea"/>
                        <a:cs typeface="+mn-cs"/>
                      </a:endParaRPr>
                    </a:p>
                    <a:p>
                      <a:pPr marL="457200" indent="-457200" algn="ctr">
                        <a:lnSpc>
                          <a:spcPct val="115000"/>
                        </a:lnSpc>
                        <a:spcAft>
                          <a:spcPts val="0"/>
                        </a:spcAft>
                      </a:pPr>
                      <a:r>
                        <a:rPr lang="en-US" sz="1800" kern="1200" dirty="0">
                          <a:solidFill>
                            <a:schemeClr val="tx1"/>
                          </a:solidFill>
                          <a:effectLst/>
                          <a:latin typeface="+mn-lt"/>
                          <a:ea typeface="+mn-ea"/>
                          <a:cs typeface="+mn-cs"/>
                        </a:rPr>
                        <a:t>Write (1145)</a:t>
                      </a:r>
                    </a:p>
                    <a:p>
                      <a:pPr marL="457200" indent="-457200" algn="ctr">
                        <a:lnSpc>
                          <a:spcPct val="115000"/>
                        </a:lnSpc>
                        <a:spcAft>
                          <a:spcPts val="0"/>
                        </a:spcAft>
                      </a:pPr>
                      <a:r>
                        <a:rPr lang="en-US" sz="1800" kern="1200" dirty="0">
                          <a:solidFill>
                            <a:schemeClr val="tx1"/>
                          </a:solidFill>
                          <a:effectLst/>
                          <a:latin typeface="+mn-lt"/>
                          <a:ea typeface="+mn-ea"/>
                          <a:cs typeface="+mn-cs"/>
                        </a:rPr>
                        <a:t>Commit</a:t>
                      </a:r>
                      <a:endParaRPr lang="en-IN" sz="18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5661306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nodePh="1">
                                  <p:stCondLst>
                                    <p:cond delay="0"/>
                                  </p:stCondLst>
                                  <p:endCondLst>
                                    <p:cond evt="begin" delay="0">
                                      <p:tn val="5"/>
                                    </p:cond>
                                  </p:end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11200"/>
          </a:xfrm>
        </p:spPr>
        <p:txBody>
          <a:bodyPr/>
          <a:lstStyle/>
          <a:p>
            <a:r>
              <a:rPr lang="en-US" dirty="0"/>
              <a:t>Example of schedule</a:t>
            </a:r>
          </a:p>
        </p:txBody>
      </p:sp>
      <p:sp>
        <p:nvSpPr>
          <p:cNvPr id="3" name="Content Placeholder 2"/>
          <p:cNvSpPr>
            <a:spLocks noGrp="1"/>
          </p:cNvSpPr>
          <p:nvPr>
            <p:ph idx="1"/>
          </p:nvPr>
        </p:nvSpPr>
        <p:spPr/>
        <p:txBody>
          <a:bodyPr/>
          <a:lstStyle/>
          <a:p>
            <a:pPr marL="0" indent="0">
              <a:buNone/>
            </a:pPr>
            <a:endParaRPr lang="en-US" dirty="0"/>
          </a:p>
        </p:txBody>
      </p:sp>
      <p:graphicFrame>
        <p:nvGraphicFramePr>
          <p:cNvPr id="4" name="Content Placeholder 1"/>
          <p:cNvGraphicFramePr>
            <a:graphicFrameLocks/>
          </p:cNvGraphicFramePr>
          <p:nvPr>
            <p:extLst>
              <p:ext uri="{D42A27DB-BD31-4B8C-83A1-F6EECF244321}">
                <p14:modId xmlns:p14="http://schemas.microsoft.com/office/powerpoint/2010/main" val="527186819"/>
              </p:ext>
            </p:extLst>
          </p:nvPr>
        </p:nvGraphicFramePr>
        <p:xfrm>
          <a:off x="381000" y="866151"/>
          <a:ext cx="5562600" cy="5568394"/>
        </p:xfrm>
        <a:graphic>
          <a:graphicData uri="http://schemas.openxmlformats.org/drawingml/2006/table">
            <a:tbl>
              <a:tblPr firstRow="1" firstCol="1" bandRow="1">
                <a:tableStyleId>{2D5ABB26-0587-4C30-8999-92F81FD0307C}</a:tableStyleId>
              </a:tblPr>
              <a:tblGrid>
                <a:gridCol w="2791197">
                  <a:extLst>
                    <a:ext uri="{9D8B030D-6E8A-4147-A177-3AD203B41FA5}">
                      <a16:colId xmlns:a16="http://schemas.microsoft.com/office/drawing/2014/main" val="20000"/>
                    </a:ext>
                  </a:extLst>
                </a:gridCol>
                <a:gridCol w="2771403">
                  <a:extLst>
                    <a:ext uri="{9D8B030D-6E8A-4147-A177-3AD203B41FA5}">
                      <a16:colId xmlns:a16="http://schemas.microsoft.com/office/drawing/2014/main" val="20001"/>
                    </a:ext>
                  </a:extLst>
                </a:gridCol>
              </a:tblGrid>
              <a:tr h="400903">
                <a:tc gridSpan="2">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IN" sz="2400" b="1" kern="1200" dirty="0">
                          <a:solidFill>
                            <a:schemeClr val="tx1"/>
                          </a:solidFill>
                          <a:effectLst/>
                          <a:latin typeface="+mn-lt"/>
                          <a:ea typeface="+mn-ea"/>
                          <a:cs typeface="+mn-cs"/>
                        </a:rPr>
                        <a:t>Schedule</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hMerge="1">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endParaRPr lang="en-IN" sz="2400" b="1" kern="1200" dirty="0">
                        <a:solidFill>
                          <a:schemeClr val="lt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a16="http://schemas.microsoft.com/office/drawing/2014/main" val="10003"/>
                  </a:ext>
                </a:extLst>
              </a:tr>
              <a:tr h="400903">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a:solidFill>
                            <a:schemeClr val="tx1"/>
                          </a:solidFill>
                          <a:effectLst/>
                          <a:latin typeface="+mn-lt"/>
                          <a:ea typeface="+mn-ea"/>
                          <a:cs typeface="+mn-cs"/>
                        </a:rPr>
                        <a:t>T1</a:t>
                      </a:r>
                      <a:endParaRPr lang="en-IN" sz="2400" b="1"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a:effectLst/>
                        </a:rPr>
                        <a:t>T2</a:t>
                      </a:r>
                      <a:endParaRPr lang="en-IN" sz="2400" b="1" kern="1200" dirty="0">
                        <a:solidFill>
                          <a:schemeClr val="lt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a16="http://schemas.microsoft.com/office/drawing/2014/main" val="10000"/>
                  </a:ext>
                </a:extLst>
              </a:tr>
              <a:tr h="2435527">
                <a:tc>
                  <a:txBody>
                    <a:bodyPr/>
                    <a:lstStyle/>
                    <a:p>
                      <a:pPr marL="457200" indent="-457200" algn="ctr">
                        <a:lnSpc>
                          <a:spcPct val="115000"/>
                        </a:lnSpc>
                        <a:spcAft>
                          <a:spcPts val="0"/>
                        </a:spcAft>
                      </a:pPr>
                      <a:r>
                        <a:rPr lang="en-US" sz="1800" kern="1200" dirty="0">
                          <a:solidFill>
                            <a:schemeClr val="tx1"/>
                          </a:solidFill>
                          <a:effectLst/>
                          <a:latin typeface="+mn-lt"/>
                          <a:ea typeface="+mn-ea"/>
                          <a:cs typeface="+mn-cs"/>
                        </a:rPr>
                        <a:t>Read (A)</a:t>
                      </a:r>
                    </a:p>
                    <a:p>
                      <a:pPr marL="457200" indent="-457200" algn="ctr">
                        <a:lnSpc>
                          <a:spcPct val="115000"/>
                        </a:lnSpc>
                        <a:spcAft>
                          <a:spcPts val="0"/>
                        </a:spcAft>
                      </a:pPr>
                      <a:r>
                        <a:rPr lang="en-US" sz="1800" kern="1200" dirty="0">
                          <a:solidFill>
                            <a:schemeClr val="tx1"/>
                          </a:solidFill>
                          <a:effectLst/>
                          <a:latin typeface="+mn-lt"/>
                          <a:ea typeface="+mn-ea"/>
                          <a:cs typeface="+mn-cs"/>
                        </a:rPr>
                        <a:t>Temp = A * 0.1</a:t>
                      </a:r>
                    </a:p>
                    <a:p>
                      <a:pPr marL="457200" indent="-457200" algn="ctr">
                        <a:lnSpc>
                          <a:spcPct val="115000"/>
                        </a:lnSpc>
                        <a:spcAft>
                          <a:spcPts val="0"/>
                        </a:spcAft>
                      </a:pPr>
                      <a:r>
                        <a:rPr lang="en-US" sz="1800" kern="1200" dirty="0">
                          <a:solidFill>
                            <a:schemeClr val="tx1"/>
                          </a:solidFill>
                          <a:effectLst/>
                          <a:latin typeface="+mn-lt"/>
                          <a:ea typeface="+mn-ea"/>
                          <a:cs typeface="+mn-cs"/>
                        </a:rPr>
                        <a:t>A = A - temp</a:t>
                      </a:r>
                    </a:p>
                    <a:p>
                      <a:pPr marL="457200" indent="-457200" algn="ctr">
                        <a:lnSpc>
                          <a:spcPct val="115000"/>
                        </a:lnSpc>
                        <a:spcAft>
                          <a:spcPts val="0"/>
                        </a:spcAft>
                      </a:pPr>
                      <a:r>
                        <a:rPr lang="en-US" sz="1800" kern="1200" dirty="0">
                          <a:solidFill>
                            <a:schemeClr val="tx1"/>
                          </a:solidFill>
                          <a:effectLst/>
                          <a:latin typeface="+mn-lt"/>
                          <a:ea typeface="+mn-ea"/>
                          <a:cs typeface="+mn-cs"/>
                        </a:rPr>
                        <a:t>Write (A)</a:t>
                      </a:r>
                    </a:p>
                    <a:p>
                      <a:pPr marL="457200" indent="-457200" algn="ctr">
                        <a:lnSpc>
                          <a:spcPct val="115000"/>
                        </a:lnSpc>
                        <a:spcAft>
                          <a:spcPts val="0"/>
                        </a:spcAft>
                      </a:pPr>
                      <a:r>
                        <a:rPr lang="en-US" sz="1800" kern="1200" dirty="0">
                          <a:solidFill>
                            <a:schemeClr val="tx1"/>
                          </a:solidFill>
                          <a:effectLst/>
                          <a:latin typeface="+mn-lt"/>
                          <a:ea typeface="+mn-ea"/>
                          <a:cs typeface="+mn-cs"/>
                        </a:rPr>
                        <a:t>Read (B)</a:t>
                      </a:r>
                    </a:p>
                    <a:p>
                      <a:pPr marL="457200" indent="-457200" algn="ctr">
                        <a:lnSpc>
                          <a:spcPct val="115000"/>
                        </a:lnSpc>
                        <a:spcAft>
                          <a:spcPts val="0"/>
                        </a:spcAft>
                      </a:pPr>
                      <a:r>
                        <a:rPr lang="en-US" sz="1800" kern="1200" dirty="0">
                          <a:solidFill>
                            <a:schemeClr val="tx1"/>
                          </a:solidFill>
                          <a:effectLst/>
                          <a:latin typeface="+mn-lt"/>
                          <a:ea typeface="+mn-ea"/>
                          <a:cs typeface="+mn-cs"/>
                        </a:rPr>
                        <a:t>B = B + temp</a:t>
                      </a:r>
                    </a:p>
                    <a:p>
                      <a:pPr marL="457200" indent="-457200" algn="ctr">
                        <a:lnSpc>
                          <a:spcPct val="115000"/>
                        </a:lnSpc>
                        <a:spcAft>
                          <a:spcPts val="0"/>
                        </a:spcAft>
                      </a:pPr>
                      <a:r>
                        <a:rPr lang="en-US" sz="1800" kern="1200" dirty="0">
                          <a:solidFill>
                            <a:schemeClr val="tx1"/>
                          </a:solidFill>
                          <a:effectLst/>
                          <a:latin typeface="+mn-lt"/>
                          <a:ea typeface="+mn-ea"/>
                          <a:cs typeface="+mn-cs"/>
                        </a:rPr>
                        <a:t>Write (B)</a:t>
                      </a:r>
                    </a:p>
                    <a:p>
                      <a:pPr marL="457200" indent="-457200" algn="ctr">
                        <a:lnSpc>
                          <a:spcPct val="115000"/>
                        </a:lnSpc>
                        <a:spcAft>
                          <a:spcPts val="0"/>
                        </a:spcAft>
                      </a:pPr>
                      <a:r>
                        <a:rPr lang="en-US" sz="1800" kern="1200" dirty="0">
                          <a:solidFill>
                            <a:schemeClr val="tx1"/>
                          </a:solidFill>
                          <a:effectLst/>
                          <a:latin typeface="+mn-lt"/>
                          <a:ea typeface="+mn-ea"/>
                          <a:cs typeface="+mn-cs"/>
                        </a:rPr>
                        <a:t>Commit</a:t>
                      </a:r>
                      <a:endParaRPr lang="en-IN" sz="18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457200" indent="-457200" algn="ctr" defTabSz="914400" rtl="0" eaLnBrk="1" latinLnBrk="0" hangingPunct="1">
                        <a:lnSpc>
                          <a:spcPct val="115000"/>
                        </a:lnSpc>
                        <a:spcAft>
                          <a:spcPts val="0"/>
                        </a:spcAft>
                      </a:pPr>
                      <a:endParaRPr lang="en-IN" sz="2400" b="1" kern="1200" dirty="0">
                        <a:solidFill>
                          <a:schemeClr val="lt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264561">
                <a:tc>
                  <a:txBody>
                    <a:bodyPr/>
                    <a:lstStyle/>
                    <a:p>
                      <a:pPr marL="457200" algn="just">
                        <a:lnSpc>
                          <a:spcPct val="115000"/>
                        </a:lnSpc>
                        <a:spcAft>
                          <a:spcPts val="0"/>
                        </a:spcAft>
                      </a:pPr>
                      <a:r>
                        <a:rPr lang="en-US" sz="1200" dirty="0">
                          <a:effectLst/>
                        </a:rPr>
                        <a:t>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457200" indent="-457200" algn="ctr">
                        <a:lnSpc>
                          <a:spcPct val="115000"/>
                        </a:lnSpc>
                        <a:spcAft>
                          <a:spcPts val="0"/>
                        </a:spcAft>
                      </a:pPr>
                      <a:r>
                        <a:rPr lang="en-US" sz="1800" dirty="0">
                          <a:effectLst/>
                        </a:rPr>
                        <a:t>Read (A)</a:t>
                      </a:r>
                    </a:p>
                    <a:p>
                      <a:pPr marL="457200" indent="-457200" algn="ctr">
                        <a:lnSpc>
                          <a:spcPct val="115000"/>
                        </a:lnSpc>
                        <a:spcAft>
                          <a:spcPts val="0"/>
                        </a:spcAft>
                      </a:pPr>
                      <a:r>
                        <a:rPr lang="en-US" sz="1800" dirty="0">
                          <a:effectLst/>
                        </a:rPr>
                        <a:t>A = A - 50</a:t>
                      </a:r>
                    </a:p>
                    <a:p>
                      <a:pPr marL="457200" indent="-457200" algn="ctr">
                        <a:lnSpc>
                          <a:spcPct val="115000"/>
                        </a:lnSpc>
                        <a:spcAft>
                          <a:spcPts val="0"/>
                        </a:spcAft>
                      </a:pPr>
                      <a:r>
                        <a:rPr lang="en-US" sz="1800" dirty="0">
                          <a:effectLst/>
                        </a:rPr>
                        <a:t>Write (A)</a:t>
                      </a:r>
                    </a:p>
                    <a:p>
                      <a:pPr marL="457200" indent="-457200" algn="ctr">
                        <a:lnSpc>
                          <a:spcPct val="115000"/>
                        </a:lnSpc>
                        <a:spcAft>
                          <a:spcPts val="0"/>
                        </a:spcAft>
                      </a:pPr>
                      <a:r>
                        <a:rPr lang="en-US" sz="1800" dirty="0">
                          <a:effectLst/>
                        </a:rPr>
                        <a:t>Read (B)</a:t>
                      </a:r>
                    </a:p>
                    <a:p>
                      <a:pPr marL="457200" indent="-457200" algn="ctr">
                        <a:lnSpc>
                          <a:spcPct val="115000"/>
                        </a:lnSpc>
                        <a:spcAft>
                          <a:spcPts val="0"/>
                        </a:spcAft>
                      </a:pPr>
                      <a:r>
                        <a:rPr lang="en-US" sz="1800" dirty="0">
                          <a:effectLst/>
                        </a:rPr>
                        <a:t>B = B + 50</a:t>
                      </a:r>
                    </a:p>
                    <a:p>
                      <a:pPr marL="457200" indent="-457200" algn="ctr">
                        <a:lnSpc>
                          <a:spcPct val="115000"/>
                        </a:lnSpc>
                        <a:spcAft>
                          <a:spcPts val="0"/>
                        </a:spcAft>
                      </a:pPr>
                      <a:r>
                        <a:rPr lang="en-US" sz="1800" dirty="0">
                          <a:effectLst/>
                        </a:rPr>
                        <a:t>Write (B)</a:t>
                      </a:r>
                    </a:p>
                    <a:p>
                      <a:pPr marL="457200" indent="-457200" algn="ctr">
                        <a:lnSpc>
                          <a:spcPct val="115000"/>
                        </a:lnSpc>
                        <a:spcAft>
                          <a:spcPts val="0"/>
                        </a:spcAft>
                      </a:pPr>
                      <a:r>
                        <a:rPr lang="en-US" sz="1800" dirty="0">
                          <a:effectLst/>
                        </a:rPr>
                        <a:t>Commit</a:t>
                      </a:r>
                      <a:endParaRPr lang="en-IN" sz="18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graphicFrame>
        <p:nvGraphicFramePr>
          <p:cNvPr id="5" name="Content Placeholder 1"/>
          <p:cNvGraphicFramePr>
            <a:graphicFrameLocks/>
          </p:cNvGraphicFramePr>
          <p:nvPr>
            <p:extLst>
              <p:ext uri="{D42A27DB-BD31-4B8C-83A1-F6EECF244321}">
                <p14:modId xmlns:p14="http://schemas.microsoft.com/office/powerpoint/2010/main" val="2473904796"/>
              </p:ext>
            </p:extLst>
          </p:nvPr>
        </p:nvGraphicFramePr>
        <p:xfrm>
          <a:off x="6162303" y="866152"/>
          <a:ext cx="2791197" cy="5581166"/>
        </p:xfrm>
        <a:graphic>
          <a:graphicData uri="http://schemas.openxmlformats.org/drawingml/2006/table">
            <a:tbl>
              <a:tblPr firstRow="1" firstCol="1" bandRow="1">
                <a:tableStyleId>{2D5ABB26-0587-4C30-8999-92F81FD0307C}</a:tableStyleId>
              </a:tblPr>
              <a:tblGrid>
                <a:gridCol w="2791197">
                  <a:extLst>
                    <a:ext uri="{9D8B030D-6E8A-4147-A177-3AD203B41FA5}">
                      <a16:colId xmlns:a16="http://schemas.microsoft.com/office/drawing/2014/main" val="20000"/>
                    </a:ext>
                  </a:extLst>
                </a:gridCol>
              </a:tblGrid>
              <a:tr h="394038">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IN" sz="2400" b="1" kern="1200" dirty="0">
                          <a:solidFill>
                            <a:schemeClr val="tx1"/>
                          </a:solidFill>
                          <a:effectLst/>
                          <a:latin typeface="+mn-lt"/>
                          <a:ea typeface="+mn-ea"/>
                          <a:cs typeface="+mn-cs"/>
                        </a:rPr>
                        <a:t>Schedule Execution</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10003"/>
                  </a:ext>
                </a:extLst>
              </a:tr>
              <a:tr h="394038">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a:solidFill>
                            <a:schemeClr val="tx1"/>
                          </a:solidFill>
                          <a:effectLst/>
                          <a:latin typeface="+mn-lt"/>
                          <a:ea typeface="+mn-ea"/>
                          <a:cs typeface="+mn-cs"/>
                        </a:rPr>
                        <a:t>A=B=1000</a:t>
                      </a:r>
                      <a:endParaRPr lang="en-IN" sz="2400" b="1"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10000"/>
                  </a:ext>
                </a:extLst>
              </a:tr>
              <a:tr h="2484238">
                <a:tc>
                  <a:txBody>
                    <a:bodyPr/>
                    <a:lstStyle/>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Read (1000)</a:t>
                      </a:r>
                    </a:p>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Temp = 1000 * 0.1</a:t>
                      </a:r>
                    </a:p>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A = 1000 - 100</a:t>
                      </a:r>
                    </a:p>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Write (900)</a:t>
                      </a:r>
                    </a:p>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Read (1000)</a:t>
                      </a:r>
                    </a:p>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B = 1000 + 100</a:t>
                      </a:r>
                    </a:p>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Write (1100)</a:t>
                      </a:r>
                    </a:p>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Commit</a:t>
                      </a:r>
                      <a:endParaRPr lang="en-IN" sz="18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1"/>
                  </a:ext>
                </a:extLst>
              </a:tr>
              <a:tr h="2291063">
                <a:tc>
                  <a:txBody>
                    <a:bodyPr/>
                    <a:lstStyle/>
                    <a:p>
                      <a:pPr marL="457200" indent="-457200" algn="ctr">
                        <a:lnSpc>
                          <a:spcPct val="115000"/>
                        </a:lnSpc>
                        <a:spcAft>
                          <a:spcPts val="0"/>
                        </a:spcAft>
                      </a:pPr>
                      <a:r>
                        <a:rPr lang="en-US" sz="1800" kern="1200" dirty="0">
                          <a:solidFill>
                            <a:schemeClr val="tx1"/>
                          </a:solidFill>
                          <a:effectLst/>
                          <a:latin typeface="+mn-lt"/>
                          <a:ea typeface="+mn-ea"/>
                          <a:cs typeface="+mn-cs"/>
                        </a:rPr>
                        <a:t>Read (900)</a:t>
                      </a:r>
                    </a:p>
                    <a:p>
                      <a:pPr marL="457200" indent="-457200" algn="ctr">
                        <a:lnSpc>
                          <a:spcPct val="115000"/>
                        </a:lnSpc>
                        <a:spcAft>
                          <a:spcPts val="0"/>
                        </a:spcAft>
                      </a:pPr>
                      <a:r>
                        <a:rPr lang="en-US" sz="1800" kern="1200" dirty="0">
                          <a:solidFill>
                            <a:schemeClr val="tx1"/>
                          </a:solidFill>
                          <a:effectLst/>
                          <a:latin typeface="+mn-lt"/>
                          <a:ea typeface="+mn-ea"/>
                          <a:cs typeface="+mn-cs"/>
                        </a:rPr>
                        <a:t>A = 900 - 50</a:t>
                      </a:r>
                    </a:p>
                    <a:p>
                      <a:pPr marL="457200" indent="-457200" algn="ctr">
                        <a:lnSpc>
                          <a:spcPct val="115000"/>
                        </a:lnSpc>
                        <a:spcAft>
                          <a:spcPts val="0"/>
                        </a:spcAft>
                      </a:pPr>
                      <a:r>
                        <a:rPr lang="en-US" sz="1800" kern="1200" dirty="0">
                          <a:solidFill>
                            <a:schemeClr val="tx1"/>
                          </a:solidFill>
                          <a:effectLst/>
                          <a:latin typeface="+mn-lt"/>
                          <a:ea typeface="+mn-ea"/>
                          <a:cs typeface="+mn-cs"/>
                        </a:rPr>
                        <a:t>Write (850)</a:t>
                      </a:r>
                    </a:p>
                    <a:p>
                      <a:pPr marL="457200" indent="-457200" algn="ctr">
                        <a:lnSpc>
                          <a:spcPct val="115000"/>
                        </a:lnSpc>
                        <a:spcAft>
                          <a:spcPts val="0"/>
                        </a:spcAft>
                      </a:pPr>
                      <a:r>
                        <a:rPr lang="en-US" sz="1800" kern="1200" dirty="0">
                          <a:solidFill>
                            <a:schemeClr val="tx1"/>
                          </a:solidFill>
                          <a:effectLst/>
                          <a:latin typeface="+mn-lt"/>
                          <a:ea typeface="+mn-ea"/>
                          <a:cs typeface="+mn-cs"/>
                        </a:rPr>
                        <a:t>Read (1100)</a:t>
                      </a:r>
                    </a:p>
                    <a:p>
                      <a:pPr marL="457200" indent="-457200" algn="ctr">
                        <a:lnSpc>
                          <a:spcPct val="115000"/>
                        </a:lnSpc>
                        <a:spcAft>
                          <a:spcPts val="0"/>
                        </a:spcAft>
                      </a:pPr>
                      <a:r>
                        <a:rPr lang="en-US" sz="1800" kern="1200" dirty="0">
                          <a:solidFill>
                            <a:schemeClr val="tx1"/>
                          </a:solidFill>
                          <a:effectLst/>
                          <a:latin typeface="+mn-lt"/>
                          <a:ea typeface="+mn-ea"/>
                          <a:cs typeface="+mn-cs"/>
                        </a:rPr>
                        <a:t>B = 1100 + 50</a:t>
                      </a:r>
                    </a:p>
                    <a:p>
                      <a:pPr marL="457200" indent="-457200" algn="ctr">
                        <a:lnSpc>
                          <a:spcPct val="115000"/>
                        </a:lnSpc>
                        <a:spcAft>
                          <a:spcPts val="0"/>
                        </a:spcAft>
                      </a:pPr>
                      <a:r>
                        <a:rPr lang="en-US" sz="1800" kern="1200" dirty="0">
                          <a:solidFill>
                            <a:schemeClr val="tx1"/>
                          </a:solidFill>
                          <a:effectLst/>
                          <a:latin typeface="+mn-lt"/>
                          <a:ea typeface="+mn-ea"/>
                          <a:cs typeface="+mn-cs"/>
                        </a:rPr>
                        <a:t>Write (1150)</a:t>
                      </a:r>
                    </a:p>
                    <a:p>
                      <a:pPr marL="457200" indent="-457200" algn="ctr">
                        <a:lnSpc>
                          <a:spcPct val="115000"/>
                        </a:lnSpc>
                        <a:spcAft>
                          <a:spcPts val="0"/>
                        </a:spcAft>
                      </a:pPr>
                      <a:r>
                        <a:rPr lang="en-US" sz="1800" kern="1200" dirty="0">
                          <a:solidFill>
                            <a:schemeClr val="tx1"/>
                          </a:solidFill>
                          <a:effectLst/>
                          <a:latin typeface="+mn-lt"/>
                          <a:ea typeface="+mn-ea"/>
                          <a:cs typeface="+mn-cs"/>
                        </a:rPr>
                        <a:t>Commit</a:t>
                      </a:r>
                      <a:endParaRPr lang="en-IN" sz="18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2461947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nodePh="1">
                                  <p:stCondLst>
                                    <p:cond delay="0"/>
                                  </p:stCondLst>
                                  <p:endCondLst>
                                    <p:cond evt="begin" delay="0">
                                      <p:tn val="5"/>
                                    </p:cond>
                                  </p:end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Serial schedule</a:t>
            </a:r>
          </a:p>
          <a:p>
            <a:r>
              <a:rPr lang="en-US" dirty="0"/>
              <a:t>Non-serial Schedule (Interleaved Schedule)</a:t>
            </a:r>
          </a:p>
          <a:p>
            <a:r>
              <a:rPr lang="en-US" dirty="0"/>
              <a:t>Equivalent Schedule</a:t>
            </a:r>
          </a:p>
          <a:p>
            <a:endParaRPr lang="en-US" dirty="0"/>
          </a:p>
        </p:txBody>
      </p:sp>
      <p:sp>
        <p:nvSpPr>
          <p:cNvPr id="3" name="Title 2"/>
          <p:cNvSpPr>
            <a:spLocks noGrp="1"/>
          </p:cNvSpPr>
          <p:nvPr>
            <p:ph type="title"/>
          </p:nvPr>
        </p:nvSpPr>
        <p:spPr/>
        <p:txBody>
          <a:bodyPr/>
          <a:lstStyle/>
          <a:p>
            <a:r>
              <a:rPr lang="en-US" dirty="0"/>
              <a:t>Types of Schedule</a:t>
            </a:r>
          </a:p>
        </p:txBody>
      </p:sp>
    </p:spTree>
    <p:extLst>
      <p:ext uri="{BB962C8B-B14F-4D97-AF65-F5344CB8AC3E}">
        <p14:creationId xmlns:p14="http://schemas.microsoft.com/office/powerpoint/2010/main" val="25254794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11200"/>
          </a:xfrm>
        </p:spPr>
        <p:txBody>
          <a:bodyPr/>
          <a:lstStyle/>
          <a:p>
            <a:r>
              <a:rPr lang="en-US" dirty="0"/>
              <a:t>Serial schedule</a:t>
            </a:r>
          </a:p>
        </p:txBody>
      </p:sp>
      <p:sp>
        <p:nvSpPr>
          <p:cNvPr id="3" name="Content Placeholder 2"/>
          <p:cNvSpPr>
            <a:spLocks noGrp="1"/>
          </p:cNvSpPr>
          <p:nvPr>
            <p:ph idx="1"/>
          </p:nvPr>
        </p:nvSpPr>
        <p:spPr/>
        <p:txBody>
          <a:bodyPr/>
          <a:lstStyle/>
          <a:p>
            <a:r>
              <a:rPr lang="en-US" dirty="0"/>
              <a:t>A serial schedule is a schedule in which </a:t>
            </a:r>
            <a:r>
              <a:rPr lang="en-US" b="1" dirty="0">
                <a:solidFill>
                  <a:schemeClr val="accent6"/>
                </a:solidFill>
              </a:rPr>
              <a:t>no transaction starts until a running transaction has ended</a:t>
            </a:r>
            <a:r>
              <a:rPr lang="en-US" dirty="0"/>
              <a:t>.</a:t>
            </a:r>
          </a:p>
          <a:p>
            <a:r>
              <a:rPr lang="en-US" dirty="0"/>
              <a:t>A serial schedule is a schedule in which </a:t>
            </a:r>
            <a:r>
              <a:rPr lang="en-US" b="1" dirty="0">
                <a:solidFill>
                  <a:schemeClr val="accent6"/>
                </a:solidFill>
              </a:rPr>
              <a:t>one transaction is executed completely before starting another transaction</a:t>
            </a:r>
            <a:r>
              <a:rPr lang="en-US" dirty="0"/>
              <a:t>.</a:t>
            </a:r>
          </a:p>
          <a:p>
            <a:r>
              <a:rPr lang="en-US" dirty="0"/>
              <a:t>Transactions are executed one after the other. </a:t>
            </a:r>
          </a:p>
          <a:p>
            <a:r>
              <a:rPr lang="en-US" dirty="0"/>
              <a:t>This type of schedule is called a serial schedule, as transactions are executed in a serial manner.</a:t>
            </a:r>
          </a:p>
        </p:txBody>
      </p:sp>
    </p:spTree>
    <p:extLst>
      <p:ext uri="{BB962C8B-B14F-4D97-AF65-F5344CB8AC3E}">
        <p14:creationId xmlns:p14="http://schemas.microsoft.com/office/powerpoint/2010/main" val="2105007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0DD4C3-5C26-E1D6-07B9-C57E780CEC78}"/>
              </a:ext>
            </a:extLst>
          </p:cNvPr>
          <p:cNvSpPr>
            <a:spLocks noGrp="1"/>
          </p:cNvSpPr>
          <p:nvPr>
            <p:ph idx="1"/>
          </p:nvPr>
        </p:nvSpPr>
        <p:spPr/>
        <p:txBody>
          <a:bodyPr/>
          <a:lstStyle/>
          <a:p>
            <a:endParaRPr lang="en-IN"/>
          </a:p>
        </p:txBody>
      </p:sp>
      <p:sp>
        <p:nvSpPr>
          <p:cNvPr id="2" name="Title 1"/>
          <p:cNvSpPr>
            <a:spLocks noGrp="1"/>
          </p:cNvSpPr>
          <p:nvPr>
            <p:ph type="title"/>
          </p:nvPr>
        </p:nvSpPr>
        <p:spPr/>
        <p:txBody>
          <a:bodyPr/>
          <a:lstStyle/>
          <a:p>
            <a:r>
              <a:rPr lang="en-US" dirty="0"/>
              <a:t>Example of Serial Schedule</a:t>
            </a:r>
          </a:p>
        </p:txBody>
      </p:sp>
      <p:graphicFrame>
        <p:nvGraphicFramePr>
          <p:cNvPr id="4" name="Content Placeholder 1"/>
          <p:cNvGraphicFramePr>
            <a:graphicFrameLocks/>
          </p:cNvGraphicFramePr>
          <p:nvPr>
            <p:extLst>
              <p:ext uri="{D42A27DB-BD31-4B8C-83A1-F6EECF244321}">
                <p14:modId xmlns:p14="http://schemas.microsoft.com/office/powerpoint/2010/main" val="3191889781"/>
              </p:ext>
            </p:extLst>
          </p:nvPr>
        </p:nvGraphicFramePr>
        <p:xfrm>
          <a:off x="381000" y="860463"/>
          <a:ext cx="5562600" cy="5591538"/>
        </p:xfrm>
        <a:graphic>
          <a:graphicData uri="http://schemas.openxmlformats.org/drawingml/2006/table">
            <a:tbl>
              <a:tblPr firstRow="1" firstCol="1" bandRow="1">
                <a:tableStyleId>{2D5ABB26-0587-4C30-8999-92F81FD0307C}</a:tableStyleId>
              </a:tblPr>
              <a:tblGrid>
                <a:gridCol w="2791197">
                  <a:extLst>
                    <a:ext uri="{9D8B030D-6E8A-4147-A177-3AD203B41FA5}">
                      <a16:colId xmlns:a16="http://schemas.microsoft.com/office/drawing/2014/main" val="20000"/>
                    </a:ext>
                  </a:extLst>
                </a:gridCol>
                <a:gridCol w="2771403">
                  <a:extLst>
                    <a:ext uri="{9D8B030D-6E8A-4147-A177-3AD203B41FA5}">
                      <a16:colId xmlns:a16="http://schemas.microsoft.com/office/drawing/2014/main" val="20001"/>
                    </a:ext>
                  </a:extLst>
                </a:gridCol>
              </a:tblGrid>
              <a:tr h="402336">
                <a:tc gridSpan="2">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IN" sz="2400" b="1" kern="1200" dirty="0">
                          <a:solidFill>
                            <a:schemeClr val="tx1"/>
                          </a:solidFill>
                          <a:effectLst/>
                          <a:latin typeface="+mn-lt"/>
                          <a:ea typeface="+mn-ea"/>
                          <a:cs typeface="+mn-cs"/>
                        </a:rPr>
                        <a:t>Serial Schedule</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hMerge="1">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endParaRPr lang="en-IN" sz="2400" b="1" kern="1200" dirty="0">
                        <a:solidFill>
                          <a:schemeClr val="lt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a16="http://schemas.microsoft.com/office/drawing/2014/main" val="10003"/>
                  </a:ext>
                </a:extLst>
              </a:tr>
              <a:tr h="402336">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a:solidFill>
                            <a:schemeClr val="tx1"/>
                          </a:solidFill>
                          <a:effectLst/>
                          <a:latin typeface="+mn-lt"/>
                          <a:ea typeface="+mn-ea"/>
                          <a:cs typeface="+mn-cs"/>
                        </a:rPr>
                        <a:t>T1</a:t>
                      </a:r>
                      <a:endParaRPr lang="en-IN" sz="2400" b="1"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a:effectLst/>
                        </a:rPr>
                        <a:t>T2</a:t>
                      </a:r>
                      <a:endParaRPr lang="en-IN" sz="2400" b="1" kern="1200" dirty="0">
                        <a:solidFill>
                          <a:schemeClr val="lt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a16="http://schemas.microsoft.com/office/drawing/2014/main" val="10000"/>
                  </a:ext>
                </a:extLst>
              </a:tr>
              <a:tr h="2239018">
                <a:tc>
                  <a:txBody>
                    <a:bodyPr/>
                    <a:lstStyle/>
                    <a:p>
                      <a:pPr marL="457200" indent="-457200" algn="ctr">
                        <a:lnSpc>
                          <a:spcPct val="115000"/>
                        </a:lnSpc>
                        <a:spcAft>
                          <a:spcPts val="0"/>
                        </a:spcAft>
                      </a:pPr>
                      <a:r>
                        <a:rPr lang="en-US" sz="1800" kern="1200" dirty="0">
                          <a:solidFill>
                            <a:schemeClr val="tx1"/>
                          </a:solidFill>
                          <a:effectLst/>
                          <a:latin typeface="+mn-lt"/>
                          <a:ea typeface="+mn-ea"/>
                          <a:cs typeface="+mn-cs"/>
                        </a:rPr>
                        <a:t>Read (A)</a:t>
                      </a:r>
                      <a:endParaRPr lang="en-IN" sz="1800" kern="1200" dirty="0">
                        <a:solidFill>
                          <a:schemeClr val="tx1"/>
                        </a:solidFill>
                        <a:effectLst/>
                        <a:latin typeface="+mn-lt"/>
                        <a:ea typeface="+mn-ea"/>
                        <a:cs typeface="+mn-cs"/>
                      </a:endParaRPr>
                    </a:p>
                    <a:p>
                      <a:pPr marL="457200" indent="-457200" algn="ctr">
                        <a:lnSpc>
                          <a:spcPct val="115000"/>
                        </a:lnSpc>
                        <a:spcAft>
                          <a:spcPts val="0"/>
                        </a:spcAft>
                      </a:pPr>
                      <a:r>
                        <a:rPr lang="en-US" sz="1800" dirty="0">
                          <a:effectLst/>
                        </a:rPr>
                        <a:t>A = A - 50</a:t>
                      </a:r>
                      <a:endParaRPr lang="en-IN" sz="1800" dirty="0">
                        <a:effectLst/>
                      </a:endParaRPr>
                    </a:p>
                    <a:p>
                      <a:pPr marL="457200" indent="-457200" algn="ctr">
                        <a:lnSpc>
                          <a:spcPct val="115000"/>
                        </a:lnSpc>
                        <a:spcAft>
                          <a:spcPts val="0"/>
                        </a:spcAft>
                      </a:pPr>
                      <a:r>
                        <a:rPr lang="en-US" sz="1800" dirty="0">
                          <a:effectLst/>
                        </a:rPr>
                        <a:t>Write (A)</a:t>
                      </a:r>
                      <a:endParaRPr lang="en-IN" sz="1800" dirty="0">
                        <a:effectLst/>
                      </a:endParaRPr>
                    </a:p>
                    <a:p>
                      <a:pPr marL="457200" indent="-457200" algn="ctr">
                        <a:lnSpc>
                          <a:spcPct val="115000"/>
                        </a:lnSpc>
                        <a:spcAft>
                          <a:spcPts val="0"/>
                        </a:spcAft>
                      </a:pPr>
                      <a:r>
                        <a:rPr lang="en-US" sz="1800" dirty="0">
                          <a:effectLst/>
                        </a:rPr>
                        <a:t>Read (B)</a:t>
                      </a:r>
                      <a:endParaRPr lang="en-IN" sz="1800" dirty="0">
                        <a:effectLst/>
                      </a:endParaRPr>
                    </a:p>
                    <a:p>
                      <a:pPr marL="457200" indent="-457200" algn="ctr">
                        <a:lnSpc>
                          <a:spcPct val="115000"/>
                        </a:lnSpc>
                        <a:spcAft>
                          <a:spcPts val="0"/>
                        </a:spcAft>
                      </a:pPr>
                      <a:r>
                        <a:rPr lang="en-US" sz="1800" dirty="0">
                          <a:effectLst/>
                        </a:rPr>
                        <a:t>B</a:t>
                      </a:r>
                      <a:r>
                        <a:rPr lang="en-US" sz="1800" baseline="0" dirty="0">
                          <a:effectLst/>
                        </a:rPr>
                        <a:t> </a:t>
                      </a:r>
                      <a:r>
                        <a:rPr lang="en-US" sz="1800" dirty="0">
                          <a:effectLst/>
                        </a:rPr>
                        <a:t>= B + 50</a:t>
                      </a:r>
                      <a:endParaRPr lang="en-IN" sz="1800" dirty="0">
                        <a:effectLst/>
                      </a:endParaRPr>
                    </a:p>
                    <a:p>
                      <a:pPr marL="457200" indent="-457200" algn="ctr">
                        <a:lnSpc>
                          <a:spcPct val="115000"/>
                        </a:lnSpc>
                        <a:spcAft>
                          <a:spcPts val="0"/>
                        </a:spcAft>
                      </a:pPr>
                      <a:r>
                        <a:rPr lang="en-US" sz="1800" dirty="0">
                          <a:effectLst/>
                        </a:rPr>
                        <a:t>Write (B)</a:t>
                      </a:r>
                    </a:p>
                    <a:p>
                      <a:pPr marL="457200" indent="-457200" algn="ctr">
                        <a:lnSpc>
                          <a:spcPct val="115000"/>
                        </a:lnSpc>
                        <a:spcAft>
                          <a:spcPts val="0"/>
                        </a:spcAft>
                      </a:pPr>
                      <a:r>
                        <a:rPr lang="en-US" sz="1800" kern="1200" dirty="0">
                          <a:solidFill>
                            <a:schemeClr val="tx1"/>
                          </a:solidFill>
                          <a:effectLst/>
                          <a:latin typeface="+mn-lt"/>
                          <a:ea typeface="+mn-ea"/>
                          <a:cs typeface="+mn-cs"/>
                        </a:rPr>
                        <a:t>Commit</a:t>
                      </a:r>
                      <a:endParaRPr lang="en-IN" sz="18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457200" indent="-457200" algn="ctr" defTabSz="914400" rtl="0" eaLnBrk="1" latinLnBrk="0" hangingPunct="1">
                        <a:lnSpc>
                          <a:spcPct val="115000"/>
                        </a:lnSpc>
                        <a:spcAft>
                          <a:spcPts val="0"/>
                        </a:spcAft>
                      </a:pPr>
                      <a:endParaRPr lang="en-IN" sz="2400" b="1" kern="1200" dirty="0">
                        <a:solidFill>
                          <a:schemeClr val="lt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547848">
                <a:tc>
                  <a:txBody>
                    <a:bodyPr/>
                    <a:lstStyle/>
                    <a:p>
                      <a:pPr marL="457200" algn="just">
                        <a:lnSpc>
                          <a:spcPct val="115000"/>
                        </a:lnSpc>
                        <a:spcAft>
                          <a:spcPts val="0"/>
                        </a:spcAft>
                      </a:pPr>
                      <a:r>
                        <a:rPr lang="en-US" sz="1200" dirty="0">
                          <a:effectLst/>
                        </a:rPr>
                        <a:t>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457200" algn="just">
                        <a:lnSpc>
                          <a:spcPct val="115000"/>
                        </a:lnSpc>
                        <a:spcAft>
                          <a:spcPts val="0"/>
                        </a:spcAft>
                      </a:pPr>
                      <a:r>
                        <a:rPr lang="en-US" sz="1800" dirty="0">
                          <a:effectLst/>
                        </a:rPr>
                        <a:t>          Read (A)</a:t>
                      </a:r>
                      <a:endParaRPr lang="en-IN" sz="1800" dirty="0">
                        <a:effectLst/>
                      </a:endParaRPr>
                    </a:p>
                    <a:p>
                      <a:pPr marL="457200" indent="-457200" algn="ctr">
                        <a:lnSpc>
                          <a:spcPct val="115000"/>
                        </a:lnSpc>
                        <a:spcAft>
                          <a:spcPts val="0"/>
                        </a:spcAft>
                      </a:pPr>
                      <a:r>
                        <a:rPr lang="en-US" sz="1800" dirty="0">
                          <a:effectLst/>
                        </a:rPr>
                        <a:t>temp = A * 0.1</a:t>
                      </a:r>
                      <a:endParaRPr lang="en-IN" sz="1800" dirty="0">
                        <a:effectLst/>
                      </a:endParaRPr>
                    </a:p>
                    <a:p>
                      <a:pPr marL="457200" indent="-457200" algn="ctr">
                        <a:lnSpc>
                          <a:spcPct val="115000"/>
                        </a:lnSpc>
                        <a:spcAft>
                          <a:spcPts val="0"/>
                        </a:spcAft>
                      </a:pPr>
                      <a:r>
                        <a:rPr lang="en-US" sz="1800" dirty="0">
                          <a:effectLst/>
                        </a:rPr>
                        <a:t>A</a:t>
                      </a:r>
                      <a:r>
                        <a:rPr lang="en-US" sz="1800" baseline="0" dirty="0">
                          <a:effectLst/>
                        </a:rPr>
                        <a:t> =</a:t>
                      </a:r>
                      <a:r>
                        <a:rPr lang="en-US" sz="1800" dirty="0">
                          <a:effectLst/>
                        </a:rPr>
                        <a:t> A - temp</a:t>
                      </a:r>
                      <a:endParaRPr lang="en-IN" sz="1800" dirty="0">
                        <a:effectLst/>
                      </a:endParaRPr>
                    </a:p>
                    <a:p>
                      <a:pPr marL="457200" indent="-457200" algn="ctr">
                        <a:lnSpc>
                          <a:spcPct val="115000"/>
                        </a:lnSpc>
                        <a:spcAft>
                          <a:spcPts val="0"/>
                        </a:spcAft>
                      </a:pPr>
                      <a:r>
                        <a:rPr lang="en-US" sz="1800" dirty="0">
                          <a:effectLst/>
                        </a:rPr>
                        <a:t>Write (A)</a:t>
                      </a:r>
                      <a:endParaRPr lang="en-IN" sz="1800" dirty="0">
                        <a:effectLst/>
                      </a:endParaRPr>
                    </a:p>
                    <a:p>
                      <a:pPr marL="457200" indent="-457200" algn="ctr">
                        <a:lnSpc>
                          <a:spcPct val="115000"/>
                        </a:lnSpc>
                        <a:spcAft>
                          <a:spcPts val="0"/>
                        </a:spcAft>
                      </a:pPr>
                      <a:r>
                        <a:rPr lang="en-US" sz="1800" dirty="0">
                          <a:effectLst/>
                        </a:rPr>
                        <a:t>Read (B)</a:t>
                      </a:r>
                      <a:endParaRPr lang="en-IN" sz="1800" dirty="0">
                        <a:effectLst/>
                      </a:endParaRPr>
                    </a:p>
                    <a:p>
                      <a:pPr marL="457200" indent="-457200" algn="ctr">
                        <a:lnSpc>
                          <a:spcPct val="115000"/>
                        </a:lnSpc>
                        <a:spcAft>
                          <a:spcPts val="0"/>
                        </a:spcAft>
                      </a:pPr>
                      <a:r>
                        <a:rPr lang="en-US" sz="1800" dirty="0">
                          <a:effectLst/>
                        </a:rPr>
                        <a:t>B</a:t>
                      </a:r>
                      <a:r>
                        <a:rPr lang="en-US" sz="1800" baseline="0" dirty="0">
                          <a:effectLst/>
                        </a:rPr>
                        <a:t> </a:t>
                      </a:r>
                      <a:r>
                        <a:rPr lang="en-US" sz="1800" dirty="0">
                          <a:effectLst/>
                        </a:rPr>
                        <a:t>= B + temp</a:t>
                      </a:r>
                      <a:endParaRPr lang="en-IN" sz="1800" dirty="0">
                        <a:effectLst/>
                      </a:endParaRPr>
                    </a:p>
                    <a:p>
                      <a:pPr marL="457200" indent="-457200" algn="ctr">
                        <a:lnSpc>
                          <a:spcPct val="115000"/>
                        </a:lnSpc>
                        <a:spcAft>
                          <a:spcPts val="0"/>
                        </a:spcAft>
                      </a:pPr>
                      <a:r>
                        <a:rPr lang="en-US" sz="1800" dirty="0">
                          <a:effectLst/>
                        </a:rPr>
                        <a:t>Write (B)</a:t>
                      </a:r>
                    </a:p>
                    <a:p>
                      <a:pPr marL="457200" indent="-457200" algn="ctr">
                        <a:lnSpc>
                          <a:spcPct val="115000"/>
                        </a:lnSpc>
                        <a:spcAft>
                          <a:spcPts val="0"/>
                        </a:spcAft>
                      </a:pPr>
                      <a:r>
                        <a:rPr lang="en-US" sz="1800" kern="1200" dirty="0">
                          <a:solidFill>
                            <a:schemeClr val="tx1"/>
                          </a:solidFill>
                          <a:effectLst/>
                          <a:latin typeface="+mn-lt"/>
                          <a:ea typeface="+mn-ea"/>
                          <a:cs typeface="+mn-cs"/>
                        </a:rPr>
                        <a:t>Commit</a:t>
                      </a:r>
                      <a:endParaRPr lang="en-IN" sz="18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graphicFrame>
        <p:nvGraphicFramePr>
          <p:cNvPr id="6" name="Content Placeholder 1"/>
          <p:cNvGraphicFramePr>
            <a:graphicFrameLocks/>
          </p:cNvGraphicFramePr>
          <p:nvPr>
            <p:extLst>
              <p:ext uri="{D42A27DB-BD31-4B8C-83A1-F6EECF244321}">
                <p14:modId xmlns:p14="http://schemas.microsoft.com/office/powerpoint/2010/main" val="2413159154"/>
              </p:ext>
            </p:extLst>
          </p:nvPr>
        </p:nvGraphicFramePr>
        <p:xfrm>
          <a:off x="6210869" y="860463"/>
          <a:ext cx="5562600" cy="5591538"/>
        </p:xfrm>
        <a:graphic>
          <a:graphicData uri="http://schemas.openxmlformats.org/drawingml/2006/table">
            <a:tbl>
              <a:tblPr firstRow="1" firstCol="1" bandRow="1">
                <a:tableStyleId>{2D5ABB26-0587-4C30-8999-92F81FD0307C}</a:tableStyleId>
              </a:tblPr>
              <a:tblGrid>
                <a:gridCol w="2791197">
                  <a:extLst>
                    <a:ext uri="{9D8B030D-6E8A-4147-A177-3AD203B41FA5}">
                      <a16:colId xmlns:a16="http://schemas.microsoft.com/office/drawing/2014/main" val="20000"/>
                    </a:ext>
                  </a:extLst>
                </a:gridCol>
                <a:gridCol w="2771403">
                  <a:extLst>
                    <a:ext uri="{9D8B030D-6E8A-4147-A177-3AD203B41FA5}">
                      <a16:colId xmlns:a16="http://schemas.microsoft.com/office/drawing/2014/main" val="20001"/>
                    </a:ext>
                  </a:extLst>
                </a:gridCol>
              </a:tblGrid>
              <a:tr h="402336">
                <a:tc gridSpan="2">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IN" sz="2400" b="1" kern="1200" dirty="0">
                          <a:solidFill>
                            <a:schemeClr val="tx1"/>
                          </a:solidFill>
                          <a:effectLst/>
                          <a:latin typeface="+mn-lt"/>
                          <a:ea typeface="+mn-ea"/>
                          <a:cs typeface="+mn-cs"/>
                        </a:rPr>
                        <a:t>Serial Schedule</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hMerge="1">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endParaRPr lang="en-IN" sz="2400" b="1" kern="1200" dirty="0">
                        <a:solidFill>
                          <a:schemeClr val="lt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a16="http://schemas.microsoft.com/office/drawing/2014/main" val="10003"/>
                  </a:ext>
                </a:extLst>
              </a:tr>
              <a:tr h="402336">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a:solidFill>
                            <a:schemeClr val="tx1"/>
                          </a:solidFill>
                          <a:effectLst/>
                          <a:latin typeface="+mn-lt"/>
                          <a:ea typeface="+mn-ea"/>
                          <a:cs typeface="+mn-cs"/>
                        </a:rPr>
                        <a:t>T1</a:t>
                      </a:r>
                      <a:endParaRPr lang="en-IN" sz="2400" b="1"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a:effectLst/>
                        </a:rPr>
                        <a:t>T2</a:t>
                      </a:r>
                      <a:endParaRPr lang="en-IN" sz="2400" b="1" kern="1200" dirty="0">
                        <a:solidFill>
                          <a:schemeClr val="lt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a16="http://schemas.microsoft.com/office/drawing/2014/main" val="10000"/>
                  </a:ext>
                </a:extLst>
              </a:tr>
              <a:tr h="2239018">
                <a:tc>
                  <a:txBody>
                    <a:bodyPr/>
                    <a:lstStyle/>
                    <a:p>
                      <a:pPr marL="457200" indent="-457200" algn="ctr">
                        <a:lnSpc>
                          <a:spcPct val="115000"/>
                        </a:lnSpc>
                        <a:spcAft>
                          <a:spcPts val="0"/>
                        </a:spcAft>
                      </a:pPr>
                      <a:endParaRPr lang="en-IN" sz="18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457200" indent="-457200" algn="ctr">
                        <a:lnSpc>
                          <a:spcPct val="115000"/>
                        </a:lnSpc>
                        <a:spcAft>
                          <a:spcPts val="0"/>
                        </a:spcAft>
                      </a:pPr>
                      <a:r>
                        <a:rPr lang="en-US" sz="1800" kern="1200" dirty="0">
                          <a:solidFill>
                            <a:schemeClr val="tx1"/>
                          </a:solidFill>
                          <a:effectLst/>
                          <a:latin typeface="+mn-lt"/>
                          <a:ea typeface="+mn-ea"/>
                          <a:cs typeface="+mn-cs"/>
                        </a:rPr>
                        <a:t>Read (A)</a:t>
                      </a:r>
                      <a:endParaRPr lang="en-IN" sz="1800" kern="1200" dirty="0">
                        <a:solidFill>
                          <a:schemeClr val="tx1"/>
                        </a:solidFill>
                        <a:effectLst/>
                        <a:latin typeface="+mn-lt"/>
                        <a:ea typeface="+mn-ea"/>
                        <a:cs typeface="+mn-cs"/>
                      </a:endParaRPr>
                    </a:p>
                    <a:p>
                      <a:pPr marL="457200" indent="-457200" algn="ctr">
                        <a:lnSpc>
                          <a:spcPct val="115000"/>
                        </a:lnSpc>
                        <a:spcAft>
                          <a:spcPts val="0"/>
                        </a:spcAft>
                      </a:pPr>
                      <a:r>
                        <a:rPr lang="en-US" sz="1800" kern="1200" dirty="0">
                          <a:solidFill>
                            <a:schemeClr val="tx1"/>
                          </a:solidFill>
                          <a:effectLst/>
                          <a:latin typeface="+mn-lt"/>
                          <a:ea typeface="+mn-ea"/>
                          <a:cs typeface="+mn-cs"/>
                        </a:rPr>
                        <a:t>A = A - 50</a:t>
                      </a:r>
                      <a:endParaRPr lang="en-IN" sz="1800" kern="1200" dirty="0">
                        <a:solidFill>
                          <a:schemeClr val="tx1"/>
                        </a:solidFill>
                        <a:effectLst/>
                        <a:latin typeface="+mn-lt"/>
                        <a:ea typeface="+mn-ea"/>
                        <a:cs typeface="+mn-cs"/>
                      </a:endParaRPr>
                    </a:p>
                    <a:p>
                      <a:pPr marL="457200" indent="-457200" algn="ctr">
                        <a:lnSpc>
                          <a:spcPct val="115000"/>
                        </a:lnSpc>
                        <a:spcAft>
                          <a:spcPts val="0"/>
                        </a:spcAft>
                      </a:pPr>
                      <a:r>
                        <a:rPr lang="en-US" sz="1800" kern="1200" dirty="0">
                          <a:solidFill>
                            <a:schemeClr val="tx1"/>
                          </a:solidFill>
                          <a:effectLst/>
                          <a:latin typeface="+mn-lt"/>
                          <a:ea typeface="+mn-ea"/>
                          <a:cs typeface="+mn-cs"/>
                        </a:rPr>
                        <a:t>Write (A)</a:t>
                      </a:r>
                      <a:endParaRPr lang="en-IN" sz="1800" kern="1200" dirty="0">
                        <a:solidFill>
                          <a:schemeClr val="tx1"/>
                        </a:solidFill>
                        <a:effectLst/>
                        <a:latin typeface="+mn-lt"/>
                        <a:ea typeface="+mn-ea"/>
                        <a:cs typeface="+mn-cs"/>
                      </a:endParaRPr>
                    </a:p>
                    <a:p>
                      <a:pPr marL="457200" indent="-457200" algn="ctr">
                        <a:lnSpc>
                          <a:spcPct val="115000"/>
                        </a:lnSpc>
                        <a:spcAft>
                          <a:spcPts val="0"/>
                        </a:spcAft>
                      </a:pPr>
                      <a:r>
                        <a:rPr lang="en-US" sz="1800" kern="1200" dirty="0">
                          <a:solidFill>
                            <a:schemeClr val="tx1"/>
                          </a:solidFill>
                          <a:effectLst/>
                          <a:latin typeface="+mn-lt"/>
                          <a:ea typeface="+mn-ea"/>
                          <a:cs typeface="+mn-cs"/>
                        </a:rPr>
                        <a:t>Read (B)</a:t>
                      </a:r>
                      <a:endParaRPr lang="en-IN" sz="1800" kern="1200" dirty="0">
                        <a:solidFill>
                          <a:schemeClr val="tx1"/>
                        </a:solidFill>
                        <a:effectLst/>
                        <a:latin typeface="+mn-lt"/>
                        <a:ea typeface="+mn-ea"/>
                        <a:cs typeface="+mn-cs"/>
                      </a:endParaRPr>
                    </a:p>
                    <a:p>
                      <a:pPr marL="457200" indent="-457200" algn="ctr">
                        <a:lnSpc>
                          <a:spcPct val="115000"/>
                        </a:lnSpc>
                        <a:spcAft>
                          <a:spcPts val="0"/>
                        </a:spcAft>
                      </a:pPr>
                      <a:r>
                        <a:rPr lang="en-US" sz="1800" kern="1200" dirty="0">
                          <a:solidFill>
                            <a:schemeClr val="tx1"/>
                          </a:solidFill>
                          <a:effectLst/>
                          <a:latin typeface="+mn-lt"/>
                          <a:ea typeface="+mn-ea"/>
                          <a:cs typeface="+mn-cs"/>
                        </a:rPr>
                        <a:t>B = B + 50</a:t>
                      </a:r>
                      <a:endParaRPr lang="en-IN" sz="1800" kern="1200" dirty="0">
                        <a:solidFill>
                          <a:schemeClr val="tx1"/>
                        </a:solidFill>
                        <a:effectLst/>
                        <a:latin typeface="+mn-lt"/>
                        <a:ea typeface="+mn-ea"/>
                        <a:cs typeface="+mn-cs"/>
                      </a:endParaRPr>
                    </a:p>
                    <a:p>
                      <a:pPr marL="457200" indent="-457200" algn="ctr">
                        <a:lnSpc>
                          <a:spcPct val="115000"/>
                        </a:lnSpc>
                        <a:spcAft>
                          <a:spcPts val="0"/>
                        </a:spcAft>
                      </a:pPr>
                      <a:r>
                        <a:rPr lang="en-US" sz="1800" kern="1200" dirty="0">
                          <a:solidFill>
                            <a:schemeClr val="tx1"/>
                          </a:solidFill>
                          <a:effectLst/>
                          <a:latin typeface="+mn-lt"/>
                          <a:ea typeface="+mn-ea"/>
                          <a:cs typeface="+mn-cs"/>
                        </a:rPr>
                        <a:t>Write (B)</a:t>
                      </a:r>
                    </a:p>
                    <a:p>
                      <a:pPr marL="457200" indent="-457200" algn="ctr">
                        <a:lnSpc>
                          <a:spcPct val="115000"/>
                        </a:lnSpc>
                        <a:spcAft>
                          <a:spcPts val="0"/>
                        </a:spcAft>
                      </a:pPr>
                      <a:r>
                        <a:rPr lang="en-US" sz="1800" kern="1200" dirty="0">
                          <a:solidFill>
                            <a:schemeClr val="tx1"/>
                          </a:solidFill>
                          <a:effectLst/>
                          <a:latin typeface="+mn-lt"/>
                          <a:ea typeface="+mn-ea"/>
                          <a:cs typeface="+mn-cs"/>
                        </a:rPr>
                        <a:t>Commit</a:t>
                      </a:r>
                      <a:endParaRPr lang="en-IN" sz="18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547848">
                <a:tc>
                  <a:txBody>
                    <a:bodyPr/>
                    <a:lstStyle/>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Read (A)</a:t>
                      </a:r>
                      <a:endParaRPr lang="en-IN" sz="1800" kern="1200" dirty="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temp = A * 0.1</a:t>
                      </a:r>
                      <a:endParaRPr lang="en-IN" sz="1800" kern="1200" dirty="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A = A - temp</a:t>
                      </a:r>
                      <a:endParaRPr lang="en-IN" sz="1800" kern="1200" dirty="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Write (A)</a:t>
                      </a:r>
                      <a:endParaRPr lang="en-IN" sz="1800" kern="1200" dirty="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Read (B)</a:t>
                      </a:r>
                      <a:endParaRPr lang="en-IN" sz="1800" kern="1200" dirty="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B = B + temp</a:t>
                      </a:r>
                      <a:endParaRPr lang="en-IN" sz="1800" kern="1200" dirty="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Write (B)</a:t>
                      </a:r>
                    </a:p>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Commit</a:t>
                      </a:r>
                      <a:endParaRPr lang="en-IN" sz="18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457200" algn="just">
                        <a:lnSpc>
                          <a:spcPct val="115000"/>
                        </a:lnSpc>
                        <a:spcAft>
                          <a:spcPts val="0"/>
                        </a:spcAft>
                      </a:pPr>
                      <a:r>
                        <a:rPr lang="en-US" sz="1800" dirty="0">
                          <a:effectLst/>
                        </a:rPr>
                        <a:t>          </a:t>
                      </a:r>
                      <a:endParaRPr lang="en-IN" sz="18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7105393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11200"/>
          </a:xfrm>
        </p:spPr>
        <p:txBody>
          <a:bodyPr/>
          <a:lstStyle/>
          <a:p>
            <a:r>
              <a:rPr lang="en-US" dirty="0"/>
              <a:t>Non-serial Schedule (Interleaved Schedule)</a:t>
            </a:r>
          </a:p>
        </p:txBody>
      </p:sp>
      <p:sp>
        <p:nvSpPr>
          <p:cNvPr id="3" name="Content Placeholder 2"/>
          <p:cNvSpPr>
            <a:spLocks noGrp="1"/>
          </p:cNvSpPr>
          <p:nvPr>
            <p:ph idx="1"/>
          </p:nvPr>
        </p:nvSpPr>
        <p:spPr/>
        <p:txBody>
          <a:bodyPr/>
          <a:lstStyle/>
          <a:p>
            <a:r>
              <a:rPr lang="en-US" dirty="0"/>
              <a:t>Schedule that </a:t>
            </a:r>
            <a:r>
              <a:rPr lang="en-US" b="1" dirty="0">
                <a:solidFill>
                  <a:schemeClr val="accent6"/>
                </a:solidFill>
              </a:rPr>
              <a:t>interleave the execution of different transactions</a:t>
            </a:r>
            <a:r>
              <a:rPr lang="en-US" dirty="0"/>
              <a:t>.</a:t>
            </a:r>
          </a:p>
          <a:p>
            <a:r>
              <a:rPr lang="en-US" dirty="0"/>
              <a:t>Means </a:t>
            </a:r>
            <a:r>
              <a:rPr lang="en-US" b="1" dirty="0">
                <a:solidFill>
                  <a:schemeClr val="accent6"/>
                </a:solidFill>
              </a:rPr>
              <a:t>second transaction is started before the first one could end </a:t>
            </a:r>
            <a:r>
              <a:rPr lang="en-US" dirty="0"/>
              <a:t>and execution can switch between the transactions back and forth.</a:t>
            </a:r>
          </a:p>
          <a:p>
            <a:r>
              <a:rPr lang="en-US" dirty="0"/>
              <a:t>It contains many possible orders in which the system can execute the individual operations of the transactions.</a:t>
            </a:r>
          </a:p>
        </p:txBody>
      </p:sp>
    </p:spTree>
    <p:extLst>
      <p:ext uri="{BB962C8B-B14F-4D97-AF65-F5344CB8AC3E}">
        <p14:creationId xmlns:p14="http://schemas.microsoft.com/office/powerpoint/2010/main" val="6146370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970AE89-5408-1B2C-C326-C94769F595A6}"/>
              </a:ext>
            </a:extLst>
          </p:cNvPr>
          <p:cNvSpPr>
            <a:spLocks noGrp="1"/>
          </p:cNvSpPr>
          <p:nvPr>
            <p:ph idx="1"/>
          </p:nvPr>
        </p:nvSpPr>
        <p:spPr/>
        <p:txBody>
          <a:bodyPr/>
          <a:lstStyle/>
          <a:p>
            <a:endParaRPr lang="en-IN"/>
          </a:p>
        </p:txBody>
      </p:sp>
      <p:sp>
        <p:nvSpPr>
          <p:cNvPr id="2" name="Title 1"/>
          <p:cNvSpPr>
            <a:spLocks noGrp="1"/>
          </p:cNvSpPr>
          <p:nvPr>
            <p:ph type="title"/>
          </p:nvPr>
        </p:nvSpPr>
        <p:spPr/>
        <p:txBody>
          <a:bodyPr>
            <a:normAutofit/>
          </a:bodyPr>
          <a:lstStyle/>
          <a:p>
            <a:r>
              <a:rPr lang="en-US" sz="3100" dirty="0"/>
              <a:t>Example of Non-serial Schedule (Interleaved Schedule)</a:t>
            </a:r>
          </a:p>
        </p:txBody>
      </p:sp>
      <p:graphicFrame>
        <p:nvGraphicFramePr>
          <p:cNvPr id="4" name="Content Placeholder 1"/>
          <p:cNvGraphicFramePr>
            <a:graphicFrameLocks/>
          </p:cNvGraphicFramePr>
          <p:nvPr>
            <p:extLst>
              <p:ext uri="{D42A27DB-BD31-4B8C-83A1-F6EECF244321}">
                <p14:modId xmlns:p14="http://schemas.microsoft.com/office/powerpoint/2010/main" val="3756976911"/>
              </p:ext>
            </p:extLst>
          </p:nvPr>
        </p:nvGraphicFramePr>
        <p:xfrm>
          <a:off x="381000" y="860463"/>
          <a:ext cx="5562600" cy="5591538"/>
        </p:xfrm>
        <a:graphic>
          <a:graphicData uri="http://schemas.openxmlformats.org/drawingml/2006/table">
            <a:tbl>
              <a:tblPr firstRow="1" firstCol="1" bandRow="1">
                <a:tableStyleId>{2D5ABB26-0587-4C30-8999-92F81FD0307C}</a:tableStyleId>
              </a:tblPr>
              <a:tblGrid>
                <a:gridCol w="2791197">
                  <a:extLst>
                    <a:ext uri="{9D8B030D-6E8A-4147-A177-3AD203B41FA5}">
                      <a16:colId xmlns:a16="http://schemas.microsoft.com/office/drawing/2014/main" val="20000"/>
                    </a:ext>
                  </a:extLst>
                </a:gridCol>
                <a:gridCol w="2771403">
                  <a:extLst>
                    <a:ext uri="{9D8B030D-6E8A-4147-A177-3AD203B41FA5}">
                      <a16:colId xmlns:a16="http://schemas.microsoft.com/office/drawing/2014/main" val="20001"/>
                    </a:ext>
                  </a:extLst>
                </a:gridCol>
              </a:tblGrid>
              <a:tr h="402336">
                <a:tc gridSpan="2">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IN" sz="2400" b="1" kern="1200" dirty="0">
                          <a:solidFill>
                            <a:schemeClr val="tx1"/>
                          </a:solidFill>
                          <a:effectLst/>
                          <a:latin typeface="+mn-lt"/>
                          <a:ea typeface="+mn-ea"/>
                          <a:cs typeface="+mn-cs"/>
                        </a:rPr>
                        <a:t>Non-serial Schedule</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hMerge="1">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endParaRPr lang="en-IN" sz="2400" b="1" kern="1200" dirty="0">
                        <a:solidFill>
                          <a:schemeClr val="lt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a16="http://schemas.microsoft.com/office/drawing/2014/main" val="10003"/>
                  </a:ext>
                </a:extLst>
              </a:tr>
              <a:tr h="402336">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a:solidFill>
                            <a:schemeClr val="tx1"/>
                          </a:solidFill>
                          <a:effectLst/>
                          <a:latin typeface="+mn-lt"/>
                          <a:ea typeface="+mn-ea"/>
                          <a:cs typeface="+mn-cs"/>
                        </a:rPr>
                        <a:t>T1</a:t>
                      </a:r>
                      <a:endParaRPr lang="en-IN" sz="2400" b="1"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a:effectLst/>
                        </a:rPr>
                        <a:t>T2</a:t>
                      </a:r>
                      <a:endParaRPr lang="en-IN" sz="2400" b="1" kern="1200" dirty="0">
                        <a:solidFill>
                          <a:schemeClr val="lt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a16="http://schemas.microsoft.com/office/drawing/2014/main" val="10000"/>
                  </a:ext>
                </a:extLst>
              </a:tr>
              <a:tr h="2239018">
                <a:tc>
                  <a:txBody>
                    <a:bodyPr/>
                    <a:lstStyle/>
                    <a:p>
                      <a:pPr marL="457200" indent="-457200" algn="ctr">
                        <a:lnSpc>
                          <a:spcPct val="115000"/>
                        </a:lnSpc>
                        <a:spcAft>
                          <a:spcPts val="0"/>
                        </a:spcAft>
                      </a:pPr>
                      <a:r>
                        <a:rPr lang="en-US" sz="1800" kern="1200" dirty="0">
                          <a:solidFill>
                            <a:schemeClr val="tx1"/>
                          </a:solidFill>
                          <a:effectLst/>
                          <a:latin typeface="+mn-lt"/>
                          <a:ea typeface="+mn-ea"/>
                          <a:cs typeface="+mn-cs"/>
                        </a:rPr>
                        <a:t>Read (A)</a:t>
                      </a:r>
                      <a:endParaRPr lang="en-IN" sz="1800" kern="1200" dirty="0">
                        <a:solidFill>
                          <a:schemeClr val="tx1"/>
                        </a:solidFill>
                        <a:effectLst/>
                        <a:latin typeface="+mn-lt"/>
                        <a:ea typeface="+mn-ea"/>
                        <a:cs typeface="+mn-cs"/>
                      </a:endParaRPr>
                    </a:p>
                    <a:p>
                      <a:pPr marL="457200" indent="-457200" algn="ctr">
                        <a:lnSpc>
                          <a:spcPct val="115000"/>
                        </a:lnSpc>
                        <a:spcAft>
                          <a:spcPts val="0"/>
                        </a:spcAft>
                      </a:pPr>
                      <a:r>
                        <a:rPr lang="en-US" sz="1800" dirty="0">
                          <a:effectLst/>
                        </a:rPr>
                        <a:t>A = A - 50</a:t>
                      </a:r>
                      <a:endParaRPr lang="en-IN" sz="1800" dirty="0">
                        <a:effectLst/>
                      </a:endParaRPr>
                    </a:p>
                    <a:p>
                      <a:pPr marL="457200" indent="-457200" algn="ctr">
                        <a:lnSpc>
                          <a:spcPct val="115000"/>
                        </a:lnSpc>
                        <a:spcAft>
                          <a:spcPts val="0"/>
                        </a:spcAft>
                      </a:pPr>
                      <a:r>
                        <a:rPr lang="en-US" sz="1800" dirty="0">
                          <a:effectLst/>
                        </a:rPr>
                        <a:t>Write (A)</a:t>
                      </a:r>
                      <a:endParaRPr lang="en-IN" sz="1800" dirty="0">
                        <a:effectLst/>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457200" indent="-457200" algn="ctr" defTabSz="914400" rtl="0" eaLnBrk="1" latinLnBrk="0" hangingPunct="1">
                        <a:lnSpc>
                          <a:spcPct val="115000"/>
                        </a:lnSpc>
                        <a:spcAft>
                          <a:spcPts val="0"/>
                        </a:spcAft>
                      </a:pPr>
                      <a:endParaRPr lang="en-IN" sz="1800" kern="1200" dirty="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endParaRPr lang="en-IN" sz="1800" kern="1200" dirty="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endParaRPr lang="en-US" sz="1800" kern="1200" dirty="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Read (A)</a:t>
                      </a:r>
                      <a:endParaRPr lang="en-IN" sz="1800" kern="1200" dirty="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temp = A * 0.1</a:t>
                      </a:r>
                      <a:endParaRPr lang="en-IN" sz="1800" kern="1200" dirty="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A = A - temp</a:t>
                      </a:r>
                      <a:endParaRPr lang="en-IN" sz="1800" kern="1200" dirty="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Write (A)</a:t>
                      </a:r>
                      <a:endParaRPr lang="en-IN" sz="18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547848">
                <a:tc>
                  <a:txBody>
                    <a:bodyPr/>
                    <a:lstStyle/>
                    <a:p>
                      <a:pPr marL="457200" indent="-457200" algn="ctr" defTabSz="914400" rtl="0" eaLnBrk="1" latinLnBrk="0" hangingPunct="1">
                        <a:lnSpc>
                          <a:spcPct val="115000"/>
                        </a:lnSpc>
                        <a:spcAft>
                          <a:spcPts val="0"/>
                        </a:spcAft>
                      </a:pPr>
                      <a:r>
                        <a:rPr lang="en-US" sz="1200" dirty="0">
                          <a:effectLst/>
                        </a:rPr>
                        <a:t> </a:t>
                      </a:r>
                      <a:r>
                        <a:rPr lang="en-US" sz="1800" kern="1200" dirty="0">
                          <a:solidFill>
                            <a:schemeClr val="tx1"/>
                          </a:solidFill>
                          <a:effectLst/>
                          <a:latin typeface="+mn-lt"/>
                          <a:ea typeface="+mn-ea"/>
                          <a:cs typeface="+mn-cs"/>
                        </a:rPr>
                        <a:t>Read (B)</a:t>
                      </a:r>
                      <a:endParaRPr lang="en-IN" sz="1800" kern="1200" dirty="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B = B + 50</a:t>
                      </a:r>
                      <a:endParaRPr lang="en-IN" sz="1800" kern="1200" dirty="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Write (B)</a:t>
                      </a:r>
                    </a:p>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Commit</a:t>
                      </a:r>
                      <a:endParaRPr lang="en-IN" sz="18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457200" indent="-457200" algn="ctr">
                        <a:lnSpc>
                          <a:spcPct val="115000"/>
                        </a:lnSpc>
                        <a:spcAft>
                          <a:spcPts val="0"/>
                        </a:spcAft>
                      </a:pPr>
                      <a:endParaRPr lang="en-US" sz="1800" dirty="0">
                        <a:effectLst/>
                      </a:endParaRPr>
                    </a:p>
                    <a:p>
                      <a:pPr marL="457200" indent="-457200" algn="ctr">
                        <a:lnSpc>
                          <a:spcPct val="115000"/>
                        </a:lnSpc>
                        <a:spcAft>
                          <a:spcPts val="0"/>
                        </a:spcAft>
                      </a:pPr>
                      <a:endParaRPr lang="en-US" sz="1800" dirty="0">
                        <a:effectLst/>
                      </a:endParaRPr>
                    </a:p>
                    <a:p>
                      <a:pPr marL="457200" indent="-457200" algn="ctr">
                        <a:lnSpc>
                          <a:spcPct val="115000"/>
                        </a:lnSpc>
                        <a:spcAft>
                          <a:spcPts val="0"/>
                        </a:spcAft>
                      </a:pPr>
                      <a:endParaRPr lang="en-US" sz="1800" dirty="0">
                        <a:effectLst/>
                      </a:endParaRPr>
                    </a:p>
                    <a:p>
                      <a:pPr marL="457200" indent="-457200" algn="ctr">
                        <a:lnSpc>
                          <a:spcPct val="115000"/>
                        </a:lnSpc>
                        <a:spcAft>
                          <a:spcPts val="0"/>
                        </a:spcAft>
                      </a:pPr>
                      <a:endParaRPr lang="en-US" sz="1800" dirty="0">
                        <a:effectLst/>
                      </a:endParaRPr>
                    </a:p>
                    <a:p>
                      <a:pPr marL="457200" indent="-457200" algn="ctr">
                        <a:lnSpc>
                          <a:spcPct val="115000"/>
                        </a:lnSpc>
                        <a:spcAft>
                          <a:spcPts val="0"/>
                        </a:spcAft>
                      </a:pPr>
                      <a:r>
                        <a:rPr lang="en-US" sz="1800" dirty="0">
                          <a:effectLst/>
                        </a:rPr>
                        <a:t>Read (B)</a:t>
                      </a:r>
                      <a:endParaRPr lang="en-IN" sz="1800" dirty="0">
                        <a:effectLst/>
                      </a:endParaRPr>
                    </a:p>
                    <a:p>
                      <a:pPr marL="457200" indent="-457200" algn="ctr">
                        <a:lnSpc>
                          <a:spcPct val="115000"/>
                        </a:lnSpc>
                        <a:spcAft>
                          <a:spcPts val="0"/>
                        </a:spcAft>
                      </a:pPr>
                      <a:r>
                        <a:rPr lang="en-US" sz="1800" dirty="0">
                          <a:effectLst/>
                        </a:rPr>
                        <a:t>B</a:t>
                      </a:r>
                      <a:r>
                        <a:rPr lang="en-US" sz="1800" baseline="0" dirty="0">
                          <a:effectLst/>
                        </a:rPr>
                        <a:t> </a:t>
                      </a:r>
                      <a:r>
                        <a:rPr lang="en-US" sz="1800" dirty="0">
                          <a:effectLst/>
                        </a:rPr>
                        <a:t>= B + temp</a:t>
                      </a:r>
                      <a:endParaRPr lang="en-IN" sz="1800" dirty="0">
                        <a:effectLst/>
                      </a:endParaRPr>
                    </a:p>
                    <a:p>
                      <a:pPr marL="457200" indent="-457200" algn="ctr">
                        <a:lnSpc>
                          <a:spcPct val="115000"/>
                        </a:lnSpc>
                        <a:spcAft>
                          <a:spcPts val="0"/>
                        </a:spcAft>
                      </a:pPr>
                      <a:r>
                        <a:rPr lang="en-US" sz="1800" dirty="0">
                          <a:effectLst/>
                        </a:rPr>
                        <a:t>Write (B)</a:t>
                      </a:r>
                    </a:p>
                    <a:p>
                      <a:pPr marL="457200" indent="-457200" algn="ctr">
                        <a:lnSpc>
                          <a:spcPct val="115000"/>
                        </a:lnSpc>
                        <a:spcAft>
                          <a:spcPts val="0"/>
                        </a:spcAft>
                      </a:pPr>
                      <a:r>
                        <a:rPr lang="en-US" sz="1800" kern="1200" dirty="0">
                          <a:solidFill>
                            <a:schemeClr val="tx1"/>
                          </a:solidFill>
                          <a:effectLst/>
                          <a:latin typeface="+mn-lt"/>
                          <a:ea typeface="+mn-ea"/>
                          <a:cs typeface="+mn-cs"/>
                        </a:rPr>
                        <a:t>Commit</a:t>
                      </a:r>
                      <a:endParaRPr lang="en-IN" sz="18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graphicFrame>
        <p:nvGraphicFramePr>
          <p:cNvPr id="6" name="Content Placeholder 1"/>
          <p:cNvGraphicFramePr>
            <a:graphicFrameLocks/>
          </p:cNvGraphicFramePr>
          <p:nvPr>
            <p:extLst>
              <p:ext uri="{D42A27DB-BD31-4B8C-83A1-F6EECF244321}">
                <p14:modId xmlns:p14="http://schemas.microsoft.com/office/powerpoint/2010/main" val="4014442895"/>
              </p:ext>
            </p:extLst>
          </p:nvPr>
        </p:nvGraphicFramePr>
        <p:xfrm>
          <a:off x="6210869" y="860463"/>
          <a:ext cx="5562600" cy="5591538"/>
        </p:xfrm>
        <a:graphic>
          <a:graphicData uri="http://schemas.openxmlformats.org/drawingml/2006/table">
            <a:tbl>
              <a:tblPr firstRow="1" firstCol="1" bandRow="1">
                <a:tableStyleId>{2D5ABB26-0587-4C30-8999-92F81FD0307C}</a:tableStyleId>
              </a:tblPr>
              <a:tblGrid>
                <a:gridCol w="2791197">
                  <a:extLst>
                    <a:ext uri="{9D8B030D-6E8A-4147-A177-3AD203B41FA5}">
                      <a16:colId xmlns:a16="http://schemas.microsoft.com/office/drawing/2014/main" val="20000"/>
                    </a:ext>
                  </a:extLst>
                </a:gridCol>
                <a:gridCol w="2771403">
                  <a:extLst>
                    <a:ext uri="{9D8B030D-6E8A-4147-A177-3AD203B41FA5}">
                      <a16:colId xmlns:a16="http://schemas.microsoft.com/office/drawing/2014/main" val="20001"/>
                    </a:ext>
                  </a:extLst>
                </a:gridCol>
              </a:tblGrid>
              <a:tr h="402336">
                <a:tc gridSpan="2">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IN" sz="2400" b="1" kern="1200" dirty="0">
                          <a:solidFill>
                            <a:schemeClr val="tx1"/>
                          </a:solidFill>
                          <a:effectLst/>
                          <a:latin typeface="+mn-lt"/>
                          <a:ea typeface="+mn-ea"/>
                          <a:cs typeface="+mn-cs"/>
                        </a:rPr>
                        <a:t>Non-serial Schedule</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hMerge="1">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endParaRPr lang="en-IN" sz="2400" b="1" kern="1200" dirty="0">
                        <a:solidFill>
                          <a:schemeClr val="lt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a16="http://schemas.microsoft.com/office/drawing/2014/main" val="10003"/>
                  </a:ext>
                </a:extLst>
              </a:tr>
              <a:tr h="402336">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a:solidFill>
                            <a:schemeClr val="tx1"/>
                          </a:solidFill>
                          <a:effectLst/>
                          <a:latin typeface="+mn-lt"/>
                          <a:ea typeface="+mn-ea"/>
                          <a:cs typeface="+mn-cs"/>
                        </a:rPr>
                        <a:t>T1</a:t>
                      </a:r>
                      <a:endParaRPr lang="en-IN" sz="2400" b="1"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a:effectLst/>
                        </a:rPr>
                        <a:t>T2</a:t>
                      </a:r>
                      <a:endParaRPr lang="en-IN" sz="2400" b="1" kern="1200" dirty="0">
                        <a:solidFill>
                          <a:schemeClr val="lt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a16="http://schemas.microsoft.com/office/drawing/2014/main" val="10000"/>
                  </a:ext>
                </a:extLst>
              </a:tr>
              <a:tr h="2239018">
                <a:tc>
                  <a:txBody>
                    <a:bodyPr/>
                    <a:lstStyle/>
                    <a:p>
                      <a:pPr marL="457200" indent="-457200" algn="ctr">
                        <a:lnSpc>
                          <a:spcPct val="115000"/>
                        </a:lnSpc>
                        <a:spcAft>
                          <a:spcPts val="0"/>
                        </a:spcAft>
                      </a:pPr>
                      <a:endParaRPr lang="en-IN" sz="1800" kern="1200" dirty="0">
                        <a:solidFill>
                          <a:schemeClr val="tx1"/>
                        </a:solidFill>
                        <a:effectLst/>
                        <a:latin typeface="+mn-lt"/>
                        <a:ea typeface="+mn-ea"/>
                        <a:cs typeface="+mn-cs"/>
                      </a:endParaRPr>
                    </a:p>
                    <a:p>
                      <a:pPr marL="457200" indent="-457200" algn="ctr">
                        <a:lnSpc>
                          <a:spcPct val="115000"/>
                        </a:lnSpc>
                        <a:spcAft>
                          <a:spcPts val="0"/>
                        </a:spcAft>
                      </a:pPr>
                      <a:endParaRPr lang="en-IN" sz="1800" kern="1200" dirty="0">
                        <a:solidFill>
                          <a:schemeClr val="tx1"/>
                        </a:solidFill>
                        <a:effectLst/>
                        <a:latin typeface="+mn-lt"/>
                        <a:ea typeface="+mn-ea"/>
                        <a:cs typeface="+mn-cs"/>
                      </a:endParaRPr>
                    </a:p>
                    <a:p>
                      <a:pPr marL="457200" indent="-457200" algn="ctr">
                        <a:lnSpc>
                          <a:spcPct val="115000"/>
                        </a:lnSpc>
                        <a:spcAft>
                          <a:spcPts val="0"/>
                        </a:spcAft>
                      </a:pPr>
                      <a:endParaRPr lang="en-IN" sz="1800" kern="1200" dirty="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Read (A)</a:t>
                      </a:r>
                      <a:endParaRPr lang="en-IN" sz="1800" kern="1200" dirty="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temp = A * 0.1</a:t>
                      </a:r>
                      <a:endParaRPr lang="en-IN" sz="1800" kern="1200" dirty="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A = A - temp</a:t>
                      </a:r>
                      <a:endParaRPr lang="en-IN" sz="1800" kern="1200" dirty="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Write (A)</a:t>
                      </a:r>
                      <a:endParaRPr lang="en-IN" sz="18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457200" indent="-457200" algn="ctr">
                        <a:lnSpc>
                          <a:spcPct val="115000"/>
                        </a:lnSpc>
                        <a:spcAft>
                          <a:spcPts val="0"/>
                        </a:spcAft>
                      </a:pPr>
                      <a:r>
                        <a:rPr lang="en-US" sz="1800" kern="1200" dirty="0">
                          <a:solidFill>
                            <a:schemeClr val="tx1"/>
                          </a:solidFill>
                          <a:effectLst/>
                          <a:latin typeface="+mn-lt"/>
                          <a:ea typeface="+mn-ea"/>
                          <a:cs typeface="+mn-cs"/>
                        </a:rPr>
                        <a:t>Read (A)</a:t>
                      </a:r>
                      <a:endParaRPr lang="en-IN" sz="1800" kern="1200" dirty="0">
                        <a:solidFill>
                          <a:schemeClr val="tx1"/>
                        </a:solidFill>
                        <a:effectLst/>
                        <a:latin typeface="+mn-lt"/>
                        <a:ea typeface="+mn-ea"/>
                        <a:cs typeface="+mn-cs"/>
                      </a:endParaRPr>
                    </a:p>
                    <a:p>
                      <a:pPr marL="457200" indent="-457200" algn="ctr">
                        <a:lnSpc>
                          <a:spcPct val="115000"/>
                        </a:lnSpc>
                        <a:spcAft>
                          <a:spcPts val="0"/>
                        </a:spcAft>
                      </a:pPr>
                      <a:r>
                        <a:rPr lang="en-US" sz="1800" kern="1200" dirty="0">
                          <a:solidFill>
                            <a:schemeClr val="tx1"/>
                          </a:solidFill>
                          <a:effectLst/>
                          <a:latin typeface="+mn-lt"/>
                          <a:ea typeface="+mn-ea"/>
                          <a:cs typeface="+mn-cs"/>
                        </a:rPr>
                        <a:t>A = A - 50</a:t>
                      </a:r>
                      <a:endParaRPr lang="en-IN" sz="1800" kern="1200" dirty="0">
                        <a:solidFill>
                          <a:schemeClr val="tx1"/>
                        </a:solidFill>
                        <a:effectLst/>
                        <a:latin typeface="+mn-lt"/>
                        <a:ea typeface="+mn-ea"/>
                        <a:cs typeface="+mn-cs"/>
                      </a:endParaRPr>
                    </a:p>
                    <a:p>
                      <a:pPr marL="457200" indent="-457200" algn="ctr">
                        <a:lnSpc>
                          <a:spcPct val="115000"/>
                        </a:lnSpc>
                        <a:spcAft>
                          <a:spcPts val="0"/>
                        </a:spcAft>
                      </a:pPr>
                      <a:r>
                        <a:rPr lang="en-US" sz="1800" kern="1200" dirty="0">
                          <a:solidFill>
                            <a:schemeClr val="tx1"/>
                          </a:solidFill>
                          <a:effectLst/>
                          <a:latin typeface="+mn-lt"/>
                          <a:ea typeface="+mn-ea"/>
                          <a:cs typeface="+mn-cs"/>
                        </a:rPr>
                        <a:t>Write (A)</a:t>
                      </a:r>
                      <a:endParaRPr lang="en-IN" sz="18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547848">
                <a:tc>
                  <a:txBody>
                    <a:bodyPr/>
                    <a:lstStyle/>
                    <a:p>
                      <a:pPr marL="457200" indent="-457200" algn="ctr" defTabSz="914400" rtl="0" eaLnBrk="1" latinLnBrk="0" hangingPunct="1">
                        <a:lnSpc>
                          <a:spcPct val="115000"/>
                        </a:lnSpc>
                        <a:spcAft>
                          <a:spcPts val="0"/>
                        </a:spcAft>
                      </a:pPr>
                      <a:endParaRPr lang="en-US" sz="1800" kern="1200" dirty="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endParaRPr lang="en-US" sz="1800" kern="1200" dirty="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endParaRPr lang="en-US" sz="1800" kern="1200" dirty="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endParaRPr lang="en-US" sz="1800" kern="1200" dirty="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Read (B)</a:t>
                      </a:r>
                      <a:endParaRPr lang="en-IN" sz="1800" kern="1200" dirty="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B = B + temp</a:t>
                      </a:r>
                      <a:endParaRPr lang="en-IN" sz="1800" kern="1200" dirty="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Write (B)</a:t>
                      </a:r>
                    </a:p>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Commit</a:t>
                      </a:r>
                      <a:endParaRPr lang="en-IN" sz="18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457200" indent="-457200" algn="ctr">
                        <a:lnSpc>
                          <a:spcPct val="115000"/>
                        </a:lnSpc>
                        <a:spcAft>
                          <a:spcPts val="0"/>
                        </a:spcAft>
                      </a:pPr>
                      <a:r>
                        <a:rPr lang="en-US" sz="1800" kern="1200" dirty="0">
                          <a:solidFill>
                            <a:schemeClr val="tx1"/>
                          </a:solidFill>
                          <a:effectLst/>
                          <a:latin typeface="+mn-lt"/>
                          <a:ea typeface="+mn-ea"/>
                          <a:cs typeface="+mn-cs"/>
                        </a:rPr>
                        <a:t>Read (B)</a:t>
                      </a:r>
                      <a:endParaRPr lang="en-IN" sz="1800" kern="1200" dirty="0">
                        <a:solidFill>
                          <a:schemeClr val="tx1"/>
                        </a:solidFill>
                        <a:effectLst/>
                        <a:latin typeface="+mn-lt"/>
                        <a:ea typeface="+mn-ea"/>
                        <a:cs typeface="+mn-cs"/>
                      </a:endParaRPr>
                    </a:p>
                    <a:p>
                      <a:pPr marL="457200" indent="-457200" algn="ctr">
                        <a:lnSpc>
                          <a:spcPct val="115000"/>
                        </a:lnSpc>
                        <a:spcAft>
                          <a:spcPts val="0"/>
                        </a:spcAft>
                      </a:pPr>
                      <a:r>
                        <a:rPr lang="en-US" sz="1800" kern="1200" dirty="0">
                          <a:solidFill>
                            <a:schemeClr val="tx1"/>
                          </a:solidFill>
                          <a:effectLst/>
                          <a:latin typeface="+mn-lt"/>
                          <a:ea typeface="+mn-ea"/>
                          <a:cs typeface="+mn-cs"/>
                        </a:rPr>
                        <a:t>B = B + 50</a:t>
                      </a:r>
                      <a:endParaRPr lang="en-IN" sz="1800" kern="1200" dirty="0">
                        <a:solidFill>
                          <a:schemeClr val="tx1"/>
                        </a:solidFill>
                        <a:effectLst/>
                        <a:latin typeface="+mn-lt"/>
                        <a:ea typeface="+mn-ea"/>
                        <a:cs typeface="+mn-cs"/>
                      </a:endParaRPr>
                    </a:p>
                    <a:p>
                      <a:pPr marL="457200" indent="-457200" algn="ctr">
                        <a:lnSpc>
                          <a:spcPct val="115000"/>
                        </a:lnSpc>
                        <a:spcAft>
                          <a:spcPts val="0"/>
                        </a:spcAft>
                      </a:pPr>
                      <a:r>
                        <a:rPr lang="en-US" sz="1800" kern="1200" dirty="0">
                          <a:solidFill>
                            <a:schemeClr val="tx1"/>
                          </a:solidFill>
                          <a:effectLst/>
                          <a:latin typeface="+mn-lt"/>
                          <a:ea typeface="+mn-ea"/>
                          <a:cs typeface="+mn-cs"/>
                        </a:rPr>
                        <a:t>Write (B)</a:t>
                      </a:r>
                    </a:p>
                    <a:p>
                      <a:pPr marL="457200" indent="-457200" algn="ctr">
                        <a:lnSpc>
                          <a:spcPct val="115000"/>
                        </a:lnSpc>
                        <a:spcAft>
                          <a:spcPts val="0"/>
                        </a:spcAft>
                      </a:pPr>
                      <a:r>
                        <a:rPr lang="en-US" sz="1800" kern="1200" dirty="0">
                          <a:solidFill>
                            <a:schemeClr val="tx1"/>
                          </a:solidFill>
                          <a:effectLst/>
                          <a:latin typeface="+mn-lt"/>
                          <a:ea typeface="+mn-ea"/>
                          <a:cs typeface="+mn-cs"/>
                        </a:rPr>
                        <a:t>Commit</a:t>
                      </a:r>
                      <a:r>
                        <a:rPr lang="en-US" sz="1800" dirty="0">
                          <a:effectLst/>
                        </a:rPr>
                        <a:t> </a:t>
                      </a:r>
                      <a:endParaRPr lang="en-IN" sz="18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1907114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11200"/>
          </a:xfrm>
        </p:spPr>
        <p:txBody>
          <a:bodyPr/>
          <a:lstStyle/>
          <a:p>
            <a:r>
              <a:rPr lang="en-US" dirty="0"/>
              <a:t>Equivalent Schedule</a:t>
            </a:r>
          </a:p>
        </p:txBody>
      </p:sp>
      <p:sp>
        <p:nvSpPr>
          <p:cNvPr id="3" name="Content Placeholder 2"/>
          <p:cNvSpPr>
            <a:spLocks noGrp="1"/>
          </p:cNvSpPr>
          <p:nvPr>
            <p:ph idx="1"/>
          </p:nvPr>
        </p:nvSpPr>
        <p:spPr/>
        <p:txBody>
          <a:bodyPr/>
          <a:lstStyle/>
          <a:p>
            <a:r>
              <a:rPr lang="en-US" dirty="0"/>
              <a:t>If two schedules </a:t>
            </a:r>
            <a:r>
              <a:rPr lang="en-US" b="1" dirty="0">
                <a:solidFill>
                  <a:schemeClr val="accent6"/>
                </a:solidFill>
              </a:rPr>
              <a:t>produce the same result after execution</a:t>
            </a:r>
            <a:r>
              <a:rPr lang="en-US" dirty="0"/>
              <a:t>, they are said to be equivalent schedule. </a:t>
            </a:r>
          </a:p>
          <a:p>
            <a:r>
              <a:rPr lang="en-US" dirty="0"/>
              <a:t>They may yield the same result for some value and different results for another set of values. </a:t>
            </a:r>
          </a:p>
          <a:p>
            <a:r>
              <a:rPr lang="en-US" dirty="0"/>
              <a:t>That's why this equivalence is not generally considered significant.</a:t>
            </a:r>
          </a:p>
        </p:txBody>
      </p:sp>
    </p:spTree>
    <p:extLst>
      <p:ext uri="{BB962C8B-B14F-4D97-AF65-F5344CB8AC3E}">
        <p14:creationId xmlns:p14="http://schemas.microsoft.com/office/powerpoint/2010/main" val="8203990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69;p15">
            <a:extLst>
              <a:ext uri="{FF2B5EF4-FFF2-40B4-BE49-F238E27FC236}">
                <a16:creationId xmlns:a16="http://schemas.microsoft.com/office/drawing/2014/main" id="{C58FA8DC-9DCC-388A-1646-EE7CEC05AACA}"/>
              </a:ext>
            </a:extLst>
          </p:cNvPr>
          <p:cNvSpPr txBox="1"/>
          <p:nvPr/>
        </p:nvSpPr>
        <p:spPr>
          <a:xfrm>
            <a:off x="223035" y="108147"/>
            <a:ext cx="8584991" cy="677078"/>
          </a:xfrm>
          <a:prstGeom prst="rect">
            <a:avLst/>
          </a:prstGeom>
          <a:noFill/>
          <a:ln>
            <a:noFill/>
          </a:ln>
        </p:spPr>
        <p:txBody>
          <a:bodyPr spcFirstLastPara="1" wrap="square" lIns="91425" tIns="91425" rIns="91425" bIns="91425" anchor="t" anchorCtr="0">
            <a:spAutoFit/>
          </a:bodyPr>
          <a:lstStyle/>
          <a:p>
            <a:pPr lvl="0"/>
            <a:r>
              <a:rPr lang="en-IN" sz="3200" dirty="0">
                <a:solidFill>
                  <a:srgbClr val="00A4B6"/>
                </a:solidFill>
                <a:latin typeface="Proxima Nova"/>
                <a:ea typeface="Proxima Nova"/>
                <a:cs typeface="Proxima Nova"/>
                <a:sym typeface="Proxima Nova"/>
              </a:rPr>
              <a:t>Outline</a:t>
            </a:r>
            <a:endParaRPr sz="3200" dirty="0">
              <a:solidFill>
                <a:srgbClr val="00A4B6"/>
              </a:solidFill>
              <a:latin typeface="Proxima Nova"/>
              <a:ea typeface="Proxima Nova"/>
              <a:cs typeface="Proxima Nova"/>
              <a:sym typeface="Proxima Nova"/>
            </a:endParaRPr>
          </a:p>
        </p:txBody>
      </p:sp>
      <p:sp>
        <p:nvSpPr>
          <p:cNvPr id="3" name="Google Shape;71;p15">
            <a:extLst>
              <a:ext uri="{FF2B5EF4-FFF2-40B4-BE49-F238E27FC236}">
                <a16:creationId xmlns:a16="http://schemas.microsoft.com/office/drawing/2014/main" id="{185D05DA-A251-DF23-3807-8715173739A2}"/>
              </a:ext>
            </a:extLst>
          </p:cNvPr>
          <p:cNvSpPr txBox="1"/>
          <p:nvPr/>
        </p:nvSpPr>
        <p:spPr>
          <a:xfrm>
            <a:off x="223035" y="974257"/>
            <a:ext cx="8820000" cy="3139291"/>
          </a:xfrm>
          <a:prstGeom prst="rect">
            <a:avLst/>
          </a:prstGeom>
          <a:noFill/>
          <a:ln>
            <a:noFill/>
          </a:ln>
        </p:spPr>
        <p:txBody>
          <a:bodyPr spcFirstLastPara="1" wrap="square" lIns="91425" tIns="91425" rIns="91425" bIns="91425" anchor="t" anchorCtr="0">
            <a:spAutoFit/>
          </a:bodyPr>
          <a:lstStyle/>
          <a:p>
            <a:pPr marL="285750" lvl="2" indent="-285750">
              <a:buFont typeface="Arial" panose="020B0604020202020204" pitchFamily="34" charset="0"/>
              <a:buChar char="•"/>
            </a:pPr>
            <a:r>
              <a:rPr lang="en-US" sz="2400" dirty="0">
                <a:solidFill>
                  <a:srgbClr val="666666"/>
                </a:solidFill>
                <a:latin typeface="Proxima Nova"/>
                <a:ea typeface="Proxima Nova"/>
                <a:cs typeface="Proxima Nova"/>
                <a:sym typeface="Proxima Nova"/>
              </a:rPr>
              <a:t>What is transaction?</a:t>
            </a:r>
          </a:p>
          <a:p>
            <a:pPr marL="285750" lvl="2" indent="-285750">
              <a:buFont typeface="Arial" panose="020B0604020202020204" pitchFamily="34" charset="0"/>
              <a:buChar char="•"/>
            </a:pPr>
            <a:r>
              <a:rPr lang="en-US" sz="2400" dirty="0">
                <a:solidFill>
                  <a:srgbClr val="666666"/>
                </a:solidFill>
                <a:latin typeface="Proxima Nova"/>
                <a:ea typeface="Proxima Nova"/>
                <a:cs typeface="Proxima Nova"/>
                <a:sym typeface="Proxima Nova"/>
              </a:rPr>
              <a:t>ACID properties of transaction</a:t>
            </a:r>
          </a:p>
          <a:p>
            <a:pPr marL="285750" lvl="2" indent="-285750">
              <a:buFont typeface="Arial" panose="020B0604020202020204" pitchFamily="34" charset="0"/>
              <a:buChar char="•"/>
            </a:pPr>
            <a:r>
              <a:rPr lang="en-US" sz="2400" dirty="0">
                <a:solidFill>
                  <a:srgbClr val="666666"/>
                </a:solidFill>
                <a:latin typeface="Proxima Nova"/>
                <a:ea typeface="Proxima Nova"/>
                <a:cs typeface="Proxima Nova"/>
                <a:sym typeface="Proxima Nova"/>
              </a:rPr>
              <a:t>Transaction State Diagram \ State Transition Diagram</a:t>
            </a:r>
          </a:p>
          <a:p>
            <a:pPr marL="285750" lvl="2" indent="-285750">
              <a:buFont typeface="Arial" panose="020B0604020202020204" pitchFamily="34" charset="0"/>
              <a:buChar char="•"/>
            </a:pPr>
            <a:r>
              <a:rPr lang="en-US" sz="2400" dirty="0">
                <a:solidFill>
                  <a:srgbClr val="666666"/>
                </a:solidFill>
                <a:latin typeface="Proxima Nova"/>
                <a:ea typeface="Proxima Nova"/>
                <a:cs typeface="Proxima Nova"/>
                <a:sym typeface="Proxima Nova"/>
              </a:rPr>
              <a:t>Schedule</a:t>
            </a:r>
          </a:p>
          <a:p>
            <a:pPr marL="285750" lvl="2" indent="-285750">
              <a:buFont typeface="Arial" panose="020B0604020202020204" pitchFamily="34" charset="0"/>
              <a:buChar char="•"/>
            </a:pPr>
            <a:r>
              <a:rPr lang="en-US" sz="2400" dirty="0">
                <a:solidFill>
                  <a:srgbClr val="666666"/>
                </a:solidFill>
                <a:latin typeface="Proxima Nova"/>
                <a:ea typeface="Proxima Nova"/>
                <a:cs typeface="Proxima Nova"/>
                <a:sym typeface="Proxima Nova"/>
              </a:rPr>
              <a:t>Two phase commit protocol</a:t>
            </a:r>
          </a:p>
          <a:p>
            <a:pPr marL="285750" lvl="2" indent="-285750">
              <a:buFont typeface="Arial" panose="020B0604020202020204" pitchFamily="34" charset="0"/>
              <a:buChar char="•"/>
            </a:pPr>
            <a:r>
              <a:rPr lang="en-US" sz="2400" dirty="0">
                <a:solidFill>
                  <a:srgbClr val="666666"/>
                </a:solidFill>
                <a:latin typeface="Proxima Nova"/>
                <a:ea typeface="Proxima Nova"/>
                <a:cs typeface="Proxima Nova"/>
                <a:sym typeface="Proxima Nova"/>
              </a:rPr>
              <a:t>Database recovery</a:t>
            </a:r>
          </a:p>
          <a:p>
            <a:pPr marL="285750" lvl="2" indent="-285750">
              <a:buFont typeface="Arial" panose="020B0604020202020204" pitchFamily="34" charset="0"/>
              <a:buChar char="•"/>
            </a:pPr>
            <a:r>
              <a:rPr lang="en-US" sz="2400" dirty="0">
                <a:solidFill>
                  <a:srgbClr val="666666"/>
                </a:solidFill>
                <a:latin typeface="Proxima Nova"/>
                <a:ea typeface="Proxima Nova"/>
                <a:cs typeface="Proxima Nova"/>
                <a:sym typeface="Proxima Nova"/>
              </a:rPr>
              <a:t>Concurrency</a:t>
            </a:r>
          </a:p>
          <a:p>
            <a:pPr marL="285750" lvl="2" indent="-285750">
              <a:buFont typeface="Arial" panose="020B0604020202020204" pitchFamily="34" charset="0"/>
              <a:buChar char="•"/>
            </a:pPr>
            <a:r>
              <a:rPr lang="en-US" sz="2400" dirty="0">
                <a:solidFill>
                  <a:srgbClr val="666666"/>
                </a:solidFill>
                <a:latin typeface="Proxima Nova"/>
                <a:ea typeface="Proxima Nova"/>
                <a:cs typeface="Proxima Nova"/>
                <a:sym typeface="Proxima Nova"/>
              </a:rPr>
              <a:t>Deadlock</a:t>
            </a:r>
          </a:p>
        </p:txBody>
      </p:sp>
    </p:spTree>
    <p:extLst>
      <p:ext uri="{BB962C8B-B14F-4D97-AF65-F5344CB8AC3E}">
        <p14:creationId xmlns:p14="http://schemas.microsoft.com/office/powerpoint/2010/main" val="42163056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EF8329E-4B03-3349-89E9-35F9218C7E2D}"/>
              </a:ext>
            </a:extLst>
          </p:cNvPr>
          <p:cNvSpPr>
            <a:spLocks noGrp="1"/>
          </p:cNvSpPr>
          <p:nvPr>
            <p:ph idx="1"/>
          </p:nvPr>
        </p:nvSpPr>
        <p:spPr/>
        <p:txBody>
          <a:bodyPr/>
          <a:lstStyle/>
          <a:p>
            <a:endParaRPr lang="en-IN"/>
          </a:p>
        </p:txBody>
      </p:sp>
      <p:sp>
        <p:nvSpPr>
          <p:cNvPr id="2" name="Title 1"/>
          <p:cNvSpPr>
            <a:spLocks noGrp="1"/>
          </p:cNvSpPr>
          <p:nvPr>
            <p:ph type="title"/>
          </p:nvPr>
        </p:nvSpPr>
        <p:spPr/>
        <p:txBody>
          <a:bodyPr/>
          <a:lstStyle/>
          <a:p>
            <a:r>
              <a:rPr lang="en-US" dirty="0"/>
              <a:t>Equivalent Schedule</a:t>
            </a:r>
          </a:p>
        </p:txBody>
      </p:sp>
      <p:graphicFrame>
        <p:nvGraphicFramePr>
          <p:cNvPr id="4" name="Content Placeholder 1"/>
          <p:cNvGraphicFramePr>
            <a:graphicFrameLocks/>
          </p:cNvGraphicFramePr>
          <p:nvPr>
            <p:extLst>
              <p:ext uri="{D42A27DB-BD31-4B8C-83A1-F6EECF244321}">
                <p14:modId xmlns:p14="http://schemas.microsoft.com/office/powerpoint/2010/main" val="3374529263"/>
              </p:ext>
            </p:extLst>
          </p:nvPr>
        </p:nvGraphicFramePr>
        <p:xfrm>
          <a:off x="121689" y="860463"/>
          <a:ext cx="5562600" cy="5591538"/>
        </p:xfrm>
        <a:graphic>
          <a:graphicData uri="http://schemas.openxmlformats.org/drawingml/2006/table">
            <a:tbl>
              <a:tblPr firstRow="1" firstCol="1" bandRow="1">
                <a:tableStyleId>{2D5ABB26-0587-4C30-8999-92F81FD0307C}</a:tableStyleId>
              </a:tblPr>
              <a:tblGrid>
                <a:gridCol w="2791197">
                  <a:extLst>
                    <a:ext uri="{9D8B030D-6E8A-4147-A177-3AD203B41FA5}">
                      <a16:colId xmlns:a16="http://schemas.microsoft.com/office/drawing/2014/main" val="20000"/>
                    </a:ext>
                  </a:extLst>
                </a:gridCol>
                <a:gridCol w="2771403">
                  <a:extLst>
                    <a:ext uri="{9D8B030D-6E8A-4147-A177-3AD203B41FA5}">
                      <a16:colId xmlns:a16="http://schemas.microsoft.com/office/drawing/2014/main" val="20001"/>
                    </a:ext>
                  </a:extLst>
                </a:gridCol>
              </a:tblGrid>
              <a:tr h="402336">
                <a:tc gridSpan="2">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IN" sz="2400" b="1" kern="1200" dirty="0">
                          <a:solidFill>
                            <a:schemeClr val="tx1"/>
                          </a:solidFill>
                          <a:effectLst/>
                          <a:latin typeface="+mn-lt"/>
                          <a:ea typeface="+mn-ea"/>
                          <a:cs typeface="+mn-cs"/>
                        </a:rPr>
                        <a:t>Schedule-1 (</a:t>
                      </a:r>
                      <a:r>
                        <a:rPr lang="en-US" sz="2400" b="1" kern="1200" dirty="0">
                          <a:solidFill>
                            <a:schemeClr val="tx1"/>
                          </a:solidFill>
                          <a:effectLst/>
                          <a:latin typeface="+mn-lt"/>
                          <a:ea typeface="+mn-ea"/>
                          <a:cs typeface="+mn-cs"/>
                        </a:rPr>
                        <a:t>A=B=1000</a:t>
                      </a:r>
                      <a:r>
                        <a:rPr lang="en-IN" sz="2400" b="1" kern="1200" dirty="0">
                          <a:solidFill>
                            <a:schemeClr val="tx1"/>
                          </a:solidFill>
                          <a:effectLst/>
                          <a:latin typeface="+mn-lt"/>
                          <a:ea typeface="+mn-ea"/>
                          <a:cs typeface="+mn-cs"/>
                        </a:rPr>
                        <a:t>)</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hMerge="1">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endParaRPr lang="en-IN" sz="2400" b="1" kern="1200" dirty="0">
                        <a:solidFill>
                          <a:schemeClr val="lt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a16="http://schemas.microsoft.com/office/drawing/2014/main" val="10003"/>
                  </a:ext>
                </a:extLst>
              </a:tr>
              <a:tr h="402336">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a:solidFill>
                            <a:schemeClr val="tx1"/>
                          </a:solidFill>
                          <a:effectLst/>
                          <a:latin typeface="+mn-lt"/>
                          <a:ea typeface="+mn-ea"/>
                          <a:cs typeface="+mn-cs"/>
                        </a:rPr>
                        <a:t>T1</a:t>
                      </a:r>
                      <a:endParaRPr lang="en-IN" sz="2400" b="1"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a:effectLst/>
                        </a:rPr>
                        <a:t>T2</a:t>
                      </a:r>
                      <a:endParaRPr lang="en-IN" sz="2400" b="1" kern="1200" dirty="0">
                        <a:solidFill>
                          <a:schemeClr val="lt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a16="http://schemas.microsoft.com/office/drawing/2014/main" val="10000"/>
                  </a:ext>
                </a:extLst>
              </a:tr>
              <a:tr h="2239018">
                <a:tc>
                  <a:txBody>
                    <a:bodyPr/>
                    <a:lstStyle/>
                    <a:p>
                      <a:pPr marL="457200" indent="-457200" algn="ctr">
                        <a:lnSpc>
                          <a:spcPct val="115000"/>
                        </a:lnSpc>
                        <a:spcAft>
                          <a:spcPts val="0"/>
                        </a:spcAft>
                      </a:pPr>
                      <a:r>
                        <a:rPr lang="en-US" sz="1800" kern="1200" dirty="0">
                          <a:solidFill>
                            <a:schemeClr val="tx1"/>
                          </a:solidFill>
                          <a:effectLst/>
                          <a:latin typeface="+mn-lt"/>
                          <a:ea typeface="+mn-ea"/>
                          <a:cs typeface="+mn-cs"/>
                        </a:rPr>
                        <a:t>Read (A)</a:t>
                      </a:r>
                      <a:endParaRPr lang="en-IN" sz="1800" kern="1200" dirty="0">
                        <a:solidFill>
                          <a:schemeClr val="tx1"/>
                        </a:solidFill>
                        <a:effectLst/>
                        <a:latin typeface="+mn-lt"/>
                        <a:ea typeface="+mn-ea"/>
                        <a:cs typeface="+mn-cs"/>
                      </a:endParaRPr>
                    </a:p>
                    <a:p>
                      <a:pPr marL="457200" indent="-457200" algn="ctr">
                        <a:lnSpc>
                          <a:spcPct val="115000"/>
                        </a:lnSpc>
                        <a:spcAft>
                          <a:spcPts val="0"/>
                        </a:spcAft>
                      </a:pPr>
                      <a:r>
                        <a:rPr lang="en-US" sz="1800" dirty="0">
                          <a:effectLst/>
                        </a:rPr>
                        <a:t>A = A - 50</a:t>
                      </a:r>
                      <a:endParaRPr lang="en-IN" sz="1800" dirty="0">
                        <a:effectLst/>
                      </a:endParaRPr>
                    </a:p>
                    <a:p>
                      <a:pPr marL="457200" indent="-457200" algn="ctr">
                        <a:lnSpc>
                          <a:spcPct val="115000"/>
                        </a:lnSpc>
                        <a:spcAft>
                          <a:spcPts val="0"/>
                        </a:spcAft>
                      </a:pPr>
                      <a:r>
                        <a:rPr lang="en-US" sz="1800" dirty="0">
                          <a:effectLst/>
                        </a:rPr>
                        <a:t>Write (A)</a:t>
                      </a:r>
                      <a:endParaRPr lang="en-IN" sz="1800" dirty="0">
                        <a:effectLst/>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457200" indent="-457200" algn="ctr" defTabSz="914400" rtl="0" eaLnBrk="1" latinLnBrk="0" hangingPunct="1">
                        <a:lnSpc>
                          <a:spcPct val="115000"/>
                        </a:lnSpc>
                        <a:spcAft>
                          <a:spcPts val="0"/>
                        </a:spcAft>
                      </a:pPr>
                      <a:endParaRPr lang="en-IN" sz="1800" kern="1200" dirty="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endParaRPr lang="en-IN" sz="1800" kern="1200" dirty="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endParaRPr lang="en-US" sz="1800" kern="1200" dirty="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Read (A)</a:t>
                      </a:r>
                      <a:endParaRPr lang="en-IN" sz="1800" kern="1200" dirty="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temp = A * 0.1</a:t>
                      </a:r>
                      <a:endParaRPr lang="en-IN" sz="1800" kern="1200" dirty="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A = A - temp</a:t>
                      </a:r>
                      <a:endParaRPr lang="en-IN" sz="1800" kern="1200" dirty="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Write (A)</a:t>
                      </a:r>
                      <a:endParaRPr lang="en-IN" sz="18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547848">
                <a:tc>
                  <a:txBody>
                    <a:bodyPr/>
                    <a:lstStyle/>
                    <a:p>
                      <a:pPr marL="457200" indent="-457200" algn="ctr" defTabSz="914400" rtl="0" eaLnBrk="1" latinLnBrk="0" hangingPunct="1">
                        <a:lnSpc>
                          <a:spcPct val="115000"/>
                        </a:lnSpc>
                        <a:spcAft>
                          <a:spcPts val="0"/>
                        </a:spcAft>
                      </a:pPr>
                      <a:r>
                        <a:rPr lang="en-US" sz="1200" dirty="0">
                          <a:effectLst/>
                        </a:rPr>
                        <a:t> </a:t>
                      </a:r>
                      <a:r>
                        <a:rPr lang="en-US" sz="1800" kern="1200" dirty="0">
                          <a:solidFill>
                            <a:schemeClr val="tx1"/>
                          </a:solidFill>
                          <a:effectLst/>
                          <a:latin typeface="+mn-lt"/>
                          <a:ea typeface="+mn-ea"/>
                          <a:cs typeface="+mn-cs"/>
                        </a:rPr>
                        <a:t>Read (B)</a:t>
                      </a:r>
                      <a:endParaRPr lang="en-IN" sz="1800" kern="1200" dirty="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B = B + 50</a:t>
                      </a:r>
                      <a:endParaRPr lang="en-IN" sz="1800" kern="1200" dirty="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Write (B)</a:t>
                      </a:r>
                    </a:p>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Commit</a:t>
                      </a:r>
                      <a:endParaRPr lang="en-IN" sz="18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457200" indent="-457200" algn="ctr">
                        <a:lnSpc>
                          <a:spcPct val="115000"/>
                        </a:lnSpc>
                        <a:spcAft>
                          <a:spcPts val="0"/>
                        </a:spcAft>
                      </a:pPr>
                      <a:endParaRPr lang="en-US" sz="1800" dirty="0">
                        <a:effectLst/>
                      </a:endParaRPr>
                    </a:p>
                    <a:p>
                      <a:pPr marL="457200" indent="-457200" algn="ctr">
                        <a:lnSpc>
                          <a:spcPct val="115000"/>
                        </a:lnSpc>
                        <a:spcAft>
                          <a:spcPts val="0"/>
                        </a:spcAft>
                      </a:pPr>
                      <a:endParaRPr lang="en-US" sz="1800" dirty="0">
                        <a:effectLst/>
                      </a:endParaRPr>
                    </a:p>
                    <a:p>
                      <a:pPr marL="457200" indent="-457200" algn="ctr">
                        <a:lnSpc>
                          <a:spcPct val="115000"/>
                        </a:lnSpc>
                        <a:spcAft>
                          <a:spcPts val="0"/>
                        </a:spcAft>
                      </a:pPr>
                      <a:endParaRPr lang="en-US" sz="1800" dirty="0">
                        <a:effectLst/>
                      </a:endParaRPr>
                    </a:p>
                    <a:p>
                      <a:pPr marL="457200" indent="-457200" algn="ctr">
                        <a:lnSpc>
                          <a:spcPct val="115000"/>
                        </a:lnSpc>
                        <a:spcAft>
                          <a:spcPts val="0"/>
                        </a:spcAft>
                      </a:pPr>
                      <a:endParaRPr lang="en-US" sz="1800" dirty="0">
                        <a:effectLst/>
                      </a:endParaRPr>
                    </a:p>
                    <a:p>
                      <a:pPr marL="457200" indent="-457200" algn="ctr">
                        <a:lnSpc>
                          <a:spcPct val="115000"/>
                        </a:lnSpc>
                        <a:spcAft>
                          <a:spcPts val="0"/>
                        </a:spcAft>
                      </a:pPr>
                      <a:r>
                        <a:rPr lang="en-US" sz="1800" dirty="0">
                          <a:effectLst/>
                        </a:rPr>
                        <a:t>Read (B)</a:t>
                      </a:r>
                      <a:endParaRPr lang="en-IN" sz="1800" dirty="0">
                        <a:effectLst/>
                      </a:endParaRPr>
                    </a:p>
                    <a:p>
                      <a:pPr marL="457200" indent="-457200" algn="ctr">
                        <a:lnSpc>
                          <a:spcPct val="115000"/>
                        </a:lnSpc>
                        <a:spcAft>
                          <a:spcPts val="0"/>
                        </a:spcAft>
                      </a:pPr>
                      <a:r>
                        <a:rPr lang="en-US" sz="1800" dirty="0">
                          <a:effectLst/>
                        </a:rPr>
                        <a:t>B</a:t>
                      </a:r>
                      <a:r>
                        <a:rPr lang="en-US" sz="1800" baseline="0" dirty="0">
                          <a:effectLst/>
                        </a:rPr>
                        <a:t> </a:t>
                      </a:r>
                      <a:r>
                        <a:rPr lang="en-US" sz="1800" dirty="0">
                          <a:effectLst/>
                        </a:rPr>
                        <a:t>= B + temp</a:t>
                      </a:r>
                      <a:endParaRPr lang="en-IN" sz="1800" dirty="0">
                        <a:effectLst/>
                      </a:endParaRPr>
                    </a:p>
                    <a:p>
                      <a:pPr marL="457200" indent="-457200" algn="ctr">
                        <a:lnSpc>
                          <a:spcPct val="115000"/>
                        </a:lnSpc>
                        <a:spcAft>
                          <a:spcPts val="0"/>
                        </a:spcAft>
                      </a:pPr>
                      <a:r>
                        <a:rPr lang="en-US" sz="1800" dirty="0">
                          <a:effectLst/>
                        </a:rPr>
                        <a:t>Write (B)</a:t>
                      </a:r>
                    </a:p>
                    <a:p>
                      <a:pPr marL="457200" indent="-457200" algn="ctr">
                        <a:lnSpc>
                          <a:spcPct val="115000"/>
                        </a:lnSpc>
                        <a:spcAft>
                          <a:spcPts val="0"/>
                        </a:spcAft>
                      </a:pPr>
                      <a:r>
                        <a:rPr lang="en-US" sz="1800" kern="1200" dirty="0">
                          <a:solidFill>
                            <a:schemeClr val="tx1"/>
                          </a:solidFill>
                          <a:effectLst/>
                          <a:latin typeface="+mn-lt"/>
                          <a:ea typeface="+mn-ea"/>
                          <a:cs typeface="+mn-cs"/>
                        </a:rPr>
                        <a:t>Commit</a:t>
                      </a:r>
                      <a:endParaRPr lang="en-IN" sz="18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graphicFrame>
        <p:nvGraphicFramePr>
          <p:cNvPr id="6" name="Content Placeholder 1"/>
          <p:cNvGraphicFramePr>
            <a:graphicFrameLocks/>
          </p:cNvGraphicFramePr>
          <p:nvPr>
            <p:extLst>
              <p:ext uri="{D42A27DB-BD31-4B8C-83A1-F6EECF244321}">
                <p14:modId xmlns:p14="http://schemas.microsoft.com/office/powerpoint/2010/main" val="3209777084"/>
              </p:ext>
            </p:extLst>
          </p:nvPr>
        </p:nvGraphicFramePr>
        <p:xfrm>
          <a:off x="6538419" y="860463"/>
          <a:ext cx="5562600" cy="5591538"/>
        </p:xfrm>
        <a:graphic>
          <a:graphicData uri="http://schemas.openxmlformats.org/drawingml/2006/table">
            <a:tbl>
              <a:tblPr firstRow="1" firstCol="1" bandRow="1">
                <a:tableStyleId>{2D5ABB26-0587-4C30-8999-92F81FD0307C}</a:tableStyleId>
              </a:tblPr>
              <a:tblGrid>
                <a:gridCol w="2791197">
                  <a:extLst>
                    <a:ext uri="{9D8B030D-6E8A-4147-A177-3AD203B41FA5}">
                      <a16:colId xmlns:a16="http://schemas.microsoft.com/office/drawing/2014/main" val="20000"/>
                    </a:ext>
                  </a:extLst>
                </a:gridCol>
                <a:gridCol w="2771403">
                  <a:extLst>
                    <a:ext uri="{9D8B030D-6E8A-4147-A177-3AD203B41FA5}">
                      <a16:colId xmlns:a16="http://schemas.microsoft.com/office/drawing/2014/main" val="20001"/>
                    </a:ext>
                  </a:extLst>
                </a:gridCol>
              </a:tblGrid>
              <a:tr h="402336">
                <a:tc gridSpan="2">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IN" sz="2400" b="1" kern="1200" dirty="0">
                          <a:solidFill>
                            <a:schemeClr val="tx1"/>
                          </a:solidFill>
                          <a:effectLst/>
                          <a:latin typeface="+mn-lt"/>
                          <a:ea typeface="+mn-ea"/>
                          <a:cs typeface="+mn-cs"/>
                        </a:rPr>
                        <a:t>Schedule-2 (</a:t>
                      </a:r>
                      <a:r>
                        <a:rPr lang="en-US" sz="2400" b="1" kern="1200" dirty="0">
                          <a:solidFill>
                            <a:schemeClr val="tx1"/>
                          </a:solidFill>
                          <a:effectLst/>
                          <a:latin typeface="+mn-lt"/>
                          <a:ea typeface="+mn-ea"/>
                          <a:cs typeface="+mn-cs"/>
                        </a:rPr>
                        <a:t>A=B=1000</a:t>
                      </a:r>
                      <a:r>
                        <a:rPr lang="en-IN" sz="2400" b="1" kern="1200" dirty="0">
                          <a:solidFill>
                            <a:schemeClr val="tx1"/>
                          </a:solidFill>
                          <a:effectLst/>
                          <a:latin typeface="+mn-lt"/>
                          <a:ea typeface="+mn-ea"/>
                          <a:cs typeface="+mn-cs"/>
                        </a:rPr>
                        <a:t>)</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hMerge="1">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endParaRPr lang="en-IN" sz="2400" b="1" kern="1200" dirty="0">
                        <a:solidFill>
                          <a:schemeClr val="lt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a16="http://schemas.microsoft.com/office/drawing/2014/main" val="10003"/>
                  </a:ext>
                </a:extLst>
              </a:tr>
              <a:tr h="402336">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a:solidFill>
                            <a:schemeClr val="tx1"/>
                          </a:solidFill>
                          <a:effectLst/>
                          <a:latin typeface="+mn-lt"/>
                          <a:ea typeface="+mn-ea"/>
                          <a:cs typeface="+mn-cs"/>
                        </a:rPr>
                        <a:t>T1</a:t>
                      </a:r>
                      <a:endParaRPr lang="en-IN" sz="2400" b="1"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a:effectLst/>
                        </a:rPr>
                        <a:t>T2</a:t>
                      </a:r>
                      <a:endParaRPr lang="en-IN" sz="2400" b="1" kern="1200" dirty="0">
                        <a:solidFill>
                          <a:schemeClr val="lt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a16="http://schemas.microsoft.com/office/drawing/2014/main" val="10000"/>
                  </a:ext>
                </a:extLst>
              </a:tr>
              <a:tr h="2239018">
                <a:tc>
                  <a:txBody>
                    <a:bodyPr/>
                    <a:lstStyle/>
                    <a:p>
                      <a:pPr marL="457200" indent="-457200" algn="ctr">
                        <a:lnSpc>
                          <a:spcPct val="115000"/>
                        </a:lnSpc>
                        <a:spcAft>
                          <a:spcPts val="0"/>
                        </a:spcAft>
                      </a:pPr>
                      <a:r>
                        <a:rPr lang="en-US" sz="1800" kern="1200" dirty="0">
                          <a:solidFill>
                            <a:schemeClr val="tx1"/>
                          </a:solidFill>
                          <a:effectLst/>
                          <a:latin typeface="+mn-lt"/>
                          <a:ea typeface="+mn-ea"/>
                          <a:cs typeface="+mn-cs"/>
                        </a:rPr>
                        <a:t>Read (A)</a:t>
                      </a:r>
                      <a:endParaRPr lang="en-IN" sz="1800" kern="1200" dirty="0">
                        <a:solidFill>
                          <a:schemeClr val="tx1"/>
                        </a:solidFill>
                        <a:effectLst/>
                        <a:latin typeface="+mn-lt"/>
                        <a:ea typeface="+mn-ea"/>
                        <a:cs typeface="+mn-cs"/>
                      </a:endParaRPr>
                    </a:p>
                    <a:p>
                      <a:pPr marL="457200" indent="-457200" algn="ctr">
                        <a:lnSpc>
                          <a:spcPct val="115000"/>
                        </a:lnSpc>
                        <a:spcAft>
                          <a:spcPts val="0"/>
                        </a:spcAft>
                      </a:pPr>
                      <a:r>
                        <a:rPr lang="en-US" sz="1800" kern="1200" dirty="0">
                          <a:solidFill>
                            <a:schemeClr val="tx1"/>
                          </a:solidFill>
                          <a:effectLst/>
                          <a:latin typeface="+mn-lt"/>
                          <a:ea typeface="+mn-ea"/>
                          <a:cs typeface="+mn-cs"/>
                        </a:rPr>
                        <a:t>A = A - 50</a:t>
                      </a:r>
                      <a:endParaRPr lang="en-IN" sz="1800" kern="1200" dirty="0">
                        <a:solidFill>
                          <a:schemeClr val="tx1"/>
                        </a:solidFill>
                        <a:effectLst/>
                        <a:latin typeface="+mn-lt"/>
                        <a:ea typeface="+mn-ea"/>
                        <a:cs typeface="+mn-cs"/>
                      </a:endParaRPr>
                    </a:p>
                    <a:p>
                      <a:pPr marL="457200" indent="-457200" algn="ctr">
                        <a:lnSpc>
                          <a:spcPct val="115000"/>
                        </a:lnSpc>
                        <a:spcAft>
                          <a:spcPts val="0"/>
                        </a:spcAft>
                      </a:pPr>
                      <a:r>
                        <a:rPr lang="en-US" sz="1800" kern="1200" dirty="0">
                          <a:solidFill>
                            <a:schemeClr val="tx1"/>
                          </a:solidFill>
                          <a:effectLst/>
                          <a:latin typeface="+mn-lt"/>
                          <a:ea typeface="+mn-ea"/>
                          <a:cs typeface="+mn-cs"/>
                        </a:rPr>
                        <a:t>Write (A)</a:t>
                      </a:r>
                      <a:endParaRPr lang="en-IN" sz="1800" kern="1200" dirty="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Read (B)</a:t>
                      </a:r>
                      <a:endParaRPr lang="en-IN" sz="1800" kern="1200" dirty="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B = B + temp</a:t>
                      </a:r>
                      <a:endParaRPr lang="en-IN" sz="1800" kern="1200" dirty="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Write (B)</a:t>
                      </a:r>
                    </a:p>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Commit</a:t>
                      </a:r>
                      <a:endParaRPr lang="en-IN" sz="18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457200" indent="-457200" algn="ctr">
                        <a:lnSpc>
                          <a:spcPct val="115000"/>
                        </a:lnSpc>
                        <a:spcAft>
                          <a:spcPts val="0"/>
                        </a:spcAft>
                      </a:pPr>
                      <a:endParaRPr lang="en-IN" sz="18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547848">
                <a:tc>
                  <a:txBody>
                    <a:bodyPr/>
                    <a:lstStyle/>
                    <a:p>
                      <a:pPr marL="457200" indent="-457200" algn="ctr" defTabSz="914400" rtl="0" eaLnBrk="1" latinLnBrk="0" hangingPunct="1">
                        <a:lnSpc>
                          <a:spcPct val="115000"/>
                        </a:lnSpc>
                        <a:spcAft>
                          <a:spcPts val="0"/>
                        </a:spcAft>
                      </a:pPr>
                      <a:endParaRPr lang="en-US" sz="1800" kern="1200" dirty="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endParaRPr lang="en-US" sz="1800" kern="1200" dirty="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endParaRPr lang="en-US" sz="1800" kern="1200" dirty="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endParaRPr lang="en-US" sz="18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Read (A)</a:t>
                      </a:r>
                      <a:endParaRPr lang="en-IN" sz="1800" kern="1200" dirty="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temp = A * 0.1</a:t>
                      </a:r>
                      <a:endParaRPr lang="en-IN" sz="1800" kern="1200" dirty="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A = A - temp</a:t>
                      </a:r>
                      <a:endParaRPr lang="en-IN" sz="1800" kern="1200" dirty="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Write (A)</a:t>
                      </a:r>
                    </a:p>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Read (B)</a:t>
                      </a:r>
                      <a:endParaRPr lang="en-IN" sz="1800" kern="1200" dirty="0">
                        <a:solidFill>
                          <a:schemeClr val="tx1"/>
                        </a:solidFill>
                        <a:effectLst/>
                        <a:latin typeface="+mn-lt"/>
                        <a:ea typeface="+mn-ea"/>
                        <a:cs typeface="+mn-cs"/>
                      </a:endParaRPr>
                    </a:p>
                    <a:p>
                      <a:pPr marL="457200" indent="-457200" algn="ctr">
                        <a:lnSpc>
                          <a:spcPct val="115000"/>
                        </a:lnSpc>
                        <a:spcAft>
                          <a:spcPts val="0"/>
                        </a:spcAft>
                      </a:pPr>
                      <a:r>
                        <a:rPr lang="en-US" sz="1800" kern="1200" dirty="0">
                          <a:solidFill>
                            <a:schemeClr val="tx1"/>
                          </a:solidFill>
                          <a:effectLst/>
                          <a:latin typeface="+mn-lt"/>
                          <a:ea typeface="+mn-ea"/>
                          <a:cs typeface="+mn-cs"/>
                        </a:rPr>
                        <a:t>B = B + 50</a:t>
                      </a:r>
                      <a:endParaRPr lang="en-IN" sz="1800" kern="1200" dirty="0">
                        <a:solidFill>
                          <a:schemeClr val="tx1"/>
                        </a:solidFill>
                        <a:effectLst/>
                        <a:latin typeface="+mn-lt"/>
                        <a:ea typeface="+mn-ea"/>
                        <a:cs typeface="+mn-cs"/>
                      </a:endParaRPr>
                    </a:p>
                    <a:p>
                      <a:pPr marL="457200" indent="-457200" algn="ctr">
                        <a:lnSpc>
                          <a:spcPct val="115000"/>
                        </a:lnSpc>
                        <a:spcAft>
                          <a:spcPts val="0"/>
                        </a:spcAft>
                      </a:pPr>
                      <a:r>
                        <a:rPr lang="en-US" sz="1800" kern="1200" dirty="0">
                          <a:solidFill>
                            <a:schemeClr val="tx1"/>
                          </a:solidFill>
                          <a:effectLst/>
                          <a:latin typeface="+mn-lt"/>
                          <a:ea typeface="+mn-ea"/>
                          <a:cs typeface="+mn-cs"/>
                        </a:rPr>
                        <a:t>Write (B)</a:t>
                      </a:r>
                    </a:p>
                    <a:p>
                      <a:pPr marL="457200" indent="-457200" algn="ctr">
                        <a:lnSpc>
                          <a:spcPct val="115000"/>
                        </a:lnSpc>
                        <a:spcAft>
                          <a:spcPts val="0"/>
                        </a:spcAft>
                      </a:pPr>
                      <a:r>
                        <a:rPr lang="en-US" sz="1800" kern="1200" dirty="0">
                          <a:solidFill>
                            <a:schemeClr val="tx1"/>
                          </a:solidFill>
                          <a:effectLst/>
                          <a:latin typeface="+mn-lt"/>
                          <a:ea typeface="+mn-ea"/>
                          <a:cs typeface="+mn-cs"/>
                        </a:rPr>
                        <a:t>Commit</a:t>
                      </a:r>
                      <a:r>
                        <a:rPr lang="en-US" sz="1800" dirty="0">
                          <a:effectLst/>
                        </a:rPr>
                        <a:t> </a:t>
                      </a:r>
                      <a:endParaRPr lang="en-IN" sz="18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
        <p:nvSpPr>
          <p:cNvPr id="8" name="TextBox 7"/>
          <p:cNvSpPr txBox="1"/>
          <p:nvPr/>
        </p:nvSpPr>
        <p:spPr>
          <a:xfrm>
            <a:off x="5697650" y="1856992"/>
            <a:ext cx="822960" cy="4480560"/>
          </a:xfrm>
          <a:prstGeom prst="rect">
            <a:avLst/>
          </a:prstGeom>
          <a:ln w="28575">
            <a:solidFill>
              <a:srgbClr val="C00000"/>
            </a:solidFill>
          </a:ln>
        </p:spPr>
        <p:style>
          <a:lnRef idx="2">
            <a:schemeClr val="accent2"/>
          </a:lnRef>
          <a:fillRef idx="1">
            <a:schemeClr val="lt1"/>
          </a:fillRef>
          <a:effectRef idx="0">
            <a:schemeClr val="accent2"/>
          </a:effectRef>
          <a:fontRef idx="minor">
            <a:schemeClr val="dk1"/>
          </a:fontRef>
        </p:style>
        <p:txBody>
          <a:bodyPr vert="vert270" wrap="square" rtlCol="0">
            <a:spAutoFit/>
          </a:bodyPr>
          <a:lstStyle/>
          <a:p>
            <a:r>
              <a:rPr lang="en-US" sz="2800" dirty="0"/>
              <a:t>Both schedules are equivalent</a:t>
            </a:r>
          </a:p>
          <a:p>
            <a:r>
              <a:rPr kumimoji="1" lang="en-US" altLang="en-US" dirty="0"/>
              <a:t>In </a:t>
            </a:r>
            <a:r>
              <a:rPr lang="en-US" altLang="en-US" dirty="0">
                <a:solidFill>
                  <a:schemeClr val="tx1"/>
                </a:solidFill>
              </a:rPr>
              <a:t>both</a:t>
            </a:r>
            <a:r>
              <a:rPr kumimoji="1" lang="en-US" altLang="en-US" dirty="0"/>
              <a:t> schedules the sum “A + B” is preserved</a:t>
            </a:r>
            <a:r>
              <a:rPr kumimoji="1" lang="en-US" altLang="en-US" sz="2000" dirty="0"/>
              <a:t>.</a:t>
            </a:r>
            <a:endParaRPr kumimoji="1" lang="en-US" altLang="en-US" sz="3600" dirty="0"/>
          </a:p>
        </p:txBody>
      </p:sp>
    </p:spTree>
    <p:extLst>
      <p:ext uri="{BB962C8B-B14F-4D97-AF65-F5344CB8AC3E}">
        <p14:creationId xmlns:p14="http://schemas.microsoft.com/office/powerpoint/2010/main" val="578065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11200"/>
          </a:xfrm>
        </p:spPr>
        <p:txBody>
          <a:bodyPr/>
          <a:lstStyle/>
          <a:p>
            <a:r>
              <a:rPr lang="en-US" dirty="0" err="1"/>
              <a:t>Serializability</a:t>
            </a:r>
            <a:endParaRPr lang="en-US" dirty="0"/>
          </a:p>
        </p:txBody>
      </p:sp>
      <p:sp>
        <p:nvSpPr>
          <p:cNvPr id="3" name="Content Placeholder 2"/>
          <p:cNvSpPr>
            <a:spLocks noGrp="1"/>
          </p:cNvSpPr>
          <p:nvPr>
            <p:ph idx="1"/>
          </p:nvPr>
        </p:nvSpPr>
        <p:spPr/>
        <p:txBody>
          <a:bodyPr/>
          <a:lstStyle/>
          <a:p>
            <a:r>
              <a:rPr lang="en-US" dirty="0"/>
              <a:t>A schedule is serializable if it is </a:t>
            </a:r>
            <a:r>
              <a:rPr lang="en-US" b="1" dirty="0">
                <a:solidFill>
                  <a:schemeClr val="accent6"/>
                </a:solidFill>
              </a:rPr>
              <a:t>equivalent to a serial schedule</a:t>
            </a:r>
            <a:r>
              <a:rPr lang="en-US" dirty="0"/>
              <a:t>.</a:t>
            </a:r>
          </a:p>
          <a:p>
            <a:r>
              <a:rPr lang="en-US" dirty="0"/>
              <a:t>In </a:t>
            </a:r>
            <a:r>
              <a:rPr lang="en-US" b="1" dirty="0">
                <a:solidFill>
                  <a:schemeClr val="accent6"/>
                </a:solidFill>
              </a:rPr>
              <a:t>serial schedules</a:t>
            </a:r>
            <a:r>
              <a:rPr lang="en-US" dirty="0"/>
              <a:t>, only </a:t>
            </a:r>
            <a:r>
              <a:rPr lang="en-US" b="1" dirty="0">
                <a:solidFill>
                  <a:schemeClr val="accent6"/>
                </a:solidFill>
              </a:rPr>
              <a:t>one transaction is allowed to execute at a time </a:t>
            </a:r>
            <a:r>
              <a:rPr lang="en-US" dirty="0"/>
              <a:t>i.e. </a:t>
            </a:r>
            <a:r>
              <a:rPr lang="en-US" b="1" dirty="0">
                <a:solidFill>
                  <a:schemeClr val="accent6"/>
                </a:solidFill>
              </a:rPr>
              <a:t>no concurrency is allowed</a:t>
            </a:r>
            <a:r>
              <a:rPr lang="en-US" dirty="0"/>
              <a:t>. </a:t>
            </a:r>
          </a:p>
          <a:p>
            <a:r>
              <a:rPr lang="en-US" dirty="0"/>
              <a:t>Whereas in </a:t>
            </a:r>
            <a:r>
              <a:rPr lang="en-US" b="1" dirty="0">
                <a:solidFill>
                  <a:schemeClr val="accent6"/>
                </a:solidFill>
              </a:rPr>
              <a:t>serializable schedules</a:t>
            </a:r>
            <a:r>
              <a:rPr lang="en-US" dirty="0"/>
              <a:t>, </a:t>
            </a:r>
            <a:r>
              <a:rPr lang="en-US" b="1" dirty="0">
                <a:solidFill>
                  <a:schemeClr val="accent6"/>
                </a:solidFill>
              </a:rPr>
              <a:t>multiple transactions can execute simultaneously </a:t>
            </a:r>
            <a:r>
              <a:rPr lang="en-US" dirty="0"/>
              <a:t>i.e. </a:t>
            </a:r>
            <a:r>
              <a:rPr lang="en-US" b="1" dirty="0">
                <a:solidFill>
                  <a:schemeClr val="accent6"/>
                </a:solidFill>
              </a:rPr>
              <a:t>concurrency is allowed</a:t>
            </a:r>
            <a:r>
              <a:rPr lang="en-US" dirty="0"/>
              <a:t>.</a:t>
            </a:r>
          </a:p>
          <a:p>
            <a:r>
              <a:rPr lang="en-US" dirty="0"/>
              <a:t>Types (forms) of </a:t>
            </a:r>
            <a:r>
              <a:rPr lang="en-US" dirty="0" err="1"/>
              <a:t>serializability</a:t>
            </a:r>
            <a:endParaRPr lang="en-US" dirty="0"/>
          </a:p>
          <a:p>
            <a:pPr lvl="1"/>
            <a:r>
              <a:rPr lang="en-US" dirty="0"/>
              <a:t>Conflict </a:t>
            </a:r>
            <a:r>
              <a:rPr lang="en-US" dirty="0" err="1"/>
              <a:t>serializability</a:t>
            </a:r>
            <a:endParaRPr lang="en-US" dirty="0"/>
          </a:p>
          <a:p>
            <a:pPr lvl="1"/>
            <a:r>
              <a:rPr lang="en-US" dirty="0"/>
              <a:t>View </a:t>
            </a:r>
            <a:r>
              <a:rPr lang="en-US" dirty="0" err="1"/>
              <a:t>serializability</a:t>
            </a:r>
            <a:endParaRPr lang="en-US" dirty="0"/>
          </a:p>
        </p:txBody>
      </p:sp>
    </p:spTree>
    <p:extLst>
      <p:ext uri="{BB962C8B-B14F-4D97-AF65-F5344CB8AC3E}">
        <p14:creationId xmlns:p14="http://schemas.microsoft.com/office/powerpoint/2010/main" val="10777336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Let l</a:t>
            </a:r>
            <a:r>
              <a:rPr lang="en-US" baseline="-25000" dirty="0"/>
              <a:t>i</a:t>
            </a:r>
            <a:r>
              <a:rPr lang="en-US" dirty="0"/>
              <a:t> and </a:t>
            </a:r>
            <a:r>
              <a:rPr lang="en-US" dirty="0" err="1"/>
              <a:t>l</a:t>
            </a:r>
            <a:r>
              <a:rPr lang="en-US" baseline="-25000" dirty="0" err="1"/>
              <a:t>j</a:t>
            </a:r>
            <a:r>
              <a:rPr lang="en-US" dirty="0"/>
              <a:t>  be two instructions of transactions T</a:t>
            </a:r>
            <a:r>
              <a:rPr lang="en-US" baseline="-25000" dirty="0"/>
              <a:t>i</a:t>
            </a:r>
            <a:r>
              <a:rPr lang="en-US" dirty="0"/>
              <a:t> and </a:t>
            </a:r>
            <a:r>
              <a:rPr lang="en-US" dirty="0" err="1"/>
              <a:t>T</a:t>
            </a:r>
            <a:r>
              <a:rPr lang="en-US" baseline="-25000" dirty="0" err="1"/>
              <a:t>j</a:t>
            </a:r>
            <a:r>
              <a:rPr lang="en-US" dirty="0"/>
              <a:t> respectively.  </a:t>
            </a:r>
          </a:p>
          <a:p>
            <a:pPr marL="914400" lvl="1" indent="-457200">
              <a:buFont typeface="+mj-lt"/>
              <a:buAutoNum type="arabicPeriod"/>
            </a:pPr>
            <a:endParaRPr lang="en-US" sz="2400" dirty="0"/>
          </a:p>
          <a:p>
            <a:pPr marL="914400" lvl="1" indent="-457200">
              <a:buFont typeface="+mj-lt"/>
              <a:buAutoNum type="arabicPeriod"/>
            </a:pPr>
            <a:r>
              <a:rPr lang="en-US" sz="2400" dirty="0"/>
              <a:t>l</a:t>
            </a:r>
            <a:r>
              <a:rPr lang="en-US" sz="2400" baseline="-25000" dirty="0"/>
              <a:t>i</a:t>
            </a:r>
            <a:r>
              <a:rPr lang="en-US" sz="2400" dirty="0"/>
              <a:t> = read(Q), </a:t>
            </a:r>
            <a:r>
              <a:rPr lang="en-US" sz="2400" dirty="0" err="1"/>
              <a:t>l</a:t>
            </a:r>
            <a:r>
              <a:rPr lang="en-US" sz="2400" baseline="-25000" dirty="0" err="1"/>
              <a:t>j</a:t>
            </a:r>
            <a:r>
              <a:rPr lang="en-US" sz="2400" dirty="0"/>
              <a:t> = read(Q)   		</a:t>
            </a:r>
          </a:p>
          <a:p>
            <a:pPr marL="457200" lvl="1" indent="0">
              <a:buNone/>
            </a:pPr>
            <a:r>
              <a:rPr lang="en-US" sz="2400" dirty="0"/>
              <a:t>	 	</a:t>
            </a:r>
            <a:r>
              <a:rPr lang="en-US" sz="2400" dirty="0">
                <a:solidFill>
                  <a:schemeClr val="tx2"/>
                </a:solidFill>
              </a:rPr>
              <a:t>l</a:t>
            </a:r>
            <a:r>
              <a:rPr lang="en-US" sz="2400" baseline="-25000" dirty="0">
                <a:solidFill>
                  <a:schemeClr val="tx2"/>
                </a:solidFill>
              </a:rPr>
              <a:t>i</a:t>
            </a:r>
            <a:r>
              <a:rPr lang="en-US" sz="2400" dirty="0">
                <a:solidFill>
                  <a:schemeClr val="tx2"/>
                </a:solidFill>
              </a:rPr>
              <a:t> and </a:t>
            </a:r>
            <a:r>
              <a:rPr lang="en-US" sz="2400" dirty="0" err="1">
                <a:solidFill>
                  <a:schemeClr val="tx2"/>
                </a:solidFill>
              </a:rPr>
              <a:t>l</a:t>
            </a:r>
            <a:r>
              <a:rPr lang="en-US" sz="2400" baseline="-25000" dirty="0" err="1">
                <a:solidFill>
                  <a:schemeClr val="tx2"/>
                </a:solidFill>
              </a:rPr>
              <a:t>j</a:t>
            </a:r>
            <a:r>
              <a:rPr lang="en-US" sz="2400" dirty="0">
                <a:solidFill>
                  <a:schemeClr val="tx2"/>
                </a:solidFill>
              </a:rPr>
              <a:t> don’t conflict</a:t>
            </a:r>
          </a:p>
          <a:p>
            <a:pPr marL="914400" lvl="1" indent="-457200">
              <a:buFont typeface="+mj-lt"/>
              <a:buAutoNum type="arabicPeriod"/>
            </a:pPr>
            <a:endParaRPr lang="en-US" sz="2400" dirty="0"/>
          </a:p>
          <a:p>
            <a:pPr marL="914400" lvl="1" indent="-457200">
              <a:buFont typeface="+mj-lt"/>
              <a:buAutoNum type="arabicPeriod" startAt="2"/>
            </a:pPr>
            <a:r>
              <a:rPr lang="en-US" sz="2400" dirty="0"/>
              <a:t>l</a:t>
            </a:r>
            <a:r>
              <a:rPr lang="en-US" sz="2400" baseline="-25000" dirty="0"/>
              <a:t>i</a:t>
            </a:r>
            <a:r>
              <a:rPr lang="en-US" sz="2400" dirty="0"/>
              <a:t> = read(Q),  </a:t>
            </a:r>
            <a:r>
              <a:rPr lang="en-US" sz="2400" dirty="0" err="1"/>
              <a:t>l</a:t>
            </a:r>
            <a:r>
              <a:rPr lang="en-US" sz="2400" baseline="-25000" dirty="0" err="1"/>
              <a:t>j</a:t>
            </a:r>
            <a:r>
              <a:rPr lang="en-US" sz="2400" dirty="0"/>
              <a:t> = write(Q)  		</a:t>
            </a:r>
          </a:p>
          <a:p>
            <a:pPr marL="457200" lvl="1" indent="0">
              <a:buNone/>
            </a:pPr>
            <a:r>
              <a:rPr lang="en-US" sz="2400" dirty="0"/>
              <a:t>		</a:t>
            </a:r>
            <a:r>
              <a:rPr lang="en-US" sz="2400" dirty="0">
                <a:solidFill>
                  <a:schemeClr val="tx2"/>
                </a:solidFill>
              </a:rPr>
              <a:t>l</a:t>
            </a:r>
            <a:r>
              <a:rPr lang="en-US" sz="2400" baseline="-25000" dirty="0">
                <a:solidFill>
                  <a:schemeClr val="tx2"/>
                </a:solidFill>
              </a:rPr>
              <a:t>i</a:t>
            </a:r>
            <a:r>
              <a:rPr lang="en-US" sz="2400" dirty="0">
                <a:solidFill>
                  <a:schemeClr val="tx2"/>
                </a:solidFill>
              </a:rPr>
              <a:t> and </a:t>
            </a:r>
            <a:r>
              <a:rPr lang="en-US" sz="2400" dirty="0" err="1">
                <a:solidFill>
                  <a:schemeClr val="tx2"/>
                </a:solidFill>
              </a:rPr>
              <a:t>l</a:t>
            </a:r>
            <a:r>
              <a:rPr lang="en-US" sz="2400" baseline="-25000" dirty="0" err="1">
                <a:solidFill>
                  <a:schemeClr val="tx2"/>
                </a:solidFill>
              </a:rPr>
              <a:t>j</a:t>
            </a:r>
            <a:r>
              <a:rPr lang="en-US" sz="2400" dirty="0">
                <a:solidFill>
                  <a:schemeClr val="tx2"/>
                </a:solidFill>
              </a:rPr>
              <a:t> conflict</a:t>
            </a:r>
          </a:p>
          <a:p>
            <a:pPr marL="914400" lvl="1" indent="-457200">
              <a:buFont typeface="+mj-lt"/>
              <a:buAutoNum type="arabicPeriod"/>
            </a:pPr>
            <a:endParaRPr lang="en-US" sz="2400" dirty="0"/>
          </a:p>
          <a:p>
            <a:pPr marL="914400" lvl="1" indent="-457200">
              <a:buFont typeface="+mj-lt"/>
              <a:buAutoNum type="arabicPeriod" startAt="3"/>
            </a:pPr>
            <a:r>
              <a:rPr lang="en-US" sz="2400" dirty="0"/>
              <a:t>l</a:t>
            </a:r>
            <a:r>
              <a:rPr lang="en-US" sz="2400" baseline="-25000" dirty="0"/>
              <a:t>i</a:t>
            </a:r>
            <a:r>
              <a:rPr lang="en-US" sz="2400" dirty="0"/>
              <a:t> = write(Q), </a:t>
            </a:r>
            <a:r>
              <a:rPr lang="en-US" sz="2400" dirty="0" err="1"/>
              <a:t>l</a:t>
            </a:r>
            <a:r>
              <a:rPr lang="en-US" sz="2400" baseline="-25000" dirty="0" err="1"/>
              <a:t>j</a:t>
            </a:r>
            <a:r>
              <a:rPr lang="en-US" sz="2400" dirty="0"/>
              <a:t> = read(Q)   		</a:t>
            </a:r>
          </a:p>
          <a:p>
            <a:pPr marL="457200" lvl="1" indent="0">
              <a:buNone/>
            </a:pPr>
            <a:r>
              <a:rPr lang="en-US" sz="2400" dirty="0"/>
              <a:t>		</a:t>
            </a:r>
            <a:r>
              <a:rPr lang="en-US" sz="2400" dirty="0">
                <a:solidFill>
                  <a:schemeClr val="tx2"/>
                </a:solidFill>
              </a:rPr>
              <a:t>l</a:t>
            </a:r>
            <a:r>
              <a:rPr lang="en-US" sz="2400" baseline="-25000" dirty="0">
                <a:solidFill>
                  <a:schemeClr val="tx2"/>
                </a:solidFill>
              </a:rPr>
              <a:t>i</a:t>
            </a:r>
            <a:r>
              <a:rPr lang="en-US" sz="2400" dirty="0">
                <a:solidFill>
                  <a:schemeClr val="tx2"/>
                </a:solidFill>
              </a:rPr>
              <a:t> and </a:t>
            </a:r>
            <a:r>
              <a:rPr lang="en-US" sz="2400" dirty="0" err="1">
                <a:solidFill>
                  <a:schemeClr val="tx2"/>
                </a:solidFill>
              </a:rPr>
              <a:t>l</a:t>
            </a:r>
            <a:r>
              <a:rPr lang="en-US" sz="2400" baseline="-25000" dirty="0" err="1">
                <a:solidFill>
                  <a:schemeClr val="tx2"/>
                </a:solidFill>
              </a:rPr>
              <a:t>j</a:t>
            </a:r>
            <a:r>
              <a:rPr lang="en-US" sz="2400" dirty="0">
                <a:solidFill>
                  <a:schemeClr val="tx2"/>
                </a:solidFill>
              </a:rPr>
              <a:t> conflict</a:t>
            </a:r>
          </a:p>
          <a:p>
            <a:pPr marL="914400" lvl="1" indent="-457200">
              <a:buFont typeface="+mj-lt"/>
              <a:buAutoNum type="arabicPeriod"/>
            </a:pPr>
            <a:endParaRPr lang="en-US" sz="2400" dirty="0"/>
          </a:p>
          <a:p>
            <a:pPr marL="914400" lvl="1" indent="-457200">
              <a:buFont typeface="+mj-lt"/>
              <a:buAutoNum type="arabicPeriod" startAt="4"/>
            </a:pPr>
            <a:r>
              <a:rPr lang="en-US" sz="2400" dirty="0"/>
              <a:t>l</a:t>
            </a:r>
            <a:r>
              <a:rPr lang="en-US" sz="2400" baseline="-25000" dirty="0"/>
              <a:t>i</a:t>
            </a:r>
            <a:r>
              <a:rPr lang="en-US" sz="2400" dirty="0"/>
              <a:t> = write(Q), </a:t>
            </a:r>
            <a:r>
              <a:rPr lang="en-US" sz="2400" dirty="0" err="1"/>
              <a:t>l</a:t>
            </a:r>
            <a:r>
              <a:rPr lang="en-US" sz="2400" baseline="-25000" dirty="0" err="1"/>
              <a:t>j</a:t>
            </a:r>
            <a:r>
              <a:rPr lang="en-US" sz="2400" dirty="0"/>
              <a:t> = write(Q)  		</a:t>
            </a:r>
          </a:p>
          <a:p>
            <a:pPr marL="457200" lvl="1" indent="0">
              <a:buNone/>
            </a:pPr>
            <a:r>
              <a:rPr lang="en-US" sz="2400" dirty="0"/>
              <a:t>	 	</a:t>
            </a:r>
            <a:r>
              <a:rPr lang="en-US" sz="2400" dirty="0">
                <a:solidFill>
                  <a:schemeClr val="tx2"/>
                </a:solidFill>
              </a:rPr>
              <a:t>l</a:t>
            </a:r>
            <a:r>
              <a:rPr lang="en-US" sz="2400" baseline="-25000" dirty="0">
                <a:solidFill>
                  <a:schemeClr val="tx2"/>
                </a:solidFill>
              </a:rPr>
              <a:t>i</a:t>
            </a:r>
            <a:r>
              <a:rPr lang="en-US" sz="2400" dirty="0">
                <a:solidFill>
                  <a:schemeClr val="tx2"/>
                </a:solidFill>
              </a:rPr>
              <a:t> and </a:t>
            </a:r>
            <a:r>
              <a:rPr lang="en-US" sz="2400" dirty="0" err="1">
                <a:solidFill>
                  <a:schemeClr val="tx2"/>
                </a:solidFill>
              </a:rPr>
              <a:t>l</a:t>
            </a:r>
            <a:r>
              <a:rPr lang="en-US" sz="2400" baseline="-25000" dirty="0" err="1">
                <a:solidFill>
                  <a:schemeClr val="tx2"/>
                </a:solidFill>
              </a:rPr>
              <a:t>j</a:t>
            </a:r>
            <a:r>
              <a:rPr lang="en-US" sz="2400" dirty="0">
                <a:solidFill>
                  <a:schemeClr val="tx2"/>
                </a:solidFill>
              </a:rPr>
              <a:t> conflict</a:t>
            </a:r>
            <a:endParaRPr lang="en-US" dirty="0">
              <a:solidFill>
                <a:schemeClr val="tx2"/>
              </a:solidFill>
            </a:endParaRPr>
          </a:p>
          <a:p>
            <a:endParaRPr lang="en-US" dirty="0"/>
          </a:p>
        </p:txBody>
      </p:sp>
      <p:sp>
        <p:nvSpPr>
          <p:cNvPr id="2" name="Title 1"/>
          <p:cNvSpPr>
            <a:spLocks noGrp="1"/>
          </p:cNvSpPr>
          <p:nvPr>
            <p:ph type="title"/>
          </p:nvPr>
        </p:nvSpPr>
        <p:spPr/>
        <p:txBody>
          <a:bodyPr/>
          <a:lstStyle/>
          <a:p>
            <a:r>
              <a:rPr lang="en-US" dirty="0"/>
              <a:t>Conflicting instructions</a:t>
            </a:r>
          </a:p>
        </p:txBody>
      </p:sp>
      <p:graphicFrame>
        <p:nvGraphicFramePr>
          <p:cNvPr id="4" name="Content Placeholder 1"/>
          <p:cNvGraphicFramePr>
            <a:graphicFrameLocks/>
          </p:cNvGraphicFramePr>
          <p:nvPr>
            <p:extLst>
              <p:ext uri="{D42A27DB-BD31-4B8C-83A1-F6EECF244321}">
                <p14:modId xmlns:p14="http://schemas.microsoft.com/office/powerpoint/2010/main" val="3846287279"/>
              </p:ext>
            </p:extLst>
          </p:nvPr>
        </p:nvGraphicFramePr>
        <p:xfrm>
          <a:off x="7158313" y="1492624"/>
          <a:ext cx="2196972" cy="1072906"/>
        </p:xfrm>
        <a:graphic>
          <a:graphicData uri="http://schemas.openxmlformats.org/drawingml/2006/table">
            <a:tbl>
              <a:tblPr firstRow="1" firstCol="1" bandRow="1">
                <a:tableStyleId>{2D5ABB26-0587-4C30-8999-92F81FD0307C}</a:tableStyleId>
              </a:tblPr>
              <a:tblGrid>
                <a:gridCol w="1098486">
                  <a:extLst>
                    <a:ext uri="{9D8B030D-6E8A-4147-A177-3AD203B41FA5}">
                      <a16:colId xmlns:a16="http://schemas.microsoft.com/office/drawing/2014/main" val="20000"/>
                    </a:ext>
                  </a:extLst>
                </a:gridCol>
                <a:gridCol w="1098486">
                  <a:extLst>
                    <a:ext uri="{9D8B030D-6E8A-4147-A177-3AD203B41FA5}">
                      <a16:colId xmlns:a16="http://schemas.microsoft.com/office/drawing/2014/main" val="20001"/>
                    </a:ext>
                  </a:extLst>
                </a:gridCol>
              </a:tblGrid>
              <a:tr h="254752">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a:solidFill>
                            <a:schemeClr val="tx1"/>
                          </a:solidFill>
                          <a:effectLst/>
                          <a:latin typeface="+mn-lt"/>
                          <a:ea typeface="+mn-ea"/>
                          <a:cs typeface="+mn-cs"/>
                        </a:rPr>
                        <a:t>T</a:t>
                      </a:r>
                      <a:r>
                        <a:rPr lang="en-US" sz="2400" b="1" kern="1200" baseline="-25000" dirty="0">
                          <a:solidFill>
                            <a:schemeClr val="tx1"/>
                          </a:solidFill>
                          <a:effectLst/>
                          <a:latin typeface="+mn-lt"/>
                          <a:ea typeface="+mn-ea"/>
                          <a:cs typeface="+mn-cs"/>
                        </a:rPr>
                        <a:t>i</a:t>
                      </a:r>
                      <a:endParaRPr lang="en-IN" sz="2400" b="1" kern="1200" baseline="-250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err="1">
                          <a:solidFill>
                            <a:schemeClr val="tx1"/>
                          </a:solidFill>
                          <a:effectLst/>
                          <a:latin typeface="+mn-lt"/>
                          <a:ea typeface="+mn-ea"/>
                          <a:cs typeface="+mn-cs"/>
                        </a:rPr>
                        <a:t>T</a:t>
                      </a:r>
                      <a:r>
                        <a:rPr lang="en-US" sz="2400" b="1" kern="1200" baseline="-25000" dirty="0" err="1">
                          <a:solidFill>
                            <a:schemeClr val="tx1"/>
                          </a:solidFill>
                          <a:effectLst/>
                          <a:latin typeface="+mn-lt"/>
                          <a:ea typeface="+mn-ea"/>
                          <a:cs typeface="+mn-cs"/>
                        </a:rPr>
                        <a:t>j</a:t>
                      </a:r>
                      <a:endParaRPr lang="en-IN" sz="2400" b="1" kern="1200" baseline="-250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a16="http://schemas.microsoft.com/office/drawing/2014/main" val="10000"/>
                  </a:ext>
                </a:extLst>
              </a:tr>
              <a:tr h="354848">
                <a:tc>
                  <a:txBody>
                    <a:bodyPr/>
                    <a:lstStyle/>
                    <a:p>
                      <a:pPr marL="457200" indent="-457200" algn="ctr">
                        <a:lnSpc>
                          <a:spcPct val="115000"/>
                        </a:lnSpc>
                        <a:spcAft>
                          <a:spcPts val="0"/>
                        </a:spcAft>
                      </a:pPr>
                      <a:r>
                        <a:rPr lang="en-US" sz="2000" kern="1200" dirty="0">
                          <a:solidFill>
                            <a:schemeClr val="tx1"/>
                          </a:solidFill>
                          <a:effectLst/>
                          <a:latin typeface="+mn-lt"/>
                          <a:ea typeface="+mn-ea"/>
                          <a:cs typeface="+mn-cs"/>
                        </a:rPr>
                        <a:t>read (Q)</a:t>
                      </a:r>
                      <a:endParaRPr lang="en-IN" sz="20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457200" indent="-457200" algn="ctr" defTabSz="914400" rtl="0" eaLnBrk="1" latinLnBrk="0" hangingPunct="1">
                        <a:lnSpc>
                          <a:spcPct val="115000"/>
                        </a:lnSpc>
                        <a:spcAft>
                          <a:spcPts val="0"/>
                        </a:spcAft>
                      </a:pPr>
                      <a:endParaRPr lang="en-IN" sz="18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0">
                <a:tc>
                  <a:txBody>
                    <a:bodyPr/>
                    <a:lstStyle/>
                    <a:p>
                      <a:pPr marL="457200" indent="-457200" algn="ctr">
                        <a:lnSpc>
                          <a:spcPct val="115000"/>
                        </a:lnSpc>
                        <a:spcAft>
                          <a:spcPts val="0"/>
                        </a:spcAft>
                      </a:pPr>
                      <a:endParaRPr lang="en-IN" sz="18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457200" indent="-457200" algn="ctr" defTabSz="914400" rtl="0" eaLnBrk="1" latinLnBrk="0" hangingPunct="1">
                        <a:lnSpc>
                          <a:spcPct val="115000"/>
                        </a:lnSpc>
                        <a:spcAft>
                          <a:spcPts val="0"/>
                        </a:spcAft>
                      </a:pPr>
                      <a:r>
                        <a:rPr lang="en-US" sz="2000" kern="1200" dirty="0">
                          <a:solidFill>
                            <a:schemeClr val="tx1"/>
                          </a:solidFill>
                          <a:effectLst/>
                          <a:latin typeface="+mn-lt"/>
                          <a:ea typeface="+mn-ea"/>
                          <a:cs typeface="+mn-cs"/>
                        </a:rPr>
                        <a:t>read (Q)</a:t>
                      </a:r>
                      <a:endParaRPr lang="en-IN" sz="20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graphicFrame>
        <p:nvGraphicFramePr>
          <p:cNvPr id="5" name="Content Placeholder 1"/>
          <p:cNvGraphicFramePr>
            <a:graphicFrameLocks/>
          </p:cNvGraphicFramePr>
          <p:nvPr>
            <p:extLst>
              <p:ext uri="{D42A27DB-BD31-4B8C-83A1-F6EECF244321}">
                <p14:modId xmlns:p14="http://schemas.microsoft.com/office/powerpoint/2010/main" val="863263460"/>
              </p:ext>
            </p:extLst>
          </p:nvPr>
        </p:nvGraphicFramePr>
        <p:xfrm>
          <a:off x="7158313" y="2720502"/>
          <a:ext cx="2196972" cy="1072906"/>
        </p:xfrm>
        <a:graphic>
          <a:graphicData uri="http://schemas.openxmlformats.org/drawingml/2006/table">
            <a:tbl>
              <a:tblPr firstRow="1" firstCol="1" bandRow="1">
                <a:tableStyleId>{2D5ABB26-0587-4C30-8999-92F81FD0307C}</a:tableStyleId>
              </a:tblPr>
              <a:tblGrid>
                <a:gridCol w="1098486">
                  <a:extLst>
                    <a:ext uri="{9D8B030D-6E8A-4147-A177-3AD203B41FA5}">
                      <a16:colId xmlns:a16="http://schemas.microsoft.com/office/drawing/2014/main" val="20000"/>
                    </a:ext>
                  </a:extLst>
                </a:gridCol>
                <a:gridCol w="1098486">
                  <a:extLst>
                    <a:ext uri="{9D8B030D-6E8A-4147-A177-3AD203B41FA5}">
                      <a16:colId xmlns:a16="http://schemas.microsoft.com/office/drawing/2014/main" val="20001"/>
                    </a:ext>
                  </a:extLst>
                </a:gridCol>
              </a:tblGrid>
              <a:tr h="254752">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a:solidFill>
                            <a:schemeClr val="tx1"/>
                          </a:solidFill>
                          <a:effectLst/>
                          <a:latin typeface="+mn-lt"/>
                          <a:ea typeface="+mn-ea"/>
                          <a:cs typeface="+mn-cs"/>
                        </a:rPr>
                        <a:t>T</a:t>
                      </a:r>
                      <a:r>
                        <a:rPr lang="en-US" sz="2400" b="1" kern="1200" baseline="-25000" dirty="0">
                          <a:solidFill>
                            <a:schemeClr val="tx1"/>
                          </a:solidFill>
                          <a:effectLst/>
                          <a:latin typeface="+mn-lt"/>
                          <a:ea typeface="+mn-ea"/>
                          <a:cs typeface="+mn-cs"/>
                        </a:rPr>
                        <a:t>i</a:t>
                      </a:r>
                      <a:endParaRPr lang="en-IN" sz="2400" b="1" kern="1200" baseline="-250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err="1">
                          <a:solidFill>
                            <a:schemeClr val="tx1"/>
                          </a:solidFill>
                          <a:effectLst/>
                          <a:latin typeface="+mn-lt"/>
                          <a:ea typeface="+mn-ea"/>
                          <a:cs typeface="+mn-cs"/>
                        </a:rPr>
                        <a:t>T</a:t>
                      </a:r>
                      <a:r>
                        <a:rPr lang="en-US" sz="2400" b="1" kern="1200" baseline="-25000" dirty="0" err="1">
                          <a:solidFill>
                            <a:schemeClr val="tx1"/>
                          </a:solidFill>
                          <a:effectLst/>
                          <a:latin typeface="+mn-lt"/>
                          <a:ea typeface="+mn-ea"/>
                          <a:cs typeface="+mn-cs"/>
                        </a:rPr>
                        <a:t>j</a:t>
                      </a:r>
                      <a:endParaRPr lang="en-IN" sz="2400" b="1"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a16="http://schemas.microsoft.com/office/drawing/2014/main" val="10000"/>
                  </a:ext>
                </a:extLst>
              </a:tr>
              <a:tr h="354848">
                <a:tc>
                  <a:txBody>
                    <a:bodyPr/>
                    <a:lstStyle/>
                    <a:p>
                      <a:pPr marL="457200" indent="-457200" algn="ctr">
                        <a:lnSpc>
                          <a:spcPct val="115000"/>
                        </a:lnSpc>
                        <a:spcAft>
                          <a:spcPts val="0"/>
                        </a:spcAft>
                      </a:pPr>
                      <a:r>
                        <a:rPr lang="en-US" sz="2000" kern="1200" dirty="0">
                          <a:solidFill>
                            <a:schemeClr val="tx1"/>
                          </a:solidFill>
                          <a:effectLst/>
                          <a:latin typeface="+mn-lt"/>
                          <a:ea typeface="+mn-ea"/>
                          <a:cs typeface="+mn-cs"/>
                        </a:rPr>
                        <a:t>read (Q)</a:t>
                      </a:r>
                      <a:endParaRPr lang="en-IN" sz="20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457200" indent="-457200" algn="ctr" defTabSz="914400" rtl="0" eaLnBrk="1" latinLnBrk="0" hangingPunct="1">
                        <a:lnSpc>
                          <a:spcPct val="115000"/>
                        </a:lnSpc>
                        <a:spcAft>
                          <a:spcPts val="0"/>
                        </a:spcAft>
                      </a:pPr>
                      <a:endParaRPr lang="en-IN" sz="18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0">
                <a:tc>
                  <a:txBody>
                    <a:bodyPr/>
                    <a:lstStyle/>
                    <a:p>
                      <a:pPr marL="457200" indent="-457200" algn="ctr">
                        <a:lnSpc>
                          <a:spcPct val="115000"/>
                        </a:lnSpc>
                        <a:spcAft>
                          <a:spcPts val="0"/>
                        </a:spcAft>
                      </a:pPr>
                      <a:endParaRPr lang="en-IN" sz="18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457200" indent="-457200" algn="ctr" defTabSz="914400" rtl="0" eaLnBrk="1" latinLnBrk="0" hangingPunct="1">
                        <a:lnSpc>
                          <a:spcPct val="115000"/>
                        </a:lnSpc>
                        <a:spcAft>
                          <a:spcPts val="0"/>
                        </a:spcAft>
                      </a:pPr>
                      <a:r>
                        <a:rPr lang="en-US" sz="2000" kern="1200" dirty="0">
                          <a:solidFill>
                            <a:schemeClr val="tx1"/>
                          </a:solidFill>
                          <a:effectLst/>
                          <a:latin typeface="+mn-lt"/>
                          <a:ea typeface="+mn-ea"/>
                          <a:cs typeface="+mn-cs"/>
                        </a:rPr>
                        <a:t>write(Q)</a:t>
                      </a:r>
                      <a:endParaRPr lang="en-IN" sz="20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graphicFrame>
        <p:nvGraphicFramePr>
          <p:cNvPr id="6" name="Content Placeholder 1"/>
          <p:cNvGraphicFramePr>
            <a:graphicFrameLocks/>
          </p:cNvGraphicFramePr>
          <p:nvPr>
            <p:extLst>
              <p:ext uri="{D42A27DB-BD31-4B8C-83A1-F6EECF244321}">
                <p14:modId xmlns:p14="http://schemas.microsoft.com/office/powerpoint/2010/main" val="114099779"/>
              </p:ext>
            </p:extLst>
          </p:nvPr>
        </p:nvGraphicFramePr>
        <p:xfrm>
          <a:off x="7158313" y="3948380"/>
          <a:ext cx="2196972" cy="1072906"/>
        </p:xfrm>
        <a:graphic>
          <a:graphicData uri="http://schemas.openxmlformats.org/drawingml/2006/table">
            <a:tbl>
              <a:tblPr firstRow="1" firstCol="1" bandRow="1">
                <a:tableStyleId>{2D5ABB26-0587-4C30-8999-92F81FD0307C}</a:tableStyleId>
              </a:tblPr>
              <a:tblGrid>
                <a:gridCol w="1098486">
                  <a:extLst>
                    <a:ext uri="{9D8B030D-6E8A-4147-A177-3AD203B41FA5}">
                      <a16:colId xmlns:a16="http://schemas.microsoft.com/office/drawing/2014/main" val="20000"/>
                    </a:ext>
                  </a:extLst>
                </a:gridCol>
                <a:gridCol w="1098486">
                  <a:extLst>
                    <a:ext uri="{9D8B030D-6E8A-4147-A177-3AD203B41FA5}">
                      <a16:colId xmlns:a16="http://schemas.microsoft.com/office/drawing/2014/main" val="20001"/>
                    </a:ext>
                  </a:extLst>
                </a:gridCol>
              </a:tblGrid>
              <a:tr h="254752">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a:solidFill>
                            <a:schemeClr val="tx1"/>
                          </a:solidFill>
                          <a:effectLst/>
                          <a:latin typeface="+mn-lt"/>
                          <a:ea typeface="+mn-ea"/>
                          <a:cs typeface="+mn-cs"/>
                        </a:rPr>
                        <a:t>T</a:t>
                      </a:r>
                      <a:r>
                        <a:rPr lang="en-US" sz="2400" b="1" kern="1200" baseline="-25000" dirty="0">
                          <a:solidFill>
                            <a:schemeClr val="tx1"/>
                          </a:solidFill>
                          <a:effectLst/>
                          <a:latin typeface="+mn-lt"/>
                          <a:ea typeface="+mn-ea"/>
                          <a:cs typeface="+mn-cs"/>
                        </a:rPr>
                        <a:t>i</a:t>
                      </a:r>
                      <a:endParaRPr lang="en-IN" sz="2400" b="1" kern="1200" baseline="-250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err="1">
                          <a:solidFill>
                            <a:schemeClr val="tx1"/>
                          </a:solidFill>
                          <a:effectLst/>
                          <a:latin typeface="+mn-lt"/>
                          <a:ea typeface="+mn-ea"/>
                          <a:cs typeface="+mn-cs"/>
                        </a:rPr>
                        <a:t>T</a:t>
                      </a:r>
                      <a:r>
                        <a:rPr lang="en-US" sz="2400" b="1" kern="1200" baseline="-25000" dirty="0" err="1">
                          <a:solidFill>
                            <a:schemeClr val="tx1"/>
                          </a:solidFill>
                          <a:effectLst/>
                          <a:latin typeface="+mn-lt"/>
                          <a:ea typeface="+mn-ea"/>
                          <a:cs typeface="+mn-cs"/>
                        </a:rPr>
                        <a:t>j</a:t>
                      </a:r>
                      <a:endParaRPr lang="en-IN" sz="2400" b="1"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a16="http://schemas.microsoft.com/office/drawing/2014/main" val="10000"/>
                  </a:ext>
                </a:extLst>
              </a:tr>
              <a:tr h="354848">
                <a:tc>
                  <a:txBody>
                    <a:bodyPr/>
                    <a:lstStyle/>
                    <a:p>
                      <a:pPr marL="457200" indent="-457200" algn="ctr">
                        <a:lnSpc>
                          <a:spcPct val="115000"/>
                        </a:lnSpc>
                        <a:spcAft>
                          <a:spcPts val="0"/>
                        </a:spcAft>
                      </a:pPr>
                      <a:r>
                        <a:rPr lang="en-US" sz="2000" kern="1200" dirty="0">
                          <a:solidFill>
                            <a:schemeClr val="tx1"/>
                          </a:solidFill>
                          <a:effectLst/>
                          <a:latin typeface="+mn-lt"/>
                          <a:ea typeface="+mn-ea"/>
                          <a:cs typeface="+mn-cs"/>
                        </a:rPr>
                        <a:t>write(Q)</a:t>
                      </a:r>
                      <a:endParaRPr lang="en-IN" sz="20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457200" indent="-457200" algn="ctr" defTabSz="914400" rtl="0" eaLnBrk="1" latinLnBrk="0" hangingPunct="1">
                        <a:lnSpc>
                          <a:spcPct val="115000"/>
                        </a:lnSpc>
                        <a:spcAft>
                          <a:spcPts val="0"/>
                        </a:spcAft>
                      </a:pPr>
                      <a:endParaRPr lang="en-IN" sz="18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0">
                <a:tc>
                  <a:txBody>
                    <a:bodyPr/>
                    <a:lstStyle/>
                    <a:p>
                      <a:pPr marL="457200" indent="-457200" algn="ctr">
                        <a:lnSpc>
                          <a:spcPct val="115000"/>
                        </a:lnSpc>
                        <a:spcAft>
                          <a:spcPts val="0"/>
                        </a:spcAft>
                      </a:pPr>
                      <a:endParaRPr lang="en-IN" sz="18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457200" indent="-457200" algn="ctr" defTabSz="914400" rtl="0" eaLnBrk="1" latinLnBrk="0" hangingPunct="1">
                        <a:lnSpc>
                          <a:spcPct val="115000"/>
                        </a:lnSpc>
                        <a:spcAft>
                          <a:spcPts val="0"/>
                        </a:spcAft>
                      </a:pPr>
                      <a:r>
                        <a:rPr lang="en-US" sz="2000" kern="1200" dirty="0">
                          <a:solidFill>
                            <a:schemeClr val="tx1"/>
                          </a:solidFill>
                          <a:effectLst/>
                          <a:latin typeface="+mn-lt"/>
                          <a:ea typeface="+mn-ea"/>
                          <a:cs typeface="+mn-cs"/>
                        </a:rPr>
                        <a:t>read (Q)</a:t>
                      </a:r>
                      <a:endParaRPr lang="en-IN" sz="20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graphicFrame>
        <p:nvGraphicFramePr>
          <p:cNvPr id="7" name="Content Placeholder 1"/>
          <p:cNvGraphicFramePr>
            <a:graphicFrameLocks/>
          </p:cNvGraphicFramePr>
          <p:nvPr>
            <p:extLst>
              <p:ext uri="{D42A27DB-BD31-4B8C-83A1-F6EECF244321}">
                <p14:modId xmlns:p14="http://schemas.microsoft.com/office/powerpoint/2010/main" val="2300945552"/>
              </p:ext>
            </p:extLst>
          </p:nvPr>
        </p:nvGraphicFramePr>
        <p:xfrm>
          <a:off x="7158313" y="5176258"/>
          <a:ext cx="2196972" cy="1072906"/>
        </p:xfrm>
        <a:graphic>
          <a:graphicData uri="http://schemas.openxmlformats.org/drawingml/2006/table">
            <a:tbl>
              <a:tblPr firstRow="1" firstCol="1" bandRow="1">
                <a:tableStyleId>{2D5ABB26-0587-4C30-8999-92F81FD0307C}</a:tableStyleId>
              </a:tblPr>
              <a:tblGrid>
                <a:gridCol w="1098486">
                  <a:extLst>
                    <a:ext uri="{9D8B030D-6E8A-4147-A177-3AD203B41FA5}">
                      <a16:colId xmlns:a16="http://schemas.microsoft.com/office/drawing/2014/main" val="20000"/>
                    </a:ext>
                  </a:extLst>
                </a:gridCol>
                <a:gridCol w="1098486">
                  <a:extLst>
                    <a:ext uri="{9D8B030D-6E8A-4147-A177-3AD203B41FA5}">
                      <a16:colId xmlns:a16="http://schemas.microsoft.com/office/drawing/2014/main" val="20001"/>
                    </a:ext>
                  </a:extLst>
                </a:gridCol>
              </a:tblGrid>
              <a:tr h="254752">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a:solidFill>
                            <a:schemeClr val="tx1"/>
                          </a:solidFill>
                          <a:effectLst/>
                          <a:latin typeface="+mn-lt"/>
                          <a:ea typeface="+mn-ea"/>
                          <a:cs typeface="+mn-cs"/>
                        </a:rPr>
                        <a:t>T</a:t>
                      </a:r>
                      <a:r>
                        <a:rPr lang="en-US" sz="2400" b="1" kern="1200" baseline="-25000" dirty="0">
                          <a:solidFill>
                            <a:schemeClr val="tx1"/>
                          </a:solidFill>
                          <a:effectLst/>
                          <a:latin typeface="+mn-lt"/>
                          <a:ea typeface="+mn-ea"/>
                          <a:cs typeface="+mn-cs"/>
                        </a:rPr>
                        <a:t>i</a:t>
                      </a:r>
                      <a:endParaRPr lang="en-IN" sz="2400" b="1" kern="1200" baseline="-250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err="1">
                          <a:solidFill>
                            <a:schemeClr val="tx1"/>
                          </a:solidFill>
                          <a:effectLst/>
                          <a:latin typeface="+mn-lt"/>
                          <a:ea typeface="+mn-ea"/>
                          <a:cs typeface="+mn-cs"/>
                        </a:rPr>
                        <a:t>T</a:t>
                      </a:r>
                      <a:r>
                        <a:rPr lang="en-US" sz="2400" b="1" kern="1200" baseline="-25000" dirty="0" err="1">
                          <a:solidFill>
                            <a:schemeClr val="tx1"/>
                          </a:solidFill>
                          <a:effectLst/>
                          <a:latin typeface="+mn-lt"/>
                          <a:ea typeface="+mn-ea"/>
                          <a:cs typeface="+mn-cs"/>
                        </a:rPr>
                        <a:t>j</a:t>
                      </a:r>
                      <a:endParaRPr lang="en-IN" sz="2400" b="1"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a16="http://schemas.microsoft.com/office/drawing/2014/main" val="10000"/>
                  </a:ext>
                </a:extLst>
              </a:tr>
              <a:tr h="354848">
                <a:tc>
                  <a:txBody>
                    <a:bodyPr/>
                    <a:lstStyle/>
                    <a:p>
                      <a:pPr marL="457200" indent="-457200" algn="ctr">
                        <a:lnSpc>
                          <a:spcPct val="115000"/>
                        </a:lnSpc>
                        <a:spcAft>
                          <a:spcPts val="0"/>
                        </a:spcAft>
                      </a:pPr>
                      <a:r>
                        <a:rPr lang="en-US" sz="2000" kern="1200" dirty="0">
                          <a:solidFill>
                            <a:schemeClr val="tx1"/>
                          </a:solidFill>
                          <a:effectLst/>
                          <a:latin typeface="+mn-lt"/>
                          <a:ea typeface="+mn-ea"/>
                          <a:cs typeface="+mn-cs"/>
                        </a:rPr>
                        <a:t>write(Q)</a:t>
                      </a:r>
                      <a:endParaRPr lang="en-IN" sz="20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457200" indent="-457200" algn="ctr" defTabSz="914400" rtl="0" eaLnBrk="1" latinLnBrk="0" hangingPunct="1">
                        <a:lnSpc>
                          <a:spcPct val="115000"/>
                        </a:lnSpc>
                        <a:spcAft>
                          <a:spcPts val="0"/>
                        </a:spcAft>
                      </a:pPr>
                      <a:endParaRPr lang="en-IN" sz="18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0">
                <a:tc>
                  <a:txBody>
                    <a:bodyPr/>
                    <a:lstStyle/>
                    <a:p>
                      <a:pPr marL="457200" indent="-457200" algn="ctr">
                        <a:lnSpc>
                          <a:spcPct val="115000"/>
                        </a:lnSpc>
                        <a:spcAft>
                          <a:spcPts val="0"/>
                        </a:spcAft>
                      </a:pPr>
                      <a:endParaRPr lang="en-IN" sz="18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457200" indent="-457200" algn="ctr" defTabSz="914400" rtl="0" eaLnBrk="1" latinLnBrk="0" hangingPunct="1">
                        <a:lnSpc>
                          <a:spcPct val="115000"/>
                        </a:lnSpc>
                        <a:spcAft>
                          <a:spcPts val="0"/>
                        </a:spcAft>
                      </a:pPr>
                      <a:r>
                        <a:rPr lang="en-US" sz="2000" kern="1200" dirty="0">
                          <a:solidFill>
                            <a:schemeClr val="tx1"/>
                          </a:solidFill>
                          <a:effectLst/>
                          <a:latin typeface="+mn-lt"/>
                          <a:ea typeface="+mn-ea"/>
                          <a:cs typeface="+mn-cs"/>
                        </a:rPr>
                        <a:t>write(Q)</a:t>
                      </a:r>
                      <a:endParaRPr lang="en-IN" sz="20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graphicFrame>
        <p:nvGraphicFramePr>
          <p:cNvPr id="8" name="Content Placeholder 1"/>
          <p:cNvGraphicFramePr>
            <a:graphicFrameLocks/>
          </p:cNvGraphicFramePr>
          <p:nvPr>
            <p:extLst>
              <p:ext uri="{D42A27DB-BD31-4B8C-83A1-F6EECF244321}">
                <p14:modId xmlns:p14="http://schemas.microsoft.com/office/powerpoint/2010/main" val="3686882170"/>
              </p:ext>
            </p:extLst>
          </p:nvPr>
        </p:nvGraphicFramePr>
        <p:xfrm>
          <a:off x="9672913" y="1492624"/>
          <a:ext cx="2196972" cy="1072906"/>
        </p:xfrm>
        <a:graphic>
          <a:graphicData uri="http://schemas.openxmlformats.org/drawingml/2006/table">
            <a:tbl>
              <a:tblPr firstRow="1" firstCol="1" bandRow="1">
                <a:tableStyleId>{2D5ABB26-0587-4C30-8999-92F81FD0307C}</a:tableStyleId>
              </a:tblPr>
              <a:tblGrid>
                <a:gridCol w="1098486">
                  <a:extLst>
                    <a:ext uri="{9D8B030D-6E8A-4147-A177-3AD203B41FA5}">
                      <a16:colId xmlns:a16="http://schemas.microsoft.com/office/drawing/2014/main" val="20000"/>
                    </a:ext>
                  </a:extLst>
                </a:gridCol>
                <a:gridCol w="1098486">
                  <a:extLst>
                    <a:ext uri="{9D8B030D-6E8A-4147-A177-3AD203B41FA5}">
                      <a16:colId xmlns:a16="http://schemas.microsoft.com/office/drawing/2014/main" val="20001"/>
                    </a:ext>
                  </a:extLst>
                </a:gridCol>
              </a:tblGrid>
              <a:tr h="254752">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a:solidFill>
                            <a:schemeClr val="tx1"/>
                          </a:solidFill>
                          <a:effectLst/>
                          <a:latin typeface="+mn-lt"/>
                          <a:ea typeface="+mn-ea"/>
                          <a:cs typeface="+mn-cs"/>
                        </a:rPr>
                        <a:t>T</a:t>
                      </a:r>
                      <a:r>
                        <a:rPr lang="en-US" sz="2400" b="1" kern="1200" baseline="-25000" dirty="0">
                          <a:solidFill>
                            <a:schemeClr val="tx1"/>
                          </a:solidFill>
                          <a:effectLst/>
                          <a:latin typeface="+mn-lt"/>
                          <a:ea typeface="+mn-ea"/>
                          <a:cs typeface="+mn-cs"/>
                        </a:rPr>
                        <a:t>i</a:t>
                      </a:r>
                      <a:endParaRPr lang="en-IN" sz="2400" b="1" kern="1200" baseline="-250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err="1">
                          <a:solidFill>
                            <a:schemeClr val="tx1"/>
                          </a:solidFill>
                          <a:effectLst/>
                          <a:latin typeface="+mn-lt"/>
                          <a:ea typeface="+mn-ea"/>
                          <a:cs typeface="+mn-cs"/>
                        </a:rPr>
                        <a:t>T</a:t>
                      </a:r>
                      <a:r>
                        <a:rPr lang="en-US" sz="2400" b="1" kern="1200" baseline="-25000" dirty="0" err="1">
                          <a:solidFill>
                            <a:schemeClr val="tx1"/>
                          </a:solidFill>
                          <a:effectLst/>
                          <a:latin typeface="+mn-lt"/>
                          <a:ea typeface="+mn-ea"/>
                          <a:cs typeface="+mn-cs"/>
                        </a:rPr>
                        <a:t>j</a:t>
                      </a:r>
                      <a:endParaRPr lang="en-IN" sz="2400" b="1"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a16="http://schemas.microsoft.com/office/drawing/2014/main" val="10000"/>
                  </a:ext>
                </a:extLst>
              </a:tr>
              <a:tr h="354848">
                <a:tc>
                  <a:txBody>
                    <a:bodyPr/>
                    <a:lstStyle/>
                    <a:p>
                      <a:pPr marL="457200" indent="-457200" algn="ctr">
                        <a:lnSpc>
                          <a:spcPct val="115000"/>
                        </a:lnSpc>
                        <a:spcAft>
                          <a:spcPts val="0"/>
                        </a:spcAft>
                      </a:pPr>
                      <a:endParaRPr lang="en-IN" sz="20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000" kern="1200" dirty="0">
                          <a:solidFill>
                            <a:schemeClr val="tx1"/>
                          </a:solidFill>
                          <a:effectLst/>
                          <a:latin typeface="+mn-lt"/>
                          <a:ea typeface="+mn-ea"/>
                          <a:cs typeface="+mn-cs"/>
                        </a:rPr>
                        <a:t>read (Q)</a:t>
                      </a:r>
                      <a:endParaRPr lang="en-IN" sz="20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0">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000" kern="1200" dirty="0">
                          <a:solidFill>
                            <a:schemeClr val="tx1"/>
                          </a:solidFill>
                          <a:effectLst/>
                          <a:latin typeface="+mn-lt"/>
                          <a:ea typeface="+mn-ea"/>
                          <a:cs typeface="+mn-cs"/>
                        </a:rPr>
                        <a:t>read (Q)</a:t>
                      </a:r>
                      <a:endParaRPr lang="en-IN" sz="20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457200" indent="-457200" algn="ctr" defTabSz="914400" rtl="0" eaLnBrk="1" latinLnBrk="0" hangingPunct="1">
                        <a:lnSpc>
                          <a:spcPct val="115000"/>
                        </a:lnSpc>
                        <a:spcAft>
                          <a:spcPts val="0"/>
                        </a:spcAft>
                      </a:pPr>
                      <a:endParaRPr lang="en-IN" sz="20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graphicFrame>
        <p:nvGraphicFramePr>
          <p:cNvPr id="9" name="Content Placeholder 1"/>
          <p:cNvGraphicFramePr>
            <a:graphicFrameLocks/>
          </p:cNvGraphicFramePr>
          <p:nvPr>
            <p:extLst>
              <p:ext uri="{D42A27DB-BD31-4B8C-83A1-F6EECF244321}">
                <p14:modId xmlns:p14="http://schemas.microsoft.com/office/powerpoint/2010/main" val="2422425961"/>
              </p:ext>
            </p:extLst>
          </p:nvPr>
        </p:nvGraphicFramePr>
        <p:xfrm>
          <a:off x="9672913" y="2720502"/>
          <a:ext cx="2196972" cy="1072906"/>
        </p:xfrm>
        <a:graphic>
          <a:graphicData uri="http://schemas.openxmlformats.org/drawingml/2006/table">
            <a:tbl>
              <a:tblPr firstRow="1" firstCol="1" bandRow="1">
                <a:tableStyleId>{2D5ABB26-0587-4C30-8999-92F81FD0307C}</a:tableStyleId>
              </a:tblPr>
              <a:tblGrid>
                <a:gridCol w="1098486">
                  <a:extLst>
                    <a:ext uri="{9D8B030D-6E8A-4147-A177-3AD203B41FA5}">
                      <a16:colId xmlns:a16="http://schemas.microsoft.com/office/drawing/2014/main" val="20000"/>
                    </a:ext>
                  </a:extLst>
                </a:gridCol>
                <a:gridCol w="1098486">
                  <a:extLst>
                    <a:ext uri="{9D8B030D-6E8A-4147-A177-3AD203B41FA5}">
                      <a16:colId xmlns:a16="http://schemas.microsoft.com/office/drawing/2014/main" val="20001"/>
                    </a:ext>
                  </a:extLst>
                </a:gridCol>
              </a:tblGrid>
              <a:tr h="254752">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a:solidFill>
                            <a:schemeClr val="tx1"/>
                          </a:solidFill>
                          <a:effectLst/>
                          <a:latin typeface="+mn-lt"/>
                          <a:ea typeface="+mn-ea"/>
                          <a:cs typeface="+mn-cs"/>
                        </a:rPr>
                        <a:t>T</a:t>
                      </a:r>
                      <a:r>
                        <a:rPr lang="en-US" sz="2400" b="1" kern="1200" baseline="-25000" dirty="0">
                          <a:solidFill>
                            <a:schemeClr val="tx1"/>
                          </a:solidFill>
                          <a:effectLst/>
                          <a:latin typeface="+mn-lt"/>
                          <a:ea typeface="+mn-ea"/>
                          <a:cs typeface="+mn-cs"/>
                        </a:rPr>
                        <a:t>i</a:t>
                      </a:r>
                      <a:endParaRPr lang="en-IN" sz="2400" b="1" kern="1200" baseline="-250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err="1">
                          <a:solidFill>
                            <a:schemeClr val="tx1"/>
                          </a:solidFill>
                          <a:effectLst/>
                          <a:latin typeface="+mn-lt"/>
                          <a:ea typeface="+mn-ea"/>
                          <a:cs typeface="+mn-cs"/>
                        </a:rPr>
                        <a:t>T</a:t>
                      </a:r>
                      <a:r>
                        <a:rPr lang="en-US" sz="2400" b="1" kern="1200" baseline="-25000" dirty="0" err="1">
                          <a:solidFill>
                            <a:schemeClr val="tx1"/>
                          </a:solidFill>
                          <a:effectLst/>
                          <a:latin typeface="+mn-lt"/>
                          <a:ea typeface="+mn-ea"/>
                          <a:cs typeface="+mn-cs"/>
                        </a:rPr>
                        <a:t>j</a:t>
                      </a:r>
                      <a:endParaRPr lang="en-IN" sz="2400" b="1"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a16="http://schemas.microsoft.com/office/drawing/2014/main" val="10000"/>
                  </a:ext>
                </a:extLst>
              </a:tr>
              <a:tr h="354848">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endParaRPr lang="en-IN" sz="20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457200" indent="-457200" algn="ctr" defTabSz="914400" rtl="0" eaLnBrk="1" latinLnBrk="0" hangingPunct="1">
                        <a:lnSpc>
                          <a:spcPct val="115000"/>
                        </a:lnSpc>
                        <a:spcAft>
                          <a:spcPts val="0"/>
                        </a:spcAft>
                      </a:pPr>
                      <a:r>
                        <a:rPr lang="en-US" sz="2000" kern="1200" dirty="0">
                          <a:solidFill>
                            <a:schemeClr val="tx1"/>
                          </a:solidFill>
                          <a:effectLst/>
                          <a:latin typeface="+mn-lt"/>
                          <a:ea typeface="+mn-ea"/>
                          <a:cs typeface="+mn-cs"/>
                        </a:rPr>
                        <a:t>write(Q)</a:t>
                      </a:r>
                      <a:endParaRPr lang="en-IN" sz="20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0">
                <a:tc>
                  <a:txBody>
                    <a:bodyPr/>
                    <a:lstStyle/>
                    <a:p>
                      <a:pPr marL="457200" indent="-457200" algn="ctr">
                        <a:lnSpc>
                          <a:spcPct val="115000"/>
                        </a:lnSpc>
                        <a:spcAft>
                          <a:spcPts val="0"/>
                        </a:spcAft>
                      </a:pPr>
                      <a:r>
                        <a:rPr lang="en-US" sz="2000" kern="1200" dirty="0">
                          <a:solidFill>
                            <a:schemeClr val="tx1"/>
                          </a:solidFill>
                          <a:effectLst/>
                          <a:latin typeface="+mn-lt"/>
                          <a:ea typeface="+mn-ea"/>
                          <a:cs typeface="+mn-cs"/>
                        </a:rPr>
                        <a:t>read (Q)</a:t>
                      </a:r>
                      <a:endParaRPr lang="en-IN" sz="20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457200" indent="-457200" algn="ctr" defTabSz="914400" rtl="0" eaLnBrk="1" latinLnBrk="0" hangingPunct="1">
                        <a:lnSpc>
                          <a:spcPct val="115000"/>
                        </a:lnSpc>
                        <a:spcAft>
                          <a:spcPts val="0"/>
                        </a:spcAft>
                      </a:pPr>
                      <a:endParaRPr lang="en-IN" sz="20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graphicFrame>
        <p:nvGraphicFramePr>
          <p:cNvPr id="10" name="Content Placeholder 1"/>
          <p:cNvGraphicFramePr>
            <a:graphicFrameLocks/>
          </p:cNvGraphicFramePr>
          <p:nvPr>
            <p:extLst>
              <p:ext uri="{D42A27DB-BD31-4B8C-83A1-F6EECF244321}">
                <p14:modId xmlns:p14="http://schemas.microsoft.com/office/powerpoint/2010/main" val="2732933790"/>
              </p:ext>
            </p:extLst>
          </p:nvPr>
        </p:nvGraphicFramePr>
        <p:xfrm>
          <a:off x="9672913" y="3948380"/>
          <a:ext cx="2196972" cy="1072906"/>
        </p:xfrm>
        <a:graphic>
          <a:graphicData uri="http://schemas.openxmlformats.org/drawingml/2006/table">
            <a:tbl>
              <a:tblPr firstRow="1" firstCol="1" bandRow="1">
                <a:tableStyleId>{2D5ABB26-0587-4C30-8999-92F81FD0307C}</a:tableStyleId>
              </a:tblPr>
              <a:tblGrid>
                <a:gridCol w="1098486">
                  <a:extLst>
                    <a:ext uri="{9D8B030D-6E8A-4147-A177-3AD203B41FA5}">
                      <a16:colId xmlns:a16="http://schemas.microsoft.com/office/drawing/2014/main" val="20000"/>
                    </a:ext>
                  </a:extLst>
                </a:gridCol>
                <a:gridCol w="1098486">
                  <a:extLst>
                    <a:ext uri="{9D8B030D-6E8A-4147-A177-3AD203B41FA5}">
                      <a16:colId xmlns:a16="http://schemas.microsoft.com/office/drawing/2014/main" val="20001"/>
                    </a:ext>
                  </a:extLst>
                </a:gridCol>
              </a:tblGrid>
              <a:tr h="254752">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a:solidFill>
                            <a:schemeClr val="tx1"/>
                          </a:solidFill>
                          <a:effectLst/>
                          <a:latin typeface="+mn-lt"/>
                          <a:ea typeface="+mn-ea"/>
                          <a:cs typeface="+mn-cs"/>
                        </a:rPr>
                        <a:t>T</a:t>
                      </a:r>
                      <a:r>
                        <a:rPr lang="en-US" sz="2400" b="1" kern="1200" baseline="-25000" dirty="0">
                          <a:solidFill>
                            <a:schemeClr val="tx1"/>
                          </a:solidFill>
                          <a:effectLst/>
                          <a:latin typeface="+mn-lt"/>
                          <a:ea typeface="+mn-ea"/>
                          <a:cs typeface="+mn-cs"/>
                        </a:rPr>
                        <a:t>i</a:t>
                      </a:r>
                      <a:endParaRPr lang="en-IN" sz="2400" b="1" kern="1200" baseline="-250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err="1">
                          <a:solidFill>
                            <a:schemeClr val="tx1"/>
                          </a:solidFill>
                          <a:effectLst/>
                          <a:latin typeface="+mn-lt"/>
                          <a:ea typeface="+mn-ea"/>
                          <a:cs typeface="+mn-cs"/>
                        </a:rPr>
                        <a:t>T</a:t>
                      </a:r>
                      <a:r>
                        <a:rPr lang="en-US" sz="2400" b="1" kern="1200" baseline="-25000" dirty="0" err="1">
                          <a:solidFill>
                            <a:schemeClr val="tx1"/>
                          </a:solidFill>
                          <a:effectLst/>
                          <a:latin typeface="+mn-lt"/>
                          <a:ea typeface="+mn-ea"/>
                          <a:cs typeface="+mn-cs"/>
                        </a:rPr>
                        <a:t>j</a:t>
                      </a:r>
                      <a:endParaRPr lang="en-IN" sz="2400" b="1"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a16="http://schemas.microsoft.com/office/drawing/2014/main" val="10000"/>
                  </a:ext>
                </a:extLst>
              </a:tr>
              <a:tr h="354848">
                <a:tc>
                  <a:txBody>
                    <a:bodyPr/>
                    <a:lstStyle/>
                    <a:p>
                      <a:pPr marL="457200" indent="-457200" algn="ctr">
                        <a:lnSpc>
                          <a:spcPct val="115000"/>
                        </a:lnSpc>
                        <a:spcAft>
                          <a:spcPts val="0"/>
                        </a:spcAft>
                      </a:pPr>
                      <a:endParaRPr lang="en-IN" sz="20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000" kern="1200" dirty="0">
                          <a:solidFill>
                            <a:schemeClr val="tx1"/>
                          </a:solidFill>
                          <a:effectLst/>
                          <a:latin typeface="+mn-lt"/>
                          <a:ea typeface="+mn-ea"/>
                          <a:cs typeface="+mn-cs"/>
                        </a:rPr>
                        <a:t>read (Q)</a:t>
                      </a:r>
                      <a:endParaRPr lang="en-IN" sz="20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0">
                <a:tc>
                  <a:txBody>
                    <a:bodyPr/>
                    <a:lstStyle/>
                    <a:p>
                      <a:pPr marL="457200" indent="-457200" algn="ctr">
                        <a:lnSpc>
                          <a:spcPct val="115000"/>
                        </a:lnSpc>
                        <a:spcAft>
                          <a:spcPts val="0"/>
                        </a:spcAft>
                      </a:pPr>
                      <a:r>
                        <a:rPr lang="en-US" sz="2000" kern="1200" dirty="0">
                          <a:solidFill>
                            <a:schemeClr val="tx1"/>
                          </a:solidFill>
                          <a:effectLst/>
                          <a:latin typeface="+mn-lt"/>
                          <a:ea typeface="+mn-ea"/>
                          <a:cs typeface="+mn-cs"/>
                        </a:rPr>
                        <a:t>write(Q)</a:t>
                      </a:r>
                      <a:endParaRPr lang="en-IN" sz="20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457200" indent="-457200" algn="ctr" defTabSz="914400" rtl="0" eaLnBrk="1" latinLnBrk="0" hangingPunct="1">
                        <a:lnSpc>
                          <a:spcPct val="115000"/>
                        </a:lnSpc>
                        <a:spcAft>
                          <a:spcPts val="0"/>
                        </a:spcAft>
                      </a:pPr>
                      <a:endParaRPr lang="en-IN" sz="20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graphicFrame>
        <p:nvGraphicFramePr>
          <p:cNvPr id="11" name="Content Placeholder 1"/>
          <p:cNvGraphicFramePr>
            <a:graphicFrameLocks/>
          </p:cNvGraphicFramePr>
          <p:nvPr>
            <p:extLst>
              <p:ext uri="{D42A27DB-BD31-4B8C-83A1-F6EECF244321}">
                <p14:modId xmlns:p14="http://schemas.microsoft.com/office/powerpoint/2010/main" val="3351517584"/>
              </p:ext>
            </p:extLst>
          </p:nvPr>
        </p:nvGraphicFramePr>
        <p:xfrm>
          <a:off x="9672913" y="5176258"/>
          <a:ext cx="2196972" cy="1072906"/>
        </p:xfrm>
        <a:graphic>
          <a:graphicData uri="http://schemas.openxmlformats.org/drawingml/2006/table">
            <a:tbl>
              <a:tblPr firstRow="1" firstCol="1" bandRow="1">
                <a:tableStyleId>{2D5ABB26-0587-4C30-8999-92F81FD0307C}</a:tableStyleId>
              </a:tblPr>
              <a:tblGrid>
                <a:gridCol w="1098486">
                  <a:extLst>
                    <a:ext uri="{9D8B030D-6E8A-4147-A177-3AD203B41FA5}">
                      <a16:colId xmlns:a16="http://schemas.microsoft.com/office/drawing/2014/main" val="20000"/>
                    </a:ext>
                  </a:extLst>
                </a:gridCol>
                <a:gridCol w="1098486">
                  <a:extLst>
                    <a:ext uri="{9D8B030D-6E8A-4147-A177-3AD203B41FA5}">
                      <a16:colId xmlns:a16="http://schemas.microsoft.com/office/drawing/2014/main" val="20001"/>
                    </a:ext>
                  </a:extLst>
                </a:gridCol>
              </a:tblGrid>
              <a:tr h="254752">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a:solidFill>
                            <a:schemeClr val="tx1"/>
                          </a:solidFill>
                          <a:effectLst/>
                          <a:latin typeface="+mn-lt"/>
                          <a:ea typeface="+mn-ea"/>
                          <a:cs typeface="+mn-cs"/>
                        </a:rPr>
                        <a:t>T</a:t>
                      </a:r>
                      <a:r>
                        <a:rPr lang="en-US" sz="2400" b="1" kern="1200" baseline="-25000" dirty="0">
                          <a:solidFill>
                            <a:schemeClr val="tx1"/>
                          </a:solidFill>
                          <a:effectLst/>
                          <a:latin typeface="+mn-lt"/>
                          <a:ea typeface="+mn-ea"/>
                          <a:cs typeface="+mn-cs"/>
                        </a:rPr>
                        <a:t>i</a:t>
                      </a:r>
                      <a:endParaRPr lang="en-IN" sz="2400" b="1" kern="1200" baseline="-250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err="1">
                          <a:solidFill>
                            <a:schemeClr val="tx1"/>
                          </a:solidFill>
                          <a:effectLst/>
                          <a:latin typeface="+mn-lt"/>
                          <a:ea typeface="+mn-ea"/>
                          <a:cs typeface="+mn-cs"/>
                        </a:rPr>
                        <a:t>T</a:t>
                      </a:r>
                      <a:r>
                        <a:rPr lang="en-US" sz="2400" b="1" kern="1200" baseline="-25000" dirty="0" err="1">
                          <a:solidFill>
                            <a:schemeClr val="tx1"/>
                          </a:solidFill>
                          <a:effectLst/>
                          <a:latin typeface="+mn-lt"/>
                          <a:ea typeface="+mn-ea"/>
                          <a:cs typeface="+mn-cs"/>
                        </a:rPr>
                        <a:t>j</a:t>
                      </a:r>
                      <a:endParaRPr lang="en-IN" sz="2400" b="1"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a16="http://schemas.microsoft.com/office/drawing/2014/main" val="10000"/>
                  </a:ext>
                </a:extLst>
              </a:tr>
              <a:tr h="354848">
                <a:tc>
                  <a:txBody>
                    <a:bodyPr/>
                    <a:lstStyle/>
                    <a:p>
                      <a:pPr marL="457200" indent="-457200" algn="ctr">
                        <a:lnSpc>
                          <a:spcPct val="115000"/>
                        </a:lnSpc>
                        <a:spcAft>
                          <a:spcPts val="0"/>
                        </a:spcAft>
                      </a:pPr>
                      <a:endParaRPr lang="en-IN" sz="20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000" kern="1200" dirty="0">
                          <a:solidFill>
                            <a:schemeClr val="tx1"/>
                          </a:solidFill>
                          <a:effectLst/>
                          <a:latin typeface="+mn-lt"/>
                          <a:ea typeface="+mn-ea"/>
                          <a:cs typeface="+mn-cs"/>
                        </a:rPr>
                        <a:t>write(Q)</a:t>
                      </a:r>
                      <a:endParaRPr lang="en-IN" sz="20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0">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000" kern="1200" dirty="0">
                          <a:solidFill>
                            <a:schemeClr val="tx1"/>
                          </a:solidFill>
                          <a:effectLst/>
                          <a:latin typeface="+mn-lt"/>
                          <a:ea typeface="+mn-ea"/>
                          <a:cs typeface="+mn-cs"/>
                        </a:rPr>
                        <a:t>write(Q)</a:t>
                      </a:r>
                      <a:endParaRPr lang="en-IN" sz="20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457200" indent="-457200" algn="ctr" defTabSz="914400" rtl="0" eaLnBrk="1" latinLnBrk="0" hangingPunct="1">
                        <a:lnSpc>
                          <a:spcPct val="115000"/>
                        </a:lnSpc>
                        <a:spcAft>
                          <a:spcPts val="0"/>
                        </a:spcAft>
                      </a:pPr>
                      <a:endParaRPr lang="en-IN" sz="20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1748142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8"/>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fade">
                                      <p:cBhvr>
                                        <p:cTn id="18" dur="500"/>
                                        <p:tgtEl>
                                          <p:spTgt spid="3">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fade">
                                      <p:cBhvr>
                                        <p:cTn id="23" dur="500"/>
                                        <p:tgtEl>
                                          <p:spTgt spid="3">
                                            <p:txEl>
                                              <p:pRg st="3" end="3"/>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5"/>
                                        </p:tgtEl>
                                        <p:attrNameLst>
                                          <p:attrName>style.visibility</p:attrName>
                                        </p:attrNameLst>
                                      </p:cBhvr>
                                      <p:to>
                                        <p:strVal val="visible"/>
                                      </p:to>
                                    </p:set>
                                  </p:childTnLst>
                                </p:cTn>
                              </p:par>
                              <p:par>
                                <p:cTn id="28" presetID="1" presetClass="entr" presetSubtype="0" fill="hold" nodeType="withEffect">
                                  <p:stCondLst>
                                    <p:cond delay="0"/>
                                  </p:stCondLst>
                                  <p:childTnLst>
                                    <p:set>
                                      <p:cBhvr>
                                        <p:cTn id="29" dur="1" fill="hold">
                                          <p:stCondLst>
                                            <p:cond delay="0"/>
                                          </p:stCondLst>
                                        </p:cTn>
                                        <p:tgtEl>
                                          <p:spTgt spid="9"/>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3">
                                            <p:txEl>
                                              <p:pRg st="5" end="5"/>
                                            </p:txEl>
                                          </p:spTgt>
                                        </p:tgtEl>
                                        <p:attrNameLst>
                                          <p:attrName>style.visibility</p:attrName>
                                        </p:attrNameLst>
                                      </p:cBhvr>
                                      <p:to>
                                        <p:strVal val="visible"/>
                                      </p:to>
                                    </p:set>
                                    <p:animEffect transition="in" filter="fade">
                                      <p:cBhvr>
                                        <p:cTn id="34" dur="500"/>
                                        <p:tgtEl>
                                          <p:spTgt spid="3">
                                            <p:txEl>
                                              <p:pRg st="5" end="5"/>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animEffect transition="in" filter="fade">
                                      <p:cBhvr>
                                        <p:cTn id="39" dur="500"/>
                                        <p:tgtEl>
                                          <p:spTgt spid="3">
                                            <p:txEl>
                                              <p:pRg st="6" end="6"/>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nodeType="clickEffect">
                                  <p:stCondLst>
                                    <p:cond delay="0"/>
                                  </p:stCondLst>
                                  <p:childTnLst>
                                    <p:set>
                                      <p:cBhvr>
                                        <p:cTn id="43" dur="1" fill="hold">
                                          <p:stCondLst>
                                            <p:cond delay="0"/>
                                          </p:stCondLst>
                                        </p:cTn>
                                        <p:tgtEl>
                                          <p:spTgt spid="6"/>
                                        </p:tgtEl>
                                        <p:attrNameLst>
                                          <p:attrName>style.visibility</p:attrName>
                                        </p:attrNameLst>
                                      </p:cBhvr>
                                      <p:to>
                                        <p:strVal val="visible"/>
                                      </p:to>
                                    </p:set>
                                  </p:childTnLst>
                                </p:cTn>
                              </p:par>
                              <p:par>
                                <p:cTn id="44" presetID="1" presetClass="entr" presetSubtype="0" fill="hold" nodeType="withEffect">
                                  <p:stCondLst>
                                    <p:cond delay="0"/>
                                  </p:stCondLst>
                                  <p:childTnLst>
                                    <p:set>
                                      <p:cBhvr>
                                        <p:cTn id="45" dur="1" fill="hold">
                                          <p:stCondLst>
                                            <p:cond delay="0"/>
                                          </p:stCondLst>
                                        </p:cTn>
                                        <p:tgtEl>
                                          <p:spTgt spid="10"/>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3">
                                            <p:txEl>
                                              <p:pRg st="8" end="8"/>
                                            </p:txEl>
                                          </p:spTgt>
                                        </p:tgtEl>
                                        <p:attrNameLst>
                                          <p:attrName>style.visibility</p:attrName>
                                        </p:attrNameLst>
                                      </p:cBhvr>
                                      <p:to>
                                        <p:strVal val="visible"/>
                                      </p:to>
                                    </p:set>
                                    <p:animEffect transition="in" filter="fade">
                                      <p:cBhvr>
                                        <p:cTn id="50" dur="500"/>
                                        <p:tgtEl>
                                          <p:spTgt spid="3">
                                            <p:txEl>
                                              <p:pRg st="8" end="8"/>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3">
                                            <p:txEl>
                                              <p:pRg st="9" end="9"/>
                                            </p:txEl>
                                          </p:spTgt>
                                        </p:tgtEl>
                                        <p:attrNameLst>
                                          <p:attrName>style.visibility</p:attrName>
                                        </p:attrNameLst>
                                      </p:cBhvr>
                                      <p:to>
                                        <p:strVal val="visible"/>
                                      </p:to>
                                    </p:set>
                                    <p:animEffect transition="in" filter="fade">
                                      <p:cBhvr>
                                        <p:cTn id="55" dur="500"/>
                                        <p:tgtEl>
                                          <p:spTgt spid="3">
                                            <p:txEl>
                                              <p:pRg st="9" end="9"/>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nodeType="clickEffect">
                                  <p:stCondLst>
                                    <p:cond delay="0"/>
                                  </p:stCondLst>
                                  <p:childTnLst>
                                    <p:set>
                                      <p:cBhvr>
                                        <p:cTn id="59" dur="1" fill="hold">
                                          <p:stCondLst>
                                            <p:cond delay="0"/>
                                          </p:stCondLst>
                                        </p:cTn>
                                        <p:tgtEl>
                                          <p:spTgt spid="7"/>
                                        </p:tgtEl>
                                        <p:attrNameLst>
                                          <p:attrName>style.visibility</p:attrName>
                                        </p:attrNameLst>
                                      </p:cBhvr>
                                      <p:to>
                                        <p:strVal val="visible"/>
                                      </p:to>
                                    </p:set>
                                  </p:childTnLst>
                                </p:cTn>
                              </p:par>
                              <p:par>
                                <p:cTn id="60" presetID="1" presetClass="entr" presetSubtype="0" fill="hold" nodeType="withEffect">
                                  <p:stCondLst>
                                    <p:cond delay="0"/>
                                  </p:stCondLst>
                                  <p:childTnLst>
                                    <p:set>
                                      <p:cBhvr>
                                        <p:cTn id="61" dur="1" fill="hold">
                                          <p:stCondLst>
                                            <p:cond delay="0"/>
                                          </p:stCondLst>
                                        </p:cTn>
                                        <p:tgtEl>
                                          <p:spTgt spid="11"/>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nodeType="clickEffect">
                                  <p:stCondLst>
                                    <p:cond delay="0"/>
                                  </p:stCondLst>
                                  <p:childTnLst>
                                    <p:set>
                                      <p:cBhvr>
                                        <p:cTn id="65" dur="1" fill="hold">
                                          <p:stCondLst>
                                            <p:cond delay="0"/>
                                          </p:stCondLst>
                                        </p:cTn>
                                        <p:tgtEl>
                                          <p:spTgt spid="3">
                                            <p:txEl>
                                              <p:pRg st="11" end="11"/>
                                            </p:txEl>
                                          </p:spTgt>
                                        </p:tgtEl>
                                        <p:attrNameLst>
                                          <p:attrName>style.visibility</p:attrName>
                                        </p:attrNameLst>
                                      </p:cBhvr>
                                      <p:to>
                                        <p:strVal val="visible"/>
                                      </p:to>
                                    </p:set>
                                    <p:animEffect transition="in" filter="fade">
                                      <p:cBhvr>
                                        <p:cTn id="66" dur="500"/>
                                        <p:tgtEl>
                                          <p:spTgt spid="3">
                                            <p:txEl>
                                              <p:pRg st="11" end="11"/>
                                            </p:txEl>
                                          </p:spTgt>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nodeType="clickEffect">
                                  <p:stCondLst>
                                    <p:cond delay="0"/>
                                  </p:stCondLst>
                                  <p:childTnLst>
                                    <p:set>
                                      <p:cBhvr>
                                        <p:cTn id="70" dur="1" fill="hold">
                                          <p:stCondLst>
                                            <p:cond delay="0"/>
                                          </p:stCondLst>
                                        </p:cTn>
                                        <p:tgtEl>
                                          <p:spTgt spid="3">
                                            <p:txEl>
                                              <p:pRg st="12" end="12"/>
                                            </p:txEl>
                                          </p:spTgt>
                                        </p:tgtEl>
                                        <p:attrNameLst>
                                          <p:attrName>style.visibility</p:attrName>
                                        </p:attrNameLst>
                                      </p:cBhvr>
                                      <p:to>
                                        <p:strVal val="visible"/>
                                      </p:to>
                                    </p:set>
                                    <p:animEffect transition="in" filter="fade">
                                      <p:cBhvr>
                                        <p:cTn id="71"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11200"/>
          </a:xfrm>
        </p:spPr>
        <p:txBody>
          <a:bodyPr/>
          <a:lstStyle/>
          <a:p>
            <a:r>
              <a:rPr lang="en-US" dirty="0"/>
              <a:t>Conflict </a:t>
            </a:r>
            <a:r>
              <a:rPr lang="en-US" dirty="0" err="1"/>
              <a:t>serializability</a:t>
            </a:r>
            <a:endParaRPr lang="en-US" dirty="0"/>
          </a:p>
        </p:txBody>
      </p:sp>
      <p:sp>
        <p:nvSpPr>
          <p:cNvPr id="3" name="Content Placeholder 2"/>
          <p:cNvSpPr>
            <a:spLocks noGrp="1"/>
          </p:cNvSpPr>
          <p:nvPr>
            <p:ph idx="1"/>
          </p:nvPr>
        </p:nvSpPr>
        <p:spPr/>
        <p:txBody>
          <a:bodyPr/>
          <a:lstStyle/>
          <a:p>
            <a:r>
              <a:rPr lang="en-US" dirty="0"/>
              <a:t>If a given schedule can be </a:t>
            </a:r>
            <a:r>
              <a:rPr lang="en-US" b="1" dirty="0">
                <a:solidFill>
                  <a:schemeClr val="accent6"/>
                </a:solidFill>
              </a:rPr>
              <a:t>converted into a serial schedule by swapping its non-conflicting operations</a:t>
            </a:r>
            <a:r>
              <a:rPr lang="en-US" dirty="0"/>
              <a:t>, then it is called as a conflict serializable schedule.</a:t>
            </a:r>
          </a:p>
        </p:txBody>
      </p:sp>
    </p:spTree>
    <p:extLst>
      <p:ext uri="{BB962C8B-B14F-4D97-AF65-F5344CB8AC3E}">
        <p14:creationId xmlns:p14="http://schemas.microsoft.com/office/powerpoint/2010/main" val="4858745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2209623" y="2359105"/>
            <a:ext cx="1440000" cy="1298495"/>
          </a:xfrm>
          <a:prstGeom prst="roundRect">
            <a:avLst>
              <a:gd name="adj" fmla="val 9960"/>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9" name="Rounded Rectangle 8"/>
          <p:cNvSpPr/>
          <p:nvPr/>
        </p:nvSpPr>
        <p:spPr>
          <a:xfrm>
            <a:off x="443936" y="3837247"/>
            <a:ext cx="1440000" cy="1298495"/>
          </a:xfrm>
          <a:prstGeom prst="roundRect">
            <a:avLst>
              <a:gd name="adj" fmla="val 9960"/>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2" name="Title 1"/>
          <p:cNvSpPr>
            <a:spLocks noGrp="1"/>
          </p:cNvSpPr>
          <p:nvPr>
            <p:ph type="title"/>
          </p:nvPr>
        </p:nvSpPr>
        <p:spPr>
          <a:xfrm>
            <a:off x="0" y="1"/>
            <a:ext cx="12192000" cy="711200"/>
          </a:xfrm>
        </p:spPr>
        <p:txBody>
          <a:bodyPr/>
          <a:lstStyle/>
          <a:p>
            <a:r>
              <a:rPr lang="en-US" dirty="0"/>
              <a:t>Conflict </a:t>
            </a:r>
            <a:r>
              <a:rPr lang="en-US" dirty="0" err="1"/>
              <a:t>serializability</a:t>
            </a:r>
            <a:r>
              <a:rPr lang="en-US" dirty="0"/>
              <a:t> (Example)</a:t>
            </a:r>
          </a:p>
        </p:txBody>
      </p:sp>
      <p:sp>
        <p:nvSpPr>
          <p:cNvPr id="3" name="Content Placeholder 2"/>
          <p:cNvSpPr>
            <a:spLocks noGrp="1"/>
          </p:cNvSpPr>
          <p:nvPr>
            <p:ph idx="1"/>
          </p:nvPr>
        </p:nvSpPr>
        <p:spPr/>
        <p:txBody>
          <a:bodyPr/>
          <a:lstStyle/>
          <a:p>
            <a:pPr marL="0" indent="0">
              <a:buNone/>
            </a:pPr>
            <a:endParaRPr lang="en-US" dirty="0"/>
          </a:p>
        </p:txBody>
      </p:sp>
      <p:graphicFrame>
        <p:nvGraphicFramePr>
          <p:cNvPr id="4" name="Content Placeholder 1"/>
          <p:cNvGraphicFramePr>
            <a:graphicFrameLocks/>
          </p:cNvGraphicFramePr>
          <p:nvPr>
            <p:extLst>
              <p:ext uri="{D42A27DB-BD31-4B8C-83A1-F6EECF244321}">
                <p14:modId xmlns:p14="http://schemas.microsoft.com/office/powerpoint/2010/main" val="2254277765"/>
              </p:ext>
            </p:extLst>
          </p:nvPr>
        </p:nvGraphicFramePr>
        <p:xfrm>
          <a:off x="304800" y="990600"/>
          <a:ext cx="3505200" cy="5185457"/>
        </p:xfrm>
        <a:graphic>
          <a:graphicData uri="http://schemas.openxmlformats.org/drawingml/2006/table">
            <a:tbl>
              <a:tblPr firstRow="1" firstCol="1" bandRow="1">
                <a:tableStyleId>{2D5ABB26-0587-4C30-8999-92F81FD0307C}</a:tableStyleId>
              </a:tblPr>
              <a:tblGrid>
                <a:gridCol w="1752600">
                  <a:extLst>
                    <a:ext uri="{9D8B030D-6E8A-4147-A177-3AD203B41FA5}">
                      <a16:colId xmlns:a16="http://schemas.microsoft.com/office/drawing/2014/main" val="20000"/>
                    </a:ext>
                  </a:extLst>
                </a:gridCol>
                <a:gridCol w="1752600">
                  <a:extLst>
                    <a:ext uri="{9D8B030D-6E8A-4147-A177-3AD203B41FA5}">
                      <a16:colId xmlns:a16="http://schemas.microsoft.com/office/drawing/2014/main" val="20001"/>
                    </a:ext>
                  </a:extLst>
                </a:gridCol>
              </a:tblGrid>
              <a:tr h="445168">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a:solidFill>
                            <a:schemeClr val="tx1"/>
                          </a:solidFill>
                          <a:effectLst/>
                          <a:latin typeface="+mn-lt"/>
                          <a:ea typeface="+mn-ea"/>
                          <a:cs typeface="+mn-cs"/>
                        </a:rPr>
                        <a:t>T1</a:t>
                      </a:r>
                      <a:endParaRPr lang="en-IN" sz="2400" b="1"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a:solidFill>
                            <a:schemeClr val="tx1"/>
                          </a:solidFill>
                          <a:effectLst/>
                          <a:latin typeface="+mn-lt"/>
                          <a:ea typeface="+mn-ea"/>
                          <a:cs typeface="+mn-cs"/>
                        </a:rPr>
                        <a:t>T2</a:t>
                      </a:r>
                      <a:endParaRPr lang="en-IN" sz="2400" b="1"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a16="http://schemas.microsoft.com/office/drawing/2014/main" val="10000"/>
                  </a:ext>
                </a:extLst>
              </a:tr>
              <a:tr h="2438400">
                <a:tc>
                  <a:txBody>
                    <a:bodyPr/>
                    <a:lstStyle/>
                    <a:p>
                      <a:pPr marL="457200" indent="-457200" algn="ctr">
                        <a:lnSpc>
                          <a:spcPct val="115000"/>
                        </a:lnSpc>
                        <a:spcAft>
                          <a:spcPts val="0"/>
                        </a:spcAft>
                      </a:pPr>
                      <a:r>
                        <a:rPr lang="en-US" sz="1800" kern="1200" dirty="0">
                          <a:solidFill>
                            <a:schemeClr val="tx1"/>
                          </a:solidFill>
                          <a:effectLst/>
                          <a:latin typeface="+mn-lt"/>
                          <a:ea typeface="+mn-ea"/>
                          <a:cs typeface="+mn-cs"/>
                        </a:rPr>
                        <a:t>Read (A)</a:t>
                      </a:r>
                      <a:endParaRPr lang="en-IN" sz="1800" kern="1200" dirty="0">
                        <a:solidFill>
                          <a:schemeClr val="tx1"/>
                        </a:solidFill>
                        <a:effectLst/>
                        <a:latin typeface="+mn-lt"/>
                        <a:ea typeface="+mn-ea"/>
                        <a:cs typeface="+mn-cs"/>
                      </a:endParaRPr>
                    </a:p>
                    <a:p>
                      <a:pPr marL="457200" indent="-457200" algn="ctr">
                        <a:lnSpc>
                          <a:spcPct val="115000"/>
                        </a:lnSpc>
                        <a:spcAft>
                          <a:spcPts val="0"/>
                        </a:spcAft>
                      </a:pPr>
                      <a:r>
                        <a:rPr lang="en-US" sz="1800" kern="1200" dirty="0">
                          <a:solidFill>
                            <a:schemeClr val="tx1"/>
                          </a:solidFill>
                          <a:effectLst/>
                          <a:latin typeface="+mn-lt"/>
                          <a:ea typeface="+mn-ea"/>
                          <a:cs typeface="+mn-cs"/>
                        </a:rPr>
                        <a:t>A = A - 50</a:t>
                      </a:r>
                      <a:endParaRPr lang="en-IN" sz="1800" kern="1200" dirty="0">
                        <a:solidFill>
                          <a:schemeClr val="tx1"/>
                        </a:solidFill>
                        <a:effectLst/>
                        <a:latin typeface="+mn-lt"/>
                        <a:ea typeface="+mn-ea"/>
                        <a:cs typeface="+mn-cs"/>
                      </a:endParaRPr>
                    </a:p>
                    <a:p>
                      <a:pPr marL="457200" indent="-457200" algn="ctr">
                        <a:lnSpc>
                          <a:spcPct val="115000"/>
                        </a:lnSpc>
                        <a:spcAft>
                          <a:spcPts val="0"/>
                        </a:spcAft>
                      </a:pPr>
                      <a:r>
                        <a:rPr lang="en-US" sz="1800" kern="1200" dirty="0">
                          <a:solidFill>
                            <a:schemeClr val="tx1"/>
                          </a:solidFill>
                          <a:effectLst/>
                          <a:latin typeface="+mn-lt"/>
                          <a:ea typeface="+mn-ea"/>
                          <a:cs typeface="+mn-cs"/>
                        </a:rPr>
                        <a:t>Write (A) </a:t>
                      </a:r>
                      <a:endParaRPr lang="en-IN" sz="18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marL="457200" indent="-457200" algn="ctr" defTabSz="914400" rtl="0" eaLnBrk="1" latinLnBrk="0" hangingPunct="1">
                        <a:lnSpc>
                          <a:spcPct val="115000"/>
                        </a:lnSpc>
                        <a:spcAft>
                          <a:spcPts val="0"/>
                        </a:spcAft>
                      </a:pPr>
                      <a:endParaRPr lang="en-US" sz="1800" b="1" kern="1200" dirty="0">
                        <a:effectLst/>
                      </a:endParaRPr>
                    </a:p>
                    <a:p>
                      <a:pPr marL="457200" indent="-457200" algn="ctr" defTabSz="914400" rtl="0" eaLnBrk="1" latinLnBrk="0" hangingPunct="1">
                        <a:lnSpc>
                          <a:spcPct val="115000"/>
                        </a:lnSpc>
                        <a:spcAft>
                          <a:spcPts val="0"/>
                        </a:spcAft>
                      </a:pPr>
                      <a:endParaRPr lang="en-US" sz="1800" b="1" kern="1200" dirty="0">
                        <a:effectLst/>
                      </a:endParaRPr>
                    </a:p>
                    <a:p>
                      <a:pPr marL="457200" indent="-457200" algn="ctr" defTabSz="914400" rtl="0" eaLnBrk="1" latinLnBrk="0" hangingPunct="1">
                        <a:lnSpc>
                          <a:spcPct val="115000"/>
                        </a:lnSpc>
                        <a:spcAft>
                          <a:spcPts val="0"/>
                        </a:spcAft>
                      </a:pPr>
                      <a:endParaRPr lang="en-US" sz="1800" kern="1200" dirty="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Read (A)</a:t>
                      </a:r>
                      <a:endParaRPr lang="en-IN" sz="1800" kern="1200" dirty="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Temp = A * 0.1</a:t>
                      </a:r>
                      <a:endParaRPr lang="en-IN" sz="1800" kern="1200" dirty="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A = A - temp</a:t>
                      </a:r>
                      <a:endParaRPr lang="en-IN" sz="1800" kern="1200" dirty="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Write (A)</a:t>
                      </a:r>
                      <a:endParaRPr lang="en-IN" sz="18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301889">
                <a:tc>
                  <a:txBody>
                    <a:bodyPr/>
                    <a:lstStyle/>
                    <a:p>
                      <a:pPr marL="457200" indent="-457200" algn="ctr">
                        <a:lnSpc>
                          <a:spcPct val="115000"/>
                        </a:lnSpc>
                        <a:spcAft>
                          <a:spcPts val="0"/>
                        </a:spcAft>
                      </a:pPr>
                      <a:r>
                        <a:rPr lang="en-US" sz="1800" kern="1200" dirty="0">
                          <a:solidFill>
                            <a:schemeClr val="tx1"/>
                          </a:solidFill>
                          <a:effectLst/>
                          <a:latin typeface="+mn-lt"/>
                          <a:ea typeface="+mn-ea"/>
                          <a:cs typeface="+mn-cs"/>
                        </a:rPr>
                        <a:t> Read (B)</a:t>
                      </a:r>
                      <a:endParaRPr lang="en-IN" sz="1800" kern="1200" dirty="0">
                        <a:solidFill>
                          <a:schemeClr val="tx1"/>
                        </a:solidFill>
                        <a:effectLst/>
                        <a:latin typeface="+mn-lt"/>
                        <a:ea typeface="+mn-ea"/>
                        <a:cs typeface="+mn-cs"/>
                      </a:endParaRPr>
                    </a:p>
                    <a:p>
                      <a:pPr marL="457200" indent="-457200" algn="ctr">
                        <a:lnSpc>
                          <a:spcPct val="115000"/>
                        </a:lnSpc>
                        <a:spcAft>
                          <a:spcPts val="0"/>
                        </a:spcAft>
                      </a:pPr>
                      <a:r>
                        <a:rPr lang="en-US" sz="1800" kern="1200" dirty="0">
                          <a:solidFill>
                            <a:schemeClr val="tx1"/>
                          </a:solidFill>
                          <a:effectLst/>
                          <a:latin typeface="+mn-lt"/>
                          <a:ea typeface="+mn-ea"/>
                          <a:cs typeface="+mn-cs"/>
                        </a:rPr>
                        <a:t>B = B + 50</a:t>
                      </a:r>
                      <a:endParaRPr lang="en-IN" sz="1800" kern="1200" dirty="0">
                        <a:solidFill>
                          <a:schemeClr val="tx1"/>
                        </a:solidFill>
                        <a:effectLst/>
                        <a:latin typeface="+mn-lt"/>
                        <a:ea typeface="+mn-ea"/>
                        <a:cs typeface="+mn-cs"/>
                      </a:endParaRPr>
                    </a:p>
                    <a:p>
                      <a:pPr marL="457200" indent="-457200" algn="ctr">
                        <a:lnSpc>
                          <a:spcPct val="115000"/>
                        </a:lnSpc>
                        <a:spcAft>
                          <a:spcPts val="0"/>
                        </a:spcAft>
                      </a:pPr>
                      <a:r>
                        <a:rPr lang="en-US" sz="1800" kern="1200" dirty="0">
                          <a:solidFill>
                            <a:schemeClr val="tx1"/>
                          </a:solidFill>
                          <a:effectLst/>
                          <a:latin typeface="+mn-lt"/>
                          <a:ea typeface="+mn-ea"/>
                          <a:cs typeface="+mn-cs"/>
                        </a:rPr>
                        <a:t>Write (B)</a:t>
                      </a:r>
                    </a:p>
                    <a:p>
                      <a:pPr marL="457200" indent="-457200" algn="ctr">
                        <a:lnSpc>
                          <a:spcPct val="115000"/>
                        </a:lnSpc>
                        <a:spcAft>
                          <a:spcPts val="0"/>
                        </a:spcAft>
                      </a:pPr>
                      <a:r>
                        <a:rPr lang="en-US" sz="1800" kern="1200" dirty="0">
                          <a:solidFill>
                            <a:schemeClr val="tx1"/>
                          </a:solidFill>
                          <a:effectLst/>
                          <a:latin typeface="+mn-lt"/>
                          <a:ea typeface="+mn-ea"/>
                          <a:cs typeface="+mn-cs"/>
                        </a:rPr>
                        <a:t>Commit</a:t>
                      </a:r>
                      <a:endParaRPr lang="en-IN" sz="18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457200" indent="-457200" algn="ctr" defTabSz="914400" rtl="0" eaLnBrk="1" latinLnBrk="0" hangingPunct="1">
                        <a:lnSpc>
                          <a:spcPct val="115000"/>
                        </a:lnSpc>
                        <a:spcAft>
                          <a:spcPts val="0"/>
                        </a:spcAft>
                      </a:pPr>
                      <a:endParaRPr lang="en-US" sz="1800" kern="1200" dirty="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endParaRPr lang="en-US" sz="1800" kern="1200" dirty="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endParaRPr lang="en-US" sz="1800" kern="1200" dirty="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Read (B)</a:t>
                      </a:r>
                      <a:endParaRPr lang="en-IN" sz="1800" kern="1200" dirty="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B = B + temp</a:t>
                      </a:r>
                      <a:endParaRPr lang="en-IN" sz="1800" kern="1200" dirty="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Write (B)</a:t>
                      </a:r>
                    </a:p>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Commit</a:t>
                      </a:r>
                      <a:endParaRPr lang="en-IN" sz="18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graphicFrame>
        <p:nvGraphicFramePr>
          <p:cNvPr id="5" name="Content Placeholder 1"/>
          <p:cNvGraphicFramePr>
            <a:graphicFrameLocks/>
          </p:cNvGraphicFramePr>
          <p:nvPr>
            <p:extLst>
              <p:ext uri="{D42A27DB-BD31-4B8C-83A1-F6EECF244321}">
                <p14:modId xmlns:p14="http://schemas.microsoft.com/office/powerpoint/2010/main" val="2157680460"/>
              </p:ext>
            </p:extLst>
          </p:nvPr>
        </p:nvGraphicFramePr>
        <p:xfrm>
          <a:off x="5334000" y="1002632"/>
          <a:ext cx="3505200" cy="5133754"/>
        </p:xfrm>
        <a:graphic>
          <a:graphicData uri="http://schemas.openxmlformats.org/drawingml/2006/table">
            <a:tbl>
              <a:tblPr firstRow="1" firstCol="1" bandRow="1">
                <a:tableStyleId>{2D5ABB26-0587-4C30-8999-92F81FD0307C}</a:tableStyleId>
              </a:tblPr>
              <a:tblGrid>
                <a:gridCol w="1752600">
                  <a:extLst>
                    <a:ext uri="{9D8B030D-6E8A-4147-A177-3AD203B41FA5}">
                      <a16:colId xmlns:a16="http://schemas.microsoft.com/office/drawing/2014/main" val="20000"/>
                    </a:ext>
                  </a:extLst>
                </a:gridCol>
                <a:gridCol w="1752600">
                  <a:extLst>
                    <a:ext uri="{9D8B030D-6E8A-4147-A177-3AD203B41FA5}">
                      <a16:colId xmlns:a16="http://schemas.microsoft.com/office/drawing/2014/main" val="20001"/>
                    </a:ext>
                  </a:extLst>
                </a:gridCol>
              </a:tblGrid>
              <a:tr h="445168">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a:solidFill>
                            <a:schemeClr val="tx1"/>
                          </a:solidFill>
                          <a:effectLst/>
                          <a:latin typeface="+mn-lt"/>
                          <a:ea typeface="+mn-ea"/>
                          <a:cs typeface="+mn-cs"/>
                        </a:rPr>
                        <a:t>T1</a:t>
                      </a:r>
                      <a:endParaRPr lang="en-IN" sz="2400" b="1"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a:solidFill>
                            <a:schemeClr val="tx1"/>
                          </a:solidFill>
                          <a:effectLst/>
                          <a:latin typeface="+mn-lt"/>
                          <a:ea typeface="+mn-ea"/>
                          <a:cs typeface="+mn-cs"/>
                        </a:rPr>
                        <a:t>T2</a:t>
                      </a:r>
                      <a:endParaRPr lang="en-IN" sz="2400" b="1"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a16="http://schemas.microsoft.com/office/drawing/2014/main" val="10000"/>
                  </a:ext>
                </a:extLst>
              </a:tr>
              <a:tr h="2133600">
                <a:tc>
                  <a:txBody>
                    <a:bodyPr/>
                    <a:lstStyle/>
                    <a:p>
                      <a:pPr marL="457200" indent="-457200" algn="ctr">
                        <a:lnSpc>
                          <a:spcPct val="115000"/>
                        </a:lnSpc>
                        <a:spcAft>
                          <a:spcPts val="0"/>
                        </a:spcAft>
                      </a:pPr>
                      <a:r>
                        <a:rPr lang="en-US" sz="1800" kern="1200" dirty="0">
                          <a:solidFill>
                            <a:schemeClr val="tx1"/>
                          </a:solidFill>
                          <a:effectLst/>
                          <a:latin typeface="+mn-lt"/>
                          <a:ea typeface="+mn-ea"/>
                          <a:cs typeface="+mn-cs"/>
                        </a:rPr>
                        <a:t>Read (A)</a:t>
                      </a:r>
                      <a:endParaRPr lang="en-IN" sz="1800" kern="1200" dirty="0">
                        <a:solidFill>
                          <a:schemeClr val="tx1"/>
                        </a:solidFill>
                        <a:effectLst/>
                        <a:latin typeface="+mn-lt"/>
                        <a:ea typeface="+mn-ea"/>
                        <a:cs typeface="+mn-cs"/>
                      </a:endParaRPr>
                    </a:p>
                    <a:p>
                      <a:pPr marL="457200" indent="-457200" algn="ctr">
                        <a:lnSpc>
                          <a:spcPct val="115000"/>
                        </a:lnSpc>
                        <a:spcAft>
                          <a:spcPts val="0"/>
                        </a:spcAft>
                      </a:pPr>
                      <a:r>
                        <a:rPr lang="en-US" sz="1800" kern="1200" dirty="0">
                          <a:solidFill>
                            <a:schemeClr val="tx1"/>
                          </a:solidFill>
                          <a:effectLst/>
                          <a:latin typeface="+mn-lt"/>
                          <a:ea typeface="+mn-ea"/>
                          <a:cs typeface="+mn-cs"/>
                        </a:rPr>
                        <a:t>A = A - 50</a:t>
                      </a:r>
                      <a:endParaRPr lang="en-IN" sz="1800" kern="1200" dirty="0">
                        <a:solidFill>
                          <a:schemeClr val="tx1"/>
                        </a:solidFill>
                        <a:effectLst/>
                        <a:latin typeface="+mn-lt"/>
                        <a:ea typeface="+mn-ea"/>
                        <a:cs typeface="+mn-cs"/>
                      </a:endParaRPr>
                    </a:p>
                    <a:p>
                      <a:pPr marL="457200" indent="-457200" algn="ctr">
                        <a:lnSpc>
                          <a:spcPct val="115000"/>
                        </a:lnSpc>
                        <a:spcAft>
                          <a:spcPts val="0"/>
                        </a:spcAft>
                      </a:pPr>
                      <a:r>
                        <a:rPr lang="en-US" sz="1800" kern="1200" dirty="0">
                          <a:solidFill>
                            <a:schemeClr val="tx1"/>
                          </a:solidFill>
                          <a:effectLst/>
                          <a:latin typeface="+mn-lt"/>
                          <a:ea typeface="+mn-ea"/>
                          <a:cs typeface="+mn-cs"/>
                        </a:rPr>
                        <a:t>Write (A) </a:t>
                      </a:r>
                    </a:p>
                    <a:p>
                      <a:pPr marL="457200" indent="-457200" algn="ctr">
                        <a:lnSpc>
                          <a:spcPct val="115000"/>
                        </a:lnSpc>
                        <a:spcAft>
                          <a:spcPts val="0"/>
                        </a:spcAft>
                      </a:pPr>
                      <a:r>
                        <a:rPr lang="en-US" sz="1800" kern="1200" dirty="0">
                          <a:solidFill>
                            <a:schemeClr val="tx1"/>
                          </a:solidFill>
                          <a:effectLst/>
                          <a:latin typeface="+mn-lt"/>
                          <a:ea typeface="+mn-ea"/>
                          <a:cs typeface="+mn-cs"/>
                        </a:rPr>
                        <a:t> Read (B)</a:t>
                      </a:r>
                      <a:endParaRPr lang="en-IN" sz="1800" kern="1200" dirty="0">
                        <a:solidFill>
                          <a:schemeClr val="tx1"/>
                        </a:solidFill>
                        <a:effectLst/>
                        <a:latin typeface="+mn-lt"/>
                        <a:ea typeface="+mn-ea"/>
                        <a:cs typeface="+mn-cs"/>
                      </a:endParaRPr>
                    </a:p>
                    <a:p>
                      <a:pPr marL="457200" indent="-457200" algn="ctr">
                        <a:lnSpc>
                          <a:spcPct val="115000"/>
                        </a:lnSpc>
                        <a:spcAft>
                          <a:spcPts val="0"/>
                        </a:spcAft>
                      </a:pPr>
                      <a:r>
                        <a:rPr lang="en-US" sz="1800" kern="1200" dirty="0">
                          <a:solidFill>
                            <a:schemeClr val="tx1"/>
                          </a:solidFill>
                          <a:effectLst/>
                          <a:latin typeface="+mn-lt"/>
                          <a:ea typeface="+mn-ea"/>
                          <a:cs typeface="+mn-cs"/>
                        </a:rPr>
                        <a:t>B = B + 50</a:t>
                      </a:r>
                      <a:endParaRPr lang="en-IN" sz="1800" kern="1200" dirty="0">
                        <a:solidFill>
                          <a:schemeClr val="tx1"/>
                        </a:solidFill>
                        <a:effectLst/>
                        <a:latin typeface="+mn-lt"/>
                        <a:ea typeface="+mn-ea"/>
                        <a:cs typeface="+mn-cs"/>
                      </a:endParaRPr>
                    </a:p>
                    <a:p>
                      <a:pPr marL="457200" indent="-457200" algn="ctr">
                        <a:lnSpc>
                          <a:spcPct val="115000"/>
                        </a:lnSpc>
                        <a:spcAft>
                          <a:spcPts val="0"/>
                        </a:spcAft>
                      </a:pPr>
                      <a:r>
                        <a:rPr lang="en-US" sz="1800" kern="1200" dirty="0">
                          <a:solidFill>
                            <a:schemeClr val="tx1"/>
                          </a:solidFill>
                          <a:effectLst/>
                          <a:latin typeface="+mn-lt"/>
                          <a:ea typeface="+mn-ea"/>
                          <a:cs typeface="+mn-cs"/>
                        </a:rPr>
                        <a:t>Write (B)</a:t>
                      </a:r>
                    </a:p>
                    <a:p>
                      <a:pPr marL="457200" indent="-457200" algn="ctr">
                        <a:lnSpc>
                          <a:spcPct val="115000"/>
                        </a:lnSpc>
                        <a:spcAft>
                          <a:spcPts val="0"/>
                        </a:spcAft>
                      </a:pPr>
                      <a:r>
                        <a:rPr lang="en-US" sz="1800" kern="1200" dirty="0">
                          <a:solidFill>
                            <a:schemeClr val="tx1"/>
                          </a:solidFill>
                          <a:effectLst/>
                          <a:latin typeface="+mn-lt"/>
                          <a:ea typeface="+mn-ea"/>
                          <a:cs typeface="+mn-cs"/>
                        </a:rPr>
                        <a:t>Commit</a:t>
                      </a:r>
                      <a:endParaRPr lang="en-IN" sz="18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marL="457200" indent="-457200" algn="ctr" defTabSz="914400" rtl="0" eaLnBrk="1" latinLnBrk="0" hangingPunct="1">
                        <a:lnSpc>
                          <a:spcPct val="115000"/>
                        </a:lnSpc>
                        <a:spcAft>
                          <a:spcPts val="0"/>
                        </a:spcAft>
                      </a:pPr>
                      <a:endParaRPr lang="en-US" sz="1800" b="1" kern="1200" dirty="0">
                        <a:effectLst/>
                      </a:endParaRPr>
                    </a:p>
                    <a:p>
                      <a:pPr marL="457200" indent="-457200" algn="ctr" defTabSz="914400" rtl="0" eaLnBrk="1" latinLnBrk="0" hangingPunct="1">
                        <a:lnSpc>
                          <a:spcPct val="115000"/>
                        </a:lnSpc>
                        <a:spcAft>
                          <a:spcPts val="0"/>
                        </a:spcAft>
                      </a:pPr>
                      <a:endParaRPr lang="en-US" sz="1800" b="1" kern="1200" dirty="0">
                        <a:effectLst/>
                      </a:endParaRPr>
                    </a:p>
                    <a:p>
                      <a:pPr marL="457200" indent="-457200" algn="ctr" defTabSz="914400" rtl="0" eaLnBrk="1" latinLnBrk="0" hangingPunct="1">
                        <a:lnSpc>
                          <a:spcPct val="115000"/>
                        </a:lnSpc>
                        <a:spcAft>
                          <a:spcPts val="0"/>
                        </a:spcAft>
                      </a:pPr>
                      <a:endParaRPr lang="en-US" sz="18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301889">
                <a:tc>
                  <a:txBody>
                    <a:bodyPr/>
                    <a:lstStyle/>
                    <a:p>
                      <a:pPr marL="457200" indent="-457200" algn="ctr">
                        <a:lnSpc>
                          <a:spcPct val="115000"/>
                        </a:lnSpc>
                        <a:spcAft>
                          <a:spcPts val="0"/>
                        </a:spcAft>
                      </a:pPr>
                      <a:endParaRPr lang="en-IN" sz="18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Read (A)</a:t>
                      </a:r>
                      <a:endParaRPr lang="en-IN" sz="1800" kern="1200" dirty="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Temp = A * 0.1</a:t>
                      </a:r>
                      <a:endParaRPr lang="en-IN" sz="1800" kern="1200" dirty="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A = A - temp</a:t>
                      </a:r>
                      <a:endParaRPr lang="en-IN" sz="1800" kern="1200" dirty="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Write (A)</a:t>
                      </a:r>
                      <a:endParaRPr lang="en-IN" sz="1800" kern="1200" dirty="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Read (B)</a:t>
                      </a:r>
                      <a:endParaRPr lang="en-IN" sz="1800" kern="1200" dirty="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B = B + temp</a:t>
                      </a:r>
                      <a:endParaRPr lang="en-IN" sz="1800" kern="1200" dirty="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Write (B)</a:t>
                      </a:r>
                    </a:p>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Commit</a:t>
                      </a:r>
                      <a:endParaRPr lang="en-IN" sz="18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
        <p:nvSpPr>
          <p:cNvPr id="7" name="Curved Down Arrow 6"/>
          <p:cNvSpPr/>
          <p:nvPr/>
        </p:nvSpPr>
        <p:spPr>
          <a:xfrm rot="8602906">
            <a:off x="1906306" y="3938598"/>
            <a:ext cx="1081692" cy="699996"/>
          </a:xfrm>
          <a:prstGeom prst="curvedDownArrow">
            <a:avLst>
              <a:gd name="adj1" fmla="val 25000"/>
              <a:gd name="adj2" fmla="val 58461"/>
              <a:gd name="adj3" fmla="val 25000"/>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8" name="Curved Down Arrow 7"/>
          <p:cNvSpPr/>
          <p:nvPr/>
        </p:nvSpPr>
        <p:spPr>
          <a:xfrm rot="18015043">
            <a:off x="986417" y="2747851"/>
            <a:ext cx="1302158" cy="699996"/>
          </a:xfrm>
          <a:prstGeom prst="curvedDownArrow">
            <a:avLst>
              <a:gd name="adj1" fmla="val 25000"/>
              <a:gd name="adj2" fmla="val 58461"/>
              <a:gd name="adj3" fmla="val 25000"/>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Tree>
    <p:extLst>
      <p:ext uri="{BB962C8B-B14F-4D97-AF65-F5344CB8AC3E}">
        <p14:creationId xmlns:p14="http://schemas.microsoft.com/office/powerpoint/2010/main" val="42751275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nodePh="1">
                                  <p:stCondLst>
                                    <p:cond delay="0"/>
                                  </p:stCondLst>
                                  <p:endCondLst>
                                    <p:cond evt="begin" delay="0">
                                      <p:tn val="5"/>
                                    </p:cond>
                                  </p:end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6"/>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9"/>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childTnLst>
                                </p:cTn>
                              </p:par>
                            </p:childTnLst>
                          </p:cTn>
                        </p:par>
                        <p:par>
                          <p:cTn id="22" fill="hold">
                            <p:stCondLst>
                              <p:cond delay="0"/>
                            </p:stCondLst>
                            <p:childTnLst>
                              <p:par>
                                <p:cTn id="23" presetID="1" presetClass="entr" presetSubtype="0" fill="hold" grpId="0" nodeType="afterEffect">
                                  <p:stCondLst>
                                    <p:cond delay="0"/>
                                  </p:stCondLst>
                                  <p:childTnLst>
                                    <p:set>
                                      <p:cBhvr>
                                        <p:cTn id="24" dur="1" fill="hold">
                                          <p:stCondLst>
                                            <p:cond delay="0"/>
                                          </p:stCondLst>
                                        </p:cTn>
                                        <p:tgtEl>
                                          <p:spTgt spid="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animBg="1"/>
      <p:bldP spid="7" grpId="0" animBg="1"/>
      <p:bldP spid="8"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11200"/>
          </a:xfrm>
        </p:spPr>
        <p:txBody>
          <a:bodyPr/>
          <a:lstStyle/>
          <a:p>
            <a:r>
              <a:rPr lang="en-US" dirty="0"/>
              <a:t>Conflict </a:t>
            </a:r>
            <a:r>
              <a:rPr lang="en-US" dirty="0" err="1"/>
              <a:t>serializability</a:t>
            </a:r>
            <a:r>
              <a:rPr lang="en-US" dirty="0"/>
              <a:t> (Example)</a:t>
            </a:r>
          </a:p>
        </p:txBody>
      </p:sp>
      <p:sp>
        <p:nvSpPr>
          <p:cNvPr id="3" name="Content Placeholder 2"/>
          <p:cNvSpPr>
            <a:spLocks noGrp="1"/>
          </p:cNvSpPr>
          <p:nvPr>
            <p:ph idx="1"/>
          </p:nvPr>
        </p:nvSpPr>
        <p:spPr/>
        <p:txBody>
          <a:bodyPr/>
          <a:lstStyle/>
          <a:p>
            <a:r>
              <a:rPr lang="en-IN" dirty="0"/>
              <a:t>Example of a </a:t>
            </a:r>
            <a:r>
              <a:rPr lang="en-IN" b="1" dirty="0">
                <a:solidFill>
                  <a:schemeClr val="accent6"/>
                </a:solidFill>
              </a:rPr>
              <a:t>schedule that is not conflict </a:t>
            </a:r>
            <a:r>
              <a:rPr lang="en-IN" b="1" dirty="0" err="1">
                <a:solidFill>
                  <a:schemeClr val="accent6"/>
                </a:solidFill>
              </a:rPr>
              <a:t>serializable</a:t>
            </a:r>
            <a:r>
              <a:rPr lang="en-IN" dirty="0"/>
              <a:t>:</a:t>
            </a:r>
          </a:p>
          <a:p>
            <a:endParaRPr lang="en-IN" dirty="0"/>
          </a:p>
          <a:p>
            <a:endParaRPr lang="en-IN" dirty="0"/>
          </a:p>
          <a:p>
            <a:endParaRPr lang="en-IN" dirty="0"/>
          </a:p>
          <a:p>
            <a:endParaRPr lang="en-IN" dirty="0"/>
          </a:p>
          <a:p>
            <a:r>
              <a:rPr lang="en-US" dirty="0"/>
              <a:t>We are </a:t>
            </a:r>
            <a:r>
              <a:rPr lang="en-US" b="1" dirty="0">
                <a:solidFill>
                  <a:schemeClr val="accent6"/>
                </a:solidFill>
              </a:rPr>
              <a:t>unable to swap instructions </a:t>
            </a:r>
            <a:r>
              <a:rPr lang="en-US" dirty="0"/>
              <a:t>in the above schedule to obtain either the serial schedule &lt;T1, T2&gt;, or the serial schedule &lt;T2, T1&gt;.</a:t>
            </a:r>
            <a:endParaRPr lang="en-IN" dirty="0"/>
          </a:p>
          <a:p>
            <a:pPr marL="0" indent="0">
              <a:buNone/>
            </a:pPr>
            <a:endParaRPr lang="en-IN" dirty="0"/>
          </a:p>
          <a:p>
            <a:endParaRPr lang="en-US" dirty="0"/>
          </a:p>
        </p:txBody>
      </p:sp>
      <p:graphicFrame>
        <p:nvGraphicFramePr>
          <p:cNvPr id="10" name="Content Placeholder 1"/>
          <p:cNvGraphicFramePr>
            <a:graphicFrameLocks/>
          </p:cNvGraphicFramePr>
          <p:nvPr>
            <p:extLst>
              <p:ext uri="{D42A27DB-BD31-4B8C-83A1-F6EECF244321}">
                <p14:modId xmlns:p14="http://schemas.microsoft.com/office/powerpoint/2010/main" val="1031784819"/>
              </p:ext>
            </p:extLst>
          </p:nvPr>
        </p:nvGraphicFramePr>
        <p:xfrm>
          <a:off x="536917" y="1523137"/>
          <a:ext cx="3505200" cy="1403934"/>
        </p:xfrm>
        <a:graphic>
          <a:graphicData uri="http://schemas.openxmlformats.org/drawingml/2006/table">
            <a:tbl>
              <a:tblPr firstRow="1" firstCol="1" bandRow="1">
                <a:tableStyleId>{2D5ABB26-0587-4C30-8999-92F81FD0307C}</a:tableStyleId>
              </a:tblPr>
              <a:tblGrid>
                <a:gridCol w="1752600">
                  <a:extLst>
                    <a:ext uri="{9D8B030D-6E8A-4147-A177-3AD203B41FA5}">
                      <a16:colId xmlns:a16="http://schemas.microsoft.com/office/drawing/2014/main" val="20000"/>
                    </a:ext>
                  </a:extLst>
                </a:gridCol>
                <a:gridCol w="1752600">
                  <a:extLst>
                    <a:ext uri="{9D8B030D-6E8A-4147-A177-3AD203B41FA5}">
                      <a16:colId xmlns:a16="http://schemas.microsoft.com/office/drawing/2014/main" val="20001"/>
                    </a:ext>
                  </a:extLst>
                </a:gridCol>
              </a:tblGrid>
              <a:tr h="334832">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a:solidFill>
                            <a:schemeClr val="tx1"/>
                          </a:solidFill>
                          <a:effectLst/>
                          <a:latin typeface="+mn-lt"/>
                          <a:ea typeface="+mn-ea"/>
                          <a:cs typeface="+mn-cs"/>
                        </a:rPr>
                        <a:t>T1</a:t>
                      </a:r>
                      <a:endParaRPr lang="en-IN" sz="2400" b="1"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a:solidFill>
                            <a:schemeClr val="tx1"/>
                          </a:solidFill>
                          <a:effectLst/>
                          <a:latin typeface="+mn-lt"/>
                          <a:ea typeface="+mn-ea"/>
                          <a:cs typeface="+mn-cs"/>
                        </a:rPr>
                        <a:t>T2</a:t>
                      </a:r>
                      <a:endParaRPr lang="en-IN" sz="2400" b="1"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a16="http://schemas.microsoft.com/office/drawing/2014/main" val="10000"/>
                  </a:ext>
                </a:extLst>
              </a:tr>
              <a:tr h="251124">
                <a:tc>
                  <a:txBody>
                    <a:bodyPr/>
                    <a:lstStyle/>
                    <a:p>
                      <a:pPr marL="457200" indent="-457200" algn="ctr">
                        <a:lnSpc>
                          <a:spcPct val="115000"/>
                        </a:lnSpc>
                        <a:spcAft>
                          <a:spcPts val="0"/>
                        </a:spcAft>
                      </a:pPr>
                      <a:r>
                        <a:rPr lang="en-US" sz="1800" kern="1200" dirty="0">
                          <a:solidFill>
                            <a:schemeClr val="tx1"/>
                          </a:solidFill>
                          <a:effectLst/>
                          <a:latin typeface="+mn-lt"/>
                          <a:ea typeface="+mn-ea"/>
                          <a:cs typeface="+mn-cs"/>
                        </a:rPr>
                        <a:t>Read (A)</a:t>
                      </a:r>
                      <a:endParaRPr lang="en-IN" sz="18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marL="457200" indent="-457200" algn="ctr" defTabSz="914400" rtl="0" eaLnBrk="1" latinLnBrk="0" hangingPunct="1">
                        <a:lnSpc>
                          <a:spcPct val="115000"/>
                        </a:lnSpc>
                        <a:spcAft>
                          <a:spcPts val="0"/>
                        </a:spcAft>
                      </a:pPr>
                      <a:endParaRPr lang="en-US" sz="1800" b="1" kern="1200" dirty="0">
                        <a:effectLst/>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718515">
                <a:tc>
                  <a:txBody>
                    <a:bodyPr/>
                    <a:lstStyle/>
                    <a:p>
                      <a:pPr marL="457200" indent="-457200" algn="ctr">
                        <a:lnSpc>
                          <a:spcPct val="115000"/>
                        </a:lnSpc>
                        <a:spcAft>
                          <a:spcPts val="0"/>
                        </a:spcAft>
                      </a:pPr>
                      <a:endParaRPr lang="en-IN" sz="1800" kern="1200" dirty="0">
                        <a:solidFill>
                          <a:schemeClr val="tx1"/>
                        </a:solidFill>
                        <a:effectLst/>
                        <a:latin typeface="+mn-lt"/>
                        <a:ea typeface="+mn-ea"/>
                        <a:cs typeface="+mn-cs"/>
                      </a:endParaRPr>
                    </a:p>
                    <a:p>
                      <a:pPr marL="457200" indent="-457200" algn="ctr">
                        <a:lnSpc>
                          <a:spcPct val="115000"/>
                        </a:lnSpc>
                        <a:spcAft>
                          <a:spcPts val="0"/>
                        </a:spcAft>
                      </a:pPr>
                      <a:r>
                        <a:rPr lang="en-IN" sz="1800" kern="1200" dirty="0">
                          <a:solidFill>
                            <a:schemeClr val="tx1"/>
                          </a:solidFill>
                          <a:effectLst/>
                          <a:latin typeface="+mn-lt"/>
                          <a:ea typeface="+mn-ea"/>
                          <a:cs typeface="+mn-cs"/>
                        </a:rPr>
                        <a:t>Read (A)</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Write (A)</a:t>
                      </a:r>
                      <a:endParaRPr lang="en-IN" sz="18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3796388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3">
                                            <p:txEl>
                                              <p:pRg st="5" end="5"/>
                                            </p:txEl>
                                          </p:spTgt>
                                        </p:tgtEl>
                                        <p:attrNameLst>
                                          <p:attrName>style.visibility</p:attrName>
                                        </p:attrNameLst>
                                      </p:cBhvr>
                                      <p:to>
                                        <p:strVal val="visible"/>
                                      </p:to>
                                    </p:set>
                                    <p:animEffect transition="in" filter="fade">
                                      <p:cBhvr>
                                        <p:cTn id="16"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11200"/>
          </a:xfrm>
        </p:spPr>
        <p:txBody>
          <a:bodyPr/>
          <a:lstStyle/>
          <a:p>
            <a:r>
              <a:rPr lang="en-US" dirty="0"/>
              <a:t>View </a:t>
            </a:r>
            <a:r>
              <a:rPr lang="en-US" dirty="0" err="1"/>
              <a:t>serializability</a:t>
            </a:r>
            <a:endParaRPr lang="en-US" dirty="0"/>
          </a:p>
        </p:txBody>
      </p:sp>
      <p:sp>
        <p:nvSpPr>
          <p:cNvPr id="3" name="Content Placeholder 2"/>
          <p:cNvSpPr>
            <a:spLocks noGrp="1"/>
          </p:cNvSpPr>
          <p:nvPr>
            <p:ph idx="1"/>
          </p:nvPr>
        </p:nvSpPr>
        <p:spPr/>
        <p:txBody>
          <a:bodyPr/>
          <a:lstStyle/>
          <a:p>
            <a:r>
              <a:rPr lang="en-US" dirty="0"/>
              <a:t>Let S1 and S2  be two schedules with the same set of transactions.  S1 and S2 are view equivalent if the following three conditions are satisfied, for each data item Q</a:t>
            </a:r>
          </a:p>
          <a:p>
            <a:pPr lvl="1"/>
            <a:r>
              <a:rPr lang="en-US" dirty="0"/>
              <a:t>Initial Read</a:t>
            </a:r>
          </a:p>
          <a:p>
            <a:pPr lvl="1"/>
            <a:r>
              <a:rPr lang="en-US" dirty="0"/>
              <a:t>Updated Read</a:t>
            </a:r>
          </a:p>
          <a:p>
            <a:pPr lvl="1"/>
            <a:r>
              <a:rPr lang="en-US" dirty="0"/>
              <a:t>Final Write</a:t>
            </a:r>
            <a:endParaRPr lang="en-IN" dirty="0"/>
          </a:p>
          <a:p>
            <a:r>
              <a:rPr lang="en-US" dirty="0"/>
              <a:t>If a schedule is view equivalent to its serial schedule then the given schedule is said to be view serializable.</a:t>
            </a:r>
            <a:endParaRPr lang="en-IN" dirty="0"/>
          </a:p>
          <a:p>
            <a:endParaRPr lang="en-US" dirty="0"/>
          </a:p>
        </p:txBody>
      </p:sp>
    </p:spTree>
    <p:extLst>
      <p:ext uri="{BB962C8B-B14F-4D97-AF65-F5344CB8AC3E}">
        <p14:creationId xmlns:p14="http://schemas.microsoft.com/office/powerpoint/2010/main" val="23937088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11200"/>
          </a:xfrm>
        </p:spPr>
        <p:txBody>
          <a:bodyPr/>
          <a:lstStyle/>
          <a:p>
            <a:r>
              <a:rPr lang="en-US" dirty="0"/>
              <a:t>Initial Read</a:t>
            </a:r>
          </a:p>
        </p:txBody>
      </p:sp>
      <p:sp>
        <p:nvSpPr>
          <p:cNvPr id="3" name="Content Placeholder 2"/>
          <p:cNvSpPr>
            <a:spLocks noGrp="1"/>
          </p:cNvSpPr>
          <p:nvPr>
            <p:ph idx="1"/>
          </p:nvPr>
        </p:nvSpPr>
        <p:spPr/>
        <p:txBody>
          <a:bodyPr/>
          <a:lstStyle/>
          <a:p>
            <a:r>
              <a:rPr lang="en-US" dirty="0"/>
              <a:t>If in </a:t>
            </a:r>
            <a:r>
              <a:rPr lang="en-US" b="1" dirty="0">
                <a:solidFill>
                  <a:schemeClr val="accent6"/>
                </a:solidFill>
              </a:rPr>
              <a:t>schedule S1, transaction Ti reads the initial value of Q</a:t>
            </a:r>
            <a:r>
              <a:rPr lang="en-US" dirty="0"/>
              <a:t>, then in </a:t>
            </a:r>
            <a:r>
              <a:rPr lang="en-US" b="1" dirty="0">
                <a:solidFill>
                  <a:schemeClr val="accent6"/>
                </a:solidFill>
              </a:rPr>
              <a:t>schedule S2 also transaction Ti  must read the initial value of Q</a:t>
            </a:r>
            <a:r>
              <a:rPr lang="en-US" dirty="0"/>
              <a:t>.</a:t>
            </a:r>
          </a:p>
          <a:p>
            <a:endParaRPr lang="en-US" dirty="0"/>
          </a:p>
          <a:p>
            <a:endParaRPr lang="en-US" dirty="0"/>
          </a:p>
          <a:p>
            <a:endParaRPr lang="en-US" dirty="0"/>
          </a:p>
          <a:p>
            <a:endParaRPr lang="en-US" dirty="0"/>
          </a:p>
          <a:p>
            <a:r>
              <a:rPr lang="en-US" dirty="0"/>
              <a:t>Above two schedules </a:t>
            </a:r>
            <a:r>
              <a:rPr lang="en-US" b="1" dirty="0">
                <a:solidFill>
                  <a:schemeClr val="accent6"/>
                </a:solidFill>
              </a:rPr>
              <a:t>S1 and S2 are not view equivalent</a:t>
            </a:r>
            <a:r>
              <a:rPr lang="en-US" dirty="0"/>
              <a:t> because </a:t>
            </a:r>
            <a:r>
              <a:rPr lang="en-US" b="1" dirty="0">
                <a:solidFill>
                  <a:schemeClr val="accent6"/>
                </a:solidFill>
              </a:rPr>
              <a:t>initial read operation in S1 is done by T1 and in S2 it is done by T2</a:t>
            </a:r>
            <a:r>
              <a:rPr lang="en-US" dirty="0"/>
              <a:t>.</a:t>
            </a:r>
          </a:p>
          <a:p>
            <a:r>
              <a:rPr lang="en-US" dirty="0"/>
              <a:t>Above two schedules </a:t>
            </a:r>
            <a:r>
              <a:rPr lang="en-US" b="1" dirty="0">
                <a:solidFill>
                  <a:schemeClr val="accent6"/>
                </a:solidFill>
              </a:rPr>
              <a:t>S1 and S3 are view equivalent </a:t>
            </a:r>
            <a:r>
              <a:rPr lang="en-US" dirty="0"/>
              <a:t>because </a:t>
            </a:r>
            <a:r>
              <a:rPr lang="en-US" b="1" dirty="0">
                <a:solidFill>
                  <a:schemeClr val="accent6"/>
                </a:solidFill>
              </a:rPr>
              <a:t>initial read operation in S1 is done by T1 and in S3 it is also done by T1</a:t>
            </a:r>
            <a:r>
              <a:rPr lang="en-US" dirty="0"/>
              <a:t>.</a:t>
            </a:r>
            <a:endParaRPr lang="en-IN" dirty="0"/>
          </a:p>
          <a:p>
            <a:pPr marL="0" indent="0">
              <a:buNone/>
            </a:pPr>
            <a:endParaRPr lang="en-IN" dirty="0"/>
          </a:p>
          <a:p>
            <a:endParaRPr lang="en-US" dirty="0"/>
          </a:p>
        </p:txBody>
      </p:sp>
      <p:graphicFrame>
        <p:nvGraphicFramePr>
          <p:cNvPr id="4" name="Content Placeholder 1"/>
          <p:cNvGraphicFramePr>
            <a:graphicFrameLocks/>
          </p:cNvGraphicFramePr>
          <p:nvPr>
            <p:extLst>
              <p:ext uri="{D42A27DB-BD31-4B8C-83A1-F6EECF244321}">
                <p14:modId xmlns:p14="http://schemas.microsoft.com/office/powerpoint/2010/main" val="802415220"/>
              </p:ext>
            </p:extLst>
          </p:nvPr>
        </p:nvGraphicFramePr>
        <p:xfrm>
          <a:off x="628199" y="1781904"/>
          <a:ext cx="2007426" cy="1471930"/>
        </p:xfrm>
        <a:graphic>
          <a:graphicData uri="http://schemas.openxmlformats.org/drawingml/2006/table">
            <a:tbl>
              <a:tblPr firstRow="1" firstCol="1" bandRow="1">
                <a:tableStyleId>{2D5ABB26-0587-4C30-8999-92F81FD0307C}</a:tableStyleId>
              </a:tblPr>
              <a:tblGrid>
                <a:gridCol w="977710">
                  <a:extLst>
                    <a:ext uri="{9D8B030D-6E8A-4147-A177-3AD203B41FA5}">
                      <a16:colId xmlns:a16="http://schemas.microsoft.com/office/drawing/2014/main" val="20000"/>
                    </a:ext>
                  </a:extLst>
                </a:gridCol>
                <a:gridCol w="1029716">
                  <a:extLst>
                    <a:ext uri="{9D8B030D-6E8A-4147-A177-3AD203B41FA5}">
                      <a16:colId xmlns:a16="http://schemas.microsoft.com/office/drawing/2014/main" val="20001"/>
                    </a:ext>
                  </a:extLst>
                </a:gridCol>
              </a:tblGrid>
              <a:tr h="336196">
                <a:tc gridSpan="2">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IN" sz="2400" b="1" kern="1200" dirty="0">
                          <a:solidFill>
                            <a:schemeClr val="tx1"/>
                          </a:solidFill>
                          <a:effectLst/>
                          <a:latin typeface="+mn-lt"/>
                          <a:ea typeface="+mn-ea"/>
                          <a:cs typeface="+mn-cs"/>
                        </a:rPr>
                        <a:t>S1</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hMerge="1">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endParaRPr lang="en-IN" sz="2400" b="1"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a16="http://schemas.microsoft.com/office/drawing/2014/main" val="10002"/>
                  </a:ext>
                </a:extLst>
              </a:tr>
              <a:tr h="336196">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a:solidFill>
                            <a:schemeClr val="tx1"/>
                          </a:solidFill>
                          <a:effectLst/>
                          <a:latin typeface="+mn-lt"/>
                          <a:ea typeface="+mn-ea"/>
                          <a:cs typeface="+mn-cs"/>
                        </a:rPr>
                        <a:t>T1</a:t>
                      </a:r>
                      <a:endParaRPr lang="en-IN" sz="2400" b="1"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a:solidFill>
                            <a:schemeClr val="tx1"/>
                          </a:solidFill>
                          <a:effectLst/>
                          <a:latin typeface="+mn-lt"/>
                          <a:ea typeface="+mn-ea"/>
                          <a:cs typeface="+mn-cs"/>
                        </a:rPr>
                        <a:t>T2</a:t>
                      </a:r>
                      <a:endParaRPr lang="en-IN" sz="2400" b="1"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a16="http://schemas.microsoft.com/office/drawing/2014/main" val="10000"/>
                  </a:ext>
                </a:extLst>
              </a:tr>
              <a:tr h="688594">
                <a:tc>
                  <a:txBody>
                    <a:bodyPr/>
                    <a:lstStyle/>
                    <a:p>
                      <a:pPr marL="457200" indent="-457200" algn="ctr">
                        <a:lnSpc>
                          <a:spcPct val="115000"/>
                        </a:lnSpc>
                        <a:spcAft>
                          <a:spcPts val="0"/>
                        </a:spcAft>
                      </a:pPr>
                      <a:r>
                        <a:rPr lang="en-US" sz="1800" kern="1200" dirty="0">
                          <a:solidFill>
                            <a:schemeClr val="tx1"/>
                          </a:solidFill>
                          <a:effectLst/>
                          <a:latin typeface="+mn-lt"/>
                          <a:ea typeface="+mn-ea"/>
                          <a:cs typeface="+mn-cs"/>
                        </a:rPr>
                        <a:t>Read (A)</a:t>
                      </a:r>
                      <a:endParaRPr lang="en-IN" sz="1800" kern="1200" dirty="0">
                        <a:solidFill>
                          <a:schemeClr val="tx1"/>
                        </a:solidFill>
                        <a:effectLst/>
                        <a:latin typeface="+mn-lt"/>
                        <a:ea typeface="+mn-ea"/>
                        <a:cs typeface="+mn-cs"/>
                      </a:endParaRPr>
                    </a:p>
                    <a:p>
                      <a:pPr marL="457200" indent="-457200" algn="ctr">
                        <a:lnSpc>
                          <a:spcPct val="115000"/>
                        </a:lnSpc>
                        <a:spcAft>
                          <a:spcPts val="0"/>
                        </a:spcAft>
                      </a:pPr>
                      <a:endParaRPr lang="en-US" sz="18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457200" indent="-457200" algn="ctr" defTabSz="914400" rtl="0" eaLnBrk="1" latinLnBrk="0" hangingPunct="1">
                        <a:lnSpc>
                          <a:spcPct val="115000"/>
                        </a:lnSpc>
                        <a:spcAft>
                          <a:spcPts val="0"/>
                        </a:spcAft>
                      </a:pPr>
                      <a:endParaRPr lang="en-US" sz="1800" b="1" kern="1200" dirty="0">
                        <a:effectLst/>
                      </a:endParaRPr>
                    </a:p>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Write (A)</a:t>
                      </a:r>
                      <a:endParaRPr lang="en-US" sz="1800" b="1" kern="1200" dirty="0">
                        <a:effectLst/>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bl>
          </a:graphicData>
        </a:graphic>
      </p:graphicFrame>
      <p:graphicFrame>
        <p:nvGraphicFramePr>
          <p:cNvPr id="5" name="Content Placeholder 1"/>
          <p:cNvGraphicFramePr>
            <a:graphicFrameLocks/>
          </p:cNvGraphicFramePr>
          <p:nvPr>
            <p:extLst>
              <p:ext uri="{D42A27DB-BD31-4B8C-83A1-F6EECF244321}">
                <p14:modId xmlns:p14="http://schemas.microsoft.com/office/powerpoint/2010/main" val="3915561594"/>
              </p:ext>
            </p:extLst>
          </p:nvPr>
        </p:nvGraphicFramePr>
        <p:xfrm>
          <a:off x="3269196" y="1781904"/>
          <a:ext cx="2059432" cy="1471930"/>
        </p:xfrm>
        <a:graphic>
          <a:graphicData uri="http://schemas.openxmlformats.org/drawingml/2006/table">
            <a:tbl>
              <a:tblPr firstRow="1" firstCol="1" bandRow="1">
                <a:tableStyleId>{2D5ABB26-0587-4C30-8999-92F81FD0307C}</a:tableStyleId>
              </a:tblPr>
              <a:tblGrid>
                <a:gridCol w="1029716">
                  <a:extLst>
                    <a:ext uri="{9D8B030D-6E8A-4147-A177-3AD203B41FA5}">
                      <a16:colId xmlns:a16="http://schemas.microsoft.com/office/drawing/2014/main" val="20000"/>
                    </a:ext>
                  </a:extLst>
                </a:gridCol>
                <a:gridCol w="1029716">
                  <a:extLst>
                    <a:ext uri="{9D8B030D-6E8A-4147-A177-3AD203B41FA5}">
                      <a16:colId xmlns:a16="http://schemas.microsoft.com/office/drawing/2014/main" val="20001"/>
                    </a:ext>
                  </a:extLst>
                </a:gridCol>
              </a:tblGrid>
              <a:tr h="336196">
                <a:tc gridSpan="2">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IN" sz="2400" b="1" kern="1200" dirty="0">
                          <a:solidFill>
                            <a:schemeClr val="tx1"/>
                          </a:solidFill>
                          <a:effectLst/>
                          <a:latin typeface="+mn-lt"/>
                          <a:ea typeface="+mn-ea"/>
                          <a:cs typeface="+mn-cs"/>
                        </a:rPr>
                        <a:t>S2</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hMerge="1">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endParaRPr lang="en-IN" sz="2400" b="1"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a16="http://schemas.microsoft.com/office/drawing/2014/main" val="10002"/>
                  </a:ext>
                </a:extLst>
              </a:tr>
              <a:tr h="336196">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a:solidFill>
                            <a:schemeClr val="tx1"/>
                          </a:solidFill>
                          <a:effectLst/>
                          <a:latin typeface="+mn-lt"/>
                          <a:ea typeface="+mn-ea"/>
                          <a:cs typeface="+mn-cs"/>
                        </a:rPr>
                        <a:t>T1</a:t>
                      </a:r>
                      <a:endParaRPr lang="en-IN" sz="2400" b="1"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a:solidFill>
                            <a:schemeClr val="tx1"/>
                          </a:solidFill>
                          <a:effectLst/>
                          <a:latin typeface="+mn-lt"/>
                          <a:ea typeface="+mn-ea"/>
                          <a:cs typeface="+mn-cs"/>
                        </a:rPr>
                        <a:t>T2</a:t>
                      </a:r>
                      <a:endParaRPr lang="en-IN" sz="2400" b="1"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a16="http://schemas.microsoft.com/office/drawing/2014/main" val="10000"/>
                  </a:ext>
                </a:extLst>
              </a:tr>
              <a:tr h="688594">
                <a:tc>
                  <a:txBody>
                    <a:bodyPr/>
                    <a:lstStyle/>
                    <a:p>
                      <a:pPr marL="457200" indent="-457200" algn="ctr">
                        <a:lnSpc>
                          <a:spcPct val="115000"/>
                        </a:lnSpc>
                        <a:spcAft>
                          <a:spcPts val="0"/>
                        </a:spcAft>
                      </a:pPr>
                      <a:endParaRPr lang="en-US" sz="1800" kern="1200" dirty="0">
                        <a:solidFill>
                          <a:schemeClr val="tx1"/>
                        </a:solidFill>
                        <a:effectLst/>
                        <a:latin typeface="+mn-lt"/>
                        <a:ea typeface="+mn-ea"/>
                        <a:cs typeface="+mn-cs"/>
                      </a:endParaRPr>
                    </a:p>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1800" kern="1200" dirty="0">
                          <a:solidFill>
                            <a:schemeClr val="tx1"/>
                          </a:solidFill>
                          <a:effectLst/>
                          <a:latin typeface="+mn-lt"/>
                          <a:ea typeface="+mn-ea"/>
                          <a:cs typeface="+mn-cs"/>
                        </a:rPr>
                        <a:t>Write (A)</a:t>
                      </a:r>
                      <a:endParaRPr lang="en-US" sz="1800" b="1" kern="1200" dirty="0">
                        <a:effectLst/>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1800" kern="1200" dirty="0">
                          <a:solidFill>
                            <a:schemeClr val="tx1"/>
                          </a:solidFill>
                          <a:effectLst/>
                          <a:latin typeface="+mn-lt"/>
                          <a:ea typeface="+mn-ea"/>
                          <a:cs typeface="+mn-cs"/>
                        </a:rPr>
                        <a:t>Read (A)</a:t>
                      </a:r>
                      <a:endParaRPr lang="en-IN" sz="18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bl>
          </a:graphicData>
        </a:graphic>
      </p:graphicFrame>
      <p:graphicFrame>
        <p:nvGraphicFramePr>
          <p:cNvPr id="6" name="Content Placeholder 1"/>
          <p:cNvGraphicFramePr>
            <a:graphicFrameLocks/>
          </p:cNvGraphicFramePr>
          <p:nvPr>
            <p:extLst>
              <p:ext uri="{D42A27DB-BD31-4B8C-83A1-F6EECF244321}">
                <p14:modId xmlns:p14="http://schemas.microsoft.com/office/powerpoint/2010/main" val="2166535860"/>
              </p:ext>
            </p:extLst>
          </p:nvPr>
        </p:nvGraphicFramePr>
        <p:xfrm>
          <a:off x="5962199" y="1781904"/>
          <a:ext cx="2007426" cy="1471930"/>
        </p:xfrm>
        <a:graphic>
          <a:graphicData uri="http://schemas.openxmlformats.org/drawingml/2006/table">
            <a:tbl>
              <a:tblPr firstRow="1" firstCol="1" bandRow="1">
                <a:tableStyleId>{2D5ABB26-0587-4C30-8999-92F81FD0307C}</a:tableStyleId>
              </a:tblPr>
              <a:tblGrid>
                <a:gridCol w="977710">
                  <a:extLst>
                    <a:ext uri="{9D8B030D-6E8A-4147-A177-3AD203B41FA5}">
                      <a16:colId xmlns:a16="http://schemas.microsoft.com/office/drawing/2014/main" val="20000"/>
                    </a:ext>
                  </a:extLst>
                </a:gridCol>
                <a:gridCol w="1029716">
                  <a:extLst>
                    <a:ext uri="{9D8B030D-6E8A-4147-A177-3AD203B41FA5}">
                      <a16:colId xmlns:a16="http://schemas.microsoft.com/office/drawing/2014/main" val="20001"/>
                    </a:ext>
                  </a:extLst>
                </a:gridCol>
              </a:tblGrid>
              <a:tr h="336196">
                <a:tc gridSpan="2">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IN" sz="2400" b="1" kern="1200" dirty="0">
                          <a:solidFill>
                            <a:schemeClr val="tx1"/>
                          </a:solidFill>
                          <a:effectLst/>
                          <a:latin typeface="+mn-lt"/>
                          <a:ea typeface="+mn-ea"/>
                          <a:cs typeface="+mn-cs"/>
                        </a:rPr>
                        <a:t>S3</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hMerge="1">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endParaRPr lang="en-IN" sz="2400" b="1"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a16="http://schemas.microsoft.com/office/drawing/2014/main" val="10002"/>
                  </a:ext>
                </a:extLst>
              </a:tr>
              <a:tr h="336196">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a:solidFill>
                            <a:schemeClr val="tx1"/>
                          </a:solidFill>
                          <a:effectLst/>
                          <a:latin typeface="+mn-lt"/>
                          <a:ea typeface="+mn-ea"/>
                          <a:cs typeface="+mn-cs"/>
                        </a:rPr>
                        <a:t>T1</a:t>
                      </a:r>
                      <a:endParaRPr lang="en-IN" sz="2400" b="1"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a:solidFill>
                            <a:schemeClr val="tx1"/>
                          </a:solidFill>
                          <a:effectLst/>
                          <a:latin typeface="+mn-lt"/>
                          <a:ea typeface="+mn-ea"/>
                          <a:cs typeface="+mn-cs"/>
                        </a:rPr>
                        <a:t>T2</a:t>
                      </a:r>
                      <a:endParaRPr lang="en-IN" sz="2400" b="1"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a16="http://schemas.microsoft.com/office/drawing/2014/main" val="10000"/>
                  </a:ext>
                </a:extLst>
              </a:tr>
              <a:tr h="688594">
                <a:tc>
                  <a:txBody>
                    <a:bodyPr/>
                    <a:lstStyle/>
                    <a:p>
                      <a:pPr marL="457200" indent="-457200" algn="ctr">
                        <a:lnSpc>
                          <a:spcPct val="115000"/>
                        </a:lnSpc>
                        <a:spcAft>
                          <a:spcPts val="0"/>
                        </a:spcAft>
                      </a:pPr>
                      <a:endParaRPr lang="en-US" sz="1800" kern="1200" dirty="0">
                        <a:solidFill>
                          <a:schemeClr val="tx1"/>
                        </a:solidFill>
                        <a:effectLst/>
                        <a:latin typeface="+mn-lt"/>
                        <a:ea typeface="+mn-ea"/>
                        <a:cs typeface="+mn-cs"/>
                      </a:endParaRPr>
                    </a:p>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1800" kern="1200" dirty="0">
                          <a:solidFill>
                            <a:schemeClr val="tx1"/>
                          </a:solidFill>
                          <a:effectLst/>
                          <a:latin typeface="+mn-lt"/>
                          <a:ea typeface="+mn-ea"/>
                          <a:cs typeface="+mn-cs"/>
                        </a:rPr>
                        <a:t>Read (A)</a:t>
                      </a:r>
                      <a:endParaRPr lang="en-IN" sz="18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1800" kern="1200" dirty="0">
                          <a:solidFill>
                            <a:schemeClr val="tx1"/>
                          </a:solidFill>
                          <a:effectLst/>
                          <a:latin typeface="+mn-lt"/>
                          <a:ea typeface="+mn-ea"/>
                          <a:cs typeface="+mn-cs"/>
                        </a:rPr>
                        <a:t>Write (A)</a:t>
                      </a:r>
                      <a:endParaRPr lang="en-US" sz="1800" b="1" kern="1200" dirty="0">
                        <a:effectLst/>
                      </a:endParaRPr>
                    </a:p>
                    <a:p>
                      <a:pPr marL="457200" indent="-457200" algn="ctr" defTabSz="914400" rtl="0" eaLnBrk="1" latinLnBrk="0" hangingPunct="1">
                        <a:lnSpc>
                          <a:spcPct val="115000"/>
                        </a:lnSpc>
                        <a:spcAft>
                          <a:spcPts val="0"/>
                        </a:spcAft>
                      </a:pPr>
                      <a:endParaRPr lang="en-US" sz="1800" b="1" kern="1200" dirty="0">
                        <a:effectLst/>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6192743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par>
                                <p:cTn id="13" presetID="10" presetClass="entr" presetSubtype="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5" end="5"/>
                                            </p:txEl>
                                          </p:spTgt>
                                        </p:tgtEl>
                                        <p:attrNameLst>
                                          <p:attrName>style.visibility</p:attrName>
                                        </p:attrNameLst>
                                      </p:cBhvr>
                                      <p:to>
                                        <p:strVal val="visible"/>
                                      </p:to>
                                    </p:set>
                                    <p:animEffect transition="in" filter="fade">
                                      <p:cBhvr>
                                        <p:cTn id="20" dur="500"/>
                                        <p:tgtEl>
                                          <p:spTgt spid="3">
                                            <p:txEl>
                                              <p:pRg st="5" end="5"/>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fade">
                                      <p:cBhvr>
                                        <p:cTn id="25" dur="500"/>
                                        <p:tgtEl>
                                          <p:spTgt spid="6"/>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3">
                                            <p:txEl>
                                              <p:pRg st="6" end="6"/>
                                            </p:txEl>
                                          </p:spTgt>
                                        </p:tgtEl>
                                        <p:attrNameLst>
                                          <p:attrName>style.visibility</p:attrName>
                                        </p:attrNameLst>
                                      </p:cBhvr>
                                      <p:to>
                                        <p:strVal val="visible"/>
                                      </p:to>
                                    </p:set>
                                    <p:animEffect transition="in" filter="fade">
                                      <p:cBhvr>
                                        <p:cTn id="30"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11200"/>
          </a:xfrm>
        </p:spPr>
        <p:txBody>
          <a:bodyPr/>
          <a:lstStyle/>
          <a:p>
            <a:r>
              <a:rPr lang="en-US" dirty="0"/>
              <a:t>Updated Read</a:t>
            </a:r>
          </a:p>
        </p:txBody>
      </p:sp>
      <p:sp>
        <p:nvSpPr>
          <p:cNvPr id="3" name="Content Placeholder 2"/>
          <p:cNvSpPr>
            <a:spLocks noGrp="1"/>
          </p:cNvSpPr>
          <p:nvPr>
            <p:ph idx="1"/>
          </p:nvPr>
        </p:nvSpPr>
        <p:spPr/>
        <p:txBody>
          <a:bodyPr/>
          <a:lstStyle/>
          <a:p>
            <a:r>
              <a:rPr lang="en-US" dirty="0"/>
              <a:t>If in </a:t>
            </a:r>
            <a:r>
              <a:rPr lang="en-US" b="1" dirty="0">
                <a:solidFill>
                  <a:schemeClr val="accent6"/>
                </a:solidFill>
              </a:rPr>
              <a:t>schedule S1 transaction Ti executes read(Q), and that value was produced by transaction </a:t>
            </a:r>
            <a:r>
              <a:rPr lang="en-US" b="1" dirty="0" err="1">
                <a:solidFill>
                  <a:schemeClr val="accent6"/>
                </a:solidFill>
              </a:rPr>
              <a:t>Tj</a:t>
            </a:r>
            <a:r>
              <a:rPr lang="en-US" dirty="0"/>
              <a:t>  (if any), then in </a:t>
            </a:r>
            <a:r>
              <a:rPr lang="en-US" b="1" dirty="0">
                <a:solidFill>
                  <a:schemeClr val="accent6"/>
                </a:solidFill>
              </a:rPr>
              <a:t>schedule S2 also transaction Ti must read the value of Q that was produced by transaction </a:t>
            </a:r>
            <a:r>
              <a:rPr lang="en-US" b="1" dirty="0" err="1">
                <a:solidFill>
                  <a:schemeClr val="accent6"/>
                </a:solidFill>
              </a:rPr>
              <a:t>Tj</a:t>
            </a:r>
            <a:r>
              <a:rPr lang="en-US" dirty="0"/>
              <a:t>.</a:t>
            </a:r>
          </a:p>
          <a:p>
            <a:endParaRPr lang="en-US" dirty="0"/>
          </a:p>
          <a:p>
            <a:endParaRPr lang="en-US" dirty="0"/>
          </a:p>
          <a:p>
            <a:endParaRPr lang="en-US" dirty="0"/>
          </a:p>
          <a:p>
            <a:endParaRPr lang="en-US" dirty="0"/>
          </a:p>
          <a:p>
            <a:r>
              <a:rPr lang="en-US" dirty="0"/>
              <a:t>Above two schedules </a:t>
            </a:r>
            <a:r>
              <a:rPr lang="en-US" b="1" dirty="0">
                <a:solidFill>
                  <a:schemeClr val="accent6"/>
                </a:solidFill>
              </a:rPr>
              <a:t>S1 and S2 are not view equal </a:t>
            </a:r>
            <a:r>
              <a:rPr lang="en-US" dirty="0"/>
              <a:t>because</a:t>
            </a:r>
            <a:r>
              <a:rPr lang="en-US" b="1" dirty="0">
                <a:solidFill>
                  <a:schemeClr val="accent6"/>
                </a:solidFill>
              </a:rPr>
              <a:t>, in S1, T3 is reading A that is updated by T2 and in S2, T3 is reading A which is updated by T1</a:t>
            </a:r>
            <a:r>
              <a:rPr lang="en-US" dirty="0"/>
              <a:t>.</a:t>
            </a:r>
          </a:p>
          <a:p>
            <a:r>
              <a:rPr lang="en-IN" dirty="0"/>
              <a:t>Above two schedules </a:t>
            </a:r>
            <a:r>
              <a:rPr lang="en-US" b="1" dirty="0">
                <a:solidFill>
                  <a:schemeClr val="accent6"/>
                </a:solidFill>
              </a:rPr>
              <a:t>S1 and S3 are </a:t>
            </a:r>
            <a:r>
              <a:rPr lang="en-IN" b="1" dirty="0">
                <a:solidFill>
                  <a:schemeClr val="accent6"/>
                </a:solidFill>
              </a:rPr>
              <a:t>view equal </a:t>
            </a:r>
            <a:r>
              <a:rPr lang="en-IN" dirty="0"/>
              <a:t>because, </a:t>
            </a:r>
            <a:r>
              <a:rPr lang="en-IN" b="1" dirty="0">
                <a:solidFill>
                  <a:schemeClr val="accent6"/>
                </a:solidFill>
              </a:rPr>
              <a:t>in S1, T3 is reading A that is updated by T2 and in S3 also, T3 is reading A which is updated by T2</a:t>
            </a:r>
            <a:r>
              <a:rPr lang="en-IN" dirty="0"/>
              <a:t>.</a:t>
            </a:r>
          </a:p>
          <a:p>
            <a:pPr marL="0" indent="0">
              <a:buNone/>
            </a:pPr>
            <a:endParaRPr lang="en-IN" dirty="0"/>
          </a:p>
          <a:p>
            <a:endParaRPr lang="en-US" dirty="0"/>
          </a:p>
        </p:txBody>
      </p:sp>
      <p:graphicFrame>
        <p:nvGraphicFramePr>
          <p:cNvPr id="4" name="Content Placeholder 1"/>
          <p:cNvGraphicFramePr>
            <a:graphicFrameLocks/>
          </p:cNvGraphicFramePr>
          <p:nvPr>
            <p:extLst>
              <p:ext uri="{D42A27DB-BD31-4B8C-83A1-F6EECF244321}">
                <p14:modId xmlns:p14="http://schemas.microsoft.com/office/powerpoint/2010/main" val="541654920"/>
              </p:ext>
            </p:extLst>
          </p:nvPr>
        </p:nvGraphicFramePr>
        <p:xfrm>
          <a:off x="628199" y="1958441"/>
          <a:ext cx="3099816" cy="1708023"/>
        </p:xfrm>
        <a:graphic>
          <a:graphicData uri="http://schemas.openxmlformats.org/drawingml/2006/table">
            <a:tbl>
              <a:tblPr firstRow="1" firstCol="1" bandRow="1">
                <a:tableStyleId>{2D5ABB26-0587-4C30-8999-92F81FD0307C}</a:tableStyleId>
              </a:tblPr>
              <a:tblGrid>
                <a:gridCol w="1033272">
                  <a:extLst>
                    <a:ext uri="{9D8B030D-6E8A-4147-A177-3AD203B41FA5}">
                      <a16:colId xmlns:a16="http://schemas.microsoft.com/office/drawing/2014/main" val="20000"/>
                    </a:ext>
                  </a:extLst>
                </a:gridCol>
                <a:gridCol w="1033272">
                  <a:extLst>
                    <a:ext uri="{9D8B030D-6E8A-4147-A177-3AD203B41FA5}">
                      <a16:colId xmlns:a16="http://schemas.microsoft.com/office/drawing/2014/main" val="20001"/>
                    </a:ext>
                  </a:extLst>
                </a:gridCol>
                <a:gridCol w="1033272">
                  <a:extLst>
                    <a:ext uri="{9D8B030D-6E8A-4147-A177-3AD203B41FA5}">
                      <a16:colId xmlns:a16="http://schemas.microsoft.com/office/drawing/2014/main" val="20002"/>
                    </a:ext>
                  </a:extLst>
                </a:gridCol>
              </a:tblGrid>
              <a:tr h="336196">
                <a:tc gridSpan="3">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IN" sz="2400" b="1" kern="1200" dirty="0">
                          <a:solidFill>
                            <a:schemeClr val="tx1"/>
                          </a:solidFill>
                          <a:effectLst/>
                          <a:latin typeface="+mn-lt"/>
                          <a:ea typeface="+mn-ea"/>
                          <a:cs typeface="+mn-cs"/>
                        </a:rPr>
                        <a:t>S1</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hMerge="1">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endParaRPr lang="en-IN" sz="2400" b="1"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hMerge="1">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endParaRPr lang="en-IN" sz="2400" b="1"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a16="http://schemas.microsoft.com/office/drawing/2014/main" val="10002"/>
                  </a:ext>
                </a:extLst>
              </a:tr>
              <a:tr h="336196">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a:solidFill>
                            <a:schemeClr val="tx1"/>
                          </a:solidFill>
                          <a:effectLst/>
                          <a:latin typeface="+mn-lt"/>
                          <a:ea typeface="+mn-ea"/>
                          <a:cs typeface="+mn-cs"/>
                        </a:rPr>
                        <a:t>T1</a:t>
                      </a:r>
                      <a:endParaRPr lang="en-IN" sz="2400" b="1"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a:solidFill>
                            <a:schemeClr val="tx1"/>
                          </a:solidFill>
                          <a:effectLst/>
                          <a:latin typeface="+mn-lt"/>
                          <a:ea typeface="+mn-ea"/>
                          <a:cs typeface="+mn-cs"/>
                        </a:rPr>
                        <a:t>T2</a:t>
                      </a:r>
                      <a:endParaRPr lang="en-IN" sz="2400" b="1"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IN" sz="2400" b="1" kern="1200" dirty="0">
                          <a:solidFill>
                            <a:schemeClr val="tx1"/>
                          </a:solidFill>
                          <a:effectLst/>
                          <a:latin typeface="+mn-lt"/>
                          <a:ea typeface="+mn-ea"/>
                          <a:cs typeface="+mn-cs"/>
                        </a:rPr>
                        <a:t>T3</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a16="http://schemas.microsoft.com/office/drawing/2014/main" val="10000"/>
                  </a:ext>
                </a:extLst>
              </a:tr>
              <a:tr h="688594">
                <a:tc>
                  <a:txBody>
                    <a:bodyPr/>
                    <a:lstStyle/>
                    <a:p>
                      <a:pPr marL="457200" indent="-457200" algn="ctr">
                        <a:lnSpc>
                          <a:spcPct val="115000"/>
                        </a:lnSpc>
                        <a:spcAft>
                          <a:spcPts val="0"/>
                        </a:spcAft>
                      </a:pPr>
                      <a:r>
                        <a:rPr lang="en-US" sz="1800" kern="1200" dirty="0">
                          <a:solidFill>
                            <a:schemeClr val="tx1"/>
                          </a:solidFill>
                          <a:effectLst/>
                          <a:latin typeface="+mn-lt"/>
                          <a:ea typeface="+mn-ea"/>
                          <a:cs typeface="+mn-cs"/>
                        </a:rPr>
                        <a:t>Write (A)</a:t>
                      </a:r>
                      <a:endParaRPr lang="en-IN" sz="1800" kern="1200" dirty="0">
                        <a:solidFill>
                          <a:schemeClr val="tx1"/>
                        </a:solidFill>
                        <a:effectLst/>
                        <a:latin typeface="+mn-lt"/>
                        <a:ea typeface="+mn-ea"/>
                        <a:cs typeface="+mn-cs"/>
                      </a:endParaRPr>
                    </a:p>
                    <a:p>
                      <a:pPr marL="457200" indent="-457200" algn="ctr">
                        <a:lnSpc>
                          <a:spcPct val="115000"/>
                        </a:lnSpc>
                        <a:spcAft>
                          <a:spcPts val="0"/>
                        </a:spcAft>
                      </a:pPr>
                      <a:endParaRPr lang="en-US" sz="18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457200" indent="-457200" algn="ctr" defTabSz="914400" rtl="0" eaLnBrk="1" latinLnBrk="0" hangingPunct="1">
                        <a:lnSpc>
                          <a:spcPct val="115000"/>
                        </a:lnSpc>
                        <a:spcAft>
                          <a:spcPts val="0"/>
                        </a:spcAft>
                      </a:pPr>
                      <a:endParaRPr lang="en-US" sz="1800" b="1" kern="1200" dirty="0">
                        <a:effectLst/>
                      </a:endParaRPr>
                    </a:p>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Write (A)</a:t>
                      </a:r>
                      <a:endParaRPr lang="en-US" sz="1800" b="1" kern="1200" dirty="0">
                        <a:effectLst/>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457200" indent="-457200" algn="ctr" defTabSz="914400" rtl="0" eaLnBrk="1" latinLnBrk="0" hangingPunct="1">
                        <a:lnSpc>
                          <a:spcPct val="115000"/>
                        </a:lnSpc>
                        <a:spcAft>
                          <a:spcPts val="0"/>
                        </a:spcAft>
                      </a:pPr>
                      <a:endParaRPr lang="en-US" sz="1800" b="1" kern="1200" dirty="0">
                        <a:effectLst/>
                      </a:endParaRPr>
                    </a:p>
                    <a:p>
                      <a:pPr marL="457200" indent="-457200" algn="ctr" defTabSz="914400" rtl="0" eaLnBrk="1" latinLnBrk="0" hangingPunct="1">
                        <a:lnSpc>
                          <a:spcPct val="115000"/>
                        </a:lnSpc>
                        <a:spcAft>
                          <a:spcPts val="0"/>
                        </a:spcAft>
                      </a:pPr>
                      <a:endParaRPr lang="en-US" sz="1800" b="1" kern="1200" dirty="0">
                        <a:effectLst/>
                      </a:endParaRPr>
                    </a:p>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Read (A)</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bl>
          </a:graphicData>
        </a:graphic>
      </p:graphicFrame>
      <p:graphicFrame>
        <p:nvGraphicFramePr>
          <p:cNvPr id="5" name="Content Placeholder 1"/>
          <p:cNvGraphicFramePr>
            <a:graphicFrameLocks/>
          </p:cNvGraphicFramePr>
          <p:nvPr>
            <p:extLst>
              <p:ext uri="{D42A27DB-BD31-4B8C-83A1-F6EECF244321}">
                <p14:modId xmlns:p14="http://schemas.microsoft.com/office/powerpoint/2010/main" val="1528061654"/>
              </p:ext>
            </p:extLst>
          </p:nvPr>
        </p:nvGraphicFramePr>
        <p:xfrm>
          <a:off x="4364683" y="1965680"/>
          <a:ext cx="3099816" cy="1708023"/>
        </p:xfrm>
        <a:graphic>
          <a:graphicData uri="http://schemas.openxmlformats.org/drawingml/2006/table">
            <a:tbl>
              <a:tblPr firstRow="1" firstCol="1" bandRow="1">
                <a:tableStyleId>{2D5ABB26-0587-4C30-8999-92F81FD0307C}</a:tableStyleId>
              </a:tblPr>
              <a:tblGrid>
                <a:gridCol w="1033272">
                  <a:extLst>
                    <a:ext uri="{9D8B030D-6E8A-4147-A177-3AD203B41FA5}">
                      <a16:colId xmlns:a16="http://schemas.microsoft.com/office/drawing/2014/main" val="20000"/>
                    </a:ext>
                  </a:extLst>
                </a:gridCol>
                <a:gridCol w="1033272">
                  <a:extLst>
                    <a:ext uri="{9D8B030D-6E8A-4147-A177-3AD203B41FA5}">
                      <a16:colId xmlns:a16="http://schemas.microsoft.com/office/drawing/2014/main" val="20001"/>
                    </a:ext>
                  </a:extLst>
                </a:gridCol>
                <a:gridCol w="1033272">
                  <a:extLst>
                    <a:ext uri="{9D8B030D-6E8A-4147-A177-3AD203B41FA5}">
                      <a16:colId xmlns:a16="http://schemas.microsoft.com/office/drawing/2014/main" val="20002"/>
                    </a:ext>
                  </a:extLst>
                </a:gridCol>
              </a:tblGrid>
              <a:tr h="336196">
                <a:tc gridSpan="3">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IN" sz="2400" b="1" kern="1200" dirty="0">
                          <a:solidFill>
                            <a:schemeClr val="tx1"/>
                          </a:solidFill>
                          <a:effectLst/>
                          <a:latin typeface="+mn-lt"/>
                          <a:ea typeface="+mn-ea"/>
                          <a:cs typeface="+mn-cs"/>
                        </a:rPr>
                        <a:t>S2</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hMerge="1">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endParaRPr lang="en-IN" sz="2400" b="1"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hMerge="1">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endParaRPr lang="en-IN" sz="2400" b="1"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a16="http://schemas.microsoft.com/office/drawing/2014/main" val="10002"/>
                  </a:ext>
                </a:extLst>
              </a:tr>
              <a:tr h="336196">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a:solidFill>
                            <a:schemeClr val="tx1"/>
                          </a:solidFill>
                          <a:effectLst/>
                          <a:latin typeface="+mn-lt"/>
                          <a:ea typeface="+mn-ea"/>
                          <a:cs typeface="+mn-cs"/>
                        </a:rPr>
                        <a:t>T1</a:t>
                      </a:r>
                      <a:endParaRPr lang="en-IN" sz="2400" b="1"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a:solidFill>
                            <a:schemeClr val="tx1"/>
                          </a:solidFill>
                          <a:effectLst/>
                          <a:latin typeface="+mn-lt"/>
                          <a:ea typeface="+mn-ea"/>
                          <a:cs typeface="+mn-cs"/>
                        </a:rPr>
                        <a:t>T2</a:t>
                      </a:r>
                      <a:endParaRPr lang="en-IN" sz="2400" b="1"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IN" sz="2400" b="1" kern="1200" dirty="0">
                          <a:solidFill>
                            <a:schemeClr val="tx1"/>
                          </a:solidFill>
                          <a:effectLst/>
                          <a:latin typeface="+mn-lt"/>
                          <a:ea typeface="+mn-ea"/>
                          <a:cs typeface="+mn-cs"/>
                        </a:rPr>
                        <a:t>T3</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a16="http://schemas.microsoft.com/office/drawing/2014/main" val="10000"/>
                  </a:ext>
                </a:extLst>
              </a:tr>
              <a:tr h="688594">
                <a:tc>
                  <a:txBody>
                    <a:bodyPr/>
                    <a:lstStyle/>
                    <a:p>
                      <a:pPr marL="457200" indent="-457200" algn="ctr">
                        <a:lnSpc>
                          <a:spcPct val="115000"/>
                        </a:lnSpc>
                        <a:spcAft>
                          <a:spcPts val="0"/>
                        </a:spcAft>
                      </a:pPr>
                      <a:endParaRPr lang="en-US" sz="1800" kern="1200" dirty="0">
                        <a:solidFill>
                          <a:schemeClr val="tx1"/>
                        </a:solidFill>
                        <a:effectLst/>
                        <a:latin typeface="+mn-lt"/>
                        <a:ea typeface="+mn-ea"/>
                        <a:cs typeface="+mn-cs"/>
                      </a:endParaRPr>
                    </a:p>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1800" kern="1200" dirty="0">
                          <a:solidFill>
                            <a:schemeClr val="tx1"/>
                          </a:solidFill>
                          <a:effectLst/>
                          <a:latin typeface="+mn-lt"/>
                          <a:ea typeface="+mn-ea"/>
                          <a:cs typeface="+mn-cs"/>
                        </a:rPr>
                        <a:t>Write (A)</a:t>
                      </a:r>
                      <a:endParaRPr lang="en-US" sz="1800" b="1" kern="1200" dirty="0">
                        <a:effectLst/>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1800" kern="1200" dirty="0">
                          <a:solidFill>
                            <a:schemeClr val="tx1"/>
                          </a:solidFill>
                          <a:effectLst/>
                          <a:latin typeface="+mn-lt"/>
                          <a:ea typeface="+mn-ea"/>
                          <a:cs typeface="+mn-cs"/>
                        </a:rPr>
                        <a:t>Write</a:t>
                      </a:r>
                      <a:r>
                        <a:rPr lang="en-US" sz="1800" kern="1200" baseline="0" dirty="0">
                          <a:solidFill>
                            <a:schemeClr val="tx1"/>
                          </a:solidFill>
                          <a:effectLst/>
                          <a:latin typeface="+mn-lt"/>
                          <a:ea typeface="+mn-ea"/>
                          <a:cs typeface="+mn-cs"/>
                        </a:rPr>
                        <a:t> </a:t>
                      </a:r>
                      <a:r>
                        <a:rPr lang="en-US" sz="1800" kern="1200" dirty="0">
                          <a:solidFill>
                            <a:schemeClr val="tx1"/>
                          </a:solidFill>
                          <a:effectLst/>
                          <a:latin typeface="+mn-lt"/>
                          <a:ea typeface="+mn-ea"/>
                          <a:cs typeface="+mn-cs"/>
                        </a:rPr>
                        <a:t>(A)</a:t>
                      </a:r>
                      <a:endParaRPr lang="en-IN" sz="18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endParaRPr lang="en-IN" sz="1800" kern="1200" dirty="0">
                        <a:solidFill>
                          <a:schemeClr val="tx1"/>
                        </a:solidFill>
                        <a:effectLst/>
                        <a:latin typeface="+mn-lt"/>
                        <a:ea typeface="+mn-ea"/>
                        <a:cs typeface="+mn-cs"/>
                      </a:endParaRPr>
                    </a:p>
                    <a:p>
                      <a:pPr marL="457200" marR="0" indent="-457200" algn="ctr" defTabSz="914400" rtl="0" eaLnBrk="1" fontAlgn="auto" latinLnBrk="0" hangingPunct="1">
                        <a:lnSpc>
                          <a:spcPct val="115000"/>
                        </a:lnSpc>
                        <a:spcBef>
                          <a:spcPts val="0"/>
                        </a:spcBef>
                        <a:spcAft>
                          <a:spcPts val="0"/>
                        </a:spcAft>
                        <a:buClrTx/>
                        <a:buSzTx/>
                        <a:buFontTx/>
                        <a:buNone/>
                        <a:tabLst/>
                        <a:defRPr/>
                      </a:pPr>
                      <a:endParaRPr lang="en-IN" sz="1800" kern="1200" dirty="0">
                        <a:solidFill>
                          <a:schemeClr val="tx1"/>
                        </a:solidFill>
                        <a:effectLst/>
                        <a:latin typeface="+mn-lt"/>
                        <a:ea typeface="+mn-ea"/>
                        <a:cs typeface="+mn-cs"/>
                      </a:endParaRPr>
                    </a:p>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1800" kern="1200" dirty="0">
                          <a:solidFill>
                            <a:schemeClr val="tx1"/>
                          </a:solidFill>
                          <a:effectLst/>
                          <a:latin typeface="+mn-lt"/>
                          <a:ea typeface="+mn-ea"/>
                          <a:cs typeface="+mn-cs"/>
                        </a:rPr>
                        <a:t>Read (A)</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bl>
          </a:graphicData>
        </a:graphic>
      </p:graphicFrame>
      <p:graphicFrame>
        <p:nvGraphicFramePr>
          <p:cNvPr id="7" name="Content Placeholder 1"/>
          <p:cNvGraphicFramePr>
            <a:graphicFrameLocks/>
          </p:cNvGraphicFramePr>
          <p:nvPr>
            <p:extLst>
              <p:ext uri="{D42A27DB-BD31-4B8C-83A1-F6EECF244321}">
                <p14:modId xmlns:p14="http://schemas.microsoft.com/office/powerpoint/2010/main" val="917176614"/>
              </p:ext>
            </p:extLst>
          </p:nvPr>
        </p:nvGraphicFramePr>
        <p:xfrm>
          <a:off x="8101167" y="1980158"/>
          <a:ext cx="3099816" cy="1708023"/>
        </p:xfrm>
        <a:graphic>
          <a:graphicData uri="http://schemas.openxmlformats.org/drawingml/2006/table">
            <a:tbl>
              <a:tblPr firstRow="1" firstCol="1" bandRow="1">
                <a:tableStyleId>{2D5ABB26-0587-4C30-8999-92F81FD0307C}</a:tableStyleId>
              </a:tblPr>
              <a:tblGrid>
                <a:gridCol w="1033272">
                  <a:extLst>
                    <a:ext uri="{9D8B030D-6E8A-4147-A177-3AD203B41FA5}">
                      <a16:colId xmlns:a16="http://schemas.microsoft.com/office/drawing/2014/main" val="20000"/>
                    </a:ext>
                  </a:extLst>
                </a:gridCol>
                <a:gridCol w="1033272">
                  <a:extLst>
                    <a:ext uri="{9D8B030D-6E8A-4147-A177-3AD203B41FA5}">
                      <a16:colId xmlns:a16="http://schemas.microsoft.com/office/drawing/2014/main" val="20001"/>
                    </a:ext>
                  </a:extLst>
                </a:gridCol>
                <a:gridCol w="1033272">
                  <a:extLst>
                    <a:ext uri="{9D8B030D-6E8A-4147-A177-3AD203B41FA5}">
                      <a16:colId xmlns:a16="http://schemas.microsoft.com/office/drawing/2014/main" val="20002"/>
                    </a:ext>
                  </a:extLst>
                </a:gridCol>
              </a:tblGrid>
              <a:tr h="336196">
                <a:tc gridSpan="3">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IN" sz="2400" b="1" kern="1200" dirty="0">
                          <a:solidFill>
                            <a:schemeClr val="tx1"/>
                          </a:solidFill>
                          <a:effectLst/>
                          <a:latin typeface="+mn-lt"/>
                          <a:ea typeface="+mn-ea"/>
                          <a:cs typeface="+mn-cs"/>
                        </a:rPr>
                        <a:t>S3</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hMerge="1">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endParaRPr lang="en-IN" sz="2400" b="1"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hMerge="1">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endParaRPr lang="en-IN" sz="2400" b="1"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a16="http://schemas.microsoft.com/office/drawing/2014/main" val="10002"/>
                  </a:ext>
                </a:extLst>
              </a:tr>
              <a:tr h="336196">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a:solidFill>
                            <a:schemeClr val="tx1"/>
                          </a:solidFill>
                          <a:effectLst/>
                          <a:latin typeface="+mn-lt"/>
                          <a:ea typeface="+mn-ea"/>
                          <a:cs typeface="+mn-cs"/>
                        </a:rPr>
                        <a:t>T1</a:t>
                      </a:r>
                      <a:endParaRPr lang="en-IN" sz="2400" b="1"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a:solidFill>
                            <a:schemeClr val="tx1"/>
                          </a:solidFill>
                          <a:effectLst/>
                          <a:latin typeface="+mn-lt"/>
                          <a:ea typeface="+mn-ea"/>
                          <a:cs typeface="+mn-cs"/>
                        </a:rPr>
                        <a:t>T2</a:t>
                      </a:r>
                      <a:endParaRPr lang="en-IN" sz="2400" b="1"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IN" sz="2400" b="1" kern="1200" dirty="0">
                          <a:solidFill>
                            <a:schemeClr val="tx1"/>
                          </a:solidFill>
                          <a:effectLst/>
                          <a:latin typeface="+mn-lt"/>
                          <a:ea typeface="+mn-ea"/>
                          <a:cs typeface="+mn-cs"/>
                        </a:rPr>
                        <a:t>T3</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a16="http://schemas.microsoft.com/office/drawing/2014/main" val="10000"/>
                  </a:ext>
                </a:extLst>
              </a:tr>
              <a:tr h="688594">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endParaRPr lang="en-US" sz="1800" kern="1200" dirty="0">
                        <a:solidFill>
                          <a:schemeClr val="tx1"/>
                        </a:solidFill>
                        <a:effectLst/>
                        <a:latin typeface="+mn-lt"/>
                        <a:ea typeface="+mn-ea"/>
                        <a:cs typeface="+mn-cs"/>
                      </a:endParaRPr>
                    </a:p>
                    <a:p>
                      <a:pPr marL="457200" marR="0" indent="-457200" algn="ctr" defTabSz="914400" rtl="0" eaLnBrk="1" fontAlgn="auto" latinLnBrk="0" hangingPunct="1">
                        <a:lnSpc>
                          <a:spcPct val="115000"/>
                        </a:lnSpc>
                        <a:spcBef>
                          <a:spcPts val="0"/>
                        </a:spcBef>
                        <a:spcAft>
                          <a:spcPts val="0"/>
                        </a:spcAft>
                        <a:buClrTx/>
                        <a:buSzTx/>
                        <a:buFontTx/>
                        <a:buNone/>
                        <a:tabLst/>
                        <a:defRPr/>
                      </a:pPr>
                      <a:endParaRPr lang="en-US" sz="1800" kern="1200" dirty="0">
                        <a:solidFill>
                          <a:schemeClr val="tx1"/>
                        </a:solidFill>
                        <a:effectLst/>
                        <a:latin typeface="+mn-lt"/>
                        <a:ea typeface="+mn-ea"/>
                        <a:cs typeface="+mn-cs"/>
                      </a:endParaRPr>
                    </a:p>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1800" kern="1200" dirty="0">
                          <a:solidFill>
                            <a:schemeClr val="tx1"/>
                          </a:solidFill>
                          <a:effectLst/>
                          <a:latin typeface="+mn-lt"/>
                          <a:ea typeface="+mn-ea"/>
                          <a:cs typeface="+mn-cs"/>
                        </a:rPr>
                        <a:t>Write (A)</a:t>
                      </a:r>
                      <a:endParaRPr lang="en-US" sz="1800" b="1" kern="1200" dirty="0">
                        <a:effectLst/>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1800" kern="1200" dirty="0">
                          <a:solidFill>
                            <a:schemeClr val="tx1"/>
                          </a:solidFill>
                          <a:effectLst/>
                          <a:latin typeface="+mn-lt"/>
                          <a:ea typeface="+mn-ea"/>
                          <a:cs typeface="+mn-cs"/>
                        </a:rPr>
                        <a:t>Write</a:t>
                      </a:r>
                      <a:r>
                        <a:rPr lang="en-US" sz="1800" kern="1200" baseline="0" dirty="0">
                          <a:solidFill>
                            <a:schemeClr val="tx1"/>
                          </a:solidFill>
                          <a:effectLst/>
                          <a:latin typeface="+mn-lt"/>
                          <a:ea typeface="+mn-ea"/>
                          <a:cs typeface="+mn-cs"/>
                        </a:rPr>
                        <a:t> </a:t>
                      </a:r>
                      <a:r>
                        <a:rPr lang="en-US" sz="1800" kern="1200" dirty="0">
                          <a:solidFill>
                            <a:schemeClr val="tx1"/>
                          </a:solidFill>
                          <a:effectLst/>
                          <a:latin typeface="+mn-lt"/>
                          <a:ea typeface="+mn-ea"/>
                          <a:cs typeface="+mn-cs"/>
                        </a:rPr>
                        <a:t>(A)</a:t>
                      </a:r>
                      <a:endParaRPr lang="en-IN" sz="18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endParaRPr lang="en-IN" sz="1800" kern="1200" dirty="0">
                        <a:solidFill>
                          <a:schemeClr val="tx1"/>
                        </a:solidFill>
                        <a:effectLst/>
                        <a:latin typeface="+mn-lt"/>
                        <a:ea typeface="+mn-ea"/>
                        <a:cs typeface="+mn-cs"/>
                      </a:endParaRPr>
                    </a:p>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1800" kern="1200" dirty="0">
                          <a:solidFill>
                            <a:schemeClr val="tx1"/>
                          </a:solidFill>
                          <a:effectLst/>
                          <a:latin typeface="+mn-lt"/>
                          <a:ea typeface="+mn-ea"/>
                          <a:cs typeface="+mn-cs"/>
                        </a:rPr>
                        <a:t>Read (A)</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1379940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par>
                                <p:cTn id="13" presetID="10" presetClass="entr" presetSubtype="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5" end="5"/>
                                            </p:txEl>
                                          </p:spTgt>
                                        </p:tgtEl>
                                        <p:attrNameLst>
                                          <p:attrName>style.visibility</p:attrName>
                                        </p:attrNameLst>
                                      </p:cBhvr>
                                      <p:to>
                                        <p:strVal val="visible"/>
                                      </p:to>
                                    </p:set>
                                    <p:animEffect transition="in" filter="fade">
                                      <p:cBhvr>
                                        <p:cTn id="20" dur="500"/>
                                        <p:tgtEl>
                                          <p:spTgt spid="3">
                                            <p:txEl>
                                              <p:pRg st="5" end="5"/>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fade">
                                      <p:cBhvr>
                                        <p:cTn id="25" dur="500"/>
                                        <p:tgtEl>
                                          <p:spTgt spid="7"/>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3">
                                            <p:txEl>
                                              <p:pRg st="6" end="6"/>
                                            </p:txEl>
                                          </p:spTgt>
                                        </p:tgtEl>
                                        <p:attrNameLst>
                                          <p:attrName>style.visibility</p:attrName>
                                        </p:attrNameLst>
                                      </p:cBhvr>
                                      <p:to>
                                        <p:strVal val="visible"/>
                                      </p:to>
                                    </p:set>
                                    <p:animEffect transition="in" filter="fade">
                                      <p:cBhvr>
                                        <p:cTn id="30"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11200"/>
          </a:xfrm>
        </p:spPr>
        <p:txBody>
          <a:bodyPr/>
          <a:lstStyle/>
          <a:p>
            <a:r>
              <a:rPr lang="en-US" dirty="0"/>
              <a:t>Final Write</a:t>
            </a:r>
          </a:p>
        </p:txBody>
      </p:sp>
      <p:sp>
        <p:nvSpPr>
          <p:cNvPr id="3" name="Content Placeholder 2"/>
          <p:cNvSpPr>
            <a:spLocks noGrp="1"/>
          </p:cNvSpPr>
          <p:nvPr>
            <p:ph idx="1"/>
          </p:nvPr>
        </p:nvSpPr>
        <p:spPr/>
        <p:txBody>
          <a:bodyPr/>
          <a:lstStyle/>
          <a:p>
            <a:r>
              <a:rPr lang="en-US" dirty="0"/>
              <a:t>If </a:t>
            </a:r>
            <a:r>
              <a:rPr lang="en-US" b="1" dirty="0">
                <a:solidFill>
                  <a:schemeClr val="accent6"/>
                </a:solidFill>
              </a:rPr>
              <a:t>Ti performs the final write on the data value in S1, then it also performs the final write on the data value in S2</a:t>
            </a:r>
            <a:r>
              <a:rPr lang="en-US" dirty="0"/>
              <a:t>.</a:t>
            </a:r>
          </a:p>
          <a:p>
            <a:endParaRPr lang="en-US" dirty="0"/>
          </a:p>
          <a:p>
            <a:endParaRPr lang="en-US" dirty="0"/>
          </a:p>
          <a:p>
            <a:endParaRPr lang="en-US" dirty="0"/>
          </a:p>
          <a:p>
            <a:endParaRPr lang="en-US" dirty="0"/>
          </a:p>
          <a:p>
            <a:r>
              <a:rPr lang="en-US" dirty="0"/>
              <a:t>Above two schedules </a:t>
            </a:r>
            <a:r>
              <a:rPr lang="en-US" b="1" dirty="0">
                <a:solidFill>
                  <a:schemeClr val="accent6"/>
                </a:solidFill>
              </a:rPr>
              <a:t>S1 and S2 are not view equal </a:t>
            </a:r>
            <a:r>
              <a:rPr lang="en-US" dirty="0"/>
              <a:t>because </a:t>
            </a:r>
            <a:r>
              <a:rPr lang="en-US" b="1" dirty="0">
                <a:solidFill>
                  <a:schemeClr val="accent6"/>
                </a:solidFill>
              </a:rPr>
              <a:t>final write operation in S1 is done by T3 and in S2 final write operation is also done by T1</a:t>
            </a:r>
            <a:r>
              <a:rPr lang="en-US" dirty="0"/>
              <a:t>.</a:t>
            </a:r>
          </a:p>
          <a:p>
            <a:r>
              <a:rPr lang="en-US" dirty="0"/>
              <a:t>Above two schedules </a:t>
            </a:r>
            <a:r>
              <a:rPr lang="en-US" b="1" dirty="0">
                <a:solidFill>
                  <a:schemeClr val="accent6"/>
                </a:solidFill>
              </a:rPr>
              <a:t>S1 and S3 are view equal </a:t>
            </a:r>
            <a:r>
              <a:rPr lang="en-US" dirty="0"/>
              <a:t>because</a:t>
            </a:r>
            <a:r>
              <a:rPr lang="en-US" b="1" dirty="0">
                <a:solidFill>
                  <a:schemeClr val="accent6"/>
                </a:solidFill>
              </a:rPr>
              <a:t> final write operation in S1 is done by T3 and in S3 also the final write operation is also done by T3</a:t>
            </a:r>
            <a:r>
              <a:rPr lang="en-US" dirty="0"/>
              <a:t>.</a:t>
            </a:r>
            <a:endParaRPr lang="en-IN" dirty="0"/>
          </a:p>
          <a:p>
            <a:pPr marL="0" indent="0">
              <a:buNone/>
            </a:pPr>
            <a:endParaRPr lang="en-IN" dirty="0"/>
          </a:p>
          <a:p>
            <a:endParaRPr lang="en-US" dirty="0"/>
          </a:p>
        </p:txBody>
      </p:sp>
      <p:graphicFrame>
        <p:nvGraphicFramePr>
          <p:cNvPr id="11" name="Content Placeholder 1"/>
          <p:cNvGraphicFramePr>
            <a:graphicFrameLocks/>
          </p:cNvGraphicFramePr>
          <p:nvPr>
            <p:extLst>
              <p:ext uri="{D42A27DB-BD31-4B8C-83A1-F6EECF244321}">
                <p14:modId xmlns:p14="http://schemas.microsoft.com/office/powerpoint/2010/main" val="3203833171"/>
              </p:ext>
            </p:extLst>
          </p:nvPr>
        </p:nvGraphicFramePr>
        <p:xfrm>
          <a:off x="628199" y="1635713"/>
          <a:ext cx="3099816" cy="1708023"/>
        </p:xfrm>
        <a:graphic>
          <a:graphicData uri="http://schemas.openxmlformats.org/drawingml/2006/table">
            <a:tbl>
              <a:tblPr firstRow="1" firstCol="1" bandRow="1">
                <a:tableStyleId>{2D5ABB26-0587-4C30-8999-92F81FD0307C}</a:tableStyleId>
              </a:tblPr>
              <a:tblGrid>
                <a:gridCol w="1033272">
                  <a:extLst>
                    <a:ext uri="{9D8B030D-6E8A-4147-A177-3AD203B41FA5}">
                      <a16:colId xmlns:a16="http://schemas.microsoft.com/office/drawing/2014/main" val="20000"/>
                    </a:ext>
                  </a:extLst>
                </a:gridCol>
                <a:gridCol w="1033272">
                  <a:extLst>
                    <a:ext uri="{9D8B030D-6E8A-4147-A177-3AD203B41FA5}">
                      <a16:colId xmlns:a16="http://schemas.microsoft.com/office/drawing/2014/main" val="20001"/>
                    </a:ext>
                  </a:extLst>
                </a:gridCol>
                <a:gridCol w="1033272">
                  <a:extLst>
                    <a:ext uri="{9D8B030D-6E8A-4147-A177-3AD203B41FA5}">
                      <a16:colId xmlns:a16="http://schemas.microsoft.com/office/drawing/2014/main" val="20002"/>
                    </a:ext>
                  </a:extLst>
                </a:gridCol>
              </a:tblGrid>
              <a:tr h="336196">
                <a:tc gridSpan="3">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IN" sz="2400" b="1" kern="1200" dirty="0">
                          <a:solidFill>
                            <a:schemeClr val="tx1"/>
                          </a:solidFill>
                          <a:effectLst/>
                          <a:latin typeface="+mn-lt"/>
                          <a:ea typeface="+mn-ea"/>
                          <a:cs typeface="+mn-cs"/>
                        </a:rPr>
                        <a:t>S1</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hMerge="1">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endParaRPr lang="en-IN" sz="2400" b="1"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hMerge="1">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endParaRPr lang="en-IN" sz="2400" b="1"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a16="http://schemas.microsoft.com/office/drawing/2014/main" val="10002"/>
                  </a:ext>
                </a:extLst>
              </a:tr>
              <a:tr h="336196">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a:solidFill>
                            <a:schemeClr val="tx1"/>
                          </a:solidFill>
                          <a:effectLst/>
                          <a:latin typeface="+mn-lt"/>
                          <a:ea typeface="+mn-ea"/>
                          <a:cs typeface="+mn-cs"/>
                        </a:rPr>
                        <a:t>T1</a:t>
                      </a:r>
                      <a:endParaRPr lang="en-IN" sz="2400" b="1"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a:solidFill>
                            <a:schemeClr val="tx1"/>
                          </a:solidFill>
                          <a:effectLst/>
                          <a:latin typeface="+mn-lt"/>
                          <a:ea typeface="+mn-ea"/>
                          <a:cs typeface="+mn-cs"/>
                        </a:rPr>
                        <a:t>T2</a:t>
                      </a:r>
                      <a:endParaRPr lang="en-IN" sz="2400" b="1"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IN" sz="2400" b="1" kern="1200" dirty="0">
                          <a:solidFill>
                            <a:schemeClr val="tx1"/>
                          </a:solidFill>
                          <a:effectLst/>
                          <a:latin typeface="+mn-lt"/>
                          <a:ea typeface="+mn-ea"/>
                          <a:cs typeface="+mn-cs"/>
                        </a:rPr>
                        <a:t>T3</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a16="http://schemas.microsoft.com/office/drawing/2014/main" val="10000"/>
                  </a:ext>
                </a:extLst>
              </a:tr>
              <a:tr h="688594">
                <a:tc>
                  <a:txBody>
                    <a:bodyPr/>
                    <a:lstStyle/>
                    <a:p>
                      <a:pPr marL="457200" indent="-457200" algn="ctr">
                        <a:lnSpc>
                          <a:spcPct val="115000"/>
                        </a:lnSpc>
                        <a:spcAft>
                          <a:spcPts val="0"/>
                        </a:spcAft>
                      </a:pPr>
                      <a:r>
                        <a:rPr lang="en-US" sz="1800" kern="1200" dirty="0">
                          <a:solidFill>
                            <a:schemeClr val="tx1"/>
                          </a:solidFill>
                          <a:effectLst/>
                          <a:latin typeface="+mn-lt"/>
                          <a:ea typeface="+mn-ea"/>
                          <a:cs typeface="+mn-cs"/>
                        </a:rPr>
                        <a:t>Write (A)</a:t>
                      </a:r>
                      <a:endParaRPr lang="en-IN" sz="1800" kern="1200" dirty="0">
                        <a:solidFill>
                          <a:schemeClr val="tx1"/>
                        </a:solidFill>
                        <a:effectLst/>
                        <a:latin typeface="+mn-lt"/>
                        <a:ea typeface="+mn-ea"/>
                        <a:cs typeface="+mn-cs"/>
                      </a:endParaRPr>
                    </a:p>
                    <a:p>
                      <a:pPr marL="457200" indent="-457200" algn="ctr">
                        <a:lnSpc>
                          <a:spcPct val="115000"/>
                        </a:lnSpc>
                        <a:spcAft>
                          <a:spcPts val="0"/>
                        </a:spcAft>
                      </a:pPr>
                      <a:endParaRPr lang="en-US" sz="18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457200" indent="-457200" algn="ctr" defTabSz="914400" rtl="0" eaLnBrk="1" latinLnBrk="0" hangingPunct="1">
                        <a:lnSpc>
                          <a:spcPct val="115000"/>
                        </a:lnSpc>
                        <a:spcAft>
                          <a:spcPts val="0"/>
                        </a:spcAft>
                      </a:pPr>
                      <a:endParaRPr lang="en-US" sz="1800" b="1" kern="1200" dirty="0">
                        <a:effectLst/>
                      </a:endParaRPr>
                    </a:p>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Read (A)</a:t>
                      </a:r>
                      <a:endParaRPr lang="en-US" sz="1800" b="1" kern="1200" dirty="0">
                        <a:effectLst/>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457200" indent="-457200" algn="ctr" defTabSz="914400" rtl="0" eaLnBrk="1" latinLnBrk="0" hangingPunct="1">
                        <a:lnSpc>
                          <a:spcPct val="115000"/>
                        </a:lnSpc>
                        <a:spcAft>
                          <a:spcPts val="0"/>
                        </a:spcAft>
                      </a:pPr>
                      <a:endParaRPr lang="en-US" sz="1800" b="1" kern="1200" dirty="0">
                        <a:effectLst/>
                      </a:endParaRPr>
                    </a:p>
                    <a:p>
                      <a:pPr marL="457200" indent="-457200" algn="ctr" defTabSz="914400" rtl="0" eaLnBrk="1" latinLnBrk="0" hangingPunct="1">
                        <a:lnSpc>
                          <a:spcPct val="115000"/>
                        </a:lnSpc>
                        <a:spcAft>
                          <a:spcPts val="0"/>
                        </a:spcAft>
                      </a:pPr>
                      <a:endParaRPr lang="en-US" sz="1800" b="1" kern="1200" dirty="0">
                        <a:effectLst/>
                      </a:endParaRPr>
                    </a:p>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Write (A)</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bl>
          </a:graphicData>
        </a:graphic>
      </p:graphicFrame>
      <p:graphicFrame>
        <p:nvGraphicFramePr>
          <p:cNvPr id="12" name="Content Placeholder 1"/>
          <p:cNvGraphicFramePr>
            <a:graphicFrameLocks/>
          </p:cNvGraphicFramePr>
          <p:nvPr>
            <p:extLst>
              <p:ext uri="{D42A27DB-BD31-4B8C-83A1-F6EECF244321}">
                <p14:modId xmlns:p14="http://schemas.microsoft.com/office/powerpoint/2010/main" val="1850741491"/>
              </p:ext>
            </p:extLst>
          </p:nvPr>
        </p:nvGraphicFramePr>
        <p:xfrm>
          <a:off x="4364683" y="1642952"/>
          <a:ext cx="3099816" cy="1708023"/>
        </p:xfrm>
        <a:graphic>
          <a:graphicData uri="http://schemas.openxmlformats.org/drawingml/2006/table">
            <a:tbl>
              <a:tblPr firstRow="1" firstCol="1" bandRow="1">
                <a:tableStyleId>{2D5ABB26-0587-4C30-8999-92F81FD0307C}</a:tableStyleId>
              </a:tblPr>
              <a:tblGrid>
                <a:gridCol w="1033272">
                  <a:extLst>
                    <a:ext uri="{9D8B030D-6E8A-4147-A177-3AD203B41FA5}">
                      <a16:colId xmlns:a16="http://schemas.microsoft.com/office/drawing/2014/main" val="20000"/>
                    </a:ext>
                  </a:extLst>
                </a:gridCol>
                <a:gridCol w="1033272">
                  <a:extLst>
                    <a:ext uri="{9D8B030D-6E8A-4147-A177-3AD203B41FA5}">
                      <a16:colId xmlns:a16="http://schemas.microsoft.com/office/drawing/2014/main" val="20001"/>
                    </a:ext>
                  </a:extLst>
                </a:gridCol>
                <a:gridCol w="1033272">
                  <a:extLst>
                    <a:ext uri="{9D8B030D-6E8A-4147-A177-3AD203B41FA5}">
                      <a16:colId xmlns:a16="http://schemas.microsoft.com/office/drawing/2014/main" val="20002"/>
                    </a:ext>
                  </a:extLst>
                </a:gridCol>
              </a:tblGrid>
              <a:tr h="336196">
                <a:tc gridSpan="3">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IN" sz="2400" b="1" kern="1200" dirty="0">
                          <a:solidFill>
                            <a:schemeClr val="tx1"/>
                          </a:solidFill>
                          <a:effectLst/>
                          <a:latin typeface="+mn-lt"/>
                          <a:ea typeface="+mn-ea"/>
                          <a:cs typeface="+mn-cs"/>
                        </a:rPr>
                        <a:t>S2</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hMerge="1">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endParaRPr lang="en-IN" sz="2400" b="1"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hMerge="1">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endParaRPr lang="en-IN" sz="2400" b="1"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a16="http://schemas.microsoft.com/office/drawing/2014/main" val="10002"/>
                  </a:ext>
                </a:extLst>
              </a:tr>
              <a:tr h="336196">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a:solidFill>
                            <a:schemeClr val="tx1"/>
                          </a:solidFill>
                          <a:effectLst/>
                          <a:latin typeface="+mn-lt"/>
                          <a:ea typeface="+mn-ea"/>
                          <a:cs typeface="+mn-cs"/>
                        </a:rPr>
                        <a:t>T1</a:t>
                      </a:r>
                      <a:endParaRPr lang="en-IN" sz="2400" b="1"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a:solidFill>
                            <a:schemeClr val="tx1"/>
                          </a:solidFill>
                          <a:effectLst/>
                          <a:latin typeface="+mn-lt"/>
                          <a:ea typeface="+mn-ea"/>
                          <a:cs typeface="+mn-cs"/>
                        </a:rPr>
                        <a:t>T2</a:t>
                      </a:r>
                      <a:endParaRPr lang="en-IN" sz="2400" b="1"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IN" sz="2400" b="1" kern="1200" dirty="0">
                          <a:solidFill>
                            <a:schemeClr val="tx1"/>
                          </a:solidFill>
                          <a:effectLst/>
                          <a:latin typeface="+mn-lt"/>
                          <a:ea typeface="+mn-ea"/>
                          <a:cs typeface="+mn-cs"/>
                        </a:rPr>
                        <a:t>T3</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a16="http://schemas.microsoft.com/office/drawing/2014/main" val="10000"/>
                  </a:ext>
                </a:extLst>
              </a:tr>
              <a:tr h="688594">
                <a:tc>
                  <a:txBody>
                    <a:bodyPr/>
                    <a:lstStyle/>
                    <a:p>
                      <a:pPr marL="457200" indent="-457200" algn="ctr">
                        <a:lnSpc>
                          <a:spcPct val="115000"/>
                        </a:lnSpc>
                        <a:spcAft>
                          <a:spcPts val="0"/>
                        </a:spcAft>
                      </a:pPr>
                      <a:endParaRPr lang="en-US" sz="1800" kern="1200" dirty="0">
                        <a:solidFill>
                          <a:schemeClr val="tx1"/>
                        </a:solidFill>
                        <a:effectLst/>
                        <a:latin typeface="+mn-lt"/>
                        <a:ea typeface="+mn-ea"/>
                        <a:cs typeface="+mn-cs"/>
                      </a:endParaRPr>
                    </a:p>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1800" kern="1200" dirty="0">
                          <a:solidFill>
                            <a:schemeClr val="tx1"/>
                          </a:solidFill>
                          <a:effectLst/>
                          <a:latin typeface="+mn-lt"/>
                          <a:ea typeface="+mn-ea"/>
                          <a:cs typeface="+mn-cs"/>
                        </a:rPr>
                        <a:t>Write (A)</a:t>
                      </a:r>
                      <a:endParaRPr lang="en-US" sz="1800" b="1" kern="1200" dirty="0">
                        <a:effectLst/>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1800" kern="1200" dirty="0">
                          <a:solidFill>
                            <a:schemeClr val="tx1"/>
                          </a:solidFill>
                          <a:effectLst/>
                          <a:latin typeface="+mn-lt"/>
                          <a:ea typeface="+mn-ea"/>
                          <a:cs typeface="+mn-cs"/>
                        </a:rPr>
                        <a:t>Write</a:t>
                      </a:r>
                      <a:r>
                        <a:rPr lang="en-US" sz="1800" kern="1200" baseline="0" dirty="0">
                          <a:solidFill>
                            <a:schemeClr val="tx1"/>
                          </a:solidFill>
                          <a:effectLst/>
                          <a:latin typeface="+mn-lt"/>
                          <a:ea typeface="+mn-ea"/>
                          <a:cs typeface="+mn-cs"/>
                        </a:rPr>
                        <a:t> </a:t>
                      </a:r>
                      <a:r>
                        <a:rPr lang="en-US" sz="1800" kern="1200" dirty="0">
                          <a:solidFill>
                            <a:schemeClr val="tx1"/>
                          </a:solidFill>
                          <a:effectLst/>
                          <a:latin typeface="+mn-lt"/>
                          <a:ea typeface="+mn-ea"/>
                          <a:cs typeface="+mn-cs"/>
                        </a:rPr>
                        <a:t>(A)</a:t>
                      </a:r>
                      <a:endParaRPr lang="en-IN" sz="18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endParaRPr lang="en-IN" sz="1800" kern="1200" dirty="0">
                        <a:solidFill>
                          <a:schemeClr val="tx1"/>
                        </a:solidFill>
                        <a:effectLst/>
                        <a:latin typeface="+mn-lt"/>
                        <a:ea typeface="+mn-ea"/>
                        <a:cs typeface="+mn-cs"/>
                      </a:endParaRPr>
                    </a:p>
                    <a:p>
                      <a:pPr marL="457200" marR="0" indent="-457200" algn="ctr" defTabSz="914400" rtl="0" eaLnBrk="1" fontAlgn="auto" latinLnBrk="0" hangingPunct="1">
                        <a:lnSpc>
                          <a:spcPct val="115000"/>
                        </a:lnSpc>
                        <a:spcBef>
                          <a:spcPts val="0"/>
                        </a:spcBef>
                        <a:spcAft>
                          <a:spcPts val="0"/>
                        </a:spcAft>
                        <a:buClrTx/>
                        <a:buSzTx/>
                        <a:buFontTx/>
                        <a:buNone/>
                        <a:tabLst/>
                        <a:defRPr/>
                      </a:pPr>
                      <a:endParaRPr lang="en-IN" sz="1800" kern="1200" dirty="0">
                        <a:solidFill>
                          <a:schemeClr val="tx1"/>
                        </a:solidFill>
                        <a:effectLst/>
                        <a:latin typeface="+mn-lt"/>
                        <a:ea typeface="+mn-ea"/>
                        <a:cs typeface="+mn-cs"/>
                      </a:endParaRPr>
                    </a:p>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1800" kern="1200" dirty="0">
                          <a:solidFill>
                            <a:schemeClr val="tx1"/>
                          </a:solidFill>
                          <a:effectLst/>
                          <a:latin typeface="+mn-lt"/>
                          <a:ea typeface="+mn-ea"/>
                          <a:cs typeface="+mn-cs"/>
                        </a:rPr>
                        <a:t>Read (A)</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bl>
          </a:graphicData>
        </a:graphic>
      </p:graphicFrame>
      <p:graphicFrame>
        <p:nvGraphicFramePr>
          <p:cNvPr id="13" name="Content Placeholder 1"/>
          <p:cNvGraphicFramePr>
            <a:graphicFrameLocks/>
          </p:cNvGraphicFramePr>
          <p:nvPr>
            <p:extLst>
              <p:ext uri="{D42A27DB-BD31-4B8C-83A1-F6EECF244321}">
                <p14:modId xmlns:p14="http://schemas.microsoft.com/office/powerpoint/2010/main" val="1188176383"/>
              </p:ext>
            </p:extLst>
          </p:nvPr>
        </p:nvGraphicFramePr>
        <p:xfrm>
          <a:off x="8101167" y="1657430"/>
          <a:ext cx="3099816" cy="1708023"/>
        </p:xfrm>
        <a:graphic>
          <a:graphicData uri="http://schemas.openxmlformats.org/drawingml/2006/table">
            <a:tbl>
              <a:tblPr firstRow="1" firstCol="1" bandRow="1">
                <a:tableStyleId>{2D5ABB26-0587-4C30-8999-92F81FD0307C}</a:tableStyleId>
              </a:tblPr>
              <a:tblGrid>
                <a:gridCol w="1033272">
                  <a:extLst>
                    <a:ext uri="{9D8B030D-6E8A-4147-A177-3AD203B41FA5}">
                      <a16:colId xmlns:a16="http://schemas.microsoft.com/office/drawing/2014/main" val="20000"/>
                    </a:ext>
                  </a:extLst>
                </a:gridCol>
                <a:gridCol w="1033272">
                  <a:extLst>
                    <a:ext uri="{9D8B030D-6E8A-4147-A177-3AD203B41FA5}">
                      <a16:colId xmlns:a16="http://schemas.microsoft.com/office/drawing/2014/main" val="20001"/>
                    </a:ext>
                  </a:extLst>
                </a:gridCol>
                <a:gridCol w="1033272">
                  <a:extLst>
                    <a:ext uri="{9D8B030D-6E8A-4147-A177-3AD203B41FA5}">
                      <a16:colId xmlns:a16="http://schemas.microsoft.com/office/drawing/2014/main" val="20002"/>
                    </a:ext>
                  </a:extLst>
                </a:gridCol>
              </a:tblGrid>
              <a:tr h="336196">
                <a:tc gridSpan="3">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IN" sz="2400" b="1" kern="1200" dirty="0">
                          <a:solidFill>
                            <a:schemeClr val="tx1"/>
                          </a:solidFill>
                          <a:effectLst/>
                          <a:latin typeface="+mn-lt"/>
                          <a:ea typeface="+mn-ea"/>
                          <a:cs typeface="+mn-cs"/>
                        </a:rPr>
                        <a:t>S3</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hMerge="1">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endParaRPr lang="en-IN" sz="2400" b="1"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hMerge="1">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endParaRPr lang="en-IN" sz="2400" b="1"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a16="http://schemas.microsoft.com/office/drawing/2014/main" val="10002"/>
                  </a:ext>
                </a:extLst>
              </a:tr>
              <a:tr h="336196">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a:solidFill>
                            <a:schemeClr val="tx1"/>
                          </a:solidFill>
                          <a:effectLst/>
                          <a:latin typeface="+mn-lt"/>
                          <a:ea typeface="+mn-ea"/>
                          <a:cs typeface="+mn-cs"/>
                        </a:rPr>
                        <a:t>T1</a:t>
                      </a:r>
                      <a:endParaRPr lang="en-IN" sz="2400" b="1"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a:solidFill>
                            <a:schemeClr val="tx1"/>
                          </a:solidFill>
                          <a:effectLst/>
                          <a:latin typeface="+mn-lt"/>
                          <a:ea typeface="+mn-ea"/>
                          <a:cs typeface="+mn-cs"/>
                        </a:rPr>
                        <a:t>T2</a:t>
                      </a:r>
                      <a:endParaRPr lang="en-IN" sz="2400" b="1"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IN" sz="2400" b="1" kern="1200" dirty="0">
                          <a:solidFill>
                            <a:schemeClr val="tx1"/>
                          </a:solidFill>
                          <a:effectLst/>
                          <a:latin typeface="+mn-lt"/>
                          <a:ea typeface="+mn-ea"/>
                          <a:cs typeface="+mn-cs"/>
                        </a:rPr>
                        <a:t>T3</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a16="http://schemas.microsoft.com/office/drawing/2014/main" val="10000"/>
                  </a:ext>
                </a:extLst>
              </a:tr>
              <a:tr h="688594">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endParaRPr lang="en-US" sz="1800" kern="1200" dirty="0">
                        <a:solidFill>
                          <a:schemeClr val="tx1"/>
                        </a:solidFill>
                        <a:effectLst/>
                        <a:latin typeface="+mn-lt"/>
                        <a:ea typeface="+mn-ea"/>
                        <a:cs typeface="+mn-cs"/>
                      </a:endParaRPr>
                    </a:p>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1800" kern="1200" dirty="0">
                          <a:solidFill>
                            <a:schemeClr val="tx1"/>
                          </a:solidFill>
                          <a:effectLst/>
                          <a:latin typeface="+mn-lt"/>
                          <a:ea typeface="+mn-ea"/>
                          <a:cs typeface="+mn-cs"/>
                        </a:rPr>
                        <a:t>Write (A)</a:t>
                      </a:r>
                      <a:endParaRPr lang="en-US" sz="1800" b="1" kern="1200" dirty="0">
                        <a:effectLst/>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1800" kern="1200" dirty="0">
                          <a:solidFill>
                            <a:schemeClr val="tx1"/>
                          </a:solidFill>
                          <a:effectLst/>
                          <a:latin typeface="+mn-lt"/>
                          <a:ea typeface="+mn-ea"/>
                          <a:cs typeface="+mn-cs"/>
                        </a:rPr>
                        <a:t>Read</a:t>
                      </a:r>
                      <a:r>
                        <a:rPr lang="en-US" sz="1800" kern="1200" baseline="0" dirty="0">
                          <a:solidFill>
                            <a:schemeClr val="tx1"/>
                          </a:solidFill>
                          <a:effectLst/>
                          <a:latin typeface="+mn-lt"/>
                          <a:ea typeface="+mn-ea"/>
                          <a:cs typeface="+mn-cs"/>
                        </a:rPr>
                        <a:t> </a:t>
                      </a:r>
                      <a:r>
                        <a:rPr lang="en-US" sz="1800" kern="1200" dirty="0">
                          <a:solidFill>
                            <a:schemeClr val="tx1"/>
                          </a:solidFill>
                          <a:effectLst/>
                          <a:latin typeface="+mn-lt"/>
                          <a:ea typeface="+mn-ea"/>
                          <a:cs typeface="+mn-cs"/>
                        </a:rPr>
                        <a:t>(A)</a:t>
                      </a:r>
                      <a:endParaRPr lang="en-IN" sz="18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endParaRPr lang="en-IN" sz="1800" kern="1200" dirty="0">
                        <a:solidFill>
                          <a:schemeClr val="tx1"/>
                        </a:solidFill>
                        <a:effectLst/>
                        <a:latin typeface="+mn-lt"/>
                        <a:ea typeface="+mn-ea"/>
                        <a:cs typeface="+mn-cs"/>
                      </a:endParaRPr>
                    </a:p>
                    <a:p>
                      <a:pPr marL="457200" marR="0" indent="-457200" algn="ctr" defTabSz="914400" rtl="0" eaLnBrk="1" fontAlgn="auto" latinLnBrk="0" hangingPunct="1">
                        <a:lnSpc>
                          <a:spcPct val="115000"/>
                        </a:lnSpc>
                        <a:spcBef>
                          <a:spcPts val="0"/>
                        </a:spcBef>
                        <a:spcAft>
                          <a:spcPts val="0"/>
                        </a:spcAft>
                        <a:buClrTx/>
                        <a:buSzTx/>
                        <a:buFontTx/>
                        <a:buNone/>
                        <a:tabLst/>
                        <a:defRPr/>
                      </a:pPr>
                      <a:endParaRPr lang="en-US" sz="1800" kern="1200" dirty="0">
                        <a:solidFill>
                          <a:schemeClr val="tx1"/>
                        </a:solidFill>
                        <a:effectLst/>
                        <a:latin typeface="+mn-lt"/>
                        <a:ea typeface="+mn-ea"/>
                        <a:cs typeface="+mn-cs"/>
                      </a:endParaRPr>
                    </a:p>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1800" kern="1200" dirty="0">
                          <a:solidFill>
                            <a:schemeClr val="tx1"/>
                          </a:solidFill>
                          <a:effectLst/>
                          <a:latin typeface="+mn-lt"/>
                          <a:ea typeface="+mn-ea"/>
                          <a:cs typeface="+mn-cs"/>
                        </a:rPr>
                        <a:t>Write (A)</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9237653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par>
                                <p:cTn id="13" presetID="10" presetClass="entr" presetSubtype="0" fill="hold" nodeType="with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500"/>
                                        <p:tgtEl>
                                          <p:spTgt spid="12"/>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5" end="5"/>
                                            </p:txEl>
                                          </p:spTgt>
                                        </p:tgtEl>
                                        <p:attrNameLst>
                                          <p:attrName>style.visibility</p:attrName>
                                        </p:attrNameLst>
                                      </p:cBhvr>
                                      <p:to>
                                        <p:strVal val="visible"/>
                                      </p:to>
                                    </p:set>
                                    <p:animEffect transition="in" filter="fade">
                                      <p:cBhvr>
                                        <p:cTn id="20" dur="500"/>
                                        <p:tgtEl>
                                          <p:spTgt spid="3">
                                            <p:txEl>
                                              <p:pRg st="5" end="5"/>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3">
                                            <p:txEl>
                                              <p:pRg st="6" end="6"/>
                                            </p:txEl>
                                          </p:spTgt>
                                        </p:tgtEl>
                                        <p:attrNameLst>
                                          <p:attrName>style.visibility</p:attrName>
                                        </p:attrNameLst>
                                      </p:cBhvr>
                                      <p:to>
                                        <p:strVal val="visible"/>
                                      </p:to>
                                    </p:set>
                                    <p:animEffect transition="in" filter="fade">
                                      <p:cBhvr>
                                        <p:cTn id="30"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11200"/>
          </a:xfrm>
        </p:spPr>
        <p:txBody>
          <a:bodyPr/>
          <a:lstStyle/>
          <a:p>
            <a:r>
              <a:rPr lang="en-US" dirty="0"/>
              <a:t>What is transaction?</a:t>
            </a:r>
          </a:p>
        </p:txBody>
      </p:sp>
      <p:sp>
        <p:nvSpPr>
          <p:cNvPr id="3" name="Content Placeholder 2"/>
          <p:cNvSpPr>
            <a:spLocks noGrp="1"/>
          </p:cNvSpPr>
          <p:nvPr>
            <p:ph idx="1"/>
          </p:nvPr>
        </p:nvSpPr>
        <p:spPr/>
        <p:txBody>
          <a:bodyPr/>
          <a:lstStyle/>
          <a:p>
            <a:r>
              <a:rPr lang="en-US" dirty="0"/>
              <a:t>A transaction is a </a:t>
            </a:r>
            <a:r>
              <a:rPr lang="en-US" b="1" dirty="0">
                <a:solidFill>
                  <a:schemeClr val="accent6"/>
                </a:solidFill>
              </a:rPr>
              <a:t>sequence of operations performed as a single logical unit of work</a:t>
            </a:r>
            <a:r>
              <a:rPr lang="en-US" dirty="0"/>
              <a:t>.</a:t>
            </a:r>
          </a:p>
          <a:p>
            <a:r>
              <a:rPr lang="en-US" dirty="0"/>
              <a:t>A transaction is a </a:t>
            </a:r>
            <a:r>
              <a:rPr lang="en-US" b="1" dirty="0">
                <a:solidFill>
                  <a:schemeClr val="accent6"/>
                </a:solidFill>
              </a:rPr>
              <a:t>logical unit of work that contains one or more SQL statements</a:t>
            </a:r>
            <a:r>
              <a:rPr lang="en-US" dirty="0"/>
              <a:t>. </a:t>
            </a:r>
          </a:p>
          <a:p>
            <a:r>
              <a:rPr lang="en-US" dirty="0"/>
              <a:t>Example of transaction:</a:t>
            </a:r>
          </a:p>
        </p:txBody>
      </p:sp>
      <p:sp>
        <p:nvSpPr>
          <p:cNvPr id="4" name="Right Brace 3"/>
          <p:cNvSpPr/>
          <p:nvPr/>
        </p:nvSpPr>
        <p:spPr>
          <a:xfrm>
            <a:off x="5257800" y="3509615"/>
            <a:ext cx="228600" cy="1295400"/>
          </a:xfrm>
          <a:prstGeom prst="rightBrace">
            <a:avLst/>
          </a:prstGeom>
          <a:ln w="28575"/>
        </p:spPr>
        <p:style>
          <a:lnRef idx="3">
            <a:schemeClr val="accent6"/>
          </a:lnRef>
          <a:fillRef idx="0">
            <a:schemeClr val="accent6"/>
          </a:fillRef>
          <a:effectRef idx="2">
            <a:schemeClr val="accent6"/>
          </a:effectRef>
          <a:fontRef idx="minor">
            <a:schemeClr val="tx1"/>
          </a:fontRef>
        </p:style>
        <p:txBody>
          <a:bodyPr rtlCol="0" anchor="ctr"/>
          <a:lstStyle/>
          <a:p>
            <a:pPr algn="ctr"/>
            <a:endParaRPr lang="en-IN"/>
          </a:p>
        </p:txBody>
      </p:sp>
      <p:sp>
        <p:nvSpPr>
          <p:cNvPr id="5" name="Right Brace 4"/>
          <p:cNvSpPr/>
          <p:nvPr/>
        </p:nvSpPr>
        <p:spPr>
          <a:xfrm>
            <a:off x="5257800" y="4855147"/>
            <a:ext cx="228600" cy="1295400"/>
          </a:xfrm>
          <a:prstGeom prst="rightBrace">
            <a:avLst/>
          </a:prstGeom>
          <a:ln w="28575"/>
        </p:spPr>
        <p:style>
          <a:lnRef idx="3">
            <a:schemeClr val="accent6"/>
          </a:lnRef>
          <a:fillRef idx="0">
            <a:schemeClr val="accent6"/>
          </a:fillRef>
          <a:effectRef idx="2">
            <a:schemeClr val="accent6"/>
          </a:effectRef>
          <a:fontRef idx="minor">
            <a:schemeClr val="tx1"/>
          </a:fontRef>
        </p:style>
        <p:txBody>
          <a:bodyPr rtlCol="0" anchor="ctr"/>
          <a:lstStyle/>
          <a:p>
            <a:pPr algn="ctr"/>
            <a:endParaRPr lang="en-IN"/>
          </a:p>
        </p:txBody>
      </p:sp>
      <p:sp>
        <p:nvSpPr>
          <p:cNvPr id="6" name="Left Brace 5"/>
          <p:cNvSpPr/>
          <p:nvPr/>
        </p:nvSpPr>
        <p:spPr>
          <a:xfrm>
            <a:off x="3124200" y="3509615"/>
            <a:ext cx="304800" cy="2640932"/>
          </a:xfrm>
          <a:prstGeom prst="leftBrace">
            <a:avLst>
              <a:gd name="adj1" fmla="val 8333"/>
              <a:gd name="adj2" fmla="val 50289"/>
            </a:avLst>
          </a:prstGeom>
          <a:ln w="57150"/>
        </p:spPr>
        <p:style>
          <a:lnRef idx="3">
            <a:schemeClr val="accent6"/>
          </a:lnRef>
          <a:fillRef idx="0">
            <a:schemeClr val="accent6"/>
          </a:fillRef>
          <a:effectRef idx="2">
            <a:schemeClr val="accent6"/>
          </a:effectRef>
          <a:fontRef idx="minor">
            <a:schemeClr val="tx1"/>
          </a:fontRef>
        </p:style>
        <p:txBody>
          <a:bodyPr rtlCol="0" anchor="ctr"/>
          <a:lstStyle/>
          <a:p>
            <a:pPr algn="ctr"/>
            <a:endParaRPr lang="en-IN"/>
          </a:p>
        </p:txBody>
      </p:sp>
      <p:sp>
        <p:nvSpPr>
          <p:cNvPr id="7" name="Rounded Rectangular Callout 6"/>
          <p:cNvSpPr/>
          <p:nvPr/>
        </p:nvSpPr>
        <p:spPr>
          <a:xfrm>
            <a:off x="990600" y="4297684"/>
            <a:ext cx="1717508" cy="557463"/>
          </a:xfrm>
          <a:prstGeom prst="wedgeRoundRectCallout">
            <a:avLst>
              <a:gd name="adj1" fmla="val 69467"/>
              <a:gd name="adj2" fmla="val 48316"/>
              <a:gd name="adj3" fmla="val 16667"/>
            </a:avLst>
          </a:prstGeom>
          <a:solidFill>
            <a:schemeClr val="accent6">
              <a:lumMod val="20000"/>
              <a:lumOff val="80000"/>
            </a:schemeClr>
          </a:solidFill>
          <a:ln w="12700">
            <a:noFill/>
          </a:ln>
          <a:effectLst/>
        </p:spPr>
        <p:style>
          <a:lnRef idx="3">
            <a:schemeClr val="lt1"/>
          </a:lnRef>
          <a:fillRef idx="1">
            <a:schemeClr val="accent5"/>
          </a:fillRef>
          <a:effectRef idx="1">
            <a:schemeClr val="accent5"/>
          </a:effectRef>
          <a:fontRef idx="minor">
            <a:schemeClr val="lt1"/>
          </a:fontRef>
        </p:style>
        <p:txBody>
          <a:bodyPr rtlCol="0" anchor="ctr"/>
          <a:lstStyle/>
          <a:p>
            <a:pPr algn="ctr"/>
            <a:r>
              <a:rPr lang="en-US" sz="2400" dirty="0">
                <a:solidFill>
                  <a:schemeClr val="tx1"/>
                </a:solidFill>
              </a:rPr>
              <a:t>Transaction</a:t>
            </a:r>
            <a:endParaRPr lang="en-IN" sz="2400" dirty="0">
              <a:solidFill>
                <a:schemeClr val="tx1"/>
              </a:solidFill>
            </a:endParaRPr>
          </a:p>
        </p:txBody>
      </p:sp>
      <p:sp>
        <p:nvSpPr>
          <p:cNvPr id="8" name="Rounded Rectangle 7"/>
          <p:cNvSpPr/>
          <p:nvPr/>
        </p:nvSpPr>
        <p:spPr>
          <a:xfrm>
            <a:off x="6366711" y="4525281"/>
            <a:ext cx="1752600" cy="609600"/>
          </a:xfrm>
          <a:prstGeom prst="roundRect">
            <a:avLst/>
          </a:prstGeom>
          <a:solidFill>
            <a:schemeClr val="tx2">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Operations</a:t>
            </a:r>
            <a:endParaRPr lang="en-IN" dirty="0"/>
          </a:p>
        </p:txBody>
      </p:sp>
      <p:cxnSp>
        <p:nvCxnSpPr>
          <p:cNvPr id="9" name="Straight Arrow Connector 8"/>
          <p:cNvCxnSpPr>
            <a:stCxn id="8" idx="1"/>
          </p:cNvCxnSpPr>
          <p:nvPr/>
        </p:nvCxnSpPr>
        <p:spPr>
          <a:xfrm flipH="1" flipV="1">
            <a:off x="5486400" y="4150798"/>
            <a:ext cx="880311" cy="679283"/>
          </a:xfrm>
          <a:prstGeom prst="straightConnector1">
            <a:avLst/>
          </a:prstGeom>
          <a:ln w="19050">
            <a:solidFill>
              <a:schemeClr val="tx2"/>
            </a:solidFill>
            <a:tailEnd type="triangle"/>
          </a:ln>
        </p:spPr>
        <p:style>
          <a:lnRef idx="2">
            <a:schemeClr val="accent4"/>
          </a:lnRef>
          <a:fillRef idx="0">
            <a:schemeClr val="accent4"/>
          </a:fillRef>
          <a:effectRef idx="1">
            <a:schemeClr val="accent4"/>
          </a:effectRef>
          <a:fontRef idx="minor">
            <a:schemeClr val="tx1"/>
          </a:fontRef>
        </p:style>
      </p:cxnSp>
      <p:cxnSp>
        <p:nvCxnSpPr>
          <p:cNvPr id="10" name="Straight Arrow Connector 9"/>
          <p:cNvCxnSpPr>
            <a:stCxn id="8" idx="1"/>
          </p:cNvCxnSpPr>
          <p:nvPr/>
        </p:nvCxnSpPr>
        <p:spPr>
          <a:xfrm flipH="1">
            <a:off x="5486400" y="4830081"/>
            <a:ext cx="880311" cy="672766"/>
          </a:xfrm>
          <a:prstGeom prst="straightConnector1">
            <a:avLst/>
          </a:prstGeom>
          <a:ln w="19050">
            <a:solidFill>
              <a:schemeClr val="tx2"/>
            </a:solidFill>
            <a:tailEnd type="triangle"/>
          </a:ln>
        </p:spPr>
        <p:style>
          <a:lnRef idx="2">
            <a:schemeClr val="accent4"/>
          </a:lnRef>
          <a:fillRef idx="0">
            <a:schemeClr val="accent4"/>
          </a:fillRef>
          <a:effectRef idx="1">
            <a:schemeClr val="accent4"/>
          </a:effectRef>
          <a:fontRef idx="minor">
            <a:schemeClr val="tx1"/>
          </a:fontRef>
        </p:style>
      </p:cxnSp>
      <p:sp>
        <p:nvSpPr>
          <p:cNvPr id="11" name="Rounded Rectangle 10"/>
          <p:cNvSpPr/>
          <p:nvPr/>
        </p:nvSpPr>
        <p:spPr>
          <a:xfrm>
            <a:off x="2936708" y="3307084"/>
            <a:ext cx="2677378" cy="3048000"/>
          </a:xfrm>
          <a:prstGeom prst="roundRect">
            <a:avLst>
              <a:gd name="adj" fmla="val 4902"/>
            </a:avLst>
          </a:prstGeom>
          <a:noFill/>
          <a:ln>
            <a:solidFill>
              <a:schemeClr val="bg1">
                <a:lumMod val="50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IN"/>
          </a:p>
        </p:txBody>
      </p:sp>
      <p:sp>
        <p:nvSpPr>
          <p:cNvPr id="12" name="Rounded Rectangular Callout 11"/>
          <p:cNvSpPr/>
          <p:nvPr/>
        </p:nvSpPr>
        <p:spPr>
          <a:xfrm>
            <a:off x="6172200" y="2545085"/>
            <a:ext cx="2438400" cy="879808"/>
          </a:xfrm>
          <a:prstGeom prst="wedgeRoundRectCallout">
            <a:avLst>
              <a:gd name="adj1" fmla="val -85465"/>
              <a:gd name="adj2" fmla="val 46911"/>
              <a:gd name="adj3" fmla="val 16667"/>
            </a:avLst>
          </a:prstGeom>
          <a:solidFill>
            <a:schemeClr val="accent6">
              <a:lumMod val="60000"/>
              <a:lumOff val="40000"/>
            </a:schemeClr>
          </a:solidFill>
          <a:ln w="12700">
            <a:solidFill>
              <a:schemeClr val="accent6">
                <a:lumMod val="75000"/>
              </a:schemeClr>
            </a:solidFill>
          </a:ln>
          <a:effectLst/>
        </p:spPr>
        <p:style>
          <a:lnRef idx="3">
            <a:schemeClr val="lt1"/>
          </a:lnRef>
          <a:fillRef idx="1">
            <a:schemeClr val="accent5"/>
          </a:fillRef>
          <a:effectRef idx="1">
            <a:schemeClr val="accent5"/>
          </a:effectRef>
          <a:fontRef idx="minor">
            <a:schemeClr val="lt1"/>
          </a:fontRef>
        </p:style>
        <p:txBody>
          <a:bodyPr rtlCol="0" anchor="ctr"/>
          <a:lstStyle/>
          <a:p>
            <a:pPr algn="ctr"/>
            <a:r>
              <a:rPr lang="en-US" sz="2400" dirty="0">
                <a:solidFill>
                  <a:schemeClr val="tx1"/>
                </a:solidFill>
              </a:rPr>
              <a:t>Works as a single logical unit</a:t>
            </a:r>
            <a:endParaRPr lang="en-IN" dirty="0">
              <a:solidFill>
                <a:schemeClr val="tx1"/>
              </a:solidFill>
            </a:endParaRPr>
          </a:p>
        </p:txBody>
      </p:sp>
      <p:sp>
        <p:nvSpPr>
          <p:cNvPr id="13" name="TextBox 12"/>
          <p:cNvSpPr txBox="1"/>
          <p:nvPr/>
        </p:nvSpPr>
        <p:spPr>
          <a:xfrm>
            <a:off x="3429000" y="3509615"/>
            <a:ext cx="1828800" cy="2677656"/>
          </a:xfrm>
          <a:prstGeom prst="rect">
            <a:avLst/>
          </a:prstGeom>
          <a:noFill/>
        </p:spPr>
        <p:txBody>
          <a:bodyPr wrap="square" rtlCol="0">
            <a:spAutoFit/>
          </a:bodyPr>
          <a:lstStyle/>
          <a:p>
            <a:pPr algn="ctr"/>
            <a:r>
              <a:rPr lang="en-US" sz="2800" b="1" dirty="0"/>
              <a:t>read</a:t>
            </a:r>
            <a:r>
              <a:rPr lang="en-US" sz="2800" dirty="0"/>
              <a:t> (A)</a:t>
            </a:r>
          </a:p>
          <a:p>
            <a:pPr algn="ctr"/>
            <a:r>
              <a:rPr lang="en-US" sz="2800" dirty="0"/>
              <a:t>A = A – 50</a:t>
            </a:r>
          </a:p>
          <a:p>
            <a:pPr algn="ctr"/>
            <a:r>
              <a:rPr lang="en-US" sz="2800" b="1" dirty="0"/>
              <a:t>write</a:t>
            </a:r>
            <a:r>
              <a:rPr lang="en-US" sz="2800" dirty="0"/>
              <a:t> (A)</a:t>
            </a:r>
          </a:p>
          <a:p>
            <a:pPr algn="ctr"/>
            <a:r>
              <a:rPr lang="en-US" sz="2800" b="1" dirty="0"/>
              <a:t>read</a:t>
            </a:r>
            <a:r>
              <a:rPr lang="en-US" sz="2800" dirty="0"/>
              <a:t> (B)</a:t>
            </a:r>
          </a:p>
          <a:p>
            <a:pPr algn="ctr"/>
            <a:r>
              <a:rPr lang="en-US" sz="2800" dirty="0"/>
              <a:t>B = B + 50</a:t>
            </a:r>
          </a:p>
          <a:p>
            <a:pPr algn="ctr"/>
            <a:r>
              <a:rPr lang="en-US" sz="2800" b="1" dirty="0"/>
              <a:t>write</a:t>
            </a:r>
            <a:r>
              <a:rPr lang="en-US" sz="2800" dirty="0"/>
              <a:t> (B)</a:t>
            </a:r>
          </a:p>
        </p:txBody>
      </p:sp>
      <p:sp>
        <p:nvSpPr>
          <p:cNvPr id="14" name="Rounded Rectangle 13"/>
          <p:cNvSpPr/>
          <p:nvPr/>
        </p:nvSpPr>
        <p:spPr>
          <a:xfrm>
            <a:off x="3429000" y="1737062"/>
            <a:ext cx="6784145" cy="457200"/>
          </a:xfrm>
          <a:prstGeom prst="roundRect">
            <a:avLst/>
          </a:prstGeom>
          <a:solidFill>
            <a:schemeClr val="accent6">
              <a:lumMod val="60000"/>
              <a:lumOff val="40000"/>
            </a:schemeClr>
          </a:solidFill>
          <a:ln w="12700">
            <a:solidFill>
              <a:schemeClr val="accent6">
                <a:lumMod val="75000"/>
              </a:schemeClr>
            </a:solidFill>
          </a:ln>
          <a:effectLst/>
        </p:spPr>
        <p:style>
          <a:lnRef idx="3">
            <a:schemeClr val="lt1"/>
          </a:lnRef>
          <a:fillRef idx="1">
            <a:schemeClr val="accent5"/>
          </a:fillRef>
          <a:effectRef idx="1">
            <a:schemeClr val="accent5"/>
          </a:effectRef>
          <a:fontRef idx="minor">
            <a:schemeClr val="lt1"/>
          </a:fontRef>
        </p:style>
        <p:txBody>
          <a:bodyPr rtlCol="0" anchor="ctr"/>
          <a:lstStyle/>
          <a:p>
            <a:pPr algn="ctr"/>
            <a:r>
              <a:rPr lang="en-US" sz="2400" dirty="0">
                <a:solidFill>
                  <a:schemeClr val="tx1"/>
                </a:solidFill>
              </a:rPr>
              <a:t>Want to transfer </a:t>
            </a:r>
            <a:r>
              <a:rPr lang="en-US" sz="2400" dirty="0" err="1">
                <a:solidFill>
                  <a:schemeClr val="tx1"/>
                </a:solidFill>
              </a:rPr>
              <a:t>Rs</a:t>
            </a:r>
            <a:r>
              <a:rPr lang="en-US" sz="2400" dirty="0">
                <a:solidFill>
                  <a:schemeClr val="tx1"/>
                </a:solidFill>
              </a:rPr>
              <a:t>. 50 from Account-A to Account-B</a:t>
            </a:r>
            <a:endParaRPr lang="en-IN" sz="2400" dirty="0">
              <a:solidFill>
                <a:schemeClr val="tx1"/>
              </a:solidFill>
            </a:endParaRPr>
          </a:p>
        </p:txBody>
      </p:sp>
    </p:spTree>
    <p:extLst>
      <p:ext uri="{BB962C8B-B14F-4D97-AF65-F5344CB8AC3E}">
        <p14:creationId xmlns:p14="http://schemas.microsoft.com/office/powerpoint/2010/main" val="20634091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14"/>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13">
                                            <p:txEl>
                                              <p:pRg st="0" end="0"/>
                                            </p:txEl>
                                          </p:spTgt>
                                        </p:tgtEl>
                                        <p:attrNameLst>
                                          <p:attrName>style.visibility</p:attrName>
                                        </p:attrNameLst>
                                      </p:cBhvr>
                                      <p:to>
                                        <p:strVal val="visible"/>
                                      </p:to>
                                    </p:set>
                                    <p:animEffect transition="in" filter="fade">
                                      <p:cBhvr>
                                        <p:cTn id="26" dur="500"/>
                                        <p:tgtEl>
                                          <p:spTgt spid="13">
                                            <p:txEl>
                                              <p:pRg st="0" end="0"/>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13">
                                            <p:txEl>
                                              <p:pRg st="1" end="1"/>
                                            </p:txEl>
                                          </p:spTgt>
                                        </p:tgtEl>
                                        <p:attrNameLst>
                                          <p:attrName>style.visibility</p:attrName>
                                        </p:attrNameLst>
                                      </p:cBhvr>
                                      <p:to>
                                        <p:strVal val="visible"/>
                                      </p:to>
                                    </p:set>
                                    <p:animEffect transition="in" filter="fade">
                                      <p:cBhvr>
                                        <p:cTn id="31" dur="500"/>
                                        <p:tgtEl>
                                          <p:spTgt spid="13">
                                            <p:txEl>
                                              <p:pRg st="1" end="1"/>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13">
                                            <p:txEl>
                                              <p:pRg st="2" end="2"/>
                                            </p:txEl>
                                          </p:spTgt>
                                        </p:tgtEl>
                                        <p:attrNameLst>
                                          <p:attrName>style.visibility</p:attrName>
                                        </p:attrNameLst>
                                      </p:cBhvr>
                                      <p:to>
                                        <p:strVal val="visible"/>
                                      </p:to>
                                    </p:set>
                                    <p:animEffect transition="in" filter="fade">
                                      <p:cBhvr>
                                        <p:cTn id="36" dur="500"/>
                                        <p:tgtEl>
                                          <p:spTgt spid="13">
                                            <p:txEl>
                                              <p:pRg st="2" end="2"/>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13">
                                            <p:txEl>
                                              <p:pRg st="3" end="3"/>
                                            </p:txEl>
                                          </p:spTgt>
                                        </p:tgtEl>
                                        <p:attrNameLst>
                                          <p:attrName>style.visibility</p:attrName>
                                        </p:attrNameLst>
                                      </p:cBhvr>
                                      <p:to>
                                        <p:strVal val="visible"/>
                                      </p:to>
                                    </p:set>
                                    <p:animEffect transition="in" filter="fade">
                                      <p:cBhvr>
                                        <p:cTn id="41" dur="500"/>
                                        <p:tgtEl>
                                          <p:spTgt spid="13">
                                            <p:txEl>
                                              <p:pRg st="3" end="3"/>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13">
                                            <p:txEl>
                                              <p:pRg st="4" end="4"/>
                                            </p:txEl>
                                          </p:spTgt>
                                        </p:tgtEl>
                                        <p:attrNameLst>
                                          <p:attrName>style.visibility</p:attrName>
                                        </p:attrNameLst>
                                      </p:cBhvr>
                                      <p:to>
                                        <p:strVal val="visible"/>
                                      </p:to>
                                    </p:set>
                                    <p:animEffect transition="in" filter="fade">
                                      <p:cBhvr>
                                        <p:cTn id="46" dur="500"/>
                                        <p:tgtEl>
                                          <p:spTgt spid="13">
                                            <p:txEl>
                                              <p:pRg st="4" end="4"/>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13">
                                            <p:txEl>
                                              <p:pRg st="5" end="5"/>
                                            </p:txEl>
                                          </p:spTgt>
                                        </p:tgtEl>
                                        <p:attrNameLst>
                                          <p:attrName>style.visibility</p:attrName>
                                        </p:attrNameLst>
                                      </p:cBhvr>
                                      <p:to>
                                        <p:strVal val="visible"/>
                                      </p:to>
                                    </p:set>
                                    <p:animEffect transition="in" filter="fade">
                                      <p:cBhvr>
                                        <p:cTn id="51" dur="500"/>
                                        <p:tgtEl>
                                          <p:spTgt spid="13">
                                            <p:txEl>
                                              <p:pRg st="5" end="5"/>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grpId="0" nodeType="clickEffect">
                                  <p:stCondLst>
                                    <p:cond delay="0"/>
                                  </p:stCondLst>
                                  <p:childTnLst>
                                    <p:set>
                                      <p:cBhvr>
                                        <p:cTn id="55" dur="1" fill="hold">
                                          <p:stCondLst>
                                            <p:cond delay="0"/>
                                          </p:stCondLst>
                                        </p:cTn>
                                        <p:tgtEl>
                                          <p:spTgt spid="4"/>
                                        </p:tgtEl>
                                        <p:attrNameLst>
                                          <p:attrName>style.visibility</p:attrName>
                                        </p:attrNameLst>
                                      </p:cBhvr>
                                      <p:to>
                                        <p:strVal val="visible"/>
                                      </p:to>
                                    </p:set>
                                  </p:childTnLst>
                                </p:cTn>
                              </p:par>
                              <p:par>
                                <p:cTn id="56" presetID="1" presetClass="entr" presetSubtype="0" fill="hold" grpId="0" nodeType="withEffect">
                                  <p:stCondLst>
                                    <p:cond delay="0"/>
                                  </p:stCondLst>
                                  <p:childTnLst>
                                    <p:set>
                                      <p:cBhvr>
                                        <p:cTn id="57" dur="1" fill="hold">
                                          <p:stCondLst>
                                            <p:cond delay="0"/>
                                          </p:stCondLst>
                                        </p:cTn>
                                        <p:tgtEl>
                                          <p:spTgt spid="5"/>
                                        </p:tgtEl>
                                        <p:attrNameLst>
                                          <p:attrName>style.visibility</p:attrName>
                                        </p:attrNameLst>
                                      </p:cBhvr>
                                      <p:to>
                                        <p:strVal val="visible"/>
                                      </p:to>
                                    </p:set>
                                  </p:childTnLst>
                                </p:cTn>
                              </p:par>
                              <p:par>
                                <p:cTn id="58" presetID="1" presetClass="entr" presetSubtype="0" fill="hold" nodeType="withEffect">
                                  <p:stCondLst>
                                    <p:cond delay="0"/>
                                  </p:stCondLst>
                                  <p:childTnLst>
                                    <p:set>
                                      <p:cBhvr>
                                        <p:cTn id="59" dur="1" fill="hold">
                                          <p:stCondLst>
                                            <p:cond delay="0"/>
                                          </p:stCondLst>
                                        </p:cTn>
                                        <p:tgtEl>
                                          <p:spTgt spid="9"/>
                                        </p:tgtEl>
                                        <p:attrNameLst>
                                          <p:attrName>style.visibility</p:attrName>
                                        </p:attrNameLst>
                                      </p:cBhvr>
                                      <p:to>
                                        <p:strVal val="visible"/>
                                      </p:to>
                                    </p:set>
                                  </p:childTnLst>
                                </p:cTn>
                              </p:par>
                              <p:par>
                                <p:cTn id="60" presetID="1" presetClass="entr" presetSubtype="0" fill="hold" nodeType="withEffect">
                                  <p:stCondLst>
                                    <p:cond delay="0"/>
                                  </p:stCondLst>
                                  <p:childTnLst>
                                    <p:set>
                                      <p:cBhvr>
                                        <p:cTn id="61" dur="1" fill="hold">
                                          <p:stCondLst>
                                            <p:cond delay="0"/>
                                          </p:stCondLst>
                                        </p:cTn>
                                        <p:tgtEl>
                                          <p:spTgt spid="10"/>
                                        </p:tgtEl>
                                        <p:attrNameLst>
                                          <p:attrName>style.visibility</p:attrName>
                                        </p:attrNameLst>
                                      </p:cBhvr>
                                      <p:to>
                                        <p:strVal val="visible"/>
                                      </p:to>
                                    </p:set>
                                  </p:childTnLst>
                                </p:cTn>
                              </p:par>
                              <p:par>
                                <p:cTn id="62" presetID="1" presetClass="entr" presetSubtype="0" fill="hold" grpId="0" nodeType="withEffect">
                                  <p:stCondLst>
                                    <p:cond delay="0"/>
                                  </p:stCondLst>
                                  <p:childTnLst>
                                    <p:set>
                                      <p:cBhvr>
                                        <p:cTn id="63" dur="1" fill="hold">
                                          <p:stCondLst>
                                            <p:cond delay="0"/>
                                          </p:stCondLst>
                                        </p:cTn>
                                        <p:tgtEl>
                                          <p:spTgt spid="8"/>
                                        </p:tgtEl>
                                        <p:attrNameLst>
                                          <p:attrName>style.visibility</p:attrName>
                                        </p:attrNameLst>
                                      </p:cBhvr>
                                      <p:to>
                                        <p:strVal val="visible"/>
                                      </p:to>
                                    </p:set>
                                  </p:childTnLst>
                                </p:cTn>
                              </p:par>
                            </p:childTnLst>
                          </p:cTn>
                        </p:par>
                      </p:childTnLst>
                    </p:cTn>
                  </p:par>
                  <p:par>
                    <p:cTn id="64" fill="hold">
                      <p:stCondLst>
                        <p:cond delay="indefinite"/>
                      </p:stCondLst>
                      <p:childTnLst>
                        <p:par>
                          <p:cTn id="65" fill="hold">
                            <p:stCondLst>
                              <p:cond delay="0"/>
                            </p:stCondLst>
                            <p:childTnLst>
                              <p:par>
                                <p:cTn id="66" presetID="1" presetClass="entr" presetSubtype="0" fill="hold" grpId="0" nodeType="clickEffect">
                                  <p:stCondLst>
                                    <p:cond delay="0"/>
                                  </p:stCondLst>
                                  <p:childTnLst>
                                    <p:set>
                                      <p:cBhvr>
                                        <p:cTn id="67" dur="1" fill="hold">
                                          <p:stCondLst>
                                            <p:cond delay="0"/>
                                          </p:stCondLst>
                                        </p:cTn>
                                        <p:tgtEl>
                                          <p:spTgt spid="11"/>
                                        </p:tgtEl>
                                        <p:attrNameLst>
                                          <p:attrName>style.visibility</p:attrName>
                                        </p:attrNameLst>
                                      </p:cBhvr>
                                      <p:to>
                                        <p:strVal val="visible"/>
                                      </p:to>
                                    </p:set>
                                  </p:childTnLst>
                                </p:cTn>
                              </p:par>
                            </p:childTnLst>
                          </p:cTn>
                        </p:par>
                      </p:childTnLst>
                    </p:cTn>
                  </p:par>
                  <p:par>
                    <p:cTn id="68" fill="hold">
                      <p:stCondLst>
                        <p:cond delay="indefinite"/>
                      </p:stCondLst>
                      <p:childTnLst>
                        <p:par>
                          <p:cTn id="69" fill="hold">
                            <p:stCondLst>
                              <p:cond delay="0"/>
                            </p:stCondLst>
                            <p:childTnLst>
                              <p:par>
                                <p:cTn id="70" presetID="1" presetClass="entr" presetSubtype="0" fill="hold" grpId="0" nodeType="clickEffect">
                                  <p:stCondLst>
                                    <p:cond delay="0"/>
                                  </p:stCondLst>
                                  <p:childTnLst>
                                    <p:set>
                                      <p:cBhvr>
                                        <p:cTn id="71" dur="1" fill="hold">
                                          <p:stCondLst>
                                            <p:cond delay="0"/>
                                          </p:stCondLst>
                                        </p:cTn>
                                        <p:tgtEl>
                                          <p:spTgt spid="12"/>
                                        </p:tgtEl>
                                        <p:attrNameLst>
                                          <p:attrName>style.visibility</p:attrName>
                                        </p:attrNameLst>
                                      </p:cBhvr>
                                      <p:to>
                                        <p:strVal val="visible"/>
                                      </p:to>
                                    </p:set>
                                  </p:childTnLst>
                                </p:cTn>
                              </p:par>
                            </p:childTnLst>
                          </p:cTn>
                        </p:par>
                      </p:childTnLst>
                    </p:cTn>
                  </p:par>
                  <p:par>
                    <p:cTn id="72" fill="hold">
                      <p:stCondLst>
                        <p:cond delay="indefinite"/>
                      </p:stCondLst>
                      <p:childTnLst>
                        <p:par>
                          <p:cTn id="73" fill="hold">
                            <p:stCondLst>
                              <p:cond delay="0"/>
                            </p:stCondLst>
                            <p:childTnLst>
                              <p:par>
                                <p:cTn id="74" presetID="1" presetClass="entr" presetSubtype="0" fill="hold" grpId="0" nodeType="clickEffect">
                                  <p:stCondLst>
                                    <p:cond delay="0"/>
                                  </p:stCondLst>
                                  <p:childTnLst>
                                    <p:set>
                                      <p:cBhvr>
                                        <p:cTn id="75" dur="1" fill="hold">
                                          <p:stCondLst>
                                            <p:cond delay="0"/>
                                          </p:stCondLst>
                                        </p:cTn>
                                        <p:tgtEl>
                                          <p:spTgt spid="6"/>
                                        </p:tgtEl>
                                        <p:attrNameLst>
                                          <p:attrName>style.visibility</p:attrName>
                                        </p:attrNameLst>
                                      </p:cBhvr>
                                      <p:to>
                                        <p:strVal val="visible"/>
                                      </p:to>
                                    </p:set>
                                  </p:childTnLst>
                                </p:cTn>
                              </p:par>
                              <p:par>
                                <p:cTn id="76" presetID="1" presetClass="entr" presetSubtype="0" fill="hold" grpId="0" nodeType="withEffect">
                                  <p:stCondLst>
                                    <p:cond delay="0"/>
                                  </p:stCondLst>
                                  <p:childTnLst>
                                    <p:set>
                                      <p:cBhvr>
                                        <p:cTn id="77"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11" grpId="0" animBg="1"/>
      <p:bldP spid="12" grpId="0" animBg="1"/>
      <p:bldP spid="14"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11200"/>
          </a:xfrm>
        </p:spPr>
        <p:txBody>
          <a:bodyPr/>
          <a:lstStyle/>
          <a:p>
            <a:r>
              <a:rPr lang="en-US" dirty="0"/>
              <a:t>View serializable example</a:t>
            </a:r>
          </a:p>
        </p:txBody>
      </p:sp>
      <p:sp>
        <p:nvSpPr>
          <p:cNvPr id="3" name="Content Placeholder 2"/>
          <p:cNvSpPr>
            <a:spLocks noGrp="1"/>
          </p:cNvSpPr>
          <p:nvPr>
            <p:ph idx="1"/>
          </p:nvPr>
        </p:nvSpPr>
        <p:spPr/>
        <p:txBody>
          <a:bodyPr/>
          <a:lstStyle/>
          <a:p>
            <a:r>
              <a:rPr lang="en-US" dirty="0"/>
              <a:t>If a schedule is view equivalent to its serial schedule then the given schedule is said to be view serializable.</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b="1" dirty="0">
                <a:solidFill>
                  <a:schemeClr val="accent6"/>
                </a:solidFill>
              </a:rPr>
              <a:t>S2 is the serial schedule of S1</a:t>
            </a:r>
            <a:r>
              <a:rPr lang="en-US" dirty="0"/>
              <a:t>. If we can </a:t>
            </a:r>
            <a:r>
              <a:rPr lang="en-US" b="1" dirty="0">
                <a:solidFill>
                  <a:schemeClr val="accent6"/>
                </a:solidFill>
              </a:rPr>
              <a:t>prove that they are view equivalent </a:t>
            </a:r>
            <a:r>
              <a:rPr lang="en-US" dirty="0"/>
              <a:t>then we can says that </a:t>
            </a:r>
            <a:r>
              <a:rPr lang="en-US" b="1" dirty="0">
                <a:solidFill>
                  <a:schemeClr val="accent6"/>
                </a:solidFill>
              </a:rPr>
              <a:t>given schedule S1 is view serializable</a:t>
            </a:r>
            <a:r>
              <a:rPr lang="en-US" dirty="0"/>
              <a:t>.</a:t>
            </a:r>
            <a:endParaRPr lang="en-IN" dirty="0"/>
          </a:p>
          <a:p>
            <a:endParaRPr lang="en-US" dirty="0"/>
          </a:p>
        </p:txBody>
      </p:sp>
      <p:graphicFrame>
        <p:nvGraphicFramePr>
          <p:cNvPr id="4" name="Content Placeholder 1"/>
          <p:cNvGraphicFramePr>
            <a:graphicFrameLocks/>
          </p:cNvGraphicFramePr>
          <p:nvPr>
            <p:extLst>
              <p:ext uri="{D42A27DB-BD31-4B8C-83A1-F6EECF244321}">
                <p14:modId xmlns:p14="http://schemas.microsoft.com/office/powerpoint/2010/main" val="1117540999"/>
              </p:ext>
            </p:extLst>
          </p:nvPr>
        </p:nvGraphicFramePr>
        <p:xfrm>
          <a:off x="605781" y="1707626"/>
          <a:ext cx="3657600" cy="3263646"/>
        </p:xfrm>
        <a:graphic>
          <a:graphicData uri="http://schemas.openxmlformats.org/drawingml/2006/table">
            <a:tbl>
              <a:tblPr firstRow="1" firstCol="1" bandRow="1">
                <a:tableStyleId>{2D5ABB26-0587-4C30-8999-92F81FD0307C}</a:tableStyleId>
              </a:tblPr>
              <a:tblGrid>
                <a:gridCol w="1828800">
                  <a:extLst>
                    <a:ext uri="{9D8B030D-6E8A-4147-A177-3AD203B41FA5}">
                      <a16:colId xmlns:a16="http://schemas.microsoft.com/office/drawing/2014/main" val="20000"/>
                    </a:ext>
                  </a:extLst>
                </a:gridCol>
                <a:gridCol w="1828800">
                  <a:extLst>
                    <a:ext uri="{9D8B030D-6E8A-4147-A177-3AD203B41FA5}">
                      <a16:colId xmlns:a16="http://schemas.microsoft.com/office/drawing/2014/main" val="20001"/>
                    </a:ext>
                  </a:extLst>
                </a:gridCol>
              </a:tblGrid>
              <a:tr h="289964">
                <a:tc gridSpan="2">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IN" sz="2400" b="1" kern="1200" dirty="0">
                          <a:solidFill>
                            <a:schemeClr val="tx1"/>
                          </a:solidFill>
                          <a:effectLst/>
                          <a:latin typeface="+mn-lt"/>
                          <a:ea typeface="+mn-ea"/>
                          <a:cs typeface="+mn-cs"/>
                        </a:rPr>
                        <a:t>Non-Serial Schedule (S1)</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hMerge="1">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endParaRPr lang="en-IN" sz="2400" b="1" kern="1200" dirty="0">
                        <a:solidFill>
                          <a:schemeClr val="lt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a16="http://schemas.microsoft.com/office/drawing/2014/main" val="10003"/>
                  </a:ext>
                </a:extLst>
              </a:tr>
              <a:tr h="289964">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a:solidFill>
                            <a:schemeClr val="tx1"/>
                          </a:solidFill>
                          <a:effectLst/>
                          <a:latin typeface="+mn-lt"/>
                          <a:ea typeface="+mn-ea"/>
                          <a:cs typeface="+mn-cs"/>
                        </a:rPr>
                        <a:t>T1</a:t>
                      </a:r>
                      <a:endParaRPr lang="en-IN" sz="2400" b="1"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a:effectLst/>
                        </a:rPr>
                        <a:t>T2</a:t>
                      </a:r>
                      <a:endParaRPr lang="en-IN" sz="2400" b="1" kern="1200" dirty="0">
                        <a:solidFill>
                          <a:schemeClr val="lt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a16="http://schemas.microsoft.com/office/drawing/2014/main" val="10000"/>
                  </a:ext>
                </a:extLst>
              </a:tr>
              <a:tr h="918124">
                <a:tc>
                  <a:txBody>
                    <a:bodyPr/>
                    <a:lstStyle/>
                    <a:p>
                      <a:pPr marL="457200" indent="-457200" algn="ctr">
                        <a:lnSpc>
                          <a:spcPct val="115000"/>
                        </a:lnSpc>
                        <a:spcAft>
                          <a:spcPts val="0"/>
                        </a:spcAft>
                      </a:pPr>
                      <a:r>
                        <a:rPr lang="en-US" sz="1800" kern="1200" dirty="0">
                          <a:solidFill>
                            <a:schemeClr val="tx1"/>
                          </a:solidFill>
                          <a:effectLst/>
                          <a:latin typeface="+mn-lt"/>
                          <a:ea typeface="+mn-ea"/>
                          <a:cs typeface="+mn-cs"/>
                        </a:rPr>
                        <a:t>Read (A)</a:t>
                      </a:r>
                      <a:endParaRPr lang="en-IN" sz="1800" kern="1200" dirty="0">
                        <a:solidFill>
                          <a:schemeClr val="tx1"/>
                        </a:solidFill>
                        <a:effectLst/>
                        <a:latin typeface="+mn-lt"/>
                        <a:ea typeface="+mn-ea"/>
                        <a:cs typeface="+mn-cs"/>
                      </a:endParaRPr>
                    </a:p>
                    <a:p>
                      <a:pPr marL="457200" indent="-457200" algn="ctr">
                        <a:lnSpc>
                          <a:spcPct val="115000"/>
                        </a:lnSpc>
                        <a:spcAft>
                          <a:spcPts val="0"/>
                        </a:spcAft>
                      </a:pPr>
                      <a:r>
                        <a:rPr lang="en-US" sz="1800" dirty="0">
                          <a:effectLst/>
                        </a:rPr>
                        <a:t>Write (A)</a:t>
                      </a:r>
                      <a:endParaRPr lang="en-IN" sz="1800" dirty="0">
                        <a:effectLst/>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457200" indent="-457200" algn="ctr" defTabSz="914400" rtl="0" eaLnBrk="1" latinLnBrk="0" hangingPunct="1">
                        <a:lnSpc>
                          <a:spcPct val="115000"/>
                        </a:lnSpc>
                        <a:spcAft>
                          <a:spcPts val="0"/>
                        </a:spcAft>
                      </a:pPr>
                      <a:endParaRPr lang="en-IN" sz="1800" kern="1200" dirty="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endParaRPr lang="en-IN" sz="1800" kern="1200" dirty="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Read (A)</a:t>
                      </a:r>
                      <a:endParaRPr lang="en-IN" sz="1800" kern="1200" dirty="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Write (A)</a:t>
                      </a:r>
                      <a:endParaRPr lang="en-IN" sz="18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178061">
                <a:tc>
                  <a:txBody>
                    <a:bodyPr/>
                    <a:lstStyle/>
                    <a:p>
                      <a:pPr marL="457200" indent="-457200" algn="ctr" defTabSz="914400" rtl="0" eaLnBrk="1" latinLnBrk="0" hangingPunct="1">
                        <a:lnSpc>
                          <a:spcPct val="115000"/>
                        </a:lnSpc>
                        <a:spcAft>
                          <a:spcPts val="0"/>
                        </a:spcAft>
                      </a:pPr>
                      <a:r>
                        <a:rPr lang="en-US" sz="1200" dirty="0">
                          <a:effectLst/>
                        </a:rPr>
                        <a:t> </a:t>
                      </a:r>
                      <a:r>
                        <a:rPr lang="en-US" sz="1800" kern="1200" dirty="0">
                          <a:solidFill>
                            <a:schemeClr val="tx1"/>
                          </a:solidFill>
                          <a:effectLst/>
                          <a:latin typeface="+mn-lt"/>
                          <a:ea typeface="+mn-ea"/>
                          <a:cs typeface="+mn-cs"/>
                        </a:rPr>
                        <a:t>Read (B)</a:t>
                      </a:r>
                      <a:endParaRPr lang="en-IN" sz="1800" kern="1200" dirty="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Write (B)</a:t>
                      </a:r>
                    </a:p>
                    <a:p>
                      <a:pPr marL="457200" indent="-457200" algn="ctr" defTabSz="914400" rtl="0" eaLnBrk="1" latinLnBrk="0" hangingPunct="1">
                        <a:lnSpc>
                          <a:spcPct val="115000"/>
                        </a:lnSpc>
                        <a:spcAft>
                          <a:spcPts val="0"/>
                        </a:spcAft>
                      </a:pPr>
                      <a:endParaRPr lang="en-IN" sz="18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457200" indent="-457200" algn="ctr">
                        <a:lnSpc>
                          <a:spcPct val="115000"/>
                        </a:lnSpc>
                        <a:spcAft>
                          <a:spcPts val="0"/>
                        </a:spcAft>
                      </a:pPr>
                      <a:endParaRPr lang="en-US" sz="1800" dirty="0">
                        <a:effectLst/>
                      </a:endParaRPr>
                    </a:p>
                    <a:p>
                      <a:pPr marL="457200" indent="-457200" algn="ctr">
                        <a:lnSpc>
                          <a:spcPct val="115000"/>
                        </a:lnSpc>
                        <a:spcAft>
                          <a:spcPts val="0"/>
                        </a:spcAft>
                      </a:pPr>
                      <a:endParaRPr lang="en-US" sz="1800" dirty="0">
                        <a:effectLst/>
                      </a:endParaRPr>
                    </a:p>
                    <a:p>
                      <a:pPr marL="457200" indent="-457200" algn="ctr">
                        <a:lnSpc>
                          <a:spcPct val="115000"/>
                        </a:lnSpc>
                        <a:spcAft>
                          <a:spcPts val="0"/>
                        </a:spcAft>
                      </a:pPr>
                      <a:r>
                        <a:rPr lang="en-US" sz="1800" dirty="0">
                          <a:effectLst/>
                        </a:rPr>
                        <a:t>Read (B)</a:t>
                      </a:r>
                      <a:endParaRPr lang="en-IN" sz="1800" dirty="0">
                        <a:effectLst/>
                      </a:endParaRPr>
                    </a:p>
                    <a:p>
                      <a:pPr marL="457200" indent="-457200" algn="ctr">
                        <a:lnSpc>
                          <a:spcPct val="115000"/>
                        </a:lnSpc>
                        <a:spcAft>
                          <a:spcPts val="0"/>
                        </a:spcAft>
                      </a:pPr>
                      <a:r>
                        <a:rPr lang="en-US" sz="1800" dirty="0">
                          <a:effectLst/>
                        </a:rPr>
                        <a:t>Write (B)</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graphicFrame>
        <p:nvGraphicFramePr>
          <p:cNvPr id="5" name="Content Placeholder 1"/>
          <p:cNvGraphicFramePr>
            <a:graphicFrameLocks/>
          </p:cNvGraphicFramePr>
          <p:nvPr>
            <p:extLst>
              <p:ext uri="{D42A27DB-BD31-4B8C-83A1-F6EECF244321}">
                <p14:modId xmlns:p14="http://schemas.microsoft.com/office/powerpoint/2010/main" val="3289049860"/>
              </p:ext>
            </p:extLst>
          </p:nvPr>
        </p:nvGraphicFramePr>
        <p:xfrm>
          <a:off x="4844091" y="1707625"/>
          <a:ext cx="3657600" cy="3263646"/>
        </p:xfrm>
        <a:graphic>
          <a:graphicData uri="http://schemas.openxmlformats.org/drawingml/2006/table">
            <a:tbl>
              <a:tblPr firstRow="1" firstCol="1" bandRow="1">
                <a:tableStyleId>{2D5ABB26-0587-4C30-8999-92F81FD0307C}</a:tableStyleId>
              </a:tblPr>
              <a:tblGrid>
                <a:gridCol w="1828800">
                  <a:extLst>
                    <a:ext uri="{9D8B030D-6E8A-4147-A177-3AD203B41FA5}">
                      <a16:colId xmlns:a16="http://schemas.microsoft.com/office/drawing/2014/main" val="20000"/>
                    </a:ext>
                  </a:extLst>
                </a:gridCol>
                <a:gridCol w="1828800">
                  <a:extLst>
                    <a:ext uri="{9D8B030D-6E8A-4147-A177-3AD203B41FA5}">
                      <a16:colId xmlns:a16="http://schemas.microsoft.com/office/drawing/2014/main" val="20001"/>
                    </a:ext>
                  </a:extLst>
                </a:gridCol>
              </a:tblGrid>
              <a:tr h="350559">
                <a:tc gridSpan="2">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IN" sz="2400" b="1" kern="1200" dirty="0">
                          <a:solidFill>
                            <a:schemeClr val="tx1"/>
                          </a:solidFill>
                          <a:effectLst/>
                          <a:latin typeface="+mn-lt"/>
                          <a:ea typeface="+mn-ea"/>
                          <a:cs typeface="+mn-cs"/>
                        </a:rPr>
                        <a:t>Serial Schedule (S2)</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hMerge="1">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endParaRPr lang="en-IN" sz="2400" b="1" kern="1200" dirty="0">
                        <a:solidFill>
                          <a:schemeClr val="lt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a16="http://schemas.microsoft.com/office/drawing/2014/main" val="10003"/>
                  </a:ext>
                </a:extLst>
              </a:tr>
              <a:tr h="350559">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a:solidFill>
                            <a:schemeClr val="tx1"/>
                          </a:solidFill>
                          <a:effectLst/>
                          <a:latin typeface="+mn-lt"/>
                          <a:ea typeface="+mn-ea"/>
                          <a:cs typeface="+mn-cs"/>
                        </a:rPr>
                        <a:t>T1</a:t>
                      </a:r>
                      <a:endParaRPr lang="en-IN" sz="2400" b="1"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a:effectLst/>
                        </a:rPr>
                        <a:t>T2</a:t>
                      </a:r>
                      <a:endParaRPr lang="en-IN" sz="2400" b="1" kern="1200" dirty="0">
                        <a:solidFill>
                          <a:schemeClr val="lt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a16="http://schemas.microsoft.com/office/drawing/2014/main" val="10000"/>
                  </a:ext>
                </a:extLst>
              </a:tr>
              <a:tr h="1109989">
                <a:tc>
                  <a:txBody>
                    <a:bodyPr/>
                    <a:lstStyle/>
                    <a:p>
                      <a:pPr marL="457200" indent="-457200" algn="ctr">
                        <a:lnSpc>
                          <a:spcPct val="115000"/>
                        </a:lnSpc>
                        <a:spcAft>
                          <a:spcPts val="0"/>
                        </a:spcAft>
                      </a:pPr>
                      <a:r>
                        <a:rPr lang="en-US" sz="1800" kern="1200" dirty="0">
                          <a:solidFill>
                            <a:schemeClr val="tx1"/>
                          </a:solidFill>
                          <a:effectLst/>
                          <a:latin typeface="+mn-lt"/>
                          <a:ea typeface="+mn-ea"/>
                          <a:cs typeface="+mn-cs"/>
                        </a:rPr>
                        <a:t>Read (A)</a:t>
                      </a:r>
                      <a:endParaRPr lang="en-IN" sz="1800" kern="1200" dirty="0">
                        <a:solidFill>
                          <a:schemeClr val="tx1"/>
                        </a:solidFill>
                        <a:effectLst/>
                        <a:latin typeface="+mn-lt"/>
                        <a:ea typeface="+mn-ea"/>
                        <a:cs typeface="+mn-cs"/>
                      </a:endParaRPr>
                    </a:p>
                    <a:p>
                      <a:pPr marL="457200" indent="-457200" algn="ctr">
                        <a:lnSpc>
                          <a:spcPct val="115000"/>
                        </a:lnSpc>
                        <a:spcAft>
                          <a:spcPts val="0"/>
                        </a:spcAft>
                      </a:pPr>
                      <a:r>
                        <a:rPr lang="en-US" sz="1800" kern="1200" dirty="0">
                          <a:solidFill>
                            <a:schemeClr val="tx1"/>
                          </a:solidFill>
                          <a:effectLst/>
                          <a:latin typeface="+mn-lt"/>
                          <a:ea typeface="+mn-ea"/>
                          <a:cs typeface="+mn-cs"/>
                        </a:rPr>
                        <a:t>Write (A)</a:t>
                      </a:r>
                      <a:endParaRPr lang="en-IN" sz="1800" kern="1200" dirty="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Read (B)</a:t>
                      </a:r>
                      <a:endParaRPr lang="en-IN" sz="1800" kern="1200" dirty="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Write (B)</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457200" indent="-457200" algn="ctr">
                        <a:lnSpc>
                          <a:spcPct val="115000"/>
                        </a:lnSpc>
                        <a:spcAft>
                          <a:spcPts val="0"/>
                        </a:spcAft>
                      </a:pPr>
                      <a:endParaRPr lang="en-IN" sz="18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14630">
                <a:tc>
                  <a:txBody>
                    <a:bodyPr/>
                    <a:lstStyle/>
                    <a:p>
                      <a:pPr marL="457200" indent="-457200" algn="ctr" defTabSz="914400" rtl="0" eaLnBrk="1" latinLnBrk="0" hangingPunct="1">
                        <a:lnSpc>
                          <a:spcPct val="115000"/>
                        </a:lnSpc>
                        <a:spcAft>
                          <a:spcPts val="0"/>
                        </a:spcAft>
                      </a:pPr>
                      <a:endParaRPr lang="en-US" sz="1800" kern="1200" dirty="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endParaRPr lang="en-US" sz="1800" kern="1200" dirty="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endParaRPr lang="en-US" sz="1800" kern="1200" dirty="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endParaRPr lang="en-US" sz="18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Read (A)</a:t>
                      </a:r>
                      <a:endParaRPr lang="en-IN" sz="1800" kern="1200" dirty="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Write (A)</a:t>
                      </a:r>
                    </a:p>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Read (B)</a:t>
                      </a:r>
                      <a:endParaRPr lang="en-IN" sz="1800" kern="1200" dirty="0">
                        <a:solidFill>
                          <a:schemeClr val="tx1"/>
                        </a:solidFill>
                        <a:effectLst/>
                        <a:latin typeface="+mn-lt"/>
                        <a:ea typeface="+mn-ea"/>
                        <a:cs typeface="+mn-cs"/>
                      </a:endParaRPr>
                    </a:p>
                    <a:p>
                      <a:pPr marL="457200" indent="-457200" algn="ctr">
                        <a:lnSpc>
                          <a:spcPct val="115000"/>
                        </a:lnSpc>
                        <a:spcAft>
                          <a:spcPts val="0"/>
                        </a:spcAft>
                      </a:pPr>
                      <a:r>
                        <a:rPr lang="en-US" sz="1800" kern="1200" dirty="0">
                          <a:solidFill>
                            <a:schemeClr val="tx1"/>
                          </a:solidFill>
                          <a:effectLst/>
                          <a:latin typeface="+mn-lt"/>
                          <a:ea typeface="+mn-ea"/>
                          <a:cs typeface="+mn-cs"/>
                        </a:rPr>
                        <a:t>Write (B)</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6295505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par>
                                <p:cTn id="13" presetID="10" presetClass="entr" presetSubtype="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9" end="9"/>
                                            </p:txEl>
                                          </p:spTgt>
                                        </p:tgtEl>
                                        <p:attrNameLst>
                                          <p:attrName>style.visibility</p:attrName>
                                        </p:attrNameLst>
                                      </p:cBhvr>
                                      <p:to>
                                        <p:strVal val="visible"/>
                                      </p:to>
                                    </p:set>
                                    <p:animEffect transition="in" filter="fade">
                                      <p:cBhvr>
                                        <p:cTn id="20"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11200"/>
          </a:xfrm>
        </p:spPr>
        <p:txBody>
          <a:bodyPr/>
          <a:lstStyle/>
          <a:p>
            <a:r>
              <a:rPr lang="en-US" dirty="0"/>
              <a:t>View serializable example </a:t>
            </a:r>
            <a:r>
              <a:rPr lang="en-US" dirty="0">
                <a:solidFill>
                  <a:schemeClr val="tx2"/>
                </a:solidFill>
              </a:rPr>
              <a:t>(Initial Read)</a:t>
            </a:r>
          </a:p>
        </p:txBody>
      </p:sp>
      <p:sp>
        <p:nvSpPr>
          <p:cNvPr id="3" name="Content Placeholder 2"/>
          <p:cNvSpPr>
            <a:spLocks noGrp="1"/>
          </p:cNvSpPr>
          <p:nvPr>
            <p:ph idx="1"/>
          </p:nvPr>
        </p:nvSpPr>
        <p:spPr/>
        <p:txBody>
          <a:bodyPr/>
          <a:lstStyle/>
          <a:p>
            <a:pPr marL="0" indent="0">
              <a:buNone/>
            </a:pPr>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In schedule S1, transaction T1 first reads the data item A. In S2 also transaction T1 first reads the data item A.</a:t>
            </a:r>
          </a:p>
          <a:p>
            <a:r>
              <a:rPr lang="en-US" dirty="0"/>
              <a:t>In schedule S1, transaction T1 first reads the data item B. In S2 also the first read operation on B is performed by T1.</a:t>
            </a:r>
          </a:p>
          <a:p>
            <a:r>
              <a:rPr lang="en-US" dirty="0"/>
              <a:t>The initial read condition is satisfied for both the schedules.</a:t>
            </a:r>
            <a:endParaRPr lang="en-IN" dirty="0"/>
          </a:p>
          <a:p>
            <a:endParaRPr lang="en-US" dirty="0"/>
          </a:p>
        </p:txBody>
      </p:sp>
      <p:graphicFrame>
        <p:nvGraphicFramePr>
          <p:cNvPr id="4" name="Content Placeholder 1"/>
          <p:cNvGraphicFramePr>
            <a:graphicFrameLocks/>
          </p:cNvGraphicFramePr>
          <p:nvPr>
            <p:extLst>
              <p:ext uri="{D42A27DB-BD31-4B8C-83A1-F6EECF244321}">
                <p14:modId xmlns:p14="http://schemas.microsoft.com/office/powerpoint/2010/main" val="4267492512"/>
              </p:ext>
            </p:extLst>
          </p:nvPr>
        </p:nvGraphicFramePr>
        <p:xfrm>
          <a:off x="605781" y="927700"/>
          <a:ext cx="3657600" cy="3263646"/>
        </p:xfrm>
        <a:graphic>
          <a:graphicData uri="http://schemas.openxmlformats.org/drawingml/2006/table">
            <a:tbl>
              <a:tblPr firstRow="1" firstCol="1" bandRow="1">
                <a:tableStyleId>{2D5ABB26-0587-4C30-8999-92F81FD0307C}</a:tableStyleId>
              </a:tblPr>
              <a:tblGrid>
                <a:gridCol w="1828800">
                  <a:extLst>
                    <a:ext uri="{9D8B030D-6E8A-4147-A177-3AD203B41FA5}">
                      <a16:colId xmlns:a16="http://schemas.microsoft.com/office/drawing/2014/main" val="20000"/>
                    </a:ext>
                  </a:extLst>
                </a:gridCol>
                <a:gridCol w="1828800">
                  <a:extLst>
                    <a:ext uri="{9D8B030D-6E8A-4147-A177-3AD203B41FA5}">
                      <a16:colId xmlns:a16="http://schemas.microsoft.com/office/drawing/2014/main" val="20001"/>
                    </a:ext>
                  </a:extLst>
                </a:gridCol>
              </a:tblGrid>
              <a:tr h="289964">
                <a:tc gridSpan="2">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IN" sz="2400" b="1" kern="1200" dirty="0">
                          <a:solidFill>
                            <a:schemeClr val="tx1"/>
                          </a:solidFill>
                          <a:effectLst/>
                          <a:latin typeface="+mn-lt"/>
                          <a:ea typeface="+mn-ea"/>
                          <a:cs typeface="+mn-cs"/>
                        </a:rPr>
                        <a:t>Non-Serial Schedule (S1)</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hMerge="1">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endParaRPr lang="en-IN" sz="2400" b="1" kern="1200" dirty="0">
                        <a:solidFill>
                          <a:schemeClr val="lt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a16="http://schemas.microsoft.com/office/drawing/2014/main" val="10003"/>
                  </a:ext>
                </a:extLst>
              </a:tr>
              <a:tr h="289964">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a:solidFill>
                            <a:schemeClr val="tx1"/>
                          </a:solidFill>
                          <a:effectLst/>
                          <a:latin typeface="+mn-lt"/>
                          <a:ea typeface="+mn-ea"/>
                          <a:cs typeface="+mn-cs"/>
                        </a:rPr>
                        <a:t>T1</a:t>
                      </a:r>
                      <a:endParaRPr lang="en-IN" sz="2400" b="1"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a:effectLst/>
                        </a:rPr>
                        <a:t>T2</a:t>
                      </a:r>
                      <a:endParaRPr lang="en-IN" sz="2400" b="1" kern="1200" dirty="0">
                        <a:solidFill>
                          <a:schemeClr val="lt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a16="http://schemas.microsoft.com/office/drawing/2014/main" val="10000"/>
                  </a:ext>
                </a:extLst>
              </a:tr>
              <a:tr h="918124">
                <a:tc>
                  <a:txBody>
                    <a:bodyPr/>
                    <a:lstStyle/>
                    <a:p>
                      <a:pPr marL="457200" indent="-457200" algn="ctr">
                        <a:lnSpc>
                          <a:spcPct val="115000"/>
                        </a:lnSpc>
                        <a:spcAft>
                          <a:spcPts val="0"/>
                        </a:spcAft>
                      </a:pPr>
                      <a:r>
                        <a:rPr lang="en-US" sz="1800" kern="1200" dirty="0">
                          <a:solidFill>
                            <a:schemeClr val="tx1"/>
                          </a:solidFill>
                          <a:effectLst/>
                          <a:latin typeface="+mn-lt"/>
                          <a:ea typeface="+mn-ea"/>
                          <a:cs typeface="+mn-cs"/>
                        </a:rPr>
                        <a:t>Read (A)</a:t>
                      </a:r>
                      <a:endParaRPr lang="en-IN" sz="1800" kern="1200" dirty="0">
                        <a:solidFill>
                          <a:schemeClr val="tx1"/>
                        </a:solidFill>
                        <a:effectLst/>
                        <a:latin typeface="+mn-lt"/>
                        <a:ea typeface="+mn-ea"/>
                        <a:cs typeface="+mn-cs"/>
                      </a:endParaRPr>
                    </a:p>
                    <a:p>
                      <a:pPr marL="457200" indent="-457200" algn="ctr">
                        <a:lnSpc>
                          <a:spcPct val="115000"/>
                        </a:lnSpc>
                        <a:spcAft>
                          <a:spcPts val="0"/>
                        </a:spcAft>
                      </a:pPr>
                      <a:r>
                        <a:rPr lang="en-US" sz="1800" dirty="0">
                          <a:effectLst/>
                        </a:rPr>
                        <a:t>Write (A)</a:t>
                      </a:r>
                      <a:endParaRPr lang="en-IN" sz="1800" dirty="0">
                        <a:effectLst/>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457200" indent="-457200" algn="ctr" defTabSz="914400" rtl="0" eaLnBrk="1" latinLnBrk="0" hangingPunct="1">
                        <a:lnSpc>
                          <a:spcPct val="115000"/>
                        </a:lnSpc>
                        <a:spcAft>
                          <a:spcPts val="0"/>
                        </a:spcAft>
                      </a:pPr>
                      <a:endParaRPr lang="en-IN" sz="1800" kern="1200" dirty="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endParaRPr lang="en-IN" sz="1800" kern="1200" dirty="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Read (A)</a:t>
                      </a:r>
                      <a:endParaRPr lang="en-IN" sz="1800" kern="1200" dirty="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Write (A)</a:t>
                      </a:r>
                      <a:endParaRPr lang="en-IN" sz="18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178061">
                <a:tc>
                  <a:txBody>
                    <a:bodyPr/>
                    <a:lstStyle/>
                    <a:p>
                      <a:pPr marL="457200" indent="-457200" algn="ctr" defTabSz="914400" rtl="0" eaLnBrk="1" latinLnBrk="0" hangingPunct="1">
                        <a:lnSpc>
                          <a:spcPct val="115000"/>
                        </a:lnSpc>
                        <a:spcAft>
                          <a:spcPts val="0"/>
                        </a:spcAft>
                      </a:pPr>
                      <a:r>
                        <a:rPr lang="en-US" sz="1200" dirty="0">
                          <a:effectLst/>
                        </a:rPr>
                        <a:t> </a:t>
                      </a:r>
                      <a:r>
                        <a:rPr lang="en-US" sz="1800" kern="1200" dirty="0">
                          <a:solidFill>
                            <a:schemeClr val="tx1"/>
                          </a:solidFill>
                          <a:effectLst/>
                          <a:latin typeface="+mn-lt"/>
                          <a:ea typeface="+mn-ea"/>
                          <a:cs typeface="+mn-cs"/>
                        </a:rPr>
                        <a:t>Read (B)</a:t>
                      </a:r>
                      <a:endParaRPr lang="en-IN" sz="1800" kern="1200" dirty="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Write (B)</a:t>
                      </a:r>
                    </a:p>
                    <a:p>
                      <a:pPr marL="457200" indent="-457200" algn="ctr" defTabSz="914400" rtl="0" eaLnBrk="1" latinLnBrk="0" hangingPunct="1">
                        <a:lnSpc>
                          <a:spcPct val="115000"/>
                        </a:lnSpc>
                        <a:spcAft>
                          <a:spcPts val="0"/>
                        </a:spcAft>
                      </a:pPr>
                      <a:endParaRPr lang="en-IN" sz="18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457200" indent="-457200" algn="ctr">
                        <a:lnSpc>
                          <a:spcPct val="115000"/>
                        </a:lnSpc>
                        <a:spcAft>
                          <a:spcPts val="0"/>
                        </a:spcAft>
                      </a:pPr>
                      <a:endParaRPr lang="en-US" sz="1800" dirty="0">
                        <a:effectLst/>
                      </a:endParaRPr>
                    </a:p>
                    <a:p>
                      <a:pPr marL="457200" indent="-457200" algn="ctr">
                        <a:lnSpc>
                          <a:spcPct val="115000"/>
                        </a:lnSpc>
                        <a:spcAft>
                          <a:spcPts val="0"/>
                        </a:spcAft>
                      </a:pPr>
                      <a:endParaRPr lang="en-US" sz="1800" dirty="0">
                        <a:effectLst/>
                      </a:endParaRPr>
                    </a:p>
                    <a:p>
                      <a:pPr marL="457200" indent="-457200" algn="ctr">
                        <a:lnSpc>
                          <a:spcPct val="115000"/>
                        </a:lnSpc>
                        <a:spcAft>
                          <a:spcPts val="0"/>
                        </a:spcAft>
                      </a:pPr>
                      <a:r>
                        <a:rPr lang="en-US" sz="1800" dirty="0">
                          <a:effectLst/>
                        </a:rPr>
                        <a:t>Read (B)</a:t>
                      </a:r>
                      <a:endParaRPr lang="en-IN" sz="1800" dirty="0">
                        <a:effectLst/>
                      </a:endParaRPr>
                    </a:p>
                    <a:p>
                      <a:pPr marL="457200" indent="-457200" algn="ctr">
                        <a:lnSpc>
                          <a:spcPct val="115000"/>
                        </a:lnSpc>
                        <a:spcAft>
                          <a:spcPts val="0"/>
                        </a:spcAft>
                      </a:pPr>
                      <a:r>
                        <a:rPr lang="en-US" sz="1800" dirty="0">
                          <a:effectLst/>
                        </a:rPr>
                        <a:t>Write (B)</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graphicFrame>
        <p:nvGraphicFramePr>
          <p:cNvPr id="5" name="Content Placeholder 1"/>
          <p:cNvGraphicFramePr>
            <a:graphicFrameLocks/>
          </p:cNvGraphicFramePr>
          <p:nvPr>
            <p:extLst>
              <p:ext uri="{D42A27DB-BD31-4B8C-83A1-F6EECF244321}">
                <p14:modId xmlns:p14="http://schemas.microsoft.com/office/powerpoint/2010/main" val="712389337"/>
              </p:ext>
            </p:extLst>
          </p:nvPr>
        </p:nvGraphicFramePr>
        <p:xfrm>
          <a:off x="4844091" y="927699"/>
          <a:ext cx="3657600" cy="3263646"/>
        </p:xfrm>
        <a:graphic>
          <a:graphicData uri="http://schemas.openxmlformats.org/drawingml/2006/table">
            <a:tbl>
              <a:tblPr firstRow="1" firstCol="1" bandRow="1">
                <a:tableStyleId>{2D5ABB26-0587-4C30-8999-92F81FD0307C}</a:tableStyleId>
              </a:tblPr>
              <a:tblGrid>
                <a:gridCol w="1828800">
                  <a:extLst>
                    <a:ext uri="{9D8B030D-6E8A-4147-A177-3AD203B41FA5}">
                      <a16:colId xmlns:a16="http://schemas.microsoft.com/office/drawing/2014/main" val="20000"/>
                    </a:ext>
                  </a:extLst>
                </a:gridCol>
                <a:gridCol w="1828800">
                  <a:extLst>
                    <a:ext uri="{9D8B030D-6E8A-4147-A177-3AD203B41FA5}">
                      <a16:colId xmlns:a16="http://schemas.microsoft.com/office/drawing/2014/main" val="20001"/>
                    </a:ext>
                  </a:extLst>
                </a:gridCol>
              </a:tblGrid>
              <a:tr h="350559">
                <a:tc gridSpan="2">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IN" sz="2400" b="1" kern="1200" dirty="0">
                          <a:solidFill>
                            <a:schemeClr val="tx1"/>
                          </a:solidFill>
                          <a:effectLst/>
                          <a:latin typeface="+mn-lt"/>
                          <a:ea typeface="+mn-ea"/>
                          <a:cs typeface="+mn-cs"/>
                        </a:rPr>
                        <a:t>Serial Schedule (S2)</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hMerge="1">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endParaRPr lang="en-IN" sz="2400" b="1" kern="1200" dirty="0">
                        <a:solidFill>
                          <a:schemeClr val="lt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a16="http://schemas.microsoft.com/office/drawing/2014/main" val="10003"/>
                  </a:ext>
                </a:extLst>
              </a:tr>
              <a:tr h="350559">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a:solidFill>
                            <a:schemeClr val="tx1"/>
                          </a:solidFill>
                          <a:effectLst/>
                          <a:latin typeface="+mn-lt"/>
                          <a:ea typeface="+mn-ea"/>
                          <a:cs typeface="+mn-cs"/>
                        </a:rPr>
                        <a:t>T1</a:t>
                      </a:r>
                      <a:endParaRPr lang="en-IN" sz="2400" b="1"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a:effectLst/>
                        </a:rPr>
                        <a:t>T2</a:t>
                      </a:r>
                      <a:endParaRPr lang="en-IN" sz="2400" b="1" kern="1200" dirty="0">
                        <a:solidFill>
                          <a:schemeClr val="lt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a16="http://schemas.microsoft.com/office/drawing/2014/main" val="10000"/>
                  </a:ext>
                </a:extLst>
              </a:tr>
              <a:tr h="1109989">
                <a:tc>
                  <a:txBody>
                    <a:bodyPr/>
                    <a:lstStyle/>
                    <a:p>
                      <a:pPr marL="457200" indent="-457200" algn="ctr">
                        <a:lnSpc>
                          <a:spcPct val="115000"/>
                        </a:lnSpc>
                        <a:spcAft>
                          <a:spcPts val="0"/>
                        </a:spcAft>
                      </a:pPr>
                      <a:r>
                        <a:rPr lang="en-US" sz="1800" kern="1200" dirty="0">
                          <a:solidFill>
                            <a:schemeClr val="tx1"/>
                          </a:solidFill>
                          <a:effectLst/>
                          <a:latin typeface="+mn-lt"/>
                          <a:ea typeface="+mn-ea"/>
                          <a:cs typeface="+mn-cs"/>
                        </a:rPr>
                        <a:t>Read (A)</a:t>
                      </a:r>
                      <a:endParaRPr lang="en-IN" sz="1800" kern="1200" dirty="0">
                        <a:solidFill>
                          <a:schemeClr val="tx1"/>
                        </a:solidFill>
                        <a:effectLst/>
                        <a:latin typeface="+mn-lt"/>
                        <a:ea typeface="+mn-ea"/>
                        <a:cs typeface="+mn-cs"/>
                      </a:endParaRPr>
                    </a:p>
                    <a:p>
                      <a:pPr marL="457200" indent="-457200" algn="ctr">
                        <a:lnSpc>
                          <a:spcPct val="115000"/>
                        </a:lnSpc>
                        <a:spcAft>
                          <a:spcPts val="0"/>
                        </a:spcAft>
                      </a:pPr>
                      <a:r>
                        <a:rPr lang="en-US" sz="1800" kern="1200" dirty="0">
                          <a:solidFill>
                            <a:schemeClr val="tx1"/>
                          </a:solidFill>
                          <a:effectLst/>
                          <a:latin typeface="+mn-lt"/>
                          <a:ea typeface="+mn-ea"/>
                          <a:cs typeface="+mn-cs"/>
                        </a:rPr>
                        <a:t>Write (A)</a:t>
                      </a:r>
                      <a:endParaRPr lang="en-IN" sz="1800" kern="1200" dirty="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Read (B)</a:t>
                      </a:r>
                      <a:endParaRPr lang="en-IN" sz="1800" kern="1200" dirty="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Write (B)</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457200" indent="-457200" algn="ctr">
                        <a:lnSpc>
                          <a:spcPct val="115000"/>
                        </a:lnSpc>
                        <a:spcAft>
                          <a:spcPts val="0"/>
                        </a:spcAft>
                      </a:pPr>
                      <a:endParaRPr lang="en-IN" sz="18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14630">
                <a:tc>
                  <a:txBody>
                    <a:bodyPr/>
                    <a:lstStyle/>
                    <a:p>
                      <a:pPr marL="457200" indent="-457200" algn="ctr" defTabSz="914400" rtl="0" eaLnBrk="1" latinLnBrk="0" hangingPunct="1">
                        <a:lnSpc>
                          <a:spcPct val="115000"/>
                        </a:lnSpc>
                        <a:spcAft>
                          <a:spcPts val="0"/>
                        </a:spcAft>
                      </a:pPr>
                      <a:endParaRPr lang="en-US" sz="1800" kern="1200" dirty="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endParaRPr lang="en-US" sz="1800" kern="1200" dirty="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endParaRPr lang="en-US" sz="1800" kern="1200" dirty="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endParaRPr lang="en-US" sz="18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Read (A)</a:t>
                      </a:r>
                      <a:endParaRPr lang="en-IN" sz="1800" kern="1200" dirty="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Write (A)</a:t>
                      </a:r>
                    </a:p>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Read (B)</a:t>
                      </a:r>
                      <a:endParaRPr lang="en-IN" sz="1800" kern="1200" dirty="0">
                        <a:solidFill>
                          <a:schemeClr val="tx1"/>
                        </a:solidFill>
                        <a:effectLst/>
                        <a:latin typeface="+mn-lt"/>
                        <a:ea typeface="+mn-ea"/>
                        <a:cs typeface="+mn-cs"/>
                      </a:endParaRPr>
                    </a:p>
                    <a:p>
                      <a:pPr marL="457200" indent="-457200" algn="ctr">
                        <a:lnSpc>
                          <a:spcPct val="115000"/>
                        </a:lnSpc>
                        <a:spcAft>
                          <a:spcPts val="0"/>
                        </a:spcAft>
                      </a:pPr>
                      <a:r>
                        <a:rPr lang="en-US" sz="1800" kern="1200" dirty="0">
                          <a:solidFill>
                            <a:schemeClr val="tx1"/>
                          </a:solidFill>
                          <a:effectLst/>
                          <a:latin typeface="+mn-lt"/>
                          <a:ea typeface="+mn-ea"/>
                          <a:cs typeface="+mn-cs"/>
                        </a:rPr>
                        <a:t>Write (B)</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graphicFrame>
        <p:nvGraphicFramePr>
          <p:cNvPr id="6" name="Content Placeholder 1"/>
          <p:cNvGraphicFramePr>
            <a:graphicFrameLocks/>
          </p:cNvGraphicFramePr>
          <p:nvPr>
            <p:extLst>
              <p:ext uri="{D42A27DB-BD31-4B8C-83A1-F6EECF244321}">
                <p14:modId xmlns:p14="http://schemas.microsoft.com/office/powerpoint/2010/main" val="3527791432"/>
              </p:ext>
            </p:extLst>
          </p:nvPr>
        </p:nvGraphicFramePr>
        <p:xfrm>
          <a:off x="605781" y="927700"/>
          <a:ext cx="3657600" cy="3263646"/>
        </p:xfrm>
        <a:graphic>
          <a:graphicData uri="http://schemas.openxmlformats.org/drawingml/2006/table">
            <a:tbl>
              <a:tblPr firstRow="1" firstCol="1" bandRow="1">
                <a:tableStyleId>{2D5ABB26-0587-4C30-8999-92F81FD0307C}</a:tableStyleId>
              </a:tblPr>
              <a:tblGrid>
                <a:gridCol w="1828800">
                  <a:extLst>
                    <a:ext uri="{9D8B030D-6E8A-4147-A177-3AD203B41FA5}">
                      <a16:colId xmlns:a16="http://schemas.microsoft.com/office/drawing/2014/main" val="20000"/>
                    </a:ext>
                  </a:extLst>
                </a:gridCol>
                <a:gridCol w="1828800">
                  <a:extLst>
                    <a:ext uri="{9D8B030D-6E8A-4147-A177-3AD203B41FA5}">
                      <a16:colId xmlns:a16="http://schemas.microsoft.com/office/drawing/2014/main" val="20001"/>
                    </a:ext>
                  </a:extLst>
                </a:gridCol>
              </a:tblGrid>
              <a:tr h="289964">
                <a:tc gridSpan="2">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IN" sz="2400" b="1" kern="1200" dirty="0">
                          <a:solidFill>
                            <a:schemeClr val="tx1"/>
                          </a:solidFill>
                          <a:effectLst/>
                          <a:latin typeface="+mn-lt"/>
                          <a:ea typeface="+mn-ea"/>
                          <a:cs typeface="+mn-cs"/>
                        </a:rPr>
                        <a:t>Non-Serial Schedule (S1)</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hMerge="1">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endParaRPr lang="en-IN" sz="2400" b="1" kern="1200" dirty="0">
                        <a:solidFill>
                          <a:schemeClr val="lt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a16="http://schemas.microsoft.com/office/drawing/2014/main" val="10003"/>
                  </a:ext>
                </a:extLst>
              </a:tr>
              <a:tr h="289964">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a:solidFill>
                            <a:schemeClr val="tx1"/>
                          </a:solidFill>
                          <a:effectLst/>
                          <a:latin typeface="+mn-lt"/>
                          <a:ea typeface="+mn-ea"/>
                          <a:cs typeface="+mn-cs"/>
                        </a:rPr>
                        <a:t>T1</a:t>
                      </a:r>
                      <a:endParaRPr lang="en-IN" sz="2400" b="1"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a:effectLst/>
                        </a:rPr>
                        <a:t>T2</a:t>
                      </a:r>
                      <a:endParaRPr lang="en-IN" sz="2400" b="1" kern="1200" dirty="0">
                        <a:solidFill>
                          <a:schemeClr val="lt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a16="http://schemas.microsoft.com/office/drawing/2014/main" val="10000"/>
                  </a:ext>
                </a:extLst>
              </a:tr>
              <a:tr h="918124">
                <a:tc>
                  <a:txBody>
                    <a:bodyPr/>
                    <a:lstStyle/>
                    <a:p>
                      <a:pPr marL="457200" indent="-457200" algn="ctr">
                        <a:lnSpc>
                          <a:spcPct val="115000"/>
                        </a:lnSpc>
                        <a:spcAft>
                          <a:spcPts val="0"/>
                        </a:spcAft>
                      </a:pPr>
                      <a:r>
                        <a:rPr lang="en-US" sz="1800" kern="1200" dirty="0">
                          <a:solidFill>
                            <a:schemeClr val="tx1"/>
                          </a:solidFill>
                          <a:effectLst/>
                          <a:latin typeface="+mn-lt"/>
                          <a:ea typeface="+mn-ea"/>
                          <a:cs typeface="+mn-cs"/>
                        </a:rPr>
                        <a:t>Read (A)</a:t>
                      </a:r>
                      <a:endParaRPr lang="en-IN" sz="1800" kern="1200" dirty="0">
                        <a:solidFill>
                          <a:schemeClr val="tx1"/>
                        </a:solidFill>
                        <a:effectLst/>
                        <a:latin typeface="+mn-lt"/>
                        <a:ea typeface="+mn-ea"/>
                        <a:cs typeface="+mn-cs"/>
                      </a:endParaRPr>
                    </a:p>
                    <a:p>
                      <a:pPr marL="457200" indent="-457200" algn="ctr">
                        <a:lnSpc>
                          <a:spcPct val="115000"/>
                        </a:lnSpc>
                        <a:spcAft>
                          <a:spcPts val="0"/>
                        </a:spcAft>
                      </a:pPr>
                      <a:r>
                        <a:rPr lang="en-US" sz="1800" dirty="0">
                          <a:effectLst/>
                        </a:rPr>
                        <a:t>Write (A)</a:t>
                      </a:r>
                      <a:endParaRPr lang="en-IN" sz="1800" dirty="0">
                        <a:effectLst/>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457200" indent="-457200" algn="ctr" defTabSz="914400" rtl="0" eaLnBrk="1" latinLnBrk="0" hangingPunct="1">
                        <a:lnSpc>
                          <a:spcPct val="115000"/>
                        </a:lnSpc>
                        <a:spcAft>
                          <a:spcPts val="0"/>
                        </a:spcAft>
                      </a:pPr>
                      <a:endParaRPr lang="en-IN" sz="1800" kern="1200" dirty="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endParaRPr lang="en-IN" sz="1800" kern="1200" dirty="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Read (A)</a:t>
                      </a:r>
                      <a:endParaRPr lang="en-IN" sz="1800" kern="1200" dirty="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Write (A)</a:t>
                      </a:r>
                      <a:endParaRPr lang="en-IN" sz="18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178061">
                <a:tc>
                  <a:txBody>
                    <a:bodyPr/>
                    <a:lstStyle/>
                    <a:p>
                      <a:pPr marL="457200" indent="-457200" algn="ctr" defTabSz="914400" rtl="0" eaLnBrk="1" latinLnBrk="0" hangingPunct="1">
                        <a:lnSpc>
                          <a:spcPct val="115000"/>
                        </a:lnSpc>
                        <a:spcAft>
                          <a:spcPts val="0"/>
                        </a:spcAft>
                      </a:pPr>
                      <a:r>
                        <a:rPr lang="en-US" sz="1200" dirty="0">
                          <a:effectLst/>
                        </a:rPr>
                        <a:t> </a:t>
                      </a:r>
                      <a:r>
                        <a:rPr lang="en-US" sz="1800" kern="1200" dirty="0">
                          <a:solidFill>
                            <a:schemeClr val="tx1"/>
                          </a:solidFill>
                          <a:effectLst/>
                          <a:latin typeface="+mn-lt"/>
                          <a:ea typeface="+mn-ea"/>
                          <a:cs typeface="+mn-cs"/>
                        </a:rPr>
                        <a:t>Read (B)</a:t>
                      </a:r>
                      <a:endParaRPr lang="en-IN" sz="1800" kern="1200" dirty="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Write (B)</a:t>
                      </a:r>
                    </a:p>
                    <a:p>
                      <a:pPr marL="457200" indent="-457200" algn="ctr" defTabSz="914400" rtl="0" eaLnBrk="1" latinLnBrk="0" hangingPunct="1">
                        <a:lnSpc>
                          <a:spcPct val="115000"/>
                        </a:lnSpc>
                        <a:spcAft>
                          <a:spcPts val="0"/>
                        </a:spcAft>
                      </a:pPr>
                      <a:endParaRPr lang="en-IN" sz="18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457200" indent="-457200" algn="ctr">
                        <a:lnSpc>
                          <a:spcPct val="115000"/>
                        </a:lnSpc>
                        <a:spcAft>
                          <a:spcPts val="0"/>
                        </a:spcAft>
                      </a:pPr>
                      <a:endParaRPr lang="en-US" sz="1800" dirty="0">
                        <a:effectLst/>
                      </a:endParaRPr>
                    </a:p>
                    <a:p>
                      <a:pPr marL="457200" indent="-457200" algn="ctr">
                        <a:lnSpc>
                          <a:spcPct val="115000"/>
                        </a:lnSpc>
                        <a:spcAft>
                          <a:spcPts val="0"/>
                        </a:spcAft>
                      </a:pPr>
                      <a:endParaRPr lang="en-US" sz="1800" dirty="0">
                        <a:effectLst/>
                      </a:endParaRPr>
                    </a:p>
                    <a:p>
                      <a:pPr marL="457200" indent="-457200" algn="ctr">
                        <a:lnSpc>
                          <a:spcPct val="115000"/>
                        </a:lnSpc>
                        <a:spcAft>
                          <a:spcPts val="0"/>
                        </a:spcAft>
                      </a:pPr>
                      <a:r>
                        <a:rPr lang="en-US" sz="1800" dirty="0">
                          <a:effectLst/>
                        </a:rPr>
                        <a:t>Read (B)</a:t>
                      </a:r>
                      <a:endParaRPr lang="en-IN" sz="1800" dirty="0">
                        <a:effectLst/>
                      </a:endParaRPr>
                    </a:p>
                    <a:p>
                      <a:pPr marL="457200" indent="-457200" algn="ctr">
                        <a:lnSpc>
                          <a:spcPct val="115000"/>
                        </a:lnSpc>
                        <a:spcAft>
                          <a:spcPts val="0"/>
                        </a:spcAft>
                      </a:pPr>
                      <a:r>
                        <a:rPr lang="en-US" sz="1800" dirty="0">
                          <a:effectLst/>
                        </a:rPr>
                        <a:t>Write (B)</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graphicFrame>
        <p:nvGraphicFramePr>
          <p:cNvPr id="7" name="Content Placeholder 1"/>
          <p:cNvGraphicFramePr>
            <a:graphicFrameLocks/>
          </p:cNvGraphicFramePr>
          <p:nvPr>
            <p:extLst>
              <p:ext uri="{D42A27DB-BD31-4B8C-83A1-F6EECF244321}">
                <p14:modId xmlns:p14="http://schemas.microsoft.com/office/powerpoint/2010/main" val="1948015499"/>
              </p:ext>
            </p:extLst>
          </p:nvPr>
        </p:nvGraphicFramePr>
        <p:xfrm>
          <a:off x="4844091" y="927699"/>
          <a:ext cx="3657600" cy="3263646"/>
        </p:xfrm>
        <a:graphic>
          <a:graphicData uri="http://schemas.openxmlformats.org/drawingml/2006/table">
            <a:tbl>
              <a:tblPr firstRow="1" firstCol="1" bandRow="1">
                <a:tableStyleId>{2D5ABB26-0587-4C30-8999-92F81FD0307C}</a:tableStyleId>
              </a:tblPr>
              <a:tblGrid>
                <a:gridCol w="1828800">
                  <a:extLst>
                    <a:ext uri="{9D8B030D-6E8A-4147-A177-3AD203B41FA5}">
                      <a16:colId xmlns:a16="http://schemas.microsoft.com/office/drawing/2014/main" val="20000"/>
                    </a:ext>
                  </a:extLst>
                </a:gridCol>
                <a:gridCol w="1828800">
                  <a:extLst>
                    <a:ext uri="{9D8B030D-6E8A-4147-A177-3AD203B41FA5}">
                      <a16:colId xmlns:a16="http://schemas.microsoft.com/office/drawing/2014/main" val="20001"/>
                    </a:ext>
                  </a:extLst>
                </a:gridCol>
              </a:tblGrid>
              <a:tr h="350559">
                <a:tc gridSpan="2">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IN" sz="2400" b="1" kern="1200" dirty="0">
                          <a:solidFill>
                            <a:schemeClr val="tx1"/>
                          </a:solidFill>
                          <a:effectLst/>
                          <a:latin typeface="+mn-lt"/>
                          <a:ea typeface="+mn-ea"/>
                          <a:cs typeface="+mn-cs"/>
                        </a:rPr>
                        <a:t>Serial Schedule (S2)</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hMerge="1">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endParaRPr lang="en-IN" sz="2400" b="1" kern="1200" dirty="0">
                        <a:solidFill>
                          <a:schemeClr val="lt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a16="http://schemas.microsoft.com/office/drawing/2014/main" val="10003"/>
                  </a:ext>
                </a:extLst>
              </a:tr>
              <a:tr h="350559">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a:solidFill>
                            <a:schemeClr val="tx1"/>
                          </a:solidFill>
                          <a:effectLst/>
                          <a:latin typeface="+mn-lt"/>
                          <a:ea typeface="+mn-ea"/>
                          <a:cs typeface="+mn-cs"/>
                        </a:rPr>
                        <a:t>T1</a:t>
                      </a:r>
                      <a:endParaRPr lang="en-IN" sz="2400" b="1"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a:effectLst/>
                        </a:rPr>
                        <a:t>T2</a:t>
                      </a:r>
                      <a:endParaRPr lang="en-IN" sz="2400" b="1" kern="1200" dirty="0">
                        <a:solidFill>
                          <a:schemeClr val="lt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a16="http://schemas.microsoft.com/office/drawing/2014/main" val="10000"/>
                  </a:ext>
                </a:extLst>
              </a:tr>
              <a:tr h="1109989">
                <a:tc>
                  <a:txBody>
                    <a:bodyPr/>
                    <a:lstStyle/>
                    <a:p>
                      <a:pPr marL="457200" indent="-457200" algn="ctr">
                        <a:lnSpc>
                          <a:spcPct val="115000"/>
                        </a:lnSpc>
                        <a:spcAft>
                          <a:spcPts val="0"/>
                        </a:spcAft>
                      </a:pPr>
                      <a:r>
                        <a:rPr lang="en-US" sz="1800" kern="1200" dirty="0">
                          <a:solidFill>
                            <a:schemeClr val="tx1"/>
                          </a:solidFill>
                          <a:effectLst/>
                          <a:latin typeface="+mn-lt"/>
                          <a:ea typeface="+mn-ea"/>
                          <a:cs typeface="+mn-cs"/>
                        </a:rPr>
                        <a:t>Read (A)</a:t>
                      </a:r>
                      <a:endParaRPr lang="en-IN" sz="1800" kern="1200" dirty="0">
                        <a:solidFill>
                          <a:schemeClr val="tx1"/>
                        </a:solidFill>
                        <a:effectLst/>
                        <a:latin typeface="+mn-lt"/>
                        <a:ea typeface="+mn-ea"/>
                        <a:cs typeface="+mn-cs"/>
                      </a:endParaRPr>
                    </a:p>
                    <a:p>
                      <a:pPr marL="457200" indent="-457200" algn="ctr">
                        <a:lnSpc>
                          <a:spcPct val="115000"/>
                        </a:lnSpc>
                        <a:spcAft>
                          <a:spcPts val="0"/>
                        </a:spcAft>
                      </a:pPr>
                      <a:r>
                        <a:rPr lang="en-US" sz="1800" kern="1200" dirty="0">
                          <a:solidFill>
                            <a:schemeClr val="tx1"/>
                          </a:solidFill>
                          <a:effectLst/>
                          <a:latin typeface="+mn-lt"/>
                          <a:ea typeface="+mn-ea"/>
                          <a:cs typeface="+mn-cs"/>
                        </a:rPr>
                        <a:t>Write (A)</a:t>
                      </a:r>
                      <a:endParaRPr lang="en-IN" sz="1800" kern="1200" dirty="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Read (B)</a:t>
                      </a:r>
                      <a:endParaRPr lang="en-IN" sz="1800" kern="1200" dirty="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Write (B)</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457200" indent="-457200" algn="ctr">
                        <a:lnSpc>
                          <a:spcPct val="115000"/>
                        </a:lnSpc>
                        <a:spcAft>
                          <a:spcPts val="0"/>
                        </a:spcAft>
                      </a:pPr>
                      <a:endParaRPr lang="en-IN" sz="18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14630">
                <a:tc>
                  <a:txBody>
                    <a:bodyPr/>
                    <a:lstStyle/>
                    <a:p>
                      <a:pPr marL="457200" indent="-457200" algn="ctr" defTabSz="914400" rtl="0" eaLnBrk="1" latinLnBrk="0" hangingPunct="1">
                        <a:lnSpc>
                          <a:spcPct val="115000"/>
                        </a:lnSpc>
                        <a:spcAft>
                          <a:spcPts val="0"/>
                        </a:spcAft>
                      </a:pPr>
                      <a:endParaRPr lang="en-US" sz="1800" kern="1200" dirty="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endParaRPr lang="en-US" sz="1800" kern="1200" dirty="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endParaRPr lang="en-US" sz="1800" kern="1200" dirty="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endParaRPr lang="en-US" sz="18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Read (A)</a:t>
                      </a:r>
                      <a:endParaRPr lang="en-IN" sz="1800" kern="1200" dirty="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Write (A)</a:t>
                      </a:r>
                    </a:p>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Read (B)</a:t>
                      </a:r>
                      <a:endParaRPr lang="en-IN" sz="1800" kern="1200" dirty="0">
                        <a:solidFill>
                          <a:schemeClr val="tx1"/>
                        </a:solidFill>
                        <a:effectLst/>
                        <a:latin typeface="+mn-lt"/>
                        <a:ea typeface="+mn-ea"/>
                        <a:cs typeface="+mn-cs"/>
                      </a:endParaRPr>
                    </a:p>
                    <a:p>
                      <a:pPr marL="457200" indent="-457200" algn="ctr">
                        <a:lnSpc>
                          <a:spcPct val="115000"/>
                        </a:lnSpc>
                        <a:spcAft>
                          <a:spcPts val="0"/>
                        </a:spcAft>
                      </a:pPr>
                      <a:r>
                        <a:rPr lang="en-US" sz="1800" kern="1200" dirty="0">
                          <a:solidFill>
                            <a:schemeClr val="tx1"/>
                          </a:solidFill>
                          <a:effectLst/>
                          <a:latin typeface="+mn-lt"/>
                          <a:ea typeface="+mn-ea"/>
                          <a:cs typeface="+mn-cs"/>
                        </a:rPr>
                        <a:t>Write (B)</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
        <p:nvSpPr>
          <p:cNvPr id="8" name="Rectangle 7"/>
          <p:cNvSpPr/>
          <p:nvPr/>
        </p:nvSpPr>
        <p:spPr>
          <a:xfrm>
            <a:off x="996287" y="1801505"/>
            <a:ext cx="1078173" cy="292608"/>
          </a:xfrm>
          <a:prstGeom prst="rect">
            <a:avLst/>
          </a:prstGeom>
          <a:noFill/>
          <a:ln w="28575"/>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0" name="Rectangle 9"/>
          <p:cNvSpPr/>
          <p:nvPr/>
        </p:nvSpPr>
        <p:spPr>
          <a:xfrm>
            <a:off x="5256663" y="1790132"/>
            <a:ext cx="1078173" cy="292608"/>
          </a:xfrm>
          <a:prstGeom prst="rect">
            <a:avLst/>
          </a:prstGeom>
          <a:noFill/>
          <a:ln w="28575"/>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2" name="Rectangle 11"/>
          <p:cNvSpPr/>
          <p:nvPr/>
        </p:nvSpPr>
        <p:spPr>
          <a:xfrm>
            <a:off x="996286" y="3032078"/>
            <a:ext cx="1078173" cy="292608"/>
          </a:xfrm>
          <a:prstGeom prst="rect">
            <a:avLst/>
          </a:prstGeom>
          <a:noFill/>
          <a:ln w="28575">
            <a:solidFill>
              <a:schemeClr val="accent4">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4" name="Rectangle 13"/>
          <p:cNvSpPr/>
          <p:nvPr/>
        </p:nvSpPr>
        <p:spPr>
          <a:xfrm>
            <a:off x="5256662" y="2431576"/>
            <a:ext cx="1078173" cy="292608"/>
          </a:xfrm>
          <a:prstGeom prst="rect">
            <a:avLst/>
          </a:prstGeom>
          <a:noFill/>
          <a:ln w="28575">
            <a:solidFill>
              <a:schemeClr val="accent4">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4014023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animEffect transition="in" filter="fade">
                                      <p:cBhvr>
                                        <p:cTn id="7" dur="500"/>
                                        <p:tgtEl>
                                          <p:spTgt spid="3">
                                            <p:txEl>
                                              <p:pRg st="8" end="8"/>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9" end="9"/>
                                            </p:txEl>
                                          </p:spTgt>
                                        </p:tgtEl>
                                        <p:attrNameLst>
                                          <p:attrName>style.visibility</p:attrName>
                                        </p:attrNameLst>
                                      </p:cBhvr>
                                      <p:to>
                                        <p:strVal val="visible"/>
                                      </p:to>
                                    </p:set>
                                    <p:animEffect transition="in" filter="fade">
                                      <p:cBhvr>
                                        <p:cTn id="12" dur="500"/>
                                        <p:tgtEl>
                                          <p:spTgt spid="3">
                                            <p:txEl>
                                              <p:pRg st="9" end="9"/>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10" end="10"/>
                                            </p:txEl>
                                          </p:spTgt>
                                        </p:tgtEl>
                                        <p:attrNameLst>
                                          <p:attrName>style.visibility</p:attrName>
                                        </p:attrNameLst>
                                      </p:cBhvr>
                                      <p:to>
                                        <p:strVal val="visible"/>
                                      </p:to>
                                    </p:set>
                                    <p:animEffect transition="in" filter="fade">
                                      <p:cBhvr>
                                        <p:cTn id="17"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11200"/>
          </a:xfrm>
        </p:spPr>
        <p:txBody>
          <a:bodyPr/>
          <a:lstStyle/>
          <a:p>
            <a:r>
              <a:rPr lang="en-US" dirty="0"/>
              <a:t>View serializable example </a:t>
            </a:r>
            <a:r>
              <a:rPr lang="en-US" dirty="0">
                <a:solidFill>
                  <a:schemeClr val="tx2"/>
                </a:solidFill>
              </a:rPr>
              <a:t>(Updated Read)</a:t>
            </a:r>
          </a:p>
        </p:txBody>
      </p:sp>
      <p:sp>
        <p:nvSpPr>
          <p:cNvPr id="3" name="Content Placeholder 2"/>
          <p:cNvSpPr>
            <a:spLocks noGrp="1"/>
          </p:cNvSpPr>
          <p:nvPr>
            <p:ph idx="1"/>
          </p:nvPr>
        </p:nvSpPr>
        <p:spPr/>
        <p:txBody>
          <a:bodyPr/>
          <a:lstStyle/>
          <a:p>
            <a:pPr marL="0" indent="0">
              <a:buNone/>
            </a:pPr>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In schedule S1, transaction T2 reads the value of A, written by T1. In S2, the same transaction T2 reads the A after it is written by T1.</a:t>
            </a:r>
          </a:p>
          <a:p>
            <a:r>
              <a:rPr lang="en-US" dirty="0"/>
              <a:t>In schedule S1, transaction T2 reads the value of B, written by T1. In S2, the same transaction T2 reads the value of B after it is updated by T1.</a:t>
            </a:r>
          </a:p>
          <a:p>
            <a:r>
              <a:rPr lang="en-US" dirty="0"/>
              <a:t>The updated read condition is also satisfied for both the schedules.</a:t>
            </a:r>
            <a:endParaRPr lang="en-IN" dirty="0"/>
          </a:p>
          <a:p>
            <a:endParaRPr lang="en-US" dirty="0"/>
          </a:p>
        </p:txBody>
      </p:sp>
      <p:graphicFrame>
        <p:nvGraphicFramePr>
          <p:cNvPr id="4" name="Content Placeholder 1"/>
          <p:cNvGraphicFramePr>
            <a:graphicFrameLocks/>
          </p:cNvGraphicFramePr>
          <p:nvPr>
            <p:extLst>
              <p:ext uri="{D42A27DB-BD31-4B8C-83A1-F6EECF244321}">
                <p14:modId xmlns:p14="http://schemas.microsoft.com/office/powerpoint/2010/main" val="4267492512"/>
              </p:ext>
            </p:extLst>
          </p:nvPr>
        </p:nvGraphicFramePr>
        <p:xfrm>
          <a:off x="605781" y="927700"/>
          <a:ext cx="3657600" cy="3263646"/>
        </p:xfrm>
        <a:graphic>
          <a:graphicData uri="http://schemas.openxmlformats.org/drawingml/2006/table">
            <a:tbl>
              <a:tblPr firstRow="1" firstCol="1" bandRow="1">
                <a:tableStyleId>{2D5ABB26-0587-4C30-8999-92F81FD0307C}</a:tableStyleId>
              </a:tblPr>
              <a:tblGrid>
                <a:gridCol w="1828800">
                  <a:extLst>
                    <a:ext uri="{9D8B030D-6E8A-4147-A177-3AD203B41FA5}">
                      <a16:colId xmlns:a16="http://schemas.microsoft.com/office/drawing/2014/main" val="20000"/>
                    </a:ext>
                  </a:extLst>
                </a:gridCol>
                <a:gridCol w="1828800">
                  <a:extLst>
                    <a:ext uri="{9D8B030D-6E8A-4147-A177-3AD203B41FA5}">
                      <a16:colId xmlns:a16="http://schemas.microsoft.com/office/drawing/2014/main" val="20001"/>
                    </a:ext>
                  </a:extLst>
                </a:gridCol>
              </a:tblGrid>
              <a:tr h="289964">
                <a:tc gridSpan="2">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IN" sz="2400" b="1" kern="1200" dirty="0">
                          <a:solidFill>
                            <a:schemeClr val="tx1"/>
                          </a:solidFill>
                          <a:effectLst/>
                          <a:latin typeface="+mn-lt"/>
                          <a:ea typeface="+mn-ea"/>
                          <a:cs typeface="+mn-cs"/>
                        </a:rPr>
                        <a:t>Non-Serial Schedule (S1)</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hMerge="1">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endParaRPr lang="en-IN" sz="2400" b="1" kern="1200" dirty="0">
                        <a:solidFill>
                          <a:schemeClr val="lt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a16="http://schemas.microsoft.com/office/drawing/2014/main" val="10003"/>
                  </a:ext>
                </a:extLst>
              </a:tr>
              <a:tr h="289964">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a:solidFill>
                            <a:schemeClr val="tx1"/>
                          </a:solidFill>
                          <a:effectLst/>
                          <a:latin typeface="+mn-lt"/>
                          <a:ea typeface="+mn-ea"/>
                          <a:cs typeface="+mn-cs"/>
                        </a:rPr>
                        <a:t>T1</a:t>
                      </a:r>
                      <a:endParaRPr lang="en-IN" sz="2400" b="1"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a:effectLst/>
                        </a:rPr>
                        <a:t>T2</a:t>
                      </a:r>
                      <a:endParaRPr lang="en-IN" sz="2400" b="1" kern="1200" dirty="0">
                        <a:solidFill>
                          <a:schemeClr val="lt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a16="http://schemas.microsoft.com/office/drawing/2014/main" val="10000"/>
                  </a:ext>
                </a:extLst>
              </a:tr>
              <a:tr h="918124">
                <a:tc>
                  <a:txBody>
                    <a:bodyPr/>
                    <a:lstStyle/>
                    <a:p>
                      <a:pPr marL="457200" indent="-457200" algn="ctr">
                        <a:lnSpc>
                          <a:spcPct val="115000"/>
                        </a:lnSpc>
                        <a:spcAft>
                          <a:spcPts val="0"/>
                        </a:spcAft>
                      </a:pPr>
                      <a:r>
                        <a:rPr lang="en-US" sz="1800" kern="1200" dirty="0">
                          <a:solidFill>
                            <a:schemeClr val="tx1"/>
                          </a:solidFill>
                          <a:effectLst/>
                          <a:latin typeface="+mn-lt"/>
                          <a:ea typeface="+mn-ea"/>
                          <a:cs typeface="+mn-cs"/>
                        </a:rPr>
                        <a:t>Read (A)</a:t>
                      </a:r>
                      <a:endParaRPr lang="en-IN" sz="1800" kern="1200" dirty="0">
                        <a:solidFill>
                          <a:schemeClr val="tx1"/>
                        </a:solidFill>
                        <a:effectLst/>
                        <a:latin typeface="+mn-lt"/>
                        <a:ea typeface="+mn-ea"/>
                        <a:cs typeface="+mn-cs"/>
                      </a:endParaRPr>
                    </a:p>
                    <a:p>
                      <a:pPr marL="457200" indent="-457200" algn="ctr">
                        <a:lnSpc>
                          <a:spcPct val="115000"/>
                        </a:lnSpc>
                        <a:spcAft>
                          <a:spcPts val="0"/>
                        </a:spcAft>
                      </a:pPr>
                      <a:r>
                        <a:rPr lang="en-US" sz="1800" dirty="0">
                          <a:effectLst/>
                        </a:rPr>
                        <a:t>Write (A)</a:t>
                      </a:r>
                      <a:endParaRPr lang="en-IN" sz="1800" dirty="0">
                        <a:effectLst/>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457200" indent="-457200" algn="ctr" defTabSz="914400" rtl="0" eaLnBrk="1" latinLnBrk="0" hangingPunct="1">
                        <a:lnSpc>
                          <a:spcPct val="115000"/>
                        </a:lnSpc>
                        <a:spcAft>
                          <a:spcPts val="0"/>
                        </a:spcAft>
                      </a:pPr>
                      <a:endParaRPr lang="en-IN" sz="1800" kern="1200" dirty="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endParaRPr lang="en-IN" sz="1800" kern="1200" dirty="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Read (A)</a:t>
                      </a:r>
                      <a:endParaRPr lang="en-IN" sz="1800" kern="1200" dirty="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Write (A)</a:t>
                      </a:r>
                      <a:endParaRPr lang="en-IN" sz="18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178061">
                <a:tc>
                  <a:txBody>
                    <a:bodyPr/>
                    <a:lstStyle/>
                    <a:p>
                      <a:pPr marL="457200" indent="-457200" algn="ctr" defTabSz="914400" rtl="0" eaLnBrk="1" latinLnBrk="0" hangingPunct="1">
                        <a:lnSpc>
                          <a:spcPct val="115000"/>
                        </a:lnSpc>
                        <a:spcAft>
                          <a:spcPts val="0"/>
                        </a:spcAft>
                      </a:pPr>
                      <a:r>
                        <a:rPr lang="en-US" sz="1200" dirty="0">
                          <a:effectLst/>
                        </a:rPr>
                        <a:t> </a:t>
                      </a:r>
                      <a:r>
                        <a:rPr lang="en-US" sz="1800" kern="1200" dirty="0">
                          <a:solidFill>
                            <a:schemeClr val="tx1"/>
                          </a:solidFill>
                          <a:effectLst/>
                          <a:latin typeface="+mn-lt"/>
                          <a:ea typeface="+mn-ea"/>
                          <a:cs typeface="+mn-cs"/>
                        </a:rPr>
                        <a:t>Read (B)</a:t>
                      </a:r>
                      <a:endParaRPr lang="en-IN" sz="1800" kern="1200" dirty="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Write (B)</a:t>
                      </a:r>
                    </a:p>
                    <a:p>
                      <a:pPr marL="457200" indent="-457200" algn="ctr" defTabSz="914400" rtl="0" eaLnBrk="1" latinLnBrk="0" hangingPunct="1">
                        <a:lnSpc>
                          <a:spcPct val="115000"/>
                        </a:lnSpc>
                        <a:spcAft>
                          <a:spcPts val="0"/>
                        </a:spcAft>
                      </a:pPr>
                      <a:endParaRPr lang="en-IN" sz="18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457200" indent="-457200" algn="ctr">
                        <a:lnSpc>
                          <a:spcPct val="115000"/>
                        </a:lnSpc>
                        <a:spcAft>
                          <a:spcPts val="0"/>
                        </a:spcAft>
                      </a:pPr>
                      <a:endParaRPr lang="en-US" sz="1800" dirty="0">
                        <a:effectLst/>
                      </a:endParaRPr>
                    </a:p>
                    <a:p>
                      <a:pPr marL="457200" indent="-457200" algn="ctr">
                        <a:lnSpc>
                          <a:spcPct val="115000"/>
                        </a:lnSpc>
                        <a:spcAft>
                          <a:spcPts val="0"/>
                        </a:spcAft>
                      </a:pPr>
                      <a:endParaRPr lang="en-US" sz="1800" dirty="0">
                        <a:effectLst/>
                      </a:endParaRPr>
                    </a:p>
                    <a:p>
                      <a:pPr marL="457200" indent="-457200" algn="ctr">
                        <a:lnSpc>
                          <a:spcPct val="115000"/>
                        </a:lnSpc>
                        <a:spcAft>
                          <a:spcPts val="0"/>
                        </a:spcAft>
                      </a:pPr>
                      <a:r>
                        <a:rPr lang="en-US" sz="1800" dirty="0">
                          <a:effectLst/>
                        </a:rPr>
                        <a:t>Read (B)</a:t>
                      </a:r>
                      <a:endParaRPr lang="en-IN" sz="1800" dirty="0">
                        <a:effectLst/>
                      </a:endParaRPr>
                    </a:p>
                    <a:p>
                      <a:pPr marL="457200" indent="-457200" algn="ctr">
                        <a:lnSpc>
                          <a:spcPct val="115000"/>
                        </a:lnSpc>
                        <a:spcAft>
                          <a:spcPts val="0"/>
                        </a:spcAft>
                      </a:pPr>
                      <a:r>
                        <a:rPr lang="en-US" sz="1800" dirty="0">
                          <a:effectLst/>
                        </a:rPr>
                        <a:t>Write (B)</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graphicFrame>
        <p:nvGraphicFramePr>
          <p:cNvPr id="5" name="Content Placeholder 1"/>
          <p:cNvGraphicFramePr>
            <a:graphicFrameLocks/>
          </p:cNvGraphicFramePr>
          <p:nvPr>
            <p:extLst>
              <p:ext uri="{D42A27DB-BD31-4B8C-83A1-F6EECF244321}">
                <p14:modId xmlns:p14="http://schemas.microsoft.com/office/powerpoint/2010/main" val="712389337"/>
              </p:ext>
            </p:extLst>
          </p:nvPr>
        </p:nvGraphicFramePr>
        <p:xfrm>
          <a:off x="4844091" y="927699"/>
          <a:ext cx="3657600" cy="3263646"/>
        </p:xfrm>
        <a:graphic>
          <a:graphicData uri="http://schemas.openxmlformats.org/drawingml/2006/table">
            <a:tbl>
              <a:tblPr firstRow="1" firstCol="1" bandRow="1">
                <a:tableStyleId>{2D5ABB26-0587-4C30-8999-92F81FD0307C}</a:tableStyleId>
              </a:tblPr>
              <a:tblGrid>
                <a:gridCol w="1828800">
                  <a:extLst>
                    <a:ext uri="{9D8B030D-6E8A-4147-A177-3AD203B41FA5}">
                      <a16:colId xmlns:a16="http://schemas.microsoft.com/office/drawing/2014/main" val="20000"/>
                    </a:ext>
                  </a:extLst>
                </a:gridCol>
                <a:gridCol w="1828800">
                  <a:extLst>
                    <a:ext uri="{9D8B030D-6E8A-4147-A177-3AD203B41FA5}">
                      <a16:colId xmlns:a16="http://schemas.microsoft.com/office/drawing/2014/main" val="20001"/>
                    </a:ext>
                  </a:extLst>
                </a:gridCol>
              </a:tblGrid>
              <a:tr h="350559">
                <a:tc gridSpan="2">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IN" sz="2400" b="1" kern="1200" dirty="0">
                          <a:solidFill>
                            <a:schemeClr val="tx1"/>
                          </a:solidFill>
                          <a:effectLst/>
                          <a:latin typeface="+mn-lt"/>
                          <a:ea typeface="+mn-ea"/>
                          <a:cs typeface="+mn-cs"/>
                        </a:rPr>
                        <a:t>Serial Schedule (S2)</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hMerge="1">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endParaRPr lang="en-IN" sz="2400" b="1" kern="1200" dirty="0">
                        <a:solidFill>
                          <a:schemeClr val="lt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a16="http://schemas.microsoft.com/office/drawing/2014/main" val="10003"/>
                  </a:ext>
                </a:extLst>
              </a:tr>
              <a:tr h="350559">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a:solidFill>
                            <a:schemeClr val="tx1"/>
                          </a:solidFill>
                          <a:effectLst/>
                          <a:latin typeface="+mn-lt"/>
                          <a:ea typeface="+mn-ea"/>
                          <a:cs typeface="+mn-cs"/>
                        </a:rPr>
                        <a:t>T1</a:t>
                      </a:r>
                      <a:endParaRPr lang="en-IN" sz="2400" b="1"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a:effectLst/>
                        </a:rPr>
                        <a:t>T2</a:t>
                      </a:r>
                      <a:endParaRPr lang="en-IN" sz="2400" b="1" kern="1200" dirty="0">
                        <a:solidFill>
                          <a:schemeClr val="lt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a16="http://schemas.microsoft.com/office/drawing/2014/main" val="10000"/>
                  </a:ext>
                </a:extLst>
              </a:tr>
              <a:tr h="1109989">
                <a:tc>
                  <a:txBody>
                    <a:bodyPr/>
                    <a:lstStyle/>
                    <a:p>
                      <a:pPr marL="457200" indent="-457200" algn="ctr">
                        <a:lnSpc>
                          <a:spcPct val="115000"/>
                        </a:lnSpc>
                        <a:spcAft>
                          <a:spcPts val="0"/>
                        </a:spcAft>
                      </a:pPr>
                      <a:r>
                        <a:rPr lang="en-US" sz="1800" kern="1200" dirty="0">
                          <a:solidFill>
                            <a:schemeClr val="tx1"/>
                          </a:solidFill>
                          <a:effectLst/>
                          <a:latin typeface="+mn-lt"/>
                          <a:ea typeface="+mn-ea"/>
                          <a:cs typeface="+mn-cs"/>
                        </a:rPr>
                        <a:t>Read (A)</a:t>
                      </a:r>
                      <a:endParaRPr lang="en-IN" sz="1800" kern="1200" dirty="0">
                        <a:solidFill>
                          <a:schemeClr val="tx1"/>
                        </a:solidFill>
                        <a:effectLst/>
                        <a:latin typeface="+mn-lt"/>
                        <a:ea typeface="+mn-ea"/>
                        <a:cs typeface="+mn-cs"/>
                      </a:endParaRPr>
                    </a:p>
                    <a:p>
                      <a:pPr marL="457200" indent="-457200" algn="ctr">
                        <a:lnSpc>
                          <a:spcPct val="115000"/>
                        </a:lnSpc>
                        <a:spcAft>
                          <a:spcPts val="0"/>
                        </a:spcAft>
                      </a:pPr>
                      <a:r>
                        <a:rPr lang="en-US" sz="1800" kern="1200" dirty="0">
                          <a:solidFill>
                            <a:schemeClr val="tx1"/>
                          </a:solidFill>
                          <a:effectLst/>
                          <a:latin typeface="+mn-lt"/>
                          <a:ea typeface="+mn-ea"/>
                          <a:cs typeface="+mn-cs"/>
                        </a:rPr>
                        <a:t>Write (A)</a:t>
                      </a:r>
                      <a:endParaRPr lang="en-IN" sz="1800" kern="1200" dirty="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Read (B)</a:t>
                      </a:r>
                      <a:endParaRPr lang="en-IN" sz="1800" kern="1200" dirty="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Write (B)</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457200" indent="-457200" algn="ctr">
                        <a:lnSpc>
                          <a:spcPct val="115000"/>
                        </a:lnSpc>
                        <a:spcAft>
                          <a:spcPts val="0"/>
                        </a:spcAft>
                      </a:pPr>
                      <a:endParaRPr lang="en-IN" sz="18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14630">
                <a:tc>
                  <a:txBody>
                    <a:bodyPr/>
                    <a:lstStyle/>
                    <a:p>
                      <a:pPr marL="457200" indent="-457200" algn="ctr" defTabSz="914400" rtl="0" eaLnBrk="1" latinLnBrk="0" hangingPunct="1">
                        <a:lnSpc>
                          <a:spcPct val="115000"/>
                        </a:lnSpc>
                        <a:spcAft>
                          <a:spcPts val="0"/>
                        </a:spcAft>
                      </a:pPr>
                      <a:endParaRPr lang="en-US" sz="1800" kern="1200" dirty="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endParaRPr lang="en-US" sz="1800" kern="1200" dirty="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endParaRPr lang="en-US" sz="1800" kern="1200" dirty="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endParaRPr lang="en-US" sz="18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Read (A)</a:t>
                      </a:r>
                      <a:endParaRPr lang="en-IN" sz="1800" kern="1200" dirty="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Write (A)</a:t>
                      </a:r>
                    </a:p>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Read (B)</a:t>
                      </a:r>
                      <a:endParaRPr lang="en-IN" sz="1800" kern="1200" dirty="0">
                        <a:solidFill>
                          <a:schemeClr val="tx1"/>
                        </a:solidFill>
                        <a:effectLst/>
                        <a:latin typeface="+mn-lt"/>
                        <a:ea typeface="+mn-ea"/>
                        <a:cs typeface="+mn-cs"/>
                      </a:endParaRPr>
                    </a:p>
                    <a:p>
                      <a:pPr marL="457200" indent="-457200" algn="ctr">
                        <a:lnSpc>
                          <a:spcPct val="115000"/>
                        </a:lnSpc>
                        <a:spcAft>
                          <a:spcPts val="0"/>
                        </a:spcAft>
                      </a:pPr>
                      <a:r>
                        <a:rPr lang="en-US" sz="1800" kern="1200" dirty="0">
                          <a:solidFill>
                            <a:schemeClr val="tx1"/>
                          </a:solidFill>
                          <a:effectLst/>
                          <a:latin typeface="+mn-lt"/>
                          <a:ea typeface="+mn-ea"/>
                          <a:cs typeface="+mn-cs"/>
                        </a:rPr>
                        <a:t>Write (B)</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
        <p:nvSpPr>
          <p:cNvPr id="6" name="Rectangle 5"/>
          <p:cNvSpPr/>
          <p:nvPr/>
        </p:nvSpPr>
        <p:spPr>
          <a:xfrm>
            <a:off x="996287" y="2101761"/>
            <a:ext cx="1078173" cy="292608"/>
          </a:xfrm>
          <a:prstGeom prst="rect">
            <a:avLst/>
          </a:prstGeom>
          <a:noFill/>
          <a:ln w="28575"/>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7" name="Rectangle 6"/>
          <p:cNvSpPr/>
          <p:nvPr/>
        </p:nvSpPr>
        <p:spPr>
          <a:xfrm>
            <a:off x="2731827" y="2431576"/>
            <a:ext cx="1078173" cy="292608"/>
          </a:xfrm>
          <a:prstGeom prst="rect">
            <a:avLst/>
          </a:prstGeom>
          <a:noFill/>
          <a:ln w="28575"/>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8" name="Rectangle 7"/>
          <p:cNvSpPr/>
          <p:nvPr/>
        </p:nvSpPr>
        <p:spPr>
          <a:xfrm>
            <a:off x="5256663" y="2090388"/>
            <a:ext cx="1078173" cy="292608"/>
          </a:xfrm>
          <a:prstGeom prst="rect">
            <a:avLst/>
          </a:prstGeom>
          <a:noFill/>
          <a:ln w="28575"/>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9" name="Rectangle 8"/>
          <p:cNvSpPr/>
          <p:nvPr/>
        </p:nvSpPr>
        <p:spPr>
          <a:xfrm>
            <a:off x="7071816" y="3032078"/>
            <a:ext cx="1078173" cy="292608"/>
          </a:xfrm>
          <a:prstGeom prst="rect">
            <a:avLst/>
          </a:prstGeom>
          <a:noFill/>
          <a:ln w="28575"/>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0" name="Rectangle 9"/>
          <p:cNvSpPr/>
          <p:nvPr/>
        </p:nvSpPr>
        <p:spPr>
          <a:xfrm>
            <a:off x="996286" y="3345982"/>
            <a:ext cx="1078173" cy="292608"/>
          </a:xfrm>
          <a:prstGeom prst="rect">
            <a:avLst/>
          </a:prstGeom>
          <a:noFill/>
          <a:ln w="28575">
            <a:solidFill>
              <a:schemeClr val="accent4">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1" name="Rectangle 10"/>
          <p:cNvSpPr/>
          <p:nvPr/>
        </p:nvSpPr>
        <p:spPr>
          <a:xfrm>
            <a:off x="2731827" y="3700819"/>
            <a:ext cx="1078173" cy="292608"/>
          </a:xfrm>
          <a:prstGeom prst="rect">
            <a:avLst/>
          </a:prstGeom>
          <a:noFill/>
          <a:ln w="28575">
            <a:solidFill>
              <a:schemeClr val="accent4">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2" name="Rectangle 11"/>
          <p:cNvSpPr/>
          <p:nvPr/>
        </p:nvSpPr>
        <p:spPr>
          <a:xfrm>
            <a:off x="5256662" y="2731832"/>
            <a:ext cx="1078173" cy="292608"/>
          </a:xfrm>
          <a:prstGeom prst="rect">
            <a:avLst/>
          </a:prstGeom>
          <a:noFill/>
          <a:ln w="28575">
            <a:solidFill>
              <a:schemeClr val="accent4">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3" name="Rectangle 12"/>
          <p:cNvSpPr/>
          <p:nvPr/>
        </p:nvSpPr>
        <p:spPr>
          <a:xfrm>
            <a:off x="7071815" y="3700818"/>
            <a:ext cx="1078173" cy="292608"/>
          </a:xfrm>
          <a:prstGeom prst="rect">
            <a:avLst/>
          </a:prstGeom>
          <a:noFill/>
          <a:ln w="28575">
            <a:solidFill>
              <a:schemeClr val="accent4">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1976625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animEffect transition="in" filter="fade">
                                      <p:cBhvr>
                                        <p:cTn id="7" dur="500"/>
                                        <p:tgtEl>
                                          <p:spTgt spid="3">
                                            <p:txEl>
                                              <p:pRg st="8" end="8"/>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9" end="9"/>
                                            </p:txEl>
                                          </p:spTgt>
                                        </p:tgtEl>
                                        <p:attrNameLst>
                                          <p:attrName>style.visibility</p:attrName>
                                        </p:attrNameLst>
                                      </p:cBhvr>
                                      <p:to>
                                        <p:strVal val="visible"/>
                                      </p:to>
                                    </p:set>
                                    <p:animEffect transition="in" filter="fade">
                                      <p:cBhvr>
                                        <p:cTn id="12" dur="500"/>
                                        <p:tgtEl>
                                          <p:spTgt spid="3">
                                            <p:txEl>
                                              <p:pRg st="9" end="9"/>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10" end="10"/>
                                            </p:txEl>
                                          </p:spTgt>
                                        </p:tgtEl>
                                        <p:attrNameLst>
                                          <p:attrName>style.visibility</p:attrName>
                                        </p:attrNameLst>
                                      </p:cBhvr>
                                      <p:to>
                                        <p:strVal val="visible"/>
                                      </p:to>
                                    </p:set>
                                    <p:animEffect transition="in" filter="fade">
                                      <p:cBhvr>
                                        <p:cTn id="17"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11200"/>
          </a:xfrm>
        </p:spPr>
        <p:txBody>
          <a:bodyPr/>
          <a:lstStyle/>
          <a:p>
            <a:r>
              <a:rPr lang="en-US" dirty="0"/>
              <a:t>View serializable example </a:t>
            </a:r>
            <a:r>
              <a:rPr lang="en-US" dirty="0">
                <a:solidFill>
                  <a:schemeClr val="tx2"/>
                </a:solidFill>
              </a:rPr>
              <a:t>(Final Write)</a:t>
            </a:r>
          </a:p>
        </p:txBody>
      </p:sp>
      <p:sp>
        <p:nvSpPr>
          <p:cNvPr id="3" name="Content Placeholder 2"/>
          <p:cNvSpPr>
            <a:spLocks noGrp="1"/>
          </p:cNvSpPr>
          <p:nvPr>
            <p:ph idx="1"/>
          </p:nvPr>
        </p:nvSpPr>
        <p:spPr/>
        <p:txBody>
          <a:bodyPr/>
          <a:lstStyle/>
          <a:p>
            <a:pPr marL="0" indent="0">
              <a:buNone/>
            </a:pPr>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In schedule S1, the final write operation on A is done by transaction T2. In S2 also transaction T2 performs the final write on A.</a:t>
            </a:r>
          </a:p>
          <a:p>
            <a:r>
              <a:rPr lang="en-US" dirty="0"/>
              <a:t>In schedule S1, the final write operation on B is done by transaction T2. In schedule S2, final write on B is done by T2.</a:t>
            </a:r>
          </a:p>
          <a:p>
            <a:r>
              <a:rPr lang="en-US" dirty="0"/>
              <a:t>The final write condition is also satisfied for both the schedules.</a:t>
            </a:r>
            <a:endParaRPr lang="en-IN" dirty="0"/>
          </a:p>
        </p:txBody>
      </p:sp>
      <p:graphicFrame>
        <p:nvGraphicFramePr>
          <p:cNvPr id="4" name="Content Placeholder 1"/>
          <p:cNvGraphicFramePr>
            <a:graphicFrameLocks/>
          </p:cNvGraphicFramePr>
          <p:nvPr>
            <p:extLst>
              <p:ext uri="{D42A27DB-BD31-4B8C-83A1-F6EECF244321}">
                <p14:modId xmlns:p14="http://schemas.microsoft.com/office/powerpoint/2010/main" val="4267492512"/>
              </p:ext>
            </p:extLst>
          </p:nvPr>
        </p:nvGraphicFramePr>
        <p:xfrm>
          <a:off x="605781" y="927700"/>
          <a:ext cx="3657600" cy="3263646"/>
        </p:xfrm>
        <a:graphic>
          <a:graphicData uri="http://schemas.openxmlformats.org/drawingml/2006/table">
            <a:tbl>
              <a:tblPr firstRow="1" firstCol="1" bandRow="1">
                <a:tableStyleId>{2D5ABB26-0587-4C30-8999-92F81FD0307C}</a:tableStyleId>
              </a:tblPr>
              <a:tblGrid>
                <a:gridCol w="1828800">
                  <a:extLst>
                    <a:ext uri="{9D8B030D-6E8A-4147-A177-3AD203B41FA5}">
                      <a16:colId xmlns:a16="http://schemas.microsoft.com/office/drawing/2014/main" val="20000"/>
                    </a:ext>
                  </a:extLst>
                </a:gridCol>
                <a:gridCol w="1828800">
                  <a:extLst>
                    <a:ext uri="{9D8B030D-6E8A-4147-A177-3AD203B41FA5}">
                      <a16:colId xmlns:a16="http://schemas.microsoft.com/office/drawing/2014/main" val="20001"/>
                    </a:ext>
                  </a:extLst>
                </a:gridCol>
              </a:tblGrid>
              <a:tr h="289964">
                <a:tc gridSpan="2">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IN" sz="2400" b="1" kern="1200" dirty="0">
                          <a:solidFill>
                            <a:schemeClr val="tx1"/>
                          </a:solidFill>
                          <a:effectLst/>
                          <a:latin typeface="+mn-lt"/>
                          <a:ea typeface="+mn-ea"/>
                          <a:cs typeface="+mn-cs"/>
                        </a:rPr>
                        <a:t>Non-Serial Schedule (S1)</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hMerge="1">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endParaRPr lang="en-IN" sz="2400" b="1" kern="1200" dirty="0">
                        <a:solidFill>
                          <a:schemeClr val="lt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a16="http://schemas.microsoft.com/office/drawing/2014/main" val="10003"/>
                  </a:ext>
                </a:extLst>
              </a:tr>
              <a:tr h="289964">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a:solidFill>
                            <a:schemeClr val="tx1"/>
                          </a:solidFill>
                          <a:effectLst/>
                          <a:latin typeface="+mn-lt"/>
                          <a:ea typeface="+mn-ea"/>
                          <a:cs typeface="+mn-cs"/>
                        </a:rPr>
                        <a:t>T1</a:t>
                      </a:r>
                      <a:endParaRPr lang="en-IN" sz="2400" b="1"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a:effectLst/>
                        </a:rPr>
                        <a:t>T2</a:t>
                      </a:r>
                      <a:endParaRPr lang="en-IN" sz="2400" b="1" kern="1200" dirty="0">
                        <a:solidFill>
                          <a:schemeClr val="lt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a16="http://schemas.microsoft.com/office/drawing/2014/main" val="10000"/>
                  </a:ext>
                </a:extLst>
              </a:tr>
              <a:tr h="918124">
                <a:tc>
                  <a:txBody>
                    <a:bodyPr/>
                    <a:lstStyle/>
                    <a:p>
                      <a:pPr marL="457200" indent="-457200" algn="ctr">
                        <a:lnSpc>
                          <a:spcPct val="115000"/>
                        </a:lnSpc>
                        <a:spcAft>
                          <a:spcPts val="0"/>
                        </a:spcAft>
                      </a:pPr>
                      <a:r>
                        <a:rPr lang="en-US" sz="1800" kern="1200" dirty="0">
                          <a:solidFill>
                            <a:schemeClr val="tx1"/>
                          </a:solidFill>
                          <a:effectLst/>
                          <a:latin typeface="+mn-lt"/>
                          <a:ea typeface="+mn-ea"/>
                          <a:cs typeface="+mn-cs"/>
                        </a:rPr>
                        <a:t>Read (A)</a:t>
                      </a:r>
                      <a:endParaRPr lang="en-IN" sz="1800" kern="1200" dirty="0">
                        <a:solidFill>
                          <a:schemeClr val="tx1"/>
                        </a:solidFill>
                        <a:effectLst/>
                        <a:latin typeface="+mn-lt"/>
                        <a:ea typeface="+mn-ea"/>
                        <a:cs typeface="+mn-cs"/>
                      </a:endParaRPr>
                    </a:p>
                    <a:p>
                      <a:pPr marL="457200" indent="-457200" algn="ctr">
                        <a:lnSpc>
                          <a:spcPct val="115000"/>
                        </a:lnSpc>
                        <a:spcAft>
                          <a:spcPts val="0"/>
                        </a:spcAft>
                      </a:pPr>
                      <a:r>
                        <a:rPr lang="en-US" sz="1800" dirty="0">
                          <a:effectLst/>
                        </a:rPr>
                        <a:t>Write (A)</a:t>
                      </a:r>
                      <a:endParaRPr lang="en-IN" sz="1800" dirty="0">
                        <a:effectLst/>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457200" indent="-457200" algn="ctr" defTabSz="914400" rtl="0" eaLnBrk="1" latinLnBrk="0" hangingPunct="1">
                        <a:lnSpc>
                          <a:spcPct val="115000"/>
                        </a:lnSpc>
                        <a:spcAft>
                          <a:spcPts val="0"/>
                        </a:spcAft>
                      </a:pPr>
                      <a:endParaRPr lang="en-IN" sz="1800" kern="1200" dirty="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endParaRPr lang="en-IN" sz="1800" kern="1200" dirty="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Read (A)</a:t>
                      </a:r>
                      <a:endParaRPr lang="en-IN" sz="1800" kern="1200" dirty="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Write (A)</a:t>
                      </a:r>
                      <a:endParaRPr lang="en-IN" sz="18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178061">
                <a:tc>
                  <a:txBody>
                    <a:bodyPr/>
                    <a:lstStyle/>
                    <a:p>
                      <a:pPr marL="457200" indent="-457200" algn="ctr" defTabSz="914400" rtl="0" eaLnBrk="1" latinLnBrk="0" hangingPunct="1">
                        <a:lnSpc>
                          <a:spcPct val="115000"/>
                        </a:lnSpc>
                        <a:spcAft>
                          <a:spcPts val="0"/>
                        </a:spcAft>
                      </a:pPr>
                      <a:r>
                        <a:rPr lang="en-US" sz="1200" dirty="0">
                          <a:effectLst/>
                        </a:rPr>
                        <a:t> </a:t>
                      </a:r>
                      <a:r>
                        <a:rPr lang="en-US" sz="1800" kern="1200" dirty="0">
                          <a:solidFill>
                            <a:schemeClr val="tx1"/>
                          </a:solidFill>
                          <a:effectLst/>
                          <a:latin typeface="+mn-lt"/>
                          <a:ea typeface="+mn-ea"/>
                          <a:cs typeface="+mn-cs"/>
                        </a:rPr>
                        <a:t>Read (B)</a:t>
                      </a:r>
                      <a:endParaRPr lang="en-IN" sz="1800" kern="1200" dirty="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Write (B)</a:t>
                      </a:r>
                    </a:p>
                    <a:p>
                      <a:pPr marL="457200" indent="-457200" algn="ctr" defTabSz="914400" rtl="0" eaLnBrk="1" latinLnBrk="0" hangingPunct="1">
                        <a:lnSpc>
                          <a:spcPct val="115000"/>
                        </a:lnSpc>
                        <a:spcAft>
                          <a:spcPts val="0"/>
                        </a:spcAft>
                      </a:pPr>
                      <a:endParaRPr lang="en-IN" sz="18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457200" indent="-457200" algn="ctr">
                        <a:lnSpc>
                          <a:spcPct val="115000"/>
                        </a:lnSpc>
                        <a:spcAft>
                          <a:spcPts val="0"/>
                        </a:spcAft>
                      </a:pPr>
                      <a:endParaRPr lang="en-US" sz="1800" dirty="0">
                        <a:effectLst/>
                      </a:endParaRPr>
                    </a:p>
                    <a:p>
                      <a:pPr marL="457200" indent="-457200" algn="ctr">
                        <a:lnSpc>
                          <a:spcPct val="115000"/>
                        </a:lnSpc>
                        <a:spcAft>
                          <a:spcPts val="0"/>
                        </a:spcAft>
                      </a:pPr>
                      <a:endParaRPr lang="en-US" sz="1800" dirty="0">
                        <a:effectLst/>
                      </a:endParaRPr>
                    </a:p>
                    <a:p>
                      <a:pPr marL="457200" indent="-457200" algn="ctr">
                        <a:lnSpc>
                          <a:spcPct val="115000"/>
                        </a:lnSpc>
                        <a:spcAft>
                          <a:spcPts val="0"/>
                        </a:spcAft>
                      </a:pPr>
                      <a:r>
                        <a:rPr lang="en-US" sz="1800" dirty="0">
                          <a:effectLst/>
                        </a:rPr>
                        <a:t>Read (B)</a:t>
                      </a:r>
                      <a:endParaRPr lang="en-IN" sz="1800" dirty="0">
                        <a:effectLst/>
                      </a:endParaRPr>
                    </a:p>
                    <a:p>
                      <a:pPr marL="457200" indent="-457200" algn="ctr">
                        <a:lnSpc>
                          <a:spcPct val="115000"/>
                        </a:lnSpc>
                        <a:spcAft>
                          <a:spcPts val="0"/>
                        </a:spcAft>
                      </a:pPr>
                      <a:r>
                        <a:rPr lang="en-US" sz="1800" dirty="0">
                          <a:effectLst/>
                        </a:rPr>
                        <a:t>Write (B)</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graphicFrame>
        <p:nvGraphicFramePr>
          <p:cNvPr id="5" name="Content Placeholder 1"/>
          <p:cNvGraphicFramePr>
            <a:graphicFrameLocks/>
          </p:cNvGraphicFramePr>
          <p:nvPr>
            <p:extLst>
              <p:ext uri="{D42A27DB-BD31-4B8C-83A1-F6EECF244321}">
                <p14:modId xmlns:p14="http://schemas.microsoft.com/office/powerpoint/2010/main" val="712389337"/>
              </p:ext>
            </p:extLst>
          </p:nvPr>
        </p:nvGraphicFramePr>
        <p:xfrm>
          <a:off x="4844091" y="927699"/>
          <a:ext cx="3657600" cy="3263646"/>
        </p:xfrm>
        <a:graphic>
          <a:graphicData uri="http://schemas.openxmlformats.org/drawingml/2006/table">
            <a:tbl>
              <a:tblPr firstRow="1" firstCol="1" bandRow="1">
                <a:tableStyleId>{2D5ABB26-0587-4C30-8999-92F81FD0307C}</a:tableStyleId>
              </a:tblPr>
              <a:tblGrid>
                <a:gridCol w="1828800">
                  <a:extLst>
                    <a:ext uri="{9D8B030D-6E8A-4147-A177-3AD203B41FA5}">
                      <a16:colId xmlns:a16="http://schemas.microsoft.com/office/drawing/2014/main" val="20000"/>
                    </a:ext>
                  </a:extLst>
                </a:gridCol>
                <a:gridCol w="1828800">
                  <a:extLst>
                    <a:ext uri="{9D8B030D-6E8A-4147-A177-3AD203B41FA5}">
                      <a16:colId xmlns:a16="http://schemas.microsoft.com/office/drawing/2014/main" val="20001"/>
                    </a:ext>
                  </a:extLst>
                </a:gridCol>
              </a:tblGrid>
              <a:tr h="350559">
                <a:tc gridSpan="2">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IN" sz="2400" b="1" kern="1200" dirty="0">
                          <a:solidFill>
                            <a:schemeClr val="tx1"/>
                          </a:solidFill>
                          <a:effectLst/>
                          <a:latin typeface="+mn-lt"/>
                          <a:ea typeface="+mn-ea"/>
                          <a:cs typeface="+mn-cs"/>
                        </a:rPr>
                        <a:t>Serial Schedule (S2)</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hMerge="1">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endParaRPr lang="en-IN" sz="2400" b="1" kern="1200" dirty="0">
                        <a:solidFill>
                          <a:schemeClr val="lt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a16="http://schemas.microsoft.com/office/drawing/2014/main" val="10003"/>
                  </a:ext>
                </a:extLst>
              </a:tr>
              <a:tr h="350559">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a:solidFill>
                            <a:schemeClr val="tx1"/>
                          </a:solidFill>
                          <a:effectLst/>
                          <a:latin typeface="+mn-lt"/>
                          <a:ea typeface="+mn-ea"/>
                          <a:cs typeface="+mn-cs"/>
                        </a:rPr>
                        <a:t>T1</a:t>
                      </a:r>
                      <a:endParaRPr lang="en-IN" sz="2400" b="1"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a:effectLst/>
                        </a:rPr>
                        <a:t>T2</a:t>
                      </a:r>
                      <a:endParaRPr lang="en-IN" sz="2400" b="1" kern="1200" dirty="0">
                        <a:solidFill>
                          <a:schemeClr val="lt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a16="http://schemas.microsoft.com/office/drawing/2014/main" val="10000"/>
                  </a:ext>
                </a:extLst>
              </a:tr>
              <a:tr h="1109989">
                <a:tc>
                  <a:txBody>
                    <a:bodyPr/>
                    <a:lstStyle/>
                    <a:p>
                      <a:pPr marL="457200" indent="-457200" algn="ctr">
                        <a:lnSpc>
                          <a:spcPct val="115000"/>
                        </a:lnSpc>
                        <a:spcAft>
                          <a:spcPts val="0"/>
                        </a:spcAft>
                      </a:pPr>
                      <a:r>
                        <a:rPr lang="en-US" sz="1800" kern="1200" dirty="0">
                          <a:solidFill>
                            <a:schemeClr val="tx1"/>
                          </a:solidFill>
                          <a:effectLst/>
                          <a:latin typeface="+mn-lt"/>
                          <a:ea typeface="+mn-ea"/>
                          <a:cs typeface="+mn-cs"/>
                        </a:rPr>
                        <a:t>Read (A)</a:t>
                      </a:r>
                      <a:endParaRPr lang="en-IN" sz="1800" kern="1200" dirty="0">
                        <a:solidFill>
                          <a:schemeClr val="tx1"/>
                        </a:solidFill>
                        <a:effectLst/>
                        <a:latin typeface="+mn-lt"/>
                        <a:ea typeface="+mn-ea"/>
                        <a:cs typeface="+mn-cs"/>
                      </a:endParaRPr>
                    </a:p>
                    <a:p>
                      <a:pPr marL="457200" indent="-457200" algn="ctr">
                        <a:lnSpc>
                          <a:spcPct val="115000"/>
                        </a:lnSpc>
                        <a:spcAft>
                          <a:spcPts val="0"/>
                        </a:spcAft>
                      </a:pPr>
                      <a:r>
                        <a:rPr lang="en-US" sz="1800" kern="1200" dirty="0">
                          <a:solidFill>
                            <a:schemeClr val="tx1"/>
                          </a:solidFill>
                          <a:effectLst/>
                          <a:latin typeface="+mn-lt"/>
                          <a:ea typeface="+mn-ea"/>
                          <a:cs typeface="+mn-cs"/>
                        </a:rPr>
                        <a:t>Write (A)</a:t>
                      </a:r>
                      <a:endParaRPr lang="en-IN" sz="1800" kern="1200" dirty="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Read (B)</a:t>
                      </a:r>
                      <a:endParaRPr lang="en-IN" sz="1800" kern="1200" dirty="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Write (B)</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457200" indent="-457200" algn="ctr">
                        <a:lnSpc>
                          <a:spcPct val="115000"/>
                        </a:lnSpc>
                        <a:spcAft>
                          <a:spcPts val="0"/>
                        </a:spcAft>
                      </a:pPr>
                      <a:endParaRPr lang="en-IN" sz="18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14630">
                <a:tc>
                  <a:txBody>
                    <a:bodyPr/>
                    <a:lstStyle/>
                    <a:p>
                      <a:pPr marL="457200" indent="-457200" algn="ctr" defTabSz="914400" rtl="0" eaLnBrk="1" latinLnBrk="0" hangingPunct="1">
                        <a:lnSpc>
                          <a:spcPct val="115000"/>
                        </a:lnSpc>
                        <a:spcAft>
                          <a:spcPts val="0"/>
                        </a:spcAft>
                      </a:pPr>
                      <a:endParaRPr lang="en-US" sz="1800" kern="1200" dirty="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endParaRPr lang="en-US" sz="1800" kern="1200" dirty="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endParaRPr lang="en-US" sz="1800" kern="1200" dirty="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endParaRPr lang="en-US" sz="18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Read (A)</a:t>
                      </a:r>
                      <a:endParaRPr lang="en-IN" sz="1800" kern="1200" dirty="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Write (A)</a:t>
                      </a:r>
                    </a:p>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Read (B)</a:t>
                      </a:r>
                      <a:endParaRPr lang="en-IN" sz="1800" kern="1200" dirty="0">
                        <a:solidFill>
                          <a:schemeClr val="tx1"/>
                        </a:solidFill>
                        <a:effectLst/>
                        <a:latin typeface="+mn-lt"/>
                        <a:ea typeface="+mn-ea"/>
                        <a:cs typeface="+mn-cs"/>
                      </a:endParaRPr>
                    </a:p>
                    <a:p>
                      <a:pPr marL="457200" indent="-457200" algn="ctr">
                        <a:lnSpc>
                          <a:spcPct val="115000"/>
                        </a:lnSpc>
                        <a:spcAft>
                          <a:spcPts val="0"/>
                        </a:spcAft>
                      </a:pPr>
                      <a:r>
                        <a:rPr lang="en-US" sz="1800" kern="1200" dirty="0">
                          <a:solidFill>
                            <a:schemeClr val="tx1"/>
                          </a:solidFill>
                          <a:effectLst/>
                          <a:latin typeface="+mn-lt"/>
                          <a:ea typeface="+mn-ea"/>
                          <a:cs typeface="+mn-cs"/>
                        </a:rPr>
                        <a:t>Write (B)</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graphicFrame>
        <p:nvGraphicFramePr>
          <p:cNvPr id="6" name="Content Placeholder 1"/>
          <p:cNvGraphicFramePr>
            <a:graphicFrameLocks/>
          </p:cNvGraphicFramePr>
          <p:nvPr>
            <p:extLst>
              <p:ext uri="{D42A27DB-BD31-4B8C-83A1-F6EECF244321}">
                <p14:modId xmlns:p14="http://schemas.microsoft.com/office/powerpoint/2010/main" val="3527791432"/>
              </p:ext>
            </p:extLst>
          </p:nvPr>
        </p:nvGraphicFramePr>
        <p:xfrm>
          <a:off x="605781" y="927700"/>
          <a:ext cx="3657600" cy="3263646"/>
        </p:xfrm>
        <a:graphic>
          <a:graphicData uri="http://schemas.openxmlformats.org/drawingml/2006/table">
            <a:tbl>
              <a:tblPr firstRow="1" firstCol="1" bandRow="1">
                <a:tableStyleId>{2D5ABB26-0587-4C30-8999-92F81FD0307C}</a:tableStyleId>
              </a:tblPr>
              <a:tblGrid>
                <a:gridCol w="1828800">
                  <a:extLst>
                    <a:ext uri="{9D8B030D-6E8A-4147-A177-3AD203B41FA5}">
                      <a16:colId xmlns:a16="http://schemas.microsoft.com/office/drawing/2014/main" val="20000"/>
                    </a:ext>
                  </a:extLst>
                </a:gridCol>
                <a:gridCol w="1828800">
                  <a:extLst>
                    <a:ext uri="{9D8B030D-6E8A-4147-A177-3AD203B41FA5}">
                      <a16:colId xmlns:a16="http://schemas.microsoft.com/office/drawing/2014/main" val="20001"/>
                    </a:ext>
                  </a:extLst>
                </a:gridCol>
              </a:tblGrid>
              <a:tr h="289964">
                <a:tc gridSpan="2">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IN" sz="2400" b="1" kern="1200" dirty="0">
                          <a:solidFill>
                            <a:schemeClr val="tx1"/>
                          </a:solidFill>
                          <a:effectLst/>
                          <a:latin typeface="+mn-lt"/>
                          <a:ea typeface="+mn-ea"/>
                          <a:cs typeface="+mn-cs"/>
                        </a:rPr>
                        <a:t>Non-Serial Schedule (S1)</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hMerge="1">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endParaRPr lang="en-IN" sz="2400" b="1" kern="1200" dirty="0">
                        <a:solidFill>
                          <a:schemeClr val="lt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a16="http://schemas.microsoft.com/office/drawing/2014/main" val="10003"/>
                  </a:ext>
                </a:extLst>
              </a:tr>
              <a:tr h="289964">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a:solidFill>
                            <a:schemeClr val="tx1"/>
                          </a:solidFill>
                          <a:effectLst/>
                          <a:latin typeface="+mn-lt"/>
                          <a:ea typeface="+mn-ea"/>
                          <a:cs typeface="+mn-cs"/>
                        </a:rPr>
                        <a:t>T1</a:t>
                      </a:r>
                      <a:endParaRPr lang="en-IN" sz="2400" b="1"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a:effectLst/>
                        </a:rPr>
                        <a:t>T2</a:t>
                      </a:r>
                      <a:endParaRPr lang="en-IN" sz="2400" b="1" kern="1200" dirty="0">
                        <a:solidFill>
                          <a:schemeClr val="lt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a16="http://schemas.microsoft.com/office/drawing/2014/main" val="10000"/>
                  </a:ext>
                </a:extLst>
              </a:tr>
              <a:tr h="918124">
                <a:tc>
                  <a:txBody>
                    <a:bodyPr/>
                    <a:lstStyle/>
                    <a:p>
                      <a:pPr marL="457200" indent="-457200" algn="ctr">
                        <a:lnSpc>
                          <a:spcPct val="115000"/>
                        </a:lnSpc>
                        <a:spcAft>
                          <a:spcPts val="0"/>
                        </a:spcAft>
                      </a:pPr>
                      <a:r>
                        <a:rPr lang="en-US" sz="1800" kern="1200" dirty="0">
                          <a:solidFill>
                            <a:schemeClr val="tx1"/>
                          </a:solidFill>
                          <a:effectLst/>
                          <a:latin typeface="+mn-lt"/>
                          <a:ea typeface="+mn-ea"/>
                          <a:cs typeface="+mn-cs"/>
                        </a:rPr>
                        <a:t>Read (A)</a:t>
                      </a:r>
                      <a:endParaRPr lang="en-IN" sz="1800" kern="1200" dirty="0">
                        <a:solidFill>
                          <a:schemeClr val="tx1"/>
                        </a:solidFill>
                        <a:effectLst/>
                        <a:latin typeface="+mn-lt"/>
                        <a:ea typeface="+mn-ea"/>
                        <a:cs typeface="+mn-cs"/>
                      </a:endParaRPr>
                    </a:p>
                    <a:p>
                      <a:pPr marL="457200" indent="-457200" algn="ctr">
                        <a:lnSpc>
                          <a:spcPct val="115000"/>
                        </a:lnSpc>
                        <a:spcAft>
                          <a:spcPts val="0"/>
                        </a:spcAft>
                      </a:pPr>
                      <a:r>
                        <a:rPr lang="en-US" sz="1800" dirty="0">
                          <a:effectLst/>
                        </a:rPr>
                        <a:t>Write (A)</a:t>
                      </a:r>
                      <a:endParaRPr lang="en-IN" sz="1800" dirty="0">
                        <a:effectLst/>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457200" indent="-457200" algn="ctr" defTabSz="914400" rtl="0" eaLnBrk="1" latinLnBrk="0" hangingPunct="1">
                        <a:lnSpc>
                          <a:spcPct val="115000"/>
                        </a:lnSpc>
                        <a:spcAft>
                          <a:spcPts val="0"/>
                        </a:spcAft>
                      </a:pPr>
                      <a:endParaRPr lang="en-IN" sz="1800" kern="1200" dirty="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endParaRPr lang="en-IN" sz="1800" kern="1200" dirty="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Read (A)</a:t>
                      </a:r>
                      <a:endParaRPr lang="en-IN" sz="1800" kern="1200" dirty="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Write (A)</a:t>
                      </a:r>
                      <a:endParaRPr lang="en-IN" sz="18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178061">
                <a:tc>
                  <a:txBody>
                    <a:bodyPr/>
                    <a:lstStyle/>
                    <a:p>
                      <a:pPr marL="457200" indent="-457200" algn="ctr" defTabSz="914400" rtl="0" eaLnBrk="1" latinLnBrk="0" hangingPunct="1">
                        <a:lnSpc>
                          <a:spcPct val="115000"/>
                        </a:lnSpc>
                        <a:spcAft>
                          <a:spcPts val="0"/>
                        </a:spcAft>
                      </a:pPr>
                      <a:r>
                        <a:rPr lang="en-US" sz="1200" dirty="0">
                          <a:effectLst/>
                        </a:rPr>
                        <a:t> </a:t>
                      </a:r>
                      <a:r>
                        <a:rPr lang="en-US" sz="1800" kern="1200" dirty="0">
                          <a:solidFill>
                            <a:schemeClr val="tx1"/>
                          </a:solidFill>
                          <a:effectLst/>
                          <a:latin typeface="+mn-lt"/>
                          <a:ea typeface="+mn-ea"/>
                          <a:cs typeface="+mn-cs"/>
                        </a:rPr>
                        <a:t>Read (B)</a:t>
                      </a:r>
                      <a:endParaRPr lang="en-IN" sz="1800" kern="1200" dirty="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Write (B)</a:t>
                      </a:r>
                    </a:p>
                    <a:p>
                      <a:pPr marL="457200" indent="-457200" algn="ctr" defTabSz="914400" rtl="0" eaLnBrk="1" latinLnBrk="0" hangingPunct="1">
                        <a:lnSpc>
                          <a:spcPct val="115000"/>
                        </a:lnSpc>
                        <a:spcAft>
                          <a:spcPts val="0"/>
                        </a:spcAft>
                      </a:pPr>
                      <a:endParaRPr lang="en-IN" sz="18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457200" indent="-457200" algn="ctr">
                        <a:lnSpc>
                          <a:spcPct val="115000"/>
                        </a:lnSpc>
                        <a:spcAft>
                          <a:spcPts val="0"/>
                        </a:spcAft>
                      </a:pPr>
                      <a:endParaRPr lang="en-US" sz="1800" dirty="0">
                        <a:effectLst/>
                      </a:endParaRPr>
                    </a:p>
                    <a:p>
                      <a:pPr marL="457200" indent="-457200" algn="ctr">
                        <a:lnSpc>
                          <a:spcPct val="115000"/>
                        </a:lnSpc>
                        <a:spcAft>
                          <a:spcPts val="0"/>
                        </a:spcAft>
                      </a:pPr>
                      <a:endParaRPr lang="en-US" sz="1800" dirty="0">
                        <a:effectLst/>
                      </a:endParaRPr>
                    </a:p>
                    <a:p>
                      <a:pPr marL="457200" indent="-457200" algn="ctr">
                        <a:lnSpc>
                          <a:spcPct val="115000"/>
                        </a:lnSpc>
                        <a:spcAft>
                          <a:spcPts val="0"/>
                        </a:spcAft>
                      </a:pPr>
                      <a:r>
                        <a:rPr lang="en-US" sz="1800" dirty="0">
                          <a:effectLst/>
                        </a:rPr>
                        <a:t>Read (B)</a:t>
                      </a:r>
                      <a:endParaRPr lang="en-IN" sz="1800" dirty="0">
                        <a:effectLst/>
                      </a:endParaRPr>
                    </a:p>
                    <a:p>
                      <a:pPr marL="457200" indent="-457200" algn="ctr">
                        <a:lnSpc>
                          <a:spcPct val="115000"/>
                        </a:lnSpc>
                        <a:spcAft>
                          <a:spcPts val="0"/>
                        </a:spcAft>
                      </a:pPr>
                      <a:r>
                        <a:rPr lang="en-US" sz="1800" dirty="0">
                          <a:effectLst/>
                        </a:rPr>
                        <a:t>Write (B)</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graphicFrame>
        <p:nvGraphicFramePr>
          <p:cNvPr id="7" name="Content Placeholder 1"/>
          <p:cNvGraphicFramePr>
            <a:graphicFrameLocks/>
          </p:cNvGraphicFramePr>
          <p:nvPr>
            <p:extLst>
              <p:ext uri="{D42A27DB-BD31-4B8C-83A1-F6EECF244321}">
                <p14:modId xmlns:p14="http://schemas.microsoft.com/office/powerpoint/2010/main" val="1948015499"/>
              </p:ext>
            </p:extLst>
          </p:nvPr>
        </p:nvGraphicFramePr>
        <p:xfrm>
          <a:off x="4844091" y="927699"/>
          <a:ext cx="3657600" cy="3263646"/>
        </p:xfrm>
        <a:graphic>
          <a:graphicData uri="http://schemas.openxmlformats.org/drawingml/2006/table">
            <a:tbl>
              <a:tblPr firstRow="1" firstCol="1" bandRow="1">
                <a:tableStyleId>{2D5ABB26-0587-4C30-8999-92F81FD0307C}</a:tableStyleId>
              </a:tblPr>
              <a:tblGrid>
                <a:gridCol w="1828800">
                  <a:extLst>
                    <a:ext uri="{9D8B030D-6E8A-4147-A177-3AD203B41FA5}">
                      <a16:colId xmlns:a16="http://schemas.microsoft.com/office/drawing/2014/main" val="20000"/>
                    </a:ext>
                  </a:extLst>
                </a:gridCol>
                <a:gridCol w="1828800">
                  <a:extLst>
                    <a:ext uri="{9D8B030D-6E8A-4147-A177-3AD203B41FA5}">
                      <a16:colId xmlns:a16="http://schemas.microsoft.com/office/drawing/2014/main" val="20001"/>
                    </a:ext>
                  </a:extLst>
                </a:gridCol>
              </a:tblGrid>
              <a:tr h="350559">
                <a:tc gridSpan="2">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IN" sz="2400" b="1" kern="1200" dirty="0">
                          <a:solidFill>
                            <a:schemeClr val="tx1"/>
                          </a:solidFill>
                          <a:effectLst/>
                          <a:latin typeface="+mn-lt"/>
                          <a:ea typeface="+mn-ea"/>
                          <a:cs typeface="+mn-cs"/>
                        </a:rPr>
                        <a:t>Serial Schedule (S2)</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hMerge="1">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endParaRPr lang="en-IN" sz="2400" b="1" kern="1200" dirty="0">
                        <a:solidFill>
                          <a:schemeClr val="lt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a16="http://schemas.microsoft.com/office/drawing/2014/main" val="10003"/>
                  </a:ext>
                </a:extLst>
              </a:tr>
              <a:tr h="350559">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a:solidFill>
                            <a:schemeClr val="tx1"/>
                          </a:solidFill>
                          <a:effectLst/>
                          <a:latin typeface="+mn-lt"/>
                          <a:ea typeface="+mn-ea"/>
                          <a:cs typeface="+mn-cs"/>
                        </a:rPr>
                        <a:t>T1</a:t>
                      </a:r>
                      <a:endParaRPr lang="en-IN" sz="2400" b="1"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a:effectLst/>
                        </a:rPr>
                        <a:t>T2</a:t>
                      </a:r>
                      <a:endParaRPr lang="en-IN" sz="2400" b="1" kern="1200" dirty="0">
                        <a:solidFill>
                          <a:schemeClr val="lt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a16="http://schemas.microsoft.com/office/drawing/2014/main" val="10000"/>
                  </a:ext>
                </a:extLst>
              </a:tr>
              <a:tr h="1109989">
                <a:tc>
                  <a:txBody>
                    <a:bodyPr/>
                    <a:lstStyle/>
                    <a:p>
                      <a:pPr marL="457200" indent="-457200" algn="ctr">
                        <a:lnSpc>
                          <a:spcPct val="115000"/>
                        </a:lnSpc>
                        <a:spcAft>
                          <a:spcPts val="0"/>
                        </a:spcAft>
                      </a:pPr>
                      <a:r>
                        <a:rPr lang="en-US" sz="1800" kern="1200" dirty="0">
                          <a:solidFill>
                            <a:schemeClr val="tx1"/>
                          </a:solidFill>
                          <a:effectLst/>
                          <a:latin typeface="+mn-lt"/>
                          <a:ea typeface="+mn-ea"/>
                          <a:cs typeface="+mn-cs"/>
                        </a:rPr>
                        <a:t>Read (A)</a:t>
                      </a:r>
                      <a:endParaRPr lang="en-IN" sz="1800" kern="1200" dirty="0">
                        <a:solidFill>
                          <a:schemeClr val="tx1"/>
                        </a:solidFill>
                        <a:effectLst/>
                        <a:latin typeface="+mn-lt"/>
                        <a:ea typeface="+mn-ea"/>
                        <a:cs typeface="+mn-cs"/>
                      </a:endParaRPr>
                    </a:p>
                    <a:p>
                      <a:pPr marL="457200" indent="-457200" algn="ctr">
                        <a:lnSpc>
                          <a:spcPct val="115000"/>
                        </a:lnSpc>
                        <a:spcAft>
                          <a:spcPts val="0"/>
                        </a:spcAft>
                      </a:pPr>
                      <a:r>
                        <a:rPr lang="en-US" sz="1800" kern="1200" dirty="0">
                          <a:solidFill>
                            <a:schemeClr val="tx1"/>
                          </a:solidFill>
                          <a:effectLst/>
                          <a:latin typeface="+mn-lt"/>
                          <a:ea typeface="+mn-ea"/>
                          <a:cs typeface="+mn-cs"/>
                        </a:rPr>
                        <a:t>Write (A)</a:t>
                      </a:r>
                      <a:endParaRPr lang="en-IN" sz="1800" kern="1200" dirty="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Read (B)</a:t>
                      </a:r>
                      <a:endParaRPr lang="en-IN" sz="1800" kern="1200" dirty="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Write (B)</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457200" indent="-457200" algn="ctr">
                        <a:lnSpc>
                          <a:spcPct val="115000"/>
                        </a:lnSpc>
                        <a:spcAft>
                          <a:spcPts val="0"/>
                        </a:spcAft>
                      </a:pPr>
                      <a:endParaRPr lang="en-IN" sz="18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14630">
                <a:tc>
                  <a:txBody>
                    <a:bodyPr/>
                    <a:lstStyle/>
                    <a:p>
                      <a:pPr marL="457200" indent="-457200" algn="ctr" defTabSz="914400" rtl="0" eaLnBrk="1" latinLnBrk="0" hangingPunct="1">
                        <a:lnSpc>
                          <a:spcPct val="115000"/>
                        </a:lnSpc>
                        <a:spcAft>
                          <a:spcPts val="0"/>
                        </a:spcAft>
                      </a:pPr>
                      <a:endParaRPr lang="en-US" sz="1800" kern="1200" dirty="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endParaRPr lang="en-US" sz="1800" kern="1200" dirty="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endParaRPr lang="en-US" sz="1800" kern="1200" dirty="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endParaRPr lang="en-US" sz="18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Read (A)</a:t>
                      </a:r>
                      <a:endParaRPr lang="en-IN" sz="1800" kern="1200" dirty="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Write (A)</a:t>
                      </a:r>
                    </a:p>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Read (B)</a:t>
                      </a:r>
                      <a:endParaRPr lang="en-IN" sz="1800" kern="1200" dirty="0">
                        <a:solidFill>
                          <a:schemeClr val="tx1"/>
                        </a:solidFill>
                        <a:effectLst/>
                        <a:latin typeface="+mn-lt"/>
                        <a:ea typeface="+mn-ea"/>
                        <a:cs typeface="+mn-cs"/>
                      </a:endParaRPr>
                    </a:p>
                    <a:p>
                      <a:pPr marL="457200" indent="-457200" algn="ctr">
                        <a:lnSpc>
                          <a:spcPct val="115000"/>
                        </a:lnSpc>
                        <a:spcAft>
                          <a:spcPts val="0"/>
                        </a:spcAft>
                      </a:pPr>
                      <a:r>
                        <a:rPr lang="en-US" sz="1800" kern="1200" dirty="0">
                          <a:solidFill>
                            <a:schemeClr val="tx1"/>
                          </a:solidFill>
                          <a:effectLst/>
                          <a:latin typeface="+mn-lt"/>
                          <a:ea typeface="+mn-ea"/>
                          <a:cs typeface="+mn-cs"/>
                        </a:rPr>
                        <a:t>Write (B)</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
        <p:nvSpPr>
          <p:cNvPr id="9" name="Rectangle 8"/>
          <p:cNvSpPr/>
          <p:nvPr/>
        </p:nvSpPr>
        <p:spPr>
          <a:xfrm>
            <a:off x="2731827" y="2718184"/>
            <a:ext cx="1078173" cy="292608"/>
          </a:xfrm>
          <a:prstGeom prst="rect">
            <a:avLst/>
          </a:prstGeom>
          <a:noFill/>
          <a:ln w="28575"/>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1" name="Rectangle 10"/>
          <p:cNvSpPr/>
          <p:nvPr/>
        </p:nvSpPr>
        <p:spPr>
          <a:xfrm>
            <a:off x="7071816" y="3332334"/>
            <a:ext cx="1078173" cy="292608"/>
          </a:xfrm>
          <a:prstGeom prst="rect">
            <a:avLst/>
          </a:prstGeom>
          <a:noFill/>
          <a:ln w="28575"/>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3" name="Rectangle 12"/>
          <p:cNvSpPr/>
          <p:nvPr/>
        </p:nvSpPr>
        <p:spPr>
          <a:xfrm>
            <a:off x="2731827" y="3973779"/>
            <a:ext cx="1078173" cy="292608"/>
          </a:xfrm>
          <a:prstGeom prst="rect">
            <a:avLst/>
          </a:prstGeom>
          <a:noFill/>
          <a:ln w="28575">
            <a:solidFill>
              <a:schemeClr val="accent4">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5" name="Rectangle 14"/>
          <p:cNvSpPr/>
          <p:nvPr/>
        </p:nvSpPr>
        <p:spPr>
          <a:xfrm>
            <a:off x="7071815" y="3987426"/>
            <a:ext cx="1078173" cy="292608"/>
          </a:xfrm>
          <a:prstGeom prst="rect">
            <a:avLst/>
          </a:prstGeom>
          <a:noFill/>
          <a:ln w="28575">
            <a:solidFill>
              <a:schemeClr val="accent4">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0656787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animEffect transition="in" filter="fade">
                                      <p:cBhvr>
                                        <p:cTn id="7" dur="500"/>
                                        <p:tgtEl>
                                          <p:spTgt spid="3">
                                            <p:txEl>
                                              <p:pRg st="8" end="8"/>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9" end="9"/>
                                            </p:txEl>
                                          </p:spTgt>
                                        </p:tgtEl>
                                        <p:attrNameLst>
                                          <p:attrName>style.visibility</p:attrName>
                                        </p:attrNameLst>
                                      </p:cBhvr>
                                      <p:to>
                                        <p:strVal val="visible"/>
                                      </p:to>
                                    </p:set>
                                    <p:animEffect transition="in" filter="fade">
                                      <p:cBhvr>
                                        <p:cTn id="12" dur="500"/>
                                        <p:tgtEl>
                                          <p:spTgt spid="3">
                                            <p:txEl>
                                              <p:pRg st="9" end="9"/>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10" end="10"/>
                                            </p:txEl>
                                          </p:spTgt>
                                        </p:tgtEl>
                                        <p:attrNameLst>
                                          <p:attrName>style.visibility</p:attrName>
                                        </p:attrNameLst>
                                      </p:cBhvr>
                                      <p:to>
                                        <p:strVal val="visible"/>
                                      </p:to>
                                    </p:set>
                                    <p:animEffect transition="in" filter="fade">
                                      <p:cBhvr>
                                        <p:cTn id="17"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11200"/>
          </a:xfrm>
        </p:spPr>
        <p:txBody>
          <a:bodyPr/>
          <a:lstStyle/>
          <a:p>
            <a:r>
              <a:rPr lang="en-US" dirty="0"/>
              <a:t>View serializable example</a:t>
            </a:r>
            <a:endParaRPr lang="en-US" dirty="0">
              <a:solidFill>
                <a:schemeClr val="tx2"/>
              </a:solidFill>
            </a:endParaRPr>
          </a:p>
        </p:txBody>
      </p:sp>
      <p:sp>
        <p:nvSpPr>
          <p:cNvPr id="3" name="Content Placeholder 2"/>
          <p:cNvSpPr>
            <a:spLocks noGrp="1"/>
          </p:cNvSpPr>
          <p:nvPr>
            <p:ph idx="1"/>
          </p:nvPr>
        </p:nvSpPr>
        <p:spPr>
          <a:ln>
            <a:solidFill>
              <a:schemeClr val="accent5">
                <a:lumMod val="50000"/>
              </a:schemeClr>
            </a:solidFill>
          </a:ln>
        </p:spPr>
        <p:txBody>
          <a:bodyPr/>
          <a:lstStyle/>
          <a:p>
            <a:pPr marL="0" indent="0">
              <a:buNone/>
            </a:pPr>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Since </a:t>
            </a:r>
            <a:r>
              <a:rPr lang="en-US" b="1" dirty="0">
                <a:solidFill>
                  <a:schemeClr val="accent6"/>
                </a:solidFill>
              </a:rPr>
              <a:t>all the three conditions </a:t>
            </a:r>
            <a:r>
              <a:rPr lang="en-US" dirty="0"/>
              <a:t>that checks whether the two schedules are view equivalent </a:t>
            </a:r>
            <a:r>
              <a:rPr lang="en-US" b="1" dirty="0">
                <a:solidFill>
                  <a:schemeClr val="accent6"/>
                </a:solidFill>
              </a:rPr>
              <a:t>are satisfied</a:t>
            </a:r>
            <a:r>
              <a:rPr lang="en-US" dirty="0"/>
              <a:t> in this example, which means </a:t>
            </a:r>
            <a:r>
              <a:rPr lang="en-US" b="1" dirty="0">
                <a:solidFill>
                  <a:schemeClr val="accent6"/>
                </a:solidFill>
              </a:rPr>
              <a:t>S1 and S2 are view equivalent</a:t>
            </a:r>
            <a:r>
              <a:rPr lang="en-US" dirty="0"/>
              <a:t>. </a:t>
            </a:r>
          </a:p>
          <a:p>
            <a:r>
              <a:rPr lang="en-US" dirty="0"/>
              <a:t>Also, as we know that the </a:t>
            </a:r>
            <a:r>
              <a:rPr lang="en-US" b="1" dirty="0">
                <a:solidFill>
                  <a:schemeClr val="accent6"/>
                </a:solidFill>
              </a:rPr>
              <a:t>schedule S2 is the serial schedule of S1</a:t>
            </a:r>
            <a:r>
              <a:rPr lang="en-US" dirty="0"/>
              <a:t>, thus we can say that the </a:t>
            </a:r>
            <a:r>
              <a:rPr lang="en-US" b="1" dirty="0">
                <a:solidFill>
                  <a:schemeClr val="accent6"/>
                </a:solidFill>
              </a:rPr>
              <a:t>schedule S1 is view serializable schedule</a:t>
            </a:r>
            <a:r>
              <a:rPr lang="en-US" dirty="0"/>
              <a:t>.</a:t>
            </a:r>
            <a:endParaRPr lang="en-IN" dirty="0"/>
          </a:p>
        </p:txBody>
      </p:sp>
      <p:graphicFrame>
        <p:nvGraphicFramePr>
          <p:cNvPr id="4" name="Content Placeholder 1"/>
          <p:cNvGraphicFramePr>
            <a:graphicFrameLocks/>
          </p:cNvGraphicFramePr>
          <p:nvPr>
            <p:extLst>
              <p:ext uri="{D42A27DB-BD31-4B8C-83A1-F6EECF244321}">
                <p14:modId xmlns:p14="http://schemas.microsoft.com/office/powerpoint/2010/main" val="4267492512"/>
              </p:ext>
            </p:extLst>
          </p:nvPr>
        </p:nvGraphicFramePr>
        <p:xfrm>
          <a:off x="605781" y="927700"/>
          <a:ext cx="3657600" cy="3263646"/>
        </p:xfrm>
        <a:graphic>
          <a:graphicData uri="http://schemas.openxmlformats.org/drawingml/2006/table">
            <a:tbl>
              <a:tblPr firstRow="1" firstCol="1" bandRow="1">
                <a:tableStyleId>{2D5ABB26-0587-4C30-8999-92F81FD0307C}</a:tableStyleId>
              </a:tblPr>
              <a:tblGrid>
                <a:gridCol w="1828800">
                  <a:extLst>
                    <a:ext uri="{9D8B030D-6E8A-4147-A177-3AD203B41FA5}">
                      <a16:colId xmlns:a16="http://schemas.microsoft.com/office/drawing/2014/main" val="20000"/>
                    </a:ext>
                  </a:extLst>
                </a:gridCol>
                <a:gridCol w="1828800">
                  <a:extLst>
                    <a:ext uri="{9D8B030D-6E8A-4147-A177-3AD203B41FA5}">
                      <a16:colId xmlns:a16="http://schemas.microsoft.com/office/drawing/2014/main" val="20001"/>
                    </a:ext>
                  </a:extLst>
                </a:gridCol>
              </a:tblGrid>
              <a:tr h="289964">
                <a:tc gridSpan="2">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IN" sz="2400" b="1" kern="1200" dirty="0">
                          <a:solidFill>
                            <a:schemeClr val="tx1"/>
                          </a:solidFill>
                          <a:effectLst/>
                          <a:latin typeface="+mn-lt"/>
                          <a:ea typeface="+mn-ea"/>
                          <a:cs typeface="+mn-cs"/>
                        </a:rPr>
                        <a:t>Non-Serial Schedule (S1)</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hMerge="1">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endParaRPr lang="en-IN" sz="2400" b="1" kern="1200" dirty="0">
                        <a:solidFill>
                          <a:schemeClr val="lt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a16="http://schemas.microsoft.com/office/drawing/2014/main" val="10003"/>
                  </a:ext>
                </a:extLst>
              </a:tr>
              <a:tr h="289964">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a:solidFill>
                            <a:schemeClr val="tx1"/>
                          </a:solidFill>
                          <a:effectLst/>
                          <a:latin typeface="+mn-lt"/>
                          <a:ea typeface="+mn-ea"/>
                          <a:cs typeface="+mn-cs"/>
                        </a:rPr>
                        <a:t>T1</a:t>
                      </a:r>
                      <a:endParaRPr lang="en-IN" sz="2400" b="1"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a:effectLst/>
                        </a:rPr>
                        <a:t>T2</a:t>
                      </a:r>
                      <a:endParaRPr lang="en-IN" sz="2400" b="1" kern="1200" dirty="0">
                        <a:solidFill>
                          <a:schemeClr val="lt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a16="http://schemas.microsoft.com/office/drawing/2014/main" val="10000"/>
                  </a:ext>
                </a:extLst>
              </a:tr>
              <a:tr h="918124">
                <a:tc>
                  <a:txBody>
                    <a:bodyPr/>
                    <a:lstStyle/>
                    <a:p>
                      <a:pPr marL="457200" indent="-457200" algn="ctr">
                        <a:lnSpc>
                          <a:spcPct val="115000"/>
                        </a:lnSpc>
                        <a:spcAft>
                          <a:spcPts val="0"/>
                        </a:spcAft>
                      </a:pPr>
                      <a:r>
                        <a:rPr lang="en-US" sz="1800" kern="1200" dirty="0">
                          <a:solidFill>
                            <a:schemeClr val="tx1"/>
                          </a:solidFill>
                          <a:effectLst/>
                          <a:latin typeface="+mn-lt"/>
                          <a:ea typeface="+mn-ea"/>
                          <a:cs typeface="+mn-cs"/>
                        </a:rPr>
                        <a:t>Read (A)</a:t>
                      </a:r>
                      <a:endParaRPr lang="en-IN" sz="1800" kern="1200" dirty="0">
                        <a:solidFill>
                          <a:schemeClr val="tx1"/>
                        </a:solidFill>
                        <a:effectLst/>
                        <a:latin typeface="+mn-lt"/>
                        <a:ea typeface="+mn-ea"/>
                        <a:cs typeface="+mn-cs"/>
                      </a:endParaRPr>
                    </a:p>
                    <a:p>
                      <a:pPr marL="457200" indent="-457200" algn="ctr">
                        <a:lnSpc>
                          <a:spcPct val="115000"/>
                        </a:lnSpc>
                        <a:spcAft>
                          <a:spcPts val="0"/>
                        </a:spcAft>
                      </a:pPr>
                      <a:r>
                        <a:rPr lang="en-US" sz="1800" dirty="0">
                          <a:effectLst/>
                        </a:rPr>
                        <a:t>Write (A)</a:t>
                      </a:r>
                      <a:endParaRPr lang="en-IN" sz="1800" dirty="0">
                        <a:effectLst/>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457200" indent="-457200" algn="ctr" defTabSz="914400" rtl="0" eaLnBrk="1" latinLnBrk="0" hangingPunct="1">
                        <a:lnSpc>
                          <a:spcPct val="115000"/>
                        </a:lnSpc>
                        <a:spcAft>
                          <a:spcPts val="0"/>
                        </a:spcAft>
                      </a:pPr>
                      <a:endParaRPr lang="en-IN" sz="1800" kern="1200" dirty="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endParaRPr lang="en-IN" sz="1800" kern="1200" dirty="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Read (A)</a:t>
                      </a:r>
                      <a:endParaRPr lang="en-IN" sz="1800" kern="1200" dirty="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Write (A)</a:t>
                      </a:r>
                      <a:endParaRPr lang="en-IN" sz="18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178061">
                <a:tc>
                  <a:txBody>
                    <a:bodyPr/>
                    <a:lstStyle/>
                    <a:p>
                      <a:pPr marL="457200" indent="-457200" algn="ctr" defTabSz="914400" rtl="0" eaLnBrk="1" latinLnBrk="0" hangingPunct="1">
                        <a:lnSpc>
                          <a:spcPct val="115000"/>
                        </a:lnSpc>
                        <a:spcAft>
                          <a:spcPts val="0"/>
                        </a:spcAft>
                      </a:pPr>
                      <a:r>
                        <a:rPr lang="en-US" sz="1200" dirty="0">
                          <a:effectLst/>
                        </a:rPr>
                        <a:t> </a:t>
                      </a:r>
                      <a:r>
                        <a:rPr lang="en-US" sz="1800" kern="1200" dirty="0">
                          <a:solidFill>
                            <a:schemeClr val="tx1"/>
                          </a:solidFill>
                          <a:effectLst/>
                          <a:latin typeface="+mn-lt"/>
                          <a:ea typeface="+mn-ea"/>
                          <a:cs typeface="+mn-cs"/>
                        </a:rPr>
                        <a:t>Read (B)</a:t>
                      </a:r>
                      <a:endParaRPr lang="en-IN" sz="1800" kern="1200" dirty="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Write (B)</a:t>
                      </a:r>
                    </a:p>
                    <a:p>
                      <a:pPr marL="457200" indent="-457200" algn="ctr" defTabSz="914400" rtl="0" eaLnBrk="1" latinLnBrk="0" hangingPunct="1">
                        <a:lnSpc>
                          <a:spcPct val="115000"/>
                        </a:lnSpc>
                        <a:spcAft>
                          <a:spcPts val="0"/>
                        </a:spcAft>
                      </a:pPr>
                      <a:endParaRPr lang="en-IN" sz="18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457200" indent="-457200" algn="ctr">
                        <a:lnSpc>
                          <a:spcPct val="115000"/>
                        </a:lnSpc>
                        <a:spcAft>
                          <a:spcPts val="0"/>
                        </a:spcAft>
                      </a:pPr>
                      <a:endParaRPr lang="en-US" sz="1800" dirty="0">
                        <a:effectLst/>
                      </a:endParaRPr>
                    </a:p>
                    <a:p>
                      <a:pPr marL="457200" indent="-457200" algn="ctr">
                        <a:lnSpc>
                          <a:spcPct val="115000"/>
                        </a:lnSpc>
                        <a:spcAft>
                          <a:spcPts val="0"/>
                        </a:spcAft>
                      </a:pPr>
                      <a:endParaRPr lang="en-US" sz="1800" dirty="0">
                        <a:effectLst/>
                      </a:endParaRPr>
                    </a:p>
                    <a:p>
                      <a:pPr marL="457200" indent="-457200" algn="ctr">
                        <a:lnSpc>
                          <a:spcPct val="115000"/>
                        </a:lnSpc>
                        <a:spcAft>
                          <a:spcPts val="0"/>
                        </a:spcAft>
                      </a:pPr>
                      <a:r>
                        <a:rPr lang="en-US" sz="1800" dirty="0">
                          <a:effectLst/>
                        </a:rPr>
                        <a:t>Read (B)</a:t>
                      </a:r>
                      <a:endParaRPr lang="en-IN" sz="1800" dirty="0">
                        <a:effectLst/>
                      </a:endParaRPr>
                    </a:p>
                    <a:p>
                      <a:pPr marL="457200" indent="-457200" algn="ctr">
                        <a:lnSpc>
                          <a:spcPct val="115000"/>
                        </a:lnSpc>
                        <a:spcAft>
                          <a:spcPts val="0"/>
                        </a:spcAft>
                      </a:pPr>
                      <a:r>
                        <a:rPr lang="en-US" sz="1800" dirty="0">
                          <a:effectLst/>
                        </a:rPr>
                        <a:t>Write (B)</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graphicFrame>
        <p:nvGraphicFramePr>
          <p:cNvPr id="5" name="Content Placeholder 1"/>
          <p:cNvGraphicFramePr>
            <a:graphicFrameLocks/>
          </p:cNvGraphicFramePr>
          <p:nvPr>
            <p:extLst>
              <p:ext uri="{D42A27DB-BD31-4B8C-83A1-F6EECF244321}">
                <p14:modId xmlns:p14="http://schemas.microsoft.com/office/powerpoint/2010/main" val="2174515371"/>
              </p:ext>
            </p:extLst>
          </p:nvPr>
        </p:nvGraphicFramePr>
        <p:xfrm>
          <a:off x="4844091" y="927699"/>
          <a:ext cx="3657600" cy="3263646"/>
        </p:xfrm>
        <a:graphic>
          <a:graphicData uri="http://schemas.openxmlformats.org/drawingml/2006/table">
            <a:tbl>
              <a:tblPr firstRow="1" firstCol="1" bandRow="1">
                <a:tableStyleId>{2D5ABB26-0587-4C30-8999-92F81FD0307C}</a:tableStyleId>
              </a:tblPr>
              <a:tblGrid>
                <a:gridCol w="1828800">
                  <a:extLst>
                    <a:ext uri="{9D8B030D-6E8A-4147-A177-3AD203B41FA5}">
                      <a16:colId xmlns:a16="http://schemas.microsoft.com/office/drawing/2014/main" val="20000"/>
                    </a:ext>
                  </a:extLst>
                </a:gridCol>
                <a:gridCol w="1828800">
                  <a:extLst>
                    <a:ext uri="{9D8B030D-6E8A-4147-A177-3AD203B41FA5}">
                      <a16:colId xmlns:a16="http://schemas.microsoft.com/office/drawing/2014/main" val="20001"/>
                    </a:ext>
                  </a:extLst>
                </a:gridCol>
              </a:tblGrid>
              <a:tr h="350559">
                <a:tc gridSpan="2">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IN" sz="2400" b="1" kern="1200" dirty="0">
                          <a:solidFill>
                            <a:schemeClr val="tx1"/>
                          </a:solidFill>
                          <a:effectLst/>
                          <a:latin typeface="+mn-lt"/>
                          <a:ea typeface="+mn-ea"/>
                          <a:cs typeface="+mn-cs"/>
                        </a:rPr>
                        <a:t>Serial Schedule (S2)</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hMerge="1">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endParaRPr lang="en-IN" sz="2400" b="1" kern="1200" dirty="0">
                        <a:solidFill>
                          <a:schemeClr val="lt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a16="http://schemas.microsoft.com/office/drawing/2014/main" val="10003"/>
                  </a:ext>
                </a:extLst>
              </a:tr>
              <a:tr h="350559">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a:solidFill>
                            <a:schemeClr val="tx1"/>
                          </a:solidFill>
                          <a:effectLst/>
                          <a:latin typeface="+mn-lt"/>
                          <a:ea typeface="+mn-ea"/>
                          <a:cs typeface="+mn-cs"/>
                        </a:rPr>
                        <a:t>T1</a:t>
                      </a:r>
                      <a:endParaRPr lang="en-IN" sz="2400" b="1"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a:effectLst/>
                        </a:rPr>
                        <a:t>T2</a:t>
                      </a:r>
                      <a:endParaRPr lang="en-IN" sz="2400" b="1" kern="1200" dirty="0">
                        <a:solidFill>
                          <a:schemeClr val="lt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a16="http://schemas.microsoft.com/office/drawing/2014/main" val="10000"/>
                  </a:ext>
                </a:extLst>
              </a:tr>
              <a:tr h="1109989">
                <a:tc>
                  <a:txBody>
                    <a:bodyPr/>
                    <a:lstStyle/>
                    <a:p>
                      <a:pPr marL="457200" indent="-457200" algn="ctr">
                        <a:lnSpc>
                          <a:spcPct val="115000"/>
                        </a:lnSpc>
                        <a:spcAft>
                          <a:spcPts val="0"/>
                        </a:spcAft>
                      </a:pPr>
                      <a:r>
                        <a:rPr lang="en-US" sz="1800" kern="1200" dirty="0">
                          <a:solidFill>
                            <a:schemeClr val="tx1"/>
                          </a:solidFill>
                          <a:effectLst/>
                          <a:latin typeface="+mn-lt"/>
                          <a:ea typeface="+mn-ea"/>
                          <a:cs typeface="+mn-cs"/>
                        </a:rPr>
                        <a:t>Read (A)</a:t>
                      </a:r>
                      <a:endParaRPr lang="en-IN" sz="1800" kern="1200" dirty="0">
                        <a:solidFill>
                          <a:schemeClr val="tx1"/>
                        </a:solidFill>
                        <a:effectLst/>
                        <a:latin typeface="+mn-lt"/>
                        <a:ea typeface="+mn-ea"/>
                        <a:cs typeface="+mn-cs"/>
                      </a:endParaRPr>
                    </a:p>
                    <a:p>
                      <a:pPr marL="457200" indent="-457200" algn="ctr">
                        <a:lnSpc>
                          <a:spcPct val="115000"/>
                        </a:lnSpc>
                        <a:spcAft>
                          <a:spcPts val="0"/>
                        </a:spcAft>
                      </a:pPr>
                      <a:r>
                        <a:rPr lang="en-US" sz="1800" kern="1200" dirty="0">
                          <a:solidFill>
                            <a:schemeClr val="tx1"/>
                          </a:solidFill>
                          <a:effectLst/>
                          <a:latin typeface="+mn-lt"/>
                          <a:ea typeface="+mn-ea"/>
                          <a:cs typeface="+mn-cs"/>
                        </a:rPr>
                        <a:t>Write (A)</a:t>
                      </a:r>
                      <a:endParaRPr lang="en-IN" sz="1800" kern="1200" dirty="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Read (B)</a:t>
                      </a:r>
                      <a:endParaRPr lang="en-IN" sz="1800" kern="1200" dirty="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Write (B)</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457200" indent="-457200" algn="ctr">
                        <a:lnSpc>
                          <a:spcPct val="115000"/>
                        </a:lnSpc>
                        <a:spcAft>
                          <a:spcPts val="0"/>
                        </a:spcAft>
                      </a:pPr>
                      <a:endParaRPr lang="en-IN" sz="18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14630">
                <a:tc>
                  <a:txBody>
                    <a:bodyPr/>
                    <a:lstStyle/>
                    <a:p>
                      <a:pPr marL="457200" indent="-457200" algn="ctr" defTabSz="914400" rtl="0" eaLnBrk="1" latinLnBrk="0" hangingPunct="1">
                        <a:lnSpc>
                          <a:spcPct val="115000"/>
                        </a:lnSpc>
                        <a:spcAft>
                          <a:spcPts val="0"/>
                        </a:spcAft>
                      </a:pPr>
                      <a:endParaRPr lang="en-US" sz="1800" kern="1200" dirty="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endParaRPr lang="en-US" sz="1800" kern="1200" dirty="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endParaRPr lang="en-US" sz="1800" kern="1200" dirty="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endParaRPr lang="en-US" sz="18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Read (A)</a:t>
                      </a:r>
                      <a:endParaRPr lang="en-IN" sz="1800" kern="1200" dirty="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Write (A)</a:t>
                      </a:r>
                    </a:p>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Read (B)</a:t>
                      </a:r>
                      <a:endParaRPr lang="en-IN" sz="1800" kern="1200" dirty="0">
                        <a:solidFill>
                          <a:schemeClr val="tx1"/>
                        </a:solidFill>
                        <a:effectLst/>
                        <a:latin typeface="+mn-lt"/>
                        <a:ea typeface="+mn-ea"/>
                        <a:cs typeface="+mn-cs"/>
                      </a:endParaRPr>
                    </a:p>
                    <a:p>
                      <a:pPr marL="457200" indent="-457200" algn="ctr">
                        <a:lnSpc>
                          <a:spcPct val="115000"/>
                        </a:lnSpc>
                        <a:spcAft>
                          <a:spcPts val="0"/>
                        </a:spcAft>
                      </a:pPr>
                      <a:r>
                        <a:rPr lang="en-US" sz="1800" kern="1200" dirty="0">
                          <a:solidFill>
                            <a:schemeClr val="tx1"/>
                          </a:solidFill>
                          <a:effectLst/>
                          <a:latin typeface="+mn-lt"/>
                          <a:ea typeface="+mn-ea"/>
                          <a:cs typeface="+mn-cs"/>
                        </a:rPr>
                        <a:t>Write (B)</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
        <p:nvSpPr>
          <p:cNvPr id="6" name="Rectangle 5"/>
          <p:cNvSpPr/>
          <p:nvPr/>
        </p:nvSpPr>
        <p:spPr>
          <a:xfrm>
            <a:off x="930323" y="1776489"/>
            <a:ext cx="1078173" cy="292608"/>
          </a:xfrm>
          <a:prstGeom prst="rect">
            <a:avLst/>
          </a:prstGeom>
          <a:noFill/>
          <a:ln w="28575"/>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7" name="Rectangle 6"/>
          <p:cNvSpPr/>
          <p:nvPr/>
        </p:nvSpPr>
        <p:spPr>
          <a:xfrm>
            <a:off x="5217995" y="1782585"/>
            <a:ext cx="1078173" cy="292608"/>
          </a:xfrm>
          <a:prstGeom prst="rect">
            <a:avLst/>
          </a:prstGeom>
          <a:noFill/>
          <a:ln w="28575"/>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8" name="Rectangle 7"/>
          <p:cNvSpPr/>
          <p:nvPr/>
        </p:nvSpPr>
        <p:spPr>
          <a:xfrm>
            <a:off x="1000837" y="3048005"/>
            <a:ext cx="1078173" cy="292608"/>
          </a:xfrm>
          <a:prstGeom prst="rect">
            <a:avLst/>
          </a:prstGeom>
          <a:noFill/>
          <a:ln w="28575"/>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9" name="Rectangle 8"/>
          <p:cNvSpPr/>
          <p:nvPr/>
        </p:nvSpPr>
        <p:spPr>
          <a:xfrm>
            <a:off x="5217994" y="2433856"/>
            <a:ext cx="1078173" cy="292608"/>
          </a:xfrm>
          <a:prstGeom prst="rect">
            <a:avLst/>
          </a:prstGeom>
          <a:noFill/>
          <a:ln w="28575"/>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0" name="Rectangle 9"/>
          <p:cNvSpPr/>
          <p:nvPr/>
        </p:nvSpPr>
        <p:spPr>
          <a:xfrm>
            <a:off x="930323" y="2114595"/>
            <a:ext cx="1078173" cy="292608"/>
          </a:xfrm>
          <a:prstGeom prst="rect">
            <a:avLst/>
          </a:prstGeom>
          <a:noFill/>
          <a:ln w="28575">
            <a:solidFill>
              <a:schemeClr val="accent4"/>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2" name="Rectangle 11"/>
          <p:cNvSpPr/>
          <p:nvPr/>
        </p:nvSpPr>
        <p:spPr>
          <a:xfrm>
            <a:off x="2747750" y="2433856"/>
            <a:ext cx="1078173" cy="292608"/>
          </a:xfrm>
          <a:prstGeom prst="rect">
            <a:avLst/>
          </a:prstGeom>
          <a:noFill/>
          <a:ln w="28575">
            <a:solidFill>
              <a:schemeClr val="accent4"/>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3" name="Rectangle 12"/>
          <p:cNvSpPr/>
          <p:nvPr/>
        </p:nvSpPr>
        <p:spPr>
          <a:xfrm>
            <a:off x="5217994" y="2141248"/>
            <a:ext cx="1078173" cy="292608"/>
          </a:xfrm>
          <a:prstGeom prst="rect">
            <a:avLst/>
          </a:prstGeom>
          <a:noFill/>
          <a:ln w="28575">
            <a:solidFill>
              <a:schemeClr val="accent4"/>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4" name="Rectangle 13"/>
          <p:cNvSpPr/>
          <p:nvPr/>
        </p:nvSpPr>
        <p:spPr>
          <a:xfrm>
            <a:off x="7060442" y="3008527"/>
            <a:ext cx="1078173" cy="292608"/>
          </a:xfrm>
          <a:prstGeom prst="rect">
            <a:avLst/>
          </a:prstGeom>
          <a:noFill/>
          <a:ln w="28575">
            <a:solidFill>
              <a:schemeClr val="accent4"/>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5" name="Rectangle 14"/>
          <p:cNvSpPr/>
          <p:nvPr/>
        </p:nvSpPr>
        <p:spPr>
          <a:xfrm>
            <a:off x="1000837" y="3390574"/>
            <a:ext cx="1078173" cy="292608"/>
          </a:xfrm>
          <a:prstGeom prst="rect">
            <a:avLst/>
          </a:prstGeom>
          <a:noFill/>
          <a:ln w="28575">
            <a:solidFill>
              <a:schemeClr val="accent4"/>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6" name="Rectangle 15"/>
          <p:cNvSpPr/>
          <p:nvPr/>
        </p:nvSpPr>
        <p:spPr>
          <a:xfrm>
            <a:off x="2747750" y="3669534"/>
            <a:ext cx="1078173" cy="292608"/>
          </a:xfrm>
          <a:prstGeom prst="rect">
            <a:avLst/>
          </a:prstGeom>
          <a:noFill/>
          <a:ln w="28575">
            <a:solidFill>
              <a:schemeClr val="accent4"/>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7" name="Rectangle 16"/>
          <p:cNvSpPr/>
          <p:nvPr/>
        </p:nvSpPr>
        <p:spPr>
          <a:xfrm>
            <a:off x="5217993" y="2779528"/>
            <a:ext cx="1078173" cy="292608"/>
          </a:xfrm>
          <a:prstGeom prst="rect">
            <a:avLst/>
          </a:prstGeom>
          <a:noFill/>
          <a:ln w="28575">
            <a:solidFill>
              <a:schemeClr val="accent4"/>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8" name="Rectangle 17"/>
          <p:cNvSpPr/>
          <p:nvPr/>
        </p:nvSpPr>
        <p:spPr>
          <a:xfrm>
            <a:off x="7060441" y="3671000"/>
            <a:ext cx="1078173" cy="292608"/>
          </a:xfrm>
          <a:prstGeom prst="rect">
            <a:avLst/>
          </a:prstGeom>
          <a:noFill/>
          <a:ln w="28575">
            <a:solidFill>
              <a:schemeClr val="accent4"/>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9" name="Rectangle 18"/>
          <p:cNvSpPr/>
          <p:nvPr/>
        </p:nvSpPr>
        <p:spPr>
          <a:xfrm>
            <a:off x="2747749" y="2768237"/>
            <a:ext cx="1078173" cy="292608"/>
          </a:xfrm>
          <a:prstGeom prst="rect">
            <a:avLst/>
          </a:prstGeom>
          <a:noFill/>
          <a:ln w="28575">
            <a:solidFill>
              <a:schemeClr val="accent5">
                <a:lumMod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0" name="Rectangle 19"/>
          <p:cNvSpPr/>
          <p:nvPr/>
        </p:nvSpPr>
        <p:spPr>
          <a:xfrm>
            <a:off x="7060440" y="3342659"/>
            <a:ext cx="1078173" cy="292608"/>
          </a:xfrm>
          <a:prstGeom prst="rect">
            <a:avLst/>
          </a:prstGeom>
          <a:noFill/>
          <a:ln w="28575">
            <a:solidFill>
              <a:schemeClr val="accent5">
                <a:lumMod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1" name="Rectangle 20"/>
          <p:cNvSpPr/>
          <p:nvPr/>
        </p:nvSpPr>
        <p:spPr>
          <a:xfrm>
            <a:off x="7060439" y="4004568"/>
            <a:ext cx="1078173" cy="292608"/>
          </a:xfrm>
          <a:prstGeom prst="rect">
            <a:avLst/>
          </a:prstGeom>
          <a:noFill/>
          <a:ln w="28575">
            <a:solidFill>
              <a:schemeClr val="accent5">
                <a:lumMod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2" name="Rectangle 21"/>
          <p:cNvSpPr/>
          <p:nvPr/>
        </p:nvSpPr>
        <p:spPr>
          <a:xfrm>
            <a:off x="2747750" y="3998488"/>
            <a:ext cx="1078173" cy="292608"/>
          </a:xfrm>
          <a:prstGeom prst="rect">
            <a:avLst/>
          </a:prstGeom>
          <a:noFill/>
          <a:ln w="28575">
            <a:solidFill>
              <a:schemeClr val="accent5">
                <a:lumMod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3" name="Rectangle 22"/>
          <p:cNvSpPr/>
          <p:nvPr/>
        </p:nvSpPr>
        <p:spPr>
          <a:xfrm>
            <a:off x="9517033" y="1636281"/>
            <a:ext cx="1463040" cy="292608"/>
          </a:xfrm>
          <a:prstGeom prst="rect">
            <a:avLst/>
          </a:prstGeom>
          <a:noFill/>
          <a:ln w="28575"/>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Initial Read</a:t>
            </a:r>
          </a:p>
        </p:txBody>
      </p:sp>
      <p:sp>
        <p:nvSpPr>
          <p:cNvPr id="24" name="Rectangle 23"/>
          <p:cNvSpPr/>
          <p:nvPr/>
        </p:nvSpPr>
        <p:spPr>
          <a:xfrm>
            <a:off x="9517032" y="2197307"/>
            <a:ext cx="1463040" cy="292608"/>
          </a:xfrm>
          <a:prstGeom prst="rect">
            <a:avLst/>
          </a:prstGeom>
          <a:noFill/>
          <a:ln w="28575">
            <a:solidFill>
              <a:schemeClr val="accent4"/>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Updated Read</a:t>
            </a:r>
          </a:p>
        </p:txBody>
      </p:sp>
      <p:sp>
        <p:nvSpPr>
          <p:cNvPr id="25" name="Rectangle 24"/>
          <p:cNvSpPr/>
          <p:nvPr/>
        </p:nvSpPr>
        <p:spPr>
          <a:xfrm>
            <a:off x="9517031" y="2789048"/>
            <a:ext cx="1463040" cy="292608"/>
          </a:xfrm>
          <a:prstGeom prst="rect">
            <a:avLst/>
          </a:prstGeom>
          <a:noFill/>
          <a:ln w="28575">
            <a:solidFill>
              <a:schemeClr val="accent5">
                <a:lumMod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Final Write</a:t>
            </a:r>
          </a:p>
        </p:txBody>
      </p:sp>
    </p:spTree>
    <p:extLst>
      <p:ext uri="{BB962C8B-B14F-4D97-AF65-F5344CB8AC3E}">
        <p14:creationId xmlns:p14="http://schemas.microsoft.com/office/powerpoint/2010/main" val="18101199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animEffect transition="in" filter="fade">
                                      <p:cBhvr>
                                        <p:cTn id="7" dur="500"/>
                                        <p:tgtEl>
                                          <p:spTgt spid="3">
                                            <p:txEl>
                                              <p:pRg st="8" end="8"/>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9" end="9"/>
                                            </p:txEl>
                                          </p:spTgt>
                                        </p:tgtEl>
                                        <p:attrNameLst>
                                          <p:attrName>style.visibility</p:attrName>
                                        </p:attrNameLst>
                                      </p:cBhvr>
                                      <p:to>
                                        <p:strVal val="visible"/>
                                      </p:to>
                                    </p:set>
                                    <p:animEffect transition="in" filter="fade">
                                      <p:cBhvr>
                                        <p:cTn id="12"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11200"/>
          </a:xfrm>
        </p:spPr>
        <p:txBody>
          <a:bodyPr/>
          <a:lstStyle/>
          <a:p>
            <a:r>
              <a:rPr lang="en-US" dirty="0"/>
              <a:t>Two phase commit protocol</a:t>
            </a:r>
          </a:p>
        </p:txBody>
      </p:sp>
      <p:sp>
        <p:nvSpPr>
          <p:cNvPr id="3" name="Content Placeholder 2"/>
          <p:cNvSpPr>
            <a:spLocks noGrp="1"/>
          </p:cNvSpPr>
          <p:nvPr>
            <p:ph idx="1"/>
          </p:nvPr>
        </p:nvSpPr>
        <p:spPr/>
        <p:txBody>
          <a:bodyPr/>
          <a:lstStyle/>
          <a:p>
            <a:r>
              <a:rPr lang="en-US" dirty="0"/>
              <a:t>Two phase commit protocol </a:t>
            </a:r>
            <a:r>
              <a:rPr lang="en-US" b="1" dirty="0">
                <a:solidFill>
                  <a:schemeClr val="accent6"/>
                </a:solidFill>
              </a:rPr>
              <a:t>ensures that all participants perform the same action (either to commit or to rollback a transaction)</a:t>
            </a:r>
            <a:r>
              <a:rPr lang="en-US" dirty="0"/>
              <a:t>.</a:t>
            </a:r>
          </a:p>
          <a:p>
            <a:r>
              <a:rPr lang="en-US" dirty="0"/>
              <a:t>It is designed to </a:t>
            </a:r>
            <a:r>
              <a:rPr lang="en-US" b="1" dirty="0">
                <a:solidFill>
                  <a:schemeClr val="accent6"/>
                </a:solidFill>
              </a:rPr>
              <a:t>ensure that either all the databases are updated or none </a:t>
            </a:r>
            <a:r>
              <a:rPr lang="en-US" dirty="0"/>
              <a:t>of them, so that the databases remain synchronized.</a:t>
            </a:r>
          </a:p>
          <a:p>
            <a:r>
              <a:rPr lang="en-US" dirty="0"/>
              <a:t>In two phase commit protocol there is one node which is act as a coordinator or controlling site and all other participating node are known as cohorts or participant or slave.</a:t>
            </a:r>
          </a:p>
          <a:p>
            <a:r>
              <a:rPr lang="en-US" b="1" dirty="0">
                <a:solidFill>
                  <a:schemeClr val="accent6"/>
                </a:solidFill>
              </a:rPr>
              <a:t>Coordinator</a:t>
            </a:r>
            <a:r>
              <a:rPr lang="en-US" dirty="0"/>
              <a:t> (controlling site) – the component that coordinates with all the participants.</a:t>
            </a:r>
          </a:p>
          <a:p>
            <a:r>
              <a:rPr lang="en-US" b="1" dirty="0">
                <a:solidFill>
                  <a:schemeClr val="accent6"/>
                </a:solidFill>
              </a:rPr>
              <a:t>Cohorts</a:t>
            </a:r>
            <a:r>
              <a:rPr lang="en-US" dirty="0"/>
              <a:t> (Participants/Slaves) – each individual node except coordinator are participant.</a:t>
            </a:r>
          </a:p>
          <a:p>
            <a:r>
              <a:rPr lang="en-US" dirty="0"/>
              <a:t>As the name suggests, the two phase commit protocol involves two phases. </a:t>
            </a:r>
          </a:p>
          <a:p>
            <a:pPr lvl="1"/>
            <a:r>
              <a:rPr lang="en-US" dirty="0"/>
              <a:t>Commit request phase OR Prepare phase</a:t>
            </a:r>
          </a:p>
          <a:p>
            <a:pPr lvl="1"/>
            <a:r>
              <a:rPr lang="en-US" dirty="0"/>
              <a:t>Commit/Abort phase</a:t>
            </a:r>
          </a:p>
        </p:txBody>
      </p:sp>
    </p:spTree>
    <p:extLst>
      <p:ext uri="{BB962C8B-B14F-4D97-AF65-F5344CB8AC3E}">
        <p14:creationId xmlns:p14="http://schemas.microsoft.com/office/powerpoint/2010/main" val="24400610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11200"/>
          </a:xfrm>
        </p:spPr>
        <p:txBody>
          <a:bodyPr/>
          <a:lstStyle/>
          <a:p>
            <a:r>
              <a:rPr lang="en-US" dirty="0"/>
              <a:t>Two phase commit protocol</a:t>
            </a:r>
          </a:p>
        </p:txBody>
      </p:sp>
      <p:sp>
        <p:nvSpPr>
          <p:cNvPr id="3" name="Content Placeholder 2"/>
          <p:cNvSpPr>
            <a:spLocks noGrp="1"/>
          </p:cNvSpPr>
          <p:nvPr>
            <p:ph idx="1"/>
          </p:nvPr>
        </p:nvSpPr>
        <p:spPr/>
        <p:txBody>
          <a:bodyPr/>
          <a:lstStyle/>
          <a:p>
            <a:endParaRPr lang="en-US" dirty="0"/>
          </a:p>
        </p:txBody>
      </p:sp>
      <p:cxnSp>
        <p:nvCxnSpPr>
          <p:cNvPr id="4" name="Straight Connector 3"/>
          <p:cNvCxnSpPr/>
          <p:nvPr/>
        </p:nvCxnSpPr>
        <p:spPr>
          <a:xfrm>
            <a:off x="7069573" y="3064226"/>
            <a:ext cx="0" cy="2700000"/>
          </a:xfrm>
          <a:prstGeom prst="line">
            <a:avLst/>
          </a:prstGeom>
          <a:ln w="76200">
            <a:prstDash val="sysDash"/>
          </a:ln>
        </p:spPr>
        <p:style>
          <a:lnRef idx="3">
            <a:schemeClr val="accent1"/>
          </a:lnRef>
          <a:fillRef idx="0">
            <a:schemeClr val="accent1"/>
          </a:fillRef>
          <a:effectRef idx="2">
            <a:schemeClr val="accent1"/>
          </a:effectRef>
          <a:fontRef idx="minor">
            <a:schemeClr val="tx1"/>
          </a:fontRef>
        </p:style>
      </p:cxnSp>
      <p:cxnSp>
        <p:nvCxnSpPr>
          <p:cNvPr id="5" name="Straight Connector 4"/>
          <p:cNvCxnSpPr/>
          <p:nvPr/>
        </p:nvCxnSpPr>
        <p:spPr>
          <a:xfrm>
            <a:off x="10424404" y="3064226"/>
            <a:ext cx="0" cy="2700000"/>
          </a:xfrm>
          <a:prstGeom prst="line">
            <a:avLst/>
          </a:prstGeom>
          <a:ln w="76200">
            <a:prstDash val="sysDash"/>
          </a:ln>
        </p:spPr>
        <p:style>
          <a:lnRef idx="3">
            <a:schemeClr val="accent1"/>
          </a:lnRef>
          <a:fillRef idx="0">
            <a:schemeClr val="accent1"/>
          </a:fillRef>
          <a:effectRef idx="2">
            <a:schemeClr val="accent1"/>
          </a:effectRef>
          <a:fontRef idx="minor">
            <a:schemeClr val="tx1"/>
          </a:fontRef>
        </p:style>
      </p:cxnSp>
      <p:pic>
        <p:nvPicPr>
          <p:cNvPr id="6" name="Picture 2" descr="Image result for person icon"/>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21166" r="19567"/>
          <a:stretch/>
        </p:blipFill>
        <p:spPr bwMode="auto">
          <a:xfrm>
            <a:off x="1744194" y="2515617"/>
            <a:ext cx="1066800" cy="18000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descr="Related image"/>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4112" r="15332"/>
          <a:stretch/>
        </p:blipFill>
        <p:spPr bwMode="auto">
          <a:xfrm>
            <a:off x="378078" y="1085518"/>
            <a:ext cx="762000" cy="152712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Related image"/>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4112" r="15332"/>
          <a:stretch/>
        </p:blipFill>
        <p:spPr bwMode="auto">
          <a:xfrm>
            <a:off x="378078" y="4100666"/>
            <a:ext cx="762000" cy="152712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Related image"/>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4112" r="15332"/>
          <a:stretch/>
        </p:blipFill>
        <p:spPr bwMode="auto">
          <a:xfrm>
            <a:off x="3375797" y="1188004"/>
            <a:ext cx="762000" cy="152712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Related image"/>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4112" r="15332"/>
          <a:stretch/>
        </p:blipFill>
        <p:spPr bwMode="auto">
          <a:xfrm>
            <a:off x="3375797" y="4100666"/>
            <a:ext cx="762000" cy="152712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Image result for person icon"/>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21166" r="19567"/>
          <a:stretch/>
        </p:blipFill>
        <p:spPr bwMode="auto">
          <a:xfrm>
            <a:off x="6612226" y="1380612"/>
            <a:ext cx="905030" cy="1527048"/>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4" descr="Related image"/>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4112" r="15332"/>
          <a:stretch/>
        </p:blipFill>
        <p:spPr bwMode="auto">
          <a:xfrm>
            <a:off x="10034503" y="1380576"/>
            <a:ext cx="762000" cy="1527120"/>
          </a:xfrm>
          <a:prstGeom prst="rect">
            <a:avLst/>
          </a:prstGeom>
          <a:noFill/>
          <a:extLst>
            <a:ext uri="{909E8E84-426E-40DD-AFC4-6F175D3DCCD1}">
              <a14:hiddenFill xmlns:a14="http://schemas.microsoft.com/office/drawing/2010/main">
                <a:solidFill>
                  <a:srgbClr val="FFFFFF"/>
                </a:solidFill>
              </a14:hiddenFill>
            </a:ext>
          </a:extLst>
        </p:spPr>
      </p:pic>
      <p:cxnSp>
        <p:nvCxnSpPr>
          <p:cNvPr id="13" name="Straight Arrow Connector 12"/>
          <p:cNvCxnSpPr/>
          <p:nvPr/>
        </p:nvCxnSpPr>
        <p:spPr>
          <a:xfrm>
            <a:off x="7069573" y="3064226"/>
            <a:ext cx="3354831" cy="606822"/>
          </a:xfrm>
          <a:prstGeom prst="straightConnector1">
            <a:avLst/>
          </a:prstGeom>
          <a:ln w="28575">
            <a:solidFill>
              <a:schemeClr val="tx2"/>
            </a:solidFill>
            <a:tailEnd type="triangle"/>
          </a:ln>
        </p:spPr>
        <p:style>
          <a:lnRef idx="3">
            <a:schemeClr val="accent2"/>
          </a:lnRef>
          <a:fillRef idx="0">
            <a:schemeClr val="accent2"/>
          </a:fillRef>
          <a:effectRef idx="2">
            <a:schemeClr val="accent2"/>
          </a:effectRef>
          <a:fontRef idx="minor">
            <a:schemeClr val="tx1"/>
          </a:fontRef>
        </p:style>
      </p:cxnSp>
      <p:cxnSp>
        <p:nvCxnSpPr>
          <p:cNvPr id="14" name="Straight Arrow Connector 13"/>
          <p:cNvCxnSpPr/>
          <p:nvPr/>
        </p:nvCxnSpPr>
        <p:spPr>
          <a:xfrm flipH="1">
            <a:off x="7069573" y="3747248"/>
            <a:ext cx="3345930" cy="479939"/>
          </a:xfrm>
          <a:prstGeom prst="straightConnector1">
            <a:avLst/>
          </a:prstGeom>
          <a:ln w="28575">
            <a:solidFill>
              <a:schemeClr val="tx2"/>
            </a:solidFill>
            <a:tailEnd type="triangle"/>
          </a:ln>
        </p:spPr>
        <p:style>
          <a:lnRef idx="3">
            <a:schemeClr val="accent2"/>
          </a:lnRef>
          <a:fillRef idx="0">
            <a:schemeClr val="accent2"/>
          </a:fillRef>
          <a:effectRef idx="2">
            <a:schemeClr val="accent2"/>
          </a:effectRef>
          <a:fontRef idx="minor">
            <a:schemeClr val="tx1"/>
          </a:fontRef>
        </p:style>
      </p:cxnSp>
      <p:cxnSp>
        <p:nvCxnSpPr>
          <p:cNvPr id="15" name="Straight Arrow Connector 14"/>
          <p:cNvCxnSpPr/>
          <p:nvPr/>
        </p:nvCxnSpPr>
        <p:spPr>
          <a:xfrm>
            <a:off x="7070354" y="4509248"/>
            <a:ext cx="3354831" cy="606822"/>
          </a:xfrm>
          <a:prstGeom prst="straightConnector1">
            <a:avLst/>
          </a:prstGeom>
          <a:ln w="28575">
            <a:solidFill>
              <a:schemeClr val="tx2"/>
            </a:solidFill>
            <a:tailEnd type="triangle"/>
          </a:ln>
        </p:spPr>
        <p:style>
          <a:lnRef idx="3">
            <a:schemeClr val="accent2"/>
          </a:lnRef>
          <a:fillRef idx="0">
            <a:schemeClr val="accent2"/>
          </a:fillRef>
          <a:effectRef idx="2">
            <a:schemeClr val="accent2"/>
          </a:effectRef>
          <a:fontRef idx="minor">
            <a:schemeClr val="tx1"/>
          </a:fontRef>
        </p:style>
      </p:cxnSp>
      <p:cxnSp>
        <p:nvCxnSpPr>
          <p:cNvPr id="16" name="Straight Arrow Connector 15"/>
          <p:cNvCxnSpPr/>
          <p:nvPr/>
        </p:nvCxnSpPr>
        <p:spPr>
          <a:xfrm flipH="1">
            <a:off x="7070354" y="5192270"/>
            <a:ext cx="3345930" cy="479939"/>
          </a:xfrm>
          <a:prstGeom prst="straightConnector1">
            <a:avLst/>
          </a:prstGeom>
          <a:ln w="28575">
            <a:solidFill>
              <a:schemeClr val="tx2"/>
            </a:solidFill>
            <a:tailEnd type="triangle"/>
          </a:ln>
        </p:spPr>
        <p:style>
          <a:lnRef idx="3">
            <a:schemeClr val="accent2"/>
          </a:lnRef>
          <a:fillRef idx="0">
            <a:schemeClr val="accent2"/>
          </a:fillRef>
          <a:effectRef idx="2">
            <a:schemeClr val="accent2"/>
          </a:effectRef>
          <a:fontRef idx="minor">
            <a:schemeClr val="tx1"/>
          </a:fontRef>
        </p:style>
      </p:cxnSp>
      <p:sp>
        <p:nvSpPr>
          <p:cNvPr id="17" name="TextBox 16"/>
          <p:cNvSpPr txBox="1"/>
          <p:nvPr/>
        </p:nvSpPr>
        <p:spPr>
          <a:xfrm rot="684265">
            <a:off x="7646764" y="2996017"/>
            <a:ext cx="2353771" cy="400110"/>
          </a:xfrm>
          <a:prstGeom prst="rect">
            <a:avLst/>
          </a:prstGeom>
          <a:noFill/>
        </p:spPr>
        <p:txBody>
          <a:bodyPr wrap="square" rtlCol="0">
            <a:spAutoFit/>
          </a:bodyPr>
          <a:lstStyle/>
          <a:p>
            <a:pPr algn="ctr"/>
            <a:r>
              <a:rPr lang="en-US" sz="2000" dirty="0"/>
              <a:t>Request to prepare</a:t>
            </a:r>
            <a:endParaRPr lang="en-IN" sz="2000" dirty="0"/>
          </a:p>
        </p:txBody>
      </p:sp>
      <p:sp>
        <p:nvSpPr>
          <p:cNvPr id="18" name="TextBox 17"/>
          <p:cNvSpPr txBox="1"/>
          <p:nvPr/>
        </p:nvSpPr>
        <p:spPr>
          <a:xfrm rot="684265">
            <a:off x="7862803" y="4465698"/>
            <a:ext cx="1981200" cy="400110"/>
          </a:xfrm>
          <a:prstGeom prst="rect">
            <a:avLst/>
          </a:prstGeom>
          <a:noFill/>
        </p:spPr>
        <p:txBody>
          <a:bodyPr wrap="square" rtlCol="0">
            <a:spAutoFit/>
          </a:bodyPr>
          <a:lstStyle/>
          <a:p>
            <a:pPr algn="ctr"/>
            <a:r>
              <a:rPr lang="en-US" sz="2000" dirty="0"/>
              <a:t>Commit/Abort</a:t>
            </a:r>
            <a:endParaRPr lang="en-IN" sz="2000" dirty="0"/>
          </a:p>
        </p:txBody>
      </p:sp>
      <p:sp>
        <p:nvSpPr>
          <p:cNvPr id="19" name="TextBox 18"/>
          <p:cNvSpPr txBox="1"/>
          <p:nvPr/>
        </p:nvSpPr>
        <p:spPr>
          <a:xfrm rot="21060000">
            <a:off x="7558558" y="3566954"/>
            <a:ext cx="2353771" cy="400110"/>
          </a:xfrm>
          <a:prstGeom prst="rect">
            <a:avLst/>
          </a:prstGeom>
          <a:noFill/>
        </p:spPr>
        <p:txBody>
          <a:bodyPr wrap="square" rtlCol="0">
            <a:spAutoFit/>
          </a:bodyPr>
          <a:lstStyle/>
          <a:p>
            <a:pPr algn="ctr"/>
            <a:r>
              <a:rPr lang="en-US" sz="2000" dirty="0"/>
              <a:t>Prepared</a:t>
            </a:r>
            <a:endParaRPr lang="en-IN" sz="2000" dirty="0"/>
          </a:p>
        </p:txBody>
      </p:sp>
      <p:sp>
        <p:nvSpPr>
          <p:cNvPr id="20" name="TextBox 19"/>
          <p:cNvSpPr txBox="1"/>
          <p:nvPr/>
        </p:nvSpPr>
        <p:spPr>
          <a:xfrm rot="21060000">
            <a:off x="7710958" y="4994295"/>
            <a:ext cx="2353771" cy="400110"/>
          </a:xfrm>
          <a:prstGeom prst="rect">
            <a:avLst/>
          </a:prstGeom>
          <a:noFill/>
        </p:spPr>
        <p:txBody>
          <a:bodyPr wrap="square" rtlCol="0">
            <a:spAutoFit/>
          </a:bodyPr>
          <a:lstStyle/>
          <a:p>
            <a:pPr algn="ctr"/>
            <a:r>
              <a:rPr lang="en-US" sz="2000" dirty="0"/>
              <a:t>Done</a:t>
            </a:r>
            <a:endParaRPr lang="en-IN" sz="2000" dirty="0"/>
          </a:p>
        </p:txBody>
      </p:sp>
      <p:sp>
        <p:nvSpPr>
          <p:cNvPr id="21" name="Left Brace 20"/>
          <p:cNvSpPr/>
          <p:nvPr/>
        </p:nvSpPr>
        <p:spPr>
          <a:xfrm>
            <a:off x="6781794" y="3064226"/>
            <a:ext cx="242809" cy="1209547"/>
          </a:xfrm>
          <a:prstGeom prst="leftBrace">
            <a:avLst/>
          </a:prstGeom>
          <a:ln w="28575">
            <a:solidFill>
              <a:schemeClr val="tx2"/>
            </a:solidFill>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en-IN">
              <a:solidFill>
                <a:schemeClr val="accent6"/>
              </a:solidFill>
            </a:endParaRPr>
          </a:p>
        </p:txBody>
      </p:sp>
      <p:sp>
        <p:nvSpPr>
          <p:cNvPr id="22" name="Left Brace 21"/>
          <p:cNvSpPr/>
          <p:nvPr/>
        </p:nvSpPr>
        <p:spPr>
          <a:xfrm>
            <a:off x="6781794" y="4518901"/>
            <a:ext cx="242809" cy="1209547"/>
          </a:xfrm>
          <a:prstGeom prst="leftBrace">
            <a:avLst/>
          </a:prstGeom>
          <a:ln w="28575">
            <a:solidFill>
              <a:schemeClr val="tx2"/>
            </a:solidFill>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en-IN">
              <a:solidFill>
                <a:schemeClr val="accent6"/>
              </a:solidFill>
            </a:endParaRPr>
          </a:p>
        </p:txBody>
      </p:sp>
      <p:sp>
        <p:nvSpPr>
          <p:cNvPr id="23" name="TextBox 22"/>
          <p:cNvSpPr txBox="1"/>
          <p:nvPr/>
        </p:nvSpPr>
        <p:spPr>
          <a:xfrm>
            <a:off x="6039176" y="3331701"/>
            <a:ext cx="914400" cy="646331"/>
          </a:xfrm>
          <a:prstGeom prst="rect">
            <a:avLst/>
          </a:prstGeom>
          <a:noFill/>
        </p:spPr>
        <p:txBody>
          <a:bodyPr wrap="square" rtlCol="0">
            <a:spAutoFit/>
          </a:bodyPr>
          <a:lstStyle/>
          <a:p>
            <a:pPr algn="ctr"/>
            <a:r>
              <a:rPr lang="en-US" dirty="0"/>
              <a:t>Prepare</a:t>
            </a:r>
          </a:p>
          <a:p>
            <a:pPr algn="ctr"/>
            <a:r>
              <a:rPr lang="en-US" dirty="0"/>
              <a:t>Phase</a:t>
            </a:r>
            <a:endParaRPr lang="en-IN" dirty="0"/>
          </a:p>
        </p:txBody>
      </p:sp>
      <p:sp>
        <p:nvSpPr>
          <p:cNvPr id="24" name="TextBox 23"/>
          <p:cNvSpPr txBox="1"/>
          <p:nvPr/>
        </p:nvSpPr>
        <p:spPr>
          <a:xfrm>
            <a:off x="6002303" y="4812798"/>
            <a:ext cx="1030419" cy="646331"/>
          </a:xfrm>
          <a:prstGeom prst="rect">
            <a:avLst/>
          </a:prstGeom>
          <a:noFill/>
        </p:spPr>
        <p:txBody>
          <a:bodyPr wrap="square" rtlCol="0">
            <a:spAutoFit/>
          </a:bodyPr>
          <a:lstStyle/>
          <a:p>
            <a:pPr algn="ctr"/>
            <a:r>
              <a:rPr lang="en-US" dirty="0"/>
              <a:t>Commit</a:t>
            </a:r>
          </a:p>
          <a:p>
            <a:pPr algn="ctr"/>
            <a:r>
              <a:rPr lang="en-US" dirty="0"/>
              <a:t>Phase</a:t>
            </a:r>
            <a:endParaRPr lang="en-IN" dirty="0"/>
          </a:p>
        </p:txBody>
      </p:sp>
      <p:cxnSp>
        <p:nvCxnSpPr>
          <p:cNvPr id="25" name="Straight Arrow Connector 24"/>
          <p:cNvCxnSpPr>
            <a:endCxn id="7" idx="3"/>
          </p:cNvCxnSpPr>
          <p:nvPr/>
        </p:nvCxnSpPr>
        <p:spPr>
          <a:xfrm flipH="1" flipV="1">
            <a:off x="1140078" y="1849078"/>
            <a:ext cx="605840" cy="1298196"/>
          </a:xfrm>
          <a:prstGeom prst="straightConnector1">
            <a:avLst/>
          </a:prstGeom>
          <a:ln w="28575">
            <a:solidFill>
              <a:schemeClr val="tx2"/>
            </a:solidFill>
            <a:tailEnd type="triangle"/>
          </a:ln>
        </p:spPr>
        <p:style>
          <a:lnRef idx="3">
            <a:schemeClr val="accent2"/>
          </a:lnRef>
          <a:fillRef idx="0">
            <a:schemeClr val="accent2"/>
          </a:fillRef>
          <a:effectRef idx="2">
            <a:schemeClr val="accent2"/>
          </a:effectRef>
          <a:fontRef idx="minor">
            <a:schemeClr val="tx1"/>
          </a:fontRef>
        </p:style>
      </p:cxnSp>
      <p:cxnSp>
        <p:nvCxnSpPr>
          <p:cNvPr id="26" name="Straight Arrow Connector 25"/>
          <p:cNvCxnSpPr>
            <a:endCxn id="9" idx="1"/>
          </p:cNvCxnSpPr>
          <p:nvPr/>
        </p:nvCxnSpPr>
        <p:spPr>
          <a:xfrm flipV="1">
            <a:off x="2791337" y="1951564"/>
            <a:ext cx="584460" cy="1022603"/>
          </a:xfrm>
          <a:prstGeom prst="straightConnector1">
            <a:avLst/>
          </a:prstGeom>
          <a:ln w="28575">
            <a:solidFill>
              <a:schemeClr val="tx2"/>
            </a:solidFill>
            <a:tailEnd type="triangle"/>
          </a:ln>
        </p:spPr>
        <p:style>
          <a:lnRef idx="3">
            <a:schemeClr val="accent2"/>
          </a:lnRef>
          <a:fillRef idx="0">
            <a:schemeClr val="accent2"/>
          </a:fillRef>
          <a:effectRef idx="2">
            <a:schemeClr val="accent2"/>
          </a:effectRef>
          <a:fontRef idx="minor">
            <a:schemeClr val="tx1"/>
          </a:fontRef>
        </p:style>
      </p:cxnSp>
      <p:cxnSp>
        <p:nvCxnSpPr>
          <p:cNvPr id="27" name="Straight Arrow Connector 26"/>
          <p:cNvCxnSpPr>
            <a:endCxn id="10" idx="1"/>
          </p:cNvCxnSpPr>
          <p:nvPr/>
        </p:nvCxnSpPr>
        <p:spPr>
          <a:xfrm>
            <a:off x="2772723" y="3767009"/>
            <a:ext cx="603074" cy="1097217"/>
          </a:xfrm>
          <a:prstGeom prst="straightConnector1">
            <a:avLst/>
          </a:prstGeom>
          <a:ln w="28575">
            <a:solidFill>
              <a:schemeClr val="tx2"/>
            </a:solidFill>
            <a:tailEnd type="triangle"/>
          </a:ln>
        </p:spPr>
        <p:style>
          <a:lnRef idx="3">
            <a:schemeClr val="accent2"/>
          </a:lnRef>
          <a:fillRef idx="0">
            <a:schemeClr val="accent2"/>
          </a:fillRef>
          <a:effectRef idx="2">
            <a:schemeClr val="accent2"/>
          </a:effectRef>
          <a:fontRef idx="minor">
            <a:schemeClr val="tx1"/>
          </a:fontRef>
        </p:style>
      </p:cxnSp>
      <p:cxnSp>
        <p:nvCxnSpPr>
          <p:cNvPr id="28" name="Straight Arrow Connector 27"/>
          <p:cNvCxnSpPr>
            <a:endCxn id="8" idx="3"/>
          </p:cNvCxnSpPr>
          <p:nvPr/>
        </p:nvCxnSpPr>
        <p:spPr>
          <a:xfrm flipH="1">
            <a:off x="1140078" y="3767009"/>
            <a:ext cx="742597" cy="1097217"/>
          </a:xfrm>
          <a:prstGeom prst="straightConnector1">
            <a:avLst/>
          </a:prstGeom>
          <a:ln w="28575">
            <a:solidFill>
              <a:schemeClr val="tx2"/>
            </a:solidFill>
            <a:tailEnd type="triangle"/>
          </a:ln>
        </p:spPr>
        <p:style>
          <a:lnRef idx="3">
            <a:schemeClr val="accent2"/>
          </a:lnRef>
          <a:fillRef idx="0">
            <a:schemeClr val="accent2"/>
          </a:fillRef>
          <a:effectRef idx="2">
            <a:schemeClr val="accent2"/>
          </a:effectRef>
          <a:fontRef idx="minor">
            <a:schemeClr val="tx1"/>
          </a:fontRef>
        </p:style>
      </p:cxnSp>
      <p:sp>
        <p:nvSpPr>
          <p:cNvPr id="29" name="TextBox 28"/>
          <p:cNvSpPr txBox="1"/>
          <p:nvPr/>
        </p:nvSpPr>
        <p:spPr>
          <a:xfrm>
            <a:off x="1320323" y="4158157"/>
            <a:ext cx="1947814" cy="408623"/>
          </a:xfrm>
          <a:prstGeom prst="wedgeRoundRectCallout">
            <a:avLst>
              <a:gd name="adj1" fmla="val -5270"/>
              <a:gd name="adj2" fmla="val -144401"/>
              <a:gd name="adj3" fmla="val 16667"/>
            </a:avLst>
          </a:prstGeom>
          <a:solidFill>
            <a:schemeClr val="accent6">
              <a:lumMod val="40000"/>
              <a:lumOff val="60000"/>
            </a:schemeClr>
          </a:solidFill>
          <a:ln>
            <a:solidFill>
              <a:schemeClr val="accent6">
                <a:lumMod val="60000"/>
                <a:lumOff val="40000"/>
              </a:schemeClr>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900" dirty="0"/>
              <a:t>Coordinator send request </a:t>
            </a:r>
            <a:r>
              <a:rPr lang="en-IN" sz="900" dirty="0"/>
              <a:t>asking for ready to commit</a:t>
            </a:r>
          </a:p>
        </p:txBody>
      </p:sp>
      <p:cxnSp>
        <p:nvCxnSpPr>
          <p:cNvPr id="30" name="Straight Arrow Connector 29"/>
          <p:cNvCxnSpPr/>
          <p:nvPr/>
        </p:nvCxnSpPr>
        <p:spPr>
          <a:xfrm flipH="1" flipV="1">
            <a:off x="2766554" y="3596840"/>
            <a:ext cx="654726" cy="1155910"/>
          </a:xfrm>
          <a:prstGeom prst="straightConnector1">
            <a:avLst/>
          </a:prstGeom>
          <a:ln w="28575">
            <a:solidFill>
              <a:schemeClr val="tx2"/>
            </a:solidFill>
            <a:tailEnd type="triangle"/>
          </a:ln>
        </p:spPr>
        <p:style>
          <a:lnRef idx="3">
            <a:schemeClr val="accent2"/>
          </a:lnRef>
          <a:fillRef idx="0">
            <a:schemeClr val="accent2"/>
          </a:fillRef>
          <a:effectRef idx="2">
            <a:schemeClr val="accent2"/>
          </a:effectRef>
          <a:fontRef idx="minor">
            <a:schemeClr val="tx1"/>
          </a:fontRef>
        </p:style>
      </p:cxnSp>
      <p:cxnSp>
        <p:nvCxnSpPr>
          <p:cNvPr id="31" name="Straight Arrow Connector 30"/>
          <p:cNvCxnSpPr/>
          <p:nvPr/>
        </p:nvCxnSpPr>
        <p:spPr>
          <a:xfrm flipH="1">
            <a:off x="2863777" y="2084790"/>
            <a:ext cx="563672" cy="1005801"/>
          </a:xfrm>
          <a:prstGeom prst="straightConnector1">
            <a:avLst/>
          </a:prstGeom>
          <a:ln w="28575">
            <a:solidFill>
              <a:schemeClr val="tx2"/>
            </a:solidFill>
            <a:tailEnd type="triangle"/>
          </a:ln>
        </p:spPr>
        <p:style>
          <a:lnRef idx="3">
            <a:schemeClr val="accent2"/>
          </a:lnRef>
          <a:fillRef idx="0">
            <a:schemeClr val="accent2"/>
          </a:fillRef>
          <a:effectRef idx="2">
            <a:schemeClr val="accent2"/>
          </a:effectRef>
          <a:fontRef idx="minor">
            <a:schemeClr val="tx1"/>
          </a:fontRef>
        </p:style>
      </p:cxnSp>
      <p:cxnSp>
        <p:nvCxnSpPr>
          <p:cNvPr id="32" name="Straight Arrow Connector 31"/>
          <p:cNvCxnSpPr/>
          <p:nvPr/>
        </p:nvCxnSpPr>
        <p:spPr>
          <a:xfrm>
            <a:off x="1062317" y="1951564"/>
            <a:ext cx="610869" cy="1283947"/>
          </a:xfrm>
          <a:prstGeom prst="straightConnector1">
            <a:avLst/>
          </a:prstGeom>
          <a:ln w="28575">
            <a:solidFill>
              <a:schemeClr val="tx2"/>
            </a:solidFill>
            <a:tailEnd type="triangle"/>
          </a:ln>
        </p:spPr>
        <p:style>
          <a:lnRef idx="3">
            <a:schemeClr val="accent2"/>
          </a:lnRef>
          <a:fillRef idx="0">
            <a:schemeClr val="accent2"/>
          </a:fillRef>
          <a:effectRef idx="2">
            <a:schemeClr val="accent2"/>
          </a:effectRef>
          <a:fontRef idx="minor">
            <a:schemeClr val="tx1"/>
          </a:fontRef>
        </p:style>
      </p:cxnSp>
      <p:cxnSp>
        <p:nvCxnSpPr>
          <p:cNvPr id="33" name="Straight Arrow Connector 32"/>
          <p:cNvCxnSpPr/>
          <p:nvPr/>
        </p:nvCxnSpPr>
        <p:spPr>
          <a:xfrm flipV="1">
            <a:off x="1097719" y="3544350"/>
            <a:ext cx="706410" cy="1036203"/>
          </a:xfrm>
          <a:prstGeom prst="straightConnector1">
            <a:avLst/>
          </a:prstGeom>
          <a:ln w="28575">
            <a:solidFill>
              <a:schemeClr val="tx2"/>
            </a:solidFill>
            <a:tailEnd type="triangle"/>
          </a:ln>
        </p:spPr>
        <p:style>
          <a:lnRef idx="3">
            <a:schemeClr val="accent2"/>
          </a:lnRef>
          <a:fillRef idx="0">
            <a:schemeClr val="accent2"/>
          </a:fillRef>
          <a:effectRef idx="2">
            <a:schemeClr val="accent2"/>
          </a:effectRef>
          <a:fontRef idx="minor">
            <a:schemeClr val="tx1"/>
          </a:fontRef>
        </p:style>
      </p:cxnSp>
      <p:sp>
        <p:nvSpPr>
          <p:cNvPr id="34" name="TextBox 33"/>
          <p:cNvSpPr txBox="1"/>
          <p:nvPr/>
        </p:nvSpPr>
        <p:spPr>
          <a:xfrm>
            <a:off x="1000290" y="5185899"/>
            <a:ext cx="1903330" cy="476726"/>
          </a:xfrm>
          <a:prstGeom prst="wedgeRoundRectCallout">
            <a:avLst>
              <a:gd name="adj1" fmla="val -48620"/>
              <a:gd name="adj2" fmla="val -88640"/>
              <a:gd name="adj3" fmla="val 16667"/>
            </a:avLst>
          </a:prstGeom>
          <a:solidFill>
            <a:schemeClr val="accent6">
              <a:lumMod val="40000"/>
              <a:lumOff val="60000"/>
            </a:schemeClr>
          </a:solidFill>
          <a:ln>
            <a:solidFill>
              <a:schemeClr val="accent6">
                <a:lumMod val="60000"/>
                <a:lumOff val="40000"/>
              </a:schemeClr>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100" dirty="0"/>
              <a:t>Participant send reply whether </a:t>
            </a:r>
            <a:r>
              <a:rPr lang="en-IN" sz="1100" dirty="0"/>
              <a:t>ready to commit or not</a:t>
            </a:r>
          </a:p>
        </p:txBody>
      </p:sp>
      <p:sp>
        <p:nvSpPr>
          <p:cNvPr id="35" name="TextBox 34"/>
          <p:cNvSpPr txBox="1"/>
          <p:nvPr/>
        </p:nvSpPr>
        <p:spPr>
          <a:xfrm>
            <a:off x="1314286" y="3538789"/>
            <a:ext cx="1869734" cy="510778"/>
          </a:xfrm>
          <a:prstGeom prst="wedgeRoundRectCallout">
            <a:avLst>
              <a:gd name="adj1" fmla="val -5270"/>
              <a:gd name="adj2" fmla="val -182134"/>
              <a:gd name="adj3" fmla="val 16667"/>
            </a:avLst>
          </a:prstGeom>
          <a:solidFill>
            <a:schemeClr val="accent6">
              <a:lumMod val="40000"/>
              <a:lumOff val="60000"/>
            </a:schemeClr>
          </a:solidFill>
          <a:ln>
            <a:solidFill>
              <a:schemeClr val="accent6">
                <a:lumMod val="60000"/>
                <a:lumOff val="40000"/>
              </a:schemeClr>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200" dirty="0"/>
              <a:t>Coordinator inform to do commit</a:t>
            </a:r>
            <a:endParaRPr lang="en-IN" sz="1200" dirty="0"/>
          </a:p>
        </p:txBody>
      </p:sp>
      <p:sp>
        <p:nvSpPr>
          <p:cNvPr id="36" name="TextBox 35"/>
          <p:cNvSpPr txBox="1"/>
          <p:nvPr/>
        </p:nvSpPr>
        <p:spPr>
          <a:xfrm>
            <a:off x="1094751" y="1632394"/>
            <a:ext cx="1972475" cy="476726"/>
          </a:xfrm>
          <a:prstGeom prst="wedgeRoundRectCallout">
            <a:avLst>
              <a:gd name="adj1" fmla="val -48050"/>
              <a:gd name="adj2" fmla="val -102476"/>
              <a:gd name="adj3" fmla="val 16667"/>
            </a:avLst>
          </a:prstGeom>
          <a:solidFill>
            <a:schemeClr val="accent6">
              <a:lumMod val="40000"/>
              <a:lumOff val="60000"/>
            </a:schemeClr>
          </a:solidFill>
          <a:ln>
            <a:solidFill>
              <a:schemeClr val="accent6">
                <a:lumMod val="60000"/>
                <a:lumOff val="40000"/>
              </a:schemeClr>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050" dirty="0"/>
              <a:t>Send “</a:t>
            </a:r>
            <a:r>
              <a:rPr lang="en-US" sz="1050" dirty="0" err="1"/>
              <a:t>ack</a:t>
            </a:r>
            <a:r>
              <a:rPr lang="en-US" sz="1050" dirty="0"/>
              <a:t>” to inform whether commit done or not</a:t>
            </a:r>
            <a:endParaRPr lang="en-IN" sz="1050" dirty="0"/>
          </a:p>
        </p:txBody>
      </p:sp>
    </p:spTree>
    <p:extLst>
      <p:ext uri="{BB962C8B-B14F-4D97-AF65-F5344CB8AC3E}">
        <p14:creationId xmlns:p14="http://schemas.microsoft.com/office/powerpoint/2010/main" val="25999396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nodePh="1">
                                  <p:stCondLst>
                                    <p:cond delay="0"/>
                                  </p:stCondLst>
                                  <p:endCondLst>
                                    <p:cond evt="begin" delay="0">
                                      <p:tn val="5"/>
                                    </p:cond>
                                  </p:end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7"/>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9"/>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10"/>
                                        </p:tgtEl>
                                        <p:attrNameLst>
                                          <p:attrName>style.visibility</p:attrName>
                                        </p:attrNameLst>
                                      </p:cBhvr>
                                      <p:to>
                                        <p:strVal val="visible"/>
                                      </p:to>
                                    </p:set>
                                  </p:childTnLst>
                                </p:cTn>
                              </p:par>
                              <p:par>
                                <p:cTn id="18" presetID="1" presetClass="entr" presetSubtype="0" fill="hold" nodeType="withEffect">
                                  <p:stCondLst>
                                    <p:cond delay="0"/>
                                  </p:stCondLst>
                                  <p:childTnLst>
                                    <p:set>
                                      <p:cBhvr>
                                        <p:cTn id="19" dur="1" fill="hold">
                                          <p:stCondLst>
                                            <p:cond delay="0"/>
                                          </p:stCondLst>
                                        </p:cTn>
                                        <p:tgtEl>
                                          <p:spTgt spid="8"/>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11"/>
                                        </p:tgtEl>
                                        <p:attrNameLst>
                                          <p:attrName>style.visibility</p:attrName>
                                        </p:attrNameLst>
                                      </p:cBhvr>
                                      <p:to>
                                        <p:strVal val="visible"/>
                                      </p:to>
                                    </p:set>
                                  </p:childTnLst>
                                </p:cTn>
                              </p:par>
                              <p:par>
                                <p:cTn id="24" presetID="1" presetClass="entr" presetSubtype="0" fill="hold" nodeType="withEffect">
                                  <p:stCondLst>
                                    <p:cond delay="0"/>
                                  </p:stCondLst>
                                  <p:childTnLst>
                                    <p:set>
                                      <p:cBhvr>
                                        <p:cTn id="25" dur="1" fill="hold">
                                          <p:stCondLst>
                                            <p:cond delay="0"/>
                                          </p:stCondLst>
                                        </p:cTn>
                                        <p:tgtEl>
                                          <p:spTgt spid="12"/>
                                        </p:tgtEl>
                                        <p:attrNameLst>
                                          <p:attrName>style.visibility</p:attrName>
                                        </p:attrNameLst>
                                      </p:cBhvr>
                                      <p:to>
                                        <p:strVal val="visible"/>
                                      </p:to>
                                    </p:set>
                                  </p:childTnLst>
                                </p:cTn>
                              </p:par>
                              <p:par>
                                <p:cTn id="26" presetID="1" presetClass="entr" presetSubtype="0" fill="hold" nodeType="withEffect">
                                  <p:stCondLst>
                                    <p:cond delay="0"/>
                                  </p:stCondLst>
                                  <p:childTnLst>
                                    <p:set>
                                      <p:cBhvr>
                                        <p:cTn id="27" dur="1" fill="hold">
                                          <p:stCondLst>
                                            <p:cond delay="0"/>
                                          </p:stCondLst>
                                        </p:cTn>
                                        <p:tgtEl>
                                          <p:spTgt spid="4"/>
                                        </p:tgtEl>
                                        <p:attrNameLst>
                                          <p:attrName>style.visibility</p:attrName>
                                        </p:attrNameLst>
                                      </p:cBhvr>
                                      <p:to>
                                        <p:strVal val="visible"/>
                                      </p:to>
                                    </p:set>
                                  </p:childTnLst>
                                </p:cTn>
                              </p:par>
                              <p:par>
                                <p:cTn id="28" presetID="1" presetClass="entr" presetSubtype="0" fill="hold" nodeType="withEffect">
                                  <p:stCondLst>
                                    <p:cond delay="0"/>
                                  </p:stCondLst>
                                  <p:childTnLst>
                                    <p:set>
                                      <p:cBhvr>
                                        <p:cTn id="29" dur="1" fill="hold">
                                          <p:stCondLst>
                                            <p:cond delay="0"/>
                                          </p:stCondLst>
                                        </p:cTn>
                                        <p:tgtEl>
                                          <p:spTgt spid="5"/>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17"/>
                                        </p:tgtEl>
                                        <p:attrNameLst>
                                          <p:attrName>style.visibility</p:attrName>
                                        </p:attrNameLst>
                                      </p:cBhvr>
                                      <p:to>
                                        <p:strVal val="visible"/>
                                      </p:to>
                                    </p:set>
                                  </p:childTnLst>
                                </p:cTn>
                              </p:par>
                              <p:par>
                                <p:cTn id="34" presetID="1" presetClass="entr" presetSubtype="0" fill="hold" nodeType="withEffect">
                                  <p:stCondLst>
                                    <p:cond delay="0"/>
                                  </p:stCondLst>
                                  <p:childTnLst>
                                    <p:set>
                                      <p:cBhvr>
                                        <p:cTn id="35" dur="1" fill="hold">
                                          <p:stCondLst>
                                            <p:cond delay="0"/>
                                          </p:stCondLst>
                                        </p:cTn>
                                        <p:tgtEl>
                                          <p:spTgt spid="13"/>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25"/>
                                        </p:tgtEl>
                                        <p:attrNameLst>
                                          <p:attrName>style.visibility</p:attrName>
                                        </p:attrNameLst>
                                      </p:cBhvr>
                                      <p:to>
                                        <p:strVal val="visible"/>
                                      </p:to>
                                    </p:set>
                                  </p:childTnLst>
                                </p:cTn>
                              </p:par>
                              <p:par>
                                <p:cTn id="40" presetID="1" presetClass="entr" presetSubtype="0" fill="hold" nodeType="withEffect">
                                  <p:stCondLst>
                                    <p:cond delay="0"/>
                                  </p:stCondLst>
                                  <p:childTnLst>
                                    <p:set>
                                      <p:cBhvr>
                                        <p:cTn id="41" dur="1" fill="hold">
                                          <p:stCondLst>
                                            <p:cond delay="0"/>
                                          </p:stCondLst>
                                        </p:cTn>
                                        <p:tgtEl>
                                          <p:spTgt spid="26"/>
                                        </p:tgtEl>
                                        <p:attrNameLst>
                                          <p:attrName>style.visibility</p:attrName>
                                        </p:attrNameLst>
                                      </p:cBhvr>
                                      <p:to>
                                        <p:strVal val="visible"/>
                                      </p:to>
                                    </p:set>
                                  </p:childTnLst>
                                </p:cTn>
                              </p:par>
                              <p:par>
                                <p:cTn id="42" presetID="1" presetClass="entr" presetSubtype="0" fill="hold" nodeType="withEffect">
                                  <p:stCondLst>
                                    <p:cond delay="0"/>
                                  </p:stCondLst>
                                  <p:childTnLst>
                                    <p:set>
                                      <p:cBhvr>
                                        <p:cTn id="43" dur="1" fill="hold">
                                          <p:stCondLst>
                                            <p:cond delay="0"/>
                                          </p:stCondLst>
                                        </p:cTn>
                                        <p:tgtEl>
                                          <p:spTgt spid="27"/>
                                        </p:tgtEl>
                                        <p:attrNameLst>
                                          <p:attrName>style.visibility</p:attrName>
                                        </p:attrNameLst>
                                      </p:cBhvr>
                                      <p:to>
                                        <p:strVal val="visible"/>
                                      </p:to>
                                    </p:set>
                                  </p:childTnLst>
                                </p:cTn>
                              </p:par>
                              <p:par>
                                <p:cTn id="44" presetID="1" presetClass="entr" presetSubtype="0" fill="hold" nodeType="withEffect">
                                  <p:stCondLst>
                                    <p:cond delay="0"/>
                                  </p:stCondLst>
                                  <p:childTnLst>
                                    <p:set>
                                      <p:cBhvr>
                                        <p:cTn id="45" dur="1" fill="hold">
                                          <p:stCondLst>
                                            <p:cond delay="0"/>
                                          </p:stCondLst>
                                        </p:cTn>
                                        <p:tgtEl>
                                          <p:spTgt spid="28"/>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0"/>
                                          </p:stCondLst>
                                        </p:cTn>
                                        <p:tgtEl>
                                          <p:spTgt spid="29"/>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0" presetClass="exit" presetSubtype="0" fill="hold" grpId="1" nodeType="clickEffect">
                                  <p:stCondLst>
                                    <p:cond delay="0"/>
                                  </p:stCondLst>
                                  <p:childTnLst>
                                    <p:animEffect transition="out" filter="fade">
                                      <p:cBhvr>
                                        <p:cTn id="53" dur="500"/>
                                        <p:tgtEl>
                                          <p:spTgt spid="29"/>
                                        </p:tgtEl>
                                      </p:cBhvr>
                                    </p:animEffect>
                                    <p:set>
                                      <p:cBhvr>
                                        <p:cTn id="54" dur="1" fill="hold">
                                          <p:stCondLst>
                                            <p:cond delay="499"/>
                                          </p:stCondLst>
                                        </p:cTn>
                                        <p:tgtEl>
                                          <p:spTgt spid="29"/>
                                        </p:tgtEl>
                                        <p:attrNameLst>
                                          <p:attrName>style.visibility</p:attrName>
                                        </p:attrNameLst>
                                      </p:cBhvr>
                                      <p:to>
                                        <p:strVal val="hidden"/>
                                      </p:to>
                                    </p:set>
                                  </p:childTnLst>
                                </p:cTn>
                              </p:par>
                            </p:childTnLst>
                          </p:cTn>
                        </p:par>
                      </p:childTnLst>
                    </p:cTn>
                  </p:par>
                  <p:par>
                    <p:cTn id="55" fill="hold">
                      <p:stCondLst>
                        <p:cond delay="indefinite"/>
                      </p:stCondLst>
                      <p:childTnLst>
                        <p:par>
                          <p:cTn id="56" fill="hold">
                            <p:stCondLst>
                              <p:cond delay="0"/>
                            </p:stCondLst>
                            <p:childTnLst>
                              <p:par>
                                <p:cTn id="57" presetID="10" presetClass="exit" presetSubtype="0" fill="hold" nodeType="clickEffect">
                                  <p:stCondLst>
                                    <p:cond delay="0"/>
                                  </p:stCondLst>
                                  <p:childTnLst>
                                    <p:animEffect transition="out" filter="fade">
                                      <p:cBhvr>
                                        <p:cTn id="58" dur="500"/>
                                        <p:tgtEl>
                                          <p:spTgt spid="25"/>
                                        </p:tgtEl>
                                      </p:cBhvr>
                                    </p:animEffect>
                                    <p:set>
                                      <p:cBhvr>
                                        <p:cTn id="59" dur="1" fill="hold">
                                          <p:stCondLst>
                                            <p:cond delay="499"/>
                                          </p:stCondLst>
                                        </p:cTn>
                                        <p:tgtEl>
                                          <p:spTgt spid="25"/>
                                        </p:tgtEl>
                                        <p:attrNameLst>
                                          <p:attrName>style.visibility</p:attrName>
                                        </p:attrNameLst>
                                      </p:cBhvr>
                                      <p:to>
                                        <p:strVal val="hidden"/>
                                      </p:to>
                                    </p:set>
                                  </p:childTnLst>
                                </p:cTn>
                              </p:par>
                              <p:par>
                                <p:cTn id="60" presetID="10" presetClass="exit" presetSubtype="0" fill="hold" nodeType="withEffect">
                                  <p:stCondLst>
                                    <p:cond delay="0"/>
                                  </p:stCondLst>
                                  <p:childTnLst>
                                    <p:animEffect transition="out" filter="fade">
                                      <p:cBhvr>
                                        <p:cTn id="61" dur="500"/>
                                        <p:tgtEl>
                                          <p:spTgt spid="26"/>
                                        </p:tgtEl>
                                      </p:cBhvr>
                                    </p:animEffect>
                                    <p:set>
                                      <p:cBhvr>
                                        <p:cTn id="62" dur="1" fill="hold">
                                          <p:stCondLst>
                                            <p:cond delay="499"/>
                                          </p:stCondLst>
                                        </p:cTn>
                                        <p:tgtEl>
                                          <p:spTgt spid="26"/>
                                        </p:tgtEl>
                                        <p:attrNameLst>
                                          <p:attrName>style.visibility</p:attrName>
                                        </p:attrNameLst>
                                      </p:cBhvr>
                                      <p:to>
                                        <p:strVal val="hidden"/>
                                      </p:to>
                                    </p:set>
                                  </p:childTnLst>
                                </p:cTn>
                              </p:par>
                              <p:par>
                                <p:cTn id="63" presetID="10" presetClass="exit" presetSubtype="0" fill="hold" nodeType="withEffect">
                                  <p:stCondLst>
                                    <p:cond delay="0"/>
                                  </p:stCondLst>
                                  <p:childTnLst>
                                    <p:animEffect transition="out" filter="fade">
                                      <p:cBhvr>
                                        <p:cTn id="64" dur="500"/>
                                        <p:tgtEl>
                                          <p:spTgt spid="27"/>
                                        </p:tgtEl>
                                      </p:cBhvr>
                                    </p:animEffect>
                                    <p:set>
                                      <p:cBhvr>
                                        <p:cTn id="65" dur="1" fill="hold">
                                          <p:stCondLst>
                                            <p:cond delay="499"/>
                                          </p:stCondLst>
                                        </p:cTn>
                                        <p:tgtEl>
                                          <p:spTgt spid="27"/>
                                        </p:tgtEl>
                                        <p:attrNameLst>
                                          <p:attrName>style.visibility</p:attrName>
                                        </p:attrNameLst>
                                      </p:cBhvr>
                                      <p:to>
                                        <p:strVal val="hidden"/>
                                      </p:to>
                                    </p:set>
                                  </p:childTnLst>
                                </p:cTn>
                              </p:par>
                              <p:par>
                                <p:cTn id="66" presetID="10" presetClass="exit" presetSubtype="0" fill="hold" nodeType="withEffect">
                                  <p:stCondLst>
                                    <p:cond delay="0"/>
                                  </p:stCondLst>
                                  <p:childTnLst>
                                    <p:animEffect transition="out" filter="fade">
                                      <p:cBhvr>
                                        <p:cTn id="67" dur="500"/>
                                        <p:tgtEl>
                                          <p:spTgt spid="28"/>
                                        </p:tgtEl>
                                      </p:cBhvr>
                                    </p:animEffect>
                                    <p:set>
                                      <p:cBhvr>
                                        <p:cTn id="68" dur="1" fill="hold">
                                          <p:stCondLst>
                                            <p:cond delay="499"/>
                                          </p:stCondLst>
                                        </p:cTn>
                                        <p:tgtEl>
                                          <p:spTgt spid="28"/>
                                        </p:tgtEl>
                                        <p:attrNameLst>
                                          <p:attrName>style.visibility</p:attrName>
                                        </p:attrNameLst>
                                      </p:cBhvr>
                                      <p:to>
                                        <p:strVal val="hidden"/>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14"/>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19"/>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30"/>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31"/>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32"/>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33"/>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34"/>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0" presetClass="exit" presetSubtype="0" fill="hold" grpId="1" nodeType="clickEffect">
                                  <p:stCondLst>
                                    <p:cond delay="0"/>
                                  </p:stCondLst>
                                  <p:childTnLst>
                                    <p:animEffect transition="out" filter="fade">
                                      <p:cBhvr>
                                        <p:cTn id="92" dur="500"/>
                                        <p:tgtEl>
                                          <p:spTgt spid="34"/>
                                        </p:tgtEl>
                                      </p:cBhvr>
                                    </p:animEffect>
                                    <p:set>
                                      <p:cBhvr>
                                        <p:cTn id="93" dur="1" fill="hold">
                                          <p:stCondLst>
                                            <p:cond delay="499"/>
                                          </p:stCondLst>
                                        </p:cTn>
                                        <p:tgtEl>
                                          <p:spTgt spid="34"/>
                                        </p:tgtEl>
                                        <p:attrNameLst>
                                          <p:attrName>style.visibility</p:attrName>
                                        </p:attrNameLst>
                                      </p:cBhvr>
                                      <p:to>
                                        <p:strVal val="hidden"/>
                                      </p:to>
                                    </p:set>
                                  </p:childTnLst>
                                </p:cTn>
                              </p:par>
                            </p:childTnLst>
                          </p:cTn>
                        </p:par>
                      </p:childTnLst>
                    </p:cTn>
                  </p:par>
                  <p:par>
                    <p:cTn id="94" fill="hold">
                      <p:stCondLst>
                        <p:cond delay="indefinite"/>
                      </p:stCondLst>
                      <p:childTnLst>
                        <p:par>
                          <p:cTn id="95" fill="hold">
                            <p:stCondLst>
                              <p:cond delay="0"/>
                            </p:stCondLst>
                            <p:childTnLst>
                              <p:par>
                                <p:cTn id="96" presetID="10" presetClass="exit" presetSubtype="0" fill="hold" nodeType="clickEffect">
                                  <p:stCondLst>
                                    <p:cond delay="0"/>
                                  </p:stCondLst>
                                  <p:childTnLst>
                                    <p:animEffect transition="out" filter="fade">
                                      <p:cBhvr>
                                        <p:cTn id="97" dur="500"/>
                                        <p:tgtEl>
                                          <p:spTgt spid="30"/>
                                        </p:tgtEl>
                                      </p:cBhvr>
                                    </p:animEffect>
                                    <p:set>
                                      <p:cBhvr>
                                        <p:cTn id="98" dur="1" fill="hold">
                                          <p:stCondLst>
                                            <p:cond delay="499"/>
                                          </p:stCondLst>
                                        </p:cTn>
                                        <p:tgtEl>
                                          <p:spTgt spid="30"/>
                                        </p:tgtEl>
                                        <p:attrNameLst>
                                          <p:attrName>style.visibility</p:attrName>
                                        </p:attrNameLst>
                                      </p:cBhvr>
                                      <p:to>
                                        <p:strVal val="hidden"/>
                                      </p:to>
                                    </p:set>
                                  </p:childTnLst>
                                </p:cTn>
                              </p:par>
                              <p:par>
                                <p:cTn id="99" presetID="10" presetClass="exit" presetSubtype="0" fill="hold" nodeType="withEffect">
                                  <p:stCondLst>
                                    <p:cond delay="0"/>
                                  </p:stCondLst>
                                  <p:childTnLst>
                                    <p:animEffect transition="out" filter="fade">
                                      <p:cBhvr>
                                        <p:cTn id="100" dur="500"/>
                                        <p:tgtEl>
                                          <p:spTgt spid="31"/>
                                        </p:tgtEl>
                                      </p:cBhvr>
                                    </p:animEffect>
                                    <p:set>
                                      <p:cBhvr>
                                        <p:cTn id="101" dur="1" fill="hold">
                                          <p:stCondLst>
                                            <p:cond delay="499"/>
                                          </p:stCondLst>
                                        </p:cTn>
                                        <p:tgtEl>
                                          <p:spTgt spid="31"/>
                                        </p:tgtEl>
                                        <p:attrNameLst>
                                          <p:attrName>style.visibility</p:attrName>
                                        </p:attrNameLst>
                                      </p:cBhvr>
                                      <p:to>
                                        <p:strVal val="hidden"/>
                                      </p:to>
                                    </p:set>
                                  </p:childTnLst>
                                </p:cTn>
                              </p:par>
                              <p:par>
                                <p:cTn id="102" presetID="10" presetClass="exit" presetSubtype="0" fill="hold" nodeType="withEffect">
                                  <p:stCondLst>
                                    <p:cond delay="0"/>
                                  </p:stCondLst>
                                  <p:childTnLst>
                                    <p:animEffect transition="out" filter="fade">
                                      <p:cBhvr>
                                        <p:cTn id="103" dur="500"/>
                                        <p:tgtEl>
                                          <p:spTgt spid="32"/>
                                        </p:tgtEl>
                                      </p:cBhvr>
                                    </p:animEffect>
                                    <p:set>
                                      <p:cBhvr>
                                        <p:cTn id="104" dur="1" fill="hold">
                                          <p:stCondLst>
                                            <p:cond delay="499"/>
                                          </p:stCondLst>
                                        </p:cTn>
                                        <p:tgtEl>
                                          <p:spTgt spid="32"/>
                                        </p:tgtEl>
                                        <p:attrNameLst>
                                          <p:attrName>style.visibility</p:attrName>
                                        </p:attrNameLst>
                                      </p:cBhvr>
                                      <p:to>
                                        <p:strVal val="hidden"/>
                                      </p:to>
                                    </p:set>
                                  </p:childTnLst>
                                </p:cTn>
                              </p:par>
                              <p:par>
                                <p:cTn id="105" presetID="10" presetClass="exit" presetSubtype="0" fill="hold" nodeType="withEffect">
                                  <p:stCondLst>
                                    <p:cond delay="0"/>
                                  </p:stCondLst>
                                  <p:childTnLst>
                                    <p:animEffect transition="out" filter="fade">
                                      <p:cBhvr>
                                        <p:cTn id="106" dur="500"/>
                                        <p:tgtEl>
                                          <p:spTgt spid="33"/>
                                        </p:tgtEl>
                                      </p:cBhvr>
                                    </p:animEffect>
                                    <p:set>
                                      <p:cBhvr>
                                        <p:cTn id="107" dur="1" fill="hold">
                                          <p:stCondLst>
                                            <p:cond delay="499"/>
                                          </p:stCondLst>
                                        </p:cTn>
                                        <p:tgtEl>
                                          <p:spTgt spid="33"/>
                                        </p:tgtEl>
                                        <p:attrNameLst>
                                          <p:attrName>style.visibility</p:attrName>
                                        </p:attrNameLst>
                                      </p:cBhvr>
                                      <p:to>
                                        <p:strVal val="hidden"/>
                                      </p:to>
                                    </p:set>
                                  </p:childTnLst>
                                </p:cTn>
                              </p:par>
                            </p:childTnLst>
                          </p:cTn>
                        </p:par>
                      </p:childTnLst>
                    </p:cTn>
                  </p:par>
                  <p:par>
                    <p:cTn id="108" fill="hold">
                      <p:stCondLst>
                        <p:cond delay="indefinite"/>
                      </p:stCondLst>
                      <p:childTnLst>
                        <p:par>
                          <p:cTn id="109" fill="hold">
                            <p:stCondLst>
                              <p:cond delay="0"/>
                            </p:stCondLst>
                            <p:childTnLst>
                              <p:par>
                                <p:cTn id="110" presetID="1" presetClass="entr" presetSubtype="0" fill="hold" nodeType="clickEffect">
                                  <p:stCondLst>
                                    <p:cond delay="0"/>
                                  </p:stCondLst>
                                  <p:childTnLst>
                                    <p:set>
                                      <p:cBhvr>
                                        <p:cTn id="111" dur="1" fill="hold">
                                          <p:stCondLst>
                                            <p:cond delay="0"/>
                                          </p:stCondLst>
                                        </p:cTn>
                                        <p:tgtEl>
                                          <p:spTgt spid="15"/>
                                        </p:tgtEl>
                                        <p:attrNameLst>
                                          <p:attrName>style.visibility</p:attrName>
                                        </p:attrNameLst>
                                      </p:cBhvr>
                                      <p:to>
                                        <p:strVal val="visible"/>
                                      </p:to>
                                    </p:set>
                                  </p:childTnLst>
                                </p:cTn>
                              </p:par>
                              <p:par>
                                <p:cTn id="112" presetID="1" presetClass="entr" presetSubtype="0" fill="hold" grpId="0" nodeType="withEffect">
                                  <p:stCondLst>
                                    <p:cond delay="0"/>
                                  </p:stCondLst>
                                  <p:childTnLst>
                                    <p:set>
                                      <p:cBhvr>
                                        <p:cTn id="113" dur="1" fill="hold">
                                          <p:stCondLst>
                                            <p:cond delay="0"/>
                                          </p:stCondLst>
                                        </p:cTn>
                                        <p:tgtEl>
                                          <p:spTgt spid="18"/>
                                        </p:tgtEl>
                                        <p:attrNameLst>
                                          <p:attrName>style.visibility</p:attrName>
                                        </p:attrNameLst>
                                      </p:cBhvr>
                                      <p:to>
                                        <p:strVal val="visible"/>
                                      </p:to>
                                    </p:set>
                                  </p:childTnLst>
                                </p:cTn>
                              </p:par>
                            </p:childTnLst>
                          </p:cTn>
                        </p:par>
                      </p:childTnLst>
                    </p:cTn>
                  </p:par>
                  <p:par>
                    <p:cTn id="114" fill="hold">
                      <p:stCondLst>
                        <p:cond delay="indefinite"/>
                      </p:stCondLst>
                      <p:childTnLst>
                        <p:par>
                          <p:cTn id="115" fill="hold">
                            <p:stCondLst>
                              <p:cond delay="0"/>
                            </p:stCondLst>
                            <p:childTnLst>
                              <p:par>
                                <p:cTn id="116" presetID="1" presetClass="entr" presetSubtype="0" fill="hold" nodeType="clickEffect">
                                  <p:stCondLst>
                                    <p:cond delay="0"/>
                                  </p:stCondLst>
                                  <p:childTnLst>
                                    <p:set>
                                      <p:cBhvr>
                                        <p:cTn id="117" dur="1" fill="hold">
                                          <p:stCondLst>
                                            <p:cond delay="0"/>
                                          </p:stCondLst>
                                        </p:cTn>
                                        <p:tgtEl>
                                          <p:spTgt spid="25"/>
                                        </p:tgtEl>
                                        <p:attrNameLst>
                                          <p:attrName>style.visibility</p:attrName>
                                        </p:attrNameLst>
                                      </p:cBhvr>
                                      <p:to>
                                        <p:strVal val="visible"/>
                                      </p:to>
                                    </p:set>
                                  </p:childTnLst>
                                </p:cTn>
                              </p:par>
                              <p:par>
                                <p:cTn id="118" presetID="1" presetClass="entr" presetSubtype="0" fill="hold" nodeType="withEffect">
                                  <p:stCondLst>
                                    <p:cond delay="0"/>
                                  </p:stCondLst>
                                  <p:childTnLst>
                                    <p:set>
                                      <p:cBhvr>
                                        <p:cTn id="119" dur="1" fill="hold">
                                          <p:stCondLst>
                                            <p:cond delay="0"/>
                                          </p:stCondLst>
                                        </p:cTn>
                                        <p:tgtEl>
                                          <p:spTgt spid="26"/>
                                        </p:tgtEl>
                                        <p:attrNameLst>
                                          <p:attrName>style.visibility</p:attrName>
                                        </p:attrNameLst>
                                      </p:cBhvr>
                                      <p:to>
                                        <p:strVal val="visible"/>
                                      </p:to>
                                    </p:set>
                                  </p:childTnLst>
                                </p:cTn>
                              </p:par>
                              <p:par>
                                <p:cTn id="120" presetID="1" presetClass="entr" presetSubtype="0" fill="hold" nodeType="withEffect">
                                  <p:stCondLst>
                                    <p:cond delay="0"/>
                                  </p:stCondLst>
                                  <p:childTnLst>
                                    <p:set>
                                      <p:cBhvr>
                                        <p:cTn id="121" dur="1" fill="hold">
                                          <p:stCondLst>
                                            <p:cond delay="0"/>
                                          </p:stCondLst>
                                        </p:cTn>
                                        <p:tgtEl>
                                          <p:spTgt spid="27"/>
                                        </p:tgtEl>
                                        <p:attrNameLst>
                                          <p:attrName>style.visibility</p:attrName>
                                        </p:attrNameLst>
                                      </p:cBhvr>
                                      <p:to>
                                        <p:strVal val="visible"/>
                                      </p:to>
                                    </p:set>
                                  </p:childTnLst>
                                </p:cTn>
                              </p:par>
                              <p:par>
                                <p:cTn id="122" presetID="1" presetClass="entr" presetSubtype="0" fill="hold" nodeType="withEffect">
                                  <p:stCondLst>
                                    <p:cond delay="0"/>
                                  </p:stCondLst>
                                  <p:childTnLst>
                                    <p:set>
                                      <p:cBhvr>
                                        <p:cTn id="123" dur="1" fill="hold">
                                          <p:stCondLst>
                                            <p:cond delay="0"/>
                                          </p:stCondLst>
                                        </p:cTn>
                                        <p:tgtEl>
                                          <p:spTgt spid="28"/>
                                        </p:tgtEl>
                                        <p:attrNameLst>
                                          <p:attrName>style.visibility</p:attrName>
                                        </p:attrNameLst>
                                      </p:cBhvr>
                                      <p:to>
                                        <p:strVal val="visible"/>
                                      </p:to>
                                    </p:set>
                                  </p:childTnLst>
                                </p:cTn>
                              </p:par>
                            </p:childTnLst>
                          </p:cTn>
                        </p:par>
                      </p:childTnLst>
                    </p:cTn>
                  </p:par>
                  <p:par>
                    <p:cTn id="124" fill="hold">
                      <p:stCondLst>
                        <p:cond delay="indefinite"/>
                      </p:stCondLst>
                      <p:childTnLst>
                        <p:par>
                          <p:cTn id="125" fill="hold">
                            <p:stCondLst>
                              <p:cond delay="0"/>
                            </p:stCondLst>
                            <p:childTnLst>
                              <p:par>
                                <p:cTn id="126" presetID="1" presetClass="entr" presetSubtype="0" fill="hold" grpId="0" nodeType="clickEffect">
                                  <p:stCondLst>
                                    <p:cond delay="0"/>
                                  </p:stCondLst>
                                  <p:childTnLst>
                                    <p:set>
                                      <p:cBhvr>
                                        <p:cTn id="127" dur="1" fill="hold">
                                          <p:stCondLst>
                                            <p:cond delay="0"/>
                                          </p:stCondLst>
                                        </p:cTn>
                                        <p:tgtEl>
                                          <p:spTgt spid="35"/>
                                        </p:tgtEl>
                                        <p:attrNameLst>
                                          <p:attrName>style.visibility</p:attrName>
                                        </p:attrNameLst>
                                      </p:cBhvr>
                                      <p:to>
                                        <p:strVal val="visible"/>
                                      </p:to>
                                    </p:set>
                                  </p:childTnLst>
                                </p:cTn>
                              </p:par>
                            </p:childTnLst>
                          </p:cTn>
                        </p:par>
                      </p:childTnLst>
                    </p:cTn>
                  </p:par>
                  <p:par>
                    <p:cTn id="128" fill="hold">
                      <p:stCondLst>
                        <p:cond delay="indefinite"/>
                      </p:stCondLst>
                      <p:childTnLst>
                        <p:par>
                          <p:cTn id="129" fill="hold">
                            <p:stCondLst>
                              <p:cond delay="0"/>
                            </p:stCondLst>
                            <p:childTnLst>
                              <p:par>
                                <p:cTn id="130" presetID="10" presetClass="exit" presetSubtype="0" fill="hold" nodeType="clickEffect">
                                  <p:stCondLst>
                                    <p:cond delay="0"/>
                                  </p:stCondLst>
                                  <p:childTnLst>
                                    <p:animEffect transition="out" filter="fade">
                                      <p:cBhvr>
                                        <p:cTn id="131" dur="500"/>
                                        <p:tgtEl>
                                          <p:spTgt spid="25"/>
                                        </p:tgtEl>
                                      </p:cBhvr>
                                    </p:animEffect>
                                    <p:set>
                                      <p:cBhvr>
                                        <p:cTn id="132" dur="1" fill="hold">
                                          <p:stCondLst>
                                            <p:cond delay="499"/>
                                          </p:stCondLst>
                                        </p:cTn>
                                        <p:tgtEl>
                                          <p:spTgt spid="25"/>
                                        </p:tgtEl>
                                        <p:attrNameLst>
                                          <p:attrName>style.visibility</p:attrName>
                                        </p:attrNameLst>
                                      </p:cBhvr>
                                      <p:to>
                                        <p:strVal val="hidden"/>
                                      </p:to>
                                    </p:set>
                                  </p:childTnLst>
                                </p:cTn>
                              </p:par>
                              <p:par>
                                <p:cTn id="133" presetID="10" presetClass="exit" presetSubtype="0" fill="hold" nodeType="withEffect">
                                  <p:stCondLst>
                                    <p:cond delay="0"/>
                                  </p:stCondLst>
                                  <p:childTnLst>
                                    <p:animEffect transition="out" filter="fade">
                                      <p:cBhvr>
                                        <p:cTn id="134" dur="500"/>
                                        <p:tgtEl>
                                          <p:spTgt spid="26"/>
                                        </p:tgtEl>
                                      </p:cBhvr>
                                    </p:animEffect>
                                    <p:set>
                                      <p:cBhvr>
                                        <p:cTn id="135" dur="1" fill="hold">
                                          <p:stCondLst>
                                            <p:cond delay="499"/>
                                          </p:stCondLst>
                                        </p:cTn>
                                        <p:tgtEl>
                                          <p:spTgt spid="26"/>
                                        </p:tgtEl>
                                        <p:attrNameLst>
                                          <p:attrName>style.visibility</p:attrName>
                                        </p:attrNameLst>
                                      </p:cBhvr>
                                      <p:to>
                                        <p:strVal val="hidden"/>
                                      </p:to>
                                    </p:set>
                                  </p:childTnLst>
                                </p:cTn>
                              </p:par>
                              <p:par>
                                <p:cTn id="136" presetID="10" presetClass="exit" presetSubtype="0" fill="hold" nodeType="withEffect">
                                  <p:stCondLst>
                                    <p:cond delay="0"/>
                                  </p:stCondLst>
                                  <p:childTnLst>
                                    <p:animEffect transition="out" filter="fade">
                                      <p:cBhvr>
                                        <p:cTn id="137" dur="500"/>
                                        <p:tgtEl>
                                          <p:spTgt spid="27"/>
                                        </p:tgtEl>
                                      </p:cBhvr>
                                    </p:animEffect>
                                    <p:set>
                                      <p:cBhvr>
                                        <p:cTn id="138" dur="1" fill="hold">
                                          <p:stCondLst>
                                            <p:cond delay="499"/>
                                          </p:stCondLst>
                                        </p:cTn>
                                        <p:tgtEl>
                                          <p:spTgt spid="27"/>
                                        </p:tgtEl>
                                        <p:attrNameLst>
                                          <p:attrName>style.visibility</p:attrName>
                                        </p:attrNameLst>
                                      </p:cBhvr>
                                      <p:to>
                                        <p:strVal val="hidden"/>
                                      </p:to>
                                    </p:set>
                                  </p:childTnLst>
                                </p:cTn>
                              </p:par>
                              <p:par>
                                <p:cTn id="139" presetID="10" presetClass="exit" presetSubtype="0" fill="hold" nodeType="withEffect">
                                  <p:stCondLst>
                                    <p:cond delay="0"/>
                                  </p:stCondLst>
                                  <p:childTnLst>
                                    <p:animEffect transition="out" filter="fade">
                                      <p:cBhvr>
                                        <p:cTn id="140" dur="500"/>
                                        <p:tgtEl>
                                          <p:spTgt spid="28"/>
                                        </p:tgtEl>
                                      </p:cBhvr>
                                    </p:animEffect>
                                    <p:set>
                                      <p:cBhvr>
                                        <p:cTn id="141" dur="1" fill="hold">
                                          <p:stCondLst>
                                            <p:cond delay="499"/>
                                          </p:stCondLst>
                                        </p:cTn>
                                        <p:tgtEl>
                                          <p:spTgt spid="28"/>
                                        </p:tgtEl>
                                        <p:attrNameLst>
                                          <p:attrName>style.visibility</p:attrName>
                                        </p:attrNameLst>
                                      </p:cBhvr>
                                      <p:to>
                                        <p:strVal val="hidden"/>
                                      </p:to>
                                    </p:set>
                                  </p:childTnLst>
                                </p:cTn>
                              </p:par>
                              <p:par>
                                <p:cTn id="142" presetID="10" presetClass="exit" presetSubtype="0" fill="hold" grpId="1" nodeType="withEffect">
                                  <p:stCondLst>
                                    <p:cond delay="0"/>
                                  </p:stCondLst>
                                  <p:childTnLst>
                                    <p:animEffect transition="out" filter="fade">
                                      <p:cBhvr>
                                        <p:cTn id="143" dur="500"/>
                                        <p:tgtEl>
                                          <p:spTgt spid="35"/>
                                        </p:tgtEl>
                                      </p:cBhvr>
                                    </p:animEffect>
                                    <p:set>
                                      <p:cBhvr>
                                        <p:cTn id="144" dur="1" fill="hold">
                                          <p:stCondLst>
                                            <p:cond delay="499"/>
                                          </p:stCondLst>
                                        </p:cTn>
                                        <p:tgtEl>
                                          <p:spTgt spid="35"/>
                                        </p:tgtEl>
                                        <p:attrNameLst>
                                          <p:attrName>style.visibility</p:attrName>
                                        </p:attrNameLst>
                                      </p:cBhvr>
                                      <p:to>
                                        <p:strVal val="hidden"/>
                                      </p:to>
                                    </p:set>
                                  </p:childTnLst>
                                </p:cTn>
                              </p:par>
                            </p:childTnLst>
                          </p:cTn>
                        </p:par>
                      </p:childTnLst>
                    </p:cTn>
                  </p:par>
                  <p:par>
                    <p:cTn id="145" fill="hold">
                      <p:stCondLst>
                        <p:cond delay="indefinite"/>
                      </p:stCondLst>
                      <p:childTnLst>
                        <p:par>
                          <p:cTn id="146" fill="hold">
                            <p:stCondLst>
                              <p:cond delay="0"/>
                            </p:stCondLst>
                            <p:childTnLst>
                              <p:par>
                                <p:cTn id="147" presetID="1" presetClass="entr" presetSubtype="0" fill="hold" nodeType="clickEffect">
                                  <p:stCondLst>
                                    <p:cond delay="0"/>
                                  </p:stCondLst>
                                  <p:childTnLst>
                                    <p:set>
                                      <p:cBhvr>
                                        <p:cTn id="148" dur="1" fill="hold">
                                          <p:stCondLst>
                                            <p:cond delay="0"/>
                                          </p:stCondLst>
                                        </p:cTn>
                                        <p:tgtEl>
                                          <p:spTgt spid="16"/>
                                        </p:tgtEl>
                                        <p:attrNameLst>
                                          <p:attrName>style.visibility</p:attrName>
                                        </p:attrNameLst>
                                      </p:cBhvr>
                                      <p:to>
                                        <p:strVal val="visible"/>
                                      </p:to>
                                    </p:set>
                                  </p:childTnLst>
                                </p:cTn>
                              </p:par>
                              <p:par>
                                <p:cTn id="149" presetID="1" presetClass="entr" presetSubtype="0" fill="hold" grpId="0" nodeType="withEffect">
                                  <p:stCondLst>
                                    <p:cond delay="0"/>
                                  </p:stCondLst>
                                  <p:childTnLst>
                                    <p:set>
                                      <p:cBhvr>
                                        <p:cTn id="150" dur="1" fill="hold">
                                          <p:stCondLst>
                                            <p:cond delay="0"/>
                                          </p:stCondLst>
                                        </p:cTn>
                                        <p:tgtEl>
                                          <p:spTgt spid="20"/>
                                        </p:tgtEl>
                                        <p:attrNameLst>
                                          <p:attrName>style.visibility</p:attrName>
                                        </p:attrNameLst>
                                      </p:cBhvr>
                                      <p:to>
                                        <p:strVal val="visible"/>
                                      </p:to>
                                    </p:set>
                                  </p:childTnLst>
                                </p:cTn>
                              </p:par>
                            </p:childTnLst>
                          </p:cTn>
                        </p:par>
                      </p:childTnLst>
                    </p:cTn>
                  </p:par>
                  <p:par>
                    <p:cTn id="151" fill="hold">
                      <p:stCondLst>
                        <p:cond delay="indefinite"/>
                      </p:stCondLst>
                      <p:childTnLst>
                        <p:par>
                          <p:cTn id="152" fill="hold">
                            <p:stCondLst>
                              <p:cond delay="0"/>
                            </p:stCondLst>
                            <p:childTnLst>
                              <p:par>
                                <p:cTn id="153" presetID="1" presetClass="entr" presetSubtype="0" fill="hold" nodeType="clickEffect">
                                  <p:stCondLst>
                                    <p:cond delay="0"/>
                                  </p:stCondLst>
                                  <p:childTnLst>
                                    <p:set>
                                      <p:cBhvr>
                                        <p:cTn id="154" dur="1" fill="hold">
                                          <p:stCondLst>
                                            <p:cond delay="0"/>
                                          </p:stCondLst>
                                        </p:cTn>
                                        <p:tgtEl>
                                          <p:spTgt spid="30"/>
                                        </p:tgtEl>
                                        <p:attrNameLst>
                                          <p:attrName>style.visibility</p:attrName>
                                        </p:attrNameLst>
                                      </p:cBhvr>
                                      <p:to>
                                        <p:strVal val="visible"/>
                                      </p:to>
                                    </p:set>
                                  </p:childTnLst>
                                </p:cTn>
                              </p:par>
                              <p:par>
                                <p:cTn id="155" presetID="1" presetClass="entr" presetSubtype="0" fill="hold" nodeType="withEffect">
                                  <p:stCondLst>
                                    <p:cond delay="0"/>
                                  </p:stCondLst>
                                  <p:childTnLst>
                                    <p:set>
                                      <p:cBhvr>
                                        <p:cTn id="156" dur="1" fill="hold">
                                          <p:stCondLst>
                                            <p:cond delay="0"/>
                                          </p:stCondLst>
                                        </p:cTn>
                                        <p:tgtEl>
                                          <p:spTgt spid="31"/>
                                        </p:tgtEl>
                                        <p:attrNameLst>
                                          <p:attrName>style.visibility</p:attrName>
                                        </p:attrNameLst>
                                      </p:cBhvr>
                                      <p:to>
                                        <p:strVal val="visible"/>
                                      </p:to>
                                    </p:set>
                                  </p:childTnLst>
                                </p:cTn>
                              </p:par>
                              <p:par>
                                <p:cTn id="157" presetID="1" presetClass="entr" presetSubtype="0" fill="hold" nodeType="withEffect">
                                  <p:stCondLst>
                                    <p:cond delay="0"/>
                                  </p:stCondLst>
                                  <p:childTnLst>
                                    <p:set>
                                      <p:cBhvr>
                                        <p:cTn id="158" dur="1" fill="hold">
                                          <p:stCondLst>
                                            <p:cond delay="0"/>
                                          </p:stCondLst>
                                        </p:cTn>
                                        <p:tgtEl>
                                          <p:spTgt spid="32"/>
                                        </p:tgtEl>
                                        <p:attrNameLst>
                                          <p:attrName>style.visibility</p:attrName>
                                        </p:attrNameLst>
                                      </p:cBhvr>
                                      <p:to>
                                        <p:strVal val="visible"/>
                                      </p:to>
                                    </p:set>
                                  </p:childTnLst>
                                </p:cTn>
                              </p:par>
                              <p:par>
                                <p:cTn id="159" presetID="1" presetClass="entr" presetSubtype="0" fill="hold" nodeType="withEffect">
                                  <p:stCondLst>
                                    <p:cond delay="0"/>
                                  </p:stCondLst>
                                  <p:childTnLst>
                                    <p:set>
                                      <p:cBhvr>
                                        <p:cTn id="160" dur="1" fill="hold">
                                          <p:stCondLst>
                                            <p:cond delay="0"/>
                                          </p:stCondLst>
                                        </p:cTn>
                                        <p:tgtEl>
                                          <p:spTgt spid="33"/>
                                        </p:tgtEl>
                                        <p:attrNameLst>
                                          <p:attrName>style.visibility</p:attrName>
                                        </p:attrNameLst>
                                      </p:cBhvr>
                                      <p:to>
                                        <p:strVal val="visible"/>
                                      </p:to>
                                    </p:set>
                                  </p:childTnLst>
                                </p:cTn>
                              </p:par>
                            </p:childTnLst>
                          </p:cTn>
                        </p:par>
                      </p:childTnLst>
                    </p:cTn>
                  </p:par>
                  <p:par>
                    <p:cTn id="161" fill="hold">
                      <p:stCondLst>
                        <p:cond delay="indefinite"/>
                      </p:stCondLst>
                      <p:childTnLst>
                        <p:par>
                          <p:cTn id="162" fill="hold">
                            <p:stCondLst>
                              <p:cond delay="0"/>
                            </p:stCondLst>
                            <p:childTnLst>
                              <p:par>
                                <p:cTn id="163" presetID="1" presetClass="entr" presetSubtype="0" fill="hold" grpId="0" nodeType="clickEffect">
                                  <p:stCondLst>
                                    <p:cond delay="0"/>
                                  </p:stCondLst>
                                  <p:childTnLst>
                                    <p:set>
                                      <p:cBhvr>
                                        <p:cTn id="164" dur="1" fill="hold">
                                          <p:stCondLst>
                                            <p:cond delay="0"/>
                                          </p:stCondLst>
                                        </p:cTn>
                                        <p:tgtEl>
                                          <p:spTgt spid="36"/>
                                        </p:tgtEl>
                                        <p:attrNameLst>
                                          <p:attrName>style.visibility</p:attrName>
                                        </p:attrNameLst>
                                      </p:cBhvr>
                                      <p:to>
                                        <p:strVal val="visible"/>
                                      </p:to>
                                    </p:set>
                                  </p:childTnLst>
                                </p:cTn>
                              </p:par>
                            </p:childTnLst>
                          </p:cTn>
                        </p:par>
                      </p:childTnLst>
                    </p:cTn>
                  </p:par>
                  <p:par>
                    <p:cTn id="165" fill="hold">
                      <p:stCondLst>
                        <p:cond delay="indefinite"/>
                      </p:stCondLst>
                      <p:childTnLst>
                        <p:par>
                          <p:cTn id="166" fill="hold">
                            <p:stCondLst>
                              <p:cond delay="0"/>
                            </p:stCondLst>
                            <p:childTnLst>
                              <p:par>
                                <p:cTn id="167" presetID="10" presetClass="exit" presetSubtype="0" fill="hold" nodeType="clickEffect">
                                  <p:stCondLst>
                                    <p:cond delay="0"/>
                                  </p:stCondLst>
                                  <p:childTnLst>
                                    <p:animEffect transition="out" filter="fade">
                                      <p:cBhvr>
                                        <p:cTn id="168" dur="500"/>
                                        <p:tgtEl>
                                          <p:spTgt spid="30"/>
                                        </p:tgtEl>
                                      </p:cBhvr>
                                    </p:animEffect>
                                    <p:set>
                                      <p:cBhvr>
                                        <p:cTn id="169" dur="1" fill="hold">
                                          <p:stCondLst>
                                            <p:cond delay="499"/>
                                          </p:stCondLst>
                                        </p:cTn>
                                        <p:tgtEl>
                                          <p:spTgt spid="30"/>
                                        </p:tgtEl>
                                        <p:attrNameLst>
                                          <p:attrName>style.visibility</p:attrName>
                                        </p:attrNameLst>
                                      </p:cBhvr>
                                      <p:to>
                                        <p:strVal val="hidden"/>
                                      </p:to>
                                    </p:set>
                                  </p:childTnLst>
                                </p:cTn>
                              </p:par>
                              <p:par>
                                <p:cTn id="170" presetID="10" presetClass="exit" presetSubtype="0" fill="hold" nodeType="withEffect">
                                  <p:stCondLst>
                                    <p:cond delay="0"/>
                                  </p:stCondLst>
                                  <p:childTnLst>
                                    <p:animEffect transition="out" filter="fade">
                                      <p:cBhvr>
                                        <p:cTn id="171" dur="500"/>
                                        <p:tgtEl>
                                          <p:spTgt spid="31"/>
                                        </p:tgtEl>
                                      </p:cBhvr>
                                    </p:animEffect>
                                    <p:set>
                                      <p:cBhvr>
                                        <p:cTn id="172" dur="1" fill="hold">
                                          <p:stCondLst>
                                            <p:cond delay="499"/>
                                          </p:stCondLst>
                                        </p:cTn>
                                        <p:tgtEl>
                                          <p:spTgt spid="31"/>
                                        </p:tgtEl>
                                        <p:attrNameLst>
                                          <p:attrName>style.visibility</p:attrName>
                                        </p:attrNameLst>
                                      </p:cBhvr>
                                      <p:to>
                                        <p:strVal val="hidden"/>
                                      </p:to>
                                    </p:set>
                                  </p:childTnLst>
                                </p:cTn>
                              </p:par>
                              <p:par>
                                <p:cTn id="173" presetID="10" presetClass="exit" presetSubtype="0" fill="hold" nodeType="withEffect">
                                  <p:stCondLst>
                                    <p:cond delay="0"/>
                                  </p:stCondLst>
                                  <p:childTnLst>
                                    <p:animEffect transition="out" filter="fade">
                                      <p:cBhvr>
                                        <p:cTn id="174" dur="500"/>
                                        <p:tgtEl>
                                          <p:spTgt spid="32"/>
                                        </p:tgtEl>
                                      </p:cBhvr>
                                    </p:animEffect>
                                    <p:set>
                                      <p:cBhvr>
                                        <p:cTn id="175" dur="1" fill="hold">
                                          <p:stCondLst>
                                            <p:cond delay="499"/>
                                          </p:stCondLst>
                                        </p:cTn>
                                        <p:tgtEl>
                                          <p:spTgt spid="32"/>
                                        </p:tgtEl>
                                        <p:attrNameLst>
                                          <p:attrName>style.visibility</p:attrName>
                                        </p:attrNameLst>
                                      </p:cBhvr>
                                      <p:to>
                                        <p:strVal val="hidden"/>
                                      </p:to>
                                    </p:set>
                                  </p:childTnLst>
                                </p:cTn>
                              </p:par>
                              <p:par>
                                <p:cTn id="176" presetID="10" presetClass="exit" presetSubtype="0" fill="hold" nodeType="withEffect">
                                  <p:stCondLst>
                                    <p:cond delay="0"/>
                                  </p:stCondLst>
                                  <p:childTnLst>
                                    <p:animEffect transition="out" filter="fade">
                                      <p:cBhvr>
                                        <p:cTn id="177" dur="500"/>
                                        <p:tgtEl>
                                          <p:spTgt spid="33"/>
                                        </p:tgtEl>
                                      </p:cBhvr>
                                    </p:animEffect>
                                    <p:set>
                                      <p:cBhvr>
                                        <p:cTn id="178" dur="1" fill="hold">
                                          <p:stCondLst>
                                            <p:cond delay="499"/>
                                          </p:stCondLst>
                                        </p:cTn>
                                        <p:tgtEl>
                                          <p:spTgt spid="33"/>
                                        </p:tgtEl>
                                        <p:attrNameLst>
                                          <p:attrName>style.visibility</p:attrName>
                                        </p:attrNameLst>
                                      </p:cBhvr>
                                      <p:to>
                                        <p:strVal val="hidden"/>
                                      </p:to>
                                    </p:set>
                                  </p:childTnLst>
                                </p:cTn>
                              </p:par>
                              <p:par>
                                <p:cTn id="179" presetID="10" presetClass="exit" presetSubtype="0" fill="hold" grpId="1" nodeType="withEffect">
                                  <p:stCondLst>
                                    <p:cond delay="0"/>
                                  </p:stCondLst>
                                  <p:childTnLst>
                                    <p:animEffect transition="out" filter="fade">
                                      <p:cBhvr>
                                        <p:cTn id="180" dur="500"/>
                                        <p:tgtEl>
                                          <p:spTgt spid="36"/>
                                        </p:tgtEl>
                                      </p:cBhvr>
                                    </p:animEffect>
                                    <p:set>
                                      <p:cBhvr>
                                        <p:cTn id="181" dur="1" fill="hold">
                                          <p:stCondLst>
                                            <p:cond delay="499"/>
                                          </p:stCondLst>
                                        </p:cTn>
                                        <p:tgtEl>
                                          <p:spTgt spid="36"/>
                                        </p:tgtEl>
                                        <p:attrNameLst>
                                          <p:attrName>style.visibility</p:attrName>
                                        </p:attrNameLst>
                                      </p:cBhvr>
                                      <p:to>
                                        <p:strVal val="hidden"/>
                                      </p:to>
                                    </p:set>
                                  </p:childTnLst>
                                </p:cTn>
                              </p:par>
                            </p:childTnLst>
                          </p:cTn>
                        </p:par>
                      </p:childTnLst>
                    </p:cTn>
                  </p:par>
                  <p:par>
                    <p:cTn id="182" fill="hold">
                      <p:stCondLst>
                        <p:cond delay="indefinite"/>
                      </p:stCondLst>
                      <p:childTnLst>
                        <p:par>
                          <p:cTn id="183" fill="hold">
                            <p:stCondLst>
                              <p:cond delay="0"/>
                            </p:stCondLst>
                            <p:childTnLst>
                              <p:par>
                                <p:cTn id="184" presetID="1" presetClass="entr" presetSubtype="0" fill="hold" grpId="0" nodeType="clickEffect">
                                  <p:stCondLst>
                                    <p:cond delay="0"/>
                                  </p:stCondLst>
                                  <p:childTnLst>
                                    <p:set>
                                      <p:cBhvr>
                                        <p:cTn id="185" dur="1" fill="hold">
                                          <p:stCondLst>
                                            <p:cond delay="0"/>
                                          </p:stCondLst>
                                        </p:cTn>
                                        <p:tgtEl>
                                          <p:spTgt spid="23"/>
                                        </p:tgtEl>
                                        <p:attrNameLst>
                                          <p:attrName>style.visibility</p:attrName>
                                        </p:attrNameLst>
                                      </p:cBhvr>
                                      <p:to>
                                        <p:strVal val="visible"/>
                                      </p:to>
                                    </p:set>
                                  </p:childTnLst>
                                </p:cTn>
                              </p:par>
                              <p:par>
                                <p:cTn id="186" presetID="1" presetClass="entr" presetSubtype="0" fill="hold" grpId="0" nodeType="withEffect">
                                  <p:stCondLst>
                                    <p:cond delay="0"/>
                                  </p:stCondLst>
                                  <p:childTnLst>
                                    <p:set>
                                      <p:cBhvr>
                                        <p:cTn id="187" dur="1" fill="hold">
                                          <p:stCondLst>
                                            <p:cond delay="0"/>
                                          </p:stCondLst>
                                        </p:cTn>
                                        <p:tgtEl>
                                          <p:spTgt spid="21"/>
                                        </p:tgtEl>
                                        <p:attrNameLst>
                                          <p:attrName>style.visibility</p:attrName>
                                        </p:attrNameLst>
                                      </p:cBhvr>
                                      <p:to>
                                        <p:strVal val="visible"/>
                                      </p:to>
                                    </p:set>
                                  </p:childTnLst>
                                </p:cTn>
                              </p:par>
                            </p:childTnLst>
                          </p:cTn>
                        </p:par>
                      </p:childTnLst>
                    </p:cTn>
                  </p:par>
                  <p:par>
                    <p:cTn id="188" fill="hold">
                      <p:stCondLst>
                        <p:cond delay="indefinite"/>
                      </p:stCondLst>
                      <p:childTnLst>
                        <p:par>
                          <p:cTn id="189" fill="hold">
                            <p:stCondLst>
                              <p:cond delay="0"/>
                            </p:stCondLst>
                            <p:childTnLst>
                              <p:par>
                                <p:cTn id="190" presetID="1" presetClass="entr" presetSubtype="0" fill="hold" grpId="0" nodeType="clickEffect">
                                  <p:stCondLst>
                                    <p:cond delay="0"/>
                                  </p:stCondLst>
                                  <p:childTnLst>
                                    <p:set>
                                      <p:cBhvr>
                                        <p:cTn id="191" dur="1" fill="hold">
                                          <p:stCondLst>
                                            <p:cond delay="0"/>
                                          </p:stCondLst>
                                        </p:cTn>
                                        <p:tgtEl>
                                          <p:spTgt spid="22"/>
                                        </p:tgtEl>
                                        <p:attrNameLst>
                                          <p:attrName>style.visibility</p:attrName>
                                        </p:attrNameLst>
                                      </p:cBhvr>
                                      <p:to>
                                        <p:strVal val="visible"/>
                                      </p:to>
                                    </p:set>
                                  </p:childTnLst>
                                </p:cTn>
                              </p:par>
                              <p:par>
                                <p:cTn id="192" presetID="1" presetClass="entr" presetSubtype="0" fill="hold" grpId="0" nodeType="withEffect">
                                  <p:stCondLst>
                                    <p:cond delay="0"/>
                                  </p:stCondLst>
                                  <p:childTnLst>
                                    <p:set>
                                      <p:cBhvr>
                                        <p:cTn id="193"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P spid="19" grpId="0"/>
      <p:bldP spid="20" grpId="0"/>
      <p:bldP spid="21" grpId="0" animBg="1"/>
      <p:bldP spid="22" grpId="0" animBg="1"/>
      <p:bldP spid="23" grpId="0"/>
      <p:bldP spid="24" grpId="0"/>
      <p:bldP spid="29" grpId="0" animBg="1"/>
      <p:bldP spid="29" grpId="1" animBg="1"/>
      <p:bldP spid="34" grpId="0" animBg="1"/>
      <p:bldP spid="34" grpId="1" animBg="1"/>
      <p:bldP spid="35" grpId="0" animBg="1"/>
      <p:bldP spid="35" grpId="1" animBg="1"/>
      <p:bldP spid="36" grpId="0" animBg="1"/>
      <p:bldP spid="36" grpId="1"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11200"/>
          </a:xfrm>
        </p:spPr>
        <p:txBody>
          <a:bodyPr>
            <a:normAutofit/>
          </a:bodyPr>
          <a:lstStyle/>
          <a:p>
            <a:r>
              <a:rPr lang="en-US" dirty="0"/>
              <a:t>Two phase commit protocol </a:t>
            </a:r>
            <a:r>
              <a:rPr lang="en-US" sz="3200" dirty="0">
                <a:solidFill>
                  <a:schemeClr val="tx2"/>
                </a:solidFill>
              </a:rPr>
              <a:t>Commit Request Phase</a:t>
            </a:r>
            <a:endParaRPr lang="en-US" sz="2200" dirty="0">
              <a:solidFill>
                <a:schemeClr val="tx2"/>
              </a:solidFill>
            </a:endParaRPr>
          </a:p>
        </p:txBody>
      </p:sp>
      <p:sp>
        <p:nvSpPr>
          <p:cNvPr id="3" name="Content Placeholder 2"/>
          <p:cNvSpPr>
            <a:spLocks noGrp="1"/>
          </p:cNvSpPr>
          <p:nvPr>
            <p:ph idx="1"/>
          </p:nvPr>
        </p:nvSpPr>
        <p:spPr/>
        <p:txBody>
          <a:bodyPr/>
          <a:lstStyle/>
          <a:p>
            <a:r>
              <a:rPr lang="en-US" dirty="0"/>
              <a:t>Commit Request Phase (Obtaining Decision)</a:t>
            </a:r>
          </a:p>
          <a:p>
            <a:pPr lvl="1"/>
            <a:r>
              <a:rPr lang="en-US" b="1" dirty="0">
                <a:solidFill>
                  <a:schemeClr val="accent6"/>
                </a:solidFill>
              </a:rPr>
              <a:t>After each slave has locally completed its transaction</a:t>
            </a:r>
            <a:r>
              <a:rPr lang="en-US" dirty="0"/>
              <a:t>, it </a:t>
            </a:r>
            <a:r>
              <a:rPr lang="en-US" b="1" dirty="0">
                <a:solidFill>
                  <a:schemeClr val="accent6"/>
                </a:solidFill>
              </a:rPr>
              <a:t>sends a “DONE” </a:t>
            </a:r>
            <a:r>
              <a:rPr lang="en-US" dirty="0"/>
              <a:t>message to the controlling site. </a:t>
            </a:r>
          </a:p>
          <a:p>
            <a:pPr lvl="1"/>
            <a:r>
              <a:rPr lang="en-US" dirty="0"/>
              <a:t>When the </a:t>
            </a:r>
            <a:r>
              <a:rPr lang="en-US" b="1" dirty="0">
                <a:solidFill>
                  <a:schemeClr val="accent6"/>
                </a:solidFill>
              </a:rPr>
              <a:t>controlling site has received “DONE” message from all slaves</a:t>
            </a:r>
            <a:r>
              <a:rPr lang="en-US" dirty="0"/>
              <a:t>, it </a:t>
            </a:r>
            <a:r>
              <a:rPr lang="en-US" b="1" dirty="0">
                <a:solidFill>
                  <a:schemeClr val="accent6"/>
                </a:solidFill>
              </a:rPr>
              <a:t>sends a “Prepare” </a:t>
            </a:r>
            <a:r>
              <a:rPr lang="en-US" dirty="0"/>
              <a:t>(prepare to commit) message to the slaves.</a:t>
            </a:r>
          </a:p>
          <a:p>
            <a:pPr lvl="1"/>
            <a:r>
              <a:rPr lang="en-US" dirty="0"/>
              <a:t>The </a:t>
            </a:r>
            <a:r>
              <a:rPr lang="en-US" b="1" dirty="0">
                <a:solidFill>
                  <a:schemeClr val="accent6"/>
                </a:solidFill>
              </a:rPr>
              <a:t>slaves vote </a:t>
            </a:r>
            <a:r>
              <a:rPr lang="en-US" dirty="0"/>
              <a:t>on whether they </a:t>
            </a:r>
            <a:r>
              <a:rPr lang="en-US" b="1" dirty="0">
                <a:solidFill>
                  <a:schemeClr val="accent6"/>
                </a:solidFill>
              </a:rPr>
              <a:t>still want to commit or not</a:t>
            </a:r>
            <a:r>
              <a:rPr lang="en-US" dirty="0"/>
              <a:t>. </a:t>
            </a:r>
          </a:p>
          <a:p>
            <a:pPr lvl="1"/>
            <a:r>
              <a:rPr lang="en-US" dirty="0"/>
              <a:t>If a </a:t>
            </a:r>
            <a:r>
              <a:rPr lang="en-US" b="1" dirty="0">
                <a:solidFill>
                  <a:schemeClr val="accent6"/>
                </a:solidFill>
              </a:rPr>
              <a:t>slave wants to commit</a:t>
            </a:r>
            <a:r>
              <a:rPr lang="en-US" dirty="0"/>
              <a:t>, it </a:t>
            </a:r>
            <a:r>
              <a:rPr lang="en-US" b="1" dirty="0">
                <a:solidFill>
                  <a:schemeClr val="accent6"/>
                </a:solidFill>
              </a:rPr>
              <a:t>sends a “Ready” message</a:t>
            </a:r>
            <a:r>
              <a:rPr lang="en-US" dirty="0"/>
              <a:t>.</a:t>
            </a:r>
          </a:p>
          <a:p>
            <a:pPr lvl="1"/>
            <a:r>
              <a:rPr lang="en-US" dirty="0"/>
              <a:t>A </a:t>
            </a:r>
            <a:r>
              <a:rPr lang="en-US" b="1" dirty="0">
                <a:solidFill>
                  <a:schemeClr val="accent6"/>
                </a:solidFill>
              </a:rPr>
              <a:t>slave that does not want to commit sends a “Not Ready” message</a:t>
            </a:r>
            <a:r>
              <a:rPr lang="en-US" dirty="0"/>
              <a:t>. </a:t>
            </a:r>
          </a:p>
          <a:p>
            <a:pPr lvl="1"/>
            <a:r>
              <a:rPr lang="en-US" dirty="0"/>
              <a:t>This may happen when the slave has conflicting concurrent transactions or there is a timeout.</a:t>
            </a:r>
          </a:p>
        </p:txBody>
      </p:sp>
    </p:spTree>
    <p:extLst>
      <p:ext uri="{BB962C8B-B14F-4D97-AF65-F5344CB8AC3E}">
        <p14:creationId xmlns:p14="http://schemas.microsoft.com/office/powerpoint/2010/main" val="40832111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11200"/>
          </a:xfrm>
        </p:spPr>
        <p:txBody>
          <a:bodyPr/>
          <a:lstStyle/>
          <a:p>
            <a:r>
              <a:rPr lang="en-US" dirty="0"/>
              <a:t>Two phase commit protocol </a:t>
            </a:r>
            <a:r>
              <a:rPr lang="en-US" dirty="0">
                <a:solidFill>
                  <a:schemeClr val="tx2"/>
                </a:solidFill>
              </a:rPr>
              <a:t>Commit Phase</a:t>
            </a:r>
          </a:p>
        </p:txBody>
      </p:sp>
      <p:sp>
        <p:nvSpPr>
          <p:cNvPr id="3" name="Content Placeholder 2"/>
          <p:cNvSpPr>
            <a:spLocks noGrp="1"/>
          </p:cNvSpPr>
          <p:nvPr>
            <p:ph idx="1"/>
          </p:nvPr>
        </p:nvSpPr>
        <p:spPr/>
        <p:txBody>
          <a:bodyPr/>
          <a:lstStyle/>
          <a:p>
            <a:r>
              <a:rPr lang="en-US" dirty="0"/>
              <a:t>Commit Phase (Performing Decision)</a:t>
            </a:r>
          </a:p>
          <a:p>
            <a:pPr lvl="1"/>
            <a:r>
              <a:rPr lang="en-US" dirty="0"/>
              <a:t>After the controlling site has </a:t>
            </a:r>
            <a:r>
              <a:rPr lang="en-US" b="1" dirty="0">
                <a:solidFill>
                  <a:schemeClr val="accent6"/>
                </a:solidFill>
              </a:rPr>
              <a:t>received “Ready” message from all the slaves</a:t>
            </a:r>
            <a:r>
              <a:rPr lang="en-US" dirty="0"/>
              <a:t>:</a:t>
            </a:r>
          </a:p>
          <a:p>
            <a:pPr lvl="1"/>
            <a:r>
              <a:rPr lang="en-US" dirty="0"/>
              <a:t>The </a:t>
            </a:r>
            <a:r>
              <a:rPr lang="en-US" b="1" dirty="0">
                <a:solidFill>
                  <a:schemeClr val="accent6"/>
                </a:solidFill>
              </a:rPr>
              <a:t>controlling site sends a “Global Commit” </a:t>
            </a:r>
            <a:r>
              <a:rPr lang="en-US" dirty="0"/>
              <a:t>message to the slaves.</a:t>
            </a:r>
          </a:p>
          <a:p>
            <a:pPr lvl="1"/>
            <a:r>
              <a:rPr lang="en-US" dirty="0"/>
              <a:t>The </a:t>
            </a:r>
            <a:r>
              <a:rPr lang="en-US" b="1" dirty="0">
                <a:solidFill>
                  <a:schemeClr val="accent6"/>
                </a:solidFill>
              </a:rPr>
              <a:t>slaves commit </a:t>
            </a:r>
            <a:r>
              <a:rPr lang="en-US" dirty="0"/>
              <a:t>the transaction and </a:t>
            </a:r>
            <a:r>
              <a:rPr lang="en-US" b="1" dirty="0">
                <a:solidFill>
                  <a:schemeClr val="accent6"/>
                </a:solidFill>
              </a:rPr>
              <a:t>send a “Commit ACK” </a:t>
            </a:r>
            <a:r>
              <a:rPr lang="en-US" dirty="0"/>
              <a:t>message to the controlling site.</a:t>
            </a:r>
          </a:p>
          <a:p>
            <a:pPr lvl="1"/>
            <a:r>
              <a:rPr lang="en-US" dirty="0"/>
              <a:t>When the </a:t>
            </a:r>
            <a:r>
              <a:rPr lang="en-US" b="1" dirty="0">
                <a:solidFill>
                  <a:schemeClr val="accent6"/>
                </a:solidFill>
              </a:rPr>
              <a:t>controlling site receives “Commit ACK” </a:t>
            </a:r>
            <a:r>
              <a:rPr lang="en-US" dirty="0"/>
              <a:t>message from all the slaves, it </a:t>
            </a:r>
            <a:r>
              <a:rPr lang="en-US" b="1" dirty="0">
                <a:solidFill>
                  <a:schemeClr val="accent6"/>
                </a:solidFill>
              </a:rPr>
              <a:t>considers the transaction as committed</a:t>
            </a:r>
            <a:r>
              <a:rPr lang="en-US" dirty="0"/>
              <a:t>.</a:t>
            </a:r>
          </a:p>
          <a:p>
            <a:r>
              <a:rPr lang="en-US" dirty="0"/>
              <a:t>Commit Phase (Performing Decision)</a:t>
            </a:r>
          </a:p>
          <a:p>
            <a:pPr lvl="1"/>
            <a:r>
              <a:rPr lang="en-US" dirty="0"/>
              <a:t>After the controlling site </a:t>
            </a:r>
            <a:r>
              <a:rPr lang="en-US" b="1" dirty="0">
                <a:solidFill>
                  <a:schemeClr val="accent6"/>
                </a:solidFill>
              </a:rPr>
              <a:t>has received the first “Not Ready” message from any slave</a:t>
            </a:r>
            <a:r>
              <a:rPr lang="en-US" dirty="0"/>
              <a:t>:</a:t>
            </a:r>
          </a:p>
          <a:p>
            <a:pPr lvl="1"/>
            <a:r>
              <a:rPr lang="en-US" dirty="0"/>
              <a:t>The </a:t>
            </a:r>
            <a:r>
              <a:rPr lang="en-US" b="1" dirty="0">
                <a:solidFill>
                  <a:schemeClr val="accent6"/>
                </a:solidFill>
              </a:rPr>
              <a:t>controlling site sends a “Global Abort” </a:t>
            </a:r>
            <a:r>
              <a:rPr lang="en-US" dirty="0"/>
              <a:t>message to the slaves.</a:t>
            </a:r>
          </a:p>
          <a:p>
            <a:pPr lvl="1"/>
            <a:r>
              <a:rPr lang="en-US" dirty="0"/>
              <a:t>The </a:t>
            </a:r>
            <a:r>
              <a:rPr lang="en-US" b="1" dirty="0">
                <a:solidFill>
                  <a:schemeClr val="accent6"/>
                </a:solidFill>
              </a:rPr>
              <a:t>slaves abort</a:t>
            </a:r>
            <a:r>
              <a:rPr lang="en-US" dirty="0"/>
              <a:t> the transaction and </a:t>
            </a:r>
            <a:r>
              <a:rPr lang="en-US" b="1" dirty="0">
                <a:solidFill>
                  <a:schemeClr val="accent6"/>
                </a:solidFill>
              </a:rPr>
              <a:t>send a “Abort ACK” </a:t>
            </a:r>
            <a:r>
              <a:rPr lang="en-US" dirty="0"/>
              <a:t>message to the controlling site.</a:t>
            </a:r>
          </a:p>
          <a:p>
            <a:pPr lvl="1"/>
            <a:r>
              <a:rPr lang="en-US" dirty="0"/>
              <a:t>When the </a:t>
            </a:r>
            <a:r>
              <a:rPr lang="en-US" b="1" dirty="0">
                <a:solidFill>
                  <a:schemeClr val="accent6"/>
                </a:solidFill>
              </a:rPr>
              <a:t>controlling site receives “Abort ACK” </a:t>
            </a:r>
            <a:r>
              <a:rPr lang="en-US" dirty="0"/>
              <a:t>message from all the slaves, it </a:t>
            </a:r>
            <a:r>
              <a:rPr lang="en-US" b="1" dirty="0">
                <a:solidFill>
                  <a:schemeClr val="accent6"/>
                </a:solidFill>
              </a:rPr>
              <a:t>considers the transaction as aborted</a:t>
            </a:r>
            <a:r>
              <a:rPr lang="en-US" dirty="0"/>
              <a:t>.</a:t>
            </a:r>
          </a:p>
          <a:p>
            <a:endParaRPr lang="en-US" dirty="0"/>
          </a:p>
        </p:txBody>
      </p:sp>
    </p:spTree>
    <p:extLst>
      <p:ext uri="{BB962C8B-B14F-4D97-AF65-F5344CB8AC3E}">
        <p14:creationId xmlns:p14="http://schemas.microsoft.com/office/powerpoint/2010/main" val="22179769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11200"/>
          </a:xfrm>
        </p:spPr>
        <p:txBody>
          <a:bodyPr/>
          <a:lstStyle/>
          <a:p>
            <a:r>
              <a:rPr lang="en-US" dirty="0"/>
              <a:t>Database recovery</a:t>
            </a:r>
          </a:p>
        </p:txBody>
      </p:sp>
      <p:sp>
        <p:nvSpPr>
          <p:cNvPr id="3" name="Content Placeholder 2"/>
          <p:cNvSpPr>
            <a:spLocks noGrp="1"/>
          </p:cNvSpPr>
          <p:nvPr>
            <p:ph idx="1"/>
          </p:nvPr>
        </p:nvSpPr>
        <p:spPr/>
        <p:txBody>
          <a:bodyPr/>
          <a:lstStyle/>
          <a:p>
            <a:r>
              <a:rPr lang="en-US" dirty="0"/>
              <a:t>There are many situations in which a transaction may not reach a commit or abort point.</a:t>
            </a:r>
          </a:p>
          <a:p>
            <a:pPr lvl="1"/>
            <a:r>
              <a:rPr lang="en-US" dirty="0"/>
              <a:t>Operating system crash</a:t>
            </a:r>
          </a:p>
          <a:p>
            <a:pPr lvl="1"/>
            <a:r>
              <a:rPr lang="en-US" dirty="0"/>
              <a:t>DBMS crash</a:t>
            </a:r>
          </a:p>
          <a:p>
            <a:pPr lvl="1"/>
            <a:r>
              <a:rPr lang="en-US" dirty="0"/>
              <a:t>System might lose power (power failure)</a:t>
            </a:r>
          </a:p>
          <a:p>
            <a:pPr lvl="1"/>
            <a:r>
              <a:rPr lang="en-US" dirty="0"/>
              <a:t>Disk may fail or other hardware may fail (disk/hardware failure)</a:t>
            </a:r>
          </a:p>
          <a:p>
            <a:pPr lvl="1"/>
            <a:r>
              <a:rPr lang="en-US" dirty="0"/>
              <a:t>Human error</a:t>
            </a:r>
          </a:p>
          <a:p>
            <a:r>
              <a:rPr lang="en-US" dirty="0"/>
              <a:t>In any of above situations, data in the database may become inconsistent or lost.</a:t>
            </a:r>
          </a:p>
          <a:p>
            <a:r>
              <a:rPr lang="en-US" dirty="0"/>
              <a:t>For example, if a transaction has completed 30 out of 40 write instructions to the database when the DBMS crashes, then the database may be in an inconsistent state as only part of the transaction’s work was completed.</a:t>
            </a:r>
          </a:p>
          <a:p>
            <a:r>
              <a:rPr lang="en-US" dirty="0"/>
              <a:t>Database recovery is the </a:t>
            </a:r>
            <a:r>
              <a:rPr lang="en-US" b="1" dirty="0">
                <a:solidFill>
                  <a:schemeClr val="accent6"/>
                </a:solidFill>
              </a:rPr>
              <a:t>process of restoring the database and the data to a consistent state</a:t>
            </a:r>
            <a:r>
              <a:rPr lang="en-US" dirty="0"/>
              <a:t>. </a:t>
            </a:r>
          </a:p>
          <a:p>
            <a:r>
              <a:rPr lang="en-US" dirty="0"/>
              <a:t>This may include </a:t>
            </a:r>
            <a:r>
              <a:rPr lang="en-US" b="1" dirty="0">
                <a:solidFill>
                  <a:schemeClr val="accent6"/>
                </a:solidFill>
              </a:rPr>
              <a:t>restoring lost data up to the point of the event</a:t>
            </a:r>
            <a:r>
              <a:rPr lang="en-US" dirty="0"/>
              <a:t> (e.g. system crash).</a:t>
            </a:r>
          </a:p>
        </p:txBody>
      </p:sp>
    </p:spTree>
    <p:extLst>
      <p:ext uri="{BB962C8B-B14F-4D97-AF65-F5344CB8AC3E}">
        <p14:creationId xmlns:p14="http://schemas.microsoft.com/office/powerpoint/2010/main" val="33497234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1"/>
            <a:ext cx="12192000" cy="711200"/>
          </a:xfrm>
        </p:spPr>
        <p:txBody>
          <a:bodyPr/>
          <a:lstStyle/>
          <a:p>
            <a:r>
              <a:rPr lang="en-GB" dirty="0"/>
              <a:t>ACID properties of transaction</a:t>
            </a:r>
          </a:p>
        </p:txBody>
      </p:sp>
      <p:sp>
        <p:nvSpPr>
          <p:cNvPr id="5" name="Content Placeholder 4"/>
          <p:cNvSpPr>
            <a:spLocks noGrp="1"/>
          </p:cNvSpPr>
          <p:nvPr>
            <p:ph idx="1"/>
          </p:nvPr>
        </p:nvSpPr>
        <p:spPr/>
        <p:txBody>
          <a:bodyPr/>
          <a:lstStyle/>
          <a:p>
            <a:r>
              <a:rPr lang="en-US" b="1" dirty="0">
                <a:solidFill>
                  <a:schemeClr val="tx2"/>
                </a:solidFill>
              </a:rPr>
              <a:t>A</a:t>
            </a:r>
            <a:r>
              <a:rPr lang="en-US" dirty="0"/>
              <a:t>tomicity  (</a:t>
            </a:r>
            <a:r>
              <a:rPr lang="en-US" b="1" dirty="0">
                <a:solidFill>
                  <a:schemeClr val="accent6"/>
                </a:solidFill>
              </a:rPr>
              <a:t>Either transaction execute 0% or 100%</a:t>
            </a:r>
            <a:r>
              <a:rPr lang="en-US" dirty="0"/>
              <a:t>)</a:t>
            </a:r>
          </a:p>
          <a:p>
            <a:r>
              <a:rPr lang="en-US" b="1" dirty="0">
                <a:solidFill>
                  <a:schemeClr val="tx2"/>
                </a:solidFill>
              </a:rPr>
              <a:t>C</a:t>
            </a:r>
            <a:r>
              <a:rPr lang="en-US" dirty="0"/>
              <a:t>onsistency (</a:t>
            </a:r>
            <a:r>
              <a:rPr lang="en-US" b="1" dirty="0">
                <a:solidFill>
                  <a:schemeClr val="accent6"/>
                </a:solidFill>
              </a:rPr>
              <a:t>Database must remain in a consistent state after any transaction</a:t>
            </a:r>
            <a:r>
              <a:rPr lang="en-US" dirty="0"/>
              <a:t>)</a:t>
            </a:r>
          </a:p>
          <a:p>
            <a:r>
              <a:rPr lang="en-US" b="1" dirty="0">
                <a:solidFill>
                  <a:schemeClr val="tx2"/>
                </a:solidFill>
              </a:rPr>
              <a:t>I</a:t>
            </a:r>
            <a:r>
              <a:rPr lang="en-US" dirty="0"/>
              <a:t>solation (</a:t>
            </a:r>
            <a:r>
              <a:rPr lang="en-US" b="1" dirty="0">
                <a:solidFill>
                  <a:schemeClr val="accent6"/>
                </a:solidFill>
              </a:rPr>
              <a:t>Intermediate transaction results must be hidden from other concurrently executed transactions</a:t>
            </a:r>
            <a:r>
              <a:rPr lang="en-US" dirty="0"/>
              <a:t>)</a:t>
            </a:r>
          </a:p>
          <a:p>
            <a:r>
              <a:rPr lang="en-US" b="1" dirty="0">
                <a:solidFill>
                  <a:schemeClr val="tx2"/>
                </a:solidFill>
              </a:rPr>
              <a:t>D</a:t>
            </a:r>
            <a:r>
              <a:rPr lang="en-US" dirty="0"/>
              <a:t>urability (</a:t>
            </a:r>
            <a:r>
              <a:rPr lang="en-US" b="1" dirty="0">
                <a:solidFill>
                  <a:schemeClr val="accent6"/>
                </a:solidFill>
              </a:rPr>
              <a:t>Once a transaction completed successfully, the changes it has made into the database should be permanent</a:t>
            </a:r>
            <a:r>
              <a:rPr lang="en-US" dirty="0"/>
              <a:t>)</a:t>
            </a:r>
            <a:endParaRPr lang="en-GB" dirty="0"/>
          </a:p>
        </p:txBody>
      </p:sp>
    </p:spTree>
    <p:extLst>
      <p:ext uri="{BB962C8B-B14F-4D97-AF65-F5344CB8AC3E}">
        <p14:creationId xmlns:p14="http://schemas.microsoft.com/office/powerpoint/2010/main" val="1858719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11200"/>
          </a:xfrm>
        </p:spPr>
        <p:txBody>
          <a:bodyPr/>
          <a:lstStyle/>
          <a:p>
            <a:r>
              <a:rPr lang="en-US" dirty="0"/>
              <a:t>Log based recovery method</a:t>
            </a:r>
          </a:p>
        </p:txBody>
      </p:sp>
      <p:sp>
        <p:nvSpPr>
          <p:cNvPr id="3" name="Content Placeholder 2"/>
          <p:cNvSpPr>
            <a:spLocks noGrp="1"/>
          </p:cNvSpPr>
          <p:nvPr>
            <p:ph idx="1"/>
          </p:nvPr>
        </p:nvSpPr>
        <p:spPr/>
        <p:txBody>
          <a:bodyPr/>
          <a:lstStyle/>
          <a:p>
            <a:r>
              <a:rPr lang="en-US" dirty="0"/>
              <a:t>The log is a </a:t>
            </a:r>
            <a:r>
              <a:rPr lang="en-US" b="1" dirty="0">
                <a:solidFill>
                  <a:schemeClr val="accent6"/>
                </a:solidFill>
              </a:rPr>
              <a:t>sequence of log records, which maintains information about update activities on the database</a:t>
            </a:r>
            <a:r>
              <a:rPr lang="en-US" dirty="0"/>
              <a:t>.</a:t>
            </a:r>
          </a:p>
          <a:p>
            <a:r>
              <a:rPr lang="en-US" dirty="0"/>
              <a:t>A  log is </a:t>
            </a:r>
            <a:r>
              <a:rPr lang="en-US" b="1" dirty="0">
                <a:solidFill>
                  <a:schemeClr val="accent6"/>
                </a:solidFill>
              </a:rPr>
              <a:t>kept on stable storage (</a:t>
            </a:r>
            <a:r>
              <a:rPr lang="en-US" b="1" dirty="0" err="1">
                <a:solidFill>
                  <a:schemeClr val="accent6"/>
                </a:solidFill>
              </a:rPr>
              <a:t>i.e</a:t>
            </a:r>
            <a:r>
              <a:rPr lang="en-US" b="1" dirty="0">
                <a:solidFill>
                  <a:schemeClr val="accent6"/>
                </a:solidFill>
              </a:rPr>
              <a:t> HDD)</a:t>
            </a:r>
            <a:r>
              <a:rPr lang="en-US" dirty="0"/>
              <a:t>. </a:t>
            </a:r>
          </a:p>
          <a:p>
            <a:r>
              <a:rPr lang="en-US" dirty="0"/>
              <a:t>Log contains </a:t>
            </a:r>
          </a:p>
          <a:p>
            <a:pPr lvl="1"/>
            <a:r>
              <a:rPr lang="en-US" dirty="0"/>
              <a:t>Start of transaction </a:t>
            </a:r>
          </a:p>
          <a:p>
            <a:pPr lvl="1"/>
            <a:r>
              <a:rPr lang="en-US" dirty="0"/>
              <a:t>Transaction-id</a:t>
            </a:r>
          </a:p>
          <a:p>
            <a:pPr lvl="1"/>
            <a:r>
              <a:rPr lang="en-US" dirty="0"/>
              <a:t>Record-id </a:t>
            </a:r>
          </a:p>
          <a:p>
            <a:pPr lvl="1"/>
            <a:r>
              <a:rPr lang="en-US" dirty="0"/>
              <a:t>Type of operation (insert, update, delete) </a:t>
            </a:r>
          </a:p>
          <a:p>
            <a:pPr lvl="1"/>
            <a:r>
              <a:rPr lang="en-US" dirty="0"/>
              <a:t>Old value, new value </a:t>
            </a:r>
          </a:p>
          <a:p>
            <a:pPr lvl="1"/>
            <a:r>
              <a:rPr lang="en-US" dirty="0"/>
              <a:t>End of transaction that is committed or aborted.</a:t>
            </a:r>
          </a:p>
        </p:txBody>
      </p:sp>
    </p:spTree>
    <p:extLst>
      <p:ext uri="{BB962C8B-B14F-4D97-AF65-F5344CB8AC3E}">
        <p14:creationId xmlns:p14="http://schemas.microsoft.com/office/powerpoint/2010/main" val="22861360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11200"/>
          </a:xfrm>
        </p:spPr>
        <p:txBody>
          <a:bodyPr/>
          <a:lstStyle/>
          <a:p>
            <a:r>
              <a:rPr lang="en-US" dirty="0"/>
              <a:t>Log based recovery method</a:t>
            </a:r>
          </a:p>
        </p:txBody>
      </p:sp>
      <p:sp>
        <p:nvSpPr>
          <p:cNvPr id="3" name="Content Placeholder 2"/>
          <p:cNvSpPr>
            <a:spLocks noGrp="1"/>
          </p:cNvSpPr>
          <p:nvPr>
            <p:ph idx="1"/>
          </p:nvPr>
        </p:nvSpPr>
        <p:spPr/>
        <p:txBody>
          <a:bodyPr/>
          <a:lstStyle/>
          <a:p>
            <a:r>
              <a:rPr lang="en-US" dirty="0"/>
              <a:t>When transaction </a:t>
            </a:r>
            <a:r>
              <a:rPr lang="en-US" b="1" dirty="0">
                <a:solidFill>
                  <a:schemeClr val="accent6"/>
                </a:solidFill>
              </a:rPr>
              <a:t>Ti starts</a:t>
            </a:r>
            <a:r>
              <a:rPr lang="en-US" dirty="0"/>
              <a:t>, it registers itself by writing a record </a:t>
            </a:r>
            <a:r>
              <a:rPr lang="en-US" b="1" dirty="0">
                <a:solidFill>
                  <a:schemeClr val="accent6"/>
                </a:solidFill>
              </a:rPr>
              <a:t>&lt;Ti  start&gt; </a:t>
            </a:r>
            <a:r>
              <a:rPr lang="en-US" dirty="0"/>
              <a:t>to the log.</a:t>
            </a:r>
          </a:p>
          <a:p>
            <a:r>
              <a:rPr lang="en-US" dirty="0"/>
              <a:t>Before </a:t>
            </a:r>
            <a:r>
              <a:rPr lang="en-US" b="1" dirty="0">
                <a:solidFill>
                  <a:schemeClr val="accent6"/>
                </a:solidFill>
              </a:rPr>
              <a:t>Ti executes write(X)</a:t>
            </a:r>
            <a:r>
              <a:rPr lang="en-US" dirty="0"/>
              <a:t>, a log record </a:t>
            </a:r>
            <a:r>
              <a:rPr lang="en-US" b="1" dirty="0">
                <a:solidFill>
                  <a:schemeClr val="accent6"/>
                </a:solidFill>
              </a:rPr>
              <a:t>&lt;Ti, X,  V1,  V2&gt; </a:t>
            </a:r>
            <a:r>
              <a:rPr lang="en-US" dirty="0"/>
              <a:t>is written, where V1 is the value of X  before the write (the old value), and V2 is the value to be written to X (the new value). </a:t>
            </a:r>
          </a:p>
          <a:p>
            <a:r>
              <a:rPr lang="en-US" dirty="0"/>
              <a:t>When </a:t>
            </a:r>
            <a:r>
              <a:rPr lang="en-US" b="1" dirty="0">
                <a:solidFill>
                  <a:schemeClr val="accent6"/>
                </a:solidFill>
              </a:rPr>
              <a:t>Ti finishes it last statement</a:t>
            </a:r>
            <a:r>
              <a:rPr lang="en-US" dirty="0"/>
              <a:t>, the log record </a:t>
            </a:r>
            <a:r>
              <a:rPr lang="en-US" b="1" dirty="0">
                <a:solidFill>
                  <a:schemeClr val="accent6"/>
                </a:solidFill>
              </a:rPr>
              <a:t>&lt;Ti  commit&gt;</a:t>
            </a:r>
            <a:r>
              <a:rPr lang="en-US" dirty="0"/>
              <a:t> is written.</a:t>
            </a:r>
          </a:p>
          <a:p>
            <a:r>
              <a:rPr lang="en-US" b="1" dirty="0">
                <a:solidFill>
                  <a:schemeClr val="accent6"/>
                </a:solidFill>
              </a:rPr>
              <a:t>Undo</a:t>
            </a:r>
            <a:r>
              <a:rPr lang="en-US" dirty="0"/>
              <a:t> of a log record </a:t>
            </a:r>
            <a:r>
              <a:rPr lang="en-US" b="1" dirty="0">
                <a:solidFill>
                  <a:schemeClr val="accent6"/>
                </a:solidFill>
              </a:rPr>
              <a:t>&lt;Ti, X,  V1,  V2&gt; </a:t>
            </a:r>
            <a:r>
              <a:rPr lang="en-US" dirty="0"/>
              <a:t>writes the old value V1 to X</a:t>
            </a:r>
          </a:p>
          <a:p>
            <a:r>
              <a:rPr lang="en-US" b="1" dirty="0">
                <a:solidFill>
                  <a:schemeClr val="accent6"/>
                </a:solidFill>
              </a:rPr>
              <a:t>Redo</a:t>
            </a:r>
            <a:r>
              <a:rPr lang="en-US" dirty="0"/>
              <a:t> of a log record </a:t>
            </a:r>
            <a:r>
              <a:rPr lang="en-US" b="1" dirty="0">
                <a:solidFill>
                  <a:schemeClr val="accent6"/>
                </a:solidFill>
              </a:rPr>
              <a:t>&lt;Ti, X,  V1,  V2&gt; </a:t>
            </a:r>
            <a:r>
              <a:rPr lang="en-US" dirty="0"/>
              <a:t>writes the new value V2 to X</a:t>
            </a:r>
          </a:p>
          <a:p>
            <a:r>
              <a:rPr lang="en-US" dirty="0"/>
              <a:t>Types of log based recovery method</a:t>
            </a:r>
          </a:p>
          <a:p>
            <a:pPr lvl="1"/>
            <a:r>
              <a:rPr lang="en-US" dirty="0"/>
              <a:t>Immediate database modification</a:t>
            </a:r>
          </a:p>
          <a:p>
            <a:pPr lvl="1"/>
            <a:r>
              <a:rPr lang="en-US" dirty="0"/>
              <a:t>Deferred database modification</a:t>
            </a:r>
          </a:p>
        </p:txBody>
      </p:sp>
    </p:spTree>
    <p:extLst>
      <p:ext uri="{BB962C8B-B14F-4D97-AF65-F5344CB8AC3E}">
        <p14:creationId xmlns:p14="http://schemas.microsoft.com/office/powerpoint/2010/main" val="8598412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11200"/>
          </a:xfrm>
        </p:spPr>
        <p:txBody>
          <a:bodyPr/>
          <a:lstStyle/>
          <a:p>
            <a:r>
              <a:rPr lang="en-US" dirty="0"/>
              <a:t>Immediate v/s Deferred database modification</a:t>
            </a:r>
          </a:p>
        </p:txBody>
      </p:sp>
      <p:sp>
        <p:nvSpPr>
          <p:cNvPr id="3" name="Content Placeholder 2"/>
          <p:cNvSpPr>
            <a:spLocks noGrp="1"/>
          </p:cNvSpPr>
          <p:nvPr>
            <p:ph idx="1"/>
          </p:nvPr>
        </p:nvSpPr>
        <p:spPr/>
        <p:txBody>
          <a:bodyPr/>
          <a:lstStyle/>
          <a:p>
            <a:pPr marL="0" indent="0">
              <a:buNone/>
            </a:pPr>
            <a:endParaRPr lang="en-US" dirty="0"/>
          </a:p>
        </p:txBody>
      </p:sp>
      <p:graphicFrame>
        <p:nvGraphicFramePr>
          <p:cNvPr id="4" name="Content Placeholder 4">
            <a:extLst>
              <a:ext uri="{FF2B5EF4-FFF2-40B4-BE49-F238E27FC236}">
                <a16:creationId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1075036360"/>
              </p:ext>
            </p:extLst>
          </p:nvPr>
        </p:nvGraphicFramePr>
        <p:xfrm>
          <a:off x="131178" y="859690"/>
          <a:ext cx="11929642" cy="630000"/>
        </p:xfrm>
        <a:graphic>
          <a:graphicData uri="http://schemas.openxmlformats.org/drawingml/2006/table">
            <a:tbl>
              <a:tblPr firstRow="1" bandRow="1">
                <a:tableStyleId>{8EC20E35-A176-4012-BC5E-935CFFF8708E}</a:tableStyleId>
              </a:tblPr>
              <a:tblGrid>
                <a:gridCol w="5964821">
                  <a:extLst>
                    <a:ext uri="{9D8B030D-6E8A-4147-A177-3AD203B41FA5}">
                      <a16:colId xmlns:a16="http://schemas.microsoft.com/office/drawing/2014/main" val="20000"/>
                    </a:ext>
                  </a:extLst>
                </a:gridCol>
                <a:gridCol w="5964821">
                  <a:extLst>
                    <a:ext uri="{9D8B030D-6E8A-4147-A177-3AD203B41FA5}">
                      <a16:colId xmlns:a16="http://schemas.microsoft.com/office/drawing/2014/main" val="20001"/>
                    </a:ext>
                  </a:extLst>
                </a:gridCol>
              </a:tblGrid>
              <a:tr h="630000">
                <a:tc>
                  <a:txBody>
                    <a:bodyPr/>
                    <a:lstStyle/>
                    <a:p>
                      <a:pPr algn="l"/>
                      <a:r>
                        <a:rPr lang="en-US" sz="2400" b="1" dirty="0">
                          <a:solidFill>
                            <a:schemeClr val="tx1"/>
                          </a:solidFill>
                        </a:rPr>
                        <a:t>Immediate database modification</a:t>
                      </a:r>
                      <a:endParaRPr lang="en-US" b="1" dirty="0">
                        <a:solidFill>
                          <a:schemeClr val="tx1"/>
                        </a:solidFill>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2400" kern="1200" dirty="0">
                          <a:solidFill>
                            <a:schemeClr val="tx1"/>
                          </a:solidFill>
                        </a:rPr>
                        <a:t>Deferred database modification</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val="10001"/>
                  </a:ext>
                </a:extLst>
              </a:tr>
            </a:tbl>
          </a:graphicData>
        </a:graphic>
      </p:graphicFrame>
      <p:graphicFrame>
        <p:nvGraphicFramePr>
          <p:cNvPr id="5" name="Content Placeholder 4">
            <a:extLst>
              <a:ext uri="{FF2B5EF4-FFF2-40B4-BE49-F238E27FC236}">
                <a16:creationId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2448408349"/>
              </p:ext>
            </p:extLst>
          </p:nvPr>
        </p:nvGraphicFramePr>
        <p:xfrm>
          <a:off x="131178" y="1503193"/>
          <a:ext cx="11929642" cy="1188720"/>
        </p:xfrm>
        <a:graphic>
          <a:graphicData uri="http://schemas.openxmlformats.org/drawingml/2006/table">
            <a:tbl>
              <a:tblPr firstRow="1" bandRow="1">
                <a:tableStyleId>{8EC20E35-A176-4012-BC5E-935CFFF8708E}</a:tableStyleId>
              </a:tblPr>
              <a:tblGrid>
                <a:gridCol w="5964821">
                  <a:extLst>
                    <a:ext uri="{9D8B030D-6E8A-4147-A177-3AD203B41FA5}">
                      <a16:colId xmlns:a16="http://schemas.microsoft.com/office/drawing/2014/main" val="20000"/>
                    </a:ext>
                  </a:extLst>
                </a:gridCol>
                <a:gridCol w="5964821">
                  <a:extLst>
                    <a:ext uri="{9D8B030D-6E8A-4147-A177-3AD203B41FA5}">
                      <a16:colId xmlns:a16="http://schemas.microsoft.com/office/drawing/2014/main" val="20001"/>
                    </a:ext>
                  </a:extLst>
                </a:gridCol>
              </a:tblGrid>
              <a:tr h="540000">
                <a:tc>
                  <a:txBody>
                    <a:bodyPr/>
                    <a:lstStyle/>
                    <a:p>
                      <a:pPr algn="just"/>
                      <a:r>
                        <a:rPr lang="en-US" sz="2400" b="1" kern="1200" dirty="0">
                          <a:solidFill>
                            <a:schemeClr val="accent6"/>
                          </a:solidFill>
                          <a:latin typeface="+mn-lt"/>
                          <a:ea typeface="+mn-ea"/>
                          <a:cs typeface="+mn-cs"/>
                        </a:rPr>
                        <a:t>Updates (changes) </a:t>
                      </a:r>
                      <a:r>
                        <a:rPr lang="en-US" sz="2400" b="0" kern="1200" dirty="0">
                          <a:solidFill>
                            <a:schemeClr val="dk1"/>
                          </a:solidFill>
                          <a:latin typeface="+mn-lt"/>
                          <a:ea typeface="+mn-ea"/>
                          <a:cs typeface="+mn-cs"/>
                        </a:rPr>
                        <a:t>to the database are </a:t>
                      </a:r>
                      <a:r>
                        <a:rPr lang="en-US" sz="2400" b="1" kern="1200" dirty="0">
                          <a:solidFill>
                            <a:schemeClr val="accent6"/>
                          </a:solidFill>
                          <a:latin typeface="+mn-lt"/>
                          <a:ea typeface="+mn-ea"/>
                          <a:cs typeface="+mn-cs"/>
                        </a:rPr>
                        <a:t>applied immediately</a:t>
                      </a:r>
                      <a:r>
                        <a:rPr lang="en-US" sz="2400" b="0" kern="1200" dirty="0">
                          <a:solidFill>
                            <a:schemeClr val="dk1"/>
                          </a:solidFill>
                          <a:latin typeface="+mn-lt"/>
                          <a:ea typeface="+mn-ea"/>
                          <a:cs typeface="+mn-cs"/>
                        </a:rPr>
                        <a:t> as they occur without waiting to reach to the commit point.</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just" defTabSz="914400" rtl="0" eaLnBrk="1" latinLnBrk="0" hangingPunct="1"/>
                      <a:r>
                        <a:rPr lang="en-US" sz="2400" b="1" kern="1200" dirty="0">
                          <a:solidFill>
                            <a:schemeClr val="accent6"/>
                          </a:solidFill>
                          <a:latin typeface="+mn-lt"/>
                          <a:ea typeface="+mn-ea"/>
                          <a:cs typeface="+mn-cs"/>
                        </a:rPr>
                        <a:t>Updates (changes) </a:t>
                      </a:r>
                      <a:r>
                        <a:rPr lang="en-US" sz="2400" b="0" kern="1200" dirty="0">
                          <a:solidFill>
                            <a:schemeClr val="dk1"/>
                          </a:solidFill>
                          <a:latin typeface="+mn-lt"/>
                          <a:ea typeface="+mn-ea"/>
                          <a:cs typeface="+mn-cs"/>
                        </a:rPr>
                        <a:t>to the database are </a:t>
                      </a:r>
                      <a:r>
                        <a:rPr lang="en-US" sz="2400" b="1" kern="1200" dirty="0">
                          <a:solidFill>
                            <a:schemeClr val="accent6"/>
                          </a:solidFill>
                          <a:latin typeface="+mn-lt"/>
                          <a:ea typeface="+mn-ea"/>
                          <a:cs typeface="+mn-cs"/>
                        </a:rPr>
                        <a:t>deferred (postponed)</a:t>
                      </a:r>
                      <a:r>
                        <a:rPr lang="en-US" sz="2400" b="0" kern="1200" dirty="0">
                          <a:solidFill>
                            <a:schemeClr val="dk1"/>
                          </a:solidFill>
                          <a:latin typeface="+mn-lt"/>
                          <a:ea typeface="+mn-ea"/>
                          <a:cs typeface="+mn-cs"/>
                        </a:rPr>
                        <a:t> until the transaction commits.</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704611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11200"/>
          </a:xfrm>
        </p:spPr>
        <p:txBody>
          <a:bodyPr/>
          <a:lstStyle/>
          <a:p>
            <a:r>
              <a:rPr lang="en-US" dirty="0"/>
              <a:t>Immediate v/s Deferred database modification</a:t>
            </a:r>
          </a:p>
        </p:txBody>
      </p:sp>
      <p:sp>
        <p:nvSpPr>
          <p:cNvPr id="3" name="Content Placeholder 2"/>
          <p:cNvSpPr>
            <a:spLocks noGrp="1"/>
          </p:cNvSpPr>
          <p:nvPr>
            <p:ph idx="1"/>
          </p:nvPr>
        </p:nvSpPr>
        <p:spPr/>
        <p:txBody>
          <a:bodyPr/>
          <a:lstStyle/>
          <a:p>
            <a:pPr marL="0" indent="0">
              <a:buNone/>
            </a:pPr>
            <a:endParaRPr lang="en-US" dirty="0"/>
          </a:p>
        </p:txBody>
      </p:sp>
      <p:graphicFrame>
        <p:nvGraphicFramePr>
          <p:cNvPr id="4" name="Content Placeholder 4">
            <a:extLst>
              <a:ext uri="{FF2B5EF4-FFF2-40B4-BE49-F238E27FC236}">
                <a16:creationId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1075036360"/>
              </p:ext>
            </p:extLst>
          </p:nvPr>
        </p:nvGraphicFramePr>
        <p:xfrm>
          <a:off x="131178" y="859690"/>
          <a:ext cx="11929642" cy="630000"/>
        </p:xfrm>
        <a:graphic>
          <a:graphicData uri="http://schemas.openxmlformats.org/drawingml/2006/table">
            <a:tbl>
              <a:tblPr firstRow="1" bandRow="1">
                <a:tableStyleId>{8EC20E35-A176-4012-BC5E-935CFFF8708E}</a:tableStyleId>
              </a:tblPr>
              <a:tblGrid>
                <a:gridCol w="5964821">
                  <a:extLst>
                    <a:ext uri="{9D8B030D-6E8A-4147-A177-3AD203B41FA5}">
                      <a16:colId xmlns:a16="http://schemas.microsoft.com/office/drawing/2014/main" val="20000"/>
                    </a:ext>
                  </a:extLst>
                </a:gridCol>
                <a:gridCol w="5964821">
                  <a:extLst>
                    <a:ext uri="{9D8B030D-6E8A-4147-A177-3AD203B41FA5}">
                      <a16:colId xmlns:a16="http://schemas.microsoft.com/office/drawing/2014/main" val="20001"/>
                    </a:ext>
                  </a:extLst>
                </a:gridCol>
              </a:tblGrid>
              <a:tr h="630000">
                <a:tc>
                  <a:txBody>
                    <a:bodyPr/>
                    <a:lstStyle/>
                    <a:p>
                      <a:pPr algn="l"/>
                      <a:r>
                        <a:rPr lang="en-US" sz="2400" b="1" dirty="0">
                          <a:solidFill>
                            <a:schemeClr val="tx1"/>
                          </a:solidFill>
                        </a:rPr>
                        <a:t>Immediate database modification</a:t>
                      </a:r>
                      <a:endParaRPr lang="en-US" b="1" dirty="0">
                        <a:solidFill>
                          <a:schemeClr val="tx1"/>
                        </a:solidFill>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2400" kern="1200" dirty="0">
                          <a:solidFill>
                            <a:schemeClr val="tx1"/>
                          </a:solidFill>
                        </a:rPr>
                        <a:t>Deferred database modification</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val="10001"/>
                  </a:ext>
                </a:extLst>
              </a:tr>
            </a:tbl>
          </a:graphicData>
        </a:graphic>
      </p:graphicFrame>
      <p:graphicFrame>
        <p:nvGraphicFramePr>
          <p:cNvPr id="6" name="Content Placeholder 1"/>
          <p:cNvGraphicFramePr>
            <a:graphicFrameLocks/>
          </p:cNvGraphicFramePr>
          <p:nvPr>
            <p:extLst>
              <p:ext uri="{D42A27DB-BD31-4B8C-83A1-F6EECF244321}">
                <p14:modId xmlns:p14="http://schemas.microsoft.com/office/powerpoint/2010/main" val="3371992723"/>
              </p:ext>
            </p:extLst>
          </p:nvPr>
        </p:nvGraphicFramePr>
        <p:xfrm>
          <a:off x="4352364" y="1568030"/>
          <a:ext cx="3505200" cy="3915316"/>
        </p:xfrm>
        <a:graphic>
          <a:graphicData uri="http://schemas.openxmlformats.org/drawingml/2006/table">
            <a:tbl>
              <a:tblPr firstRow="1" firstCol="1" bandRow="1">
                <a:tableStyleId>{2D5ABB26-0587-4C30-8999-92F81FD0307C}</a:tableStyleId>
              </a:tblPr>
              <a:tblGrid>
                <a:gridCol w="1752600">
                  <a:extLst>
                    <a:ext uri="{9D8B030D-6E8A-4147-A177-3AD203B41FA5}">
                      <a16:colId xmlns:a16="http://schemas.microsoft.com/office/drawing/2014/main" val="20000"/>
                    </a:ext>
                  </a:extLst>
                </a:gridCol>
                <a:gridCol w="1752600">
                  <a:extLst>
                    <a:ext uri="{9D8B030D-6E8A-4147-A177-3AD203B41FA5}">
                      <a16:colId xmlns:a16="http://schemas.microsoft.com/office/drawing/2014/main" val="20001"/>
                    </a:ext>
                  </a:extLst>
                </a:gridCol>
              </a:tblGrid>
              <a:tr h="445168">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a:solidFill>
                            <a:schemeClr val="tx1"/>
                          </a:solidFill>
                          <a:effectLst/>
                          <a:latin typeface="+mn-lt"/>
                          <a:ea typeface="+mn-ea"/>
                          <a:cs typeface="+mn-cs"/>
                        </a:rPr>
                        <a:t>T1</a:t>
                      </a:r>
                      <a:endParaRPr lang="en-IN" sz="2400" b="1"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a:solidFill>
                            <a:schemeClr val="tx1"/>
                          </a:solidFill>
                          <a:effectLst/>
                          <a:latin typeface="+mn-lt"/>
                          <a:ea typeface="+mn-ea"/>
                          <a:cs typeface="+mn-cs"/>
                        </a:rPr>
                        <a:t>T2</a:t>
                      </a:r>
                      <a:endParaRPr lang="en-IN" sz="2400" b="1"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a16="http://schemas.microsoft.com/office/drawing/2014/main" val="10000"/>
                  </a:ext>
                </a:extLst>
              </a:tr>
              <a:tr h="1931273">
                <a:tc>
                  <a:txBody>
                    <a:bodyPr/>
                    <a:lstStyle/>
                    <a:p>
                      <a:pPr marL="457200" indent="-457200" algn="ctr">
                        <a:lnSpc>
                          <a:spcPct val="115000"/>
                        </a:lnSpc>
                        <a:spcAft>
                          <a:spcPts val="0"/>
                        </a:spcAft>
                      </a:pPr>
                      <a:r>
                        <a:rPr lang="en-US" sz="1800" kern="1200" dirty="0">
                          <a:solidFill>
                            <a:schemeClr val="tx1"/>
                          </a:solidFill>
                          <a:effectLst/>
                          <a:latin typeface="+mn-lt"/>
                          <a:ea typeface="+mn-ea"/>
                          <a:cs typeface="+mn-cs"/>
                        </a:rPr>
                        <a:t>Read (A)</a:t>
                      </a:r>
                      <a:endParaRPr lang="en-IN" sz="1800" kern="1200" dirty="0">
                        <a:solidFill>
                          <a:schemeClr val="tx1"/>
                        </a:solidFill>
                        <a:effectLst/>
                        <a:latin typeface="+mn-lt"/>
                        <a:ea typeface="+mn-ea"/>
                        <a:cs typeface="+mn-cs"/>
                      </a:endParaRPr>
                    </a:p>
                    <a:p>
                      <a:pPr marL="457200" indent="-457200" algn="ctr">
                        <a:lnSpc>
                          <a:spcPct val="115000"/>
                        </a:lnSpc>
                        <a:spcAft>
                          <a:spcPts val="0"/>
                        </a:spcAft>
                      </a:pPr>
                      <a:r>
                        <a:rPr lang="en-US" sz="1800" kern="1200" dirty="0">
                          <a:solidFill>
                            <a:schemeClr val="tx1"/>
                          </a:solidFill>
                          <a:effectLst/>
                          <a:latin typeface="+mn-lt"/>
                          <a:ea typeface="+mn-ea"/>
                          <a:cs typeface="+mn-cs"/>
                        </a:rPr>
                        <a:t>A = A - 100</a:t>
                      </a:r>
                      <a:endParaRPr lang="en-IN" sz="1800" kern="1200" dirty="0">
                        <a:solidFill>
                          <a:schemeClr val="tx1"/>
                        </a:solidFill>
                        <a:effectLst/>
                        <a:latin typeface="+mn-lt"/>
                        <a:ea typeface="+mn-ea"/>
                        <a:cs typeface="+mn-cs"/>
                      </a:endParaRPr>
                    </a:p>
                    <a:p>
                      <a:pPr marL="457200" indent="-457200" algn="ctr">
                        <a:lnSpc>
                          <a:spcPct val="115000"/>
                        </a:lnSpc>
                        <a:spcAft>
                          <a:spcPts val="0"/>
                        </a:spcAft>
                      </a:pPr>
                      <a:r>
                        <a:rPr lang="en-US" sz="1800" kern="1200" dirty="0">
                          <a:solidFill>
                            <a:schemeClr val="tx1"/>
                          </a:solidFill>
                          <a:effectLst/>
                          <a:latin typeface="+mn-lt"/>
                          <a:ea typeface="+mn-ea"/>
                          <a:cs typeface="+mn-cs"/>
                        </a:rPr>
                        <a:t>Write (A) </a:t>
                      </a:r>
                    </a:p>
                    <a:p>
                      <a:pPr marL="457200" indent="-457200" algn="ctr">
                        <a:lnSpc>
                          <a:spcPct val="115000"/>
                        </a:lnSpc>
                        <a:spcAft>
                          <a:spcPts val="0"/>
                        </a:spcAft>
                      </a:pPr>
                      <a:r>
                        <a:rPr lang="en-US" sz="1800" kern="1200" dirty="0">
                          <a:solidFill>
                            <a:schemeClr val="tx1"/>
                          </a:solidFill>
                          <a:effectLst/>
                          <a:latin typeface="+mn-lt"/>
                          <a:ea typeface="+mn-ea"/>
                          <a:cs typeface="+mn-cs"/>
                        </a:rPr>
                        <a:t>Read (B)</a:t>
                      </a:r>
                      <a:endParaRPr lang="en-IN" sz="1800" kern="1200" dirty="0">
                        <a:solidFill>
                          <a:schemeClr val="tx1"/>
                        </a:solidFill>
                        <a:effectLst/>
                        <a:latin typeface="+mn-lt"/>
                        <a:ea typeface="+mn-ea"/>
                        <a:cs typeface="+mn-cs"/>
                      </a:endParaRPr>
                    </a:p>
                    <a:p>
                      <a:pPr marL="457200" indent="-457200" algn="ctr">
                        <a:lnSpc>
                          <a:spcPct val="115000"/>
                        </a:lnSpc>
                        <a:spcAft>
                          <a:spcPts val="0"/>
                        </a:spcAft>
                      </a:pPr>
                      <a:r>
                        <a:rPr lang="en-US" sz="1800" kern="1200" dirty="0">
                          <a:solidFill>
                            <a:schemeClr val="tx1"/>
                          </a:solidFill>
                          <a:effectLst/>
                          <a:latin typeface="+mn-lt"/>
                          <a:ea typeface="+mn-ea"/>
                          <a:cs typeface="+mn-cs"/>
                        </a:rPr>
                        <a:t>B = B + 100</a:t>
                      </a:r>
                      <a:endParaRPr lang="en-IN" sz="1800" kern="1200" dirty="0">
                        <a:solidFill>
                          <a:schemeClr val="tx1"/>
                        </a:solidFill>
                        <a:effectLst/>
                        <a:latin typeface="+mn-lt"/>
                        <a:ea typeface="+mn-ea"/>
                        <a:cs typeface="+mn-cs"/>
                      </a:endParaRPr>
                    </a:p>
                    <a:p>
                      <a:pPr marL="457200" indent="-457200" algn="ctr">
                        <a:lnSpc>
                          <a:spcPct val="115000"/>
                        </a:lnSpc>
                        <a:spcAft>
                          <a:spcPts val="0"/>
                        </a:spcAft>
                      </a:pPr>
                      <a:r>
                        <a:rPr lang="en-US" sz="1800" kern="1200" dirty="0">
                          <a:solidFill>
                            <a:schemeClr val="tx1"/>
                          </a:solidFill>
                          <a:effectLst/>
                          <a:latin typeface="+mn-lt"/>
                          <a:ea typeface="+mn-ea"/>
                          <a:cs typeface="+mn-cs"/>
                        </a:rPr>
                        <a:t>Write (B)</a:t>
                      </a:r>
                    </a:p>
                    <a:p>
                      <a:pPr marL="457200" indent="-457200" algn="ctr">
                        <a:lnSpc>
                          <a:spcPct val="115000"/>
                        </a:lnSpc>
                        <a:spcAft>
                          <a:spcPts val="0"/>
                        </a:spcAft>
                      </a:pPr>
                      <a:r>
                        <a:rPr lang="en-US" sz="1800" kern="1200" dirty="0">
                          <a:solidFill>
                            <a:schemeClr val="tx1"/>
                          </a:solidFill>
                          <a:effectLst/>
                          <a:latin typeface="+mn-lt"/>
                          <a:ea typeface="+mn-ea"/>
                          <a:cs typeface="+mn-cs"/>
                        </a:rPr>
                        <a:t>Commit</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marL="457200" indent="-457200" algn="ctr" defTabSz="914400" rtl="0" eaLnBrk="1" latinLnBrk="0" hangingPunct="1">
                        <a:lnSpc>
                          <a:spcPct val="115000"/>
                        </a:lnSpc>
                        <a:spcAft>
                          <a:spcPts val="0"/>
                        </a:spcAft>
                      </a:pPr>
                      <a:endParaRPr lang="en-US" sz="1800" b="1" kern="1200" dirty="0">
                        <a:effectLst/>
                      </a:endParaRPr>
                    </a:p>
                    <a:p>
                      <a:pPr marL="457200" indent="-457200" algn="ctr" defTabSz="914400" rtl="0" eaLnBrk="1" latinLnBrk="0" hangingPunct="1">
                        <a:lnSpc>
                          <a:spcPct val="115000"/>
                        </a:lnSpc>
                        <a:spcAft>
                          <a:spcPts val="0"/>
                        </a:spcAft>
                      </a:pPr>
                      <a:endParaRPr lang="en-US" sz="1800" b="1" kern="1200" dirty="0">
                        <a:effectLst/>
                      </a:endParaRPr>
                    </a:p>
                    <a:p>
                      <a:pPr marL="457200" indent="-457200" algn="ctr" defTabSz="914400" rtl="0" eaLnBrk="1" latinLnBrk="0" hangingPunct="1">
                        <a:lnSpc>
                          <a:spcPct val="115000"/>
                        </a:lnSpc>
                        <a:spcAft>
                          <a:spcPts val="0"/>
                        </a:spcAft>
                      </a:pPr>
                      <a:endParaRPr lang="en-US" sz="18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143000">
                <a:tc>
                  <a:txBody>
                    <a:bodyPr/>
                    <a:lstStyle/>
                    <a:p>
                      <a:pPr marL="457200" indent="-457200" algn="ctr">
                        <a:lnSpc>
                          <a:spcPct val="115000"/>
                        </a:lnSpc>
                        <a:spcAft>
                          <a:spcPts val="0"/>
                        </a:spcAft>
                      </a:pPr>
                      <a:r>
                        <a:rPr lang="en-US" sz="1800" kern="1200" dirty="0">
                          <a:solidFill>
                            <a:schemeClr val="tx1"/>
                          </a:solidFill>
                          <a:effectLst/>
                          <a:latin typeface="+mn-lt"/>
                          <a:ea typeface="+mn-ea"/>
                          <a:cs typeface="+mn-cs"/>
                        </a:rPr>
                        <a:t> </a:t>
                      </a:r>
                      <a:endParaRPr lang="en-IN" sz="18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Read (C)</a:t>
                      </a:r>
                      <a:endParaRPr lang="en-IN" sz="1800" kern="1200" dirty="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C = C - 200</a:t>
                      </a:r>
                      <a:endParaRPr lang="en-IN" sz="1800" kern="1200" dirty="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Write (C)</a:t>
                      </a:r>
                    </a:p>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Commit</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
        <p:nvSpPr>
          <p:cNvPr id="7" name="Flowchart: Process 6"/>
          <p:cNvSpPr/>
          <p:nvPr/>
        </p:nvSpPr>
        <p:spPr>
          <a:xfrm>
            <a:off x="1739704" y="1571778"/>
            <a:ext cx="2400300" cy="467693"/>
          </a:xfrm>
          <a:prstGeom prst="flowChartProcess">
            <a:avLst/>
          </a:prstGeom>
          <a:solidFill>
            <a:schemeClr val="accent6">
              <a:lumMod val="60000"/>
              <a:lumOff val="40000"/>
            </a:schemeClr>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solidFill>
                  <a:schemeClr val="tx1"/>
                </a:solidFill>
              </a:rPr>
              <a:t>A=500, </a:t>
            </a:r>
            <a:r>
              <a:rPr lang="en-US" sz="2000" dirty="0">
                <a:solidFill>
                  <a:schemeClr val="tx1"/>
                </a:solidFill>
              </a:rPr>
              <a:t>B=600, C=700</a:t>
            </a:r>
            <a:endParaRPr lang="en-IN" sz="2000" dirty="0">
              <a:solidFill>
                <a:schemeClr val="tx1"/>
              </a:solidFill>
            </a:endParaRPr>
          </a:p>
        </p:txBody>
      </p:sp>
      <p:sp>
        <p:nvSpPr>
          <p:cNvPr id="8" name="Flowchart: Process 7"/>
          <p:cNvSpPr/>
          <p:nvPr/>
        </p:nvSpPr>
        <p:spPr>
          <a:xfrm>
            <a:off x="8086164" y="1571778"/>
            <a:ext cx="2400300" cy="467693"/>
          </a:xfrm>
          <a:prstGeom prst="flowChartProcess">
            <a:avLst/>
          </a:prstGeom>
          <a:solidFill>
            <a:schemeClr val="accent6">
              <a:lumMod val="60000"/>
              <a:lumOff val="40000"/>
            </a:schemeClr>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solidFill>
                  <a:schemeClr val="tx1"/>
                </a:solidFill>
              </a:rPr>
              <a:t>A=500, </a:t>
            </a:r>
            <a:r>
              <a:rPr lang="en-US" sz="2000" dirty="0">
                <a:solidFill>
                  <a:schemeClr val="tx1"/>
                </a:solidFill>
              </a:rPr>
              <a:t>B=600, C=700</a:t>
            </a:r>
            <a:endParaRPr lang="en-IN" sz="2000" dirty="0">
              <a:solidFill>
                <a:schemeClr val="tx1"/>
              </a:solidFill>
            </a:endParaRPr>
          </a:p>
        </p:txBody>
      </p:sp>
      <p:sp>
        <p:nvSpPr>
          <p:cNvPr id="10" name="Rounded Rectangular Callout 9"/>
          <p:cNvSpPr/>
          <p:nvPr/>
        </p:nvSpPr>
        <p:spPr>
          <a:xfrm>
            <a:off x="1777682" y="2903571"/>
            <a:ext cx="2400300" cy="1224000"/>
          </a:xfrm>
          <a:prstGeom prst="wedgeRoundRectCallout">
            <a:avLst>
              <a:gd name="adj1" fmla="val 70289"/>
              <a:gd name="adj2" fmla="val 34509"/>
              <a:gd name="adj3" fmla="val 16667"/>
            </a:avLst>
          </a:prstGeom>
          <a:solidFill>
            <a:schemeClr val="accent6">
              <a:lumMod val="20000"/>
              <a:lumOff val="80000"/>
            </a:schemeClr>
          </a:solidFill>
          <a:ln w="12700">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solidFill>
                  <a:schemeClr val="tx1"/>
                </a:solidFill>
              </a:rPr>
              <a:t>&lt;T1 start&gt; </a:t>
            </a:r>
          </a:p>
          <a:p>
            <a:pPr algn="ctr"/>
            <a:r>
              <a:rPr lang="en-IN" sz="2000" dirty="0">
                <a:solidFill>
                  <a:schemeClr val="tx1"/>
                </a:solidFill>
              </a:rPr>
              <a:t>&lt;T1, A, 500, 400&gt; </a:t>
            </a:r>
          </a:p>
          <a:p>
            <a:pPr algn="ctr"/>
            <a:r>
              <a:rPr lang="en-IN" sz="2000" dirty="0">
                <a:solidFill>
                  <a:schemeClr val="tx1"/>
                </a:solidFill>
              </a:rPr>
              <a:t>&lt;T1, B, 600, 700&gt; </a:t>
            </a:r>
          </a:p>
          <a:p>
            <a:pPr algn="ctr"/>
            <a:r>
              <a:rPr lang="en-IN" dirty="0">
                <a:solidFill>
                  <a:schemeClr val="tx1"/>
                </a:solidFill>
              </a:rPr>
              <a:t>A=400,B=700,C=700</a:t>
            </a:r>
          </a:p>
        </p:txBody>
      </p:sp>
      <p:sp>
        <p:nvSpPr>
          <p:cNvPr id="11" name="Rounded Rectangular Callout 10"/>
          <p:cNvSpPr/>
          <p:nvPr/>
        </p:nvSpPr>
        <p:spPr>
          <a:xfrm>
            <a:off x="8107853" y="2885571"/>
            <a:ext cx="2340000" cy="1224000"/>
          </a:xfrm>
          <a:prstGeom prst="wedgeRoundRectCallout">
            <a:avLst>
              <a:gd name="adj1" fmla="val -151490"/>
              <a:gd name="adj2" fmla="val 35928"/>
              <a:gd name="adj3" fmla="val 16667"/>
            </a:avLst>
          </a:prstGeom>
          <a:solidFill>
            <a:schemeClr val="accent6">
              <a:lumMod val="20000"/>
              <a:lumOff val="80000"/>
            </a:schemeClr>
          </a:solidFill>
          <a:ln w="12700">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solidFill>
                  <a:schemeClr val="tx1"/>
                </a:solidFill>
              </a:rPr>
              <a:t>&lt;T1 start&gt; </a:t>
            </a:r>
          </a:p>
          <a:p>
            <a:pPr algn="ctr"/>
            <a:r>
              <a:rPr lang="en-IN" sz="2000" dirty="0">
                <a:solidFill>
                  <a:schemeClr val="tx1"/>
                </a:solidFill>
              </a:rPr>
              <a:t>&lt;T1, A, 400&gt; </a:t>
            </a:r>
          </a:p>
          <a:p>
            <a:pPr algn="ctr"/>
            <a:r>
              <a:rPr lang="en-IN" sz="2000" dirty="0">
                <a:solidFill>
                  <a:schemeClr val="tx1"/>
                </a:solidFill>
              </a:rPr>
              <a:t>&lt;T1, B, 700&gt;</a:t>
            </a:r>
          </a:p>
          <a:p>
            <a:pPr algn="ctr"/>
            <a:r>
              <a:rPr lang="en-IN" dirty="0">
                <a:solidFill>
                  <a:schemeClr val="tx1"/>
                </a:solidFill>
              </a:rPr>
              <a:t>A=500,B=600,C=700</a:t>
            </a:r>
            <a:endParaRPr lang="en-IN" sz="2000" dirty="0">
              <a:solidFill>
                <a:schemeClr val="tx1"/>
              </a:solidFill>
            </a:endParaRPr>
          </a:p>
        </p:txBody>
      </p:sp>
      <p:sp>
        <p:nvSpPr>
          <p:cNvPr id="12" name="Rounded Rectangular Callout 11"/>
          <p:cNvSpPr/>
          <p:nvPr/>
        </p:nvSpPr>
        <p:spPr>
          <a:xfrm>
            <a:off x="8105633" y="3384671"/>
            <a:ext cx="2340000" cy="2160000"/>
          </a:xfrm>
          <a:prstGeom prst="wedgeRoundRectCallout">
            <a:avLst>
              <a:gd name="adj1" fmla="val -76677"/>
              <a:gd name="adj2" fmla="val 32995"/>
              <a:gd name="adj3" fmla="val 16667"/>
            </a:avLst>
          </a:prstGeom>
          <a:solidFill>
            <a:schemeClr val="accent6">
              <a:lumMod val="20000"/>
              <a:lumOff val="80000"/>
            </a:schemeClr>
          </a:solidFill>
          <a:ln w="12700">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solidFill>
                  <a:schemeClr val="tx1"/>
                </a:solidFill>
              </a:rPr>
              <a:t>&lt;T1 start&gt; </a:t>
            </a:r>
          </a:p>
          <a:p>
            <a:pPr algn="ctr"/>
            <a:r>
              <a:rPr lang="en-IN" sz="2000" dirty="0">
                <a:solidFill>
                  <a:schemeClr val="tx1"/>
                </a:solidFill>
              </a:rPr>
              <a:t>&lt;T1, A, 400&gt; </a:t>
            </a:r>
          </a:p>
          <a:p>
            <a:pPr algn="ctr"/>
            <a:r>
              <a:rPr lang="en-IN" sz="2000" dirty="0">
                <a:solidFill>
                  <a:schemeClr val="tx1"/>
                </a:solidFill>
              </a:rPr>
              <a:t>&lt;T1, B, 700&gt;</a:t>
            </a:r>
          </a:p>
          <a:p>
            <a:pPr algn="ctr"/>
            <a:r>
              <a:rPr lang="en-IN" sz="2000" dirty="0">
                <a:solidFill>
                  <a:schemeClr val="tx1"/>
                </a:solidFill>
              </a:rPr>
              <a:t>&lt;T1, Commit&gt;</a:t>
            </a:r>
          </a:p>
          <a:p>
            <a:pPr algn="ctr"/>
            <a:r>
              <a:rPr lang="en-IN" sz="2000" dirty="0">
                <a:solidFill>
                  <a:schemeClr val="tx1"/>
                </a:solidFill>
              </a:rPr>
              <a:t> &lt;T2 start&gt; </a:t>
            </a:r>
          </a:p>
          <a:p>
            <a:pPr algn="ctr"/>
            <a:r>
              <a:rPr lang="en-IN" sz="2000" dirty="0">
                <a:solidFill>
                  <a:schemeClr val="tx1"/>
                </a:solidFill>
              </a:rPr>
              <a:t>&lt;T2, C, 500&gt;</a:t>
            </a:r>
          </a:p>
          <a:p>
            <a:pPr algn="ctr"/>
            <a:r>
              <a:rPr lang="en-IN" dirty="0">
                <a:solidFill>
                  <a:schemeClr val="tx1"/>
                </a:solidFill>
              </a:rPr>
              <a:t>A=400,B=700,C=700</a:t>
            </a:r>
          </a:p>
        </p:txBody>
      </p:sp>
      <p:sp>
        <p:nvSpPr>
          <p:cNvPr id="13" name="Rounded Rectangular Callout 12"/>
          <p:cNvSpPr/>
          <p:nvPr/>
        </p:nvSpPr>
        <p:spPr>
          <a:xfrm>
            <a:off x="8108364" y="3018925"/>
            <a:ext cx="2340000" cy="2606400"/>
          </a:xfrm>
          <a:prstGeom prst="wedgeRoundRectCallout">
            <a:avLst>
              <a:gd name="adj1" fmla="val -77837"/>
              <a:gd name="adj2" fmla="val 44449"/>
              <a:gd name="adj3" fmla="val 16667"/>
            </a:avLst>
          </a:prstGeom>
          <a:solidFill>
            <a:schemeClr val="accent6">
              <a:lumMod val="20000"/>
              <a:lumOff val="80000"/>
            </a:schemeClr>
          </a:solidFill>
          <a:ln w="12700">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solidFill>
                  <a:schemeClr val="tx1"/>
                </a:solidFill>
              </a:rPr>
              <a:t>&lt;T1 start&gt; </a:t>
            </a:r>
          </a:p>
          <a:p>
            <a:pPr algn="ctr"/>
            <a:r>
              <a:rPr lang="en-IN" sz="2000" dirty="0">
                <a:solidFill>
                  <a:schemeClr val="tx1"/>
                </a:solidFill>
              </a:rPr>
              <a:t>&lt;T1, A, 400&gt; </a:t>
            </a:r>
          </a:p>
          <a:p>
            <a:pPr algn="ctr"/>
            <a:r>
              <a:rPr lang="en-IN" sz="2000" dirty="0">
                <a:solidFill>
                  <a:schemeClr val="tx1"/>
                </a:solidFill>
              </a:rPr>
              <a:t>&lt;T1, B, 700&gt;</a:t>
            </a:r>
          </a:p>
          <a:p>
            <a:pPr algn="ctr"/>
            <a:r>
              <a:rPr lang="en-IN" sz="2000" dirty="0">
                <a:solidFill>
                  <a:schemeClr val="tx1"/>
                </a:solidFill>
              </a:rPr>
              <a:t>&lt;T1, Commit&gt;</a:t>
            </a:r>
          </a:p>
          <a:p>
            <a:pPr algn="ctr"/>
            <a:r>
              <a:rPr lang="en-IN" sz="2000" dirty="0">
                <a:solidFill>
                  <a:schemeClr val="tx1"/>
                </a:solidFill>
              </a:rPr>
              <a:t> &lt;T2 start&gt; </a:t>
            </a:r>
          </a:p>
          <a:p>
            <a:pPr algn="ctr"/>
            <a:r>
              <a:rPr lang="en-IN" sz="2000" dirty="0">
                <a:solidFill>
                  <a:schemeClr val="tx1"/>
                </a:solidFill>
              </a:rPr>
              <a:t>&lt;T2, C, 500&gt;</a:t>
            </a:r>
          </a:p>
          <a:p>
            <a:pPr algn="ctr"/>
            <a:r>
              <a:rPr lang="en-US" sz="2000" dirty="0">
                <a:solidFill>
                  <a:schemeClr val="tx1"/>
                </a:solidFill>
              </a:rPr>
              <a:t>&lt;T2, Commit&gt;</a:t>
            </a:r>
          </a:p>
          <a:p>
            <a:pPr algn="ctr"/>
            <a:r>
              <a:rPr lang="en-IN" dirty="0">
                <a:solidFill>
                  <a:schemeClr val="tx1"/>
                </a:solidFill>
              </a:rPr>
              <a:t>A=400,B=700,C=500</a:t>
            </a:r>
            <a:endParaRPr lang="en-IN" sz="2000" dirty="0">
              <a:solidFill>
                <a:schemeClr val="tx1"/>
              </a:solidFill>
            </a:endParaRPr>
          </a:p>
        </p:txBody>
      </p:sp>
      <p:cxnSp>
        <p:nvCxnSpPr>
          <p:cNvPr id="14" name="Straight Connector 13"/>
          <p:cNvCxnSpPr/>
          <p:nvPr/>
        </p:nvCxnSpPr>
        <p:spPr>
          <a:xfrm>
            <a:off x="6409764" y="5201771"/>
            <a:ext cx="1066800" cy="0"/>
          </a:xfrm>
          <a:prstGeom prst="line">
            <a:avLst/>
          </a:prstGeom>
          <a:ln w="28575">
            <a:solidFill>
              <a:schemeClr val="accent6">
                <a:lumMod val="60000"/>
                <a:lumOff val="40000"/>
              </a:schemeClr>
            </a:solidFill>
          </a:ln>
          <a:effectLst/>
        </p:spPr>
        <p:style>
          <a:lnRef idx="2">
            <a:schemeClr val="accent2"/>
          </a:lnRef>
          <a:fillRef idx="0">
            <a:schemeClr val="accent2"/>
          </a:fillRef>
          <a:effectRef idx="1">
            <a:schemeClr val="accent2"/>
          </a:effectRef>
          <a:fontRef idx="minor">
            <a:schemeClr val="tx1"/>
          </a:fontRef>
        </p:style>
      </p:cxnSp>
      <p:cxnSp>
        <p:nvCxnSpPr>
          <p:cNvPr id="15" name="Straight Connector 14"/>
          <p:cNvCxnSpPr/>
          <p:nvPr/>
        </p:nvCxnSpPr>
        <p:spPr>
          <a:xfrm>
            <a:off x="6409764" y="5476091"/>
            <a:ext cx="1066800" cy="0"/>
          </a:xfrm>
          <a:prstGeom prst="line">
            <a:avLst/>
          </a:prstGeom>
          <a:ln w="28575">
            <a:solidFill>
              <a:schemeClr val="accent6">
                <a:lumMod val="60000"/>
                <a:lumOff val="40000"/>
              </a:schemeClr>
            </a:solidFill>
          </a:ln>
          <a:effectLst/>
        </p:spPr>
        <p:style>
          <a:lnRef idx="2">
            <a:schemeClr val="accent2"/>
          </a:lnRef>
          <a:fillRef idx="0">
            <a:schemeClr val="accent2"/>
          </a:fillRef>
          <a:effectRef idx="1">
            <a:schemeClr val="accent2"/>
          </a:effectRef>
          <a:fontRef idx="minor">
            <a:schemeClr val="tx1"/>
          </a:fontRef>
        </p:style>
      </p:cxnSp>
      <p:cxnSp>
        <p:nvCxnSpPr>
          <p:cNvPr id="16" name="Straight Connector 15"/>
          <p:cNvCxnSpPr/>
          <p:nvPr/>
        </p:nvCxnSpPr>
        <p:spPr>
          <a:xfrm>
            <a:off x="4657164" y="3944471"/>
            <a:ext cx="1066800" cy="0"/>
          </a:xfrm>
          <a:prstGeom prst="line">
            <a:avLst/>
          </a:prstGeom>
          <a:ln w="28575">
            <a:solidFill>
              <a:schemeClr val="accent6">
                <a:lumMod val="60000"/>
                <a:lumOff val="40000"/>
              </a:schemeClr>
            </a:solidFill>
          </a:ln>
          <a:effectLst/>
        </p:spPr>
        <p:style>
          <a:lnRef idx="2">
            <a:schemeClr val="accent2"/>
          </a:lnRef>
          <a:fillRef idx="0">
            <a:schemeClr val="accent2"/>
          </a:fillRef>
          <a:effectRef idx="1">
            <a:schemeClr val="accent2"/>
          </a:effectRef>
          <a:fontRef idx="minor">
            <a:schemeClr val="tx1"/>
          </a:fontRef>
        </p:style>
      </p:cxnSp>
      <p:sp>
        <p:nvSpPr>
          <p:cNvPr id="17" name="Rounded Rectangular Callout 16"/>
          <p:cNvSpPr/>
          <p:nvPr/>
        </p:nvSpPr>
        <p:spPr>
          <a:xfrm>
            <a:off x="1761564" y="3359601"/>
            <a:ext cx="2402798" cy="2160000"/>
          </a:xfrm>
          <a:prstGeom prst="wedgeRoundRectCallout">
            <a:avLst>
              <a:gd name="adj1" fmla="val 143479"/>
              <a:gd name="adj2" fmla="val 34680"/>
              <a:gd name="adj3" fmla="val 16667"/>
            </a:avLst>
          </a:prstGeom>
          <a:solidFill>
            <a:schemeClr val="accent6">
              <a:lumMod val="20000"/>
              <a:lumOff val="80000"/>
            </a:schemeClr>
          </a:solidFill>
          <a:ln w="12700">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solidFill>
                  <a:schemeClr val="tx1"/>
                </a:solidFill>
              </a:rPr>
              <a:t>&lt;T1 start&gt; </a:t>
            </a:r>
          </a:p>
          <a:p>
            <a:pPr algn="ctr"/>
            <a:r>
              <a:rPr lang="en-IN" sz="2000" dirty="0">
                <a:solidFill>
                  <a:schemeClr val="tx1"/>
                </a:solidFill>
              </a:rPr>
              <a:t>&lt;T1, A, 500, 400&gt; </a:t>
            </a:r>
          </a:p>
          <a:p>
            <a:pPr algn="ctr"/>
            <a:r>
              <a:rPr lang="en-IN" sz="2000" dirty="0">
                <a:solidFill>
                  <a:schemeClr val="tx1"/>
                </a:solidFill>
              </a:rPr>
              <a:t>&lt;T1, B, 600, 700&gt;</a:t>
            </a:r>
          </a:p>
          <a:p>
            <a:pPr algn="ctr"/>
            <a:r>
              <a:rPr lang="en-IN" sz="2000" dirty="0">
                <a:solidFill>
                  <a:schemeClr val="tx1"/>
                </a:solidFill>
              </a:rPr>
              <a:t>&lt;T1, Commit&gt;</a:t>
            </a:r>
          </a:p>
          <a:p>
            <a:pPr algn="ctr"/>
            <a:r>
              <a:rPr lang="en-IN" sz="2000" dirty="0">
                <a:solidFill>
                  <a:schemeClr val="tx1"/>
                </a:solidFill>
              </a:rPr>
              <a:t> &lt;T2 start&gt; </a:t>
            </a:r>
          </a:p>
          <a:p>
            <a:pPr algn="ctr"/>
            <a:r>
              <a:rPr lang="en-IN" sz="2000" dirty="0">
                <a:solidFill>
                  <a:schemeClr val="tx1"/>
                </a:solidFill>
              </a:rPr>
              <a:t>&lt;T2, C, 700, 500&gt;</a:t>
            </a:r>
          </a:p>
          <a:p>
            <a:pPr algn="ctr"/>
            <a:r>
              <a:rPr lang="en-IN" dirty="0">
                <a:solidFill>
                  <a:schemeClr val="tx1"/>
                </a:solidFill>
              </a:rPr>
              <a:t>A=400,B=700,C=500</a:t>
            </a:r>
            <a:endParaRPr lang="en-IN" sz="2000" dirty="0">
              <a:solidFill>
                <a:schemeClr val="tx1"/>
              </a:solidFill>
            </a:endParaRPr>
          </a:p>
        </p:txBody>
      </p:sp>
      <p:sp>
        <p:nvSpPr>
          <p:cNvPr id="18" name="Rounded Rectangular Callout 17"/>
          <p:cNvSpPr/>
          <p:nvPr/>
        </p:nvSpPr>
        <p:spPr>
          <a:xfrm>
            <a:off x="1773935" y="3019589"/>
            <a:ext cx="2402798" cy="2605072"/>
          </a:xfrm>
          <a:prstGeom prst="wedgeRoundRectCallout">
            <a:avLst>
              <a:gd name="adj1" fmla="val 143087"/>
              <a:gd name="adj2" fmla="val 44475"/>
              <a:gd name="adj3" fmla="val 16667"/>
            </a:avLst>
          </a:prstGeom>
          <a:solidFill>
            <a:schemeClr val="accent6">
              <a:lumMod val="20000"/>
              <a:lumOff val="80000"/>
            </a:schemeClr>
          </a:solidFill>
          <a:ln w="12700">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solidFill>
                  <a:schemeClr val="tx1"/>
                </a:solidFill>
              </a:rPr>
              <a:t>&lt;T1 start&gt; </a:t>
            </a:r>
          </a:p>
          <a:p>
            <a:pPr algn="ctr"/>
            <a:r>
              <a:rPr lang="en-IN" sz="2000" dirty="0">
                <a:solidFill>
                  <a:schemeClr val="tx1"/>
                </a:solidFill>
              </a:rPr>
              <a:t>&lt;T1, A, 500, 400&gt; </a:t>
            </a:r>
          </a:p>
          <a:p>
            <a:pPr algn="ctr"/>
            <a:r>
              <a:rPr lang="en-IN" sz="2000" dirty="0">
                <a:solidFill>
                  <a:schemeClr val="tx1"/>
                </a:solidFill>
              </a:rPr>
              <a:t>&lt;T1, B, 600, 700&gt;</a:t>
            </a:r>
          </a:p>
          <a:p>
            <a:pPr algn="ctr"/>
            <a:r>
              <a:rPr lang="en-IN" sz="2000" dirty="0">
                <a:solidFill>
                  <a:schemeClr val="tx1"/>
                </a:solidFill>
              </a:rPr>
              <a:t>&lt;T1, Commit&gt;</a:t>
            </a:r>
          </a:p>
          <a:p>
            <a:pPr algn="ctr"/>
            <a:r>
              <a:rPr lang="en-IN" sz="2000" dirty="0">
                <a:solidFill>
                  <a:schemeClr val="tx1"/>
                </a:solidFill>
              </a:rPr>
              <a:t> &lt;T2 start&gt; </a:t>
            </a:r>
          </a:p>
          <a:p>
            <a:pPr algn="ctr"/>
            <a:r>
              <a:rPr lang="en-IN" sz="2000" dirty="0">
                <a:solidFill>
                  <a:schemeClr val="tx1"/>
                </a:solidFill>
              </a:rPr>
              <a:t>&lt;T2, C, 700, 500&gt;</a:t>
            </a:r>
          </a:p>
          <a:p>
            <a:pPr algn="ctr"/>
            <a:r>
              <a:rPr lang="en-US" sz="2000" dirty="0">
                <a:solidFill>
                  <a:schemeClr val="tx1"/>
                </a:solidFill>
              </a:rPr>
              <a:t>&lt;T2, Commit&gt;</a:t>
            </a:r>
          </a:p>
          <a:p>
            <a:pPr algn="ctr"/>
            <a:r>
              <a:rPr lang="en-IN" dirty="0">
                <a:solidFill>
                  <a:schemeClr val="tx1"/>
                </a:solidFill>
              </a:rPr>
              <a:t>A=400,B=700,C=500</a:t>
            </a:r>
            <a:endParaRPr lang="en-IN" sz="2000" dirty="0">
              <a:solidFill>
                <a:schemeClr val="tx1"/>
              </a:solidFill>
            </a:endParaRPr>
          </a:p>
        </p:txBody>
      </p:sp>
    </p:spTree>
    <p:extLst>
      <p:ext uri="{BB962C8B-B14F-4D97-AF65-F5344CB8AC3E}">
        <p14:creationId xmlns:p14="http://schemas.microsoft.com/office/powerpoint/2010/main" val="40419033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0" presetClass="exit" presetSubtype="0" fill="hold" grpId="1" nodeType="clickEffect">
                                  <p:stCondLst>
                                    <p:cond delay="0"/>
                                  </p:stCondLst>
                                  <p:childTnLst>
                                    <p:animEffect transition="out" filter="fade">
                                      <p:cBhvr>
                                        <p:cTn id="28" dur="500"/>
                                        <p:tgtEl>
                                          <p:spTgt spid="10"/>
                                        </p:tgtEl>
                                      </p:cBhvr>
                                    </p:animEffect>
                                    <p:set>
                                      <p:cBhvr>
                                        <p:cTn id="29" dur="1" fill="hold">
                                          <p:stCondLst>
                                            <p:cond delay="499"/>
                                          </p:stCondLst>
                                        </p:cTn>
                                        <p:tgtEl>
                                          <p:spTgt spid="10"/>
                                        </p:tgtEl>
                                        <p:attrNameLst>
                                          <p:attrName>style.visibility</p:attrName>
                                        </p:attrNameLst>
                                      </p:cBhvr>
                                      <p:to>
                                        <p:strVal val="hidden"/>
                                      </p:to>
                                    </p:set>
                                  </p:childTnLst>
                                </p:cTn>
                              </p:par>
                              <p:par>
                                <p:cTn id="30" presetID="10" presetClass="exit" presetSubtype="0" fill="hold" grpId="1" nodeType="withEffect">
                                  <p:stCondLst>
                                    <p:cond delay="0"/>
                                  </p:stCondLst>
                                  <p:childTnLst>
                                    <p:animEffect transition="out" filter="fade">
                                      <p:cBhvr>
                                        <p:cTn id="31" dur="500"/>
                                        <p:tgtEl>
                                          <p:spTgt spid="11"/>
                                        </p:tgtEl>
                                      </p:cBhvr>
                                    </p:animEffect>
                                    <p:set>
                                      <p:cBhvr>
                                        <p:cTn id="32" dur="1" fill="hold">
                                          <p:stCondLst>
                                            <p:cond delay="499"/>
                                          </p:stCondLst>
                                        </p:cTn>
                                        <p:tgtEl>
                                          <p:spTgt spid="11"/>
                                        </p:tgtEl>
                                        <p:attrNameLst>
                                          <p:attrName>style.visibility</p:attrName>
                                        </p:attrNameLst>
                                      </p:cBhvr>
                                      <p:to>
                                        <p:strVal val="hidden"/>
                                      </p:to>
                                    </p:set>
                                  </p:childTnLst>
                                </p:cTn>
                              </p:par>
                              <p:par>
                                <p:cTn id="33" presetID="10" presetClass="exit" presetSubtype="0" fill="hold" nodeType="withEffect">
                                  <p:stCondLst>
                                    <p:cond delay="0"/>
                                  </p:stCondLst>
                                  <p:childTnLst>
                                    <p:animEffect transition="out" filter="fade">
                                      <p:cBhvr>
                                        <p:cTn id="34" dur="500"/>
                                        <p:tgtEl>
                                          <p:spTgt spid="16"/>
                                        </p:tgtEl>
                                      </p:cBhvr>
                                    </p:animEffect>
                                    <p:set>
                                      <p:cBhvr>
                                        <p:cTn id="35" dur="1" fill="hold">
                                          <p:stCondLst>
                                            <p:cond delay="499"/>
                                          </p:stCondLst>
                                        </p:cTn>
                                        <p:tgtEl>
                                          <p:spTgt spid="16"/>
                                        </p:tgtEl>
                                        <p:attrNameLst>
                                          <p:attrName>style.visibility</p:attrName>
                                        </p:attrNameLst>
                                      </p:cBhvr>
                                      <p:to>
                                        <p:strVal val="hidden"/>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14"/>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17"/>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12"/>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0" presetClass="exit" presetSubtype="0" fill="hold" grpId="1" nodeType="clickEffect">
                                  <p:stCondLst>
                                    <p:cond delay="0"/>
                                  </p:stCondLst>
                                  <p:childTnLst>
                                    <p:animEffect transition="out" filter="fade">
                                      <p:cBhvr>
                                        <p:cTn id="51" dur="500"/>
                                        <p:tgtEl>
                                          <p:spTgt spid="17"/>
                                        </p:tgtEl>
                                      </p:cBhvr>
                                    </p:animEffect>
                                    <p:set>
                                      <p:cBhvr>
                                        <p:cTn id="52" dur="1" fill="hold">
                                          <p:stCondLst>
                                            <p:cond delay="499"/>
                                          </p:stCondLst>
                                        </p:cTn>
                                        <p:tgtEl>
                                          <p:spTgt spid="17"/>
                                        </p:tgtEl>
                                        <p:attrNameLst>
                                          <p:attrName>style.visibility</p:attrName>
                                        </p:attrNameLst>
                                      </p:cBhvr>
                                      <p:to>
                                        <p:strVal val="hidden"/>
                                      </p:to>
                                    </p:set>
                                  </p:childTnLst>
                                </p:cTn>
                              </p:par>
                              <p:par>
                                <p:cTn id="53" presetID="10" presetClass="exit" presetSubtype="0" fill="hold" grpId="1" nodeType="withEffect">
                                  <p:stCondLst>
                                    <p:cond delay="0"/>
                                  </p:stCondLst>
                                  <p:childTnLst>
                                    <p:animEffect transition="out" filter="fade">
                                      <p:cBhvr>
                                        <p:cTn id="54" dur="500"/>
                                        <p:tgtEl>
                                          <p:spTgt spid="12"/>
                                        </p:tgtEl>
                                      </p:cBhvr>
                                    </p:animEffect>
                                    <p:set>
                                      <p:cBhvr>
                                        <p:cTn id="55" dur="1" fill="hold">
                                          <p:stCondLst>
                                            <p:cond delay="499"/>
                                          </p:stCondLst>
                                        </p:cTn>
                                        <p:tgtEl>
                                          <p:spTgt spid="12"/>
                                        </p:tgtEl>
                                        <p:attrNameLst>
                                          <p:attrName>style.visibility</p:attrName>
                                        </p:attrNameLst>
                                      </p:cBhvr>
                                      <p:to>
                                        <p:strVal val="hidden"/>
                                      </p:to>
                                    </p:set>
                                  </p:childTnLst>
                                </p:cTn>
                              </p:par>
                              <p:par>
                                <p:cTn id="56" presetID="10" presetClass="exit" presetSubtype="0" fill="hold" nodeType="withEffect">
                                  <p:stCondLst>
                                    <p:cond delay="0"/>
                                  </p:stCondLst>
                                  <p:childTnLst>
                                    <p:animEffect transition="out" filter="fade">
                                      <p:cBhvr>
                                        <p:cTn id="57" dur="500"/>
                                        <p:tgtEl>
                                          <p:spTgt spid="14"/>
                                        </p:tgtEl>
                                      </p:cBhvr>
                                    </p:animEffect>
                                    <p:set>
                                      <p:cBhvr>
                                        <p:cTn id="58" dur="1" fill="hold">
                                          <p:stCondLst>
                                            <p:cond delay="499"/>
                                          </p:stCondLst>
                                        </p:cTn>
                                        <p:tgtEl>
                                          <p:spTgt spid="14"/>
                                        </p:tgtEl>
                                        <p:attrNameLst>
                                          <p:attrName>style.visibility</p:attrName>
                                        </p:attrNameLst>
                                      </p:cBhvr>
                                      <p:to>
                                        <p:strVal val="hidden"/>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15"/>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18"/>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13"/>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0" presetClass="exit" presetSubtype="0" fill="hold" grpId="1" nodeType="clickEffect">
                                  <p:stCondLst>
                                    <p:cond delay="0"/>
                                  </p:stCondLst>
                                  <p:childTnLst>
                                    <p:animEffect transition="out" filter="fade">
                                      <p:cBhvr>
                                        <p:cTn id="74" dur="500"/>
                                        <p:tgtEl>
                                          <p:spTgt spid="18"/>
                                        </p:tgtEl>
                                      </p:cBhvr>
                                    </p:animEffect>
                                    <p:set>
                                      <p:cBhvr>
                                        <p:cTn id="75" dur="1" fill="hold">
                                          <p:stCondLst>
                                            <p:cond delay="499"/>
                                          </p:stCondLst>
                                        </p:cTn>
                                        <p:tgtEl>
                                          <p:spTgt spid="18"/>
                                        </p:tgtEl>
                                        <p:attrNameLst>
                                          <p:attrName>style.visibility</p:attrName>
                                        </p:attrNameLst>
                                      </p:cBhvr>
                                      <p:to>
                                        <p:strVal val="hidden"/>
                                      </p:to>
                                    </p:set>
                                  </p:childTnLst>
                                </p:cTn>
                              </p:par>
                              <p:par>
                                <p:cTn id="76" presetID="10" presetClass="exit" presetSubtype="0" fill="hold" grpId="1" nodeType="withEffect">
                                  <p:stCondLst>
                                    <p:cond delay="0"/>
                                  </p:stCondLst>
                                  <p:childTnLst>
                                    <p:animEffect transition="out" filter="fade">
                                      <p:cBhvr>
                                        <p:cTn id="77" dur="500"/>
                                        <p:tgtEl>
                                          <p:spTgt spid="13"/>
                                        </p:tgtEl>
                                      </p:cBhvr>
                                    </p:animEffect>
                                    <p:set>
                                      <p:cBhvr>
                                        <p:cTn id="78" dur="1" fill="hold">
                                          <p:stCondLst>
                                            <p:cond delay="499"/>
                                          </p:stCondLst>
                                        </p:cTn>
                                        <p:tgtEl>
                                          <p:spTgt spid="13"/>
                                        </p:tgtEl>
                                        <p:attrNameLst>
                                          <p:attrName>style.visibility</p:attrName>
                                        </p:attrNameLst>
                                      </p:cBhvr>
                                      <p:to>
                                        <p:strVal val="hidden"/>
                                      </p:to>
                                    </p:set>
                                  </p:childTnLst>
                                </p:cTn>
                              </p:par>
                              <p:par>
                                <p:cTn id="79" presetID="10" presetClass="exit" presetSubtype="0" fill="hold" nodeType="withEffect">
                                  <p:stCondLst>
                                    <p:cond delay="0"/>
                                  </p:stCondLst>
                                  <p:childTnLst>
                                    <p:animEffect transition="out" filter="fade">
                                      <p:cBhvr>
                                        <p:cTn id="80" dur="500"/>
                                        <p:tgtEl>
                                          <p:spTgt spid="15"/>
                                        </p:tgtEl>
                                      </p:cBhvr>
                                    </p:animEffect>
                                    <p:set>
                                      <p:cBhvr>
                                        <p:cTn id="81" dur="1" fill="hold">
                                          <p:stCondLst>
                                            <p:cond delay="499"/>
                                          </p:stCondLst>
                                        </p:cTn>
                                        <p:tgtEl>
                                          <p:spTgt spid="1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0" grpId="0" animBg="1"/>
      <p:bldP spid="10" grpId="1" animBg="1"/>
      <p:bldP spid="11" grpId="0" animBg="1"/>
      <p:bldP spid="11" grpId="1" animBg="1"/>
      <p:bldP spid="12" grpId="0" animBg="1"/>
      <p:bldP spid="12" grpId="1" animBg="1"/>
      <p:bldP spid="13" grpId="0" animBg="1"/>
      <p:bldP spid="13" grpId="1" animBg="1"/>
      <p:bldP spid="17" grpId="0" animBg="1"/>
      <p:bldP spid="17" grpId="1" animBg="1"/>
      <p:bldP spid="18" grpId="0" animBg="1"/>
      <p:bldP spid="18" grpId="1"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11200"/>
          </a:xfrm>
        </p:spPr>
        <p:txBody>
          <a:bodyPr/>
          <a:lstStyle/>
          <a:p>
            <a:r>
              <a:rPr lang="en-US" dirty="0"/>
              <a:t>Immediate v/s Deferred database modification</a:t>
            </a:r>
          </a:p>
        </p:txBody>
      </p:sp>
      <p:sp>
        <p:nvSpPr>
          <p:cNvPr id="3" name="Content Placeholder 2"/>
          <p:cNvSpPr>
            <a:spLocks noGrp="1"/>
          </p:cNvSpPr>
          <p:nvPr>
            <p:ph idx="1"/>
          </p:nvPr>
        </p:nvSpPr>
        <p:spPr/>
        <p:txBody>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graphicFrame>
        <p:nvGraphicFramePr>
          <p:cNvPr id="4" name="Content Placeholder 4">
            <a:extLst>
              <a:ext uri="{FF2B5EF4-FFF2-40B4-BE49-F238E27FC236}">
                <a16:creationId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1075036360"/>
              </p:ext>
            </p:extLst>
          </p:nvPr>
        </p:nvGraphicFramePr>
        <p:xfrm>
          <a:off x="131178" y="859690"/>
          <a:ext cx="11929642" cy="630000"/>
        </p:xfrm>
        <a:graphic>
          <a:graphicData uri="http://schemas.openxmlformats.org/drawingml/2006/table">
            <a:tbl>
              <a:tblPr firstRow="1" bandRow="1">
                <a:tableStyleId>{8EC20E35-A176-4012-BC5E-935CFFF8708E}</a:tableStyleId>
              </a:tblPr>
              <a:tblGrid>
                <a:gridCol w="5964821">
                  <a:extLst>
                    <a:ext uri="{9D8B030D-6E8A-4147-A177-3AD203B41FA5}">
                      <a16:colId xmlns:a16="http://schemas.microsoft.com/office/drawing/2014/main" val="20000"/>
                    </a:ext>
                  </a:extLst>
                </a:gridCol>
                <a:gridCol w="5964821">
                  <a:extLst>
                    <a:ext uri="{9D8B030D-6E8A-4147-A177-3AD203B41FA5}">
                      <a16:colId xmlns:a16="http://schemas.microsoft.com/office/drawing/2014/main" val="20001"/>
                    </a:ext>
                  </a:extLst>
                </a:gridCol>
              </a:tblGrid>
              <a:tr h="630000">
                <a:tc>
                  <a:txBody>
                    <a:bodyPr/>
                    <a:lstStyle/>
                    <a:p>
                      <a:pPr algn="l"/>
                      <a:r>
                        <a:rPr lang="en-US" sz="2400" b="1" dirty="0">
                          <a:solidFill>
                            <a:schemeClr val="tx1"/>
                          </a:solidFill>
                        </a:rPr>
                        <a:t>Immediate database modification</a:t>
                      </a:r>
                      <a:endParaRPr lang="en-US" b="1" dirty="0">
                        <a:solidFill>
                          <a:schemeClr val="tx1"/>
                        </a:solidFill>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2400" kern="1200" dirty="0">
                          <a:solidFill>
                            <a:schemeClr val="tx1"/>
                          </a:solidFill>
                        </a:rPr>
                        <a:t>Deferred database modification</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val="10001"/>
                  </a:ext>
                </a:extLst>
              </a:tr>
            </a:tbl>
          </a:graphicData>
        </a:graphic>
      </p:graphicFrame>
      <p:graphicFrame>
        <p:nvGraphicFramePr>
          <p:cNvPr id="5" name="Content Placeholder 4">
            <a:extLst>
              <a:ext uri="{FF2B5EF4-FFF2-40B4-BE49-F238E27FC236}">
                <a16:creationId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365715249"/>
              </p:ext>
            </p:extLst>
          </p:nvPr>
        </p:nvGraphicFramePr>
        <p:xfrm>
          <a:off x="131179" y="1503193"/>
          <a:ext cx="11929642" cy="1188720"/>
        </p:xfrm>
        <a:graphic>
          <a:graphicData uri="http://schemas.openxmlformats.org/drawingml/2006/table">
            <a:tbl>
              <a:tblPr firstRow="1" bandRow="1">
                <a:tableStyleId>{8EC20E35-A176-4012-BC5E-935CFFF8708E}</a:tableStyleId>
              </a:tblPr>
              <a:tblGrid>
                <a:gridCol w="5964821">
                  <a:extLst>
                    <a:ext uri="{9D8B030D-6E8A-4147-A177-3AD203B41FA5}">
                      <a16:colId xmlns:a16="http://schemas.microsoft.com/office/drawing/2014/main" val="20000"/>
                    </a:ext>
                  </a:extLst>
                </a:gridCol>
                <a:gridCol w="5964821">
                  <a:extLst>
                    <a:ext uri="{9D8B030D-6E8A-4147-A177-3AD203B41FA5}">
                      <a16:colId xmlns:a16="http://schemas.microsoft.com/office/drawing/2014/main" val="20001"/>
                    </a:ext>
                  </a:extLst>
                </a:gridCol>
              </a:tblGrid>
              <a:tr h="540000">
                <a:tc>
                  <a:txBody>
                    <a:bodyPr/>
                    <a:lstStyle/>
                    <a:p>
                      <a:pPr algn="just"/>
                      <a:r>
                        <a:rPr lang="en-US" sz="2400" b="1" kern="1200" dirty="0">
                          <a:solidFill>
                            <a:schemeClr val="accent6"/>
                          </a:solidFill>
                          <a:latin typeface="+mn-lt"/>
                          <a:ea typeface="+mn-ea"/>
                          <a:cs typeface="+mn-cs"/>
                        </a:rPr>
                        <a:t>Updates (changes) </a:t>
                      </a:r>
                      <a:r>
                        <a:rPr lang="en-US" sz="2400" b="0" kern="1200" dirty="0">
                          <a:solidFill>
                            <a:schemeClr val="dk1"/>
                          </a:solidFill>
                          <a:latin typeface="+mn-lt"/>
                          <a:ea typeface="+mn-ea"/>
                          <a:cs typeface="+mn-cs"/>
                        </a:rPr>
                        <a:t>to the database are </a:t>
                      </a:r>
                      <a:r>
                        <a:rPr lang="en-US" sz="2400" b="1" kern="1200" dirty="0">
                          <a:solidFill>
                            <a:schemeClr val="accent6"/>
                          </a:solidFill>
                          <a:latin typeface="+mn-lt"/>
                          <a:ea typeface="+mn-ea"/>
                          <a:cs typeface="+mn-cs"/>
                        </a:rPr>
                        <a:t>applied immediately</a:t>
                      </a:r>
                      <a:r>
                        <a:rPr lang="en-US" sz="2400" b="0" kern="1200" dirty="0">
                          <a:solidFill>
                            <a:schemeClr val="dk1"/>
                          </a:solidFill>
                          <a:latin typeface="+mn-lt"/>
                          <a:ea typeface="+mn-ea"/>
                          <a:cs typeface="+mn-cs"/>
                        </a:rPr>
                        <a:t> as they occur without waiting to reach to the commit point.</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just" defTabSz="914400" rtl="0" eaLnBrk="1" latinLnBrk="0" hangingPunct="1"/>
                      <a:r>
                        <a:rPr lang="en-US" sz="2400" b="1" kern="1200" dirty="0">
                          <a:solidFill>
                            <a:schemeClr val="accent6"/>
                          </a:solidFill>
                          <a:latin typeface="+mn-lt"/>
                          <a:ea typeface="+mn-ea"/>
                          <a:cs typeface="+mn-cs"/>
                        </a:rPr>
                        <a:t>Updates (changes) </a:t>
                      </a:r>
                      <a:r>
                        <a:rPr lang="en-US" sz="2400" b="0" kern="1200" dirty="0">
                          <a:solidFill>
                            <a:schemeClr val="dk1"/>
                          </a:solidFill>
                          <a:latin typeface="+mn-lt"/>
                          <a:ea typeface="+mn-ea"/>
                          <a:cs typeface="+mn-cs"/>
                        </a:rPr>
                        <a:t>to the database are </a:t>
                      </a:r>
                      <a:r>
                        <a:rPr lang="en-US" sz="2400" b="1" kern="1200" dirty="0">
                          <a:solidFill>
                            <a:schemeClr val="accent6"/>
                          </a:solidFill>
                          <a:latin typeface="+mn-lt"/>
                          <a:ea typeface="+mn-ea"/>
                          <a:cs typeface="+mn-cs"/>
                        </a:rPr>
                        <a:t>deferred (postponed)</a:t>
                      </a:r>
                      <a:r>
                        <a:rPr lang="en-US" sz="2400" b="0" kern="1200" dirty="0">
                          <a:solidFill>
                            <a:schemeClr val="dk1"/>
                          </a:solidFill>
                          <a:latin typeface="+mn-lt"/>
                          <a:ea typeface="+mn-ea"/>
                          <a:cs typeface="+mn-cs"/>
                        </a:rPr>
                        <a:t> until the transaction commits.</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bl>
          </a:graphicData>
        </a:graphic>
      </p:graphicFrame>
      <p:graphicFrame>
        <p:nvGraphicFramePr>
          <p:cNvPr id="8" name="Content Placeholder 4">
            <a:extLst>
              <a:ext uri="{FF2B5EF4-FFF2-40B4-BE49-F238E27FC236}">
                <a16:creationId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2080256947"/>
              </p:ext>
            </p:extLst>
          </p:nvPr>
        </p:nvGraphicFramePr>
        <p:xfrm>
          <a:off x="131179" y="2696395"/>
          <a:ext cx="11929642" cy="1188720"/>
        </p:xfrm>
        <a:graphic>
          <a:graphicData uri="http://schemas.openxmlformats.org/drawingml/2006/table">
            <a:tbl>
              <a:tblPr firstRow="1" bandRow="1">
                <a:tableStyleId>{8EC20E35-A176-4012-BC5E-935CFFF8708E}</a:tableStyleId>
              </a:tblPr>
              <a:tblGrid>
                <a:gridCol w="5964821">
                  <a:extLst>
                    <a:ext uri="{9D8B030D-6E8A-4147-A177-3AD203B41FA5}">
                      <a16:colId xmlns:a16="http://schemas.microsoft.com/office/drawing/2014/main" val="20000"/>
                    </a:ext>
                  </a:extLst>
                </a:gridCol>
                <a:gridCol w="5964821">
                  <a:extLst>
                    <a:ext uri="{9D8B030D-6E8A-4147-A177-3AD203B41FA5}">
                      <a16:colId xmlns:a16="http://schemas.microsoft.com/office/drawing/2014/main" val="20001"/>
                    </a:ext>
                  </a:extLst>
                </a:gridCol>
              </a:tblGrid>
              <a:tr h="540000">
                <a:tc>
                  <a:txBody>
                    <a:bodyPr/>
                    <a:lstStyle/>
                    <a:p>
                      <a:pPr algn="just"/>
                      <a:r>
                        <a:rPr lang="en-US" sz="2400" b="0" kern="1200" dirty="0">
                          <a:solidFill>
                            <a:schemeClr val="dk1"/>
                          </a:solidFill>
                          <a:latin typeface="+mn-lt"/>
                          <a:ea typeface="+mn-ea"/>
                          <a:cs typeface="+mn-cs"/>
                        </a:rPr>
                        <a:t>If </a:t>
                      </a:r>
                      <a:r>
                        <a:rPr lang="en-US" sz="2400" b="1" kern="1200" dirty="0">
                          <a:solidFill>
                            <a:schemeClr val="accent6"/>
                          </a:solidFill>
                          <a:latin typeface="+mn-lt"/>
                          <a:ea typeface="+mn-ea"/>
                          <a:cs typeface="+mn-cs"/>
                        </a:rPr>
                        <a:t>transaction is not committed</a:t>
                      </a:r>
                      <a:r>
                        <a:rPr lang="en-US" sz="2400" b="0" kern="1200" dirty="0">
                          <a:solidFill>
                            <a:schemeClr val="dk1"/>
                          </a:solidFill>
                          <a:latin typeface="+mn-lt"/>
                          <a:ea typeface="+mn-ea"/>
                          <a:cs typeface="+mn-cs"/>
                        </a:rPr>
                        <a:t>, then we </a:t>
                      </a:r>
                      <a:r>
                        <a:rPr lang="en-US" sz="2400" b="1" kern="1200" dirty="0">
                          <a:solidFill>
                            <a:schemeClr val="accent6"/>
                          </a:solidFill>
                          <a:latin typeface="+mn-lt"/>
                          <a:ea typeface="+mn-ea"/>
                          <a:cs typeface="+mn-cs"/>
                        </a:rPr>
                        <a:t>need to do undo</a:t>
                      </a:r>
                      <a:r>
                        <a:rPr lang="en-US" sz="2400" b="0" kern="1200" dirty="0">
                          <a:solidFill>
                            <a:schemeClr val="dk1"/>
                          </a:solidFill>
                          <a:latin typeface="+mn-lt"/>
                          <a:ea typeface="+mn-ea"/>
                          <a:cs typeface="+mn-cs"/>
                        </a:rPr>
                        <a:t> operation and </a:t>
                      </a:r>
                      <a:r>
                        <a:rPr lang="en-US" sz="2400" b="1" kern="1200" dirty="0">
                          <a:solidFill>
                            <a:schemeClr val="accent6"/>
                          </a:solidFill>
                          <a:latin typeface="+mn-lt"/>
                          <a:ea typeface="+mn-ea"/>
                          <a:cs typeface="+mn-cs"/>
                        </a:rPr>
                        <a:t>restart the transaction </a:t>
                      </a:r>
                      <a:r>
                        <a:rPr lang="en-US" sz="2400" b="0" kern="1200" dirty="0">
                          <a:solidFill>
                            <a:schemeClr val="dk1"/>
                          </a:solidFill>
                          <a:latin typeface="+mn-lt"/>
                          <a:ea typeface="+mn-ea"/>
                          <a:cs typeface="+mn-cs"/>
                        </a:rPr>
                        <a:t>again. </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just" defTabSz="914400" rtl="0" eaLnBrk="1" latinLnBrk="0" hangingPunct="1"/>
                      <a:r>
                        <a:rPr lang="en-US" sz="2400" b="0" kern="1200" dirty="0">
                          <a:solidFill>
                            <a:schemeClr val="dk1"/>
                          </a:solidFill>
                          <a:latin typeface="+mn-lt"/>
                          <a:ea typeface="+mn-ea"/>
                          <a:cs typeface="+mn-cs"/>
                        </a:rPr>
                        <a:t>If </a:t>
                      </a:r>
                      <a:r>
                        <a:rPr lang="en-US" sz="2400" b="1" kern="1200" dirty="0">
                          <a:solidFill>
                            <a:schemeClr val="accent6"/>
                          </a:solidFill>
                          <a:latin typeface="+mn-lt"/>
                          <a:ea typeface="+mn-ea"/>
                          <a:cs typeface="+mn-cs"/>
                        </a:rPr>
                        <a:t>transaction is not committed</a:t>
                      </a:r>
                      <a:r>
                        <a:rPr lang="en-US" sz="2400" b="0" kern="1200" dirty="0">
                          <a:solidFill>
                            <a:schemeClr val="dk1"/>
                          </a:solidFill>
                          <a:latin typeface="+mn-lt"/>
                          <a:ea typeface="+mn-ea"/>
                          <a:cs typeface="+mn-cs"/>
                        </a:rPr>
                        <a:t>, then </a:t>
                      </a:r>
                      <a:r>
                        <a:rPr lang="en-US" sz="2400" b="1" kern="1200" dirty="0">
                          <a:solidFill>
                            <a:schemeClr val="accent6"/>
                          </a:solidFill>
                          <a:latin typeface="+mn-lt"/>
                          <a:ea typeface="+mn-ea"/>
                          <a:cs typeface="+mn-cs"/>
                        </a:rPr>
                        <a:t>no need to do any undo</a:t>
                      </a:r>
                      <a:r>
                        <a:rPr lang="en-US" sz="2400" b="0" kern="1200" dirty="0">
                          <a:solidFill>
                            <a:schemeClr val="dk1"/>
                          </a:solidFill>
                          <a:latin typeface="+mn-lt"/>
                          <a:ea typeface="+mn-ea"/>
                          <a:cs typeface="+mn-cs"/>
                        </a:rPr>
                        <a:t> operations. Just </a:t>
                      </a:r>
                      <a:r>
                        <a:rPr lang="en-US" sz="2400" b="1" kern="1200" dirty="0">
                          <a:solidFill>
                            <a:schemeClr val="accent6"/>
                          </a:solidFill>
                          <a:latin typeface="+mn-lt"/>
                          <a:ea typeface="+mn-ea"/>
                          <a:cs typeface="+mn-cs"/>
                        </a:rPr>
                        <a:t>restart the transaction</a:t>
                      </a:r>
                      <a:r>
                        <a:rPr lang="en-US" sz="2400" b="0" kern="1200" dirty="0">
                          <a:solidFill>
                            <a:schemeClr val="dk1"/>
                          </a:solidFill>
                          <a:latin typeface="+mn-lt"/>
                          <a:ea typeface="+mn-ea"/>
                          <a:cs typeface="+mn-cs"/>
                        </a:rPr>
                        <a:t>.</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bl>
          </a:graphicData>
        </a:graphic>
      </p:graphicFrame>
      <p:graphicFrame>
        <p:nvGraphicFramePr>
          <p:cNvPr id="9" name="Content Placeholder 4">
            <a:extLst>
              <a:ext uri="{FF2B5EF4-FFF2-40B4-BE49-F238E27FC236}">
                <a16:creationId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582676698"/>
              </p:ext>
            </p:extLst>
          </p:nvPr>
        </p:nvGraphicFramePr>
        <p:xfrm>
          <a:off x="131179" y="3889597"/>
          <a:ext cx="11929642" cy="822960"/>
        </p:xfrm>
        <a:graphic>
          <a:graphicData uri="http://schemas.openxmlformats.org/drawingml/2006/table">
            <a:tbl>
              <a:tblPr firstRow="1" bandRow="1">
                <a:tableStyleId>{8EC20E35-A176-4012-BC5E-935CFFF8708E}</a:tableStyleId>
              </a:tblPr>
              <a:tblGrid>
                <a:gridCol w="5964821">
                  <a:extLst>
                    <a:ext uri="{9D8B030D-6E8A-4147-A177-3AD203B41FA5}">
                      <a16:colId xmlns:a16="http://schemas.microsoft.com/office/drawing/2014/main" val="20000"/>
                    </a:ext>
                  </a:extLst>
                </a:gridCol>
                <a:gridCol w="5964821">
                  <a:extLst>
                    <a:ext uri="{9D8B030D-6E8A-4147-A177-3AD203B41FA5}">
                      <a16:colId xmlns:a16="http://schemas.microsoft.com/office/drawing/2014/main" val="20001"/>
                    </a:ext>
                  </a:extLst>
                </a:gridCol>
              </a:tblGrid>
              <a:tr h="540000">
                <a:tc>
                  <a:txBody>
                    <a:bodyPr/>
                    <a:lstStyle/>
                    <a:p>
                      <a:pPr algn="just"/>
                      <a:r>
                        <a:rPr lang="en-US" sz="2400" b="0" kern="1200" dirty="0">
                          <a:solidFill>
                            <a:schemeClr val="dk1"/>
                          </a:solidFill>
                          <a:latin typeface="+mn-lt"/>
                          <a:ea typeface="+mn-ea"/>
                          <a:cs typeface="+mn-cs"/>
                        </a:rPr>
                        <a:t>If </a:t>
                      </a:r>
                      <a:r>
                        <a:rPr lang="en-US" sz="2400" b="1" kern="1200" dirty="0">
                          <a:solidFill>
                            <a:schemeClr val="accent6"/>
                          </a:solidFill>
                          <a:latin typeface="+mn-lt"/>
                          <a:ea typeface="+mn-ea"/>
                          <a:cs typeface="+mn-cs"/>
                        </a:rPr>
                        <a:t>transaction is committed</a:t>
                      </a:r>
                      <a:r>
                        <a:rPr lang="en-US" sz="2400" b="0" kern="1200" dirty="0">
                          <a:solidFill>
                            <a:schemeClr val="dk1"/>
                          </a:solidFill>
                          <a:latin typeface="+mn-lt"/>
                          <a:ea typeface="+mn-ea"/>
                          <a:cs typeface="+mn-cs"/>
                        </a:rPr>
                        <a:t>, then </a:t>
                      </a:r>
                      <a:r>
                        <a:rPr lang="en-US" sz="2400" b="1" kern="1200" dirty="0">
                          <a:solidFill>
                            <a:schemeClr val="accent6"/>
                          </a:solidFill>
                          <a:latin typeface="+mn-lt"/>
                          <a:ea typeface="+mn-ea"/>
                          <a:cs typeface="+mn-cs"/>
                        </a:rPr>
                        <a:t>no need to do redo</a:t>
                      </a:r>
                      <a:r>
                        <a:rPr lang="en-US" sz="2400" b="0" kern="1200" dirty="0">
                          <a:solidFill>
                            <a:schemeClr val="dk1"/>
                          </a:solidFill>
                          <a:latin typeface="+mn-lt"/>
                          <a:ea typeface="+mn-ea"/>
                          <a:cs typeface="+mn-cs"/>
                        </a:rPr>
                        <a:t> the updates of the transaction. </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just" defTabSz="914400" rtl="0" eaLnBrk="1" latinLnBrk="0" hangingPunct="1"/>
                      <a:r>
                        <a:rPr lang="en-US" sz="2400" b="0" kern="1200" dirty="0">
                          <a:solidFill>
                            <a:schemeClr val="dk1"/>
                          </a:solidFill>
                          <a:latin typeface="+mn-lt"/>
                          <a:ea typeface="+mn-ea"/>
                          <a:cs typeface="+mn-cs"/>
                        </a:rPr>
                        <a:t>If </a:t>
                      </a:r>
                      <a:r>
                        <a:rPr lang="en-US" sz="2400" b="1" kern="1200" dirty="0">
                          <a:solidFill>
                            <a:schemeClr val="accent6"/>
                          </a:solidFill>
                          <a:latin typeface="+mn-lt"/>
                          <a:ea typeface="+mn-ea"/>
                          <a:cs typeface="+mn-cs"/>
                        </a:rPr>
                        <a:t>transaction is committed</a:t>
                      </a:r>
                      <a:r>
                        <a:rPr lang="en-US" sz="2400" b="0" kern="1200" dirty="0">
                          <a:solidFill>
                            <a:schemeClr val="dk1"/>
                          </a:solidFill>
                          <a:latin typeface="+mn-lt"/>
                          <a:ea typeface="+mn-ea"/>
                          <a:cs typeface="+mn-cs"/>
                        </a:rPr>
                        <a:t>, then we </a:t>
                      </a:r>
                      <a:r>
                        <a:rPr lang="en-US" sz="2400" b="1" kern="1200" dirty="0">
                          <a:solidFill>
                            <a:schemeClr val="accent6"/>
                          </a:solidFill>
                          <a:latin typeface="+mn-lt"/>
                          <a:ea typeface="+mn-ea"/>
                          <a:cs typeface="+mn-cs"/>
                        </a:rPr>
                        <a:t>need to do redo</a:t>
                      </a:r>
                      <a:r>
                        <a:rPr lang="en-US" sz="2400" b="0" kern="1200" dirty="0">
                          <a:solidFill>
                            <a:schemeClr val="dk1"/>
                          </a:solidFill>
                          <a:latin typeface="+mn-lt"/>
                          <a:ea typeface="+mn-ea"/>
                          <a:cs typeface="+mn-cs"/>
                        </a:rPr>
                        <a:t> the updates of the transaction.</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bl>
          </a:graphicData>
        </a:graphic>
      </p:graphicFrame>
      <p:graphicFrame>
        <p:nvGraphicFramePr>
          <p:cNvPr id="10" name="Content Placeholder 4">
            <a:extLst>
              <a:ext uri="{FF2B5EF4-FFF2-40B4-BE49-F238E27FC236}">
                <a16:creationId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688836013"/>
              </p:ext>
            </p:extLst>
          </p:nvPr>
        </p:nvGraphicFramePr>
        <p:xfrm>
          <a:off x="131179" y="4717039"/>
          <a:ext cx="11929642" cy="540000"/>
        </p:xfrm>
        <a:graphic>
          <a:graphicData uri="http://schemas.openxmlformats.org/drawingml/2006/table">
            <a:tbl>
              <a:tblPr firstRow="1" bandRow="1">
                <a:tableStyleId>{8EC20E35-A176-4012-BC5E-935CFFF8708E}</a:tableStyleId>
              </a:tblPr>
              <a:tblGrid>
                <a:gridCol w="5964821">
                  <a:extLst>
                    <a:ext uri="{9D8B030D-6E8A-4147-A177-3AD203B41FA5}">
                      <a16:colId xmlns:a16="http://schemas.microsoft.com/office/drawing/2014/main" val="20000"/>
                    </a:ext>
                  </a:extLst>
                </a:gridCol>
                <a:gridCol w="5964821">
                  <a:extLst>
                    <a:ext uri="{9D8B030D-6E8A-4147-A177-3AD203B41FA5}">
                      <a16:colId xmlns:a16="http://schemas.microsoft.com/office/drawing/2014/main" val="20001"/>
                    </a:ext>
                  </a:extLst>
                </a:gridCol>
              </a:tblGrid>
              <a:tr h="540000">
                <a:tc>
                  <a:txBody>
                    <a:bodyPr/>
                    <a:lstStyle/>
                    <a:p>
                      <a:pPr algn="just"/>
                      <a:r>
                        <a:rPr lang="en-US" sz="2400" b="1" kern="1200" dirty="0">
                          <a:solidFill>
                            <a:schemeClr val="accent6"/>
                          </a:solidFill>
                          <a:latin typeface="+mn-lt"/>
                          <a:ea typeface="+mn-ea"/>
                          <a:cs typeface="+mn-cs"/>
                        </a:rPr>
                        <a:t>Undo and Redo both operations are performed</a:t>
                      </a:r>
                      <a:r>
                        <a:rPr lang="en-US" sz="2400" b="0" kern="1200" dirty="0">
                          <a:solidFill>
                            <a:schemeClr val="dk1"/>
                          </a:solidFill>
                          <a:latin typeface="+mn-lt"/>
                          <a:ea typeface="+mn-ea"/>
                          <a:cs typeface="+mn-cs"/>
                        </a:rPr>
                        <a:t>.</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just" defTabSz="914400" rtl="0" eaLnBrk="1" latinLnBrk="0" hangingPunct="1"/>
                      <a:r>
                        <a:rPr lang="en-US" sz="2400" b="1" kern="1200" dirty="0">
                          <a:solidFill>
                            <a:schemeClr val="accent6"/>
                          </a:solidFill>
                          <a:latin typeface="+mn-lt"/>
                          <a:ea typeface="+mn-ea"/>
                          <a:cs typeface="+mn-cs"/>
                        </a:rPr>
                        <a:t>Only Redo operation is performed</a:t>
                      </a:r>
                      <a:r>
                        <a:rPr lang="en-US" sz="2400" b="0" kern="1200" dirty="0">
                          <a:solidFill>
                            <a:schemeClr val="dk1"/>
                          </a:solidFill>
                          <a:latin typeface="+mn-lt"/>
                          <a:ea typeface="+mn-ea"/>
                          <a:cs typeface="+mn-cs"/>
                        </a:rPr>
                        <a:t>.</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7570776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11200"/>
          </a:xfrm>
        </p:spPr>
        <p:txBody>
          <a:bodyPr>
            <a:normAutofit/>
          </a:bodyPr>
          <a:lstStyle/>
          <a:p>
            <a:r>
              <a:rPr lang="en-US" sz="3000" dirty="0"/>
              <a:t>Problems with Deferred &amp; Immediate Updates </a:t>
            </a:r>
            <a:r>
              <a:rPr lang="en-US" sz="2800" dirty="0">
                <a:solidFill>
                  <a:schemeClr val="tx2"/>
                </a:solidFill>
              </a:rPr>
              <a:t>(Checkpoint)</a:t>
            </a:r>
          </a:p>
        </p:txBody>
      </p:sp>
      <p:sp>
        <p:nvSpPr>
          <p:cNvPr id="3" name="Content Placeholder 2"/>
          <p:cNvSpPr>
            <a:spLocks noGrp="1"/>
          </p:cNvSpPr>
          <p:nvPr>
            <p:ph idx="1"/>
          </p:nvPr>
        </p:nvSpPr>
        <p:spPr/>
        <p:txBody>
          <a:bodyPr/>
          <a:lstStyle/>
          <a:p>
            <a:r>
              <a:rPr lang="en-US" dirty="0"/>
              <a:t>Searching the entire log is time consuming. </a:t>
            </a:r>
          </a:p>
          <a:p>
            <a:pPr lvl="1"/>
            <a:r>
              <a:rPr lang="en-US" dirty="0"/>
              <a:t>Immediate database modification</a:t>
            </a:r>
          </a:p>
          <a:p>
            <a:pPr lvl="2"/>
            <a:r>
              <a:rPr lang="en-US" dirty="0"/>
              <a:t>When transaction fail log file is used to undo the updates of transaction. </a:t>
            </a:r>
          </a:p>
          <a:p>
            <a:pPr lvl="1"/>
            <a:r>
              <a:rPr lang="en-US" dirty="0"/>
              <a:t>Deferred database modification</a:t>
            </a:r>
          </a:p>
          <a:p>
            <a:pPr lvl="2"/>
            <a:r>
              <a:rPr lang="en-US" dirty="0"/>
              <a:t>When transaction commits log file is used to redo the updates of transaction.</a:t>
            </a:r>
          </a:p>
          <a:p>
            <a:r>
              <a:rPr lang="en-US" b="1" dirty="0">
                <a:solidFill>
                  <a:schemeClr val="accent6"/>
                </a:solidFill>
              </a:rPr>
              <a:t>To reduce the searching time </a:t>
            </a:r>
            <a:r>
              <a:rPr lang="en-US" dirty="0"/>
              <a:t>of entire log we can use </a:t>
            </a:r>
            <a:r>
              <a:rPr lang="en-US" b="1" dirty="0">
                <a:solidFill>
                  <a:schemeClr val="accent6"/>
                </a:solidFill>
              </a:rPr>
              <a:t>check point</a:t>
            </a:r>
            <a:r>
              <a:rPr lang="en-US" dirty="0"/>
              <a:t>.</a:t>
            </a:r>
          </a:p>
          <a:p>
            <a:r>
              <a:rPr lang="en-US" dirty="0"/>
              <a:t>It is a </a:t>
            </a:r>
            <a:r>
              <a:rPr lang="en-US" b="1" dirty="0">
                <a:solidFill>
                  <a:schemeClr val="accent6"/>
                </a:solidFill>
              </a:rPr>
              <a:t>point</a:t>
            </a:r>
            <a:r>
              <a:rPr lang="en-US" dirty="0"/>
              <a:t> which specifies that </a:t>
            </a:r>
            <a:r>
              <a:rPr lang="en-US" b="1" dirty="0">
                <a:solidFill>
                  <a:schemeClr val="accent6"/>
                </a:solidFill>
              </a:rPr>
              <a:t>any operations executed before it are done correctly and stored safely</a:t>
            </a:r>
            <a:r>
              <a:rPr lang="en-US" dirty="0"/>
              <a:t> (updated safely in database). </a:t>
            </a:r>
          </a:p>
          <a:p>
            <a:r>
              <a:rPr lang="en-US" dirty="0"/>
              <a:t>At this point, all the </a:t>
            </a:r>
            <a:r>
              <a:rPr lang="en-US" b="1" dirty="0">
                <a:solidFill>
                  <a:schemeClr val="accent6"/>
                </a:solidFill>
              </a:rPr>
              <a:t>buffers are force-fully written to the secondary storage</a:t>
            </a:r>
            <a:r>
              <a:rPr lang="en-US" dirty="0"/>
              <a:t> (database). </a:t>
            </a:r>
          </a:p>
          <a:p>
            <a:r>
              <a:rPr lang="en-US" dirty="0"/>
              <a:t>Checkpoints are scheduled at predetermined time intervals.</a:t>
            </a:r>
          </a:p>
          <a:p>
            <a:r>
              <a:rPr lang="en-US" dirty="0"/>
              <a:t>It is used to limit: </a:t>
            </a:r>
          </a:p>
          <a:p>
            <a:pPr lvl="1"/>
            <a:r>
              <a:rPr lang="en-US" dirty="0"/>
              <a:t>Size of transaction log file </a:t>
            </a:r>
          </a:p>
          <a:p>
            <a:pPr lvl="1"/>
            <a:r>
              <a:rPr lang="en-US" dirty="0"/>
              <a:t>Amount of searching </a:t>
            </a:r>
          </a:p>
        </p:txBody>
      </p:sp>
    </p:spTree>
    <p:extLst>
      <p:ext uri="{BB962C8B-B14F-4D97-AF65-F5344CB8AC3E}">
        <p14:creationId xmlns:p14="http://schemas.microsoft.com/office/powerpoint/2010/main" val="4468641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500"/>
                                        <p:tgtEl>
                                          <p:spTgt spid="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fade">
                                      <p:cBhvr>
                                        <p:cTn id="57" dur="500"/>
                                        <p:tgtEl>
                                          <p:spTgt spid="3">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3">
                                            <p:txEl>
                                              <p:pRg st="11" end="11"/>
                                            </p:txEl>
                                          </p:spTgt>
                                        </p:tgtEl>
                                        <p:attrNameLst>
                                          <p:attrName>style.visibility</p:attrName>
                                        </p:attrNameLst>
                                      </p:cBhvr>
                                      <p:to>
                                        <p:strVal val="visible"/>
                                      </p:to>
                                    </p:set>
                                    <p:animEffect transition="in" filter="fade">
                                      <p:cBhvr>
                                        <p:cTn id="62"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11200"/>
          </a:xfrm>
        </p:spPr>
        <p:txBody>
          <a:bodyPr/>
          <a:lstStyle/>
          <a:p>
            <a:r>
              <a:rPr lang="en-US" dirty="0"/>
              <a:t>How the checkpoint works when failure occurs</a:t>
            </a:r>
            <a:endParaRPr lang="en-US" dirty="0">
              <a:solidFill>
                <a:schemeClr val="tx2"/>
              </a:solidFill>
            </a:endParaRPr>
          </a:p>
        </p:txBody>
      </p:sp>
      <p:sp>
        <p:nvSpPr>
          <p:cNvPr id="3" name="Content Placeholder 2"/>
          <p:cNvSpPr>
            <a:spLocks noGrp="1"/>
          </p:cNvSpPr>
          <p:nvPr>
            <p:ph idx="1"/>
          </p:nvPr>
        </p:nvSpPr>
        <p:spPr/>
        <p:txBody>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At failure time: </a:t>
            </a:r>
          </a:p>
          <a:p>
            <a:pPr lvl="1"/>
            <a:r>
              <a:rPr lang="en-US" b="1" dirty="0">
                <a:solidFill>
                  <a:schemeClr val="accent6"/>
                </a:solidFill>
              </a:rPr>
              <a:t>Ignore the transaction T1 </a:t>
            </a:r>
            <a:r>
              <a:rPr lang="en-US" dirty="0"/>
              <a:t>as it has already been committed before checkpoint. </a:t>
            </a:r>
          </a:p>
          <a:p>
            <a:pPr lvl="1"/>
            <a:r>
              <a:rPr lang="en-US" b="1" dirty="0">
                <a:solidFill>
                  <a:schemeClr val="accent6"/>
                </a:solidFill>
              </a:rPr>
              <a:t>Redo transaction T2 and T3 </a:t>
            </a:r>
            <a:r>
              <a:rPr lang="en-US" dirty="0"/>
              <a:t>as they are active after checkpoint and are committed before failure. </a:t>
            </a:r>
          </a:p>
          <a:p>
            <a:pPr lvl="1"/>
            <a:r>
              <a:rPr lang="en-US" b="1" dirty="0">
                <a:solidFill>
                  <a:schemeClr val="accent6"/>
                </a:solidFill>
              </a:rPr>
              <a:t>Undo transaction T4 </a:t>
            </a:r>
            <a:r>
              <a:rPr lang="en-US" dirty="0"/>
              <a:t>as it is active after checkpoint and has not committed.</a:t>
            </a:r>
          </a:p>
        </p:txBody>
      </p:sp>
      <p:cxnSp>
        <p:nvCxnSpPr>
          <p:cNvPr id="5" name="Straight Arrow Connector 4"/>
          <p:cNvCxnSpPr/>
          <p:nvPr/>
        </p:nvCxnSpPr>
        <p:spPr>
          <a:xfrm>
            <a:off x="1600200" y="1524000"/>
            <a:ext cx="5105400" cy="0"/>
          </a:xfrm>
          <a:prstGeom prst="straightConnector1">
            <a:avLst/>
          </a:prstGeom>
          <a:ln w="38100">
            <a:solidFill>
              <a:schemeClr val="tx2"/>
            </a:solidFill>
            <a:tailEnd type="triangle"/>
          </a:ln>
        </p:spPr>
        <p:style>
          <a:lnRef idx="3">
            <a:schemeClr val="accent1"/>
          </a:lnRef>
          <a:fillRef idx="0">
            <a:schemeClr val="accent1"/>
          </a:fillRef>
          <a:effectRef idx="2">
            <a:schemeClr val="accent1"/>
          </a:effectRef>
          <a:fontRef idx="minor">
            <a:schemeClr val="tx1"/>
          </a:fontRef>
        </p:style>
      </p:cxnSp>
      <p:sp>
        <p:nvSpPr>
          <p:cNvPr id="6" name="TextBox 5"/>
          <p:cNvSpPr txBox="1"/>
          <p:nvPr/>
        </p:nvSpPr>
        <p:spPr>
          <a:xfrm>
            <a:off x="990600" y="1075551"/>
            <a:ext cx="762000" cy="400110"/>
          </a:xfrm>
          <a:prstGeom prst="rect">
            <a:avLst/>
          </a:prstGeom>
          <a:noFill/>
        </p:spPr>
        <p:txBody>
          <a:bodyPr wrap="square" rtlCol="0">
            <a:spAutoFit/>
          </a:bodyPr>
          <a:lstStyle/>
          <a:p>
            <a:pPr algn="ctr"/>
            <a:r>
              <a:rPr lang="en-US" sz="2000" dirty="0"/>
              <a:t>Time</a:t>
            </a:r>
            <a:endParaRPr lang="en-IN" sz="2000" dirty="0"/>
          </a:p>
        </p:txBody>
      </p:sp>
      <p:sp>
        <p:nvSpPr>
          <p:cNvPr id="7" name="TextBox 6"/>
          <p:cNvSpPr txBox="1"/>
          <p:nvPr/>
        </p:nvSpPr>
        <p:spPr>
          <a:xfrm>
            <a:off x="3352800" y="1075551"/>
            <a:ext cx="685800" cy="400110"/>
          </a:xfrm>
          <a:prstGeom prst="rect">
            <a:avLst/>
          </a:prstGeom>
          <a:noFill/>
        </p:spPr>
        <p:txBody>
          <a:bodyPr wrap="square" rtlCol="0">
            <a:spAutoFit/>
          </a:bodyPr>
          <a:lstStyle/>
          <a:p>
            <a:pPr algn="ctr"/>
            <a:r>
              <a:rPr lang="en-US" sz="2000" dirty="0"/>
              <a:t>T</a:t>
            </a:r>
            <a:r>
              <a:rPr lang="en-US" sz="2000" baseline="-25000" dirty="0"/>
              <a:t>C</a:t>
            </a:r>
            <a:endParaRPr lang="en-IN" baseline="-25000" dirty="0"/>
          </a:p>
        </p:txBody>
      </p:sp>
      <p:sp>
        <p:nvSpPr>
          <p:cNvPr id="8" name="TextBox 7"/>
          <p:cNvSpPr txBox="1"/>
          <p:nvPr/>
        </p:nvSpPr>
        <p:spPr>
          <a:xfrm>
            <a:off x="5428625" y="1075551"/>
            <a:ext cx="685800" cy="400110"/>
          </a:xfrm>
          <a:prstGeom prst="rect">
            <a:avLst/>
          </a:prstGeom>
          <a:noFill/>
        </p:spPr>
        <p:txBody>
          <a:bodyPr wrap="square" rtlCol="0">
            <a:spAutoFit/>
          </a:bodyPr>
          <a:lstStyle/>
          <a:p>
            <a:pPr algn="ctr"/>
            <a:r>
              <a:rPr lang="en-US" sz="2000" dirty="0" err="1"/>
              <a:t>T</a:t>
            </a:r>
            <a:r>
              <a:rPr lang="en-US" sz="2000" baseline="-25000" dirty="0" err="1"/>
              <a:t>f</a:t>
            </a:r>
            <a:endParaRPr lang="en-IN" baseline="-25000" dirty="0"/>
          </a:p>
        </p:txBody>
      </p:sp>
      <p:cxnSp>
        <p:nvCxnSpPr>
          <p:cNvPr id="9" name="Straight Connector 8"/>
          <p:cNvCxnSpPr/>
          <p:nvPr/>
        </p:nvCxnSpPr>
        <p:spPr>
          <a:xfrm>
            <a:off x="3657600" y="1524000"/>
            <a:ext cx="0" cy="2160000"/>
          </a:xfrm>
          <a:prstGeom prst="line">
            <a:avLst/>
          </a:prstGeom>
          <a:ln w="38100">
            <a:solidFill>
              <a:schemeClr val="tx2"/>
            </a:solidFill>
          </a:ln>
        </p:spPr>
        <p:style>
          <a:lnRef idx="3">
            <a:schemeClr val="accent1"/>
          </a:lnRef>
          <a:fillRef idx="0">
            <a:schemeClr val="accent1"/>
          </a:fillRef>
          <a:effectRef idx="2">
            <a:schemeClr val="accent1"/>
          </a:effectRef>
          <a:fontRef idx="minor">
            <a:schemeClr val="tx1"/>
          </a:fontRef>
        </p:style>
      </p:cxnSp>
      <p:cxnSp>
        <p:nvCxnSpPr>
          <p:cNvPr id="10" name="Straight Connector 9"/>
          <p:cNvCxnSpPr/>
          <p:nvPr/>
        </p:nvCxnSpPr>
        <p:spPr>
          <a:xfrm>
            <a:off x="5791200" y="1524000"/>
            <a:ext cx="0" cy="2160000"/>
          </a:xfrm>
          <a:prstGeom prst="line">
            <a:avLst/>
          </a:prstGeom>
          <a:ln w="38100">
            <a:solidFill>
              <a:schemeClr val="tx2"/>
            </a:solidFill>
          </a:ln>
        </p:spPr>
        <p:style>
          <a:lnRef idx="3">
            <a:schemeClr val="accent1"/>
          </a:lnRef>
          <a:fillRef idx="0">
            <a:schemeClr val="accent1"/>
          </a:fillRef>
          <a:effectRef idx="2">
            <a:schemeClr val="accent1"/>
          </a:effectRef>
          <a:fontRef idx="minor">
            <a:schemeClr val="tx1"/>
          </a:fontRef>
        </p:style>
      </p:cxnSp>
      <p:grpSp>
        <p:nvGrpSpPr>
          <p:cNvPr id="11" name="Group 10"/>
          <p:cNvGrpSpPr/>
          <p:nvPr/>
        </p:nvGrpSpPr>
        <p:grpSpPr>
          <a:xfrm>
            <a:off x="1447800" y="1828800"/>
            <a:ext cx="914400" cy="381000"/>
            <a:chOff x="1447800" y="1828800"/>
            <a:chExt cx="914400" cy="381000"/>
          </a:xfrm>
        </p:grpSpPr>
        <p:cxnSp>
          <p:nvCxnSpPr>
            <p:cNvPr id="12" name="Straight Connector 11"/>
            <p:cNvCxnSpPr/>
            <p:nvPr/>
          </p:nvCxnSpPr>
          <p:spPr>
            <a:xfrm>
              <a:off x="1447800" y="2012430"/>
              <a:ext cx="914400"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1447800" y="1828800"/>
              <a:ext cx="0" cy="38100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2362200" y="1828800"/>
              <a:ext cx="0" cy="38100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grpSp>
      <p:grpSp>
        <p:nvGrpSpPr>
          <p:cNvPr id="15" name="Group 14"/>
          <p:cNvGrpSpPr/>
          <p:nvPr/>
        </p:nvGrpSpPr>
        <p:grpSpPr>
          <a:xfrm>
            <a:off x="3028950" y="2209800"/>
            <a:ext cx="914400" cy="381000"/>
            <a:chOff x="1447800" y="1828800"/>
            <a:chExt cx="914400" cy="381000"/>
          </a:xfrm>
        </p:grpSpPr>
        <p:cxnSp>
          <p:nvCxnSpPr>
            <p:cNvPr id="16" name="Straight Connector 15"/>
            <p:cNvCxnSpPr/>
            <p:nvPr/>
          </p:nvCxnSpPr>
          <p:spPr>
            <a:xfrm>
              <a:off x="1447800" y="2012430"/>
              <a:ext cx="914400"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447800" y="1828800"/>
              <a:ext cx="0" cy="38100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2362200" y="1828800"/>
              <a:ext cx="0" cy="38100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grpSp>
      <p:grpSp>
        <p:nvGrpSpPr>
          <p:cNvPr id="19" name="Group 18"/>
          <p:cNvGrpSpPr/>
          <p:nvPr/>
        </p:nvGrpSpPr>
        <p:grpSpPr>
          <a:xfrm>
            <a:off x="4212861" y="2590800"/>
            <a:ext cx="914400" cy="381000"/>
            <a:chOff x="1447800" y="1828800"/>
            <a:chExt cx="914400" cy="381000"/>
          </a:xfrm>
        </p:grpSpPr>
        <p:cxnSp>
          <p:nvCxnSpPr>
            <p:cNvPr id="20" name="Straight Connector 19"/>
            <p:cNvCxnSpPr/>
            <p:nvPr/>
          </p:nvCxnSpPr>
          <p:spPr>
            <a:xfrm>
              <a:off x="1447800" y="2012430"/>
              <a:ext cx="914400"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1447800" y="1828800"/>
              <a:ext cx="0" cy="38100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2362200" y="1828800"/>
              <a:ext cx="0" cy="38100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grpSp>
      <p:grpSp>
        <p:nvGrpSpPr>
          <p:cNvPr id="23" name="Group 22"/>
          <p:cNvGrpSpPr/>
          <p:nvPr/>
        </p:nvGrpSpPr>
        <p:grpSpPr>
          <a:xfrm>
            <a:off x="5257801" y="2965277"/>
            <a:ext cx="914400" cy="381000"/>
            <a:chOff x="1447800" y="1828800"/>
            <a:chExt cx="914400" cy="381000"/>
          </a:xfrm>
        </p:grpSpPr>
        <p:cxnSp>
          <p:nvCxnSpPr>
            <p:cNvPr id="24" name="Straight Connector 23"/>
            <p:cNvCxnSpPr/>
            <p:nvPr/>
          </p:nvCxnSpPr>
          <p:spPr>
            <a:xfrm>
              <a:off x="1447800" y="2012430"/>
              <a:ext cx="914400"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1447800" y="1828800"/>
              <a:ext cx="0" cy="38100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2362200" y="1828800"/>
              <a:ext cx="0" cy="38100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27" name="TextBox 26"/>
          <p:cNvSpPr txBox="1"/>
          <p:nvPr/>
        </p:nvSpPr>
        <p:spPr>
          <a:xfrm>
            <a:off x="1670779" y="1657291"/>
            <a:ext cx="474688" cy="400110"/>
          </a:xfrm>
          <a:prstGeom prst="rect">
            <a:avLst/>
          </a:prstGeom>
          <a:noFill/>
        </p:spPr>
        <p:txBody>
          <a:bodyPr wrap="square" rtlCol="0">
            <a:spAutoFit/>
          </a:bodyPr>
          <a:lstStyle/>
          <a:p>
            <a:pPr algn="ctr"/>
            <a:r>
              <a:rPr lang="en-US" sz="2000" dirty="0"/>
              <a:t>T1</a:t>
            </a:r>
            <a:endParaRPr lang="en-IN" baseline="-25000" dirty="0"/>
          </a:p>
        </p:txBody>
      </p:sp>
      <p:sp>
        <p:nvSpPr>
          <p:cNvPr id="28" name="TextBox 27"/>
          <p:cNvSpPr txBox="1"/>
          <p:nvPr/>
        </p:nvSpPr>
        <p:spPr>
          <a:xfrm>
            <a:off x="3248806" y="2072788"/>
            <a:ext cx="474688" cy="400110"/>
          </a:xfrm>
          <a:prstGeom prst="rect">
            <a:avLst/>
          </a:prstGeom>
          <a:noFill/>
        </p:spPr>
        <p:txBody>
          <a:bodyPr wrap="square" rtlCol="0">
            <a:spAutoFit/>
          </a:bodyPr>
          <a:lstStyle/>
          <a:p>
            <a:pPr algn="ctr"/>
            <a:r>
              <a:rPr lang="en-US" sz="2000" dirty="0"/>
              <a:t>T2</a:t>
            </a:r>
            <a:endParaRPr lang="en-IN" baseline="-25000" dirty="0"/>
          </a:p>
        </p:txBody>
      </p:sp>
      <p:sp>
        <p:nvSpPr>
          <p:cNvPr id="29" name="TextBox 28"/>
          <p:cNvSpPr txBox="1"/>
          <p:nvPr/>
        </p:nvSpPr>
        <p:spPr>
          <a:xfrm>
            <a:off x="4432717" y="2429801"/>
            <a:ext cx="474688" cy="400110"/>
          </a:xfrm>
          <a:prstGeom prst="rect">
            <a:avLst/>
          </a:prstGeom>
          <a:noFill/>
        </p:spPr>
        <p:txBody>
          <a:bodyPr wrap="square" rtlCol="0">
            <a:spAutoFit/>
          </a:bodyPr>
          <a:lstStyle/>
          <a:p>
            <a:pPr algn="ctr"/>
            <a:r>
              <a:rPr lang="en-US" sz="2000" dirty="0"/>
              <a:t>T3</a:t>
            </a:r>
            <a:endParaRPr lang="en-IN" baseline="-25000" dirty="0"/>
          </a:p>
        </p:txBody>
      </p:sp>
      <p:sp>
        <p:nvSpPr>
          <p:cNvPr id="30" name="TextBox 29"/>
          <p:cNvSpPr txBox="1"/>
          <p:nvPr/>
        </p:nvSpPr>
        <p:spPr>
          <a:xfrm>
            <a:off x="5350241" y="2812878"/>
            <a:ext cx="474688" cy="400110"/>
          </a:xfrm>
          <a:prstGeom prst="rect">
            <a:avLst/>
          </a:prstGeom>
          <a:noFill/>
        </p:spPr>
        <p:txBody>
          <a:bodyPr wrap="square" rtlCol="0">
            <a:spAutoFit/>
          </a:bodyPr>
          <a:lstStyle/>
          <a:p>
            <a:pPr algn="ctr"/>
            <a:r>
              <a:rPr lang="en-US" sz="2000" dirty="0"/>
              <a:t>T4</a:t>
            </a:r>
            <a:endParaRPr lang="en-IN" baseline="-25000" dirty="0"/>
          </a:p>
        </p:txBody>
      </p:sp>
      <p:sp>
        <p:nvSpPr>
          <p:cNvPr id="31" name="TextBox 30"/>
          <p:cNvSpPr txBox="1"/>
          <p:nvPr/>
        </p:nvSpPr>
        <p:spPr>
          <a:xfrm>
            <a:off x="2679490" y="3726397"/>
            <a:ext cx="1929203" cy="400110"/>
          </a:xfrm>
          <a:prstGeom prst="rect">
            <a:avLst/>
          </a:prstGeom>
          <a:noFill/>
        </p:spPr>
        <p:txBody>
          <a:bodyPr wrap="square" rtlCol="0">
            <a:spAutoFit/>
          </a:bodyPr>
          <a:lstStyle/>
          <a:p>
            <a:pPr algn="ctr"/>
            <a:r>
              <a:rPr lang="en-US" sz="2000" dirty="0"/>
              <a:t>Checkpoint time</a:t>
            </a:r>
            <a:endParaRPr lang="en-IN" baseline="-25000" dirty="0"/>
          </a:p>
        </p:txBody>
      </p:sp>
      <p:sp>
        <p:nvSpPr>
          <p:cNvPr id="32" name="TextBox 31"/>
          <p:cNvSpPr txBox="1"/>
          <p:nvPr/>
        </p:nvSpPr>
        <p:spPr>
          <a:xfrm>
            <a:off x="5319479" y="3684000"/>
            <a:ext cx="950939" cy="400110"/>
          </a:xfrm>
          <a:prstGeom prst="rect">
            <a:avLst/>
          </a:prstGeom>
          <a:noFill/>
        </p:spPr>
        <p:txBody>
          <a:bodyPr wrap="square" rtlCol="0">
            <a:spAutoFit/>
          </a:bodyPr>
          <a:lstStyle/>
          <a:p>
            <a:pPr algn="ctr"/>
            <a:r>
              <a:rPr lang="en-US" sz="2000" dirty="0"/>
              <a:t>Failure</a:t>
            </a:r>
            <a:endParaRPr lang="en-IN" baseline="-25000" dirty="0"/>
          </a:p>
        </p:txBody>
      </p:sp>
    </p:spTree>
    <p:extLst>
      <p:ext uri="{BB962C8B-B14F-4D97-AF65-F5344CB8AC3E}">
        <p14:creationId xmlns:p14="http://schemas.microsoft.com/office/powerpoint/2010/main" val="16994100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500"/>
                                        <p:tgtEl>
                                          <p:spTgt spid="7"/>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1"/>
                                        </p:tgtEl>
                                        <p:attrNameLst>
                                          <p:attrName>style.visibility</p:attrName>
                                        </p:attrNameLst>
                                      </p:cBhvr>
                                      <p:to>
                                        <p:strVal val="visible"/>
                                      </p:to>
                                    </p:set>
                                    <p:animEffect transition="in" filter="fade">
                                      <p:cBhvr>
                                        <p:cTn id="21" dur="500"/>
                                        <p:tgtEl>
                                          <p:spTgt spid="31"/>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fade">
                                      <p:cBhvr>
                                        <p:cTn id="26" dur="500"/>
                                        <p:tgtEl>
                                          <p:spTgt spid="10"/>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fade">
                                      <p:cBhvr>
                                        <p:cTn id="29" dur="500"/>
                                        <p:tgtEl>
                                          <p:spTgt spid="8"/>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32"/>
                                        </p:tgtEl>
                                        <p:attrNameLst>
                                          <p:attrName>style.visibility</p:attrName>
                                        </p:attrNameLst>
                                      </p:cBhvr>
                                      <p:to>
                                        <p:strVal val="visible"/>
                                      </p:to>
                                    </p:set>
                                    <p:animEffect transition="in" filter="fade">
                                      <p:cBhvr>
                                        <p:cTn id="32" dur="500"/>
                                        <p:tgtEl>
                                          <p:spTgt spid="32"/>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7"/>
                                        </p:tgtEl>
                                        <p:attrNameLst>
                                          <p:attrName>style.visibility</p:attrName>
                                        </p:attrNameLst>
                                      </p:cBhvr>
                                      <p:to>
                                        <p:strVal val="visible"/>
                                      </p:to>
                                    </p:set>
                                    <p:animEffect transition="in" filter="fade">
                                      <p:cBhvr>
                                        <p:cTn id="37" dur="500"/>
                                        <p:tgtEl>
                                          <p:spTgt spid="27"/>
                                        </p:tgtEl>
                                      </p:cBhvr>
                                    </p:animEffect>
                                  </p:childTnLst>
                                </p:cTn>
                              </p:par>
                              <p:par>
                                <p:cTn id="38" presetID="10" presetClass="entr" presetSubtype="0" fill="hold" nodeType="withEffect">
                                  <p:stCondLst>
                                    <p:cond delay="0"/>
                                  </p:stCondLst>
                                  <p:childTnLst>
                                    <p:set>
                                      <p:cBhvr>
                                        <p:cTn id="39" dur="1" fill="hold">
                                          <p:stCondLst>
                                            <p:cond delay="0"/>
                                          </p:stCondLst>
                                        </p:cTn>
                                        <p:tgtEl>
                                          <p:spTgt spid="11"/>
                                        </p:tgtEl>
                                        <p:attrNameLst>
                                          <p:attrName>style.visibility</p:attrName>
                                        </p:attrNameLst>
                                      </p:cBhvr>
                                      <p:to>
                                        <p:strVal val="visible"/>
                                      </p:to>
                                    </p:set>
                                    <p:animEffect transition="in" filter="fade">
                                      <p:cBhvr>
                                        <p:cTn id="40" dur="500"/>
                                        <p:tgtEl>
                                          <p:spTgt spid="11"/>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15"/>
                                        </p:tgtEl>
                                        <p:attrNameLst>
                                          <p:attrName>style.visibility</p:attrName>
                                        </p:attrNameLst>
                                      </p:cBhvr>
                                      <p:to>
                                        <p:strVal val="visible"/>
                                      </p:to>
                                    </p:set>
                                    <p:animEffect transition="in" filter="fade">
                                      <p:cBhvr>
                                        <p:cTn id="45" dur="500"/>
                                        <p:tgtEl>
                                          <p:spTgt spid="15"/>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28"/>
                                        </p:tgtEl>
                                        <p:attrNameLst>
                                          <p:attrName>style.visibility</p:attrName>
                                        </p:attrNameLst>
                                      </p:cBhvr>
                                      <p:to>
                                        <p:strVal val="visible"/>
                                      </p:to>
                                    </p:set>
                                    <p:animEffect transition="in" filter="fade">
                                      <p:cBhvr>
                                        <p:cTn id="48" dur="500"/>
                                        <p:tgtEl>
                                          <p:spTgt spid="28"/>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19"/>
                                        </p:tgtEl>
                                        <p:attrNameLst>
                                          <p:attrName>style.visibility</p:attrName>
                                        </p:attrNameLst>
                                      </p:cBhvr>
                                      <p:to>
                                        <p:strVal val="visible"/>
                                      </p:to>
                                    </p:set>
                                    <p:animEffect transition="in" filter="fade">
                                      <p:cBhvr>
                                        <p:cTn id="53" dur="500"/>
                                        <p:tgtEl>
                                          <p:spTgt spid="19"/>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29"/>
                                        </p:tgtEl>
                                        <p:attrNameLst>
                                          <p:attrName>style.visibility</p:attrName>
                                        </p:attrNameLst>
                                      </p:cBhvr>
                                      <p:to>
                                        <p:strVal val="visible"/>
                                      </p:to>
                                    </p:set>
                                    <p:animEffect transition="in" filter="fade">
                                      <p:cBhvr>
                                        <p:cTn id="56" dur="500"/>
                                        <p:tgtEl>
                                          <p:spTgt spid="29"/>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nodeType="clickEffect">
                                  <p:stCondLst>
                                    <p:cond delay="0"/>
                                  </p:stCondLst>
                                  <p:childTnLst>
                                    <p:set>
                                      <p:cBhvr>
                                        <p:cTn id="60" dur="1" fill="hold">
                                          <p:stCondLst>
                                            <p:cond delay="0"/>
                                          </p:stCondLst>
                                        </p:cTn>
                                        <p:tgtEl>
                                          <p:spTgt spid="23"/>
                                        </p:tgtEl>
                                        <p:attrNameLst>
                                          <p:attrName>style.visibility</p:attrName>
                                        </p:attrNameLst>
                                      </p:cBhvr>
                                      <p:to>
                                        <p:strVal val="visible"/>
                                      </p:to>
                                    </p:set>
                                    <p:animEffect transition="in" filter="fade">
                                      <p:cBhvr>
                                        <p:cTn id="61" dur="500"/>
                                        <p:tgtEl>
                                          <p:spTgt spid="23"/>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30"/>
                                        </p:tgtEl>
                                        <p:attrNameLst>
                                          <p:attrName>style.visibility</p:attrName>
                                        </p:attrNameLst>
                                      </p:cBhvr>
                                      <p:to>
                                        <p:strVal val="visible"/>
                                      </p:to>
                                    </p:set>
                                    <p:animEffect transition="in" filter="fade">
                                      <p:cBhvr>
                                        <p:cTn id="64" dur="500"/>
                                        <p:tgtEl>
                                          <p:spTgt spid="30"/>
                                        </p:tgtEl>
                                      </p:cBhvr>
                                    </p:animEffect>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nodeType="clickEffect">
                                  <p:stCondLst>
                                    <p:cond delay="0"/>
                                  </p:stCondLst>
                                  <p:childTnLst>
                                    <p:set>
                                      <p:cBhvr>
                                        <p:cTn id="68" dur="1" fill="hold">
                                          <p:stCondLst>
                                            <p:cond delay="0"/>
                                          </p:stCondLst>
                                        </p:cTn>
                                        <p:tgtEl>
                                          <p:spTgt spid="3">
                                            <p:txEl>
                                              <p:pRg st="8" end="8"/>
                                            </p:txEl>
                                          </p:spTgt>
                                        </p:tgtEl>
                                        <p:attrNameLst>
                                          <p:attrName>style.visibility</p:attrName>
                                        </p:attrNameLst>
                                      </p:cBhvr>
                                      <p:to>
                                        <p:strVal val="visible"/>
                                      </p:to>
                                    </p:set>
                                    <p:animEffect transition="in" filter="fade">
                                      <p:cBhvr>
                                        <p:cTn id="69" dur="500"/>
                                        <p:tgtEl>
                                          <p:spTgt spid="3">
                                            <p:txEl>
                                              <p:pRg st="8" end="8"/>
                                            </p:txEl>
                                          </p:spTgt>
                                        </p:tgtEl>
                                      </p:cBhvr>
                                    </p:animEffect>
                                  </p:childTnLst>
                                </p:cTn>
                              </p:par>
                            </p:childTnLst>
                          </p:cTn>
                        </p:par>
                      </p:childTnLst>
                    </p:cTn>
                  </p:par>
                  <p:par>
                    <p:cTn id="70" fill="hold">
                      <p:stCondLst>
                        <p:cond delay="indefinite"/>
                      </p:stCondLst>
                      <p:childTnLst>
                        <p:par>
                          <p:cTn id="71" fill="hold">
                            <p:stCondLst>
                              <p:cond delay="0"/>
                            </p:stCondLst>
                            <p:childTnLst>
                              <p:par>
                                <p:cTn id="72" presetID="10" presetClass="entr" presetSubtype="0" fill="hold" nodeType="clickEffect">
                                  <p:stCondLst>
                                    <p:cond delay="0"/>
                                  </p:stCondLst>
                                  <p:childTnLst>
                                    <p:set>
                                      <p:cBhvr>
                                        <p:cTn id="73" dur="1" fill="hold">
                                          <p:stCondLst>
                                            <p:cond delay="0"/>
                                          </p:stCondLst>
                                        </p:cTn>
                                        <p:tgtEl>
                                          <p:spTgt spid="3">
                                            <p:txEl>
                                              <p:pRg st="9" end="9"/>
                                            </p:txEl>
                                          </p:spTgt>
                                        </p:tgtEl>
                                        <p:attrNameLst>
                                          <p:attrName>style.visibility</p:attrName>
                                        </p:attrNameLst>
                                      </p:cBhvr>
                                      <p:to>
                                        <p:strVal val="visible"/>
                                      </p:to>
                                    </p:set>
                                    <p:animEffect transition="in" filter="fade">
                                      <p:cBhvr>
                                        <p:cTn id="74" dur="500"/>
                                        <p:tgtEl>
                                          <p:spTgt spid="3">
                                            <p:txEl>
                                              <p:pRg st="9" end="9"/>
                                            </p:txEl>
                                          </p:spTgt>
                                        </p:tgtEl>
                                      </p:cBhvr>
                                    </p:animEffect>
                                  </p:childTnLst>
                                </p:cTn>
                              </p:par>
                            </p:childTnLst>
                          </p:cTn>
                        </p:par>
                      </p:childTnLst>
                    </p:cTn>
                  </p:par>
                  <p:par>
                    <p:cTn id="75" fill="hold">
                      <p:stCondLst>
                        <p:cond delay="indefinite"/>
                      </p:stCondLst>
                      <p:childTnLst>
                        <p:par>
                          <p:cTn id="76" fill="hold">
                            <p:stCondLst>
                              <p:cond delay="0"/>
                            </p:stCondLst>
                            <p:childTnLst>
                              <p:par>
                                <p:cTn id="77" presetID="10" presetClass="entr" presetSubtype="0" fill="hold" nodeType="clickEffect">
                                  <p:stCondLst>
                                    <p:cond delay="0"/>
                                  </p:stCondLst>
                                  <p:childTnLst>
                                    <p:set>
                                      <p:cBhvr>
                                        <p:cTn id="78" dur="1" fill="hold">
                                          <p:stCondLst>
                                            <p:cond delay="0"/>
                                          </p:stCondLst>
                                        </p:cTn>
                                        <p:tgtEl>
                                          <p:spTgt spid="3">
                                            <p:txEl>
                                              <p:pRg st="10" end="10"/>
                                            </p:txEl>
                                          </p:spTgt>
                                        </p:tgtEl>
                                        <p:attrNameLst>
                                          <p:attrName>style.visibility</p:attrName>
                                        </p:attrNameLst>
                                      </p:cBhvr>
                                      <p:to>
                                        <p:strVal val="visible"/>
                                      </p:to>
                                    </p:set>
                                    <p:animEffect transition="in" filter="fade">
                                      <p:cBhvr>
                                        <p:cTn id="79" dur="500"/>
                                        <p:tgtEl>
                                          <p:spTgt spid="3">
                                            <p:txEl>
                                              <p:pRg st="10" end="10"/>
                                            </p:txEl>
                                          </p:spTgt>
                                        </p:tgtEl>
                                      </p:cBhvr>
                                    </p:animEffect>
                                  </p:childTnLst>
                                </p:cTn>
                              </p:par>
                            </p:childTnLst>
                          </p:cTn>
                        </p:par>
                      </p:childTnLst>
                    </p:cTn>
                  </p:par>
                  <p:par>
                    <p:cTn id="80" fill="hold">
                      <p:stCondLst>
                        <p:cond delay="indefinite"/>
                      </p:stCondLst>
                      <p:childTnLst>
                        <p:par>
                          <p:cTn id="81" fill="hold">
                            <p:stCondLst>
                              <p:cond delay="0"/>
                            </p:stCondLst>
                            <p:childTnLst>
                              <p:par>
                                <p:cTn id="82" presetID="10" presetClass="entr" presetSubtype="0" fill="hold" nodeType="clickEffect">
                                  <p:stCondLst>
                                    <p:cond delay="0"/>
                                  </p:stCondLst>
                                  <p:childTnLst>
                                    <p:set>
                                      <p:cBhvr>
                                        <p:cTn id="83" dur="1" fill="hold">
                                          <p:stCondLst>
                                            <p:cond delay="0"/>
                                          </p:stCondLst>
                                        </p:cTn>
                                        <p:tgtEl>
                                          <p:spTgt spid="3">
                                            <p:txEl>
                                              <p:pRg st="11" end="11"/>
                                            </p:txEl>
                                          </p:spTgt>
                                        </p:tgtEl>
                                        <p:attrNameLst>
                                          <p:attrName>style.visibility</p:attrName>
                                        </p:attrNameLst>
                                      </p:cBhvr>
                                      <p:to>
                                        <p:strVal val="visible"/>
                                      </p:to>
                                    </p:set>
                                    <p:animEffect transition="in" filter="fade">
                                      <p:cBhvr>
                                        <p:cTn id="84"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27" grpId="0"/>
      <p:bldP spid="28" grpId="0"/>
      <p:bldP spid="29" grpId="0"/>
      <p:bldP spid="30" grpId="0"/>
      <p:bldP spid="31" grpId="0"/>
      <p:bldP spid="32"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11200"/>
          </a:xfrm>
        </p:spPr>
        <p:txBody>
          <a:bodyPr/>
          <a:lstStyle/>
          <a:p>
            <a:r>
              <a:rPr lang="en-US" dirty="0"/>
              <a:t>How the checkpoint works when failure occurs</a:t>
            </a:r>
            <a:endParaRPr lang="en-US" dirty="0">
              <a:solidFill>
                <a:schemeClr val="tx2"/>
              </a:solidFill>
            </a:endParaRPr>
          </a:p>
        </p:txBody>
      </p:sp>
      <p:sp>
        <p:nvSpPr>
          <p:cNvPr id="3" name="Content Placeholder 2"/>
          <p:cNvSpPr>
            <a:spLocks noGrp="1"/>
          </p:cNvSpPr>
          <p:nvPr>
            <p:ph idx="1"/>
          </p:nvPr>
        </p:nvSpPr>
        <p:spPr/>
        <p:txBody>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cxnSp>
        <p:nvCxnSpPr>
          <p:cNvPr id="5" name="Straight Arrow Connector 4"/>
          <p:cNvCxnSpPr/>
          <p:nvPr/>
        </p:nvCxnSpPr>
        <p:spPr>
          <a:xfrm>
            <a:off x="1600200" y="1524000"/>
            <a:ext cx="9144000" cy="0"/>
          </a:xfrm>
          <a:prstGeom prst="straightConnector1">
            <a:avLst/>
          </a:prstGeom>
          <a:ln w="38100">
            <a:solidFill>
              <a:schemeClr val="tx2"/>
            </a:solidFill>
            <a:tailEnd type="triangle"/>
          </a:ln>
        </p:spPr>
        <p:style>
          <a:lnRef idx="3">
            <a:schemeClr val="accent1"/>
          </a:lnRef>
          <a:fillRef idx="0">
            <a:schemeClr val="accent1"/>
          </a:fillRef>
          <a:effectRef idx="2">
            <a:schemeClr val="accent1"/>
          </a:effectRef>
          <a:fontRef idx="minor">
            <a:schemeClr val="tx1"/>
          </a:fontRef>
        </p:style>
      </p:cxnSp>
      <p:sp>
        <p:nvSpPr>
          <p:cNvPr id="6" name="TextBox 5"/>
          <p:cNvSpPr txBox="1"/>
          <p:nvPr/>
        </p:nvSpPr>
        <p:spPr>
          <a:xfrm>
            <a:off x="990600" y="1075551"/>
            <a:ext cx="762000" cy="400110"/>
          </a:xfrm>
          <a:prstGeom prst="rect">
            <a:avLst/>
          </a:prstGeom>
          <a:noFill/>
        </p:spPr>
        <p:txBody>
          <a:bodyPr wrap="square" rtlCol="0">
            <a:spAutoFit/>
          </a:bodyPr>
          <a:lstStyle/>
          <a:p>
            <a:pPr algn="ctr"/>
            <a:r>
              <a:rPr lang="en-US" sz="2000" dirty="0"/>
              <a:t>Time</a:t>
            </a:r>
            <a:endParaRPr lang="en-IN" sz="2000" dirty="0"/>
          </a:p>
        </p:txBody>
      </p:sp>
      <p:sp>
        <p:nvSpPr>
          <p:cNvPr id="7" name="TextBox 6"/>
          <p:cNvSpPr txBox="1"/>
          <p:nvPr/>
        </p:nvSpPr>
        <p:spPr>
          <a:xfrm>
            <a:off x="7068456" y="1075551"/>
            <a:ext cx="685800" cy="400110"/>
          </a:xfrm>
          <a:prstGeom prst="rect">
            <a:avLst/>
          </a:prstGeom>
          <a:noFill/>
        </p:spPr>
        <p:txBody>
          <a:bodyPr wrap="square" rtlCol="0">
            <a:spAutoFit/>
          </a:bodyPr>
          <a:lstStyle/>
          <a:p>
            <a:pPr algn="ctr"/>
            <a:r>
              <a:rPr lang="en-US" sz="2000" dirty="0"/>
              <a:t>T</a:t>
            </a:r>
            <a:r>
              <a:rPr lang="en-US" sz="2000" baseline="-25000" dirty="0"/>
              <a:t>C</a:t>
            </a:r>
            <a:endParaRPr lang="en-IN" baseline="-25000" dirty="0"/>
          </a:p>
        </p:txBody>
      </p:sp>
      <p:sp>
        <p:nvSpPr>
          <p:cNvPr id="8" name="TextBox 7"/>
          <p:cNvSpPr txBox="1"/>
          <p:nvPr/>
        </p:nvSpPr>
        <p:spPr>
          <a:xfrm>
            <a:off x="9507135" y="1075551"/>
            <a:ext cx="685800" cy="400110"/>
          </a:xfrm>
          <a:prstGeom prst="rect">
            <a:avLst/>
          </a:prstGeom>
          <a:noFill/>
        </p:spPr>
        <p:txBody>
          <a:bodyPr wrap="square" rtlCol="0">
            <a:spAutoFit/>
          </a:bodyPr>
          <a:lstStyle/>
          <a:p>
            <a:pPr algn="ctr"/>
            <a:r>
              <a:rPr lang="en-US" sz="2000" dirty="0" err="1"/>
              <a:t>T</a:t>
            </a:r>
            <a:r>
              <a:rPr lang="en-US" sz="2000" baseline="-25000" dirty="0" err="1"/>
              <a:t>f</a:t>
            </a:r>
            <a:endParaRPr lang="en-IN" baseline="-25000" dirty="0"/>
          </a:p>
        </p:txBody>
      </p:sp>
      <p:cxnSp>
        <p:nvCxnSpPr>
          <p:cNvPr id="9" name="Straight Connector 8"/>
          <p:cNvCxnSpPr/>
          <p:nvPr/>
        </p:nvCxnSpPr>
        <p:spPr>
          <a:xfrm>
            <a:off x="7373256" y="1524000"/>
            <a:ext cx="0" cy="2160000"/>
          </a:xfrm>
          <a:prstGeom prst="line">
            <a:avLst/>
          </a:prstGeom>
          <a:ln w="38100">
            <a:solidFill>
              <a:schemeClr val="tx2"/>
            </a:solidFill>
          </a:ln>
        </p:spPr>
        <p:style>
          <a:lnRef idx="3">
            <a:schemeClr val="accent1"/>
          </a:lnRef>
          <a:fillRef idx="0">
            <a:schemeClr val="accent1"/>
          </a:fillRef>
          <a:effectRef idx="2">
            <a:schemeClr val="accent1"/>
          </a:effectRef>
          <a:fontRef idx="minor">
            <a:schemeClr val="tx1"/>
          </a:fontRef>
        </p:style>
      </p:cxnSp>
      <p:cxnSp>
        <p:nvCxnSpPr>
          <p:cNvPr id="10" name="Straight Connector 9"/>
          <p:cNvCxnSpPr/>
          <p:nvPr/>
        </p:nvCxnSpPr>
        <p:spPr>
          <a:xfrm>
            <a:off x="9869710" y="1524000"/>
            <a:ext cx="0" cy="2160000"/>
          </a:xfrm>
          <a:prstGeom prst="line">
            <a:avLst/>
          </a:prstGeom>
          <a:ln w="38100">
            <a:solidFill>
              <a:schemeClr val="tx2"/>
            </a:solidFill>
          </a:ln>
        </p:spPr>
        <p:style>
          <a:lnRef idx="3">
            <a:schemeClr val="accent1"/>
          </a:lnRef>
          <a:fillRef idx="0">
            <a:schemeClr val="accent1"/>
          </a:fillRef>
          <a:effectRef idx="2">
            <a:schemeClr val="accent1"/>
          </a:effectRef>
          <a:fontRef idx="minor">
            <a:schemeClr val="tx1"/>
          </a:fontRef>
        </p:style>
      </p:cxnSp>
      <p:grpSp>
        <p:nvGrpSpPr>
          <p:cNvPr id="11" name="Group 10"/>
          <p:cNvGrpSpPr/>
          <p:nvPr/>
        </p:nvGrpSpPr>
        <p:grpSpPr>
          <a:xfrm>
            <a:off x="1447800" y="1828800"/>
            <a:ext cx="914400" cy="381000"/>
            <a:chOff x="1447800" y="1828800"/>
            <a:chExt cx="914400" cy="381000"/>
          </a:xfrm>
        </p:grpSpPr>
        <p:cxnSp>
          <p:nvCxnSpPr>
            <p:cNvPr id="12" name="Straight Connector 11"/>
            <p:cNvCxnSpPr/>
            <p:nvPr/>
          </p:nvCxnSpPr>
          <p:spPr>
            <a:xfrm>
              <a:off x="1447800" y="2012430"/>
              <a:ext cx="914400"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1447800" y="1828800"/>
              <a:ext cx="0" cy="38100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2362200" y="1828800"/>
              <a:ext cx="0" cy="38100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grpSp>
      <p:grpSp>
        <p:nvGrpSpPr>
          <p:cNvPr id="15" name="Group 14"/>
          <p:cNvGrpSpPr/>
          <p:nvPr/>
        </p:nvGrpSpPr>
        <p:grpSpPr>
          <a:xfrm>
            <a:off x="6135009" y="2387600"/>
            <a:ext cx="914400" cy="381000"/>
            <a:chOff x="1447800" y="1828800"/>
            <a:chExt cx="914400" cy="381000"/>
          </a:xfrm>
        </p:grpSpPr>
        <p:cxnSp>
          <p:nvCxnSpPr>
            <p:cNvPr id="16" name="Straight Connector 15"/>
            <p:cNvCxnSpPr/>
            <p:nvPr/>
          </p:nvCxnSpPr>
          <p:spPr>
            <a:xfrm>
              <a:off x="1447800" y="2012430"/>
              <a:ext cx="914400"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447800" y="1828800"/>
              <a:ext cx="0" cy="38100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2362200" y="1828800"/>
              <a:ext cx="0" cy="38100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grpSp>
      <p:grpSp>
        <p:nvGrpSpPr>
          <p:cNvPr id="19" name="Group 18"/>
          <p:cNvGrpSpPr/>
          <p:nvPr/>
        </p:nvGrpSpPr>
        <p:grpSpPr>
          <a:xfrm>
            <a:off x="7928517" y="2590800"/>
            <a:ext cx="914400" cy="381000"/>
            <a:chOff x="1447800" y="1828800"/>
            <a:chExt cx="914400" cy="381000"/>
          </a:xfrm>
        </p:grpSpPr>
        <p:cxnSp>
          <p:nvCxnSpPr>
            <p:cNvPr id="20" name="Straight Connector 19"/>
            <p:cNvCxnSpPr/>
            <p:nvPr/>
          </p:nvCxnSpPr>
          <p:spPr>
            <a:xfrm>
              <a:off x="1447800" y="2012430"/>
              <a:ext cx="914400"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1447800" y="1828800"/>
              <a:ext cx="0" cy="38100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2362200" y="1828800"/>
              <a:ext cx="0" cy="38100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grpSp>
      <p:grpSp>
        <p:nvGrpSpPr>
          <p:cNvPr id="23" name="Group 22"/>
          <p:cNvGrpSpPr/>
          <p:nvPr/>
        </p:nvGrpSpPr>
        <p:grpSpPr>
          <a:xfrm>
            <a:off x="9336311" y="2781299"/>
            <a:ext cx="914400" cy="381000"/>
            <a:chOff x="1447800" y="1828800"/>
            <a:chExt cx="914400" cy="381000"/>
          </a:xfrm>
        </p:grpSpPr>
        <p:cxnSp>
          <p:nvCxnSpPr>
            <p:cNvPr id="24" name="Straight Connector 23"/>
            <p:cNvCxnSpPr/>
            <p:nvPr/>
          </p:nvCxnSpPr>
          <p:spPr>
            <a:xfrm>
              <a:off x="1447800" y="2012430"/>
              <a:ext cx="914400"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1447800" y="1828800"/>
              <a:ext cx="0" cy="38100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2362200" y="1828800"/>
              <a:ext cx="0" cy="38100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27" name="TextBox 26"/>
          <p:cNvSpPr txBox="1"/>
          <p:nvPr/>
        </p:nvSpPr>
        <p:spPr>
          <a:xfrm>
            <a:off x="1670779" y="1657291"/>
            <a:ext cx="474688" cy="400110"/>
          </a:xfrm>
          <a:prstGeom prst="rect">
            <a:avLst/>
          </a:prstGeom>
          <a:noFill/>
        </p:spPr>
        <p:txBody>
          <a:bodyPr wrap="square" rtlCol="0">
            <a:spAutoFit/>
          </a:bodyPr>
          <a:lstStyle/>
          <a:p>
            <a:pPr algn="ctr"/>
            <a:r>
              <a:rPr lang="en-US" sz="2000" dirty="0"/>
              <a:t>T1</a:t>
            </a:r>
            <a:endParaRPr lang="en-IN" baseline="-25000" dirty="0"/>
          </a:p>
        </p:txBody>
      </p:sp>
      <p:sp>
        <p:nvSpPr>
          <p:cNvPr id="28" name="TextBox 27"/>
          <p:cNvSpPr txBox="1"/>
          <p:nvPr/>
        </p:nvSpPr>
        <p:spPr>
          <a:xfrm>
            <a:off x="6354865" y="2250588"/>
            <a:ext cx="474688" cy="400110"/>
          </a:xfrm>
          <a:prstGeom prst="rect">
            <a:avLst/>
          </a:prstGeom>
          <a:noFill/>
        </p:spPr>
        <p:txBody>
          <a:bodyPr wrap="square" rtlCol="0">
            <a:spAutoFit/>
          </a:bodyPr>
          <a:lstStyle/>
          <a:p>
            <a:pPr algn="ctr"/>
            <a:r>
              <a:rPr lang="en-US" sz="2000" dirty="0"/>
              <a:t>T4</a:t>
            </a:r>
            <a:endParaRPr lang="en-IN" baseline="-25000" dirty="0"/>
          </a:p>
        </p:txBody>
      </p:sp>
      <p:sp>
        <p:nvSpPr>
          <p:cNvPr id="29" name="TextBox 28"/>
          <p:cNvSpPr txBox="1"/>
          <p:nvPr/>
        </p:nvSpPr>
        <p:spPr>
          <a:xfrm>
            <a:off x="8148373" y="2429801"/>
            <a:ext cx="474688" cy="400110"/>
          </a:xfrm>
          <a:prstGeom prst="rect">
            <a:avLst/>
          </a:prstGeom>
          <a:noFill/>
        </p:spPr>
        <p:txBody>
          <a:bodyPr wrap="square" rtlCol="0">
            <a:spAutoFit/>
          </a:bodyPr>
          <a:lstStyle/>
          <a:p>
            <a:pPr algn="ctr"/>
            <a:r>
              <a:rPr lang="en-US" sz="2000" dirty="0"/>
              <a:t>T5</a:t>
            </a:r>
            <a:endParaRPr lang="en-IN" baseline="-25000" dirty="0"/>
          </a:p>
        </p:txBody>
      </p:sp>
      <p:sp>
        <p:nvSpPr>
          <p:cNvPr id="30" name="TextBox 29"/>
          <p:cNvSpPr txBox="1"/>
          <p:nvPr/>
        </p:nvSpPr>
        <p:spPr>
          <a:xfrm>
            <a:off x="9428751" y="2628900"/>
            <a:ext cx="474688" cy="400110"/>
          </a:xfrm>
          <a:prstGeom prst="rect">
            <a:avLst/>
          </a:prstGeom>
          <a:noFill/>
        </p:spPr>
        <p:txBody>
          <a:bodyPr wrap="square" rtlCol="0">
            <a:spAutoFit/>
          </a:bodyPr>
          <a:lstStyle/>
          <a:p>
            <a:pPr algn="ctr"/>
            <a:r>
              <a:rPr lang="en-US" sz="2000" dirty="0"/>
              <a:t>T6</a:t>
            </a:r>
            <a:endParaRPr lang="en-IN" baseline="-25000" dirty="0"/>
          </a:p>
        </p:txBody>
      </p:sp>
      <p:sp>
        <p:nvSpPr>
          <p:cNvPr id="31" name="TextBox 30"/>
          <p:cNvSpPr txBox="1"/>
          <p:nvPr/>
        </p:nvSpPr>
        <p:spPr>
          <a:xfrm>
            <a:off x="6395146" y="3726397"/>
            <a:ext cx="1929203" cy="400110"/>
          </a:xfrm>
          <a:prstGeom prst="rect">
            <a:avLst/>
          </a:prstGeom>
          <a:noFill/>
        </p:spPr>
        <p:txBody>
          <a:bodyPr wrap="square" rtlCol="0">
            <a:spAutoFit/>
          </a:bodyPr>
          <a:lstStyle/>
          <a:p>
            <a:pPr algn="ctr"/>
            <a:r>
              <a:rPr lang="en-US" sz="2000" dirty="0"/>
              <a:t>Checkpoint time</a:t>
            </a:r>
            <a:endParaRPr lang="en-IN" baseline="-25000" dirty="0"/>
          </a:p>
        </p:txBody>
      </p:sp>
      <p:sp>
        <p:nvSpPr>
          <p:cNvPr id="32" name="TextBox 31"/>
          <p:cNvSpPr txBox="1"/>
          <p:nvPr/>
        </p:nvSpPr>
        <p:spPr>
          <a:xfrm>
            <a:off x="9397989" y="3684000"/>
            <a:ext cx="950939" cy="400110"/>
          </a:xfrm>
          <a:prstGeom prst="rect">
            <a:avLst/>
          </a:prstGeom>
          <a:noFill/>
        </p:spPr>
        <p:txBody>
          <a:bodyPr wrap="square" rtlCol="0">
            <a:spAutoFit/>
          </a:bodyPr>
          <a:lstStyle/>
          <a:p>
            <a:pPr algn="ctr"/>
            <a:r>
              <a:rPr lang="en-US" sz="2000" dirty="0"/>
              <a:t>Failure</a:t>
            </a:r>
            <a:endParaRPr lang="en-IN" baseline="-25000" dirty="0"/>
          </a:p>
        </p:txBody>
      </p:sp>
      <p:cxnSp>
        <p:nvCxnSpPr>
          <p:cNvPr id="33" name="Straight Connector 32"/>
          <p:cNvCxnSpPr/>
          <p:nvPr/>
        </p:nvCxnSpPr>
        <p:spPr>
          <a:xfrm>
            <a:off x="688878" y="4976324"/>
            <a:ext cx="9601200" cy="7823"/>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graphicFrame>
        <p:nvGraphicFramePr>
          <p:cNvPr id="34" name="Content Placeholder 4">
            <a:extLst>
              <a:ext uri="{FF2B5EF4-FFF2-40B4-BE49-F238E27FC236}">
                <a16:creationId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617022091"/>
              </p:ext>
            </p:extLst>
          </p:nvPr>
        </p:nvGraphicFramePr>
        <p:xfrm>
          <a:off x="688878" y="4588339"/>
          <a:ext cx="1100455" cy="396240"/>
        </p:xfrm>
        <a:graphic>
          <a:graphicData uri="http://schemas.openxmlformats.org/drawingml/2006/table">
            <a:tbl>
              <a:tblPr firstRow="1" bandRow="1">
                <a:tableStyleId>{8EC20E35-A176-4012-BC5E-935CFFF8708E}</a:tableStyleId>
              </a:tblPr>
              <a:tblGrid>
                <a:gridCol w="1100455">
                  <a:extLst>
                    <a:ext uri="{9D8B030D-6E8A-4147-A177-3AD203B41FA5}">
                      <a16:colId xmlns:a16="http://schemas.microsoft.com/office/drawing/2014/main" val="20000"/>
                    </a:ext>
                  </a:extLst>
                </a:gridCol>
              </a:tblGrid>
              <a:tr h="285488">
                <a:tc>
                  <a:txBody>
                    <a:bodyPr/>
                    <a:lstStyle/>
                    <a:p>
                      <a:pPr algn="l"/>
                      <a:r>
                        <a:rPr lang="en-US" sz="2000" b="1" dirty="0">
                          <a:solidFill>
                            <a:schemeClr val="bg1"/>
                          </a:solidFill>
                        </a:rPr>
                        <a:t>Exercise</a:t>
                      </a: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solidFill>
                  </a:tcPr>
                </a:tc>
                <a:extLst>
                  <a:ext uri="{0D108BD9-81ED-4DB2-BD59-A6C34878D82A}">
                    <a16:rowId xmlns:a16="http://schemas.microsoft.com/office/drawing/2014/main" val="10001"/>
                  </a:ext>
                </a:extLst>
              </a:tr>
            </a:tbl>
          </a:graphicData>
        </a:graphic>
      </p:graphicFrame>
      <p:graphicFrame>
        <p:nvGraphicFramePr>
          <p:cNvPr id="35" name="Content Placeholder 4">
            <a:extLst>
              <a:ext uri="{FF2B5EF4-FFF2-40B4-BE49-F238E27FC236}">
                <a16:creationId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1753801074"/>
              </p:ext>
            </p:extLst>
          </p:nvPr>
        </p:nvGraphicFramePr>
        <p:xfrm>
          <a:off x="1787807" y="4579451"/>
          <a:ext cx="8686800" cy="396240"/>
        </p:xfrm>
        <a:graphic>
          <a:graphicData uri="http://schemas.openxmlformats.org/drawingml/2006/table">
            <a:tbl>
              <a:tblPr firstRow="1" bandRow="1">
                <a:tableStyleId>{8EC20E35-A176-4012-BC5E-935CFFF8708E}</a:tableStyleId>
              </a:tblPr>
              <a:tblGrid>
                <a:gridCol w="8686800">
                  <a:extLst>
                    <a:ext uri="{9D8B030D-6E8A-4147-A177-3AD203B41FA5}">
                      <a16:colId xmlns:a16="http://schemas.microsoft.com/office/drawing/2014/main" val="20000"/>
                    </a:ext>
                  </a:extLst>
                </a:gridCol>
              </a:tblGrid>
              <a:tr h="285488">
                <a:tc>
                  <a:txBody>
                    <a:bodyPr/>
                    <a:lstStyle/>
                    <a:p>
                      <a:pPr algn="l"/>
                      <a:r>
                        <a:rPr lang="en-US" sz="2000" b="0" kern="1200" dirty="0">
                          <a:solidFill>
                            <a:schemeClr val="tx1"/>
                          </a:solidFill>
                          <a:latin typeface="+mn-lt"/>
                          <a:ea typeface="+mn-ea"/>
                          <a:cs typeface="+mn-cs"/>
                        </a:rPr>
                        <a:t>Give the name</a:t>
                      </a:r>
                      <a:r>
                        <a:rPr lang="en-US" sz="2000" b="0" kern="1200" baseline="0" dirty="0">
                          <a:solidFill>
                            <a:schemeClr val="tx1"/>
                          </a:solidFill>
                          <a:latin typeface="+mn-lt"/>
                          <a:ea typeface="+mn-ea"/>
                          <a:cs typeface="+mn-cs"/>
                        </a:rPr>
                        <a:t> of transactions which has already been committed before checkpoint</a:t>
                      </a:r>
                      <a:r>
                        <a:rPr lang="en-US" sz="2000" b="0" kern="1200" dirty="0">
                          <a:solidFill>
                            <a:schemeClr val="tx1"/>
                          </a:solidFill>
                          <a:latin typeface="+mn-lt"/>
                          <a:ea typeface="+mn-ea"/>
                          <a:cs typeface="+mn-cs"/>
                        </a:rPr>
                        <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bl>
          </a:graphicData>
        </a:graphic>
      </p:graphicFrame>
      <p:cxnSp>
        <p:nvCxnSpPr>
          <p:cNvPr id="39" name="Straight Connector 38"/>
          <p:cNvCxnSpPr/>
          <p:nvPr/>
        </p:nvCxnSpPr>
        <p:spPr>
          <a:xfrm>
            <a:off x="688878" y="5607695"/>
            <a:ext cx="7680960" cy="7823"/>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graphicFrame>
        <p:nvGraphicFramePr>
          <p:cNvPr id="40" name="Content Placeholder 4">
            <a:extLst>
              <a:ext uri="{FF2B5EF4-FFF2-40B4-BE49-F238E27FC236}">
                <a16:creationId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2433995116"/>
              </p:ext>
            </p:extLst>
          </p:nvPr>
        </p:nvGraphicFramePr>
        <p:xfrm>
          <a:off x="688878" y="5219710"/>
          <a:ext cx="1100455" cy="396240"/>
        </p:xfrm>
        <a:graphic>
          <a:graphicData uri="http://schemas.openxmlformats.org/drawingml/2006/table">
            <a:tbl>
              <a:tblPr firstRow="1" bandRow="1">
                <a:tableStyleId>{8EC20E35-A176-4012-BC5E-935CFFF8708E}</a:tableStyleId>
              </a:tblPr>
              <a:tblGrid>
                <a:gridCol w="1100455">
                  <a:extLst>
                    <a:ext uri="{9D8B030D-6E8A-4147-A177-3AD203B41FA5}">
                      <a16:colId xmlns:a16="http://schemas.microsoft.com/office/drawing/2014/main" val="20000"/>
                    </a:ext>
                  </a:extLst>
                </a:gridCol>
              </a:tblGrid>
              <a:tr h="285488">
                <a:tc>
                  <a:txBody>
                    <a:bodyPr/>
                    <a:lstStyle/>
                    <a:p>
                      <a:pPr algn="l"/>
                      <a:r>
                        <a:rPr lang="en-US" sz="2000" b="1" dirty="0">
                          <a:solidFill>
                            <a:schemeClr val="bg1"/>
                          </a:solidFill>
                        </a:rPr>
                        <a:t>Exercise</a:t>
                      </a: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solidFill>
                  </a:tcPr>
                </a:tc>
                <a:extLst>
                  <a:ext uri="{0D108BD9-81ED-4DB2-BD59-A6C34878D82A}">
                    <a16:rowId xmlns:a16="http://schemas.microsoft.com/office/drawing/2014/main" val="10001"/>
                  </a:ext>
                </a:extLst>
              </a:tr>
            </a:tbl>
          </a:graphicData>
        </a:graphic>
      </p:graphicFrame>
      <p:graphicFrame>
        <p:nvGraphicFramePr>
          <p:cNvPr id="41" name="Content Placeholder 4">
            <a:extLst>
              <a:ext uri="{FF2B5EF4-FFF2-40B4-BE49-F238E27FC236}">
                <a16:creationId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3217138054"/>
              </p:ext>
            </p:extLst>
          </p:nvPr>
        </p:nvGraphicFramePr>
        <p:xfrm>
          <a:off x="1787807" y="5210822"/>
          <a:ext cx="6766560" cy="396240"/>
        </p:xfrm>
        <a:graphic>
          <a:graphicData uri="http://schemas.openxmlformats.org/drawingml/2006/table">
            <a:tbl>
              <a:tblPr firstRow="1" bandRow="1">
                <a:tableStyleId>{8EC20E35-A176-4012-BC5E-935CFFF8708E}</a:tableStyleId>
              </a:tblPr>
              <a:tblGrid>
                <a:gridCol w="6766560">
                  <a:extLst>
                    <a:ext uri="{9D8B030D-6E8A-4147-A177-3AD203B41FA5}">
                      <a16:colId xmlns:a16="http://schemas.microsoft.com/office/drawing/2014/main" val="20000"/>
                    </a:ext>
                  </a:extLst>
                </a:gridCol>
              </a:tblGrid>
              <a:tr h="285488">
                <a:tc>
                  <a:txBody>
                    <a:bodyPr/>
                    <a:lstStyle/>
                    <a:p>
                      <a:pPr algn="l"/>
                      <a:r>
                        <a:rPr lang="en-US" sz="2000" b="0" kern="1200" dirty="0">
                          <a:solidFill>
                            <a:schemeClr val="tx1"/>
                          </a:solidFill>
                          <a:latin typeface="+mn-lt"/>
                          <a:ea typeface="+mn-ea"/>
                          <a:cs typeface="+mn-cs"/>
                        </a:rPr>
                        <a:t>Give the name</a:t>
                      </a:r>
                      <a:r>
                        <a:rPr lang="en-US" sz="2000" b="0" kern="1200" baseline="0" dirty="0">
                          <a:solidFill>
                            <a:schemeClr val="tx1"/>
                          </a:solidFill>
                          <a:latin typeface="+mn-lt"/>
                          <a:ea typeface="+mn-ea"/>
                          <a:cs typeface="+mn-cs"/>
                        </a:rPr>
                        <a:t> of transactions which will perform Redo operation</a:t>
                      </a:r>
                      <a:r>
                        <a:rPr lang="en-US" sz="2000" b="0" kern="1200" dirty="0">
                          <a:solidFill>
                            <a:schemeClr val="tx1"/>
                          </a:solidFill>
                          <a:latin typeface="+mn-lt"/>
                          <a:ea typeface="+mn-ea"/>
                          <a:cs typeface="+mn-cs"/>
                        </a:rPr>
                        <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bl>
          </a:graphicData>
        </a:graphic>
      </p:graphicFrame>
      <p:cxnSp>
        <p:nvCxnSpPr>
          <p:cNvPr id="42" name="Straight Connector 41"/>
          <p:cNvCxnSpPr/>
          <p:nvPr/>
        </p:nvCxnSpPr>
        <p:spPr>
          <a:xfrm>
            <a:off x="672096" y="6239066"/>
            <a:ext cx="7680960" cy="7823"/>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graphicFrame>
        <p:nvGraphicFramePr>
          <p:cNvPr id="43" name="Content Placeholder 4">
            <a:extLst>
              <a:ext uri="{FF2B5EF4-FFF2-40B4-BE49-F238E27FC236}">
                <a16:creationId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4267709939"/>
              </p:ext>
            </p:extLst>
          </p:nvPr>
        </p:nvGraphicFramePr>
        <p:xfrm>
          <a:off x="672096" y="5851081"/>
          <a:ext cx="1100455" cy="396240"/>
        </p:xfrm>
        <a:graphic>
          <a:graphicData uri="http://schemas.openxmlformats.org/drawingml/2006/table">
            <a:tbl>
              <a:tblPr firstRow="1" bandRow="1">
                <a:tableStyleId>{8EC20E35-A176-4012-BC5E-935CFFF8708E}</a:tableStyleId>
              </a:tblPr>
              <a:tblGrid>
                <a:gridCol w="1100455">
                  <a:extLst>
                    <a:ext uri="{9D8B030D-6E8A-4147-A177-3AD203B41FA5}">
                      <a16:colId xmlns:a16="http://schemas.microsoft.com/office/drawing/2014/main" val="20000"/>
                    </a:ext>
                  </a:extLst>
                </a:gridCol>
              </a:tblGrid>
              <a:tr h="285488">
                <a:tc>
                  <a:txBody>
                    <a:bodyPr/>
                    <a:lstStyle/>
                    <a:p>
                      <a:pPr algn="l"/>
                      <a:r>
                        <a:rPr lang="en-US" sz="2000" b="1" dirty="0">
                          <a:solidFill>
                            <a:schemeClr val="bg1"/>
                          </a:solidFill>
                        </a:rPr>
                        <a:t>Exercise</a:t>
                      </a: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solidFill>
                  </a:tcPr>
                </a:tc>
                <a:extLst>
                  <a:ext uri="{0D108BD9-81ED-4DB2-BD59-A6C34878D82A}">
                    <a16:rowId xmlns:a16="http://schemas.microsoft.com/office/drawing/2014/main" val="10001"/>
                  </a:ext>
                </a:extLst>
              </a:tr>
            </a:tbl>
          </a:graphicData>
        </a:graphic>
      </p:graphicFrame>
      <p:graphicFrame>
        <p:nvGraphicFramePr>
          <p:cNvPr id="44" name="Content Placeholder 4">
            <a:extLst>
              <a:ext uri="{FF2B5EF4-FFF2-40B4-BE49-F238E27FC236}">
                <a16:creationId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3876770970"/>
              </p:ext>
            </p:extLst>
          </p:nvPr>
        </p:nvGraphicFramePr>
        <p:xfrm>
          <a:off x="1771025" y="5842193"/>
          <a:ext cx="6766560" cy="396240"/>
        </p:xfrm>
        <a:graphic>
          <a:graphicData uri="http://schemas.openxmlformats.org/drawingml/2006/table">
            <a:tbl>
              <a:tblPr firstRow="1" bandRow="1">
                <a:tableStyleId>{8EC20E35-A176-4012-BC5E-935CFFF8708E}</a:tableStyleId>
              </a:tblPr>
              <a:tblGrid>
                <a:gridCol w="6766560">
                  <a:extLst>
                    <a:ext uri="{9D8B030D-6E8A-4147-A177-3AD203B41FA5}">
                      <a16:colId xmlns:a16="http://schemas.microsoft.com/office/drawing/2014/main" val="20000"/>
                    </a:ext>
                  </a:extLst>
                </a:gridCol>
              </a:tblGrid>
              <a:tr h="285488">
                <a:tc>
                  <a:txBody>
                    <a:bodyPr/>
                    <a:lstStyle/>
                    <a:p>
                      <a:pPr algn="l"/>
                      <a:r>
                        <a:rPr lang="en-US" sz="2000" b="0" kern="1200" dirty="0">
                          <a:solidFill>
                            <a:schemeClr val="tx1"/>
                          </a:solidFill>
                          <a:latin typeface="+mn-lt"/>
                          <a:ea typeface="+mn-ea"/>
                          <a:cs typeface="+mn-cs"/>
                        </a:rPr>
                        <a:t>Give the name</a:t>
                      </a:r>
                      <a:r>
                        <a:rPr lang="en-US" sz="2000" b="0" kern="1200" baseline="0" dirty="0">
                          <a:solidFill>
                            <a:schemeClr val="tx1"/>
                          </a:solidFill>
                          <a:latin typeface="+mn-lt"/>
                          <a:ea typeface="+mn-ea"/>
                          <a:cs typeface="+mn-cs"/>
                        </a:rPr>
                        <a:t> of transactions which will perform Undo operation</a:t>
                      </a:r>
                      <a:r>
                        <a:rPr lang="en-US" sz="2000" b="0" kern="1200" dirty="0">
                          <a:solidFill>
                            <a:schemeClr val="tx1"/>
                          </a:solidFill>
                          <a:latin typeface="+mn-lt"/>
                          <a:ea typeface="+mn-ea"/>
                          <a:cs typeface="+mn-cs"/>
                        </a:rPr>
                        <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bl>
          </a:graphicData>
        </a:graphic>
      </p:graphicFrame>
      <p:sp>
        <p:nvSpPr>
          <p:cNvPr id="45" name="TextBox 44"/>
          <p:cNvSpPr txBox="1"/>
          <p:nvPr/>
        </p:nvSpPr>
        <p:spPr>
          <a:xfrm>
            <a:off x="3839029" y="1082811"/>
            <a:ext cx="685800" cy="400110"/>
          </a:xfrm>
          <a:prstGeom prst="rect">
            <a:avLst/>
          </a:prstGeom>
          <a:noFill/>
        </p:spPr>
        <p:txBody>
          <a:bodyPr wrap="square" rtlCol="0">
            <a:spAutoFit/>
          </a:bodyPr>
          <a:lstStyle/>
          <a:p>
            <a:pPr algn="ctr"/>
            <a:r>
              <a:rPr lang="en-US" sz="2000" dirty="0"/>
              <a:t>T</a:t>
            </a:r>
            <a:r>
              <a:rPr lang="en-US" sz="2000" baseline="-25000" dirty="0"/>
              <a:t>C</a:t>
            </a:r>
            <a:endParaRPr lang="en-IN" baseline="-25000" dirty="0"/>
          </a:p>
        </p:txBody>
      </p:sp>
      <p:cxnSp>
        <p:nvCxnSpPr>
          <p:cNvPr id="46" name="Straight Connector 45"/>
          <p:cNvCxnSpPr/>
          <p:nvPr/>
        </p:nvCxnSpPr>
        <p:spPr>
          <a:xfrm>
            <a:off x="4143829" y="1531260"/>
            <a:ext cx="0" cy="2160000"/>
          </a:xfrm>
          <a:prstGeom prst="line">
            <a:avLst/>
          </a:prstGeom>
          <a:ln w="38100">
            <a:solidFill>
              <a:schemeClr val="tx2"/>
            </a:solidFill>
          </a:ln>
        </p:spPr>
        <p:style>
          <a:lnRef idx="3">
            <a:schemeClr val="accent1"/>
          </a:lnRef>
          <a:fillRef idx="0">
            <a:schemeClr val="accent1"/>
          </a:fillRef>
          <a:effectRef idx="2">
            <a:schemeClr val="accent1"/>
          </a:effectRef>
          <a:fontRef idx="minor">
            <a:schemeClr val="tx1"/>
          </a:fontRef>
        </p:style>
      </p:cxnSp>
      <p:grpSp>
        <p:nvGrpSpPr>
          <p:cNvPr id="47" name="Group 46"/>
          <p:cNvGrpSpPr/>
          <p:nvPr/>
        </p:nvGrpSpPr>
        <p:grpSpPr>
          <a:xfrm>
            <a:off x="3515179" y="2001160"/>
            <a:ext cx="914400" cy="381000"/>
            <a:chOff x="1447800" y="1828800"/>
            <a:chExt cx="914400" cy="381000"/>
          </a:xfrm>
        </p:grpSpPr>
        <p:cxnSp>
          <p:nvCxnSpPr>
            <p:cNvPr id="48" name="Straight Connector 47"/>
            <p:cNvCxnSpPr/>
            <p:nvPr/>
          </p:nvCxnSpPr>
          <p:spPr>
            <a:xfrm>
              <a:off x="1447800" y="2012430"/>
              <a:ext cx="914400"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1447800" y="1828800"/>
              <a:ext cx="0" cy="38100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2362200" y="1828800"/>
              <a:ext cx="0" cy="38100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grpSp>
      <p:grpSp>
        <p:nvGrpSpPr>
          <p:cNvPr id="51" name="Group 50"/>
          <p:cNvGrpSpPr/>
          <p:nvPr/>
        </p:nvGrpSpPr>
        <p:grpSpPr>
          <a:xfrm>
            <a:off x="4699090" y="2191660"/>
            <a:ext cx="914400" cy="381000"/>
            <a:chOff x="1447800" y="1828800"/>
            <a:chExt cx="914400" cy="381000"/>
          </a:xfrm>
        </p:grpSpPr>
        <p:cxnSp>
          <p:nvCxnSpPr>
            <p:cNvPr id="52" name="Straight Connector 51"/>
            <p:cNvCxnSpPr/>
            <p:nvPr/>
          </p:nvCxnSpPr>
          <p:spPr>
            <a:xfrm>
              <a:off x="1447800" y="2012430"/>
              <a:ext cx="914400"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1447800" y="1828800"/>
              <a:ext cx="0" cy="38100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2362200" y="1828800"/>
              <a:ext cx="0" cy="38100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55" name="TextBox 54"/>
          <p:cNvSpPr txBox="1"/>
          <p:nvPr/>
        </p:nvSpPr>
        <p:spPr>
          <a:xfrm>
            <a:off x="3735035" y="1864148"/>
            <a:ext cx="474688" cy="400110"/>
          </a:xfrm>
          <a:prstGeom prst="rect">
            <a:avLst/>
          </a:prstGeom>
          <a:noFill/>
        </p:spPr>
        <p:txBody>
          <a:bodyPr wrap="square" rtlCol="0">
            <a:spAutoFit/>
          </a:bodyPr>
          <a:lstStyle/>
          <a:p>
            <a:pPr algn="ctr"/>
            <a:r>
              <a:rPr lang="en-US" sz="2000" dirty="0"/>
              <a:t>T2</a:t>
            </a:r>
            <a:endParaRPr lang="en-IN" baseline="-25000" dirty="0"/>
          </a:p>
        </p:txBody>
      </p:sp>
      <p:sp>
        <p:nvSpPr>
          <p:cNvPr id="56" name="TextBox 55"/>
          <p:cNvSpPr txBox="1"/>
          <p:nvPr/>
        </p:nvSpPr>
        <p:spPr>
          <a:xfrm>
            <a:off x="4918946" y="2030661"/>
            <a:ext cx="474688" cy="400110"/>
          </a:xfrm>
          <a:prstGeom prst="rect">
            <a:avLst/>
          </a:prstGeom>
          <a:noFill/>
        </p:spPr>
        <p:txBody>
          <a:bodyPr wrap="square" rtlCol="0">
            <a:spAutoFit/>
          </a:bodyPr>
          <a:lstStyle/>
          <a:p>
            <a:pPr algn="ctr"/>
            <a:r>
              <a:rPr lang="en-US" sz="2000" dirty="0"/>
              <a:t>T3</a:t>
            </a:r>
            <a:endParaRPr lang="en-IN" baseline="-25000" dirty="0"/>
          </a:p>
        </p:txBody>
      </p:sp>
      <p:sp>
        <p:nvSpPr>
          <p:cNvPr id="57" name="TextBox 56"/>
          <p:cNvSpPr txBox="1"/>
          <p:nvPr/>
        </p:nvSpPr>
        <p:spPr>
          <a:xfrm>
            <a:off x="3165719" y="3733657"/>
            <a:ext cx="1929203" cy="400110"/>
          </a:xfrm>
          <a:prstGeom prst="rect">
            <a:avLst/>
          </a:prstGeom>
          <a:noFill/>
        </p:spPr>
        <p:txBody>
          <a:bodyPr wrap="square" rtlCol="0">
            <a:spAutoFit/>
          </a:bodyPr>
          <a:lstStyle/>
          <a:p>
            <a:pPr algn="ctr"/>
            <a:r>
              <a:rPr lang="en-US" sz="2000" dirty="0"/>
              <a:t>Checkpoint time</a:t>
            </a:r>
            <a:endParaRPr lang="en-IN" baseline="-25000" dirty="0"/>
          </a:p>
        </p:txBody>
      </p:sp>
    </p:spTree>
    <p:extLst>
      <p:ext uri="{BB962C8B-B14F-4D97-AF65-F5344CB8AC3E}">
        <p14:creationId xmlns:p14="http://schemas.microsoft.com/office/powerpoint/2010/main" val="21946993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1"/>
                                        </p:tgtEl>
                                        <p:attrNameLst>
                                          <p:attrName>style.visibility</p:attrName>
                                        </p:attrNameLst>
                                      </p:cBhvr>
                                      <p:to>
                                        <p:strVal val="visible"/>
                                      </p:to>
                                    </p:set>
                                    <p:animEffect transition="in" filter="fade">
                                      <p:cBhvr>
                                        <p:cTn id="19" dur="500"/>
                                        <p:tgtEl>
                                          <p:spTgt spid="31"/>
                                        </p:tgtEl>
                                      </p:cBhvr>
                                    </p:animEffect>
                                  </p:childTnLst>
                                </p:cTn>
                              </p:par>
                              <p:par>
                                <p:cTn id="20" presetID="10" presetClass="entr" presetSubtype="0" fill="hold"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fade">
                                      <p:cBhvr>
                                        <p:cTn id="25" dur="500"/>
                                        <p:tgtEl>
                                          <p:spTgt spid="8"/>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2"/>
                                        </p:tgtEl>
                                        <p:attrNameLst>
                                          <p:attrName>style.visibility</p:attrName>
                                        </p:attrNameLst>
                                      </p:cBhvr>
                                      <p:to>
                                        <p:strVal val="visible"/>
                                      </p:to>
                                    </p:set>
                                    <p:animEffect transition="in" filter="fade">
                                      <p:cBhvr>
                                        <p:cTn id="28" dur="500"/>
                                        <p:tgtEl>
                                          <p:spTgt spid="32"/>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27"/>
                                        </p:tgtEl>
                                        <p:attrNameLst>
                                          <p:attrName>style.visibility</p:attrName>
                                        </p:attrNameLst>
                                      </p:cBhvr>
                                      <p:to>
                                        <p:strVal val="visible"/>
                                      </p:to>
                                    </p:set>
                                    <p:animEffect transition="in" filter="fade">
                                      <p:cBhvr>
                                        <p:cTn id="31" dur="500"/>
                                        <p:tgtEl>
                                          <p:spTgt spid="27"/>
                                        </p:tgtEl>
                                      </p:cBhvr>
                                    </p:animEffect>
                                  </p:childTnLst>
                                </p:cTn>
                              </p:par>
                              <p:par>
                                <p:cTn id="32" presetID="10" presetClass="entr" presetSubtype="0" fill="hold" nodeType="with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fade">
                                      <p:cBhvr>
                                        <p:cTn id="34" dur="500"/>
                                        <p:tgtEl>
                                          <p:spTgt spid="11"/>
                                        </p:tgtEl>
                                      </p:cBhvr>
                                    </p:animEffect>
                                  </p:childTnLst>
                                </p:cTn>
                              </p:par>
                              <p:par>
                                <p:cTn id="35" presetID="10" presetClass="entr" presetSubtype="0" fill="hold" nodeType="with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fade">
                                      <p:cBhvr>
                                        <p:cTn id="37" dur="500"/>
                                        <p:tgtEl>
                                          <p:spTgt spid="15"/>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28"/>
                                        </p:tgtEl>
                                        <p:attrNameLst>
                                          <p:attrName>style.visibility</p:attrName>
                                        </p:attrNameLst>
                                      </p:cBhvr>
                                      <p:to>
                                        <p:strVal val="visible"/>
                                      </p:to>
                                    </p:set>
                                    <p:animEffect transition="in" filter="fade">
                                      <p:cBhvr>
                                        <p:cTn id="40" dur="500"/>
                                        <p:tgtEl>
                                          <p:spTgt spid="28"/>
                                        </p:tgtEl>
                                      </p:cBhvr>
                                    </p:animEffect>
                                  </p:childTnLst>
                                </p:cTn>
                              </p:par>
                              <p:par>
                                <p:cTn id="41" presetID="10" presetClass="entr" presetSubtype="0" fill="hold" nodeType="withEffect">
                                  <p:stCondLst>
                                    <p:cond delay="0"/>
                                  </p:stCondLst>
                                  <p:childTnLst>
                                    <p:set>
                                      <p:cBhvr>
                                        <p:cTn id="42" dur="1" fill="hold">
                                          <p:stCondLst>
                                            <p:cond delay="0"/>
                                          </p:stCondLst>
                                        </p:cTn>
                                        <p:tgtEl>
                                          <p:spTgt spid="19"/>
                                        </p:tgtEl>
                                        <p:attrNameLst>
                                          <p:attrName>style.visibility</p:attrName>
                                        </p:attrNameLst>
                                      </p:cBhvr>
                                      <p:to>
                                        <p:strVal val="visible"/>
                                      </p:to>
                                    </p:set>
                                    <p:animEffect transition="in" filter="fade">
                                      <p:cBhvr>
                                        <p:cTn id="43" dur="500"/>
                                        <p:tgtEl>
                                          <p:spTgt spid="19"/>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29"/>
                                        </p:tgtEl>
                                        <p:attrNameLst>
                                          <p:attrName>style.visibility</p:attrName>
                                        </p:attrNameLst>
                                      </p:cBhvr>
                                      <p:to>
                                        <p:strVal val="visible"/>
                                      </p:to>
                                    </p:set>
                                    <p:animEffect transition="in" filter="fade">
                                      <p:cBhvr>
                                        <p:cTn id="46" dur="500"/>
                                        <p:tgtEl>
                                          <p:spTgt spid="29"/>
                                        </p:tgtEl>
                                      </p:cBhvr>
                                    </p:animEffect>
                                  </p:childTnLst>
                                </p:cTn>
                              </p:par>
                              <p:par>
                                <p:cTn id="47" presetID="10" presetClass="entr" presetSubtype="0" fill="hold" nodeType="withEffect">
                                  <p:stCondLst>
                                    <p:cond delay="0"/>
                                  </p:stCondLst>
                                  <p:childTnLst>
                                    <p:set>
                                      <p:cBhvr>
                                        <p:cTn id="48" dur="1" fill="hold">
                                          <p:stCondLst>
                                            <p:cond delay="0"/>
                                          </p:stCondLst>
                                        </p:cTn>
                                        <p:tgtEl>
                                          <p:spTgt spid="23"/>
                                        </p:tgtEl>
                                        <p:attrNameLst>
                                          <p:attrName>style.visibility</p:attrName>
                                        </p:attrNameLst>
                                      </p:cBhvr>
                                      <p:to>
                                        <p:strVal val="visible"/>
                                      </p:to>
                                    </p:set>
                                    <p:animEffect transition="in" filter="fade">
                                      <p:cBhvr>
                                        <p:cTn id="49" dur="500"/>
                                        <p:tgtEl>
                                          <p:spTgt spid="23"/>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30"/>
                                        </p:tgtEl>
                                        <p:attrNameLst>
                                          <p:attrName>style.visibility</p:attrName>
                                        </p:attrNameLst>
                                      </p:cBhvr>
                                      <p:to>
                                        <p:strVal val="visible"/>
                                      </p:to>
                                    </p:set>
                                    <p:animEffect transition="in" filter="fade">
                                      <p:cBhvr>
                                        <p:cTn id="52" dur="500"/>
                                        <p:tgtEl>
                                          <p:spTgt spid="30"/>
                                        </p:tgtEl>
                                      </p:cBhvr>
                                    </p:animEffect>
                                  </p:childTnLst>
                                </p:cTn>
                              </p:par>
                              <p:par>
                                <p:cTn id="53" presetID="10" presetClass="entr" presetSubtype="0" fill="hold" nodeType="withEffect">
                                  <p:stCondLst>
                                    <p:cond delay="0"/>
                                  </p:stCondLst>
                                  <p:childTnLst>
                                    <p:set>
                                      <p:cBhvr>
                                        <p:cTn id="54" dur="1" fill="hold">
                                          <p:stCondLst>
                                            <p:cond delay="0"/>
                                          </p:stCondLst>
                                        </p:cTn>
                                        <p:tgtEl>
                                          <p:spTgt spid="46"/>
                                        </p:tgtEl>
                                        <p:attrNameLst>
                                          <p:attrName>style.visibility</p:attrName>
                                        </p:attrNameLst>
                                      </p:cBhvr>
                                      <p:to>
                                        <p:strVal val="visible"/>
                                      </p:to>
                                    </p:set>
                                    <p:animEffect transition="in" filter="fade">
                                      <p:cBhvr>
                                        <p:cTn id="55" dur="500"/>
                                        <p:tgtEl>
                                          <p:spTgt spid="46"/>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45"/>
                                        </p:tgtEl>
                                        <p:attrNameLst>
                                          <p:attrName>style.visibility</p:attrName>
                                        </p:attrNameLst>
                                      </p:cBhvr>
                                      <p:to>
                                        <p:strVal val="visible"/>
                                      </p:to>
                                    </p:set>
                                    <p:animEffect transition="in" filter="fade">
                                      <p:cBhvr>
                                        <p:cTn id="58" dur="500"/>
                                        <p:tgtEl>
                                          <p:spTgt spid="45"/>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57"/>
                                        </p:tgtEl>
                                        <p:attrNameLst>
                                          <p:attrName>style.visibility</p:attrName>
                                        </p:attrNameLst>
                                      </p:cBhvr>
                                      <p:to>
                                        <p:strVal val="visible"/>
                                      </p:to>
                                    </p:set>
                                    <p:animEffect transition="in" filter="fade">
                                      <p:cBhvr>
                                        <p:cTn id="61" dur="500"/>
                                        <p:tgtEl>
                                          <p:spTgt spid="57"/>
                                        </p:tgtEl>
                                      </p:cBhvr>
                                    </p:animEffect>
                                  </p:childTnLst>
                                </p:cTn>
                              </p:par>
                              <p:par>
                                <p:cTn id="62" presetID="10" presetClass="entr" presetSubtype="0" fill="hold" nodeType="withEffect">
                                  <p:stCondLst>
                                    <p:cond delay="0"/>
                                  </p:stCondLst>
                                  <p:childTnLst>
                                    <p:set>
                                      <p:cBhvr>
                                        <p:cTn id="63" dur="1" fill="hold">
                                          <p:stCondLst>
                                            <p:cond delay="0"/>
                                          </p:stCondLst>
                                        </p:cTn>
                                        <p:tgtEl>
                                          <p:spTgt spid="47"/>
                                        </p:tgtEl>
                                        <p:attrNameLst>
                                          <p:attrName>style.visibility</p:attrName>
                                        </p:attrNameLst>
                                      </p:cBhvr>
                                      <p:to>
                                        <p:strVal val="visible"/>
                                      </p:to>
                                    </p:set>
                                    <p:animEffect transition="in" filter="fade">
                                      <p:cBhvr>
                                        <p:cTn id="64" dur="500"/>
                                        <p:tgtEl>
                                          <p:spTgt spid="47"/>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55"/>
                                        </p:tgtEl>
                                        <p:attrNameLst>
                                          <p:attrName>style.visibility</p:attrName>
                                        </p:attrNameLst>
                                      </p:cBhvr>
                                      <p:to>
                                        <p:strVal val="visible"/>
                                      </p:to>
                                    </p:set>
                                    <p:animEffect transition="in" filter="fade">
                                      <p:cBhvr>
                                        <p:cTn id="67" dur="500"/>
                                        <p:tgtEl>
                                          <p:spTgt spid="55"/>
                                        </p:tgtEl>
                                      </p:cBhvr>
                                    </p:animEffect>
                                  </p:childTnLst>
                                </p:cTn>
                              </p:par>
                              <p:par>
                                <p:cTn id="68" presetID="10" presetClass="entr" presetSubtype="0" fill="hold" nodeType="withEffect">
                                  <p:stCondLst>
                                    <p:cond delay="0"/>
                                  </p:stCondLst>
                                  <p:childTnLst>
                                    <p:set>
                                      <p:cBhvr>
                                        <p:cTn id="69" dur="1" fill="hold">
                                          <p:stCondLst>
                                            <p:cond delay="0"/>
                                          </p:stCondLst>
                                        </p:cTn>
                                        <p:tgtEl>
                                          <p:spTgt spid="51"/>
                                        </p:tgtEl>
                                        <p:attrNameLst>
                                          <p:attrName>style.visibility</p:attrName>
                                        </p:attrNameLst>
                                      </p:cBhvr>
                                      <p:to>
                                        <p:strVal val="visible"/>
                                      </p:to>
                                    </p:set>
                                    <p:animEffect transition="in" filter="fade">
                                      <p:cBhvr>
                                        <p:cTn id="70" dur="500"/>
                                        <p:tgtEl>
                                          <p:spTgt spid="51"/>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56"/>
                                        </p:tgtEl>
                                        <p:attrNameLst>
                                          <p:attrName>style.visibility</p:attrName>
                                        </p:attrNameLst>
                                      </p:cBhvr>
                                      <p:to>
                                        <p:strVal val="visible"/>
                                      </p:to>
                                    </p:set>
                                    <p:animEffect transition="in" filter="fade">
                                      <p:cBhvr>
                                        <p:cTn id="73" dur="500"/>
                                        <p:tgtEl>
                                          <p:spTgt spid="56"/>
                                        </p:tgtEl>
                                      </p:cBhvr>
                                    </p:animEffect>
                                  </p:childTnLst>
                                </p:cTn>
                              </p:par>
                            </p:childTnLst>
                          </p:cTn>
                        </p:par>
                      </p:childTnLst>
                    </p:cTn>
                  </p:par>
                  <p:par>
                    <p:cTn id="74" fill="hold">
                      <p:stCondLst>
                        <p:cond delay="indefinite"/>
                      </p:stCondLst>
                      <p:childTnLst>
                        <p:par>
                          <p:cTn id="75" fill="hold">
                            <p:stCondLst>
                              <p:cond delay="0"/>
                            </p:stCondLst>
                            <p:childTnLst>
                              <p:par>
                                <p:cTn id="76" presetID="22" presetClass="entr" presetSubtype="8" fill="hold" nodeType="clickEffect">
                                  <p:stCondLst>
                                    <p:cond delay="0"/>
                                  </p:stCondLst>
                                  <p:childTnLst>
                                    <p:set>
                                      <p:cBhvr>
                                        <p:cTn id="77" dur="1" fill="hold">
                                          <p:stCondLst>
                                            <p:cond delay="0"/>
                                          </p:stCondLst>
                                        </p:cTn>
                                        <p:tgtEl>
                                          <p:spTgt spid="33"/>
                                        </p:tgtEl>
                                        <p:attrNameLst>
                                          <p:attrName>style.visibility</p:attrName>
                                        </p:attrNameLst>
                                      </p:cBhvr>
                                      <p:to>
                                        <p:strVal val="visible"/>
                                      </p:to>
                                    </p:set>
                                    <p:animEffect transition="in" filter="wipe(left)">
                                      <p:cBhvr>
                                        <p:cTn id="78" dur="500"/>
                                        <p:tgtEl>
                                          <p:spTgt spid="33"/>
                                        </p:tgtEl>
                                      </p:cBhvr>
                                    </p:animEffect>
                                  </p:childTnLst>
                                </p:cTn>
                              </p:par>
                              <p:par>
                                <p:cTn id="79" presetID="22" presetClass="entr" presetSubtype="8" fill="hold" nodeType="withEffect">
                                  <p:stCondLst>
                                    <p:cond delay="0"/>
                                  </p:stCondLst>
                                  <p:childTnLst>
                                    <p:set>
                                      <p:cBhvr>
                                        <p:cTn id="80" dur="1" fill="hold">
                                          <p:stCondLst>
                                            <p:cond delay="0"/>
                                          </p:stCondLst>
                                        </p:cTn>
                                        <p:tgtEl>
                                          <p:spTgt spid="34"/>
                                        </p:tgtEl>
                                        <p:attrNameLst>
                                          <p:attrName>style.visibility</p:attrName>
                                        </p:attrNameLst>
                                      </p:cBhvr>
                                      <p:to>
                                        <p:strVal val="visible"/>
                                      </p:to>
                                    </p:set>
                                    <p:animEffect transition="in" filter="wipe(left)">
                                      <p:cBhvr>
                                        <p:cTn id="81" dur="500"/>
                                        <p:tgtEl>
                                          <p:spTgt spid="34"/>
                                        </p:tgtEl>
                                      </p:cBhvr>
                                    </p:animEffect>
                                  </p:childTnLst>
                                </p:cTn>
                              </p:par>
                              <p:par>
                                <p:cTn id="82" presetID="22" presetClass="entr" presetSubtype="8" fill="hold" nodeType="withEffect">
                                  <p:stCondLst>
                                    <p:cond delay="0"/>
                                  </p:stCondLst>
                                  <p:childTnLst>
                                    <p:set>
                                      <p:cBhvr>
                                        <p:cTn id="83" dur="1" fill="hold">
                                          <p:stCondLst>
                                            <p:cond delay="0"/>
                                          </p:stCondLst>
                                        </p:cTn>
                                        <p:tgtEl>
                                          <p:spTgt spid="35"/>
                                        </p:tgtEl>
                                        <p:attrNameLst>
                                          <p:attrName>style.visibility</p:attrName>
                                        </p:attrNameLst>
                                      </p:cBhvr>
                                      <p:to>
                                        <p:strVal val="visible"/>
                                      </p:to>
                                    </p:set>
                                    <p:animEffect transition="in" filter="wipe(left)">
                                      <p:cBhvr>
                                        <p:cTn id="84" dur="500"/>
                                        <p:tgtEl>
                                          <p:spTgt spid="35"/>
                                        </p:tgtEl>
                                      </p:cBhvr>
                                    </p:animEffect>
                                  </p:childTnLst>
                                </p:cTn>
                              </p:par>
                            </p:childTnLst>
                          </p:cTn>
                        </p:par>
                      </p:childTnLst>
                    </p:cTn>
                  </p:par>
                  <p:par>
                    <p:cTn id="85" fill="hold">
                      <p:stCondLst>
                        <p:cond delay="indefinite"/>
                      </p:stCondLst>
                      <p:childTnLst>
                        <p:par>
                          <p:cTn id="86" fill="hold">
                            <p:stCondLst>
                              <p:cond delay="0"/>
                            </p:stCondLst>
                            <p:childTnLst>
                              <p:par>
                                <p:cTn id="87" presetID="22" presetClass="entr" presetSubtype="8" fill="hold" nodeType="clickEffect">
                                  <p:stCondLst>
                                    <p:cond delay="0"/>
                                  </p:stCondLst>
                                  <p:childTnLst>
                                    <p:set>
                                      <p:cBhvr>
                                        <p:cTn id="88" dur="1" fill="hold">
                                          <p:stCondLst>
                                            <p:cond delay="0"/>
                                          </p:stCondLst>
                                        </p:cTn>
                                        <p:tgtEl>
                                          <p:spTgt spid="39"/>
                                        </p:tgtEl>
                                        <p:attrNameLst>
                                          <p:attrName>style.visibility</p:attrName>
                                        </p:attrNameLst>
                                      </p:cBhvr>
                                      <p:to>
                                        <p:strVal val="visible"/>
                                      </p:to>
                                    </p:set>
                                    <p:animEffect transition="in" filter="wipe(left)">
                                      <p:cBhvr>
                                        <p:cTn id="89" dur="500"/>
                                        <p:tgtEl>
                                          <p:spTgt spid="39"/>
                                        </p:tgtEl>
                                      </p:cBhvr>
                                    </p:animEffect>
                                  </p:childTnLst>
                                </p:cTn>
                              </p:par>
                              <p:par>
                                <p:cTn id="90" presetID="22" presetClass="entr" presetSubtype="8" fill="hold" nodeType="withEffect">
                                  <p:stCondLst>
                                    <p:cond delay="0"/>
                                  </p:stCondLst>
                                  <p:childTnLst>
                                    <p:set>
                                      <p:cBhvr>
                                        <p:cTn id="91" dur="1" fill="hold">
                                          <p:stCondLst>
                                            <p:cond delay="0"/>
                                          </p:stCondLst>
                                        </p:cTn>
                                        <p:tgtEl>
                                          <p:spTgt spid="40"/>
                                        </p:tgtEl>
                                        <p:attrNameLst>
                                          <p:attrName>style.visibility</p:attrName>
                                        </p:attrNameLst>
                                      </p:cBhvr>
                                      <p:to>
                                        <p:strVal val="visible"/>
                                      </p:to>
                                    </p:set>
                                    <p:animEffect transition="in" filter="wipe(left)">
                                      <p:cBhvr>
                                        <p:cTn id="92" dur="500"/>
                                        <p:tgtEl>
                                          <p:spTgt spid="40"/>
                                        </p:tgtEl>
                                      </p:cBhvr>
                                    </p:animEffect>
                                  </p:childTnLst>
                                </p:cTn>
                              </p:par>
                              <p:par>
                                <p:cTn id="93" presetID="22" presetClass="entr" presetSubtype="8" fill="hold" nodeType="withEffect">
                                  <p:stCondLst>
                                    <p:cond delay="0"/>
                                  </p:stCondLst>
                                  <p:childTnLst>
                                    <p:set>
                                      <p:cBhvr>
                                        <p:cTn id="94" dur="1" fill="hold">
                                          <p:stCondLst>
                                            <p:cond delay="0"/>
                                          </p:stCondLst>
                                        </p:cTn>
                                        <p:tgtEl>
                                          <p:spTgt spid="41"/>
                                        </p:tgtEl>
                                        <p:attrNameLst>
                                          <p:attrName>style.visibility</p:attrName>
                                        </p:attrNameLst>
                                      </p:cBhvr>
                                      <p:to>
                                        <p:strVal val="visible"/>
                                      </p:to>
                                    </p:set>
                                    <p:animEffect transition="in" filter="wipe(left)">
                                      <p:cBhvr>
                                        <p:cTn id="95" dur="500"/>
                                        <p:tgtEl>
                                          <p:spTgt spid="41"/>
                                        </p:tgtEl>
                                      </p:cBhvr>
                                    </p:animEffect>
                                  </p:childTnLst>
                                </p:cTn>
                              </p:par>
                            </p:childTnLst>
                          </p:cTn>
                        </p:par>
                      </p:childTnLst>
                    </p:cTn>
                  </p:par>
                  <p:par>
                    <p:cTn id="96" fill="hold">
                      <p:stCondLst>
                        <p:cond delay="indefinite"/>
                      </p:stCondLst>
                      <p:childTnLst>
                        <p:par>
                          <p:cTn id="97" fill="hold">
                            <p:stCondLst>
                              <p:cond delay="0"/>
                            </p:stCondLst>
                            <p:childTnLst>
                              <p:par>
                                <p:cTn id="98" presetID="22" presetClass="entr" presetSubtype="8" fill="hold" nodeType="clickEffect">
                                  <p:stCondLst>
                                    <p:cond delay="0"/>
                                  </p:stCondLst>
                                  <p:childTnLst>
                                    <p:set>
                                      <p:cBhvr>
                                        <p:cTn id="99" dur="1" fill="hold">
                                          <p:stCondLst>
                                            <p:cond delay="0"/>
                                          </p:stCondLst>
                                        </p:cTn>
                                        <p:tgtEl>
                                          <p:spTgt spid="42"/>
                                        </p:tgtEl>
                                        <p:attrNameLst>
                                          <p:attrName>style.visibility</p:attrName>
                                        </p:attrNameLst>
                                      </p:cBhvr>
                                      <p:to>
                                        <p:strVal val="visible"/>
                                      </p:to>
                                    </p:set>
                                    <p:animEffect transition="in" filter="wipe(left)">
                                      <p:cBhvr>
                                        <p:cTn id="100" dur="500"/>
                                        <p:tgtEl>
                                          <p:spTgt spid="42"/>
                                        </p:tgtEl>
                                      </p:cBhvr>
                                    </p:animEffect>
                                  </p:childTnLst>
                                </p:cTn>
                              </p:par>
                              <p:par>
                                <p:cTn id="101" presetID="22" presetClass="entr" presetSubtype="8" fill="hold" nodeType="withEffect">
                                  <p:stCondLst>
                                    <p:cond delay="0"/>
                                  </p:stCondLst>
                                  <p:childTnLst>
                                    <p:set>
                                      <p:cBhvr>
                                        <p:cTn id="102" dur="1" fill="hold">
                                          <p:stCondLst>
                                            <p:cond delay="0"/>
                                          </p:stCondLst>
                                        </p:cTn>
                                        <p:tgtEl>
                                          <p:spTgt spid="43"/>
                                        </p:tgtEl>
                                        <p:attrNameLst>
                                          <p:attrName>style.visibility</p:attrName>
                                        </p:attrNameLst>
                                      </p:cBhvr>
                                      <p:to>
                                        <p:strVal val="visible"/>
                                      </p:to>
                                    </p:set>
                                    <p:animEffect transition="in" filter="wipe(left)">
                                      <p:cBhvr>
                                        <p:cTn id="103" dur="500"/>
                                        <p:tgtEl>
                                          <p:spTgt spid="43"/>
                                        </p:tgtEl>
                                      </p:cBhvr>
                                    </p:animEffect>
                                  </p:childTnLst>
                                </p:cTn>
                              </p:par>
                              <p:par>
                                <p:cTn id="104" presetID="22" presetClass="entr" presetSubtype="8" fill="hold" nodeType="withEffect">
                                  <p:stCondLst>
                                    <p:cond delay="0"/>
                                  </p:stCondLst>
                                  <p:childTnLst>
                                    <p:set>
                                      <p:cBhvr>
                                        <p:cTn id="105" dur="1" fill="hold">
                                          <p:stCondLst>
                                            <p:cond delay="0"/>
                                          </p:stCondLst>
                                        </p:cTn>
                                        <p:tgtEl>
                                          <p:spTgt spid="44"/>
                                        </p:tgtEl>
                                        <p:attrNameLst>
                                          <p:attrName>style.visibility</p:attrName>
                                        </p:attrNameLst>
                                      </p:cBhvr>
                                      <p:to>
                                        <p:strVal val="visible"/>
                                      </p:to>
                                    </p:set>
                                    <p:animEffect transition="in" filter="wipe(left)">
                                      <p:cBhvr>
                                        <p:cTn id="106"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27" grpId="0"/>
      <p:bldP spid="28" grpId="0"/>
      <p:bldP spid="29" grpId="0"/>
      <p:bldP spid="30" grpId="0"/>
      <p:bldP spid="31" grpId="0"/>
      <p:bldP spid="32" grpId="0"/>
      <p:bldP spid="45" grpId="0"/>
      <p:bldP spid="55" grpId="0"/>
      <p:bldP spid="56" grpId="0"/>
      <p:bldP spid="57"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11200"/>
          </a:xfrm>
        </p:spPr>
        <p:txBody>
          <a:bodyPr/>
          <a:lstStyle/>
          <a:p>
            <a:r>
              <a:rPr lang="en-US" dirty="0"/>
              <a:t>How the checkpoint works when failure occurs</a:t>
            </a:r>
            <a:endParaRPr lang="en-US" dirty="0">
              <a:solidFill>
                <a:schemeClr val="tx2"/>
              </a:solidFill>
            </a:endParaRPr>
          </a:p>
        </p:txBody>
      </p:sp>
      <p:sp>
        <p:nvSpPr>
          <p:cNvPr id="3" name="Content Placeholder 2"/>
          <p:cNvSpPr>
            <a:spLocks noGrp="1"/>
          </p:cNvSpPr>
          <p:nvPr>
            <p:ph idx="1"/>
          </p:nvPr>
        </p:nvSpPr>
        <p:spPr/>
        <p:txBody>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cxnSp>
        <p:nvCxnSpPr>
          <p:cNvPr id="5" name="Straight Arrow Connector 4"/>
          <p:cNvCxnSpPr/>
          <p:nvPr/>
        </p:nvCxnSpPr>
        <p:spPr>
          <a:xfrm>
            <a:off x="1600200" y="1305632"/>
            <a:ext cx="9144000" cy="0"/>
          </a:xfrm>
          <a:prstGeom prst="straightConnector1">
            <a:avLst/>
          </a:prstGeom>
          <a:ln w="38100">
            <a:solidFill>
              <a:schemeClr val="tx2"/>
            </a:solidFill>
            <a:tailEnd type="triangle"/>
          </a:ln>
        </p:spPr>
        <p:style>
          <a:lnRef idx="3">
            <a:schemeClr val="accent1"/>
          </a:lnRef>
          <a:fillRef idx="0">
            <a:schemeClr val="accent1"/>
          </a:fillRef>
          <a:effectRef idx="2">
            <a:schemeClr val="accent1"/>
          </a:effectRef>
          <a:fontRef idx="minor">
            <a:schemeClr val="tx1"/>
          </a:fontRef>
        </p:style>
      </p:cxnSp>
      <p:sp>
        <p:nvSpPr>
          <p:cNvPr id="6" name="TextBox 5"/>
          <p:cNvSpPr txBox="1"/>
          <p:nvPr/>
        </p:nvSpPr>
        <p:spPr>
          <a:xfrm>
            <a:off x="990600" y="857183"/>
            <a:ext cx="762000" cy="400110"/>
          </a:xfrm>
          <a:prstGeom prst="rect">
            <a:avLst/>
          </a:prstGeom>
          <a:noFill/>
        </p:spPr>
        <p:txBody>
          <a:bodyPr wrap="square" rtlCol="0">
            <a:spAutoFit/>
          </a:bodyPr>
          <a:lstStyle/>
          <a:p>
            <a:pPr algn="ctr"/>
            <a:r>
              <a:rPr lang="en-US" sz="2000" dirty="0"/>
              <a:t>Time</a:t>
            </a:r>
            <a:endParaRPr lang="en-IN" sz="2000" dirty="0"/>
          </a:p>
        </p:txBody>
      </p:sp>
      <p:sp>
        <p:nvSpPr>
          <p:cNvPr id="7" name="TextBox 6"/>
          <p:cNvSpPr txBox="1"/>
          <p:nvPr/>
        </p:nvSpPr>
        <p:spPr>
          <a:xfrm>
            <a:off x="7068456" y="857183"/>
            <a:ext cx="685800" cy="400110"/>
          </a:xfrm>
          <a:prstGeom prst="rect">
            <a:avLst/>
          </a:prstGeom>
          <a:noFill/>
        </p:spPr>
        <p:txBody>
          <a:bodyPr wrap="square" rtlCol="0">
            <a:spAutoFit/>
          </a:bodyPr>
          <a:lstStyle/>
          <a:p>
            <a:pPr algn="ctr"/>
            <a:r>
              <a:rPr lang="en-US" sz="2000" dirty="0"/>
              <a:t>T</a:t>
            </a:r>
            <a:r>
              <a:rPr lang="en-US" sz="2000" baseline="-25000" dirty="0"/>
              <a:t>C</a:t>
            </a:r>
            <a:endParaRPr lang="en-IN" baseline="-25000" dirty="0"/>
          </a:p>
        </p:txBody>
      </p:sp>
      <p:sp>
        <p:nvSpPr>
          <p:cNvPr id="8" name="TextBox 7"/>
          <p:cNvSpPr txBox="1"/>
          <p:nvPr/>
        </p:nvSpPr>
        <p:spPr>
          <a:xfrm>
            <a:off x="9507135" y="857183"/>
            <a:ext cx="685800" cy="400110"/>
          </a:xfrm>
          <a:prstGeom prst="rect">
            <a:avLst/>
          </a:prstGeom>
          <a:noFill/>
        </p:spPr>
        <p:txBody>
          <a:bodyPr wrap="square" rtlCol="0">
            <a:spAutoFit/>
          </a:bodyPr>
          <a:lstStyle/>
          <a:p>
            <a:pPr algn="ctr"/>
            <a:r>
              <a:rPr lang="en-US" sz="2000" dirty="0" err="1"/>
              <a:t>T</a:t>
            </a:r>
            <a:r>
              <a:rPr lang="en-US" sz="2000" baseline="-25000" dirty="0" err="1"/>
              <a:t>f</a:t>
            </a:r>
            <a:endParaRPr lang="en-IN" baseline="-25000" dirty="0"/>
          </a:p>
        </p:txBody>
      </p:sp>
      <p:cxnSp>
        <p:nvCxnSpPr>
          <p:cNvPr id="9" name="Straight Connector 8"/>
          <p:cNvCxnSpPr/>
          <p:nvPr/>
        </p:nvCxnSpPr>
        <p:spPr>
          <a:xfrm>
            <a:off x="7373256" y="1305632"/>
            <a:ext cx="0" cy="2160000"/>
          </a:xfrm>
          <a:prstGeom prst="line">
            <a:avLst/>
          </a:prstGeom>
          <a:ln w="38100">
            <a:solidFill>
              <a:schemeClr val="tx2"/>
            </a:solidFill>
          </a:ln>
        </p:spPr>
        <p:style>
          <a:lnRef idx="3">
            <a:schemeClr val="accent1"/>
          </a:lnRef>
          <a:fillRef idx="0">
            <a:schemeClr val="accent1"/>
          </a:fillRef>
          <a:effectRef idx="2">
            <a:schemeClr val="accent1"/>
          </a:effectRef>
          <a:fontRef idx="minor">
            <a:schemeClr val="tx1"/>
          </a:fontRef>
        </p:style>
      </p:cxnSp>
      <p:cxnSp>
        <p:nvCxnSpPr>
          <p:cNvPr id="10" name="Straight Connector 9"/>
          <p:cNvCxnSpPr/>
          <p:nvPr/>
        </p:nvCxnSpPr>
        <p:spPr>
          <a:xfrm>
            <a:off x="9869710" y="1305632"/>
            <a:ext cx="0" cy="2160000"/>
          </a:xfrm>
          <a:prstGeom prst="line">
            <a:avLst/>
          </a:prstGeom>
          <a:ln w="38100">
            <a:solidFill>
              <a:schemeClr val="tx2"/>
            </a:solidFill>
          </a:ln>
        </p:spPr>
        <p:style>
          <a:lnRef idx="3">
            <a:schemeClr val="accent1"/>
          </a:lnRef>
          <a:fillRef idx="0">
            <a:schemeClr val="accent1"/>
          </a:fillRef>
          <a:effectRef idx="2">
            <a:schemeClr val="accent1"/>
          </a:effectRef>
          <a:fontRef idx="minor">
            <a:schemeClr val="tx1"/>
          </a:fontRef>
        </p:style>
      </p:cxnSp>
      <p:grpSp>
        <p:nvGrpSpPr>
          <p:cNvPr id="11" name="Group 10"/>
          <p:cNvGrpSpPr/>
          <p:nvPr/>
        </p:nvGrpSpPr>
        <p:grpSpPr>
          <a:xfrm>
            <a:off x="1447800" y="1610432"/>
            <a:ext cx="914400" cy="381000"/>
            <a:chOff x="1447800" y="1828800"/>
            <a:chExt cx="914400" cy="381000"/>
          </a:xfrm>
        </p:grpSpPr>
        <p:cxnSp>
          <p:nvCxnSpPr>
            <p:cNvPr id="12" name="Straight Connector 11"/>
            <p:cNvCxnSpPr/>
            <p:nvPr/>
          </p:nvCxnSpPr>
          <p:spPr>
            <a:xfrm>
              <a:off x="1447800" y="2012430"/>
              <a:ext cx="914400"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1447800" y="1828800"/>
              <a:ext cx="0" cy="38100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2362200" y="1828800"/>
              <a:ext cx="0" cy="38100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grpSp>
      <p:grpSp>
        <p:nvGrpSpPr>
          <p:cNvPr id="15" name="Group 14"/>
          <p:cNvGrpSpPr/>
          <p:nvPr/>
        </p:nvGrpSpPr>
        <p:grpSpPr>
          <a:xfrm>
            <a:off x="6135009" y="2169232"/>
            <a:ext cx="914400" cy="381000"/>
            <a:chOff x="1447800" y="1828800"/>
            <a:chExt cx="914400" cy="381000"/>
          </a:xfrm>
        </p:grpSpPr>
        <p:cxnSp>
          <p:nvCxnSpPr>
            <p:cNvPr id="16" name="Straight Connector 15"/>
            <p:cNvCxnSpPr/>
            <p:nvPr/>
          </p:nvCxnSpPr>
          <p:spPr>
            <a:xfrm>
              <a:off x="1447800" y="2012430"/>
              <a:ext cx="914400"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447800" y="1828800"/>
              <a:ext cx="0" cy="38100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2362200" y="1828800"/>
              <a:ext cx="0" cy="38100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grpSp>
      <p:grpSp>
        <p:nvGrpSpPr>
          <p:cNvPr id="19" name="Group 18"/>
          <p:cNvGrpSpPr/>
          <p:nvPr/>
        </p:nvGrpSpPr>
        <p:grpSpPr>
          <a:xfrm>
            <a:off x="7928517" y="2372432"/>
            <a:ext cx="914400" cy="381000"/>
            <a:chOff x="1447800" y="1828800"/>
            <a:chExt cx="914400" cy="381000"/>
          </a:xfrm>
        </p:grpSpPr>
        <p:cxnSp>
          <p:nvCxnSpPr>
            <p:cNvPr id="20" name="Straight Connector 19"/>
            <p:cNvCxnSpPr/>
            <p:nvPr/>
          </p:nvCxnSpPr>
          <p:spPr>
            <a:xfrm>
              <a:off x="1447800" y="2012430"/>
              <a:ext cx="914400"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1447800" y="1828800"/>
              <a:ext cx="0" cy="38100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2362200" y="1828800"/>
              <a:ext cx="0" cy="38100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grpSp>
      <p:grpSp>
        <p:nvGrpSpPr>
          <p:cNvPr id="23" name="Group 22"/>
          <p:cNvGrpSpPr/>
          <p:nvPr/>
        </p:nvGrpSpPr>
        <p:grpSpPr>
          <a:xfrm>
            <a:off x="9336311" y="2562931"/>
            <a:ext cx="914400" cy="381000"/>
            <a:chOff x="1447800" y="1828800"/>
            <a:chExt cx="914400" cy="381000"/>
          </a:xfrm>
        </p:grpSpPr>
        <p:cxnSp>
          <p:nvCxnSpPr>
            <p:cNvPr id="24" name="Straight Connector 23"/>
            <p:cNvCxnSpPr/>
            <p:nvPr/>
          </p:nvCxnSpPr>
          <p:spPr>
            <a:xfrm>
              <a:off x="1447800" y="2012430"/>
              <a:ext cx="914400"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1447800" y="1828800"/>
              <a:ext cx="0" cy="38100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2362200" y="1828800"/>
              <a:ext cx="0" cy="38100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27" name="TextBox 26"/>
          <p:cNvSpPr txBox="1"/>
          <p:nvPr/>
        </p:nvSpPr>
        <p:spPr>
          <a:xfrm>
            <a:off x="1670779" y="1438923"/>
            <a:ext cx="474688" cy="400110"/>
          </a:xfrm>
          <a:prstGeom prst="rect">
            <a:avLst/>
          </a:prstGeom>
          <a:noFill/>
        </p:spPr>
        <p:txBody>
          <a:bodyPr wrap="square" rtlCol="0">
            <a:spAutoFit/>
          </a:bodyPr>
          <a:lstStyle/>
          <a:p>
            <a:pPr algn="ctr"/>
            <a:r>
              <a:rPr lang="en-US" sz="2000" dirty="0"/>
              <a:t>T1</a:t>
            </a:r>
            <a:endParaRPr lang="en-IN" baseline="-25000" dirty="0"/>
          </a:p>
        </p:txBody>
      </p:sp>
      <p:sp>
        <p:nvSpPr>
          <p:cNvPr id="28" name="TextBox 27"/>
          <p:cNvSpPr txBox="1"/>
          <p:nvPr/>
        </p:nvSpPr>
        <p:spPr>
          <a:xfrm>
            <a:off x="6354865" y="2032220"/>
            <a:ext cx="474688" cy="400110"/>
          </a:xfrm>
          <a:prstGeom prst="rect">
            <a:avLst/>
          </a:prstGeom>
          <a:noFill/>
        </p:spPr>
        <p:txBody>
          <a:bodyPr wrap="square" rtlCol="0">
            <a:spAutoFit/>
          </a:bodyPr>
          <a:lstStyle/>
          <a:p>
            <a:pPr algn="ctr"/>
            <a:r>
              <a:rPr lang="en-US" sz="2000" dirty="0"/>
              <a:t>T4</a:t>
            </a:r>
            <a:endParaRPr lang="en-IN" baseline="-25000" dirty="0"/>
          </a:p>
        </p:txBody>
      </p:sp>
      <p:sp>
        <p:nvSpPr>
          <p:cNvPr id="29" name="TextBox 28"/>
          <p:cNvSpPr txBox="1"/>
          <p:nvPr/>
        </p:nvSpPr>
        <p:spPr>
          <a:xfrm>
            <a:off x="8148373" y="2211433"/>
            <a:ext cx="474688" cy="400110"/>
          </a:xfrm>
          <a:prstGeom prst="rect">
            <a:avLst/>
          </a:prstGeom>
          <a:noFill/>
        </p:spPr>
        <p:txBody>
          <a:bodyPr wrap="square" rtlCol="0">
            <a:spAutoFit/>
          </a:bodyPr>
          <a:lstStyle/>
          <a:p>
            <a:pPr algn="ctr"/>
            <a:r>
              <a:rPr lang="en-US" sz="2000" dirty="0"/>
              <a:t>T5</a:t>
            </a:r>
            <a:endParaRPr lang="en-IN" baseline="-25000" dirty="0"/>
          </a:p>
        </p:txBody>
      </p:sp>
      <p:sp>
        <p:nvSpPr>
          <p:cNvPr id="30" name="TextBox 29"/>
          <p:cNvSpPr txBox="1"/>
          <p:nvPr/>
        </p:nvSpPr>
        <p:spPr>
          <a:xfrm>
            <a:off x="9428751" y="2410532"/>
            <a:ext cx="474688" cy="400110"/>
          </a:xfrm>
          <a:prstGeom prst="rect">
            <a:avLst/>
          </a:prstGeom>
          <a:noFill/>
        </p:spPr>
        <p:txBody>
          <a:bodyPr wrap="square" rtlCol="0">
            <a:spAutoFit/>
          </a:bodyPr>
          <a:lstStyle/>
          <a:p>
            <a:pPr algn="ctr"/>
            <a:r>
              <a:rPr lang="en-US" sz="2000" dirty="0"/>
              <a:t>T6</a:t>
            </a:r>
            <a:endParaRPr lang="en-IN" baseline="-25000" dirty="0"/>
          </a:p>
        </p:txBody>
      </p:sp>
      <p:sp>
        <p:nvSpPr>
          <p:cNvPr id="31" name="TextBox 30"/>
          <p:cNvSpPr txBox="1"/>
          <p:nvPr/>
        </p:nvSpPr>
        <p:spPr>
          <a:xfrm>
            <a:off x="6395146" y="3508029"/>
            <a:ext cx="1929203" cy="400110"/>
          </a:xfrm>
          <a:prstGeom prst="rect">
            <a:avLst/>
          </a:prstGeom>
          <a:noFill/>
        </p:spPr>
        <p:txBody>
          <a:bodyPr wrap="square" rtlCol="0">
            <a:spAutoFit/>
          </a:bodyPr>
          <a:lstStyle/>
          <a:p>
            <a:pPr algn="ctr"/>
            <a:r>
              <a:rPr lang="en-US" sz="2000" dirty="0"/>
              <a:t>Checkpoint time</a:t>
            </a:r>
            <a:endParaRPr lang="en-IN" baseline="-25000" dirty="0"/>
          </a:p>
        </p:txBody>
      </p:sp>
      <p:sp>
        <p:nvSpPr>
          <p:cNvPr id="32" name="TextBox 31"/>
          <p:cNvSpPr txBox="1"/>
          <p:nvPr/>
        </p:nvSpPr>
        <p:spPr>
          <a:xfrm>
            <a:off x="9397989" y="3465632"/>
            <a:ext cx="950939" cy="400110"/>
          </a:xfrm>
          <a:prstGeom prst="rect">
            <a:avLst/>
          </a:prstGeom>
          <a:noFill/>
        </p:spPr>
        <p:txBody>
          <a:bodyPr wrap="square" rtlCol="0">
            <a:spAutoFit/>
          </a:bodyPr>
          <a:lstStyle/>
          <a:p>
            <a:pPr algn="ctr"/>
            <a:r>
              <a:rPr lang="en-US" sz="2000" dirty="0"/>
              <a:t>Failure</a:t>
            </a:r>
            <a:endParaRPr lang="en-IN" baseline="-25000" dirty="0"/>
          </a:p>
        </p:txBody>
      </p:sp>
      <p:cxnSp>
        <p:nvCxnSpPr>
          <p:cNvPr id="33" name="Straight Connector 32"/>
          <p:cNvCxnSpPr/>
          <p:nvPr/>
        </p:nvCxnSpPr>
        <p:spPr>
          <a:xfrm>
            <a:off x="688878" y="4498649"/>
            <a:ext cx="9601200" cy="7823"/>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graphicFrame>
        <p:nvGraphicFramePr>
          <p:cNvPr id="34" name="Content Placeholder 4">
            <a:extLst>
              <a:ext uri="{FF2B5EF4-FFF2-40B4-BE49-F238E27FC236}">
                <a16:creationId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1344405515"/>
              </p:ext>
            </p:extLst>
          </p:nvPr>
        </p:nvGraphicFramePr>
        <p:xfrm>
          <a:off x="688878" y="4110659"/>
          <a:ext cx="1100455" cy="396240"/>
        </p:xfrm>
        <a:graphic>
          <a:graphicData uri="http://schemas.openxmlformats.org/drawingml/2006/table">
            <a:tbl>
              <a:tblPr firstRow="1" bandRow="1">
                <a:tableStyleId>{8EC20E35-A176-4012-BC5E-935CFFF8708E}</a:tableStyleId>
              </a:tblPr>
              <a:tblGrid>
                <a:gridCol w="1100455">
                  <a:extLst>
                    <a:ext uri="{9D8B030D-6E8A-4147-A177-3AD203B41FA5}">
                      <a16:colId xmlns:a16="http://schemas.microsoft.com/office/drawing/2014/main" val="20000"/>
                    </a:ext>
                  </a:extLst>
                </a:gridCol>
              </a:tblGrid>
              <a:tr h="285488">
                <a:tc>
                  <a:txBody>
                    <a:bodyPr/>
                    <a:lstStyle/>
                    <a:p>
                      <a:pPr algn="l"/>
                      <a:r>
                        <a:rPr lang="en-US" sz="2000" b="1" dirty="0">
                          <a:solidFill>
                            <a:schemeClr val="bg1"/>
                          </a:solidFill>
                        </a:rPr>
                        <a:t>Exercise</a:t>
                      </a: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solidFill>
                  </a:tcPr>
                </a:tc>
                <a:extLst>
                  <a:ext uri="{0D108BD9-81ED-4DB2-BD59-A6C34878D82A}">
                    <a16:rowId xmlns:a16="http://schemas.microsoft.com/office/drawing/2014/main" val="10001"/>
                  </a:ext>
                </a:extLst>
              </a:tr>
            </a:tbl>
          </a:graphicData>
        </a:graphic>
      </p:graphicFrame>
      <p:graphicFrame>
        <p:nvGraphicFramePr>
          <p:cNvPr id="35" name="Content Placeholder 4">
            <a:extLst>
              <a:ext uri="{FF2B5EF4-FFF2-40B4-BE49-F238E27FC236}">
                <a16:creationId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250308325"/>
              </p:ext>
            </p:extLst>
          </p:nvPr>
        </p:nvGraphicFramePr>
        <p:xfrm>
          <a:off x="1787807" y="3951643"/>
          <a:ext cx="8686800" cy="1005840"/>
        </p:xfrm>
        <a:graphic>
          <a:graphicData uri="http://schemas.openxmlformats.org/drawingml/2006/table">
            <a:tbl>
              <a:tblPr firstRow="1" bandRow="1">
                <a:tableStyleId>{8EC20E35-A176-4012-BC5E-935CFFF8708E}</a:tableStyleId>
              </a:tblPr>
              <a:tblGrid>
                <a:gridCol w="8686800">
                  <a:extLst>
                    <a:ext uri="{9D8B030D-6E8A-4147-A177-3AD203B41FA5}">
                      <a16:colId xmlns:a16="http://schemas.microsoft.com/office/drawing/2014/main" val="20000"/>
                    </a:ext>
                  </a:extLst>
                </a:gridCol>
              </a:tblGrid>
              <a:tr h="285488">
                <a:tc>
                  <a:txBody>
                    <a:bodyPr/>
                    <a:lstStyle/>
                    <a:p>
                      <a:pPr algn="l">
                        <a:lnSpc>
                          <a:spcPct val="150000"/>
                        </a:lnSpc>
                      </a:pPr>
                      <a:r>
                        <a:rPr lang="en-US" sz="2000" b="0" kern="1200" dirty="0">
                          <a:solidFill>
                            <a:schemeClr val="tx1"/>
                          </a:solidFill>
                          <a:latin typeface="+mn-lt"/>
                          <a:ea typeface="+mn-ea"/>
                          <a:cs typeface="+mn-cs"/>
                        </a:rPr>
                        <a:t>Give the name</a:t>
                      </a:r>
                      <a:r>
                        <a:rPr lang="en-US" sz="2000" b="0" kern="1200" baseline="0" dirty="0">
                          <a:solidFill>
                            <a:schemeClr val="tx1"/>
                          </a:solidFill>
                          <a:latin typeface="+mn-lt"/>
                          <a:ea typeface="+mn-ea"/>
                          <a:cs typeface="+mn-cs"/>
                        </a:rPr>
                        <a:t> of transactions which has already been committed before checkpoint</a:t>
                      </a:r>
                      <a:r>
                        <a:rPr lang="en-US" sz="2000" b="0" kern="1200" dirty="0">
                          <a:solidFill>
                            <a:schemeClr val="tx1"/>
                          </a:solidFill>
                          <a:latin typeface="+mn-lt"/>
                          <a:ea typeface="+mn-ea"/>
                          <a:cs typeface="+mn-cs"/>
                        </a:rPr>
                        <a:t>. </a:t>
                      </a:r>
                      <a:r>
                        <a:rPr lang="en-US" sz="2000" b="0" kern="1200" dirty="0" err="1">
                          <a:solidFill>
                            <a:schemeClr val="tx1"/>
                          </a:solidFill>
                          <a:latin typeface="+mn-lt"/>
                          <a:ea typeface="+mn-ea"/>
                          <a:cs typeface="+mn-cs"/>
                        </a:rPr>
                        <a:t>Ans</a:t>
                      </a:r>
                      <a:r>
                        <a:rPr lang="en-US" sz="2000" b="0" kern="1200" dirty="0">
                          <a:solidFill>
                            <a:schemeClr val="tx1"/>
                          </a:solidFill>
                          <a:latin typeface="+mn-lt"/>
                          <a:ea typeface="+mn-ea"/>
                          <a:cs typeface="+mn-cs"/>
                        </a:rPr>
                        <a:t>:</a:t>
                      </a:r>
                      <a:r>
                        <a:rPr lang="en-US" sz="2000" b="0" kern="1200" baseline="0" dirty="0">
                          <a:solidFill>
                            <a:schemeClr val="tx1"/>
                          </a:solidFill>
                          <a:latin typeface="+mn-lt"/>
                          <a:ea typeface="+mn-ea"/>
                          <a:cs typeface="+mn-cs"/>
                        </a:rPr>
                        <a:t> T1, T2, T3, T4</a:t>
                      </a:r>
                      <a:endParaRPr lang="en-US" sz="2000" b="0" kern="1200" dirty="0">
                        <a:solidFill>
                          <a:schemeClr val="tx1"/>
                        </a:solidFill>
                        <a:latin typeface="+mn-lt"/>
                        <a:ea typeface="+mn-ea"/>
                        <a:cs typeface="+mn-cs"/>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bl>
          </a:graphicData>
        </a:graphic>
      </p:graphicFrame>
      <p:cxnSp>
        <p:nvCxnSpPr>
          <p:cNvPr id="39" name="Straight Connector 38"/>
          <p:cNvCxnSpPr/>
          <p:nvPr/>
        </p:nvCxnSpPr>
        <p:spPr>
          <a:xfrm>
            <a:off x="688878" y="5266495"/>
            <a:ext cx="7680960" cy="7823"/>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graphicFrame>
        <p:nvGraphicFramePr>
          <p:cNvPr id="40" name="Content Placeholder 4">
            <a:extLst>
              <a:ext uri="{FF2B5EF4-FFF2-40B4-BE49-F238E27FC236}">
                <a16:creationId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1863745967"/>
              </p:ext>
            </p:extLst>
          </p:nvPr>
        </p:nvGraphicFramePr>
        <p:xfrm>
          <a:off x="688878" y="4878078"/>
          <a:ext cx="1100455" cy="396240"/>
        </p:xfrm>
        <a:graphic>
          <a:graphicData uri="http://schemas.openxmlformats.org/drawingml/2006/table">
            <a:tbl>
              <a:tblPr firstRow="1" bandRow="1">
                <a:tableStyleId>{8EC20E35-A176-4012-BC5E-935CFFF8708E}</a:tableStyleId>
              </a:tblPr>
              <a:tblGrid>
                <a:gridCol w="1100455">
                  <a:extLst>
                    <a:ext uri="{9D8B030D-6E8A-4147-A177-3AD203B41FA5}">
                      <a16:colId xmlns:a16="http://schemas.microsoft.com/office/drawing/2014/main" val="20000"/>
                    </a:ext>
                  </a:extLst>
                </a:gridCol>
              </a:tblGrid>
              <a:tr h="285488">
                <a:tc>
                  <a:txBody>
                    <a:bodyPr/>
                    <a:lstStyle/>
                    <a:p>
                      <a:pPr algn="l"/>
                      <a:r>
                        <a:rPr lang="en-US" sz="2000" b="1" dirty="0">
                          <a:solidFill>
                            <a:schemeClr val="bg1"/>
                          </a:solidFill>
                        </a:rPr>
                        <a:t>Exercise</a:t>
                      </a: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solidFill>
                  </a:tcPr>
                </a:tc>
                <a:extLst>
                  <a:ext uri="{0D108BD9-81ED-4DB2-BD59-A6C34878D82A}">
                    <a16:rowId xmlns:a16="http://schemas.microsoft.com/office/drawing/2014/main" val="10001"/>
                  </a:ext>
                </a:extLst>
              </a:tr>
            </a:tbl>
          </a:graphicData>
        </a:graphic>
      </p:graphicFrame>
      <p:graphicFrame>
        <p:nvGraphicFramePr>
          <p:cNvPr id="41" name="Content Placeholder 4">
            <a:extLst>
              <a:ext uri="{FF2B5EF4-FFF2-40B4-BE49-F238E27FC236}">
                <a16:creationId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198701067"/>
              </p:ext>
            </p:extLst>
          </p:nvPr>
        </p:nvGraphicFramePr>
        <p:xfrm>
          <a:off x="1733215" y="4774086"/>
          <a:ext cx="6766560" cy="1005840"/>
        </p:xfrm>
        <a:graphic>
          <a:graphicData uri="http://schemas.openxmlformats.org/drawingml/2006/table">
            <a:tbl>
              <a:tblPr firstRow="1" bandRow="1">
                <a:tableStyleId>{8EC20E35-A176-4012-BC5E-935CFFF8708E}</a:tableStyleId>
              </a:tblPr>
              <a:tblGrid>
                <a:gridCol w="6766560">
                  <a:extLst>
                    <a:ext uri="{9D8B030D-6E8A-4147-A177-3AD203B41FA5}">
                      <a16:colId xmlns:a16="http://schemas.microsoft.com/office/drawing/2014/main" val="20000"/>
                    </a:ext>
                  </a:extLst>
                </a:gridCol>
              </a:tblGrid>
              <a:tr h="285488">
                <a:tc>
                  <a:txBody>
                    <a:bodyPr/>
                    <a:lstStyle/>
                    <a:p>
                      <a:pPr algn="l">
                        <a:lnSpc>
                          <a:spcPct val="150000"/>
                        </a:lnSpc>
                      </a:pPr>
                      <a:r>
                        <a:rPr lang="en-US" sz="2000" b="0" kern="1200" dirty="0">
                          <a:solidFill>
                            <a:schemeClr val="tx1"/>
                          </a:solidFill>
                          <a:latin typeface="+mn-lt"/>
                          <a:ea typeface="+mn-ea"/>
                          <a:cs typeface="+mn-cs"/>
                        </a:rPr>
                        <a:t>Give the name</a:t>
                      </a:r>
                      <a:r>
                        <a:rPr lang="en-US" sz="2000" b="0" kern="1200" baseline="0" dirty="0">
                          <a:solidFill>
                            <a:schemeClr val="tx1"/>
                          </a:solidFill>
                          <a:latin typeface="+mn-lt"/>
                          <a:ea typeface="+mn-ea"/>
                          <a:cs typeface="+mn-cs"/>
                        </a:rPr>
                        <a:t> of transactions which will perform Redo operation</a:t>
                      </a:r>
                      <a:r>
                        <a:rPr lang="en-US" sz="2000" b="0" kern="1200" dirty="0">
                          <a:solidFill>
                            <a:schemeClr val="tx1"/>
                          </a:solidFill>
                          <a:latin typeface="+mn-lt"/>
                          <a:ea typeface="+mn-ea"/>
                          <a:cs typeface="+mn-cs"/>
                        </a:rPr>
                        <a:t>.</a:t>
                      </a:r>
                    </a:p>
                    <a:p>
                      <a:pPr algn="l">
                        <a:lnSpc>
                          <a:spcPct val="150000"/>
                        </a:lnSpc>
                      </a:pPr>
                      <a:r>
                        <a:rPr lang="en-US" sz="2000" b="0" kern="1200" dirty="0" err="1">
                          <a:solidFill>
                            <a:schemeClr val="tx1"/>
                          </a:solidFill>
                          <a:latin typeface="+mn-lt"/>
                          <a:ea typeface="+mn-ea"/>
                          <a:cs typeface="+mn-cs"/>
                        </a:rPr>
                        <a:t>Ans</a:t>
                      </a:r>
                      <a:r>
                        <a:rPr lang="en-US" sz="2000" b="0" kern="1200" dirty="0">
                          <a:solidFill>
                            <a:schemeClr val="tx1"/>
                          </a:solidFill>
                          <a:latin typeface="+mn-lt"/>
                          <a:ea typeface="+mn-ea"/>
                          <a:cs typeface="+mn-cs"/>
                        </a:rPr>
                        <a:t>: T6</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bl>
          </a:graphicData>
        </a:graphic>
      </p:graphicFrame>
      <p:cxnSp>
        <p:nvCxnSpPr>
          <p:cNvPr id="42" name="Straight Connector 41"/>
          <p:cNvCxnSpPr/>
          <p:nvPr/>
        </p:nvCxnSpPr>
        <p:spPr>
          <a:xfrm>
            <a:off x="672096" y="6088938"/>
            <a:ext cx="7680960" cy="7823"/>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graphicFrame>
        <p:nvGraphicFramePr>
          <p:cNvPr id="43" name="Content Placeholder 4">
            <a:extLst>
              <a:ext uri="{FF2B5EF4-FFF2-40B4-BE49-F238E27FC236}">
                <a16:creationId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277427227"/>
              </p:ext>
            </p:extLst>
          </p:nvPr>
        </p:nvGraphicFramePr>
        <p:xfrm>
          <a:off x="672096" y="5700521"/>
          <a:ext cx="1100455" cy="396240"/>
        </p:xfrm>
        <a:graphic>
          <a:graphicData uri="http://schemas.openxmlformats.org/drawingml/2006/table">
            <a:tbl>
              <a:tblPr firstRow="1" bandRow="1">
                <a:tableStyleId>{8EC20E35-A176-4012-BC5E-935CFFF8708E}</a:tableStyleId>
              </a:tblPr>
              <a:tblGrid>
                <a:gridCol w="1100455">
                  <a:extLst>
                    <a:ext uri="{9D8B030D-6E8A-4147-A177-3AD203B41FA5}">
                      <a16:colId xmlns:a16="http://schemas.microsoft.com/office/drawing/2014/main" val="20000"/>
                    </a:ext>
                  </a:extLst>
                </a:gridCol>
              </a:tblGrid>
              <a:tr h="285488">
                <a:tc>
                  <a:txBody>
                    <a:bodyPr/>
                    <a:lstStyle/>
                    <a:p>
                      <a:pPr algn="l"/>
                      <a:r>
                        <a:rPr lang="en-US" sz="2000" b="1" dirty="0">
                          <a:solidFill>
                            <a:schemeClr val="bg1"/>
                          </a:solidFill>
                        </a:rPr>
                        <a:t>Exercise</a:t>
                      </a: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solidFill>
                  </a:tcPr>
                </a:tc>
                <a:extLst>
                  <a:ext uri="{0D108BD9-81ED-4DB2-BD59-A6C34878D82A}">
                    <a16:rowId xmlns:a16="http://schemas.microsoft.com/office/drawing/2014/main" val="10001"/>
                  </a:ext>
                </a:extLst>
              </a:tr>
            </a:tbl>
          </a:graphicData>
        </a:graphic>
      </p:graphicFrame>
      <p:graphicFrame>
        <p:nvGraphicFramePr>
          <p:cNvPr id="44" name="Content Placeholder 4">
            <a:extLst>
              <a:ext uri="{FF2B5EF4-FFF2-40B4-BE49-F238E27FC236}">
                <a16:creationId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2557348982"/>
              </p:ext>
            </p:extLst>
          </p:nvPr>
        </p:nvGraphicFramePr>
        <p:xfrm>
          <a:off x="1771025" y="5623825"/>
          <a:ext cx="6766560" cy="1005840"/>
        </p:xfrm>
        <a:graphic>
          <a:graphicData uri="http://schemas.openxmlformats.org/drawingml/2006/table">
            <a:tbl>
              <a:tblPr firstRow="1" bandRow="1">
                <a:tableStyleId>{8EC20E35-A176-4012-BC5E-935CFFF8708E}</a:tableStyleId>
              </a:tblPr>
              <a:tblGrid>
                <a:gridCol w="6766560">
                  <a:extLst>
                    <a:ext uri="{9D8B030D-6E8A-4147-A177-3AD203B41FA5}">
                      <a16:colId xmlns:a16="http://schemas.microsoft.com/office/drawing/2014/main" val="20000"/>
                    </a:ext>
                  </a:extLst>
                </a:gridCol>
              </a:tblGrid>
              <a:tr h="285488">
                <a:tc>
                  <a:txBody>
                    <a:bodyPr/>
                    <a:lstStyle/>
                    <a:p>
                      <a:pPr algn="l">
                        <a:lnSpc>
                          <a:spcPct val="150000"/>
                        </a:lnSpc>
                      </a:pPr>
                      <a:r>
                        <a:rPr lang="en-US" sz="2000" b="0" kern="1200" dirty="0">
                          <a:solidFill>
                            <a:schemeClr val="tx1"/>
                          </a:solidFill>
                          <a:latin typeface="+mn-lt"/>
                          <a:ea typeface="+mn-ea"/>
                          <a:cs typeface="+mn-cs"/>
                        </a:rPr>
                        <a:t>Give the name</a:t>
                      </a:r>
                      <a:r>
                        <a:rPr lang="en-US" sz="2000" b="0" kern="1200" baseline="0" dirty="0">
                          <a:solidFill>
                            <a:schemeClr val="tx1"/>
                          </a:solidFill>
                          <a:latin typeface="+mn-lt"/>
                          <a:ea typeface="+mn-ea"/>
                          <a:cs typeface="+mn-cs"/>
                        </a:rPr>
                        <a:t> of transactions which will perform Undo operation</a:t>
                      </a:r>
                      <a:r>
                        <a:rPr lang="en-US" sz="2000" b="0" kern="1200" dirty="0">
                          <a:solidFill>
                            <a:schemeClr val="tx1"/>
                          </a:solidFill>
                          <a:latin typeface="+mn-lt"/>
                          <a:ea typeface="+mn-ea"/>
                          <a:cs typeface="+mn-cs"/>
                        </a:rPr>
                        <a:t>.</a:t>
                      </a:r>
                    </a:p>
                    <a:p>
                      <a:pPr algn="l">
                        <a:lnSpc>
                          <a:spcPct val="150000"/>
                        </a:lnSpc>
                      </a:pPr>
                      <a:r>
                        <a:rPr lang="en-US" sz="2000" b="0" kern="1200" dirty="0" err="1">
                          <a:solidFill>
                            <a:schemeClr val="tx1"/>
                          </a:solidFill>
                          <a:latin typeface="+mn-lt"/>
                          <a:ea typeface="+mn-ea"/>
                          <a:cs typeface="+mn-cs"/>
                        </a:rPr>
                        <a:t>Ans</a:t>
                      </a:r>
                      <a:r>
                        <a:rPr lang="en-US" sz="2000" b="0" kern="1200" dirty="0">
                          <a:solidFill>
                            <a:schemeClr val="tx1"/>
                          </a:solidFill>
                          <a:latin typeface="+mn-lt"/>
                          <a:ea typeface="+mn-ea"/>
                          <a:cs typeface="+mn-cs"/>
                        </a:rPr>
                        <a:t>: T5</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bl>
          </a:graphicData>
        </a:graphic>
      </p:graphicFrame>
      <p:sp>
        <p:nvSpPr>
          <p:cNvPr id="45" name="TextBox 44"/>
          <p:cNvSpPr txBox="1"/>
          <p:nvPr/>
        </p:nvSpPr>
        <p:spPr>
          <a:xfrm>
            <a:off x="3839029" y="864443"/>
            <a:ext cx="685800" cy="400110"/>
          </a:xfrm>
          <a:prstGeom prst="rect">
            <a:avLst/>
          </a:prstGeom>
          <a:noFill/>
        </p:spPr>
        <p:txBody>
          <a:bodyPr wrap="square" rtlCol="0">
            <a:spAutoFit/>
          </a:bodyPr>
          <a:lstStyle/>
          <a:p>
            <a:pPr algn="ctr"/>
            <a:r>
              <a:rPr lang="en-US" sz="2000" dirty="0"/>
              <a:t>T</a:t>
            </a:r>
            <a:r>
              <a:rPr lang="en-US" sz="2000" baseline="-25000" dirty="0"/>
              <a:t>C</a:t>
            </a:r>
            <a:endParaRPr lang="en-IN" baseline="-25000" dirty="0"/>
          </a:p>
        </p:txBody>
      </p:sp>
      <p:cxnSp>
        <p:nvCxnSpPr>
          <p:cNvPr id="46" name="Straight Connector 45"/>
          <p:cNvCxnSpPr/>
          <p:nvPr/>
        </p:nvCxnSpPr>
        <p:spPr>
          <a:xfrm>
            <a:off x="4143829" y="1312892"/>
            <a:ext cx="0" cy="2160000"/>
          </a:xfrm>
          <a:prstGeom prst="line">
            <a:avLst/>
          </a:prstGeom>
          <a:ln w="38100">
            <a:solidFill>
              <a:schemeClr val="tx2"/>
            </a:solidFill>
          </a:ln>
        </p:spPr>
        <p:style>
          <a:lnRef idx="3">
            <a:schemeClr val="accent1"/>
          </a:lnRef>
          <a:fillRef idx="0">
            <a:schemeClr val="accent1"/>
          </a:fillRef>
          <a:effectRef idx="2">
            <a:schemeClr val="accent1"/>
          </a:effectRef>
          <a:fontRef idx="minor">
            <a:schemeClr val="tx1"/>
          </a:fontRef>
        </p:style>
      </p:cxnSp>
      <p:grpSp>
        <p:nvGrpSpPr>
          <p:cNvPr id="47" name="Group 46"/>
          <p:cNvGrpSpPr/>
          <p:nvPr/>
        </p:nvGrpSpPr>
        <p:grpSpPr>
          <a:xfrm>
            <a:off x="3515179" y="1782792"/>
            <a:ext cx="914400" cy="381000"/>
            <a:chOff x="1447800" y="1828800"/>
            <a:chExt cx="914400" cy="381000"/>
          </a:xfrm>
        </p:grpSpPr>
        <p:cxnSp>
          <p:nvCxnSpPr>
            <p:cNvPr id="48" name="Straight Connector 47"/>
            <p:cNvCxnSpPr/>
            <p:nvPr/>
          </p:nvCxnSpPr>
          <p:spPr>
            <a:xfrm>
              <a:off x="1447800" y="2012430"/>
              <a:ext cx="914400"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1447800" y="1828800"/>
              <a:ext cx="0" cy="38100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2362200" y="1828800"/>
              <a:ext cx="0" cy="38100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grpSp>
      <p:grpSp>
        <p:nvGrpSpPr>
          <p:cNvPr id="51" name="Group 50"/>
          <p:cNvGrpSpPr/>
          <p:nvPr/>
        </p:nvGrpSpPr>
        <p:grpSpPr>
          <a:xfrm>
            <a:off x="4699090" y="1973292"/>
            <a:ext cx="914400" cy="381000"/>
            <a:chOff x="1447800" y="1828800"/>
            <a:chExt cx="914400" cy="381000"/>
          </a:xfrm>
        </p:grpSpPr>
        <p:cxnSp>
          <p:nvCxnSpPr>
            <p:cNvPr id="52" name="Straight Connector 51"/>
            <p:cNvCxnSpPr/>
            <p:nvPr/>
          </p:nvCxnSpPr>
          <p:spPr>
            <a:xfrm>
              <a:off x="1447800" y="2012430"/>
              <a:ext cx="914400"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1447800" y="1828800"/>
              <a:ext cx="0" cy="38100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2362200" y="1828800"/>
              <a:ext cx="0" cy="38100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55" name="TextBox 54"/>
          <p:cNvSpPr txBox="1"/>
          <p:nvPr/>
        </p:nvSpPr>
        <p:spPr>
          <a:xfrm>
            <a:off x="3735035" y="1645780"/>
            <a:ext cx="474688" cy="400110"/>
          </a:xfrm>
          <a:prstGeom prst="rect">
            <a:avLst/>
          </a:prstGeom>
          <a:noFill/>
        </p:spPr>
        <p:txBody>
          <a:bodyPr wrap="square" rtlCol="0">
            <a:spAutoFit/>
          </a:bodyPr>
          <a:lstStyle/>
          <a:p>
            <a:pPr algn="ctr"/>
            <a:r>
              <a:rPr lang="en-US" sz="2000" dirty="0"/>
              <a:t>T2</a:t>
            </a:r>
            <a:endParaRPr lang="en-IN" baseline="-25000" dirty="0"/>
          </a:p>
        </p:txBody>
      </p:sp>
      <p:sp>
        <p:nvSpPr>
          <p:cNvPr id="56" name="TextBox 55"/>
          <p:cNvSpPr txBox="1"/>
          <p:nvPr/>
        </p:nvSpPr>
        <p:spPr>
          <a:xfrm>
            <a:off x="4918946" y="1812293"/>
            <a:ext cx="474688" cy="400110"/>
          </a:xfrm>
          <a:prstGeom prst="rect">
            <a:avLst/>
          </a:prstGeom>
          <a:noFill/>
        </p:spPr>
        <p:txBody>
          <a:bodyPr wrap="square" rtlCol="0">
            <a:spAutoFit/>
          </a:bodyPr>
          <a:lstStyle/>
          <a:p>
            <a:pPr algn="ctr"/>
            <a:r>
              <a:rPr lang="en-US" sz="2000" dirty="0"/>
              <a:t>T3</a:t>
            </a:r>
            <a:endParaRPr lang="en-IN" baseline="-25000" dirty="0"/>
          </a:p>
        </p:txBody>
      </p:sp>
      <p:sp>
        <p:nvSpPr>
          <p:cNvPr id="57" name="TextBox 56"/>
          <p:cNvSpPr txBox="1"/>
          <p:nvPr/>
        </p:nvSpPr>
        <p:spPr>
          <a:xfrm>
            <a:off x="3165719" y="3515289"/>
            <a:ext cx="1929203" cy="400110"/>
          </a:xfrm>
          <a:prstGeom prst="rect">
            <a:avLst/>
          </a:prstGeom>
          <a:noFill/>
        </p:spPr>
        <p:txBody>
          <a:bodyPr wrap="square" rtlCol="0">
            <a:spAutoFit/>
          </a:bodyPr>
          <a:lstStyle/>
          <a:p>
            <a:pPr algn="ctr"/>
            <a:r>
              <a:rPr lang="en-US" sz="2000" dirty="0"/>
              <a:t>Checkpoint time</a:t>
            </a:r>
            <a:endParaRPr lang="en-IN" baseline="-25000" dirty="0"/>
          </a:p>
        </p:txBody>
      </p:sp>
    </p:spTree>
    <p:extLst>
      <p:ext uri="{BB962C8B-B14F-4D97-AF65-F5344CB8AC3E}">
        <p14:creationId xmlns:p14="http://schemas.microsoft.com/office/powerpoint/2010/main" val="16976858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1"/>
                                        </p:tgtEl>
                                        <p:attrNameLst>
                                          <p:attrName>style.visibility</p:attrName>
                                        </p:attrNameLst>
                                      </p:cBhvr>
                                      <p:to>
                                        <p:strVal val="visible"/>
                                      </p:to>
                                    </p:set>
                                    <p:animEffect transition="in" filter="fade">
                                      <p:cBhvr>
                                        <p:cTn id="19" dur="500"/>
                                        <p:tgtEl>
                                          <p:spTgt spid="31"/>
                                        </p:tgtEl>
                                      </p:cBhvr>
                                    </p:animEffect>
                                  </p:childTnLst>
                                </p:cTn>
                              </p:par>
                              <p:par>
                                <p:cTn id="20" presetID="10" presetClass="entr" presetSubtype="0" fill="hold"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fade">
                                      <p:cBhvr>
                                        <p:cTn id="25" dur="500"/>
                                        <p:tgtEl>
                                          <p:spTgt spid="8"/>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2"/>
                                        </p:tgtEl>
                                        <p:attrNameLst>
                                          <p:attrName>style.visibility</p:attrName>
                                        </p:attrNameLst>
                                      </p:cBhvr>
                                      <p:to>
                                        <p:strVal val="visible"/>
                                      </p:to>
                                    </p:set>
                                    <p:animEffect transition="in" filter="fade">
                                      <p:cBhvr>
                                        <p:cTn id="28" dur="500"/>
                                        <p:tgtEl>
                                          <p:spTgt spid="32"/>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27"/>
                                        </p:tgtEl>
                                        <p:attrNameLst>
                                          <p:attrName>style.visibility</p:attrName>
                                        </p:attrNameLst>
                                      </p:cBhvr>
                                      <p:to>
                                        <p:strVal val="visible"/>
                                      </p:to>
                                    </p:set>
                                    <p:animEffect transition="in" filter="fade">
                                      <p:cBhvr>
                                        <p:cTn id="31" dur="500"/>
                                        <p:tgtEl>
                                          <p:spTgt spid="27"/>
                                        </p:tgtEl>
                                      </p:cBhvr>
                                    </p:animEffect>
                                  </p:childTnLst>
                                </p:cTn>
                              </p:par>
                              <p:par>
                                <p:cTn id="32" presetID="10" presetClass="entr" presetSubtype="0" fill="hold" nodeType="with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fade">
                                      <p:cBhvr>
                                        <p:cTn id="34" dur="500"/>
                                        <p:tgtEl>
                                          <p:spTgt spid="11"/>
                                        </p:tgtEl>
                                      </p:cBhvr>
                                    </p:animEffect>
                                  </p:childTnLst>
                                </p:cTn>
                              </p:par>
                              <p:par>
                                <p:cTn id="35" presetID="10" presetClass="entr" presetSubtype="0" fill="hold" nodeType="with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fade">
                                      <p:cBhvr>
                                        <p:cTn id="37" dur="500"/>
                                        <p:tgtEl>
                                          <p:spTgt spid="15"/>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28"/>
                                        </p:tgtEl>
                                        <p:attrNameLst>
                                          <p:attrName>style.visibility</p:attrName>
                                        </p:attrNameLst>
                                      </p:cBhvr>
                                      <p:to>
                                        <p:strVal val="visible"/>
                                      </p:to>
                                    </p:set>
                                    <p:animEffect transition="in" filter="fade">
                                      <p:cBhvr>
                                        <p:cTn id="40" dur="500"/>
                                        <p:tgtEl>
                                          <p:spTgt spid="28"/>
                                        </p:tgtEl>
                                      </p:cBhvr>
                                    </p:animEffect>
                                  </p:childTnLst>
                                </p:cTn>
                              </p:par>
                              <p:par>
                                <p:cTn id="41" presetID="10" presetClass="entr" presetSubtype="0" fill="hold" nodeType="withEffect">
                                  <p:stCondLst>
                                    <p:cond delay="0"/>
                                  </p:stCondLst>
                                  <p:childTnLst>
                                    <p:set>
                                      <p:cBhvr>
                                        <p:cTn id="42" dur="1" fill="hold">
                                          <p:stCondLst>
                                            <p:cond delay="0"/>
                                          </p:stCondLst>
                                        </p:cTn>
                                        <p:tgtEl>
                                          <p:spTgt spid="19"/>
                                        </p:tgtEl>
                                        <p:attrNameLst>
                                          <p:attrName>style.visibility</p:attrName>
                                        </p:attrNameLst>
                                      </p:cBhvr>
                                      <p:to>
                                        <p:strVal val="visible"/>
                                      </p:to>
                                    </p:set>
                                    <p:animEffect transition="in" filter="fade">
                                      <p:cBhvr>
                                        <p:cTn id="43" dur="500"/>
                                        <p:tgtEl>
                                          <p:spTgt spid="19"/>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29"/>
                                        </p:tgtEl>
                                        <p:attrNameLst>
                                          <p:attrName>style.visibility</p:attrName>
                                        </p:attrNameLst>
                                      </p:cBhvr>
                                      <p:to>
                                        <p:strVal val="visible"/>
                                      </p:to>
                                    </p:set>
                                    <p:animEffect transition="in" filter="fade">
                                      <p:cBhvr>
                                        <p:cTn id="46" dur="500"/>
                                        <p:tgtEl>
                                          <p:spTgt spid="29"/>
                                        </p:tgtEl>
                                      </p:cBhvr>
                                    </p:animEffect>
                                  </p:childTnLst>
                                </p:cTn>
                              </p:par>
                              <p:par>
                                <p:cTn id="47" presetID="10" presetClass="entr" presetSubtype="0" fill="hold" nodeType="withEffect">
                                  <p:stCondLst>
                                    <p:cond delay="0"/>
                                  </p:stCondLst>
                                  <p:childTnLst>
                                    <p:set>
                                      <p:cBhvr>
                                        <p:cTn id="48" dur="1" fill="hold">
                                          <p:stCondLst>
                                            <p:cond delay="0"/>
                                          </p:stCondLst>
                                        </p:cTn>
                                        <p:tgtEl>
                                          <p:spTgt spid="23"/>
                                        </p:tgtEl>
                                        <p:attrNameLst>
                                          <p:attrName>style.visibility</p:attrName>
                                        </p:attrNameLst>
                                      </p:cBhvr>
                                      <p:to>
                                        <p:strVal val="visible"/>
                                      </p:to>
                                    </p:set>
                                    <p:animEffect transition="in" filter="fade">
                                      <p:cBhvr>
                                        <p:cTn id="49" dur="500"/>
                                        <p:tgtEl>
                                          <p:spTgt spid="23"/>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30"/>
                                        </p:tgtEl>
                                        <p:attrNameLst>
                                          <p:attrName>style.visibility</p:attrName>
                                        </p:attrNameLst>
                                      </p:cBhvr>
                                      <p:to>
                                        <p:strVal val="visible"/>
                                      </p:to>
                                    </p:set>
                                    <p:animEffect transition="in" filter="fade">
                                      <p:cBhvr>
                                        <p:cTn id="52" dur="500"/>
                                        <p:tgtEl>
                                          <p:spTgt spid="30"/>
                                        </p:tgtEl>
                                      </p:cBhvr>
                                    </p:animEffect>
                                  </p:childTnLst>
                                </p:cTn>
                              </p:par>
                              <p:par>
                                <p:cTn id="53" presetID="10" presetClass="entr" presetSubtype="0" fill="hold" nodeType="withEffect">
                                  <p:stCondLst>
                                    <p:cond delay="0"/>
                                  </p:stCondLst>
                                  <p:childTnLst>
                                    <p:set>
                                      <p:cBhvr>
                                        <p:cTn id="54" dur="1" fill="hold">
                                          <p:stCondLst>
                                            <p:cond delay="0"/>
                                          </p:stCondLst>
                                        </p:cTn>
                                        <p:tgtEl>
                                          <p:spTgt spid="46"/>
                                        </p:tgtEl>
                                        <p:attrNameLst>
                                          <p:attrName>style.visibility</p:attrName>
                                        </p:attrNameLst>
                                      </p:cBhvr>
                                      <p:to>
                                        <p:strVal val="visible"/>
                                      </p:to>
                                    </p:set>
                                    <p:animEffect transition="in" filter="fade">
                                      <p:cBhvr>
                                        <p:cTn id="55" dur="500"/>
                                        <p:tgtEl>
                                          <p:spTgt spid="46"/>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45"/>
                                        </p:tgtEl>
                                        <p:attrNameLst>
                                          <p:attrName>style.visibility</p:attrName>
                                        </p:attrNameLst>
                                      </p:cBhvr>
                                      <p:to>
                                        <p:strVal val="visible"/>
                                      </p:to>
                                    </p:set>
                                    <p:animEffect transition="in" filter="fade">
                                      <p:cBhvr>
                                        <p:cTn id="58" dur="500"/>
                                        <p:tgtEl>
                                          <p:spTgt spid="45"/>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57"/>
                                        </p:tgtEl>
                                        <p:attrNameLst>
                                          <p:attrName>style.visibility</p:attrName>
                                        </p:attrNameLst>
                                      </p:cBhvr>
                                      <p:to>
                                        <p:strVal val="visible"/>
                                      </p:to>
                                    </p:set>
                                    <p:animEffect transition="in" filter="fade">
                                      <p:cBhvr>
                                        <p:cTn id="61" dur="500"/>
                                        <p:tgtEl>
                                          <p:spTgt spid="57"/>
                                        </p:tgtEl>
                                      </p:cBhvr>
                                    </p:animEffect>
                                  </p:childTnLst>
                                </p:cTn>
                              </p:par>
                              <p:par>
                                <p:cTn id="62" presetID="10" presetClass="entr" presetSubtype="0" fill="hold" nodeType="withEffect">
                                  <p:stCondLst>
                                    <p:cond delay="0"/>
                                  </p:stCondLst>
                                  <p:childTnLst>
                                    <p:set>
                                      <p:cBhvr>
                                        <p:cTn id="63" dur="1" fill="hold">
                                          <p:stCondLst>
                                            <p:cond delay="0"/>
                                          </p:stCondLst>
                                        </p:cTn>
                                        <p:tgtEl>
                                          <p:spTgt spid="47"/>
                                        </p:tgtEl>
                                        <p:attrNameLst>
                                          <p:attrName>style.visibility</p:attrName>
                                        </p:attrNameLst>
                                      </p:cBhvr>
                                      <p:to>
                                        <p:strVal val="visible"/>
                                      </p:to>
                                    </p:set>
                                    <p:animEffect transition="in" filter="fade">
                                      <p:cBhvr>
                                        <p:cTn id="64" dur="500"/>
                                        <p:tgtEl>
                                          <p:spTgt spid="47"/>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55"/>
                                        </p:tgtEl>
                                        <p:attrNameLst>
                                          <p:attrName>style.visibility</p:attrName>
                                        </p:attrNameLst>
                                      </p:cBhvr>
                                      <p:to>
                                        <p:strVal val="visible"/>
                                      </p:to>
                                    </p:set>
                                    <p:animEffect transition="in" filter="fade">
                                      <p:cBhvr>
                                        <p:cTn id="67" dur="500"/>
                                        <p:tgtEl>
                                          <p:spTgt spid="55"/>
                                        </p:tgtEl>
                                      </p:cBhvr>
                                    </p:animEffect>
                                  </p:childTnLst>
                                </p:cTn>
                              </p:par>
                              <p:par>
                                <p:cTn id="68" presetID="10" presetClass="entr" presetSubtype="0" fill="hold" nodeType="withEffect">
                                  <p:stCondLst>
                                    <p:cond delay="0"/>
                                  </p:stCondLst>
                                  <p:childTnLst>
                                    <p:set>
                                      <p:cBhvr>
                                        <p:cTn id="69" dur="1" fill="hold">
                                          <p:stCondLst>
                                            <p:cond delay="0"/>
                                          </p:stCondLst>
                                        </p:cTn>
                                        <p:tgtEl>
                                          <p:spTgt spid="51"/>
                                        </p:tgtEl>
                                        <p:attrNameLst>
                                          <p:attrName>style.visibility</p:attrName>
                                        </p:attrNameLst>
                                      </p:cBhvr>
                                      <p:to>
                                        <p:strVal val="visible"/>
                                      </p:to>
                                    </p:set>
                                    <p:animEffect transition="in" filter="fade">
                                      <p:cBhvr>
                                        <p:cTn id="70" dur="500"/>
                                        <p:tgtEl>
                                          <p:spTgt spid="51"/>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56"/>
                                        </p:tgtEl>
                                        <p:attrNameLst>
                                          <p:attrName>style.visibility</p:attrName>
                                        </p:attrNameLst>
                                      </p:cBhvr>
                                      <p:to>
                                        <p:strVal val="visible"/>
                                      </p:to>
                                    </p:set>
                                    <p:animEffect transition="in" filter="fade">
                                      <p:cBhvr>
                                        <p:cTn id="73" dur="500"/>
                                        <p:tgtEl>
                                          <p:spTgt spid="56"/>
                                        </p:tgtEl>
                                      </p:cBhvr>
                                    </p:animEffect>
                                  </p:childTnLst>
                                </p:cTn>
                              </p:par>
                            </p:childTnLst>
                          </p:cTn>
                        </p:par>
                      </p:childTnLst>
                    </p:cTn>
                  </p:par>
                  <p:par>
                    <p:cTn id="74" fill="hold">
                      <p:stCondLst>
                        <p:cond delay="indefinite"/>
                      </p:stCondLst>
                      <p:childTnLst>
                        <p:par>
                          <p:cTn id="75" fill="hold">
                            <p:stCondLst>
                              <p:cond delay="0"/>
                            </p:stCondLst>
                            <p:childTnLst>
                              <p:par>
                                <p:cTn id="76" presetID="22" presetClass="entr" presetSubtype="8" fill="hold" nodeType="clickEffect">
                                  <p:stCondLst>
                                    <p:cond delay="0"/>
                                  </p:stCondLst>
                                  <p:childTnLst>
                                    <p:set>
                                      <p:cBhvr>
                                        <p:cTn id="77" dur="1" fill="hold">
                                          <p:stCondLst>
                                            <p:cond delay="0"/>
                                          </p:stCondLst>
                                        </p:cTn>
                                        <p:tgtEl>
                                          <p:spTgt spid="33"/>
                                        </p:tgtEl>
                                        <p:attrNameLst>
                                          <p:attrName>style.visibility</p:attrName>
                                        </p:attrNameLst>
                                      </p:cBhvr>
                                      <p:to>
                                        <p:strVal val="visible"/>
                                      </p:to>
                                    </p:set>
                                    <p:animEffect transition="in" filter="wipe(left)">
                                      <p:cBhvr>
                                        <p:cTn id="78" dur="500"/>
                                        <p:tgtEl>
                                          <p:spTgt spid="33"/>
                                        </p:tgtEl>
                                      </p:cBhvr>
                                    </p:animEffect>
                                  </p:childTnLst>
                                </p:cTn>
                              </p:par>
                              <p:par>
                                <p:cTn id="79" presetID="22" presetClass="entr" presetSubtype="8" fill="hold" nodeType="withEffect">
                                  <p:stCondLst>
                                    <p:cond delay="0"/>
                                  </p:stCondLst>
                                  <p:childTnLst>
                                    <p:set>
                                      <p:cBhvr>
                                        <p:cTn id="80" dur="1" fill="hold">
                                          <p:stCondLst>
                                            <p:cond delay="0"/>
                                          </p:stCondLst>
                                        </p:cTn>
                                        <p:tgtEl>
                                          <p:spTgt spid="34"/>
                                        </p:tgtEl>
                                        <p:attrNameLst>
                                          <p:attrName>style.visibility</p:attrName>
                                        </p:attrNameLst>
                                      </p:cBhvr>
                                      <p:to>
                                        <p:strVal val="visible"/>
                                      </p:to>
                                    </p:set>
                                    <p:animEffect transition="in" filter="wipe(left)">
                                      <p:cBhvr>
                                        <p:cTn id="81" dur="500"/>
                                        <p:tgtEl>
                                          <p:spTgt spid="34"/>
                                        </p:tgtEl>
                                      </p:cBhvr>
                                    </p:animEffect>
                                  </p:childTnLst>
                                </p:cTn>
                              </p:par>
                              <p:par>
                                <p:cTn id="82" presetID="22" presetClass="entr" presetSubtype="8" fill="hold" nodeType="withEffect">
                                  <p:stCondLst>
                                    <p:cond delay="0"/>
                                  </p:stCondLst>
                                  <p:childTnLst>
                                    <p:set>
                                      <p:cBhvr>
                                        <p:cTn id="83" dur="1" fill="hold">
                                          <p:stCondLst>
                                            <p:cond delay="0"/>
                                          </p:stCondLst>
                                        </p:cTn>
                                        <p:tgtEl>
                                          <p:spTgt spid="35"/>
                                        </p:tgtEl>
                                        <p:attrNameLst>
                                          <p:attrName>style.visibility</p:attrName>
                                        </p:attrNameLst>
                                      </p:cBhvr>
                                      <p:to>
                                        <p:strVal val="visible"/>
                                      </p:to>
                                    </p:set>
                                    <p:animEffect transition="in" filter="wipe(left)">
                                      <p:cBhvr>
                                        <p:cTn id="84" dur="500"/>
                                        <p:tgtEl>
                                          <p:spTgt spid="35"/>
                                        </p:tgtEl>
                                      </p:cBhvr>
                                    </p:animEffect>
                                  </p:childTnLst>
                                </p:cTn>
                              </p:par>
                            </p:childTnLst>
                          </p:cTn>
                        </p:par>
                      </p:childTnLst>
                    </p:cTn>
                  </p:par>
                  <p:par>
                    <p:cTn id="85" fill="hold">
                      <p:stCondLst>
                        <p:cond delay="indefinite"/>
                      </p:stCondLst>
                      <p:childTnLst>
                        <p:par>
                          <p:cTn id="86" fill="hold">
                            <p:stCondLst>
                              <p:cond delay="0"/>
                            </p:stCondLst>
                            <p:childTnLst>
                              <p:par>
                                <p:cTn id="87" presetID="22" presetClass="entr" presetSubtype="8" fill="hold" nodeType="clickEffect">
                                  <p:stCondLst>
                                    <p:cond delay="0"/>
                                  </p:stCondLst>
                                  <p:childTnLst>
                                    <p:set>
                                      <p:cBhvr>
                                        <p:cTn id="88" dur="1" fill="hold">
                                          <p:stCondLst>
                                            <p:cond delay="0"/>
                                          </p:stCondLst>
                                        </p:cTn>
                                        <p:tgtEl>
                                          <p:spTgt spid="39"/>
                                        </p:tgtEl>
                                        <p:attrNameLst>
                                          <p:attrName>style.visibility</p:attrName>
                                        </p:attrNameLst>
                                      </p:cBhvr>
                                      <p:to>
                                        <p:strVal val="visible"/>
                                      </p:to>
                                    </p:set>
                                    <p:animEffect transition="in" filter="wipe(left)">
                                      <p:cBhvr>
                                        <p:cTn id="89" dur="500"/>
                                        <p:tgtEl>
                                          <p:spTgt spid="39"/>
                                        </p:tgtEl>
                                      </p:cBhvr>
                                    </p:animEffect>
                                  </p:childTnLst>
                                </p:cTn>
                              </p:par>
                              <p:par>
                                <p:cTn id="90" presetID="22" presetClass="entr" presetSubtype="8" fill="hold" nodeType="withEffect">
                                  <p:stCondLst>
                                    <p:cond delay="0"/>
                                  </p:stCondLst>
                                  <p:childTnLst>
                                    <p:set>
                                      <p:cBhvr>
                                        <p:cTn id="91" dur="1" fill="hold">
                                          <p:stCondLst>
                                            <p:cond delay="0"/>
                                          </p:stCondLst>
                                        </p:cTn>
                                        <p:tgtEl>
                                          <p:spTgt spid="40"/>
                                        </p:tgtEl>
                                        <p:attrNameLst>
                                          <p:attrName>style.visibility</p:attrName>
                                        </p:attrNameLst>
                                      </p:cBhvr>
                                      <p:to>
                                        <p:strVal val="visible"/>
                                      </p:to>
                                    </p:set>
                                    <p:animEffect transition="in" filter="wipe(left)">
                                      <p:cBhvr>
                                        <p:cTn id="92" dur="500"/>
                                        <p:tgtEl>
                                          <p:spTgt spid="40"/>
                                        </p:tgtEl>
                                      </p:cBhvr>
                                    </p:animEffect>
                                  </p:childTnLst>
                                </p:cTn>
                              </p:par>
                              <p:par>
                                <p:cTn id="93" presetID="22" presetClass="entr" presetSubtype="8" fill="hold" nodeType="withEffect">
                                  <p:stCondLst>
                                    <p:cond delay="0"/>
                                  </p:stCondLst>
                                  <p:childTnLst>
                                    <p:set>
                                      <p:cBhvr>
                                        <p:cTn id="94" dur="1" fill="hold">
                                          <p:stCondLst>
                                            <p:cond delay="0"/>
                                          </p:stCondLst>
                                        </p:cTn>
                                        <p:tgtEl>
                                          <p:spTgt spid="41"/>
                                        </p:tgtEl>
                                        <p:attrNameLst>
                                          <p:attrName>style.visibility</p:attrName>
                                        </p:attrNameLst>
                                      </p:cBhvr>
                                      <p:to>
                                        <p:strVal val="visible"/>
                                      </p:to>
                                    </p:set>
                                    <p:animEffect transition="in" filter="wipe(left)">
                                      <p:cBhvr>
                                        <p:cTn id="95" dur="500"/>
                                        <p:tgtEl>
                                          <p:spTgt spid="41"/>
                                        </p:tgtEl>
                                      </p:cBhvr>
                                    </p:animEffect>
                                  </p:childTnLst>
                                </p:cTn>
                              </p:par>
                            </p:childTnLst>
                          </p:cTn>
                        </p:par>
                      </p:childTnLst>
                    </p:cTn>
                  </p:par>
                  <p:par>
                    <p:cTn id="96" fill="hold">
                      <p:stCondLst>
                        <p:cond delay="indefinite"/>
                      </p:stCondLst>
                      <p:childTnLst>
                        <p:par>
                          <p:cTn id="97" fill="hold">
                            <p:stCondLst>
                              <p:cond delay="0"/>
                            </p:stCondLst>
                            <p:childTnLst>
                              <p:par>
                                <p:cTn id="98" presetID="22" presetClass="entr" presetSubtype="8" fill="hold" nodeType="clickEffect">
                                  <p:stCondLst>
                                    <p:cond delay="0"/>
                                  </p:stCondLst>
                                  <p:childTnLst>
                                    <p:set>
                                      <p:cBhvr>
                                        <p:cTn id="99" dur="1" fill="hold">
                                          <p:stCondLst>
                                            <p:cond delay="0"/>
                                          </p:stCondLst>
                                        </p:cTn>
                                        <p:tgtEl>
                                          <p:spTgt spid="42"/>
                                        </p:tgtEl>
                                        <p:attrNameLst>
                                          <p:attrName>style.visibility</p:attrName>
                                        </p:attrNameLst>
                                      </p:cBhvr>
                                      <p:to>
                                        <p:strVal val="visible"/>
                                      </p:to>
                                    </p:set>
                                    <p:animEffect transition="in" filter="wipe(left)">
                                      <p:cBhvr>
                                        <p:cTn id="100" dur="500"/>
                                        <p:tgtEl>
                                          <p:spTgt spid="42"/>
                                        </p:tgtEl>
                                      </p:cBhvr>
                                    </p:animEffect>
                                  </p:childTnLst>
                                </p:cTn>
                              </p:par>
                              <p:par>
                                <p:cTn id="101" presetID="22" presetClass="entr" presetSubtype="8" fill="hold" nodeType="withEffect">
                                  <p:stCondLst>
                                    <p:cond delay="0"/>
                                  </p:stCondLst>
                                  <p:childTnLst>
                                    <p:set>
                                      <p:cBhvr>
                                        <p:cTn id="102" dur="1" fill="hold">
                                          <p:stCondLst>
                                            <p:cond delay="0"/>
                                          </p:stCondLst>
                                        </p:cTn>
                                        <p:tgtEl>
                                          <p:spTgt spid="43"/>
                                        </p:tgtEl>
                                        <p:attrNameLst>
                                          <p:attrName>style.visibility</p:attrName>
                                        </p:attrNameLst>
                                      </p:cBhvr>
                                      <p:to>
                                        <p:strVal val="visible"/>
                                      </p:to>
                                    </p:set>
                                    <p:animEffect transition="in" filter="wipe(left)">
                                      <p:cBhvr>
                                        <p:cTn id="103" dur="500"/>
                                        <p:tgtEl>
                                          <p:spTgt spid="43"/>
                                        </p:tgtEl>
                                      </p:cBhvr>
                                    </p:animEffect>
                                  </p:childTnLst>
                                </p:cTn>
                              </p:par>
                              <p:par>
                                <p:cTn id="104" presetID="22" presetClass="entr" presetSubtype="8" fill="hold" nodeType="withEffect">
                                  <p:stCondLst>
                                    <p:cond delay="0"/>
                                  </p:stCondLst>
                                  <p:childTnLst>
                                    <p:set>
                                      <p:cBhvr>
                                        <p:cTn id="105" dur="1" fill="hold">
                                          <p:stCondLst>
                                            <p:cond delay="0"/>
                                          </p:stCondLst>
                                        </p:cTn>
                                        <p:tgtEl>
                                          <p:spTgt spid="44"/>
                                        </p:tgtEl>
                                        <p:attrNameLst>
                                          <p:attrName>style.visibility</p:attrName>
                                        </p:attrNameLst>
                                      </p:cBhvr>
                                      <p:to>
                                        <p:strVal val="visible"/>
                                      </p:to>
                                    </p:set>
                                    <p:animEffect transition="in" filter="wipe(left)">
                                      <p:cBhvr>
                                        <p:cTn id="106"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27" grpId="0"/>
      <p:bldP spid="28" grpId="0"/>
      <p:bldP spid="29" grpId="0"/>
      <p:bldP spid="30" grpId="0"/>
      <p:bldP spid="31" grpId="0"/>
      <p:bldP spid="32" grpId="0"/>
      <p:bldP spid="45" grpId="0"/>
      <p:bldP spid="55" grpId="0"/>
      <p:bldP spid="56" grpId="0"/>
      <p:bldP spid="57"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11200"/>
          </a:xfrm>
        </p:spPr>
        <p:txBody>
          <a:bodyPr/>
          <a:lstStyle/>
          <a:p>
            <a:r>
              <a:rPr lang="en-US" dirty="0"/>
              <a:t>Page table structure</a:t>
            </a:r>
            <a:endParaRPr lang="en-US" dirty="0">
              <a:solidFill>
                <a:schemeClr val="tx2"/>
              </a:solidFill>
            </a:endParaRPr>
          </a:p>
        </p:txBody>
      </p:sp>
      <p:sp>
        <p:nvSpPr>
          <p:cNvPr id="3" name="Content Placeholder 2"/>
          <p:cNvSpPr>
            <a:spLocks noGrp="1"/>
          </p:cNvSpPr>
          <p:nvPr>
            <p:ph idx="1"/>
          </p:nvPr>
        </p:nvSpPr>
        <p:spPr/>
        <p:txBody>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graphicFrame>
        <p:nvGraphicFramePr>
          <p:cNvPr id="58" name="Content Placeholder 3"/>
          <p:cNvGraphicFramePr>
            <a:graphicFrameLocks/>
          </p:cNvGraphicFramePr>
          <p:nvPr>
            <p:extLst>
              <p:ext uri="{D42A27DB-BD31-4B8C-83A1-F6EECF244321}">
                <p14:modId xmlns:p14="http://schemas.microsoft.com/office/powerpoint/2010/main" val="2313368430"/>
              </p:ext>
            </p:extLst>
          </p:nvPr>
        </p:nvGraphicFramePr>
        <p:xfrm>
          <a:off x="4265350" y="833038"/>
          <a:ext cx="952500" cy="2595880"/>
        </p:xfrm>
        <a:graphic>
          <a:graphicData uri="http://schemas.openxmlformats.org/drawingml/2006/table">
            <a:tbl>
              <a:tblPr firstRow="1" bandRow="1">
                <a:tableStyleId>{5940675A-B579-460E-94D1-54222C63F5DA}</a:tableStyleId>
              </a:tblPr>
              <a:tblGrid>
                <a:gridCol w="952500">
                  <a:extLst>
                    <a:ext uri="{9D8B030D-6E8A-4147-A177-3AD203B41FA5}">
                      <a16:colId xmlns:a16="http://schemas.microsoft.com/office/drawing/2014/main" val="20000"/>
                    </a:ext>
                  </a:extLst>
                </a:gridCol>
              </a:tblGrid>
              <a:tr h="370840">
                <a:tc>
                  <a:txBody>
                    <a:bodyPr/>
                    <a:lstStyle/>
                    <a:p>
                      <a:pPr algn="ctr"/>
                      <a:r>
                        <a:rPr lang="en-US" dirty="0"/>
                        <a:t>2</a:t>
                      </a:r>
                      <a:endParaRPr lang="en-IN" dirty="0"/>
                    </a:p>
                  </a:txBody>
                  <a:tcPr>
                    <a:solidFill>
                      <a:schemeClr val="bg1">
                        <a:lumMod val="95000"/>
                      </a:schemeClr>
                    </a:solidFill>
                  </a:tcPr>
                </a:tc>
                <a:extLst>
                  <a:ext uri="{0D108BD9-81ED-4DB2-BD59-A6C34878D82A}">
                    <a16:rowId xmlns:a16="http://schemas.microsoft.com/office/drawing/2014/main" val="10000"/>
                  </a:ext>
                </a:extLst>
              </a:tr>
              <a:tr h="370840">
                <a:tc>
                  <a:txBody>
                    <a:bodyPr/>
                    <a:lstStyle/>
                    <a:p>
                      <a:pPr algn="ctr"/>
                      <a:r>
                        <a:rPr lang="en-US" dirty="0"/>
                        <a:t>1</a:t>
                      </a:r>
                      <a:endParaRPr lang="en-IN" dirty="0"/>
                    </a:p>
                  </a:txBody>
                  <a:tcPr>
                    <a:solidFill>
                      <a:schemeClr val="bg1">
                        <a:lumMod val="95000"/>
                      </a:schemeClr>
                    </a:solidFill>
                  </a:tcPr>
                </a:tc>
                <a:extLst>
                  <a:ext uri="{0D108BD9-81ED-4DB2-BD59-A6C34878D82A}">
                    <a16:rowId xmlns:a16="http://schemas.microsoft.com/office/drawing/2014/main" val="10001"/>
                  </a:ext>
                </a:extLst>
              </a:tr>
              <a:tr h="370840">
                <a:tc>
                  <a:txBody>
                    <a:bodyPr/>
                    <a:lstStyle/>
                    <a:p>
                      <a:pPr algn="ctr"/>
                      <a:r>
                        <a:rPr lang="en-US" dirty="0"/>
                        <a:t>4</a:t>
                      </a:r>
                      <a:endParaRPr lang="en-IN" dirty="0"/>
                    </a:p>
                  </a:txBody>
                  <a:tcPr>
                    <a:solidFill>
                      <a:schemeClr val="bg1">
                        <a:lumMod val="95000"/>
                      </a:schemeClr>
                    </a:solidFill>
                  </a:tcPr>
                </a:tc>
                <a:extLst>
                  <a:ext uri="{0D108BD9-81ED-4DB2-BD59-A6C34878D82A}">
                    <a16:rowId xmlns:a16="http://schemas.microsoft.com/office/drawing/2014/main" val="10002"/>
                  </a:ext>
                </a:extLst>
              </a:tr>
              <a:tr h="370840">
                <a:tc>
                  <a:txBody>
                    <a:bodyPr/>
                    <a:lstStyle/>
                    <a:p>
                      <a:pPr algn="ctr"/>
                      <a:r>
                        <a:rPr lang="en-US" dirty="0"/>
                        <a:t>101</a:t>
                      </a:r>
                      <a:endParaRPr lang="en-IN" dirty="0"/>
                    </a:p>
                  </a:txBody>
                  <a:tcPr>
                    <a:solidFill>
                      <a:schemeClr val="bg1">
                        <a:lumMod val="95000"/>
                      </a:schemeClr>
                    </a:solidFill>
                  </a:tcPr>
                </a:tc>
                <a:extLst>
                  <a:ext uri="{0D108BD9-81ED-4DB2-BD59-A6C34878D82A}">
                    <a16:rowId xmlns:a16="http://schemas.microsoft.com/office/drawing/2014/main" val="10003"/>
                  </a:ext>
                </a:extLst>
              </a:tr>
              <a:tr h="370840">
                <a:tc>
                  <a:txBody>
                    <a:bodyPr/>
                    <a:lstStyle/>
                    <a:p>
                      <a:pPr algn="ctr"/>
                      <a:r>
                        <a:rPr lang="en-US" dirty="0"/>
                        <a:t>202</a:t>
                      </a:r>
                      <a:endParaRPr lang="en-IN" dirty="0"/>
                    </a:p>
                  </a:txBody>
                  <a:tcPr>
                    <a:solidFill>
                      <a:schemeClr val="bg1">
                        <a:lumMod val="95000"/>
                      </a:schemeClr>
                    </a:solidFill>
                  </a:tcPr>
                </a:tc>
                <a:extLst>
                  <a:ext uri="{0D108BD9-81ED-4DB2-BD59-A6C34878D82A}">
                    <a16:rowId xmlns:a16="http://schemas.microsoft.com/office/drawing/2014/main" val="10004"/>
                  </a:ext>
                </a:extLst>
              </a:tr>
              <a:tr h="370840">
                <a:tc>
                  <a:txBody>
                    <a:bodyPr/>
                    <a:lstStyle/>
                    <a:p>
                      <a:pPr algn="ctr"/>
                      <a:endParaRPr lang="en-IN" dirty="0"/>
                    </a:p>
                  </a:txBody>
                  <a:tcPr>
                    <a:solidFill>
                      <a:schemeClr val="bg1">
                        <a:lumMod val="95000"/>
                      </a:schemeClr>
                    </a:solidFill>
                  </a:tcPr>
                </a:tc>
                <a:extLst>
                  <a:ext uri="{0D108BD9-81ED-4DB2-BD59-A6C34878D82A}">
                    <a16:rowId xmlns:a16="http://schemas.microsoft.com/office/drawing/2014/main" val="10005"/>
                  </a:ext>
                </a:extLst>
              </a:tr>
              <a:tr h="370840">
                <a:tc>
                  <a:txBody>
                    <a:bodyPr/>
                    <a:lstStyle/>
                    <a:p>
                      <a:pPr algn="ctr"/>
                      <a:r>
                        <a:rPr lang="en-US" dirty="0"/>
                        <a:t>n</a:t>
                      </a:r>
                      <a:endParaRPr lang="en-IN" dirty="0"/>
                    </a:p>
                  </a:txBody>
                  <a:tcPr>
                    <a:solidFill>
                      <a:schemeClr val="bg1">
                        <a:lumMod val="95000"/>
                      </a:schemeClr>
                    </a:solidFill>
                  </a:tcPr>
                </a:tc>
                <a:extLst>
                  <a:ext uri="{0D108BD9-81ED-4DB2-BD59-A6C34878D82A}">
                    <a16:rowId xmlns:a16="http://schemas.microsoft.com/office/drawing/2014/main" val="10006"/>
                  </a:ext>
                </a:extLst>
              </a:tr>
            </a:tbl>
          </a:graphicData>
        </a:graphic>
      </p:graphicFrame>
      <p:sp>
        <p:nvSpPr>
          <p:cNvPr id="59" name="TextBox 58"/>
          <p:cNvSpPr txBox="1"/>
          <p:nvPr/>
        </p:nvSpPr>
        <p:spPr>
          <a:xfrm>
            <a:off x="4132000" y="3440546"/>
            <a:ext cx="1219200" cy="369332"/>
          </a:xfrm>
          <a:prstGeom prst="rect">
            <a:avLst/>
          </a:prstGeom>
          <a:noFill/>
        </p:spPr>
        <p:txBody>
          <a:bodyPr wrap="square" rtlCol="0">
            <a:spAutoFit/>
          </a:bodyPr>
          <a:lstStyle/>
          <a:p>
            <a:pPr algn="ctr"/>
            <a:r>
              <a:rPr lang="en-US" dirty="0"/>
              <a:t>Page Table</a:t>
            </a:r>
            <a:endParaRPr lang="en-IN" dirty="0"/>
          </a:p>
        </p:txBody>
      </p:sp>
      <p:graphicFrame>
        <p:nvGraphicFramePr>
          <p:cNvPr id="60" name="Content Placeholder 3"/>
          <p:cNvGraphicFramePr>
            <a:graphicFrameLocks/>
          </p:cNvGraphicFramePr>
          <p:nvPr>
            <p:extLst>
              <p:ext uri="{D42A27DB-BD31-4B8C-83A1-F6EECF244321}">
                <p14:modId xmlns:p14="http://schemas.microsoft.com/office/powerpoint/2010/main" val="1038987991"/>
              </p:ext>
            </p:extLst>
          </p:nvPr>
        </p:nvGraphicFramePr>
        <p:xfrm>
          <a:off x="3791910" y="833038"/>
          <a:ext cx="381000" cy="2595880"/>
        </p:xfrm>
        <a:graphic>
          <a:graphicData uri="http://schemas.openxmlformats.org/drawingml/2006/table">
            <a:tbl>
              <a:tblPr firstRow="1" bandRow="1">
                <a:tableStyleId>{5940675A-B579-460E-94D1-54222C63F5DA}</a:tableStyleId>
              </a:tblPr>
              <a:tblGrid>
                <a:gridCol w="381000">
                  <a:extLst>
                    <a:ext uri="{9D8B030D-6E8A-4147-A177-3AD203B41FA5}">
                      <a16:colId xmlns:a16="http://schemas.microsoft.com/office/drawing/2014/main" val="20000"/>
                    </a:ext>
                  </a:extLst>
                </a:gridCol>
              </a:tblGrid>
              <a:tr h="370840">
                <a:tc>
                  <a:txBody>
                    <a:bodyPr/>
                    <a:lstStyle/>
                    <a:p>
                      <a:pPr algn="r"/>
                      <a:r>
                        <a:rPr lang="en-US" dirty="0"/>
                        <a:t>1</a:t>
                      </a:r>
                      <a:endParaRPr lang="en-IN"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0840">
                <a:tc>
                  <a:txBody>
                    <a:bodyPr/>
                    <a:lstStyle/>
                    <a:p>
                      <a:pPr algn="r"/>
                      <a:r>
                        <a:rPr lang="en-US" dirty="0"/>
                        <a:t>2</a:t>
                      </a:r>
                      <a:endParaRPr lang="en-IN"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70840">
                <a:tc>
                  <a:txBody>
                    <a:bodyPr/>
                    <a:lstStyle/>
                    <a:p>
                      <a:pPr algn="r"/>
                      <a:r>
                        <a:rPr lang="en-US" dirty="0"/>
                        <a:t>3</a:t>
                      </a:r>
                      <a:endParaRPr lang="en-IN"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370840">
                <a:tc>
                  <a:txBody>
                    <a:bodyPr/>
                    <a:lstStyle/>
                    <a:p>
                      <a:pPr algn="r"/>
                      <a:r>
                        <a:rPr lang="en-US" dirty="0"/>
                        <a:t>4</a:t>
                      </a:r>
                      <a:endParaRPr lang="en-IN"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370840">
                <a:tc>
                  <a:txBody>
                    <a:bodyPr/>
                    <a:lstStyle/>
                    <a:p>
                      <a:pPr algn="r"/>
                      <a:r>
                        <a:rPr lang="en-US" dirty="0"/>
                        <a:t>5</a:t>
                      </a:r>
                      <a:endParaRPr lang="en-IN"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370840">
                <a:tc>
                  <a:txBody>
                    <a:bodyPr/>
                    <a:lstStyle/>
                    <a:p>
                      <a:pPr algn="r"/>
                      <a:r>
                        <a:rPr lang="en-US" dirty="0"/>
                        <a:t>.</a:t>
                      </a:r>
                      <a:endParaRPr lang="en-IN"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370840">
                <a:tc>
                  <a:txBody>
                    <a:bodyPr/>
                    <a:lstStyle/>
                    <a:p>
                      <a:pPr algn="r"/>
                      <a:r>
                        <a:rPr lang="en-US" dirty="0"/>
                        <a:t>n</a:t>
                      </a:r>
                      <a:endParaRPr lang="en-IN"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6"/>
                  </a:ext>
                </a:extLst>
              </a:tr>
            </a:tbl>
          </a:graphicData>
        </a:graphic>
      </p:graphicFrame>
      <p:graphicFrame>
        <p:nvGraphicFramePr>
          <p:cNvPr id="61" name="Content Placeholder 3"/>
          <p:cNvGraphicFramePr>
            <a:graphicFrameLocks/>
          </p:cNvGraphicFramePr>
          <p:nvPr>
            <p:extLst>
              <p:ext uri="{D42A27DB-BD31-4B8C-83A1-F6EECF244321}">
                <p14:modId xmlns:p14="http://schemas.microsoft.com/office/powerpoint/2010/main" val="4209892333"/>
              </p:ext>
            </p:extLst>
          </p:nvPr>
        </p:nvGraphicFramePr>
        <p:xfrm>
          <a:off x="6792285" y="833038"/>
          <a:ext cx="952500" cy="4450080"/>
        </p:xfrm>
        <a:graphic>
          <a:graphicData uri="http://schemas.openxmlformats.org/drawingml/2006/table">
            <a:tbl>
              <a:tblPr firstRow="1" bandRow="1">
                <a:tableStyleId>{5940675A-B579-460E-94D1-54222C63F5DA}</a:tableStyleId>
              </a:tblPr>
              <a:tblGrid>
                <a:gridCol w="952500">
                  <a:extLst>
                    <a:ext uri="{9D8B030D-6E8A-4147-A177-3AD203B41FA5}">
                      <a16:colId xmlns:a16="http://schemas.microsoft.com/office/drawing/2014/main" val="20000"/>
                    </a:ext>
                  </a:extLst>
                </a:gridCol>
              </a:tblGrid>
              <a:tr h="370840">
                <a:tc>
                  <a:txBody>
                    <a:bodyPr/>
                    <a:lstStyle/>
                    <a:p>
                      <a:pPr algn="ctr"/>
                      <a:r>
                        <a:rPr lang="en-US" dirty="0"/>
                        <a:t>1</a:t>
                      </a:r>
                      <a:endParaRPr lang="en-IN" dirty="0"/>
                    </a:p>
                  </a:txBody>
                  <a:tcPr>
                    <a:lnL w="12700" cap="flat" cmpd="sng" algn="ctr">
                      <a:solidFill>
                        <a:schemeClr val="tx1"/>
                      </a:solidFill>
                      <a:prstDash val="solid"/>
                      <a:round/>
                      <a:headEnd type="none" w="med" len="med"/>
                      <a:tailEnd type="none" w="med" len="med"/>
                    </a:lnL>
                    <a:solidFill>
                      <a:schemeClr val="bg1">
                        <a:lumMod val="95000"/>
                      </a:schemeClr>
                    </a:solidFill>
                  </a:tcPr>
                </a:tc>
                <a:extLst>
                  <a:ext uri="{0D108BD9-81ED-4DB2-BD59-A6C34878D82A}">
                    <a16:rowId xmlns:a16="http://schemas.microsoft.com/office/drawing/2014/main" val="10000"/>
                  </a:ext>
                </a:extLst>
              </a:tr>
              <a:tr h="370840">
                <a:tc>
                  <a:txBody>
                    <a:bodyPr/>
                    <a:lstStyle/>
                    <a:p>
                      <a:pPr algn="ctr"/>
                      <a:r>
                        <a:rPr lang="en-US" dirty="0"/>
                        <a:t>2</a:t>
                      </a:r>
                      <a:endParaRPr lang="en-IN" dirty="0"/>
                    </a:p>
                  </a:txBody>
                  <a:tcPr>
                    <a:lnL w="12700" cap="flat" cmpd="sng" algn="ctr">
                      <a:solidFill>
                        <a:schemeClr val="tx1"/>
                      </a:solidFill>
                      <a:prstDash val="solid"/>
                      <a:round/>
                      <a:headEnd type="none" w="med" len="med"/>
                      <a:tailEnd type="none" w="med" len="med"/>
                    </a:lnL>
                    <a:solidFill>
                      <a:schemeClr val="bg1">
                        <a:lumMod val="95000"/>
                      </a:schemeClr>
                    </a:solidFill>
                  </a:tcPr>
                </a:tc>
                <a:extLst>
                  <a:ext uri="{0D108BD9-81ED-4DB2-BD59-A6C34878D82A}">
                    <a16:rowId xmlns:a16="http://schemas.microsoft.com/office/drawing/2014/main" val="10001"/>
                  </a:ext>
                </a:extLst>
              </a:tr>
              <a:tr h="370840">
                <a:tc>
                  <a:txBody>
                    <a:bodyPr/>
                    <a:lstStyle/>
                    <a:p>
                      <a:pPr algn="ctr"/>
                      <a:r>
                        <a:rPr lang="en-US" dirty="0"/>
                        <a:t>3</a:t>
                      </a:r>
                      <a:endParaRPr lang="en-IN" dirty="0"/>
                    </a:p>
                  </a:txBody>
                  <a:tcPr>
                    <a:lnL w="12700" cap="flat" cmpd="sng" algn="ctr">
                      <a:solidFill>
                        <a:schemeClr val="tx1"/>
                      </a:solidFill>
                      <a:prstDash val="solid"/>
                      <a:round/>
                      <a:headEnd type="none" w="med" len="med"/>
                      <a:tailEnd type="none" w="med" len="med"/>
                    </a:lnL>
                    <a:solidFill>
                      <a:schemeClr val="bg1">
                        <a:lumMod val="95000"/>
                      </a:schemeClr>
                    </a:solidFill>
                  </a:tcPr>
                </a:tc>
                <a:extLst>
                  <a:ext uri="{0D108BD9-81ED-4DB2-BD59-A6C34878D82A}">
                    <a16:rowId xmlns:a16="http://schemas.microsoft.com/office/drawing/2014/main" val="10002"/>
                  </a:ext>
                </a:extLst>
              </a:tr>
              <a:tr h="370840">
                <a:tc>
                  <a:txBody>
                    <a:bodyPr/>
                    <a:lstStyle/>
                    <a:p>
                      <a:pPr algn="ctr"/>
                      <a:r>
                        <a:rPr lang="en-US" dirty="0"/>
                        <a:t>4</a:t>
                      </a:r>
                      <a:endParaRPr lang="en-IN"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3"/>
                  </a:ext>
                </a:extLst>
              </a:tr>
              <a:tr h="370840">
                <a:tc>
                  <a:txBody>
                    <a:bodyPr/>
                    <a:lstStyle/>
                    <a:p>
                      <a:pPr algn="ctr"/>
                      <a:r>
                        <a:rPr lang="en-US" dirty="0"/>
                        <a:t>:</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4"/>
                  </a:ext>
                </a:extLst>
              </a:tr>
              <a:tr h="370840">
                <a:tc>
                  <a:txBody>
                    <a:bodyPr/>
                    <a:lstStyle/>
                    <a:p>
                      <a:pPr algn="ctr"/>
                      <a:r>
                        <a:rPr lang="en-US" dirty="0"/>
                        <a:t>:</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5"/>
                  </a:ext>
                </a:extLst>
              </a:tr>
              <a:tr h="370840">
                <a:tc>
                  <a:txBody>
                    <a:bodyPr/>
                    <a:lstStyle/>
                    <a:p>
                      <a:pPr algn="ctr"/>
                      <a:r>
                        <a:rPr lang="en-US" dirty="0"/>
                        <a:t>101</a:t>
                      </a:r>
                      <a:endParaRPr lang="en-IN"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6"/>
                  </a:ext>
                </a:extLst>
              </a:tr>
              <a:tr h="370840">
                <a:tc>
                  <a:txBody>
                    <a:bodyPr/>
                    <a:lstStyle/>
                    <a:p>
                      <a:pPr algn="ctr"/>
                      <a:r>
                        <a:rPr lang="en-US" dirty="0"/>
                        <a:t>:</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7"/>
                  </a:ext>
                </a:extLst>
              </a:tr>
              <a:tr h="370840">
                <a:tc>
                  <a:txBody>
                    <a:bodyPr/>
                    <a:lstStyle/>
                    <a:p>
                      <a:pPr algn="ctr"/>
                      <a:r>
                        <a:rPr lang="en-US" dirty="0"/>
                        <a:t>:</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8"/>
                  </a:ext>
                </a:extLst>
              </a:tr>
              <a:tr h="370840">
                <a:tc>
                  <a:txBody>
                    <a:bodyPr/>
                    <a:lstStyle/>
                    <a:p>
                      <a:pPr algn="ctr"/>
                      <a:r>
                        <a:rPr lang="en-US" dirty="0"/>
                        <a:t>201</a:t>
                      </a:r>
                      <a:endParaRPr lang="en-IN"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bg1">
                        <a:lumMod val="95000"/>
                      </a:schemeClr>
                    </a:solidFill>
                  </a:tcPr>
                </a:tc>
                <a:extLst>
                  <a:ext uri="{0D108BD9-81ED-4DB2-BD59-A6C34878D82A}">
                    <a16:rowId xmlns:a16="http://schemas.microsoft.com/office/drawing/2014/main" val="10009"/>
                  </a:ext>
                </a:extLst>
              </a:tr>
              <a:tr h="370840">
                <a:tc>
                  <a:txBody>
                    <a:bodyPr/>
                    <a:lstStyle/>
                    <a:p>
                      <a:pPr algn="ctr"/>
                      <a:r>
                        <a:rPr lang="en-US" dirty="0"/>
                        <a:t>202</a:t>
                      </a:r>
                      <a:endParaRPr lang="en-IN" dirty="0"/>
                    </a:p>
                  </a:txBody>
                  <a:tcPr>
                    <a:lnL w="12700" cap="flat" cmpd="sng" algn="ctr">
                      <a:solidFill>
                        <a:schemeClr val="tx1"/>
                      </a:solidFill>
                      <a:prstDash val="solid"/>
                      <a:round/>
                      <a:headEnd type="none" w="med" len="med"/>
                      <a:tailEnd type="none" w="med" len="med"/>
                    </a:lnL>
                    <a:solidFill>
                      <a:schemeClr val="bg1">
                        <a:lumMod val="95000"/>
                      </a:schemeClr>
                    </a:solidFill>
                  </a:tcPr>
                </a:tc>
                <a:extLst>
                  <a:ext uri="{0D108BD9-81ED-4DB2-BD59-A6C34878D82A}">
                    <a16:rowId xmlns:a16="http://schemas.microsoft.com/office/drawing/2014/main" val="10010"/>
                  </a:ext>
                </a:extLst>
              </a:tr>
              <a:tr h="370840">
                <a:tc>
                  <a:txBody>
                    <a:bodyPr/>
                    <a:lstStyle/>
                    <a:p>
                      <a:pPr algn="ctr"/>
                      <a:r>
                        <a:rPr lang="en-US" dirty="0"/>
                        <a:t>n</a:t>
                      </a:r>
                      <a:endParaRPr lang="en-IN" dirty="0"/>
                    </a:p>
                  </a:txBody>
                  <a:tcPr>
                    <a:lnL w="12700" cap="flat" cmpd="sng" algn="ctr">
                      <a:solidFill>
                        <a:schemeClr val="tx1"/>
                      </a:solidFill>
                      <a:prstDash val="solid"/>
                      <a:round/>
                      <a:headEnd type="none" w="med" len="med"/>
                      <a:tailEnd type="none" w="med" len="med"/>
                    </a:lnL>
                    <a:solidFill>
                      <a:schemeClr val="bg1">
                        <a:lumMod val="95000"/>
                      </a:schemeClr>
                    </a:solidFill>
                  </a:tcPr>
                </a:tc>
                <a:extLst>
                  <a:ext uri="{0D108BD9-81ED-4DB2-BD59-A6C34878D82A}">
                    <a16:rowId xmlns:a16="http://schemas.microsoft.com/office/drawing/2014/main" val="10011"/>
                  </a:ext>
                </a:extLst>
              </a:tr>
            </a:tbl>
          </a:graphicData>
        </a:graphic>
      </p:graphicFrame>
      <p:sp>
        <p:nvSpPr>
          <p:cNvPr id="62" name="TextBox 61"/>
          <p:cNvSpPr txBox="1"/>
          <p:nvPr/>
        </p:nvSpPr>
        <p:spPr>
          <a:xfrm>
            <a:off x="6554160" y="5279248"/>
            <a:ext cx="1428750" cy="369332"/>
          </a:xfrm>
          <a:prstGeom prst="rect">
            <a:avLst/>
          </a:prstGeom>
          <a:noFill/>
        </p:spPr>
        <p:txBody>
          <a:bodyPr wrap="square" rtlCol="0">
            <a:spAutoFit/>
          </a:bodyPr>
          <a:lstStyle/>
          <a:p>
            <a:pPr algn="ctr"/>
            <a:r>
              <a:rPr lang="en-US" dirty="0"/>
              <a:t>Pages on disk</a:t>
            </a:r>
            <a:endParaRPr lang="en-IN" dirty="0"/>
          </a:p>
        </p:txBody>
      </p:sp>
      <p:cxnSp>
        <p:nvCxnSpPr>
          <p:cNvPr id="63" name="Straight Arrow Connector 62"/>
          <p:cNvCxnSpPr/>
          <p:nvPr/>
        </p:nvCxnSpPr>
        <p:spPr>
          <a:xfrm>
            <a:off x="5217850" y="1013378"/>
            <a:ext cx="1574435" cy="353060"/>
          </a:xfrm>
          <a:prstGeom prst="straightConnector1">
            <a:avLst/>
          </a:prstGeom>
          <a:ln w="28575">
            <a:solidFill>
              <a:schemeClr val="tx2"/>
            </a:solidFill>
            <a:tailEnd type="triangle"/>
          </a:ln>
        </p:spPr>
        <p:style>
          <a:lnRef idx="2">
            <a:schemeClr val="accent1"/>
          </a:lnRef>
          <a:fillRef idx="0">
            <a:schemeClr val="accent1"/>
          </a:fillRef>
          <a:effectRef idx="1">
            <a:schemeClr val="accent1"/>
          </a:effectRef>
          <a:fontRef idx="minor">
            <a:schemeClr val="tx1"/>
          </a:fontRef>
        </p:style>
      </p:cxnSp>
      <p:cxnSp>
        <p:nvCxnSpPr>
          <p:cNvPr id="64" name="Straight Arrow Connector 63"/>
          <p:cNvCxnSpPr/>
          <p:nvPr/>
        </p:nvCxnSpPr>
        <p:spPr>
          <a:xfrm flipV="1">
            <a:off x="5217850" y="1013378"/>
            <a:ext cx="1574435" cy="353060"/>
          </a:xfrm>
          <a:prstGeom prst="straightConnector1">
            <a:avLst/>
          </a:prstGeom>
          <a:ln w="28575">
            <a:solidFill>
              <a:schemeClr val="tx2"/>
            </a:solidFill>
            <a:tailEnd type="triangle"/>
          </a:ln>
        </p:spPr>
        <p:style>
          <a:lnRef idx="2">
            <a:schemeClr val="accent1"/>
          </a:lnRef>
          <a:fillRef idx="0">
            <a:schemeClr val="accent1"/>
          </a:fillRef>
          <a:effectRef idx="1">
            <a:schemeClr val="accent1"/>
          </a:effectRef>
          <a:fontRef idx="minor">
            <a:schemeClr val="tx1"/>
          </a:fontRef>
        </p:style>
      </p:cxnSp>
      <p:cxnSp>
        <p:nvCxnSpPr>
          <p:cNvPr id="65" name="Straight Arrow Connector 64"/>
          <p:cNvCxnSpPr/>
          <p:nvPr/>
        </p:nvCxnSpPr>
        <p:spPr>
          <a:xfrm>
            <a:off x="5217850" y="1747438"/>
            <a:ext cx="1574435" cy="383540"/>
          </a:xfrm>
          <a:prstGeom prst="straightConnector1">
            <a:avLst/>
          </a:prstGeom>
          <a:ln w="28575">
            <a:solidFill>
              <a:schemeClr val="tx2"/>
            </a:solidFill>
            <a:tailEnd type="triangle"/>
          </a:ln>
        </p:spPr>
        <p:style>
          <a:lnRef idx="2">
            <a:schemeClr val="accent1"/>
          </a:lnRef>
          <a:fillRef idx="0">
            <a:schemeClr val="accent1"/>
          </a:fillRef>
          <a:effectRef idx="1">
            <a:schemeClr val="accent1"/>
          </a:effectRef>
          <a:fontRef idx="minor">
            <a:schemeClr val="tx1"/>
          </a:fontRef>
        </p:style>
      </p:cxnSp>
      <p:cxnSp>
        <p:nvCxnSpPr>
          <p:cNvPr id="66" name="Straight Arrow Connector 65"/>
          <p:cNvCxnSpPr>
            <a:stCxn id="58" idx="3"/>
          </p:cNvCxnSpPr>
          <p:nvPr/>
        </p:nvCxnSpPr>
        <p:spPr>
          <a:xfrm>
            <a:off x="5217850" y="2130978"/>
            <a:ext cx="1574435" cy="1108710"/>
          </a:xfrm>
          <a:prstGeom prst="straightConnector1">
            <a:avLst/>
          </a:prstGeom>
          <a:ln w="28575">
            <a:solidFill>
              <a:schemeClr val="tx2"/>
            </a:solidFill>
            <a:tailEnd type="triangle"/>
          </a:ln>
        </p:spPr>
        <p:style>
          <a:lnRef idx="2">
            <a:schemeClr val="accent1"/>
          </a:lnRef>
          <a:fillRef idx="0">
            <a:schemeClr val="accent1"/>
          </a:fillRef>
          <a:effectRef idx="1">
            <a:schemeClr val="accent1"/>
          </a:effectRef>
          <a:fontRef idx="minor">
            <a:schemeClr val="tx1"/>
          </a:fontRef>
        </p:style>
      </p:cxnSp>
      <p:cxnSp>
        <p:nvCxnSpPr>
          <p:cNvPr id="67" name="Straight Arrow Connector 66"/>
          <p:cNvCxnSpPr/>
          <p:nvPr/>
        </p:nvCxnSpPr>
        <p:spPr>
          <a:xfrm>
            <a:off x="5217850" y="2509438"/>
            <a:ext cx="1574435" cy="2225675"/>
          </a:xfrm>
          <a:prstGeom prst="straightConnector1">
            <a:avLst/>
          </a:prstGeom>
          <a:ln w="28575">
            <a:solidFill>
              <a:schemeClr val="tx2"/>
            </a:solidFill>
            <a:tailEnd type="triangle"/>
          </a:ln>
        </p:spPr>
        <p:style>
          <a:lnRef idx="2">
            <a:schemeClr val="accent1"/>
          </a:lnRef>
          <a:fillRef idx="0">
            <a:schemeClr val="accent1"/>
          </a:fillRef>
          <a:effectRef idx="1">
            <a:schemeClr val="accent1"/>
          </a:effectRef>
          <a:fontRef idx="minor">
            <a:schemeClr val="tx1"/>
          </a:fontRef>
        </p:style>
      </p:cxnSp>
      <p:sp>
        <p:nvSpPr>
          <p:cNvPr id="68" name="TextBox 67"/>
          <p:cNvSpPr txBox="1"/>
          <p:nvPr/>
        </p:nvSpPr>
        <p:spPr>
          <a:xfrm>
            <a:off x="5321220" y="4550447"/>
            <a:ext cx="758095" cy="369332"/>
          </a:xfrm>
          <a:prstGeom prst="rect">
            <a:avLst/>
          </a:prstGeom>
          <a:ln w="28575">
            <a:solidFill>
              <a:schemeClr val="accent6"/>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dirty="0"/>
              <a:t>Pages</a:t>
            </a:r>
            <a:endParaRPr lang="en-IN" dirty="0"/>
          </a:p>
        </p:txBody>
      </p:sp>
      <p:cxnSp>
        <p:nvCxnSpPr>
          <p:cNvPr id="69" name="Straight Arrow Connector 68"/>
          <p:cNvCxnSpPr>
            <a:stCxn id="68" idx="3"/>
          </p:cNvCxnSpPr>
          <p:nvPr/>
        </p:nvCxnSpPr>
        <p:spPr>
          <a:xfrm>
            <a:off x="6079315" y="4735113"/>
            <a:ext cx="712970" cy="0"/>
          </a:xfrm>
          <a:prstGeom prst="straightConnector1">
            <a:avLst/>
          </a:prstGeom>
          <a:ln w="28575">
            <a:solidFill>
              <a:schemeClr val="accent6"/>
            </a:solidFill>
            <a:tailEnd type="triangle"/>
          </a:ln>
        </p:spPr>
        <p:style>
          <a:lnRef idx="2">
            <a:schemeClr val="accent2"/>
          </a:lnRef>
          <a:fillRef idx="0">
            <a:schemeClr val="accent2"/>
          </a:fillRef>
          <a:effectRef idx="1">
            <a:schemeClr val="accent2"/>
          </a:effectRef>
          <a:fontRef idx="minor">
            <a:schemeClr val="tx1"/>
          </a:fontRef>
        </p:style>
      </p:cxnSp>
      <p:cxnSp>
        <p:nvCxnSpPr>
          <p:cNvPr id="70" name="Straight Arrow Connector 69"/>
          <p:cNvCxnSpPr>
            <a:stCxn id="68" idx="3"/>
          </p:cNvCxnSpPr>
          <p:nvPr/>
        </p:nvCxnSpPr>
        <p:spPr>
          <a:xfrm flipV="1">
            <a:off x="6079315" y="4338238"/>
            <a:ext cx="712970" cy="396875"/>
          </a:xfrm>
          <a:prstGeom prst="straightConnector1">
            <a:avLst/>
          </a:prstGeom>
          <a:ln w="28575">
            <a:solidFill>
              <a:schemeClr val="accent6"/>
            </a:solidFill>
            <a:tailEnd type="triangle"/>
          </a:ln>
        </p:spPr>
        <p:style>
          <a:lnRef idx="2">
            <a:schemeClr val="accent2"/>
          </a:lnRef>
          <a:fillRef idx="0">
            <a:schemeClr val="accent2"/>
          </a:fillRef>
          <a:effectRef idx="1">
            <a:schemeClr val="accent2"/>
          </a:effectRef>
          <a:fontRef idx="minor">
            <a:schemeClr val="tx1"/>
          </a:fontRef>
        </p:style>
      </p:cxnSp>
      <p:cxnSp>
        <p:nvCxnSpPr>
          <p:cNvPr id="71" name="Straight Arrow Connector 70"/>
          <p:cNvCxnSpPr>
            <a:stCxn id="68" idx="3"/>
          </p:cNvCxnSpPr>
          <p:nvPr/>
        </p:nvCxnSpPr>
        <p:spPr>
          <a:xfrm flipV="1">
            <a:off x="6079315" y="3239689"/>
            <a:ext cx="674473" cy="1495424"/>
          </a:xfrm>
          <a:prstGeom prst="straightConnector1">
            <a:avLst/>
          </a:prstGeom>
          <a:ln w="28575">
            <a:solidFill>
              <a:schemeClr val="accent6"/>
            </a:solidFill>
            <a:tailEnd type="triangle"/>
          </a:ln>
        </p:spPr>
        <p:style>
          <a:lnRef idx="2">
            <a:schemeClr val="accent2"/>
          </a:lnRef>
          <a:fillRef idx="0">
            <a:schemeClr val="accent2"/>
          </a:fillRef>
          <a:effectRef idx="1">
            <a:schemeClr val="accent2"/>
          </a:effectRef>
          <a:fontRef idx="minor">
            <a:schemeClr val="tx1"/>
          </a:fontRef>
        </p:style>
      </p:cxnSp>
      <p:pic>
        <p:nvPicPr>
          <p:cNvPr id="72" name="Picture 71"/>
          <p:cNvPicPr>
            <a:picLocks noChangeAspect="1"/>
          </p:cNvPicPr>
          <p:nvPr/>
        </p:nvPicPr>
        <p:blipFill rotWithShape="1">
          <a:blip r:embed="rId2">
            <a:extLst>
              <a:ext uri="{28A0092B-C50C-407E-A947-70E740481C1C}">
                <a14:useLocalDpi xmlns:a14="http://schemas.microsoft.com/office/drawing/2010/main" val="0"/>
              </a:ext>
            </a:extLst>
          </a:blip>
          <a:srcRect l="6694" t="12859" b="2822"/>
          <a:stretch/>
        </p:blipFill>
        <p:spPr>
          <a:xfrm>
            <a:off x="8003786" y="790332"/>
            <a:ext cx="4034882" cy="2867186"/>
          </a:xfrm>
          <a:prstGeom prst="rect">
            <a:avLst/>
          </a:prstGeom>
        </p:spPr>
      </p:pic>
      <p:sp>
        <p:nvSpPr>
          <p:cNvPr id="73" name="Rounded Rectangle 72"/>
          <p:cNvSpPr/>
          <p:nvPr/>
        </p:nvSpPr>
        <p:spPr>
          <a:xfrm>
            <a:off x="182858" y="3949360"/>
            <a:ext cx="4879945" cy="914400"/>
          </a:xfrm>
          <a:prstGeom prst="roundRect">
            <a:avLst>
              <a:gd name="adj" fmla="val 9887"/>
            </a:avLst>
          </a:prstGeom>
          <a:solidFill>
            <a:schemeClr val="accent6">
              <a:lumMod val="20000"/>
              <a:lumOff val="80000"/>
            </a:schemeClr>
          </a:solidFill>
          <a:ln w="12700">
            <a:noFill/>
          </a:ln>
          <a:effectLst/>
        </p:spPr>
        <p:style>
          <a:lnRef idx="3">
            <a:schemeClr val="lt1"/>
          </a:lnRef>
          <a:fillRef idx="1">
            <a:schemeClr val="accent5"/>
          </a:fillRef>
          <a:effectRef idx="1">
            <a:schemeClr val="accent5"/>
          </a:effectRef>
          <a:fontRef idx="minor">
            <a:schemeClr val="lt1"/>
          </a:fontRef>
        </p:style>
        <p:txBody>
          <a:bodyPr rtlCol="0" anchor="ctr"/>
          <a:lstStyle/>
          <a:p>
            <a:r>
              <a:rPr lang="en-US" sz="2400" dirty="0">
                <a:solidFill>
                  <a:schemeClr val="tx1"/>
                </a:solidFill>
              </a:rPr>
              <a:t>The database is partitioned into fixed-length blocks referred to as </a:t>
            </a:r>
            <a:r>
              <a:rPr lang="en-US" sz="2400" b="1" dirty="0">
                <a:solidFill>
                  <a:schemeClr val="accent6"/>
                </a:solidFill>
              </a:rPr>
              <a:t>PAGES</a:t>
            </a:r>
            <a:r>
              <a:rPr lang="en-US" sz="2400" dirty="0">
                <a:solidFill>
                  <a:schemeClr val="tx1"/>
                </a:solidFill>
              </a:rPr>
              <a:t>.</a:t>
            </a:r>
            <a:endParaRPr lang="en-IN" sz="2400" dirty="0">
              <a:solidFill>
                <a:schemeClr val="tx1"/>
              </a:solidFill>
            </a:endParaRPr>
          </a:p>
        </p:txBody>
      </p:sp>
      <p:sp>
        <p:nvSpPr>
          <p:cNvPr id="74" name="Rounded Rectangle 73"/>
          <p:cNvSpPr/>
          <p:nvPr/>
        </p:nvSpPr>
        <p:spPr>
          <a:xfrm>
            <a:off x="182858" y="4935654"/>
            <a:ext cx="4879945" cy="1371600"/>
          </a:xfrm>
          <a:prstGeom prst="roundRect">
            <a:avLst>
              <a:gd name="adj" fmla="val 9688"/>
            </a:avLst>
          </a:prstGeom>
          <a:solidFill>
            <a:schemeClr val="accent6">
              <a:lumMod val="20000"/>
              <a:lumOff val="80000"/>
            </a:schemeClr>
          </a:solidFill>
          <a:ln w="12700">
            <a:noFill/>
          </a:ln>
          <a:effectLst/>
        </p:spPr>
        <p:style>
          <a:lnRef idx="3">
            <a:schemeClr val="lt1"/>
          </a:lnRef>
          <a:fillRef idx="1">
            <a:schemeClr val="accent5"/>
          </a:fillRef>
          <a:effectRef idx="1">
            <a:schemeClr val="accent5"/>
          </a:effectRef>
          <a:fontRef idx="minor">
            <a:schemeClr val="lt1"/>
          </a:fontRef>
        </p:style>
        <p:txBody>
          <a:bodyPr rtlCol="0" anchor="ctr"/>
          <a:lstStyle/>
          <a:p>
            <a:r>
              <a:rPr lang="en-US" sz="2400" dirty="0">
                <a:solidFill>
                  <a:schemeClr val="tx1"/>
                </a:solidFill>
              </a:rPr>
              <a:t>Page table has n entries – one for each database page and each entry contain pointer to a page on disk.</a:t>
            </a:r>
            <a:endParaRPr lang="en-IN" sz="2400" dirty="0">
              <a:solidFill>
                <a:schemeClr val="tx1"/>
              </a:solidFill>
            </a:endParaRPr>
          </a:p>
        </p:txBody>
      </p:sp>
    </p:spTree>
    <p:extLst>
      <p:ext uri="{BB962C8B-B14F-4D97-AF65-F5344CB8AC3E}">
        <p14:creationId xmlns:p14="http://schemas.microsoft.com/office/powerpoint/2010/main" val="40888467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2"/>
                                        </p:tgtEl>
                                        <p:attrNameLst>
                                          <p:attrName>style.visibility</p:attrName>
                                        </p:attrNameLst>
                                      </p:cBhvr>
                                      <p:to>
                                        <p:strVal val="visible"/>
                                      </p:to>
                                    </p:set>
                                    <p:animEffect transition="in" filter="fade">
                                      <p:cBhvr>
                                        <p:cTn id="7" dur="500"/>
                                        <p:tgtEl>
                                          <p:spTgt spid="7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61"/>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62"/>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68"/>
                                        </p:tgtEl>
                                        <p:attrNameLst>
                                          <p:attrName>style.visibility</p:attrName>
                                        </p:attrNameLst>
                                      </p:cBhvr>
                                      <p:to>
                                        <p:strVal val="visible"/>
                                      </p:to>
                                    </p:set>
                                  </p:childTnLst>
                                </p:cTn>
                              </p:par>
                              <p:par>
                                <p:cTn id="18" presetID="1" presetClass="entr" presetSubtype="0" fill="hold" nodeType="withEffect">
                                  <p:stCondLst>
                                    <p:cond delay="0"/>
                                  </p:stCondLst>
                                  <p:childTnLst>
                                    <p:set>
                                      <p:cBhvr>
                                        <p:cTn id="19" dur="1" fill="hold">
                                          <p:stCondLst>
                                            <p:cond delay="0"/>
                                          </p:stCondLst>
                                        </p:cTn>
                                        <p:tgtEl>
                                          <p:spTgt spid="71"/>
                                        </p:tgtEl>
                                        <p:attrNameLst>
                                          <p:attrName>style.visibility</p:attrName>
                                        </p:attrNameLst>
                                      </p:cBhvr>
                                      <p:to>
                                        <p:strVal val="visible"/>
                                      </p:to>
                                    </p:set>
                                  </p:childTnLst>
                                </p:cTn>
                              </p:par>
                              <p:par>
                                <p:cTn id="20" presetID="1" presetClass="entr" presetSubtype="0" fill="hold" nodeType="withEffect">
                                  <p:stCondLst>
                                    <p:cond delay="0"/>
                                  </p:stCondLst>
                                  <p:childTnLst>
                                    <p:set>
                                      <p:cBhvr>
                                        <p:cTn id="21" dur="1" fill="hold">
                                          <p:stCondLst>
                                            <p:cond delay="0"/>
                                          </p:stCondLst>
                                        </p:cTn>
                                        <p:tgtEl>
                                          <p:spTgt spid="70"/>
                                        </p:tgtEl>
                                        <p:attrNameLst>
                                          <p:attrName>style.visibility</p:attrName>
                                        </p:attrNameLst>
                                      </p:cBhvr>
                                      <p:to>
                                        <p:strVal val="visible"/>
                                      </p:to>
                                    </p:set>
                                  </p:childTnLst>
                                </p:cTn>
                              </p:par>
                              <p:par>
                                <p:cTn id="22" presetID="1" presetClass="entr" presetSubtype="0" fill="hold" nodeType="withEffect">
                                  <p:stCondLst>
                                    <p:cond delay="0"/>
                                  </p:stCondLst>
                                  <p:childTnLst>
                                    <p:set>
                                      <p:cBhvr>
                                        <p:cTn id="23" dur="1" fill="hold">
                                          <p:stCondLst>
                                            <p:cond delay="0"/>
                                          </p:stCondLst>
                                        </p:cTn>
                                        <p:tgtEl>
                                          <p:spTgt spid="69"/>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73"/>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0" presetClass="exit" presetSubtype="0" fill="hold" grpId="1" nodeType="clickEffect">
                                  <p:stCondLst>
                                    <p:cond delay="0"/>
                                  </p:stCondLst>
                                  <p:childTnLst>
                                    <p:animEffect transition="out" filter="fade">
                                      <p:cBhvr>
                                        <p:cTn id="31" dur="500"/>
                                        <p:tgtEl>
                                          <p:spTgt spid="68"/>
                                        </p:tgtEl>
                                      </p:cBhvr>
                                    </p:animEffect>
                                    <p:set>
                                      <p:cBhvr>
                                        <p:cTn id="32" dur="1" fill="hold">
                                          <p:stCondLst>
                                            <p:cond delay="499"/>
                                          </p:stCondLst>
                                        </p:cTn>
                                        <p:tgtEl>
                                          <p:spTgt spid="68"/>
                                        </p:tgtEl>
                                        <p:attrNameLst>
                                          <p:attrName>style.visibility</p:attrName>
                                        </p:attrNameLst>
                                      </p:cBhvr>
                                      <p:to>
                                        <p:strVal val="hidden"/>
                                      </p:to>
                                    </p:set>
                                  </p:childTnLst>
                                </p:cTn>
                              </p:par>
                              <p:par>
                                <p:cTn id="33" presetID="10" presetClass="exit" presetSubtype="0" fill="hold" nodeType="withEffect">
                                  <p:stCondLst>
                                    <p:cond delay="0"/>
                                  </p:stCondLst>
                                  <p:childTnLst>
                                    <p:animEffect transition="out" filter="fade">
                                      <p:cBhvr>
                                        <p:cTn id="34" dur="500"/>
                                        <p:tgtEl>
                                          <p:spTgt spid="71"/>
                                        </p:tgtEl>
                                      </p:cBhvr>
                                    </p:animEffect>
                                    <p:set>
                                      <p:cBhvr>
                                        <p:cTn id="35" dur="1" fill="hold">
                                          <p:stCondLst>
                                            <p:cond delay="499"/>
                                          </p:stCondLst>
                                        </p:cTn>
                                        <p:tgtEl>
                                          <p:spTgt spid="71"/>
                                        </p:tgtEl>
                                        <p:attrNameLst>
                                          <p:attrName>style.visibility</p:attrName>
                                        </p:attrNameLst>
                                      </p:cBhvr>
                                      <p:to>
                                        <p:strVal val="hidden"/>
                                      </p:to>
                                    </p:set>
                                  </p:childTnLst>
                                </p:cTn>
                              </p:par>
                              <p:par>
                                <p:cTn id="36" presetID="10" presetClass="exit" presetSubtype="0" fill="hold" nodeType="withEffect">
                                  <p:stCondLst>
                                    <p:cond delay="0"/>
                                  </p:stCondLst>
                                  <p:childTnLst>
                                    <p:animEffect transition="out" filter="fade">
                                      <p:cBhvr>
                                        <p:cTn id="37" dur="500"/>
                                        <p:tgtEl>
                                          <p:spTgt spid="70"/>
                                        </p:tgtEl>
                                      </p:cBhvr>
                                    </p:animEffect>
                                    <p:set>
                                      <p:cBhvr>
                                        <p:cTn id="38" dur="1" fill="hold">
                                          <p:stCondLst>
                                            <p:cond delay="499"/>
                                          </p:stCondLst>
                                        </p:cTn>
                                        <p:tgtEl>
                                          <p:spTgt spid="70"/>
                                        </p:tgtEl>
                                        <p:attrNameLst>
                                          <p:attrName>style.visibility</p:attrName>
                                        </p:attrNameLst>
                                      </p:cBhvr>
                                      <p:to>
                                        <p:strVal val="hidden"/>
                                      </p:to>
                                    </p:set>
                                  </p:childTnLst>
                                </p:cTn>
                              </p:par>
                              <p:par>
                                <p:cTn id="39" presetID="10" presetClass="exit" presetSubtype="0" fill="hold" nodeType="withEffect">
                                  <p:stCondLst>
                                    <p:cond delay="0"/>
                                  </p:stCondLst>
                                  <p:childTnLst>
                                    <p:animEffect transition="out" filter="fade">
                                      <p:cBhvr>
                                        <p:cTn id="40" dur="500"/>
                                        <p:tgtEl>
                                          <p:spTgt spid="69"/>
                                        </p:tgtEl>
                                      </p:cBhvr>
                                    </p:animEffect>
                                    <p:set>
                                      <p:cBhvr>
                                        <p:cTn id="41" dur="1" fill="hold">
                                          <p:stCondLst>
                                            <p:cond delay="499"/>
                                          </p:stCondLst>
                                        </p:cTn>
                                        <p:tgtEl>
                                          <p:spTgt spid="69"/>
                                        </p:tgtEl>
                                        <p:attrNameLst>
                                          <p:attrName>style.visibility</p:attrName>
                                        </p:attrNameLst>
                                      </p:cBhvr>
                                      <p:to>
                                        <p:strVal val="hidden"/>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nodeType="clickEffect">
                                  <p:stCondLst>
                                    <p:cond delay="0"/>
                                  </p:stCondLst>
                                  <p:childTnLst>
                                    <p:set>
                                      <p:cBhvr>
                                        <p:cTn id="45" dur="1" fill="hold">
                                          <p:stCondLst>
                                            <p:cond delay="0"/>
                                          </p:stCondLst>
                                        </p:cTn>
                                        <p:tgtEl>
                                          <p:spTgt spid="58"/>
                                        </p:tgtEl>
                                        <p:attrNameLst>
                                          <p:attrName>style.visibility</p:attrName>
                                        </p:attrNameLst>
                                      </p:cBhvr>
                                      <p:to>
                                        <p:strVal val="visible"/>
                                      </p:to>
                                    </p:set>
                                  </p:childTnLst>
                                </p:cTn>
                              </p:par>
                              <p:par>
                                <p:cTn id="46" presetID="1" presetClass="entr" presetSubtype="0" fill="hold" nodeType="withEffect">
                                  <p:stCondLst>
                                    <p:cond delay="0"/>
                                  </p:stCondLst>
                                  <p:childTnLst>
                                    <p:set>
                                      <p:cBhvr>
                                        <p:cTn id="47" dur="1" fill="hold">
                                          <p:stCondLst>
                                            <p:cond delay="0"/>
                                          </p:stCondLst>
                                        </p:cTn>
                                        <p:tgtEl>
                                          <p:spTgt spid="60"/>
                                        </p:tgtEl>
                                        <p:attrNameLst>
                                          <p:attrName>style.visibility</p:attrName>
                                        </p:attrNameLst>
                                      </p:cBhvr>
                                      <p:to>
                                        <p:strVal val="visible"/>
                                      </p:to>
                                    </p:set>
                                  </p:childTnLst>
                                </p:cTn>
                              </p:par>
                              <p:par>
                                <p:cTn id="48" presetID="1" presetClass="entr" presetSubtype="0" fill="hold" grpId="0" nodeType="withEffect">
                                  <p:stCondLst>
                                    <p:cond delay="0"/>
                                  </p:stCondLst>
                                  <p:childTnLst>
                                    <p:set>
                                      <p:cBhvr>
                                        <p:cTn id="49" dur="1" fill="hold">
                                          <p:stCondLst>
                                            <p:cond delay="0"/>
                                          </p:stCondLst>
                                        </p:cTn>
                                        <p:tgtEl>
                                          <p:spTgt spid="59"/>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nodeType="clickEffect">
                                  <p:stCondLst>
                                    <p:cond delay="0"/>
                                  </p:stCondLst>
                                  <p:childTnLst>
                                    <p:set>
                                      <p:cBhvr>
                                        <p:cTn id="53" dur="1" fill="hold">
                                          <p:stCondLst>
                                            <p:cond delay="0"/>
                                          </p:stCondLst>
                                        </p:cTn>
                                        <p:tgtEl>
                                          <p:spTgt spid="63"/>
                                        </p:tgtEl>
                                        <p:attrNameLst>
                                          <p:attrName>style.visibility</p:attrName>
                                        </p:attrNameLst>
                                      </p:cBhvr>
                                      <p:to>
                                        <p:strVal val="visible"/>
                                      </p:to>
                                    </p:set>
                                  </p:childTnLst>
                                </p:cTn>
                              </p:par>
                              <p:par>
                                <p:cTn id="54" presetID="1" presetClass="entr" presetSubtype="0" fill="hold" nodeType="withEffect">
                                  <p:stCondLst>
                                    <p:cond delay="0"/>
                                  </p:stCondLst>
                                  <p:childTnLst>
                                    <p:set>
                                      <p:cBhvr>
                                        <p:cTn id="55" dur="1" fill="hold">
                                          <p:stCondLst>
                                            <p:cond delay="0"/>
                                          </p:stCondLst>
                                        </p:cTn>
                                        <p:tgtEl>
                                          <p:spTgt spid="64"/>
                                        </p:tgtEl>
                                        <p:attrNameLst>
                                          <p:attrName>style.visibility</p:attrName>
                                        </p:attrNameLst>
                                      </p:cBhvr>
                                      <p:to>
                                        <p:strVal val="visible"/>
                                      </p:to>
                                    </p:set>
                                  </p:childTnLst>
                                </p:cTn>
                              </p:par>
                              <p:par>
                                <p:cTn id="56" presetID="1" presetClass="entr" presetSubtype="0" fill="hold" nodeType="withEffect">
                                  <p:stCondLst>
                                    <p:cond delay="0"/>
                                  </p:stCondLst>
                                  <p:childTnLst>
                                    <p:set>
                                      <p:cBhvr>
                                        <p:cTn id="57" dur="1" fill="hold">
                                          <p:stCondLst>
                                            <p:cond delay="0"/>
                                          </p:stCondLst>
                                        </p:cTn>
                                        <p:tgtEl>
                                          <p:spTgt spid="65"/>
                                        </p:tgtEl>
                                        <p:attrNameLst>
                                          <p:attrName>style.visibility</p:attrName>
                                        </p:attrNameLst>
                                      </p:cBhvr>
                                      <p:to>
                                        <p:strVal val="visible"/>
                                      </p:to>
                                    </p:set>
                                  </p:childTnLst>
                                </p:cTn>
                              </p:par>
                              <p:par>
                                <p:cTn id="58" presetID="1" presetClass="entr" presetSubtype="0" fill="hold" nodeType="withEffect">
                                  <p:stCondLst>
                                    <p:cond delay="0"/>
                                  </p:stCondLst>
                                  <p:childTnLst>
                                    <p:set>
                                      <p:cBhvr>
                                        <p:cTn id="59" dur="1" fill="hold">
                                          <p:stCondLst>
                                            <p:cond delay="0"/>
                                          </p:stCondLst>
                                        </p:cTn>
                                        <p:tgtEl>
                                          <p:spTgt spid="66"/>
                                        </p:tgtEl>
                                        <p:attrNameLst>
                                          <p:attrName>style.visibility</p:attrName>
                                        </p:attrNameLst>
                                      </p:cBhvr>
                                      <p:to>
                                        <p:strVal val="visible"/>
                                      </p:to>
                                    </p:set>
                                  </p:childTnLst>
                                </p:cTn>
                              </p:par>
                              <p:par>
                                <p:cTn id="60" presetID="1" presetClass="entr" presetSubtype="0" fill="hold" nodeType="withEffect">
                                  <p:stCondLst>
                                    <p:cond delay="0"/>
                                  </p:stCondLst>
                                  <p:childTnLst>
                                    <p:set>
                                      <p:cBhvr>
                                        <p:cTn id="61" dur="1" fill="hold">
                                          <p:stCondLst>
                                            <p:cond delay="0"/>
                                          </p:stCondLst>
                                        </p:cTn>
                                        <p:tgtEl>
                                          <p:spTgt spid="67"/>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1" presetClass="entr" presetSubtype="0" fill="hold" grpId="0" nodeType="clickEffect">
                                  <p:stCondLst>
                                    <p:cond delay="0"/>
                                  </p:stCondLst>
                                  <p:childTnLst>
                                    <p:set>
                                      <p:cBhvr>
                                        <p:cTn id="65" dur="1" fill="hold">
                                          <p:stCondLst>
                                            <p:cond delay="0"/>
                                          </p:stCondLst>
                                        </p:cTn>
                                        <p:tgtEl>
                                          <p:spTgt spid="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p:bldP spid="62" grpId="0"/>
      <p:bldP spid="68" grpId="0" animBg="1"/>
      <p:bldP spid="68" grpId="1" animBg="1"/>
      <p:bldP spid="73" grpId="0" animBg="1"/>
      <p:bldP spid="7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1180" y="863444"/>
            <a:ext cx="8632093" cy="5590565"/>
          </a:xfrm>
        </p:spPr>
        <p:txBody>
          <a:bodyPr/>
          <a:lstStyle/>
          <a:p>
            <a:r>
              <a:rPr lang="en-US" dirty="0"/>
              <a:t>This property states that a </a:t>
            </a:r>
            <a:r>
              <a:rPr lang="en-US" b="1" dirty="0">
                <a:solidFill>
                  <a:schemeClr val="accent6"/>
                </a:solidFill>
              </a:rPr>
              <a:t>transaction must be treated as an atomic unit</a:t>
            </a:r>
            <a:r>
              <a:rPr lang="en-US" dirty="0"/>
              <a:t>, that is, </a:t>
            </a:r>
            <a:r>
              <a:rPr lang="en-US" b="1" dirty="0">
                <a:solidFill>
                  <a:schemeClr val="accent6"/>
                </a:solidFill>
              </a:rPr>
              <a:t>either all of its operations are executed or none</a:t>
            </a:r>
            <a:r>
              <a:rPr lang="en-US" dirty="0"/>
              <a:t>. </a:t>
            </a:r>
          </a:p>
          <a:p>
            <a:r>
              <a:rPr lang="en-US" b="1" dirty="0">
                <a:solidFill>
                  <a:schemeClr val="accent6"/>
                </a:solidFill>
              </a:rPr>
              <a:t>Either transaction execute 0% or 100%</a:t>
            </a:r>
            <a:r>
              <a:rPr lang="en-US" dirty="0"/>
              <a:t>.</a:t>
            </a:r>
          </a:p>
          <a:p>
            <a:r>
              <a:rPr lang="en-US" dirty="0"/>
              <a:t>For example, consider a transaction to transfer </a:t>
            </a:r>
            <a:r>
              <a:rPr lang="en-US" dirty="0" err="1"/>
              <a:t>Rs</a:t>
            </a:r>
            <a:r>
              <a:rPr lang="en-US" dirty="0"/>
              <a:t>. 50 from account A to account B.</a:t>
            </a:r>
          </a:p>
          <a:p>
            <a:r>
              <a:rPr lang="en-US" dirty="0"/>
              <a:t>In this transaction, if </a:t>
            </a:r>
            <a:r>
              <a:rPr lang="en-US" dirty="0" err="1"/>
              <a:t>Rs</a:t>
            </a:r>
            <a:r>
              <a:rPr lang="en-US" dirty="0"/>
              <a:t>. 50 is deducted from account A then it must be added to account B.</a:t>
            </a:r>
            <a:endParaRPr lang="en-GB" dirty="0"/>
          </a:p>
        </p:txBody>
      </p:sp>
      <p:sp>
        <p:nvSpPr>
          <p:cNvPr id="2" name="Title 1"/>
          <p:cNvSpPr>
            <a:spLocks noGrp="1"/>
          </p:cNvSpPr>
          <p:nvPr>
            <p:ph type="title"/>
          </p:nvPr>
        </p:nvSpPr>
        <p:spPr/>
        <p:txBody>
          <a:bodyPr/>
          <a:lstStyle/>
          <a:p>
            <a:r>
              <a:rPr lang="en-US" dirty="0">
                <a:solidFill>
                  <a:schemeClr val="accent6"/>
                </a:solidFill>
              </a:rPr>
              <a:t>A</a:t>
            </a:r>
            <a:r>
              <a:rPr lang="en-US" dirty="0"/>
              <a:t>CID properties of transaction (</a:t>
            </a:r>
            <a:r>
              <a:rPr lang="en-US" dirty="0">
                <a:solidFill>
                  <a:schemeClr val="accent6"/>
                </a:solidFill>
              </a:rPr>
              <a:t>Atomicity</a:t>
            </a:r>
            <a:r>
              <a:rPr lang="en-US" dirty="0"/>
              <a:t>)</a:t>
            </a:r>
          </a:p>
        </p:txBody>
      </p:sp>
      <p:sp>
        <p:nvSpPr>
          <p:cNvPr id="4" name="TextBox 3"/>
          <p:cNvSpPr txBox="1"/>
          <p:nvPr/>
        </p:nvSpPr>
        <p:spPr>
          <a:xfrm>
            <a:off x="9466729" y="1444143"/>
            <a:ext cx="1828800" cy="3539430"/>
          </a:xfrm>
          <a:prstGeom prst="rect">
            <a:avLst/>
          </a:prstGeom>
          <a:noFill/>
          <a:ln>
            <a:solidFill>
              <a:schemeClr val="bg1"/>
            </a:solidFill>
          </a:ln>
        </p:spPr>
        <p:txBody>
          <a:bodyPr wrap="square" rtlCol="0">
            <a:spAutoFit/>
          </a:bodyPr>
          <a:lstStyle/>
          <a:p>
            <a:pPr algn="ctr"/>
            <a:endParaRPr lang="en-US" sz="2800" b="1" dirty="0"/>
          </a:p>
          <a:p>
            <a:pPr algn="ctr"/>
            <a:r>
              <a:rPr lang="en-US" sz="2800" b="1" dirty="0"/>
              <a:t>read</a:t>
            </a:r>
            <a:r>
              <a:rPr lang="en-US" sz="2800" dirty="0"/>
              <a:t> (A)</a:t>
            </a:r>
          </a:p>
          <a:p>
            <a:pPr algn="ctr"/>
            <a:r>
              <a:rPr lang="en-US" sz="2800" dirty="0"/>
              <a:t>A = A – 50</a:t>
            </a:r>
          </a:p>
          <a:p>
            <a:pPr algn="ctr"/>
            <a:r>
              <a:rPr lang="en-US" sz="2800" b="1" dirty="0"/>
              <a:t>write</a:t>
            </a:r>
            <a:r>
              <a:rPr lang="en-US" sz="2800" dirty="0"/>
              <a:t> (A)</a:t>
            </a:r>
          </a:p>
          <a:p>
            <a:pPr algn="ctr"/>
            <a:r>
              <a:rPr lang="en-US" sz="2800" b="1" dirty="0"/>
              <a:t>read</a:t>
            </a:r>
            <a:r>
              <a:rPr lang="en-US" sz="2800" dirty="0"/>
              <a:t> (B)</a:t>
            </a:r>
          </a:p>
          <a:p>
            <a:pPr algn="ctr"/>
            <a:r>
              <a:rPr lang="en-US" sz="2800" dirty="0"/>
              <a:t>B = B + 50</a:t>
            </a:r>
          </a:p>
          <a:p>
            <a:pPr algn="ctr"/>
            <a:r>
              <a:rPr lang="en-US" sz="2800" b="1" dirty="0"/>
              <a:t>write</a:t>
            </a:r>
            <a:r>
              <a:rPr lang="en-US" sz="2800" dirty="0"/>
              <a:t> (B)</a:t>
            </a:r>
          </a:p>
          <a:p>
            <a:pPr algn="ctr"/>
            <a:endParaRPr lang="en-US" sz="2800" dirty="0"/>
          </a:p>
        </p:txBody>
      </p:sp>
      <p:sp>
        <p:nvSpPr>
          <p:cNvPr id="5" name="TextBox 4"/>
          <p:cNvSpPr txBox="1"/>
          <p:nvPr/>
        </p:nvSpPr>
        <p:spPr>
          <a:xfrm>
            <a:off x="10114429" y="1444143"/>
            <a:ext cx="533400" cy="369332"/>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dirty="0"/>
              <a:t>0%</a:t>
            </a:r>
            <a:endParaRPr lang="en-IN" dirty="0"/>
          </a:p>
        </p:txBody>
      </p:sp>
      <p:sp>
        <p:nvSpPr>
          <p:cNvPr id="6" name="TextBox 5"/>
          <p:cNvSpPr txBox="1"/>
          <p:nvPr/>
        </p:nvSpPr>
        <p:spPr>
          <a:xfrm>
            <a:off x="9990604" y="4605276"/>
            <a:ext cx="781050" cy="369332"/>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dirty="0"/>
              <a:t>100%</a:t>
            </a:r>
            <a:endParaRPr lang="en-IN" dirty="0"/>
          </a:p>
        </p:txBody>
      </p:sp>
      <p:sp>
        <p:nvSpPr>
          <p:cNvPr id="7" name="TextBox 6"/>
          <p:cNvSpPr txBox="1"/>
          <p:nvPr/>
        </p:nvSpPr>
        <p:spPr>
          <a:xfrm>
            <a:off x="11182003" y="3032479"/>
            <a:ext cx="590550" cy="369332"/>
          </a:xfrm>
          <a:prstGeom prst="rect">
            <a:avLst/>
          </a:prstGeom>
          <a:ln w="28575">
            <a:solidFill>
              <a:schemeClr val="accent6">
                <a:lumMod val="75000"/>
              </a:schemeClr>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dirty="0"/>
              <a:t>FAIL</a:t>
            </a:r>
            <a:endParaRPr lang="en-IN" dirty="0"/>
          </a:p>
        </p:txBody>
      </p:sp>
      <p:cxnSp>
        <p:nvCxnSpPr>
          <p:cNvPr id="8" name="Straight Connector 7"/>
          <p:cNvCxnSpPr/>
          <p:nvPr/>
        </p:nvCxnSpPr>
        <p:spPr>
          <a:xfrm flipH="1">
            <a:off x="9410973" y="3212427"/>
            <a:ext cx="781050" cy="0"/>
          </a:xfrm>
          <a:prstGeom prst="line">
            <a:avLst/>
          </a:prstGeom>
          <a:ln w="28575">
            <a:solidFill>
              <a:schemeClr val="accent6"/>
            </a:solidFill>
          </a:ln>
        </p:spPr>
        <p:style>
          <a:lnRef idx="1">
            <a:schemeClr val="accent2"/>
          </a:lnRef>
          <a:fillRef idx="0">
            <a:schemeClr val="accent2"/>
          </a:fillRef>
          <a:effectRef idx="0">
            <a:schemeClr val="accent2"/>
          </a:effectRef>
          <a:fontRef idx="minor">
            <a:schemeClr val="tx1"/>
          </a:fontRef>
        </p:style>
      </p:cxnSp>
      <p:cxnSp>
        <p:nvCxnSpPr>
          <p:cNvPr id="9" name="Elbow Connector 8"/>
          <p:cNvCxnSpPr/>
          <p:nvPr/>
        </p:nvCxnSpPr>
        <p:spPr>
          <a:xfrm rot="5400000" flipH="1" flipV="1">
            <a:off x="8967173" y="2072610"/>
            <a:ext cx="1591056" cy="703455"/>
          </a:xfrm>
          <a:prstGeom prst="bentConnector3">
            <a:avLst>
              <a:gd name="adj1" fmla="val 100122"/>
            </a:avLst>
          </a:prstGeom>
          <a:ln w="28575">
            <a:solidFill>
              <a:schemeClr val="accent6"/>
            </a:solidFill>
            <a:tailEnd type="triangle"/>
          </a:ln>
        </p:spPr>
        <p:style>
          <a:lnRef idx="1">
            <a:schemeClr val="accent2"/>
          </a:lnRef>
          <a:fillRef idx="0">
            <a:schemeClr val="accent2"/>
          </a:fillRef>
          <a:effectRef idx="0">
            <a:schemeClr val="accent2"/>
          </a:effectRef>
          <a:fontRef idx="minor">
            <a:schemeClr val="tx1"/>
          </a:fontRef>
        </p:style>
      </p:cxnSp>
      <p:cxnSp>
        <p:nvCxnSpPr>
          <p:cNvPr id="10" name="Straight Arrow Connector 9"/>
          <p:cNvCxnSpPr/>
          <p:nvPr/>
        </p:nvCxnSpPr>
        <p:spPr>
          <a:xfrm flipH="1" flipV="1">
            <a:off x="10757758" y="3215260"/>
            <a:ext cx="419874" cy="3771"/>
          </a:xfrm>
          <a:prstGeom prst="straightConnector1">
            <a:avLst/>
          </a:prstGeom>
          <a:ln w="28575">
            <a:solidFill>
              <a:schemeClr val="accent6"/>
            </a:solidFill>
            <a:tailEnd type="triangle"/>
          </a:ln>
        </p:spPr>
        <p:style>
          <a:lnRef idx="1">
            <a:schemeClr val="accent2"/>
          </a:lnRef>
          <a:fillRef idx="0">
            <a:schemeClr val="accent2"/>
          </a:fillRef>
          <a:effectRef idx="0">
            <a:schemeClr val="accent2"/>
          </a:effectRef>
          <a:fontRef idx="minor">
            <a:schemeClr val="tx1"/>
          </a:fontRef>
        </p:style>
      </p:cxnSp>
      <p:cxnSp>
        <p:nvCxnSpPr>
          <p:cNvPr id="14" name="Straight Connector 13"/>
          <p:cNvCxnSpPr/>
          <p:nvPr/>
        </p:nvCxnSpPr>
        <p:spPr>
          <a:xfrm flipH="1">
            <a:off x="8948033" y="863444"/>
            <a:ext cx="13447" cy="4297680"/>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027677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fade">
                                      <p:cBhvr>
                                        <p:cTn id="22" dur="500"/>
                                        <p:tgtEl>
                                          <p:spTgt spid="14"/>
                                        </p:tgtEl>
                                      </p:cBhvr>
                                    </p:animEffect>
                                  </p:childTnLst>
                                </p:cTn>
                              </p:par>
                              <p:par>
                                <p:cTn id="23" presetID="10" presetClass="entr" presetSubtype="0" fill="hold" nodeType="withEffect">
                                  <p:stCondLst>
                                    <p:cond delay="0"/>
                                  </p:stCondLst>
                                  <p:childTnLst>
                                    <p:set>
                                      <p:cBhvr>
                                        <p:cTn id="24" dur="1" fill="hold">
                                          <p:stCondLst>
                                            <p:cond delay="0"/>
                                          </p:stCondLst>
                                        </p:cTn>
                                        <p:tgtEl>
                                          <p:spTgt spid="4">
                                            <p:txEl>
                                              <p:pRg st="1" end="1"/>
                                            </p:txEl>
                                          </p:spTgt>
                                        </p:tgtEl>
                                        <p:attrNameLst>
                                          <p:attrName>style.visibility</p:attrName>
                                        </p:attrNameLst>
                                      </p:cBhvr>
                                      <p:to>
                                        <p:strVal val="visible"/>
                                      </p:to>
                                    </p:set>
                                    <p:animEffect transition="in" filter="fade">
                                      <p:cBhvr>
                                        <p:cTn id="25" dur="500"/>
                                        <p:tgtEl>
                                          <p:spTgt spid="4">
                                            <p:txEl>
                                              <p:pRg st="1" end="1"/>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4">
                                            <p:txEl>
                                              <p:pRg st="2" end="2"/>
                                            </p:txEl>
                                          </p:spTgt>
                                        </p:tgtEl>
                                        <p:attrNameLst>
                                          <p:attrName>style.visibility</p:attrName>
                                        </p:attrNameLst>
                                      </p:cBhvr>
                                      <p:to>
                                        <p:strVal val="visible"/>
                                      </p:to>
                                    </p:set>
                                    <p:animEffect transition="in" filter="fade">
                                      <p:cBhvr>
                                        <p:cTn id="28" dur="500"/>
                                        <p:tgtEl>
                                          <p:spTgt spid="4">
                                            <p:txEl>
                                              <p:pRg st="2" end="2"/>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4">
                                            <p:txEl>
                                              <p:pRg st="3" end="3"/>
                                            </p:txEl>
                                          </p:spTgt>
                                        </p:tgtEl>
                                        <p:attrNameLst>
                                          <p:attrName>style.visibility</p:attrName>
                                        </p:attrNameLst>
                                      </p:cBhvr>
                                      <p:to>
                                        <p:strVal val="visible"/>
                                      </p:to>
                                    </p:set>
                                    <p:animEffect transition="in" filter="fade">
                                      <p:cBhvr>
                                        <p:cTn id="31" dur="500"/>
                                        <p:tgtEl>
                                          <p:spTgt spid="4">
                                            <p:txEl>
                                              <p:pRg st="3" end="3"/>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4">
                                            <p:txEl>
                                              <p:pRg st="4" end="4"/>
                                            </p:txEl>
                                          </p:spTgt>
                                        </p:tgtEl>
                                        <p:attrNameLst>
                                          <p:attrName>style.visibility</p:attrName>
                                        </p:attrNameLst>
                                      </p:cBhvr>
                                      <p:to>
                                        <p:strVal val="visible"/>
                                      </p:to>
                                    </p:set>
                                    <p:animEffect transition="in" filter="fade">
                                      <p:cBhvr>
                                        <p:cTn id="34" dur="500"/>
                                        <p:tgtEl>
                                          <p:spTgt spid="4">
                                            <p:txEl>
                                              <p:pRg st="4" end="4"/>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4">
                                            <p:txEl>
                                              <p:pRg st="5" end="5"/>
                                            </p:txEl>
                                          </p:spTgt>
                                        </p:tgtEl>
                                        <p:attrNameLst>
                                          <p:attrName>style.visibility</p:attrName>
                                        </p:attrNameLst>
                                      </p:cBhvr>
                                      <p:to>
                                        <p:strVal val="visible"/>
                                      </p:to>
                                    </p:set>
                                    <p:animEffect transition="in" filter="fade">
                                      <p:cBhvr>
                                        <p:cTn id="37" dur="500"/>
                                        <p:tgtEl>
                                          <p:spTgt spid="4">
                                            <p:txEl>
                                              <p:pRg st="5" end="5"/>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4">
                                            <p:txEl>
                                              <p:pRg st="6" end="6"/>
                                            </p:txEl>
                                          </p:spTgt>
                                        </p:tgtEl>
                                        <p:attrNameLst>
                                          <p:attrName>style.visibility</p:attrName>
                                        </p:attrNameLst>
                                      </p:cBhvr>
                                      <p:to>
                                        <p:strVal val="visible"/>
                                      </p:to>
                                    </p:set>
                                    <p:animEffect transition="in" filter="fade">
                                      <p:cBhvr>
                                        <p:cTn id="40" dur="500"/>
                                        <p:tgtEl>
                                          <p:spTgt spid="4">
                                            <p:txEl>
                                              <p:pRg st="6" end="6"/>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7"/>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0"/>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nodeType="clickEffect">
                                  <p:stCondLst>
                                    <p:cond delay="0"/>
                                  </p:stCondLst>
                                  <p:childTnLst>
                                    <p:set>
                                      <p:cBhvr>
                                        <p:cTn id="56" dur="1" fill="hold">
                                          <p:stCondLst>
                                            <p:cond delay="0"/>
                                          </p:stCondLst>
                                        </p:cTn>
                                        <p:tgtEl>
                                          <p:spTgt spid="9"/>
                                        </p:tgtEl>
                                        <p:attrNameLst>
                                          <p:attrName>style.visibility</p:attrName>
                                        </p:attrNameLst>
                                      </p:cBhvr>
                                      <p:to>
                                        <p:strVal val="visible"/>
                                      </p:to>
                                    </p:set>
                                    <p:animEffect transition="in" filter="wipe(down)">
                                      <p:cBhvr>
                                        <p:cTn id="57" dur="500"/>
                                        <p:tgtEl>
                                          <p:spTgt spid="9"/>
                                        </p:tgtEl>
                                      </p:cBhvr>
                                    </p:animEffect>
                                  </p:childTnLst>
                                </p:cTn>
                              </p:par>
                              <p:par>
                                <p:cTn id="58" presetID="22" presetClass="entr" presetSubtype="4" fill="hold" nodeType="withEffect">
                                  <p:stCondLst>
                                    <p:cond delay="0"/>
                                  </p:stCondLst>
                                  <p:childTnLst>
                                    <p:set>
                                      <p:cBhvr>
                                        <p:cTn id="59" dur="1" fill="hold">
                                          <p:stCondLst>
                                            <p:cond delay="0"/>
                                          </p:stCondLst>
                                        </p:cTn>
                                        <p:tgtEl>
                                          <p:spTgt spid="8"/>
                                        </p:tgtEl>
                                        <p:attrNameLst>
                                          <p:attrName>style.visibility</p:attrName>
                                        </p:attrNameLst>
                                      </p:cBhvr>
                                      <p:to>
                                        <p:strVal val="visible"/>
                                      </p:to>
                                    </p:set>
                                    <p:animEffect transition="in" filter="wipe(down)">
                                      <p:cBhvr>
                                        <p:cTn id="60" dur="500"/>
                                        <p:tgtEl>
                                          <p:spTgt spid="8"/>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nodeType="clickEffect">
                                  <p:stCondLst>
                                    <p:cond delay="0"/>
                                  </p:stCondLst>
                                  <p:childTnLst>
                                    <p:set>
                                      <p:cBhvr>
                                        <p:cTn id="64" dur="1" fill="hold">
                                          <p:stCondLst>
                                            <p:cond delay="0"/>
                                          </p:stCondLst>
                                        </p:cTn>
                                        <p:tgtEl>
                                          <p:spTgt spid="3">
                                            <p:txEl>
                                              <p:pRg st="3" end="3"/>
                                            </p:txEl>
                                          </p:spTgt>
                                        </p:tgtEl>
                                        <p:attrNameLst>
                                          <p:attrName>style.visibility</p:attrName>
                                        </p:attrNameLst>
                                      </p:cBhvr>
                                      <p:to>
                                        <p:strVal val="visible"/>
                                      </p:to>
                                    </p:set>
                                    <p:animEffect transition="in" filter="fade">
                                      <p:cBhvr>
                                        <p:cTn id="65"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11200"/>
          </a:xfrm>
        </p:spPr>
        <p:txBody>
          <a:bodyPr/>
          <a:lstStyle/>
          <a:p>
            <a:r>
              <a:rPr lang="en-US" dirty="0"/>
              <a:t>Shadow paging technique</a:t>
            </a:r>
            <a:endParaRPr lang="en-US" dirty="0">
              <a:solidFill>
                <a:schemeClr val="tx2"/>
              </a:solidFill>
            </a:endParaRPr>
          </a:p>
        </p:txBody>
      </p:sp>
      <p:sp>
        <p:nvSpPr>
          <p:cNvPr id="3" name="Content Placeholder 2"/>
          <p:cNvSpPr>
            <a:spLocks noGrp="1"/>
          </p:cNvSpPr>
          <p:nvPr>
            <p:ph idx="1"/>
          </p:nvPr>
        </p:nvSpPr>
        <p:spPr/>
        <p:txBody>
          <a:bodyPr/>
          <a:lstStyle/>
          <a:p>
            <a:r>
              <a:rPr lang="en-US" dirty="0"/>
              <a:t>Shadow paging is an alternative to log-based recovery.</a:t>
            </a:r>
          </a:p>
          <a:p>
            <a:r>
              <a:rPr lang="en-US" dirty="0"/>
              <a:t>This scheme is </a:t>
            </a:r>
            <a:r>
              <a:rPr lang="en-US" b="1" dirty="0">
                <a:solidFill>
                  <a:schemeClr val="accent6"/>
                </a:solidFill>
              </a:rPr>
              <a:t>useful if  transactions execute serially</a:t>
            </a:r>
            <a:r>
              <a:rPr lang="en-US" dirty="0"/>
              <a:t>.</a:t>
            </a:r>
          </a:p>
          <a:p>
            <a:r>
              <a:rPr lang="en-US" dirty="0"/>
              <a:t>It </a:t>
            </a:r>
            <a:r>
              <a:rPr lang="en-US" b="1" dirty="0">
                <a:solidFill>
                  <a:schemeClr val="accent6"/>
                </a:solidFill>
              </a:rPr>
              <a:t>maintain two page </a:t>
            </a:r>
            <a:r>
              <a:rPr lang="en-US" dirty="0"/>
              <a:t>tables during the lifetime of a transaction </a:t>
            </a:r>
          </a:p>
          <a:p>
            <a:pPr lvl="1"/>
            <a:r>
              <a:rPr lang="en-US" dirty="0"/>
              <a:t>current page table</a:t>
            </a:r>
          </a:p>
          <a:p>
            <a:pPr lvl="1"/>
            <a:r>
              <a:rPr lang="en-US" dirty="0"/>
              <a:t>shadow page table</a:t>
            </a:r>
          </a:p>
          <a:p>
            <a:r>
              <a:rPr lang="en-US" b="1" dirty="0">
                <a:solidFill>
                  <a:schemeClr val="accent6"/>
                </a:solidFill>
              </a:rPr>
              <a:t>Shadow page table </a:t>
            </a:r>
            <a:r>
              <a:rPr lang="en-US" dirty="0"/>
              <a:t>is </a:t>
            </a:r>
            <a:r>
              <a:rPr lang="en-US" b="1" dirty="0">
                <a:solidFill>
                  <a:schemeClr val="accent6"/>
                </a:solidFill>
              </a:rPr>
              <a:t>stored on non-volatile storage</a:t>
            </a:r>
            <a:r>
              <a:rPr lang="en-US" dirty="0"/>
              <a:t>. </a:t>
            </a:r>
          </a:p>
          <a:p>
            <a:r>
              <a:rPr lang="en-US" dirty="0"/>
              <a:t>When a </a:t>
            </a:r>
            <a:r>
              <a:rPr lang="en-US" b="1" dirty="0">
                <a:solidFill>
                  <a:schemeClr val="accent6"/>
                </a:solidFill>
              </a:rPr>
              <a:t>transaction starts</a:t>
            </a:r>
            <a:r>
              <a:rPr lang="en-US" dirty="0"/>
              <a:t>, </a:t>
            </a:r>
            <a:r>
              <a:rPr lang="en-US" b="1" dirty="0">
                <a:solidFill>
                  <a:schemeClr val="accent6"/>
                </a:solidFill>
              </a:rPr>
              <a:t>both the page tables are identical</a:t>
            </a:r>
            <a:r>
              <a:rPr lang="en-US" dirty="0"/>
              <a:t>. Only </a:t>
            </a:r>
            <a:r>
              <a:rPr lang="en-US" b="1" dirty="0">
                <a:solidFill>
                  <a:schemeClr val="accent6"/>
                </a:solidFill>
              </a:rPr>
              <a:t>current page table is updated for data item accesses (changed) during execution of the transaction</a:t>
            </a:r>
            <a:r>
              <a:rPr lang="en-US" dirty="0"/>
              <a:t>.</a:t>
            </a:r>
          </a:p>
          <a:p>
            <a:r>
              <a:rPr lang="en-US" b="1" dirty="0">
                <a:solidFill>
                  <a:schemeClr val="accent6"/>
                </a:solidFill>
              </a:rPr>
              <a:t>Shadow page table is never modified</a:t>
            </a:r>
            <a:r>
              <a:rPr lang="en-US" dirty="0"/>
              <a:t> during execution of transaction.</a:t>
            </a:r>
          </a:p>
        </p:txBody>
      </p:sp>
    </p:spTree>
    <p:extLst>
      <p:ext uri="{BB962C8B-B14F-4D97-AF65-F5344CB8AC3E}">
        <p14:creationId xmlns:p14="http://schemas.microsoft.com/office/powerpoint/2010/main" val="1837180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11200"/>
          </a:xfrm>
        </p:spPr>
        <p:txBody>
          <a:bodyPr/>
          <a:lstStyle/>
          <a:p>
            <a:r>
              <a:rPr lang="en-US" dirty="0"/>
              <a:t>Shadow paging technique</a:t>
            </a:r>
            <a:endParaRPr lang="en-US" dirty="0">
              <a:solidFill>
                <a:schemeClr val="tx2"/>
              </a:solidFill>
            </a:endParaRPr>
          </a:p>
        </p:txBody>
      </p:sp>
      <p:sp>
        <p:nvSpPr>
          <p:cNvPr id="3" name="Content Placeholder 2"/>
          <p:cNvSpPr>
            <a:spLocks noGrp="1"/>
          </p:cNvSpPr>
          <p:nvPr>
            <p:ph idx="1"/>
          </p:nvPr>
        </p:nvSpPr>
        <p:spPr>
          <a:xfrm>
            <a:off x="131180" y="858681"/>
            <a:ext cx="11929641" cy="5590565"/>
          </a:xfrm>
          <a:ln>
            <a:noFill/>
          </a:ln>
        </p:spPr>
        <p:txBody>
          <a:bodyPr/>
          <a:lstStyle/>
          <a:p>
            <a:endParaRPr lang="en-US" dirty="0">
              <a:solidFill>
                <a:schemeClr val="tx2"/>
              </a:solidFill>
            </a:endParaRPr>
          </a:p>
          <a:p>
            <a:endParaRPr lang="en-US" dirty="0">
              <a:solidFill>
                <a:schemeClr val="tx2"/>
              </a:solidFill>
            </a:endParaRPr>
          </a:p>
          <a:p>
            <a:endParaRPr lang="en-US" dirty="0">
              <a:solidFill>
                <a:schemeClr val="tx2"/>
              </a:solidFill>
            </a:endParaRPr>
          </a:p>
          <a:p>
            <a:endParaRPr lang="en-US" dirty="0">
              <a:solidFill>
                <a:schemeClr val="tx2"/>
              </a:solidFill>
            </a:endParaRPr>
          </a:p>
          <a:p>
            <a:endParaRPr lang="en-US" dirty="0">
              <a:solidFill>
                <a:schemeClr val="tx2"/>
              </a:solidFill>
            </a:endParaRPr>
          </a:p>
          <a:p>
            <a:endParaRPr lang="en-US" dirty="0">
              <a:solidFill>
                <a:schemeClr val="tx2"/>
              </a:solidFill>
            </a:endParaRPr>
          </a:p>
          <a:p>
            <a:endParaRPr lang="en-US" dirty="0">
              <a:solidFill>
                <a:schemeClr val="tx2"/>
              </a:solidFill>
            </a:endParaRPr>
          </a:p>
          <a:p>
            <a:endParaRPr lang="en-US" dirty="0">
              <a:solidFill>
                <a:schemeClr val="tx2"/>
              </a:solidFill>
            </a:endParaRPr>
          </a:p>
          <a:p>
            <a:r>
              <a:rPr lang="en-US" dirty="0"/>
              <a:t>Two pages - </a:t>
            </a:r>
            <a:r>
              <a:rPr lang="en-US" b="1" dirty="0">
                <a:solidFill>
                  <a:schemeClr val="accent6"/>
                </a:solidFill>
              </a:rPr>
              <a:t>page 2 &amp; 5 - are affected by a transaction and copied to new physical pages</a:t>
            </a:r>
            <a:r>
              <a:rPr lang="en-US" dirty="0"/>
              <a:t>. The </a:t>
            </a:r>
            <a:r>
              <a:rPr lang="en-US" b="1" dirty="0">
                <a:solidFill>
                  <a:schemeClr val="accent6"/>
                </a:solidFill>
              </a:rPr>
              <a:t>current page table points to these pages</a:t>
            </a:r>
            <a:r>
              <a:rPr lang="en-US" dirty="0"/>
              <a:t>. </a:t>
            </a:r>
          </a:p>
          <a:p>
            <a:r>
              <a:rPr lang="en-US" dirty="0"/>
              <a:t>The </a:t>
            </a:r>
            <a:r>
              <a:rPr lang="en-US" b="1" dirty="0">
                <a:solidFill>
                  <a:schemeClr val="accent6"/>
                </a:solidFill>
              </a:rPr>
              <a:t>shadow page table continues to point to old pages which are not changed by the transaction</a:t>
            </a:r>
            <a:r>
              <a:rPr lang="en-US" dirty="0"/>
              <a:t>. So, this table and pages are used for undoing the transaction.</a:t>
            </a:r>
          </a:p>
        </p:txBody>
      </p:sp>
      <p:graphicFrame>
        <p:nvGraphicFramePr>
          <p:cNvPr id="4" name="Content Placeholder 3"/>
          <p:cNvGraphicFramePr>
            <a:graphicFrameLocks/>
          </p:cNvGraphicFramePr>
          <p:nvPr>
            <p:extLst>
              <p:ext uri="{D42A27DB-BD31-4B8C-83A1-F6EECF244321}">
                <p14:modId xmlns:p14="http://schemas.microsoft.com/office/powerpoint/2010/main" val="2429795316"/>
              </p:ext>
            </p:extLst>
          </p:nvPr>
        </p:nvGraphicFramePr>
        <p:xfrm>
          <a:off x="3272120" y="990600"/>
          <a:ext cx="1404000" cy="2595880"/>
        </p:xfrm>
        <a:graphic>
          <a:graphicData uri="http://schemas.openxmlformats.org/drawingml/2006/table">
            <a:tbl>
              <a:tblPr firstRow="1" bandRow="1">
                <a:tableStyleId>{5940675A-B579-460E-94D1-54222C63F5DA}</a:tableStyleId>
              </a:tblPr>
              <a:tblGrid>
                <a:gridCol w="1404000">
                  <a:extLst>
                    <a:ext uri="{9D8B030D-6E8A-4147-A177-3AD203B41FA5}">
                      <a16:colId xmlns:a16="http://schemas.microsoft.com/office/drawing/2014/main" val="20000"/>
                    </a:ext>
                  </a:extLst>
                </a:gridCol>
              </a:tblGrid>
              <a:tr h="370840">
                <a:tc>
                  <a:txBody>
                    <a:bodyPr/>
                    <a:lstStyle/>
                    <a:p>
                      <a:pPr algn="ctr"/>
                      <a:r>
                        <a:rPr lang="en-US" dirty="0"/>
                        <a:t>Page 1</a:t>
                      </a:r>
                      <a:endParaRPr lang="en-IN" dirty="0"/>
                    </a:p>
                  </a:txBody>
                  <a:tcPr>
                    <a:solidFill>
                      <a:schemeClr val="bg1">
                        <a:lumMod val="95000"/>
                      </a:schemeClr>
                    </a:solidFill>
                  </a:tcPr>
                </a:tc>
                <a:extLst>
                  <a:ext uri="{0D108BD9-81ED-4DB2-BD59-A6C34878D82A}">
                    <a16:rowId xmlns:a16="http://schemas.microsoft.com/office/drawing/2014/main" val="10000"/>
                  </a:ext>
                </a:extLst>
              </a:tr>
              <a:tr h="370840">
                <a:tc>
                  <a:txBody>
                    <a:bodyPr/>
                    <a:lstStyle/>
                    <a:p>
                      <a:pPr algn="ctr"/>
                      <a:r>
                        <a:rPr lang="en-US" dirty="0"/>
                        <a:t>Page 2</a:t>
                      </a:r>
                    </a:p>
                  </a:txBody>
                  <a:tcPr>
                    <a:solidFill>
                      <a:schemeClr val="bg1">
                        <a:lumMod val="95000"/>
                      </a:schemeClr>
                    </a:solidFill>
                  </a:tcPr>
                </a:tc>
                <a:extLst>
                  <a:ext uri="{0D108BD9-81ED-4DB2-BD59-A6C34878D82A}">
                    <a16:rowId xmlns:a16="http://schemas.microsoft.com/office/drawing/2014/main" val="10001"/>
                  </a:ext>
                </a:extLst>
              </a:tr>
              <a:tr h="370840">
                <a:tc>
                  <a:txBody>
                    <a:bodyPr/>
                    <a:lstStyle/>
                    <a:p>
                      <a:pPr algn="ctr"/>
                      <a:r>
                        <a:rPr lang="en-US" dirty="0"/>
                        <a:t>Page 3</a:t>
                      </a:r>
                      <a:endParaRPr lang="en-IN" dirty="0"/>
                    </a:p>
                  </a:txBody>
                  <a:tcPr>
                    <a:solidFill>
                      <a:schemeClr val="bg1">
                        <a:lumMod val="95000"/>
                      </a:schemeClr>
                    </a:solidFill>
                  </a:tcPr>
                </a:tc>
                <a:extLst>
                  <a:ext uri="{0D108BD9-81ED-4DB2-BD59-A6C34878D82A}">
                    <a16:rowId xmlns:a16="http://schemas.microsoft.com/office/drawing/2014/main" val="10002"/>
                  </a:ext>
                </a:extLst>
              </a:tr>
              <a:tr h="370840">
                <a:tc>
                  <a:txBody>
                    <a:bodyPr/>
                    <a:lstStyle/>
                    <a:p>
                      <a:pPr algn="ctr"/>
                      <a:r>
                        <a:rPr lang="en-US" dirty="0"/>
                        <a:t>Page 4</a:t>
                      </a:r>
                      <a:endParaRPr lang="en-IN" dirty="0"/>
                    </a:p>
                  </a:txBody>
                  <a:tcPr>
                    <a:solidFill>
                      <a:schemeClr val="bg1">
                        <a:lumMod val="95000"/>
                      </a:schemeClr>
                    </a:solidFill>
                  </a:tcPr>
                </a:tc>
                <a:extLst>
                  <a:ext uri="{0D108BD9-81ED-4DB2-BD59-A6C34878D82A}">
                    <a16:rowId xmlns:a16="http://schemas.microsoft.com/office/drawing/2014/main" val="10003"/>
                  </a:ext>
                </a:extLst>
              </a:tr>
              <a:tr h="370840">
                <a:tc>
                  <a:txBody>
                    <a:bodyPr/>
                    <a:lstStyle/>
                    <a:p>
                      <a:pPr algn="ctr"/>
                      <a:r>
                        <a:rPr lang="en-US" dirty="0"/>
                        <a:t>Page 5</a:t>
                      </a:r>
                      <a:endParaRPr lang="en-IN" dirty="0"/>
                    </a:p>
                  </a:txBody>
                  <a:tcPr>
                    <a:solidFill>
                      <a:schemeClr val="bg1">
                        <a:lumMod val="95000"/>
                      </a:schemeClr>
                    </a:solidFill>
                  </a:tcPr>
                </a:tc>
                <a:extLst>
                  <a:ext uri="{0D108BD9-81ED-4DB2-BD59-A6C34878D82A}">
                    <a16:rowId xmlns:a16="http://schemas.microsoft.com/office/drawing/2014/main" val="10004"/>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dirty="0"/>
                    </a:p>
                  </a:txBody>
                  <a:tcPr>
                    <a:solidFill>
                      <a:schemeClr val="bg1">
                        <a:lumMod val="95000"/>
                      </a:schemeClr>
                    </a:solidFill>
                  </a:tcPr>
                </a:tc>
                <a:extLst>
                  <a:ext uri="{0D108BD9-81ED-4DB2-BD59-A6C34878D82A}">
                    <a16:rowId xmlns:a16="http://schemas.microsoft.com/office/drawing/2014/main" val="10005"/>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dirty="0"/>
                    </a:p>
                  </a:txBody>
                  <a:tcPr>
                    <a:solidFill>
                      <a:schemeClr val="bg1">
                        <a:lumMod val="95000"/>
                      </a:schemeClr>
                    </a:solidFill>
                  </a:tcPr>
                </a:tc>
                <a:extLst>
                  <a:ext uri="{0D108BD9-81ED-4DB2-BD59-A6C34878D82A}">
                    <a16:rowId xmlns:a16="http://schemas.microsoft.com/office/drawing/2014/main" val="10006"/>
                  </a:ext>
                </a:extLst>
              </a:tr>
            </a:tbl>
          </a:graphicData>
        </a:graphic>
      </p:graphicFrame>
      <p:graphicFrame>
        <p:nvGraphicFramePr>
          <p:cNvPr id="5" name="Content Placeholder 3"/>
          <p:cNvGraphicFramePr>
            <a:graphicFrameLocks/>
          </p:cNvGraphicFramePr>
          <p:nvPr>
            <p:extLst>
              <p:ext uri="{D42A27DB-BD31-4B8C-83A1-F6EECF244321}">
                <p14:modId xmlns:p14="http://schemas.microsoft.com/office/powerpoint/2010/main" val="647372985"/>
              </p:ext>
            </p:extLst>
          </p:nvPr>
        </p:nvGraphicFramePr>
        <p:xfrm>
          <a:off x="833720" y="990600"/>
          <a:ext cx="952500" cy="2595880"/>
        </p:xfrm>
        <a:graphic>
          <a:graphicData uri="http://schemas.openxmlformats.org/drawingml/2006/table">
            <a:tbl>
              <a:tblPr firstRow="1" bandRow="1">
                <a:tableStyleId>{5940675A-B579-460E-94D1-54222C63F5DA}</a:tableStyleId>
              </a:tblPr>
              <a:tblGrid>
                <a:gridCol w="952500">
                  <a:extLst>
                    <a:ext uri="{9D8B030D-6E8A-4147-A177-3AD203B41FA5}">
                      <a16:colId xmlns:a16="http://schemas.microsoft.com/office/drawing/2014/main" val="20000"/>
                    </a:ext>
                  </a:extLst>
                </a:gridCol>
              </a:tblGrid>
              <a:tr h="370840">
                <a:tc>
                  <a:txBody>
                    <a:bodyPr/>
                    <a:lstStyle/>
                    <a:p>
                      <a:pPr algn="ctr"/>
                      <a:r>
                        <a:rPr lang="en-US" dirty="0"/>
                        <a:t>Page 1</a:t>
                      </a:r>
                      <a:endParaRPr lang="en-IN" dirty="0"/>
                    </a:p>
                  </a:txBody>
                  <a:tcPr>
                    <a:solidFill>
                      <a:schemeClr val="bg1">
                        <a:lumMod val="95000"/>
                      </a:schemeClr>
                    </a:solidFill>
                  </a:tcPr>
                </a:tc>
                <a:extLst>
                  <a:ext uri="{0D108BD9-81ED-4DB2-BD59-A6C34878D82A}">
                    <a16:rowId xmlns:a16="http://schemas.microsoft.com/office/drawing/2014/main" val="10000"/>
                  </a:ext>
                </a:extLst>
              </a:tr>
              <a:tr h="370840">
                <a:tc>
                  <a:txBody>
                    <a:bodyPr/>
                    <a:lstStyle/>
                    <a:p>
                      <a:pPr algn="ctr"/>
                      <a:r>
                        <a:rPr lang="en-US" dirty="0"/>
                        <a:t>Page 2</a:t>
                      </a:r>
                    </a:p>
                  </a:txBody>
                  <a:tcPr>
                    <a:solidFill>
                      <a:schemeClr val="bg1">
                        <a:lumMod val="95000"/>
                      </a:schemeClr>
                    </a:solidFill>
                  </a:tcPr>
                </a:tc>
                <a:extLst>
                  <a:ext uri="{0D108BD9-81ED-4DB2-BD59-A6C34878D82A}">
                    <a16:rowId xmlns:a16="http://schemas.microsoft.com/office/drawing/2014/main" val="10001"/>
                  </a:ext>
                </a:extLst>
              </a:tr>
              <a:tr h="370840">
                <a:tc>
                  <a:txBody>
                    <a:bodyPr/>
                    <a:lstStyle/>
                    <a:p>
                      <a:pPr algn="ctr"/>
                      <a:r>
                        <a:rPr lang="en-US" dirty="0"/>
                        <a:t>Page 3</a:t>
                      </a:r>
                      <a:endParaRPr lang="en-IN" dirty="0"/>
                    </a:p>
                  </a:txBody>
                  <a:tcPr>
                    <a:solidFill>
                      <a:schemeClr val="bg1">
                        <a:lumMod val="95000"/>
                      </a:schemeClr>
                    </a:solidFill>
                  </a:tcPr>
                </a:tc>
                <a:extLst>
                  <a:ext uri="{0D108BD9-81ED-4DB2-BD59-A6C34878D82A}">
                    <a16:rowId xmlns:a16="http://schemas.microsoft.com/office/drawing/2014/main" val="10002"/>
                  </a:ext>
                </a:extLst>
              </a:tr>
              <a:tr h="370840">
                <a:tc>
                  <a:txBody>
                    <a:bodyPr/>
                    <a:lstStyle/>
                    <a:p>
                      <a:pPr algn="ctr"/>
                      <a:r>
                        <a:rPr lang="en-US" dirty="0"/>
                        <a:t>Page 4</a:t>
                      </a:r>
                      <a:endParaRPr lang="en-IN" dirty="0"/>
                    </a:p>
                  </a:txBody>
                  <a:tcPr>
                    <a:solidFill>
                      <a:schemeClr val="bg1">
                        <a:lumMod val="95000"/>
                      </a:schemeClr>
                    </a:solidFill>
                  </a:tcPr>
                </a:tc>
                <a:extLst>
                  <a:ext uri="{0D108BD9-81ED-4DB2-BD59-A6C34878D82A}">
                    <a16:rowId xmlns:a16="http://schemas.microsoft.com/office/drawing/2014/main" val="10003"/>
                  </a:ext>
                </a:extLst>
              </a:tr>
              <a:tr h="370840">
                <a:tc>
                  <a:txBody>
                    <a:bodyPr/>
                    <a:lstStyle/>
                    <a:p>
                      <a:pPr algn="ctr"/>
                      <a:r>
                        <a:rPr lang="en-US" dirty="0"/>
                        <a:t>Page 5</a:t>
                      </a:r>
                      <a:endParaRPr lang="en-IN" dirty="0"/>
                    </a:p>
                  </a:txBody>
                  <a:tcPr>
                    <a:solidFill>
                      <a:schemeClr val="bg1">
                        <a:lumMod val="95000"/>
                      </a:schemeClr>
                    </a:solidFill>
                  </a:tcPr>
                </a:tc>
                <a:extLst>
                  <a:ext uri="{0D108BD9-81ED-4DB2-BD59-A6C34878D82A}">
                    <a16:rowId xmlns:a16="http://schemas.microsoft.com/office/drawing/2014/main" val="10004"/>
                  </a:ext>
                </a:extLst>
              </a:tr>
              <a:tr h="370840">
                <a:tc>
                  <a:txBody>
                    <a:bodyPr/>
                    <a:lstStyle/>
                    <a:p>
                      <a:pPr algn="ctr"/>
                      <a:endParaRPr lang="en-IN" dirty="0"/>
                    </a:p>
                  </a:txBody>
                  <a:tcPr>
                    <a:solidFill>
                      <a:schemeClr val="bg1">
                        <a:lumMod val="95000"/>
                      </a:schemeClr>
                    </a:solidFill>
                  </a:tcPr>
                </a:tc>
                <a:extLst>
                  <a:ext uri="{0D108BD9-81ED-4DB2-BD59-A6C34878D82A}">
                    <a16:rowId xmlns:a16="http://schemas.microsoft.com/office/drawing/2014/main" val="10005"/>
                  </a:ext>
                </a:extLst>
              </a:tr>
              <a:tr h="370840">
                <a:tc>
                  <a:txBody>
                    <a:bodyPr/>
                    <a:lstStyle/>
                    <a:p>
                      <a:pPr algn="ctr"/>
                      <a:endParaRPr lang="en-IN" dirty="0"/>
                    </a:p>
                  </a:txBody>
                  <a:tcPr>
                    <a:solidFill>
                      <a:schemeClr val="bg1">
                        <a:lumMod val="95000"/>
                      </a:schemeClr>
                    </a:solidFill>
                  </a:tcPr>
                </a:tc>
                <a:extLst>
                  <a:ext uri="{0D108BD9-81ED-4DB2-BD59-A6C34878D82A}">
                    <a16:rowId xmlns:a16="http://schemas.microsoft.com/office/drawing/2014/main" val="10006"/>
                  </a:ext>
                </a:extLst>
              </a:tr>
            </a:tbl>
          </a:graphicData>
        </a:graphic>
      </p:graphicFrame>
      <p:graphicFrame>
        <p:nvGraphicFramePr>
          <p:cNvPr id="6" name="Content Placeholder 3"/>
          <p:cNvGraphicFramePr>
            <a:graphicFrameLocks/>
          </p:cNvGraphicFramePr>
          <p:nvPr>
            <p:extLst>
              <p:ext uri="{D42A27DB-BD31-4B8C-83A1-F6EECF244321}">
                <p14:modId xmlns:p14="http://schemas.microsoft.com/office/powerpoint/2010/main" val="2130836804"/>
              </p:ext>
            </p:extLst>
          </p:nvPr>
        </p:nvGraphicFramePr>
        <p:xfrm>
          <a:off x="6140010" y="990600"/>
          <a:ext cx="952500" cy="2595880"/>
        </p:xfrm>
        <a:graphic>
          <a:graphicData uri="http://schemas.openxmlformats.org/drawingml/2006/table">
            <a:tbl>
              <a:tblPr firstRow="1" bandRow="1">
                <a:tableStyleId>{5940675A-B579-460E-94D1-54222C63F5DA}</a:tableStyleId>
              </a:tblPr>
              <a:tblGrid>
                <a:gridCol w="952500">
                  <a:extLst>
                    <a:ext uri="{9D8B030D-6E8A-4147-A177-3AD203B41FA5}">
                      <a16:colId xmlns:a16="http://schemas.microsoft.com/office/drawing/2014/main" val="20000"/>
                    </a:ext>
                  </a:extLst>
                </a:gridCol>
              </a:tblGrid>
              <a:tr h="370840">
                <a:tc>
                  <a:txBody>
                    <a:bodyPr/>
                    <a:lstStyle/>
                    <a:p>
                      <a:pPr algn="ctr"/>
                      <a:r>
                        <a:rPr lang="en-US" dirty="0"/>
                        <a:t>Page 1</a:t>
                      </a:r>
                      <a:endParaRPr lang="en-IN" dirty="0"/>
                    </a:p>
                  </a:txBody>
                  <a:tcPr>
                    <a:solidFill>
                      <a:schemeClr val="bg1">
                        <a:lumMod val="95000"/>
                      </a:schemeClr>
                    </a:solidFill>
                  </a:tcPr>
                </a:tc>
                <a:extLst>
                  <a:ext uri="{0D108BD9-81ED-4DB2-BD59-A6C34878D82A}">
                    <a16:rowId xmlns:a16="http://schemas.microsoft.com/office/drawing/2014/main" val="10000"/>
                  </a:ext>
                </a:extLst>
              </a:tr>
              <a:tr h="370840">
                <a:tc>
                  <a:txBody>
                    <a:bodyPr/>
                    <a:lstStyle/>
                    <a:p>
                      <a:pPr algn="ctr"/>
                      <a:r>
                        <a:rPr lang="en-US" dirty="0"/>
                        <a:t>Page 2</a:t>
                      </a:r>
                    </a:p>
                  </a:txBody>
                  <a:tcPr>
                    <a:solidFill>
                      <a:schemeClr val="bg1">
                        <a:lumMod val="95000"/>
                      </a:schemeClr>
                    </a:solidFill>
                  </a:tcPr>
                </a:tc>
                <a:extLst>
                  <a:ext uri="{0D108BD9-81ED-4DB2-BD59-A6C34878D82A}">
                    <a16:rowId xmlns:a16="http://schemas.microsoft.com/office/drawing/2014/main" val="10001"/>
                  </a:ext>
                </a:extLst>
              </a:tr>
              <a:tr h="370840">
                <a:tc>
                  <a:txBody>
                    <a:bodyPr/>
                    <a:lstStyle/>
                    <a:p>
                      <a:pPr algn="ctr"/>
                      <a:r>
                        <a:rPr lang="en-US" dirty="0"/>
                        <a:t>Page 3</a:t>
                      </a:r>
                      <a:endParaRPr lang="en-IN" dirty="0"/>
                    </a:p>
                  </a:txBody>
                  <a:tcPr>
                    <a:solidFill>
                      <a:schemeClr val="bg1">
                        <a:lumMod val="95000"/>
                      </a:schemeClr>
                    </a:solidFill>
                  </a:tcPr>
                </a:tc>
                <a:extLst>
                  <a:ext uri="{0D108BD9-81ED-4DB2-BD59-A6C34878D82A}">
                    <a16:rowId xmlns:a16="http://schemas.microsoft.com/office/drawing/2014/main" val="10002"/>
                  </a:ext>
                </a:extLst>
              </a:tr>
              <a:tr h="370840">
                <a:tc>
                  <a:txBody>
                    <a:bodyPr/>
                    <a:lstStyle/>
                    <a:p>
                      <a:pPr algn="ctr"/>
                      <a:r>
                        <a:rPr lang="en-US" dirty="0"/>
                        <a:t>Page 4</a:t>
                      </a:r>
                      <a:endParaRPr lang="en-IN" dirty="0"/>
                    </a:p>
                  </a:txBody>
                  <a:tcPr>
                    <a:solidFill>
                      <a:schemeClr val="bg1">
                        <a:lumMod val="95000"/>
                      </a:schemeClr>
                    </a:solidFill>
                  </a:tcPr>
                </a:tc>
                <a:extLst>
                  <a:ext uri="{0D108BD9-81ED-4DB2-BD59-A6C34878D82A}">
                    <a16:rowId xmlns:a16="http://schemas.microsoft.com/office/drawing/2014/main" val="10003"/>
                  </a:ext>
                </a:extLst>
              </a:tr>
              <a:tr h="370840">
                <a:tc>
                  <a:txBody>
                    <a:bodyPr/>
                    <a:lstStyle/>
                    <a:p>
                      <a:pPr algn="ctr"/>
                      <a:r>
                        <a:rPr lang="en-US" dirty="0"/>
                        <a:t>Page 5</a:t>
                      </a:r>
                      <a:endParaRPr lang="en-IN" dirty="0"/>
                    </a:p>
                  </a:txBody>
                  <a:tcPr>
                    <a:solidFill>
                      <a:schemeClr val="bg1">
                        <a:lumMod val="95000"/>
                      </a:schemeClr>
                    </a:solidFill>
                  </a:tcPr>
                </a:tc>
                <a:extLst>
                  <a:ext uri="{0D108BD9-81ED-4DB2-BD59-A6C34878D82A}">
                    <a16:rowId xmlns:a16="http://schemas.microsoft.com/office/drawing/2014/main" val="10004"/>
                  </a:ext>
                </a:extLst>
              </a:tr>
              <a:tr h="370840">
                <a:tc>
                  <a:txBody>
                    <a:bodyPr/>
                    <a:lstStyle/>
                    <a:p>
                      <a:pPr algn="ctr"/>
                      <a:endParaRPr lang="en-IN" dirty="0"/>
                    </a:p>
                  </a:txBody>
                  <a:tcPr>
                    <a:solidFill>
                      <a:schemeClr val="bg1">
                        <a:lumMod val="95000"/>
                      </a:schemeClr>
                    </a:solidFill>
                  </a:tcPr>
                </a:tc>
                <a:extLst>
                  <a:ext uri="{0D108BD9-81ED-4DB2-BD59-A6C34878D82A}">
                    <a16:rowId xmlns:a16="http://schemas.microsoft.com/office/drawing/2014/main" val="10005"/>
                  </a:ext>
                </a:extLst>
              </a:tr>
              <a:tr h="370840">
                <a:tc>
                  <a:txBody>
                    <a:bodyPr/>
                    <a:lstStyle/>
                    <a:p>
                      <a:pPr algn="ctr"/>
                      <a:endParaRPr lang="en-IN" dirty="0"/>
                    </a:p>
                  </a:txBody>
                  <a:tcPr>
                    <a:solidFill>
                      <a:schemeClr val="bg1">
                        <a:lumMod val="95000"/>
                      </a:schemeClr>
                    </a:solidFill>
                  </a:tcPr>
                </a:tc>
                <a:extLst>
                  <a:ext uri="{0D108BD9-81ED-4DB2-BD59-A6C34878D82A}">
                    <a16:rowId xmlns:a16="http://schemas.microsoft.com/office/drawing/2014/main" val="10006"/>
                  </a:ext>
                </a:extLst>
              </a:tr>
            </a:tbl>
          </a:graphicData>
        </a:graphic>
      </p:graphicFrame>
      <p:sp>
        <p:nvSpPr>
          <p:cNvPr id="7" name="TextBox 6"/>
          <p:cNvSpPr txBox="1"/>
          <p:nvPr/>
        </p:nvSpPr>
        <p:spPr>
          <a:xfrm>
            <a:off x="3595073" y="3612627"/>
            <a:ext cx="758095" cy="369332"/>
          </a:xfrm>
          <a:prstGeom prst="rect">
            <a:avLst/>
          </a:prstGeom>
          <a:ln w="38100">
            <a:solidFill>
              <a:schemeClr val="accent6"/>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dirty="0"/>
              <a:t>Pages</a:t>
            </a:r>
            <a:endParaRPr lang="en-IN" dirty="0"/>
          </a:p>
        </p:txBody>
      </p:sp>
      <p:sp>
        <p:nvSpPr>
          <p:cNvPr id="8" name="TextBox 7"/>
          <p:cNvSpPr txBox="1"/>
          <p:nvPr/>
        </p:nvSpPr>
        <p:spPr>
          <a:xfrm>
            <a:off x="348921" y="3612627"/>
            <a:ext cx="1922097" cy="369332"/>
          </a:xfrm>
          <a:prstGeom prst="rect">
            <a:avLst/>
          </a:prstGeom>
          <a:ln w="38100">
            <a:solidFill>
              <a:schemeClr val="accent6"/>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dirty="0"/>
              <a:t>Current page table</a:t>
            </a:r>
            <a:endParaRPr lang="en-IN" dirty="0"/>
          </a:p>
        </p:txBody>
      </p:sp>
      <p:sp>
        <p:nvSpPr>
          <p:cNvPr id="9" name="TextBox 8"/>
          <p:cNvSpPr txBox="1"/>
          <p:nvPr/>
        </p:nvSpPr>
        <p:spPr>
          <a:xfrm>
            <a:off x="5611860" y="3612627"/>
            <a:ext cx="2008799" cy="369332"/>
          </a:xfrm>
          <a:prstGeom prst="rect">
            <a:avLst/>
          </a:prstGeom>
          <a:ln w="38100">
            <a:solidFill>
              <a:schemeClr val="accent6"/>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dirty="0"/>
              <a:t>Shadow page table</a:t>
            </a:r>
            <a:endParaRPr lang="en-IN" dirty="0"/>
          </a:p>
        </p:txBody>
      </p:sp>
      <p:cxnSp>
        <p:nvCxnSpPr>
          <p:cNvPr id="10" name="Straight Arrow Connector 9"/>
          <p:cNvCxnSpPr/>
          <p:nvPr/>
        </p:nvCxnSpPr>
        <p:spPr>
          <a:xfrm>
            <a:off x="1786220" y="1193800"/>
            <a:ext cx="1485900" cy="0"/>
          </a:xfrm>
          <a:prstGeom prst="straightConnector1">
            <a:avLst/>
          </a:prstGeom>
          <a:ln w="38100">
            <a:solidFill>
              <a:schemeClr val="accent6"/>
            </a:solidFill>
            <a:tailEnd type="triangle"/>
          </a:ln>
          <a:effectLst/>
        </p:spPr>
        <p:style>
          <a:lnRef idx="2">
            <a:schemeClr val="accent2"/>
          </a:lnRef>
          <a:fillRef idx="0">
            <a:schemeClr val="accent2"/>
          </a:fillRef>
          <a:effectRef idx="1">
            <a:schemeClr val="accent2"/>
          </a:effectRef>
          <a:fontRef idx="minor">
            <a:schemeClr val="tx1"/>
          </a:fontRef>
        </p:style>
      </p:cxnSp>
      <p:cxnSp>
        <p:nvCxnSpPr>
          <p:cNvPr id="11" name="Straight Arrow Connector 10"/>
          <p:cNvCxnSpPr/>
          <p:nvPr/>
        </p:nvCxnSpPr>
        <p:spPr>
          <a:xfrm>
            <a:off x="1776695" y="1571625"/>
            <a:ext cx="1495425" cy="0"/>
          </a:xfrm>
          <a:prstGeom prst="straightConnector1">
            <a:avLst/>
          </a:prstGeom>
          <a:ln w="38100">
            <a:solidFill>
              <a:schemeClr val="accent6"/>
            </a:solidFill>
            <a:tailEnd type="triangle"/>
          </a:ln>
          <a:effectLst/>
        </p:spPr>
        <p:style>
          <a:lnRef idx="2">
            <a:schemeClr val="accent2"/>
          </a:lnRef>
          <a:fillRef idx="0">
            <a:schemeClr val="accent2"/>
          </a:fillRef>
          <a:effectRef idx="1">
            <a:schemeClr val="accent2"/>
          </a:effectRef>
          <a:fontRef idx="minor">
            <a:schemeClr val="tx1"/>
          </a:fontRef>
        </p:style>
      </p:cxnSp>
      <p:cxnSp>
        <p:nvCxnSpPr>
          <p:cNvPr id="12" name="Straight Arrow Connector 11"/>
          <p:cNvCxnSpPr/>
          <p:nvPr/>
        </p:nvCxnSpPr>
        <p:spPr>
          <a:xfrm>
            <a:off x="1781457" y="1908175"/>
            <a:ext cx="1485900" cy="0"/>
          </a:xfrm>
          <a:prstGeom prst="straightConnector1">
            <a:avLst/>
          </a:prstGeom>
          <a:ln w="38100">
            <a:solidFill>
              <a:schemeClr val="accent6"/>
            </a:solidFill>
            <a:tailEnd type="triangle"/>
          </a:ln>
          <a:effectLst/>
        </p:spPr>
        <p:style>
          <a:lnRef idx="2">
            <a:schemeClr val="accent2"/>
          </a:lnRef>
          <a:fillRef idx="0">
            <a:schemeClr val="accent2"/>
          </a:fillRef>
          <a:effectRef idx="1">
            <a:schemeClr val="accent2"/>
          </a:effectRef>
          <a:fontRef idx="minor">
            <a:schemeClr val="tx1"/>
          </a:fontRef>
        </p:style>
      </p:cxnSp>
      <p:cxnSp>
        <p:nvCxnSpPr>
          <p:cNvPr id="13" name="Straight Arrow Connector 12"/>
          <p:cNvCxnSpPr/>
          <p:nvPr/>
        </p:nvCxnSpPr>
        <p:spPr>
          <a:xfrm>
            <a:off x="1781457" y="2298065"/>
            <a:ext cx="1485900" cy="0"/>
          </a:xfrm>
          <a:prstGeom prst="straightConnector1">
            <a:avLst/>
          </a:prstGeom>
          <a:ln w="38100">
            <a:solidFill>
              <a:schemeClr val="accent6"/>
            </a:solidFill>
            <a:tailEnd type="triangle"/>
          </a:ln>
          <a:effectLst/>
        </p:spPr>
        <p:style>
          <a:lnRef idx="2">
            <a:schemeClr val="accent2"/>
          </a:lnRef>
          <a:fillRef idx="0">
            <a:schemeClr val="accent2"/>
          </a:fillRef>
          <a:effectRef idx="1">
            <a:schemeClr val="accent2"/>
          </a:effectRef>
          <a:fontRef idx="minor">
            <a:schemeClr val="tx1"/>
          </a:fontRef>
        </p:style>
      </p:cxnSp>
      <p:cxnSp>
        <p:nvCxnSpPr>
          <p:cNvPr id="14" name="Straight Arrow Connector 13"/>
          <p:cNvCxnSpPr/>
          <p:nvPr/>
        </p:nvCxnSpPr>
        <p:spPr>
          <a:xfrm flipH="1">
            <a:off x="4665115" y="2288540"/>
            <a:ext cx="1463890" cy="0"/>
          </a:xfrm>
          <a:prstGeom prst="straightConnector1">
            <a:avLst/>
          </a:prstGeom>
          <a:ln w="38100">
            <a:solidFill>
              <a:schemeClr val="accent6"/>
            </a:solidFill>
            <a:tailEnd type="triangle"/>
          </a:ln>
          <a:effectLst/>
        </p:spPr>
        <p:style>
          <a:lnRef idx="2">
            <a:schemeClr val="accent2"/>
          </a:lnRef>
          <a:fillRef idx="0">
            <a:schemeClr val="accent2"/>
          </a:fillRef>
          <a:effectRef idx="1">
            <a:schemeClr val="accent2"/>
          </a:effectRef>
          <a:fontRef idx="minor">
            <a:schemeClr val="tx1"/>
          </a:fontRef>
        </p:style>
      </p:cxnSp>
      <p:cxnSp>
        <p:nvCxnSpPr>
          <p:cNvPr id="15" name="Straight Arrow Connector 14"/>
          <p:cNvCxnSpPr/>
          <p:nvPr/>
        </p:nvCxnSpPr>
        <p:spPr>
          <a:xfrm flipH="1">
            <a:off x="4654110" y="1908175"/>
            <a:ext cx="1485900" cy="0"/>
          </a:xfrm>
          <a:prstGeom prst="straightConnector1">
            <a:avLst/>
          </a:prstGeom>
          <a:ln w="38100">
            <a:solidFill>
              <a:schemeClr val="accent6"/>
            </a:solidFill>
            <a:tailEnd type="triangle"/>
          </a:ln>
          <a:effectLst/>
        </p:spPr>
        <p:style>
          <a:lnRef idx="2">
            <a:schemeClr val="accent2"/>
          </a:lnRef>
          <a:fillRef idx="0">
            <a:schemeClr val="accent2"/>
          </a:fillRef>
          <a:effectRef idx="1">
            <a:schemeClr val="accent2"/>
          </a:effectRef>
          <a:fontRef idx="minor">
            <a:schemeClr val="tx1"/>
          </a:fontRef>
        </p:style>
      </p:cxnSp>
      <p:cxnSp>
        <p:nvCxnSpPr>
          <p:cNvPr id="16" name="Straight Arrow Connector 15"/>
          <p:cNvCxnSpPr/>
          <p:nvPr/>
        </p:nvCxnSpPr>
        <p:spPr>
          <a:xfrm flipH="1">
            <a:off x="4654110" y="1571625"/>
            <a:ext cx="1485900" cy="0"/>
          </a:xfrm>
          <a:prstGeom prst="straightConnector1">
            <a:avLst/>
          </a:prstGeom>
          <a:ln w="38100">
            <a:solidFill>
              <a:schemeClr val="accent6"/>
            </a:solidFill>
            <a:tailEnd type="triangle"/>
          </a:ln>
          <a:effectLst/>
        </p:spPr>
        <p:style>
          <a:lnRef idx="2">
            <a:schemeClr val="accent2"/>
          </a:lnRef>
          <a:fillRef idx="0">
            <a:schemeClr val="accent2"/>
          </a:fillRef>
          <a:effectRef idx="1">
            <a:schemeClr val="accent2"/>
          </a:effectRef>
          <a:fontRef idx="minor">
            <a:schemeClr val="tx1"/>
          </a:fontRef>
        </p:style>
      </p:cxnSp>
      <p:cxnSp>
        <p:nvCxnSpPr>
          <p:cNvPr id="17" name="Straight Arrow Connector 16"/>
          <p:cNvCxnSpPr/>
          <p:nvPr/>
        </p:nvCxnSpPr>
        <p:spPr>
          <a:xfrm flipH="1">
            <a:off x="4654110" y="1205139"/>
            <a:ext cx="1485900" cy="0"/>
          </a:xfrm>
          <a:prstGeom prst="straightConnector1">
            <a:avLst/>
          </a:prstGeom>
          <a:ln w="38100">
            <a:solidFill>
              <a:schemeClr val="accent6"/>
            </a:solidFill>
            <a:tailEnd type="triangle"/>
          </a:ln>
          <a:effectLst/>
        </p:spPr>
        <p:style>
          <a:lnRef idx="2">
            <a:schemeClr val="accent2"/>
          </a:lnRef>
          <a:fillRef idx="0">
            <a:schemeClr val="accent2"/>
          </a:fillRef>
          <a:effectRef idx="1">
            <a:schemeClr val="accent2"/>
          </a:effectRef>
          <a:fontRef idx="minor">
            <a:schemeClr val="tx1"/>
          </a:fontRef>
        </p:style>
      </p:cxnSp>
      <p:cxnSp>
        <p:nvCxnSpPr>
          <p:cNvPr id="18" name="Straight Arrow Connector 17"/>
          <p:cNvCxnSpPr/>
          <p:nvPr/>
        </p:nvCxnSpPr>
        <p:spPr>
          <a:xfrm flipH="1">
            <a:off x="4654110" y="2667000"/>
            <a:ext cx="1485900" cy="0"/>
          </a:xfrm>
          <a:prstGeom prst="straightConnector1">
            <a:avLst/>
          </a:prstGeom>
          <a:ln w="38100">
            <a:solidFill>
              <a:schemeClr val="accent6"/>
            </a:solidFill>
            <a:tailEnd type="triangle"/>
          </a:ln>
          <a:effectLst/>
        </p:spPr>
        <p:style>
          <a:lnRef idx="2">
            <a:schemeClr val="accent2"/>
          </a:lnRef>
          <a:fillRef idx="0">
            <a:schemeClr val="accent2"/>
          </a:fillRef>
          <a:effectRef idx="1">
            <a:schemeClr val="accent2"/>
          </a:effectRef>
          <a:fontRef idx="minor">
            <a:schemeClr val="tx1"/>
          </a:fontRef>
        </p:style>
      </p:cxnSp>
      <p:cxnSp>
        <p:nvCxnSpPr>
          <p:cNvPr id="19" name="Straight Arrow Connector 18"/>
          <p:cNvCxnSpPr/>
          <p:nvPr/>
        </p:nvCxnSpPr>
        <p:spPr>
          <a:xfrm>
            <a:off x="1781457" y="2667000"/>
            <a:ext cx="1485900" cy="0"/>
          </a:xfrm>
          <a:prstGeom prst="straightConnector1">
            <a:avLst/>
          </a:prstGeom>
          <a:ln w="38100">
            <a:solidFill>
              <a:schemeClr val="accent6"/>
            </a:solidFill>
            <a:tailEnd type="triangle"/>
          </a:ln>
          <a:effectLst/>
        </p:spPr>
        <p:style>
          <a:lnRef idx="2">
            <a:schemeClr val="accent2"/>
          </a:lnRef>
          <a:fillRef idx="0">
            <a:schemeClr val="accent2"/>
          </a:fillRef>
          <a:effectRef idx="1">
            <a:schemeClr val="accent2"/>
          </a:effectRef>
          <a:fontRef idx="minor">
            <a:schemeClr val="tx1"/>
          </a:fontRef>
        </p:style>
      </p:cxnSp>
      <p:sp>
        <p:nvSpPr>
          <p:cNvPr id="20" name="Rounded Rectangle 19"/>
          <p:cNvSpPr/>
          <p:nvPr/>
        </p:nvSpPr>
        <p:spPr>
          <a:xfrm>
            <a:off x="3291194" y="2478402"/>
            <a:ext cx="1368000" cy="360000"/>
          </a:xfrm>
          <a:prstGeom prst="roundRect">
            <a:avLst/>
          </a:prstGeom>
          <a:noFill/>
          <a:ln w="38100">
            <a:solidFill>
              <a:schemeClr val="accent6"/>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21" name="Rounded Rectangle 20"/>
          <p:cNvSpPr/>
          <p:nvPr/>
        </p:nvSpPr>
        <p:spPr>
          <a:xfrm>
            <a:off x="3291194" y="1366837"/>
            <a:ext cx="1368000" cy="360000"/>
          </a:xfrm>
          <a:prstGeom prst="roundRect">
            <a:avLst/>
          </a:prstGeom>
          <a:noFill/>
          <a:ln w="38100">
            <a:solidFill>
              <a:schemeClr val="accent6"/>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22" name="Rounded Rectangle 21"/>
          <p:cNvSpPr/>
          <p:nvPr/>
        </p:nvSpPr>
        <p:spPr>
          <a:xfrm>
            <a:off x="7819208" y="980797"/>
            <a:ext cx="4241613" cy="3017520"/>
          </a:xfrm>
          <a:prstGeom prst="roundRect">
            <a:avLst>
              <a:gd name="adj" fmla="val 4167"/>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sz="2400" dirty="0">
                <a:solidFill>
                  <a:schemeClr val="tx1"/>
                </a:solidFill>
              </a:rPr>
              <a:t>Whenever any page is updated first time</a:t>
            </a:r>
          </a:p>
          <a:p>
            <a:pPr marL="800100" lvl="1" indent="-342900">
              <a:buFont typeface="+mj-lt"/>
              <a:buAutoNum type="arabicPeriod"/>
            </a:pPr>
            <a:r>
              <a:rPr lang="en-US" dirty="0">
                <a:solidFill>
                  <a:schemeClr val="tx1"/>
                </a:solidFill>
              </a:rPr>
              <a:t>A </a:t>
            </a:r>
            <a:r>
              <a:rPr lang="en-US" dirty="0">
                <a:solidFill>
                  <a:schemeClr val="accent6"/>
                </a:solidFill>
              </a:rPr>
              <a:t>copy of this page is made onto an unused page</a:t>
            </a:r>
            <a:r>
              <a:rPr lang="en-US" dirty="0">
                <a:solidFill>
                  <a:schemeClr val="tx1"/>
                </a:solidFill>
              </a:rPr>
              <a:t> </a:t>
            </a:r>
          </a:p>
          <a:p>
            <a:pPr marL="800100" lvl="1" indent="-342900">
              <a:buFont typeface="+mj-lt"/>
              <a:buAutoNum type="arabicPeriod"/>
            </a:pPr>
            <a:r>
              <a:rPr lang="en-US" dirty="0">
                <a:solidFill>
                  <a:schemeClr val="tx1"/>
                </a:solidFill>
              </a:rPr>
              <a:t>The </a:t>
            </a:r>
            <a:r>
              <a:rPr lang="en-US" dirty="0">
                <a:solidFill>
                  <a:schemeClr val="accent6"/>
                </a:solidFill>
              </a:rPr>
              <a:t>current page table is then made to point to the copy</a:t>
            </a:r>
          </a:p>
          <a:p>
            <a:pPr marL="800100" lvl="1" indent="-342900">
              <a:buFont typeface="+mj-lt"/>
              <a:buAutoNum type="arabicPeriod"/>
            </a:pPr>
            <a:r>
              <a:rPr lang="en-US" dirty="0">
                <a:solidFill>
                  <a:schemeClr val="tx1"/>
                </a:solidFill>
              </a:rPr>
              <a:t>The </a:t>
            </a:r>
            <a:r>
              <a:rPr lang="en-US" dirty="0">
                <a:solidFill>
                  <a:schemeClr val="accent6"/>
                </a:solidFill>
              </a:rPr>
              <a:t>update is performed on the copy</a:t>
            </a:r>
          </a:p>
        </p:txBody>
      </p:sp>
      <p:sp>
        <p:nvSpPr>
          <p:cNvPr id="23" name="Rounded Rectangle 22"/>
          <p:cNvSpPr/>
          <p:nvPr/>
        </p:nvSpPr>
        <p:spPr>
          <a:xfrm>
            <a:off x="3275831" y="1366680"/>
            <a:ext cx="1389888" cy="360000"/>
          </a:xfrm>
          <a:prstGeom prst="roundRect">
            <a:avLst/>
          </a:prstGeom>
          <a:solidFill>
            <a:schemeClr val="bg1">
              <a:lumMod val="95000"/>
            </a:schemeClr>
          </a:solidFill>
          <a:ln w="38100">
            <a:solidFill>
              <a:schemeClr val="accent6"/>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Page 2</a:t>
            </a:r>
            <a:r>
              <a:rPr lang="en-IN" dirty="0"/>
              <a:t>(old)</a:t>
            </a:r>
            <a:endParaRPr lang="en-US" dirty="0"/>
          </a:p>
        </p:txBody>
      </p:sp>
      <p:sp>
        <p:nvSpPr>
          <p:cNvPr id="24" name="Rounded Rectangle 23"/>
          <p:cNvSpPr/>
          <p:nvPr/>
        </p:nvSpPr>
        <p:spPr>
          <a:xfrm>
            <a:off x="3279165" y="2478402"/>
            <a:ext cx="1389888" cy="360000"/>
          </a:xfrm>
          <a:prstGeom prst="roundRect">
            <a:avLst/>
          </a:prstGeom>
          <a:solidFill>
            <a:schemeClr val="bg1">
              <a:lumMod val="95000"/>
            </a:schemeClr>
          </a:solidFill>
          <a:ln w="38100">
            <a:solidFill>
              <a:schemeClr val="accent6"/>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Page 5</a:t>
            </a:r>
            <a:r>
              <a:rPr lang="en-IN" dirty="0"/>
              <a:t>(old)</a:t>
            </a:r>
            <a:endParaRPr lang="en-US" dirty="0"/>
          </a:p>
        </p:txBody>
      </p:sp>
      <p:sp>
        <p:nvSpPr>
          <p:cNvPr id="25" name="Rounded Rectangle 24"/>
          <p:cNvSpPr/>
          <p:nvPr/>
        </p:nvSpPr>
        <p:spPr>
          <a:xfrm>
            <a:off x="3278063" y="2865460"/>
            <a:ext cx="1389888" cy="360000"/>
          </a:xfrm>
          <a:prstGeom prst="roundRect">
            <a:avLst/>
          </a:prstGeom>
          <a:noFill/>
          <a:ln w="38100">
            <a:solidFill>
              <a:schemeClr val="tx2"/>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solidFill>
                  <a:schemeClr val="tx2"/>
                </a:solidFill>
              </a:rPr>
              <a:t>Page 2</a:t>
            </a:r>
            <a:r>
              <a:rPr lang="en-IN" dirty="0">
                <a:solidFill>
                  <a:schemeClr val="tx2"/>
                </a:solidFill>
              </a:rPr>
              <a:t>(new)</a:t>
            </a:r>
            <a:endParaRPr lang="en-US" dirty="0">
              <a:solidFill>
                <a:schemeClr val="tx2"/>
              </a:solidFill>
            </a:endParaRPr>
          </a:p>
        </p:txBody>
      </p:sp>
      <p:sp>
        <p:nvSpPr>
          <p:cNvPr id="26" name="Rounded Rectangle 25"/>
          <p:cNvSpPr/>
          <p:nvPr/>
        </p:nvSpPr>
        <p:spPr>
          <a:xfrm>
            <a:off x="3282826" y="3225460"/>
            <a:ext cx="1389888" cy="360000"/>
          </a:xfrm>
          <a:prstGeom prst="roundRect">
            <a:avLst/>
          </a:prstGeom>
          <a:noFill/>
          <a:ln w="38100">
            <a:solidFill>
              <a:schemeClr val="tx2"/>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solidFill>
                  <a:schemeClr val="tx2"/>
                </a:solidFill>
              </a:rPr>
              <a:t>Page 5</a:t>
            </a:r>
            <a:r>
              <a:rPr lang="en-IN" dirty="0">
                <a:solidFill>
                  <a:schemeClr val="tx2"/>
                </a:solidFill>
              </a:rPr>
              <a:t>(new)</a:t>
            </a:r>
            <a:endParaRPr lang="en-US" dirty="0">
              <a:solidFill>
                <a:schemeClr val="tx2"/>
              </a:solidFill>
            </a:endParaRPr>
          </a:p>
        </p:txBody>
      </p:sp>
      <p:cxnSp>
        <p:nvCxnSpPr>
          <p:cNvPr id="27" name="Straight Arrow Connector 26"/>
          <p:cNvCxnSpPr/>
          <p:nvPr/>
        </p:nvCxnSpPr>
        <p:spPr>
          <a:xfrm>
            <a:off x="1773060" y="1571624"/>
            <a:ext cx="1527687" cy="1473835"/>
          </a:xfrm>
          <a:prstGeom prst="straightConnector1">
            <a:avLst/>
          </a:prstGeom>
          <a:ln w="38100">
            <a:solidFill>
              <a:schemeClr val="tx2"/>
            </a:solidFill>
            <a:tailEnd type="triangle"/>
          </a:ln>
          <a:effectLst/>
        </p:spPr>
        <p:style>
          <a:lnRef idx="2">
            <a:schemeClr val="accent2"/>
          </a:lnRef>
          <a:fillRef idx="0">
            <a:schemeClr val="accent2"/>
          </a:fillRef>
          <a:effectRef idx="1">
            <a:schemeClr val="accent2"/>
          </a:effectRef>
          <a:fontRef idx="minor">
            <a:schemeClr val="tx1"/>
          </a:fontRef>
        </p:style>
      </p:cxnSp>
      <p:cxnSp>
        <p:nvCxnSpPr>
          <p:cNvPr id="28" name="Straight Arrow Connector 27"/>
          <p:cNvCxnSpPr/>
          <p:nvPr/>
        </p:nvCxnSpPr>
        <p:spPr>
          <a:xfrm>
            <a:off x="1786220" y="2667000"/>
            <a:ext cx="1501369" cy="738460"/>
          </a:xfrm>
          <a:prstGeom prst="straightConnector1">
            <a:avLst/>
          </a:prstGeom>
          <a:ln w="38100">
            <a:solidFill>
              <a:schemeClr val="tx2"/>
            </a:solidFill>
            <a:tailEnd type="triangle"/>
          </a:ln>
          <a:effectLst/>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10823728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par>
                                <p:cTn id="7" presetID="10" presetClass="entr" presetSubtype="0" fill="hold" nodeType="withEffect">
                                  <p:stCondLst>
                                    <p:cond delay="0"/>
                                  </p:stCondLst>
                                  <p:childTnLst>
                                    <p:set>
                                      <p:cBhvr>
                                        <p:cTn id="8" dur="1" fill="hold">
                                          <p:stCondLst>
                                            <p:cond delay="0"/>
                                          </p:stCondLst>
                                        </p:cTn>
                                        <p:tgtEl>
                                          <p:spTgt spid="22">
                                            <p:txEl>
                                              <p:pRg st="0" end="0"/>
                                            </p:txEl>
                                          </p:spTgt>
                                        </p:tgtEl>
                                        <p:attrNameLst>
                                          <p:attrName>style.visibility</p:attrName>
                                        </p:attrNameLst>
                                      </p:cBhvr>
                                      <p:to>
                                        <p:strVal val="visible"/>
                                      </p:to>
                                    </p:set>
                                    <p:animEffect transition="in" filter="fade">
                                      <p:cBhvr>
                                        <p:cTn id="9" dur="500"/>
                                        <p:tgtEl>
                                          <p:spTgt spid="22">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22">
                                            <p:txEl>
                                              <p:pRg st="1" end="1"/>
                                            </p:txEl>
                                          </p:spTgt>
                                        </p:tgtEl>
                                        <p:attrNameLst>
                                          <p:attrName>style.visibility</p:attrName>
                                        </p:attrNameLst>
                                      </p:cBhvr>
                                      <p:to>
                                        <p:strVal val="visible"/>
                                      </p:to>
                                    </p:set>
                                    <p:animEffect transition="in" filter="fade">
                                      <p:cBhvr>
                                        <p:cTn id="14" dur="500"/>
                                        <p:tgtEl>
                                          <p:spTgt spid="22">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22">
                                            <p:txEl>
                                              <p:pRg st="2" end="2"/>
                                            </p:txEl>
                                          </p:spTgt>
                                        </p:tgtEl>
                                        <p:attrNameLst>
                                          <p:attrName>style.visibility</p:attrName>
                                        </p:attrNameLst>
                                      </p:cBhvr>
                                      <p:to>
                                        <p:strVal val="visible"/>
                                      </p:to>
                                    </p:set>
                                    <p:animEffect transition="in" filter="fade">
                                      <p:cBhvr>
                                        <p:cTn id="19" dur="500"/>
                                        <p:tgtEl>
                                          <p:spTgt spid="22">
                                            <p:txEl>
                                              <p:pRg st="2" end="2"/>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22">
                                            <p:txEl>
                                              <p:pRg st="3" end="3"/>
                                            </p:txEl>
                                          </p:spTgt>
                                        </p:tgtEl>
                                        <p:attrNameLst>
                                          <p:attrName>style.visibility</p:attrName>
                                        </p:attrNameLst>
                                      </p:cBhvr>
                                      <p:to>
                                        <p:strVal val="visible"/>
                                      </p:to>
                                    </p:set>
                                    <p:animEffect transition="in" filter="fade">
                                      <p:cBhvr>
                                        <p:cTn id="24" dur="500"/>
                                        <p:tgtEl>
                                          <p:spTgt spid="22">
                                            <p:txEl>
                                              <p:pRg st="3" end="3"/>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animEffect transition="in" filter="fade">
                                      <p:cBhvr>
                                        <p:cTn id="29" dur="500"/>
                                        <p:tgtEl>
                                          <p:spTgt spid="3">
                                            <p:txEl>
                                              <p:pRg st="8" end="8"/>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21"/>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20"/>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23"/>
                                        </p:tgtEl>
                                        <p:attrNameLst>
                                          <p:attrName>style.visibility</p:attrName>
                                        </p:attrNameLst>
                                      </p:cBhvr>
                                      <p:to>
                                        <p:strVal val="visible"/>
                                      </p:to>
                                    </p:set>
                                  </p:childTnLst>
                                </p:cTn>
                              </p:par>
                              <p:par>
                                <p:cTn id="40" presetID="1" presetClass="entr" presetSubtype="0" fill="hold" grpId="0" nodeType="withEffect">
                                  <p:stCondLst>
                                    <p:cond delay="0"/>
                                  </p:stCondLst>
                                  <p:childTnLst>
                                    <p:set>
                                      <p:cBhvr>
                                        <p:cTn id="41" dur="1" fill="hold">
                                          <p:stCondLst>
                                            <p:cond delay="0"/>
                                          </p:stCondLst>
                                        </p:cTn>
                                        <p:tgtEl>
                                          <p:spTgt spid="24"/>
                                        </p:tgtEl>
                                        <p:attrNameLst>
                                          <p:attrName>style.visibility</p:attrName>
                                        </p:attrNameLst>
                                      </p:cBhvr>
                                      <p:to>
                                        <p:strVal val="visible"/>
                                      </p:to>
                                    </p:set>
                                  </p:childTnLst>
                                </p:cTn>
                              </p:par>
                              <p:par>
                                <p:cTn id="42" presetID="1" presetClass="entr" presetSubtype="0" fill="hold" grpId="0" nodeType="withEffect">
                                  <p:stCondLst>
                                    <p:cond delay="0"/>
                                  </p:stCondLst>
                                  <p:childTnLst>
                                    <p:set>
                                      <p:cBhvr>
                                        <p:cTn id="43" dur="1" fill="hold">
                                          <p:stCondLst>
                                            <p:cond delay="0"/>
                                          </p:stCondLst>
                                        </p:cTn>
                                        <p:tgtEl>
                                          <p:spTgt spid="25"/>
                                        </p:tgtEl>
                                        <p:attrNameLst>
                                          <p:attrName>style.visibility</p:attrName>
                                        </p:attrNameLst>
                                      </p:cBhvr>
                                      <p:to>
                                        <p:strVal val="visible"/>
                                      </p:to>
                                    </p:set>
                                  </p:childTnLst>
                                </p:cTn>
                              </p:par>
                              <p:par>
                                <p:cTn id="44" presetID="1" presetClass="entr" presetSubtype="0" fill="hold" grpId="0" nodeType="withEffect">
                                  <p:stCondLst>
                                    <p:cond delay="0"/>
                                  </p:stCondLst>
                                  <p:childTnLst>
                                    <p:set>
                                      <p:cBhvr>
                                        <p:cTn id="45" dur="1" fill="hold">
                                          <p:stCondLst>
                                            <p:cond delay="0"/>
                                          </p:stCondLst>
                                        </p:cTn>
                                        <p:tgtEl>
                                          <p:spTgt spid="26"/>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0" presetClass="exit" presetSubtype="0" fill="hold" nodeType="clickEffect">
                                  <p:stCondLst>
                                    <p:cond delay="0"/>
                                  </p:stCondLst>
                                  <p:childTnLst>
                                    <p:animEffect transition="out" filter="fade">
                                      <p:cBhvr>
                                        <p:cTn id="49" dur="500"/>
                                        <p:tgtEl>
                                          <p:spTgt spid="11"/>
                                        </p:tgtEl>
                                      </p:cBhvr>
                                    </p:animEffect>
                                    <p:set>
                                      <p:cBhvr>
                                        <p:cTn id="50" dur="1" fill="hold">
                                          <p:stCondLst>
                                            <p:cond delay="499"/>
                                          </p:stCondLst>
                                        </p:cTn>
                                        <p:tgtEl>
                                          <p:spTgt spid="11"/>
                                        </p:tgtEl>
                                        <p:attrNameLst>
                                          <p:attrName>style.visibility</p:attrName>
                                        </p:attrNameLst>
                                      </p:cBhvr>
                                      <p:to>
                                        <p:strVal val="hidden"/>
                                      </p:to>
                                    </p:set>
                                  </p:childTnLst>
                                </p:cTn>
                              </p:par>
                              <p:par>
                                <p:cTn id="51" presetID="10" presetClass="exit" presetSubtype="0" fill="hold" nodeType="withEffect">
                                  <p:stCondLst>
                                    <p:cond delay="0"/>
                                  </p:stCondLst>
                                  <p:childTnLst>
                                    <p:animEffect transition="out" filter="fade">
                                      <p:cBhvr>
                                        <p:cTn id="52" dur="500"/>
                                        <p:tgtEl>
                                          <p:spTgt spid="19"/>
                                        </p:tgtEl>
                                      </p:cBhvr>
                                    </p:animEffect>
                                    <p:set>
                                      <p:cBhvr>
                                        <p:cTn id="53" dur="1" fill="hold">
                                          <p:stCondLst>
                                            <p:cond delay="499"/>
                                          </p:stCondLst>
                                        </p:cTn>
                                        <p:tgtEl>
                                          <p:spTgt spid="19"/>
                                        </p:tgtEl>
                                        <p:attrNameLst>
                                          <p:attrName>style.visibility</p:attrName>
                                        </p:attrNameLst>
                                      </p:cBhvr>
                                      <p:to>
                                        <p:strVal val="hidden"/>
                                      </p:to>
                                    </p:set>
                                  </p:childTnLst>
                                </p:cTn>
                              </p:par>
                              <p:par>
                                <p:cTn id="54" presetID="10" presetClass="entr" presetSubtype="0" fill="hold" nodeType="withEffect">
                                  <p:stCondLst>
                                    <p:cond delay="0"/>
                                  </p:stCondLst>
                                  <p:childTnLst>
                                    <p:set>
                                      <p:cBhvr>
                                        <p:cTn id="55" dur="1" fill="hold">
                                          <p:stCondLst>
                                            <p:cond delay="0"/>
                                          </p:stCondLst>
                                        </p:cTn>
                                        <p:tgtEl>
                                          <p:spTgt spid="28"/>
                                        </p:tgtEl>
                                        <p:attrNameLst>
                                          <p:attrName>style.visibility</p:attrName>
                                        </p:attrNameLst>
                                      </p:cBhvr>
                                      <p:to>
                                        <p:strVal val="visible"/>
                                      </p:to>
                                    </p:set>
                                    <p:animEffect transition="in" filter="fade">
                                      <p:cBhvr>
                                        <p:cTn id="56" dur="500"/>
                                        <p:tgtEl>
                                          <p:spTgt spid="28"/>
                                        </p:tgtEl>
                                      </p:cBhvr>
                                    </p:animEffect>
                                  </p:childTnLst>
                                </p:cTn>
                              </p:par>
                              <p:par>
                                <p:cTn id="57" presetID="10" presetClass="entr" presetSubtype="0" fill="hold" nodeType="withEffect">
                                  <p:stCondLst>
                                    <p:cond delay="0"/>
                                  </p:stCondLst>
                                  <p:childTnLst>
                                    <p:set>
                                      <p:cBhvr>
                                        <p:cTn id="58" dur="1" fill="hold">
                                          <p:stCondLst>
                                            <p:cond delay="0"/>
                                          </p:stCondLst>
                                        </p:cTn>
                                        <p:tgtEl>
                                          <p:spTgt spid="27"/>
                                        </p:tgtEl>
                                        <p:attrNameLst>
                                          <p:attrName>style.visibility</p:attrName>
                                        </p:attrNameLst>
                                      </p:cBhvr>
                                      <p:to>
                                        <p:strVal val="visible"/>
                                      </p:to>
                                    </p:set>
                                    <p:animEffect transition="in" filter="fade">
                                      <p:cBhvr>
                                        <p:cTn id="59" dur="500"/>
                                        <p:tgtEl>
                                          <p:spTgt spid="27"/>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nodeType="clickEffect">
                                  <p:stCondLst>
                                    <p:cond delay="0"/>
                                  </p:stCondLst>
                                  <p:childTnLst>
                                    <p:set>
                                      <p:cBhvr>
                                        <p:cTn id="63" dur="1" fill="hold">
                                          <p:stCondLst>
                                            <p:cond delay="0"/>
                                          </p:stCondLst>
                                        </p:cTn>
                                        <p:tgtEl>
                                          <p:spTgt spid="3">
                                            <p:txEl>
                                              <p:pRg st="9" end="9"/>
                                            </p:txEl>
                                          </p:spTgt>
                                        </p:tgtEl>
                                        <p:attrNameLst>
                                          <p:attrName>style.visibility</p:attrName>
                                        </p:attrNameLst>
                                      </p:cBhvr>
                                      <p:to>
                                        <p:strVal val="visible"/>
                                      </p:to>
                                    </p:set>
                                    <p:animEffect transition="in" filter="fade">
                                      <p:cBhvr>
                                        <p:cTn id="64"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P spid="22" grpId="0" animBg="1"/>
      <p:bldP spid="23" grpId="0" animBg="1"/>
      <p:bldP spid="24" grpId="0" animBg="1"/>
      <p:bldP spid="25" grpId="0" animBg="1"/>
      <p:bldP spid="26"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11200"/>
          </a:xfrm>
        </p:spPr>
        <p:txBody>
          <a:bodyPr/>
          <a:lstStyle/>
          <a:p>
            <a:r>
              <a:rPr lang="en-US" dirty="0"/>
              <a:t>Shadow paging technique</a:t>
            </a:r>
            <a:endParaRPr lang="en-US" dirty="0">
              <a:solidFill>
                <a:schemeClr val="tx2"/>
              </a:solidFill>
            </a:endParaRPr>
          </a:p>
        </p:txBody>
      </p:sp>
      <p:sp>
        <p:nvSpPr>
          <p:cNvPr id="3" name="Content Placeholder 2"/>
          <p:cNvSpPr>
            <a:spLocks noGrp="1"/>
          </p:cNvSpPr>
          <p:nvPr>
            <p:ph idx="1"/>
          </p:nvPr>
        </p:nvSpPr>
        <p:spPr/>
        <p:txBody>
          <a:bodyPr/>
          <a:lstStyle/>
          <a:p>
            <a:r>
              <a:rPr lang="en-US" dirty="0"/>
              <a:t>When </a:t>
            </a:r>
            <a:r>
              <a:rPr lang="en-US" b="1" dirty="0">
                <a:solidFill>
                  <a:schemeClr val="accent6"/>
                </a:solidFill>
              </a:rPr>
              <a:t>transaction start, both the page tables are identical</a:t>
            </a:r>
            <a:r>
              <a:rPr lang="en-US" dirty="0"/>
              <a:t>. </a:t>
            </a:r>
          </a:p>
          <a:p>
            <a:r>
              <a:rPr lang="en-US" dirty="0"/>
              <a:t>The </a:t>
            </a:r>
            <a:r>
              <a:rPr lang="en-US" b="1" dirty="0">
                <a:solidFill>
                  <a:schemeClr val="accent6"/>
                </a:solidFill>
              </a:rPr>
              <a:t>shadow page table is never changed </a:t>
            </a:r>
            <a:r>
              <a:rPr lang="en-US" dirty="0"/>
              <a:t>over the duration of the transaction.</a:t>
            </a:r>
          </a:p>
          <a:p>
            <a:r>
              <a:rPr lang="en-US" dirty="0"/>
              <a:t>The </a:t>
            </a:r>
            <a:r>
              <a:rPr lang="en-US" b="1" dirty="0">
                <a:solidFill>
                  <a:schemeClr val="accent6"/>
                </a:solidFill>
              </a:rPr>
              <a:t>current page table will be changed when a transaction performs a write operation</a:t>
            </a:r>
            <a:r>
              <a:rPr lang="en-US" dirty="0"/>
              <a:t>.</a:t>
            </a:r>
          </a:p>
          <a:p>
            <a:r>
              <a:rPr lang="en-US" dirty="0"/>
              <a:t>All </a:t>
            </a:r>
            <a:r>
              <a:rPr lang="en-US" b="1" dirty="0">
                <a:solidFill>
                  <a:schemeClr val="accent6"/>
                </a:solidFill>
              </a:rPr>
              <a:t>input and output operations use the current page table</a:t>
            </a:r>
            <a:r>
              <a:rPr lang="en-US" dirty="0"/>
              <a:t>.</a:t>
            </a:r>
          </a:p>
          <a:p>
            <a:r>
              <a:rPr lang="en-US" dirty="0"/>
              <a:t>Whenever any page is about to be written for the first time</a:t>
            </a:r>
          </a:p>
          <a:p>
            <a:pPr lvl="1"/>
            <a:r>
              <a:rPr lang="en-US" dirty="0"/>
              <a:t>A copy of this page is made onto an unused page</a:t>
            </a:r>
          </a:p>
          <a:p>
            <a:pPr lvl="1"/>
            <a:r>
              <a:rPr lang="en-US" dirty="0"/>
              <a:t>The current page table is then made to point to the copy</a:t>
            </a:r>
          </a:p>
          <a:p>
            <a:pPr lvl="1"/>
            <a:r>
              <a:rPr lang="en-US" dirty="0"/>
              <a:t>The update is performed on the copy</a:t>
            </a:r>
          </a:p>
          <a:p>
            <a:r>
              <a:rPr lang="en-US" dirty="0"/>
              <a:t>When the </a:t>
            </a:r>
            <a:r>
              <a:rPr lang="en-US" b="1" dirty="0">
                <a:solidFill>
                  <a:schemeClr val="accent6"/>
                </a:solidFill>
              </a:rPr>
              <a:t>transaction completes, </a:t>
            </a:r>
            <a:r>
              <a:rPr lang="en-US" dirty="0"/>
              <a:t>all the </a:t>
            </a:r>
            <a:r>
              <a:rPr lang="en-US" b="1" dirty="0">
                <a:solidFill>
                  <a:schemeClr val="accent6"/>
                </a:solidFill>
              </a:rPr>
              <a:t>modifications which are done by transaction which are present in current page table are transferred to shadow page table</a:t>
            </a:r>
            <a:r>
              <a:rPr lang="en-US" dirty="0"/>
              <a:t>.</a:t>
            </a:r>
          </a:p>
          <a:p>
            <a:r>
              <a:rPr lang="en-US" dirty="0"/>
              <a:t>When the </a:t>
            </a:r>
            <a:r>
              <a:rPr lang="en-US" b="1" dirty="0">
                <a:solidFill>
                  <a:schemeClr val="accent6"/>
                </a:solidFill>
              </a:rPr>
              <a:t>transaction fails, </a:t>
            </a:r>
            <a:r>
              <a:rPr lang="en-US" dirty="0"/>
              <a:t>the </a:t>
            </a:r>
            <a:r>
              <a:rPr lang="en-US" b="1" dirty="0">
                <a:solidFill>
                  <a:schemeClr val="accent6"/>
                </a:solidFill>
              </a:rPr>
              <a:t>shadow page table are transferred to current page table</a:t>
            </a:r>
            <a:r>
              <a:rPr lang="en-US" dirty="0"/>
              <a:t>.</a:t>
            </a:r>
          </a:p>
        </p:txBody>
      </p:sp>
    </p:spTree>
    <p:extLst>
      <p:ext uri="{BB962C8B-B14F-4D97-AF65-F5344CB8AC3E}">
        <p14:creationId xmlns:p14="http://schemas.microsoft.com/office/powerpoint/2010/main" val="21285611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11200"/>
          </a:xfrm>
        </p:spPr>
        <p:txBody>
          <a:bodyPr/>
          <a:lstStyle/>
          <a:p>
            <a:r>
              <a:rPr lang="en-IN" dirty="0"/>
              <a:t>What is concurrency?</a:t>
            </a:r>
            <a:endParaRPr lang="en-US" dirty="0"/>
          </a:p>
        </p:txBody>
      </p:sp>
      <p:sp>
        <p:nvSpPr>
          <p:cNvPr id="3" name="Content Placeholder 2"/>
          <p:cNvSpPr>
            <a:spLocks noGrp="1"/>
          </p:cNvSpPr>
          <p:nvPr>
            <p:ph idx="1"/>
          </p:nvPr>
        </p:nvSpPr>
        <p:spPr/>
        <p:txBody>
          <a:bodyPr/>
          <a:lstStyle/>
          <a:p>
            <a:r>
              <a:rPr lang="en-US" dirty="0"/>
              <a:t>Concurrency is the </a:t>
            </a:r>
            <a:r>
              <a:rPr lang="en-US" b="1" dirty="0">
                <a:solidFill>
                  <a:schemeClr val="accent6"/>
                </a:solidFill>
              </a:rPr>
              <a:t>ability of a database to allow multiple (more than one) users to access data at the same time</a:t>
            </a:r>
            <a:r>
              <a:rPr lang="en-US" dirty="0"/>
              <a:t>.</a:t>
            </a:r>
          </a:p>
          <a:p>
            <a:r>
              <a:rPr lang="en-US" dirty="0"/>
              <a:t>Three problems due to concurrency</a:t>
            </a:r>
          </a:p>
          <a:p>
            <a:pPr lvl="1"/>
            <a:r>
              <a:rPr lang="en-US" dirty="0"/>
              <a:t>Lost update problem</a:t>
            </a:r>
          </a:p>
          <a:p>
            <a:pPr lvl="1"/>
            <a:r>
              <a:rPr lang="en-US" dirty="0"/>
              <a:t>Dirty read problem</a:t>
            </a:r>
          </a:p>
          <a:p>
            <a:pPr lvl="1"/>
            <a:r>
              <a:rPr lang="en-US" dirty="0"/>
              <a:t>Incorrect retrieval problem</a:t>
            </a:r>
          </a:p>
        </p:txBody>
      </p:sp>
    </p:spTree>
    <p:extLst>
      <p:ext uri="{BB962C8B-B14F-4D97-AF65-F5344CB8AC3E}">
        <p14:creationId xmlns:p14="http://schemas.microsoft.com/office/powerpoint/2010/main" val="32635971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11200"/>
          </a:xfrm>
        </p:spPr>
        <p:txBody>
          <a:bodyPr/>
          <a:lstStyle/>
          <a:p>
            <a:r>
              <a:rPr lang="en-IN" dirty="0"/>
              <a:t>Lost update problem</a:t>
            </a:r>
            <a:endParaRPr lang="en-US" dirty="0"/>
          </a:p>
        </p:txBody>
      </p:sp>
      <p:sp>
        <p:nvSpPr>
          <p:cNvPr id="3" name="Content Placeholder 2"/>
          <p:cNvSpPr>
            <a:spLocks noGrp="1"/>
          </p:cNvSpPr>
          <p:nvPr>
            <p:ph idx="1"/>
          </p:nvPr>
        </p:nvSpPr>
        <p:spPr>
          <a:xfrm>
            <a:off x="131180" y="863444"/>
            <a:ext cx="7869819" cy="5590565"/>
          </a:xfrm>
        </p:spPr>
        <p:txBody>
          <a:bodyPr/>
          <a:lstStyle/>
          <a:p>
            <a:r>
              <a:rPr lang="en-US" dirty="0"/>
              <a:t>This problem indicate that if </a:t>
            </a:r>
            <a:r>
              <a:rPr lang="en-US" b="1" dirty="0">
                <a:solidFill>
                  <a:schemeClr val="accent6"/>
                </a:solidFill>
              </a:rPr>
              <a:t>two transactions T1 and T2 both read the same data and update it then effect of first update will be overwritten by the second update</a:t>
            </a:r>
            <a:r>
              <a:rPr lang="en-US" dirty="0"/>
              <a:t>.</a:t>
            </a:r>
          </a:p>
          <a:p>
            <a:r>
              <a:rPr lang="en-US" dirty="0"/>
              <a:t>How to </a:t>
            </a:r>
            <a:r>
              <a:rPr lang="en-US" b="1" dirty="0">
                <a:solidFill>
                  <a:schemeClr val="tx2"/>
                </a:solidFill>
              </a:rPr>
              <a:t>avoid</a:t>
            </a:r>
            <a:r>
              <a:rPr lang="en-US" dirty="0"/>
              <a:t>: A transaction </a:t>
            </a:r>
            <a:r>
              <a:rPr lang="en-US" b="1" dirty="0">
                <a:solidFill>
                  <a:schemeClr val="accent6"/>
                </a:solidFill>
              </a:rPr>
              <a:t>T2 must not update the data item (X) until the transaction T1 can commit</a:t>
            </a:r>
            <a:r>
              <a:rPr lang="en-US" dirty="0"/>
              <a:t> data item (X).</a:t>
            </a:r>
          </a:p>
        </p:txBody>
      </p:sp>
      <p:sp>
        <p:nvSpPr>
          <p:cNvPr id="5" name="TextBox 4"/>
          <p:cNvSpPr txBox="1"/>
          <p:nvPr/>
        </p:nvSpPr>
        <p:spPr>
          <a:xfrm>
            <a:off x="9614556" y="863444"/>
            <a:ext cx="978370" cy="461665"/>
          </a:xfrm>
          <a:prstGeom prst="rect">
            <a:avLst/>
          </a:prstGeom>
          <a:ln w="28575">
            <a:solidFill>
              <a:schemeClr val="accent6"/>
            </a:solidFill>
          </a:ln>
        </p:spPr>
        <p:style>
          <a:lnRef idx="2">
            <a:schemeClr val="accent6"/>
          </a:lnRef>
          <a:fillRef idx="1">
            <a:schemeClr val="lt1"/>
          </a:fillRef>
          <a:effectRef idx="0">
            <a:schemeClr val="accent6"/>
          </a:effectRef>
          <a:fontRef idx="minor">
            <a:schemeClr val="dk1"/>
          </a:fontRef>
        </p:style>
        <p:txBody>
          <a:bodyPr wrap="square" rtlCol="0">
            <a:spAutoFit/>
          </a:bodyPr>
          <a:lstStyle/>
          <a:p>
            <a:pPr algn="ctr"/>
            <a:r>
              <a:rPr lang="en-US" sz="2400" dirty="0"/>
              <a:t>X=100</a:t>
            </a:r>
            <a:endParaRPr lang="en-IN" sz="2400" dirty="0"/>
          </a:p>
        </p:txBody>
      </p:sp>
      <p:graphicFrame>
        <p:nvGraphicFramePr>
          <p:cNvPr id="6" name="Content Placeholder 3"/>
          <p:cNvGraphicFramePr>
            <a:graphicFrameLocks/>
          </p:cNvGraphicFramePr>
          <p:nvPr>
            <p:extLst>
              <p:ext uri="{D42A27DB-BD31-4B8C-83A1-F6EECF244321}">
                <p14:modId xmlns:p14="http://schemas.microsoft.com/office/powerpoint/2010/main" val="4154248352"/>
              </p:ext>
            </p:extLst>
          </p:nvPr>
        </p:nvGraphicFramePr>
        <p:xfrm>
          <a:off x="8207055" y="1423334"/>
          <a:ext cx="3470376" cy="4943820"/>
        </p:xfrm>
        <a:graphic>
          <a:graphicData uri="http://schemas.openxmlformats.org/drawingml/2006/table">
            <a:tbl>
              <a:tblPr firstRow="1" firstCol="1" bandRow="1">
                <a:tableStyleId>{5202B0CA-FC54-4496-8BCA-5EF66A818D29}</a:tableStyleId>
              </a:tblPr>
              <a:tblGrid>
                <a:gridCol w="1201729">
                  <a:extLst>
                    <a:ext uri="{9D8B030D-6E8A-4147-A177-3AD203B41FA5}">
                      <a16:colId xmlns:a16="http://schemas.microsoft.com/office/drawing/2014/main" val="20000"/>
                    </a:ext>
                  </a:extLst>
                </a:gridCol>
                <a:gridCol w="1066918">
                  <a:extLst>
                    <a:ext uri="{9D8B030D-6E8A-4147-A177-3AD203B41FA5}">
                      <a16:colId xmlns:a16="http://schemas.microsoft.com/office/drawing/2014/main" val="20001"/>
                    </a:ext>
                  </a:extLst>
                </a:gridCol>
                <a:gridCol w="1201729">
                  <a:extLst>
                    <a:ext uri="{9D8B030D-6E8A-4147-A177-3AD203B41FA5}">
                      <a16:colId xmlns:a16="http://schemas.microsoft.com/office/drawing/2014/main" val="20002"/>
                    </a:ext>
                  </a:extLst>
                </a:gridCol>
              </a:tblGrid>
              <a:tr h="441180">
                <a:tc>
                  <a:txBody>
                    <a:bodyPr/>
                    <a:lstStyle/>
                    <a:p>
                      <a:pPr algn="ctr">
                        <a:lnSpc>
                          <a:spcPct val="115000"/>
                        </a:lnSpc>
                        <a:spcAft>
                          <a:spcPts val="0"/>
                        </a:spcAft>
                      </a:pPr>
                      <a:r>
                        <a:rPr lang="en-US" sz="2000" dirty="0">
                          <a:effectLst/>
                        </a:rPr>
                        <a:t>T1</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97786" marR="97786" marT="0" marB="0" anchor="ctr"/>
                </a:tc>
                <a:tc>
                  <a:txBody>
                    <a:bodyPr/>
                    <a:lstStyle/>
                    <a:p>
                      <a:pPr algn="ctr">
                        <a:lnSpc>
                          <a:spcPct val="115000"/>
                        </a:lnSpc>
                        <a:spcAft>
                          <a:spcPts val="0"/>
                        </a:spcAft>
                      </a:pPr>
                      <a:r>
                        <a:rPr lang="en-US" sz="2000">
                          <a:effectLst/>
                        </a:rPr>
                        <a:t>Time</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97786" marR="97786" marT="0" marB="0" anchor="ctr"/>
                </a:tc>
                <a:tc>
                  <a:txBody>
                    <a:bodyPr/>
                    <a:lstStyle/>
                    <a:p>
                      <a:pPr algn="ctr">
                        <a:lnSpc>
                          <a:spcPct val="115000"/>
                        </a:lnSpc>
                        <a:spcAft>
                          <a:spcPts val="0"/>
                        </a:spcAft>
                      </a:pPr>
                      <a:r>
                        <a:rPr lang="en-US" sz="2000" dirty="0">
                          <a:effectLst/>
                        </a:rPr>
                        <a:t>T2</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97786" marR="97786" marT="0" marB="0" anchor="ctr"/>
                </a:tc>
                <a:extLst>
                  <a:ext uri="{0D108BD9-81ED-4DB2-BD59-A6C34878D82A}">
                    <a16:rowId xmlns:a16="http://schemas.microsoft.com/office/drawing/2014/main" val="10000"/>
                  </a:ext>
                </a:extLst>
              </a:tr>
              <a:tr h="441180">
                <a:tc>
                  <a:txBody>
                    <a:bodyPr/>
                    <a:lstStyle/>
                    <a:p>
                      <a:pPr algn="ctr">
                        <a:lnSpc>
                          <a:spcPct val="115000"/>
                        </a:lnSpc>
                        <a:spcAft>
                          <a:spcPts val="0"/>
                        </a:spcAft>
                      </a:pPr>
                      <a:r>
                        <a:rPr lang="en-US" sz="2000" b="0" kern="1200" dirty="0">
                          <a:solidFill>
                            <a:schemeClr val="dk1"/>
                          </a:solidFill>
                          <a:effectLst/>
                          <a:latin typeface="+mn-lt"/>
                          <a:ea typeface="+mn-ea"/>
                          <a:cs typeface="+mn-cs"/>
                        </a:rPr>
                        <a:t>---</a:t>
                      </a:r>
                      <a:endParaRPr lang="en-IN" sz="2000" b="0" kern="1200" dirty="0">
                        <a:solidFill>
                          <a:schemeClr val="dk1"/>
                        </a:solidFill>
                        <a:effectLst/>
                        <a:latin typeface="+mn-lt"/>
                        <a:ea typeface="+mn-ea"/>
                        <a:cs typeface="+mn-cs"/>
                      </a:endParaRPr>
                    </a:p>
                  </a:txBody>
                  <a:tcPr marL="97786" marR="97786" marT="0" marB="0" anchor="ctr"/>
                </a:tc>
                <a:tc>
                  <a:txBody>
                    <a:bodyPr/>
                    <a:lstStyle/>
                    <a:p>
                      <a:pPr algn="ctr">
                        <a:lnSpc>
                          <a:spcPct val="115000"/>
                        </a:lnSpc>
                        <a:spcAft>
                          <a:spcPts val="0"/>
                        </a:spcAft>
                      </a:pPr>
                      <a:r>
                        <a:rPr lang="en-US" sz="2000" b="0" kern="1200" dirty="0">
                          <a:solidFill>
                            <a:schemeClr val="dk1"/>
                          </a:solidFill>
                          <a:effectLst/>
                          <a:latin typeface="+mn-lt"/>
                          <a:ea typeface="+mn-ea"/>
                          <a:cs typeface="+mn-cs"/>
                        </a:rPr>
                        <a:t>T0</a:t>
                      </a:r>
                      <a:endParaRPr lang="en-IN" sz="2000" b="0" kern="1200" dirty="0">
                        <a:solidFill>
                          <a:schemeClr val="dk1"/>
                        </a:solidFill>
                        <a:effectLst/>
                        <a:latin typeface="+mn-lt"/>
                        <a:ea typeface="+mn-ea"/>
                        <a:cs typeface="+mn-cs"/>
                      </a:endParaRPr>
                    </a:p>
                  </a:txBody>
                  <a:tcPr marL="97786" marR="97786" marT="0" marB="0" anchor="ctr"/>
                </a:tc>
                <a:tc>
                  <a:txBody>
                    <a:bodyPr/>
                    <a:lstStyle/>
                    <a:p>
                      <a:pPr algn="ctr">
                        <a:lnSpc>
                          <a:spcPct val="115000"/>
                        </a:lnSpc>
                        <a:spcAft>
                          <a:spcPts val="0"/>
                        </a:spcAft>
                      </a:pPr>
                      <a:r>
                        <a:rPr lang="en-US" sz="2000" b="0" kern="1200" dirty="0">
                          <a:solidFill>
                            <a:schemeClr val="dk1"/>
                          </a:solidFill>
                          <a:effectLst/>
                          <a:latin typeface="+mn-lt"/>
                          <a:ea typeface="+mn-ea"/>
                          <a:cs typeface="+mn-cs"/>
                        </a:rPr>
                        <a:t>---</a:t>
                      </a:r>
                      <a:endParaRPr lang="en-IN" sz="2000" b="0" kern="1200" dirty="0">
                        <a:solidFill>
                          <a:schemeClr val="dk1"/>
                        </a:solidFill>
                        <a:effectLst/>
                        <a:latin typeface="+mn-lt"/>
                        <a:ea typeface="+mn-ea"/>
                        <a:cs typeface="+mn-cs"/>
                      </a:endParaRPr>
                    </a:p>
                  </a:txBody>
                  <a:tcPr marL="97786" marR="97786" marT="0" marB="0" anchor="ctr"/>
                </a:tc>
                <a:extLst>
                  <a:ext uri="{0D108BD9-81ED-4DB2-BD59-A6C34878D82A}">
                    <a16:rowId xmlns:a16="http://schemas.microsoft.com/office/drawing/2014/main" val="10001"/>
                  </a:ext>
                </a:extLst>
              </a:tr>
              <a:tr h="441180">
                <a:tc>
                  <a:txBody>
                    <a:bodyPr/>
                    <a:lstStyle/>
                    <a:p>
                      <a:pPr algn="ctr">
                        <a:lnSpc>
                          <a:spcPct val="115000"/>
                        </a:lnSpc>
                        <a:spcAft>
                          <a:spcPts val="0"/>
                        </a:spcAft>
                      </a:pPr>
                      <a:r>
                        <a:rPr lang="en-US" sz="2000" b="0" kern="1200" dirty="0">
                          <a:solidFill>
                            <a:schemeClr val="dk1"/>
                          </a:solidFill>
                          <a:effectLst/>
                          <a:latin typeface="+mn-lt"/>
                          <a:ea typeface="+mn-ea"/>
                          <a:cs typeface="+mn-cs"/>
                        </a:rPr>
                        <a:t>Read X</a:t>
                      </a:r>
                    </a:p>
                    <a:p>
                      <a:pPr algn="ctr">
                        <a:lnSpc>
                          <a:spcPct val="115000"/>
                        </a:lnSpc>
                        <a:spcAft>
                          <a:spcPts val="0"/>
                        </a:spcAft>
                      </a:pPr>
                      <a:r>
                        <a:rPr lang="en-US" sz="2000" b="0" kern="1200" dirty="0">
                          <a:solidFill>
                            <a:schemeClr val="dk1"/>
                          </a:solidFill>
                          <a:effectLst/>
                          <a:latin typeface="+mn-lt"/>
                          <a:ea typeface="+mn-ea"/>
                          <a:cs typeface="+mn-cs"/>
                        </a:rPr>
                        <a:t>(X=100)</a:t>
                      </a:r>
                      <a:endParaRPr lang="en-IN" sz="2000" b="0" kern="1200" dirty="0">
                        <a:solidFill>
                          <a:schemeClr val="dk1"/>
                        </a:solidFill>
                        <a:effectLst/>
                        <a:latin typeface="+mn-lt"/>
                        <a:ea typeface="+mn-ea"/>
                        <a:cs typeface="+mn-cs"/>
                      </a:endParaRPr>
                    </a:p>
                  </a:txBody>
                  <a:tcPr marL="97786" marR="97786" marT="0" marB="0" anchor="ctr"/>
                </a:tc>
                <a:tc>
                  <a:txBody>
                    <a:bodyPr/>
                    <a:lstStyle/>
                    <a:p>
                      <a:pPr algn="ctr">
                        <a:lnSpc>
                          <a:spcPct val="115000"/>
                        </a:lnSpc>
                        <a:spcAft>
                          <a:spcPts val="0"/>
                        </a:spcAft>
                      </a:pPr>
                      <a:r>
                        <a:rPr lang="en-US" sz="2000" b="0" kern="1200">
                          <a:solidFill>
                            <a:schemeClr val="dk1"/>
                          </a:solidFill>
                          <a:effectLst/>
                          <a:latin typeface="+mn-lt"/>
                          <a:ea typeface="+mn-ea"/>
                          <a:cs typeface="+mn-cs"/>
                        </a:rPr>
                        <a:t>T1</a:t>
                      </a:r>
                      <a:endParaRPr lang="en-IN" sz="2000" b="0" kern="1200">
                        <a:solidFill>
                          <a:schemeClr val="dk1"/>
                        </a:solidFill>
                        <a:effectLst/>
                        <a:latin typeface="+mn-lt"/>
                        <a:ea typeface="+mn-ea"/>
                        <a:cs typeface="+mn-cs"/>
                      </a:endParaRPr>
                    </a:p>
                  </a:txBody>
                  <a:tcPr marL="97786" marR="97786" marT="0" marB="0" anchor="ctr"/>
                </a:tc>
                <a:tc>
                  <a:txBody>
                    <a:bodyPr/>
                    <a:lstStyle/>
                    <a:p>
                      <a:pPr algn="ctr">
                        <a:lnSpc>
                          <a:spcPct val="115000"/>
                        </a:lnSpc>
                        <a:spcAft>
                          <a:spcPts val="0"/>
                        </a:spcAft>
                      </a:pPr>
                      <a:r>
                        <a:rPr lang="en-US" sz="2000" b="0" kern="1200" dirty="0">
                          <a:solidFill>
                            <a:schemeClr val="dk1"/>
                          </a:solidFill>
                          <a:effectLst/>
                          <a:latin typeface="+mn-lt"/>
                          <a:ea typeface="+mn-ea"/>
                          <a:cs typeface="+mn-cs"/>
                        </a:rPr>
                        <a:t>---</a:t>
                      </a:r>
                      <a:endParaRPr lang="en-IN" sz="2000" b="0" kern="1200" dirty="0">
                        <a:solidFill>
                          <a:schemeClr val="dk1"/>
                        </a:solidFill>
                        <a:effectLst/>
                        <a:latin typeface="+mn-lt"/>
                        <a:ea typeface="+mn-ea"/>
                        <a:cs typeface="+mn-cs"/>
                      </a:endParaRPr>
                    </a:p>
                  </a:txBody>
                  <a:tcPr marL="97786" marR="97786" marT="0" marB="0" anchor="ctr"/>
                </a:tc>
                <a:extLst>
                  <a:ext uri="{0D108BD9-81ED-4DB2-BD59-A6C34878D82A}">
                    <a16:rowId xmlns:a16="http://schemas.microsoft.com/office/drawing/2014/main" val="10002"/>
                  </a:ext>
                </a:extLst>
              </a:tr>
              <a:tr h="441180">
                <a:tc>
                  <a:txBody>
                    <a:bodyPr/>
                    <a:lstStyle/>
                    <a:p>
                      <a:pPr algn="ctr">
                        <a:lnSpc>
                          <a:spcPct val="115000"/>
                        </a:lnSpc>
                        <a:spcAft>
                          <a:spcPts val="0"/>
                        </a:spcAft>
                      </a:pPr>
                      <a:r>
                        <a:rPr lang="en-US" sz="2000" b="0" kern="1200" dirty="0">
                          <a:solidFill>
                            <a:schemeClr val="dk1"/>
                          </a:solidFill>
                          <a:effectLst/>
                          <a:latin typeface="+mn-lt"/>
                          <a:ea typeface="+mn-ea"/>
                          <a:cs typeface="+mn-cs"/>
                        </a:rPr>
                        <a:t>---</a:t>
                      </a:r>
                      <a:endParaRPr lang="en-IN" sz="2000" b="0" kern="1200" dirty="0">
                        <a:solidFill>
                          <a:schemeClr val="dk1"/>
                        </a:solidFill>
                        <a:effectLst/>
                        <a:latin typeface="+mn-lt"/>
                        <a:ea typeface="+mn-ea"/>
                        <a:cs typeface="+mn-cs"/>
                      </a:endParaRPr>
                    </a:p>
                  </a:txBody>
                  <a:tcPr marL="97786" marR="97786" marT="0" marB="0" anchor="ctr"/>
                </a:tc>
                <a:tc>
                  <a:txBody>
                    <a:bodyPr/>
                    <a:lstStyle/>
                    <a:p>
                      <a:pPr algn="ctr">
                        <a:lnSpc>
                          <a:spcPct val="115000"/>
                        </a:lnSpc>
                        <a:spcAft>
                          <a:spcPts val="0"/>
                        </a:spcAft>
                      </a:pPr>
                      <a:r>
                        <a:rPr lang="en-US" sz="2000" b="0" kern="1200" dirty="0">
                          <a:solidFill>
                            <a:schemeClr val="dk1"/>
                          </a:solidFill>
                          <a:effectLst/>
                          <a:latin typeface="+mn-lt"/>
                          <a:ea typeface="+mn-ea"/>
                          <a:cs typeface="+mn-cs"/>
                        </a:rPr>
                        <a:t>T2</a:t>
                      </a:r>
                      <a:endParaRPr lang="en-IN" sz="2000" b="0" kern="1200" dirty="0">
                        <a:solidFill>
                          <a:schemeClr val="dk1"/>
                        </a:solidFill>
                        <a:effectLst/>
                        <a:latin typeface="+mn-lt"/>
                        <a:ea typeface="+mn-ea"/>
                        <a:cs typeface="+mn-cs"/>
                      </a:endParaRPr>
                    </a:p>
                  </a:txBody>
                  <a:tcPr marL="97786" marR="97786" marT="0" marB="0" anchor="ctr"/>
                </a:tc>
                <a:tc>
                  <a:txBody>
                    <a:bodyPr/>
                    <a:lstStyle/>
                    <a:p>
                      <a:pPr algn="ctr">
                        <a:lnSpc>
                          <a:spcPct val="115000"/>
                        </a:lnSpc>
                        <a:spcAft>
                          <a:spcPts val="0"/>
                        </a:spcAft>
                      </a:pPr>
                      <a:r>
                        <a:rPr lang="en-US" sz="2000" b="0" kern="1200" dirty="0">
                          <a:solidFill>
                            <a:schemeClr val="dk1"/>
                          </a:solidFill>
                          <a:effectLst/>
                          <a:latin typeface="+mn-lt"/>
                          <a:ea typeface="+mn-ea"/>
                          <a:cs typeface="+mn-cs"/>
                        </a:rPr>
                        <a:t>Read X</a:t>
                      </a:r>
                    </a:p>
                    <a:p>
                      <a:pPr marL="0" marR="0" indent="0" algn="ctr" defTabSz="914400" rtl="0" eaLnBrk="1" fontAlgn="auto" latinLnBrk="0" hangingPunct="1">
                        <a:lnSpc>
                          <a:spcPct val="115000"/>
                        </a:lnSpc>
                        <a:spcBef>
                          <a:spcPts val="0"/>
                        </a:spcBef>
                        <a:spcAft>
                          <a:spcPts val="0"/>
                        </a:spcAft>
                        <a:buClrTx/>
                        <a:buSzTx/>
                        <a:buFontTx/>
                        <a:buNone/>
                        <a:tabLst/>
                        <a:defRPr/>
                      </a:pPr>
                      <a:r>
                        <a:rPr lang="en-US" sz="2000" b="0" kern="1200" dirty="0">
                          <a:solidFill>
                            <a:schemeClr val="dk1"/>
                          </a:solidFill>
                          <a:effectLst/>
                          <a:latin typeface="+mn-lt"/>
                          <a:ea typeface="+mn-ea"/>
                          <a:cs typeface="+mn-cs"/>
                        </a:rPr>
                        <a:t>(X=100)</a:t>
                      </a:r>
                      <a:endParaRPr lang="en-IN" sz="2000" b="0" kern="1200" dirty="0">
                        <a:solidFill>
                          <a:schemeClr val="dk1"/>
                        </a:solidFill>
                        <a:effectLst/>
                        <a:latin typeface="+mn-lt"/>
                        <a:ea typeface="+mn-ea"/>
                        <a:cs typeface="+mn-cs"/>
                      </a:endParaRPr>
                    </a:p>
                  </a:txBody>
                  <a:tcPr marL="97786" marR="97786" marT="0" marB="0" anchor="ctr"/>
                </a:tc>
                <a:extLst>
                  <a:ext uri="{0D108BD9-81ED-4DB2-BD59-A6C34878D82A}">
                    <a16:rowId xmlns:a16="http://schemas.microsoft.com/office/drawing/2014/main" val="10003"/>
                  </a:ext>
                </a:extLst>
              </a:tr>
              <a:tr h="441180">
                <a:tc>
                  <a:txBody>
                    <a:bodyPr/>
                    <a:lstStyle/>
                    <a:p>
                      <a:pPr algn="ctr">
                        <a:lnSpc>
                          <a:spcPct val="115000"/>
                        </a:lnSpc>
                        <a:spcAft>
                          <a:spcPts val="0"/>
                        </a:spcAft>
                      </a:pPr>
                      <a:r>
                        <a:rPr lang="en-US" sz="2000" b="0" kern="1200" dirty="0">
                          <a:solidFill>
                            <a:schemeClr val="dk1"/>
                          </a:solidFill>
                          <a:effectLst/>
                          <a:latin typeface="+mn-lt"/>
                          <a:ea typeface="+mn-ea"/>
                          <a:cs typeface="+mn-cs"/>
                        </a:rPr>
                        <a:t>X=X-25</a:t>
                      </a:r>
                    </a:p>
                    <a:p>
                      <a:pPr algn="ctr">
                        <a:lnSpc>
                          <a:spcPct val="115000"/>
                        </a:lnSpc>
                        <a:spcAft>
                          <a:spcPts val="0"/>
                        </a:spcAft>
                      </a:pPr>
                      <a:r>
                        <a:rPr lang="en-US" sz="2000" b="0" kern="1200" dirty="0">
                          <a:solidFill>
                            <a:schemeClr val="dk1"/>
                          </a:solidFill>
                          <a:effectLst/>
                          <a:latin typeface="+mn-lt"/>
                          <a:ea typeface="+mn-ea"/>
                          <a:cs typeface="+mn-cs"/>
                        </a:rPr>
                        <a:t>(X=75)</a:t>
                      </a:r>
                      <a:endParaRPr lang="en-IN" sz="2000" b="0" kern="1200" dirty="0">
                        <a:solidFill>
                          <a:schemeClr val="dk1"/>
                        </a:solidFill>
                        <a:effectLst/>
                        <a:latin typeface="+mn-lt"/>
                        <a:ea typeface="+mn-ea"/>
                        <a:cs typeface="+mn-cs"/>
                      </a:endParaRPr>
                    </a:p>
                  </a:txBody>
                  <a:tcPr marL="97786" marR="97786" marT="0" marB="0" anchor="ctr"/>
                </a:tc>
                <a:tc>
                  <a:txBody>
                    <a:bodyPr/>
                    <a:lstStyle/>
                    <a:p>
                      <a:pPr algn="ctr">
                        <a:lnSpc>
                          <a:spcPct val="115000"/>
                        </a:lnSpc>
                        <a:spcAft>
                          <a:spcPts val="0"/>
                        </a:spcAft>
                      </a:pPr>
                      <a:r>
                        <a:rPr lang="en-US" sz="2000" b="0" kern="1200" dirty="0">
                          <a:solidFill>
                            <a:schemeClr val="dk1"/>
                          </a:solidFill>
                          <a:effectLst/>
                          <a:latin typeface="+mn-lt"/>
                          <a:ea typeface="+mn-ea"/>
                          <a:cs typeface="+mn-cs"/>
                        </a:rPr>
                        <a:t>T3</a:t>
                      </a:r>
                      <a:endParaRPr lang="en-IN" sz="2000" b="0" kern="1200" dirty="0">
                        <a:solidFill>
                          <a:schemeClr val="dk1"/>
                        </a:solidFill>
                        <a:effectLst/>
                        <a:latin typeface="+mn-lt"/>
                        <a:ea typeface="+mn-ea"/>
                        <a:cs typeface="+mn-cs"/>
                      </a:endParaRPr>
                    </a:p>
                  </a:txBody>
                  <a:tcPr marL="97786" marR="97786" marT="0" marB="0" anchor="ctr"/>
                </a:tc>
                <a:tc>
                  <a:txBody>
                    <a:bodyPr/>
                    <a:lstStyle/>
                    <a:p>
                      <a:pPr algn="ctr">
                        <a:lnSpc>
                          <a:spcPct val="115000"/>
                        </a:lnSpc>
                        <a:spcAft>
                          <a:spcPts val="0"/>
                        </a:spcAft>
                      </a:pPr>
                      <a:r>
                        <a:rPr lang="en-US" sz="2000" b="0" kern="1200" dirty="0">
                          <a:solidFill>
                            <a:schemeClr val="dk1"/>
                          </a:solidFill>
                          <a:effectLst/>
                          <a:latin typeface="+mn-lt"/>
                          <a:ea typeface="+mn-ea"/>
                          <a:cs typeface="+mn-cs"/>
                        </a:rPr>
                        <a:t>---</a:t>
                      </a:r>
                      <a:endParaRPr lang="en-IN" sz="2000" b="0" kern="1200" dirty="0">
                        <a:solidFill>
                          <a:schemeClr val="dk1"/>
                        </a:solidFill>
                        <a:effectLst/>
                        <a:latin typeface="+mn-lt"/>
                        <a:ea typeface="+mn-ea"/>
                        <a:cs typeface="+mn-cs"/>
                      </a:endParaRPr>
                    </a:p>
                  </a:txBody>
                  <a:tcPr marL="97786" marR="97786" marT="0" marB="0" anchor="ctr"/>
                </a:tc>
                <a:extLst>
                  <a:ext uri="{0D108BD9-81ED-4DB2-BD59-A6C34878D82A}">
                    <a16:rowId xmlns:a16="http://schemas.microsoft.com/office/drawing/2014/main" val="10004"/>
                  </a:ext>
                </a:extLst>
              </a:tr>
              <a:tr h="441180">
                <a:tc>
                  <a:txBody>
                    <a:bodyPr/>
                    <a:lstStyle/>
                    <a:p>
                      <a:pPr algn="ctr">
                        <a:lnSpc>
                          <a:spcPct val="115000"/>
                        </a:lnSpc>
                        <a:spcAft>
                          <a:spcPts val="0"/>
                        </a:spcAft>
                      </a:pPr>
                      <a:r>
                        <a:rPr lang="en-US" sz="2000" b="0" kern="1200" dirty="0">
                          <a:solidFill>
                            <a:schemeClr val="dk1"/>
                          </a:solidFill>
                          <a:effectLst/>
                          <a:latin typeface="+mn-lt"/>
                          <a:ea typeface="+mn-ea"/>
                          <a:cs typeface="+mn-cs"/>
                        </a:rPr>
                        <a:t>---</a:t>
                      </a:r>
                      <a:endParaRPr lang="en-IN" sz="2000" b="0" kern="1200" dirty="0">
                        <a:solidFill>
                          <a:schemeClr val="dk1"/>
                        </a:solidFill>
                        <a:effectLst/>
                        <a:latin typeface="+mn-lt"/>
                        <a:ea typeface="+mn-ea"/>
                        <a:cs typeface="+mn-cs"/>
                      </a:endParaRPr>
                    </a:p>
                  </a:txBody>
                  <a:tcPr marL="97786" marR="97786" marT="0" marB="0" anchor="ctr"/>
                </a:tc>
                <a:tc>
                  <a:txBody>
                    <a:bodyPr/>
                    <a:lstStyle/>
                    <a:p>
                      <a:pPr algn="ctr">
                        <a:lnSpc>
                          <a:spcPct val="115000"/>
                        </a:lnSpc>
                        <a:spcAft>
                          <a:spcPts val="0"/>
                        </a:spcAft>
                      </a:pPr>
                      <a:r>
                        <a:rPr lang="en-US" sz="2000" b="0" kern="1200" dirty="0">
                          <a:solidFill>
                            <a:schemeClr val="dk1"/>
                          </a:solidFill>
                          <a:effectLst/>
                          <a:latin typeface="+mn-lt"/>
                          <a:ea typeface="+mn-ea"/>
                          <a:cs typeface="+mn-cs"/>
                        </a:rPr>
                        <a:t>T4</a:t>
                      </a:r>
                      <a:endParaRPr lang="en-IN" sz="2000" b="0" kern="1200" dirty="0">
                        <a:solidFill>
                          <a:schemeClr val="dk1"/>
                        </a:solidFill>
                        <a:effectLst/>
                        <a:latin typeface="+mn-lt"/>
                        <a:ea typeface="+mn-ea"/>
                        <a:cs typeface="+mn-cs"/>
                      </a:endParaRPr>
                    </a:p>
                  </a:txBody>
                  <a:tcPr marL="97786" marR="97786" marT="0" marB="0" anchor="ctr"/>
                </a:tc>
                <a:tc>
                  <a:txBody>
                    <a:bodyPr/>
                    <a:lstStyle/>
                    <a:p>
                      <a:pPr algn="ctr">
                        <a:lnSpc>
                          <a:spcPct val="115000"/>
                        </a:lnSpc>
                        <a:spcAft>
                          <a:spcPts val="0"/>
                        </a:spcAft>
                      </a:pPr>
                      <a:r>
                        <a:rPr lang="en-US" sz="2000" b="0" kern="1200" dirty="0">
                          <a:solidFill>
                            <a:schemeClr val="dk1"/>
                          </a:solidFill>
                          <a:effectLst/>
                          <a:latin typeface="+mn-lt"/>
                          <a:ea typeface="+mn-ea"/>
                          <a:cs typeface="+mn-cs"/>
                        </a:rPr>
                        <a:t>X=X-50</a:t>
                      </a:r>
                    </a:p>
                    <a:p>
                      <a:pPr algn="ctr">
                        <a:lnSpc>
                          <a:spcPct val="115000"/>
                        </a:lnSpc>
                        <a:spcAft>
                          <a:spcPts val="0"/>
                        </a:spcAft>
                      </a:pPr>
                      <a:r>
                        <a:rPr lang="en-US" sz="2000" b="0" kern="1200" dirty="0">
                          <a:solidFill>
                            <a:schemeClr val="dk1"/>
                          </a:solidFill>
                          <a:effectLst/>
                          <a:latin typeface="+mn-lt"/>
                          <a:ea typeface="+mn-ea"/>
                          <a:cs typeface="+mn-cs"/>
                        </a:rPr>
                        <a:t>X=50</a:t>
                      </a:r>
                      <a:endParaRPr lang="en-IN" sz="2000" b="0" kern="1200" dirty="0">
                        <a:solidFill>
                          <a:schemeClr val="dk1"/>
                        </a:solidFill>
                        <a:effectLst/>
                        <a:latin typeface="+mn-lt"/>
                        <a:ea typeface="+mn-ea"/>
                        <a:cs typeface="+mn-cs"/>
                      </a:endParaRPr>
                    </a:p>
                  </a:txBody>
                  <a:tcPr marL="97786" marR="97786" marT="0" marB="0" anchor="ctr"/>
                </a:tc>
                <a:extLst>
                  <a:ext uri="{0D108BD9-81ED-4DB2-BD59-A6C34878D82A}">
                    <a16:rowId xmlns:a16="http://schemas.microsoft.com/office/drawing/2014/main" val="10005"/>
                  </a:ext>
                </a:extLst>
              </a:tr>
              <a:tr h="441180">
                <a:tc>
                  <a:txBody>
                    <a:bodyPr/>
                    <a:lstStyle/>
                    <a:p>
                      <a:pPr algn="ctr">
                        <a:lnSpc>
                          <a:spcPct val="115000"/>
                        </a:lnSpc>
                        <a:spcAft>
                          <a:spcPts val="0"/>
                        </a:spcAft>
                      </a:pPr>
                      <a:r>
                        <a:rPr lang="en-US" sz="2000" b="0" kern="1200" dirty="0">
                          <a:solidFill>
                            <a:schemeClr val="dk1"/>
                          </a:solidFill>
                          <a:effectLst/>
                          <a:latin typeface="+mn-lt"/>
                          <a:ea typeface="+mn-ea"/>
                          <a:cs typeface="+mn-cs"/>
                        </a:rPr>
                        <a:t>Write X</a:t>
                      </a:r>
                    </a:p>
                    <a:p>
                      <a:pPr algn="ctr">
                        <a:lnSpc>
                          <a:spcPct val="115000"/>
                        </a:lnSpc>
                        <a:spcAft>
                          <a:spcPts val="0"/>
                        </a:spcAft>
                      </a:pPr>
                      <a:r>
                        <a:rPr lang="en-US" sz="2000" b="0" kern="1200" dirty="0">
                          <a:solidFill>
                            <a:schemeClr val="dk1"/>
                          </a:solidFill>
                          <a:effectLst/>
                          <a:latin typeface="+mn-lt"/>
                          <a:ea typeface="+mn-ea"/>
                          <a:cs typeface="+mn-cs"/>
                        </a:rPr>
                        <a:t>(X=75)</a:t>
                      </a:r>
                      <a:endParaRPr lang="en-IN" sz="2000" b="0" kern="1200" dirty="0">
                        <a:solidFill>
                          <a:schemeClr val="dk1"/>
                        </a:solidFill>
                        <a:effectLst/>
                        <a:latin typeface="+mn-lt"/>
                        <a:ea typeface="+mn-ea"/>
                        <a:cs typeface="+mn-cs"/>
                      </a:endParaRPr>
                    </a:p>
                  </a:txBody>
                  <a:tcPr marL="97786" marR="97786" marT="0" marB="0" anchor="ctr"/>
                </a:tc>
                <a:tc>
                  <a:txBody>
                    <a:bodyPr/>
                    <a:lstStyle/>
                    <a:p>
                      <a:pPr algn="ctr">
                        <a:lnSpc>
                          <a:spcPct val="115000"/>
                        </a:lnSpc>
                        <a:spcAft>
                          <a:spcPts val="0"/>
                        </a:spcAft>
                      </a:pPr>
                      <a:r>
                        <a:rPr lang="en-US" sz="2000" b="0" kern="1200" dirty="0">
                          <a:solidFill>
                            <a:schemeClr val="dk1"/>
                          </a:solidFill>
                          <a:effectLst/>
                          <a:latin typeface="+mn-lt"/>
                          <a:ea typeface="+mn-ea"/>
                          <a:cs typeface="+mn-cs"/>
                        </a:rPr>
                        <a:t>T5</a:t>
                      </a:r>
                      <a:endParaRPr lang="en-IN" sz="2000" b="0" kern="1200" dirty="0">
                        <a:solidFill>
                          <a:schemeClr val="dk1"/>
                        </a:solidFill>
                        <a:effectLst/>
                        <a:latin typeface="+mn-lt"/>
                        <a:ea typeface="+mn-ea"/>
                        <a:cs typeface="+mn-cs"/>
                      </a:endParaRPr>
                    </a:p>
                  </a:txBody>
                  <a:tcPr marL="97786" marR="97786" marT="0" marB="0" anchor="ctr"/>
                </a:tc>
                <a:tc>
                  <a:txBody>
                    <a:bodyPr/>
                    <a:lstStyle/>
                    <a:p>
                      <a:pPr algn="ctr">
                        <a:lnSpc>
                          <a:spcPct val="115000"/>
                        </a:lnSpc>
                        <a:spcAft>
                          <a:spcPts val="0"/>
                        </a:spcAft>
                      </a:pPr>
                      <a:r>
                        <a:rPr lang="en-US" sz="2000" b="0" kern="1200" dirty="0">
                          <a:solidFill>
                            <a:schemeClr val="dk1"/>
                          </a:solidFill>
                          <a:effectLst/>
                          <a:latin typeface="+mn-lt"/>
                          <a:ea typeface="+mn-ea"/>
                          <a:cs typeface="+mn-cs"/>
                        </a:rPr>
                        <a:t>---</a:t>
                      </a:r>
                      <a:endParaRPr lang="en-IN" sz="2000" b="0" kern="1200" dirty="0">
                        <a:solidFill>
                          <a:schemeClr val="dk1"/>
                        </a:solidFill>
                        <a:effectLst/>
                        <a:latin typeface="+mn-lt"/>
                        <a:ea typeface="+mn-ea"/>
                        <a:cs typeface="+mn-cs"/>
                      </a:endParaRPr>
                    </a:p>
                  </a:txBody>
                  <a:tcPr marL="97786" marR="97786" marT="0" marB="0" anchor="ctr"/>
                </a:tc>
                <a:extLst>
                  <a:ext uri="{0D108BD9-81ED-4DB2-BD59-A6C34878D82A}">
                    <a16:rowId xmlns:a16="http://schemas.microsoft.com/office/drawing/2014/main" val="10006"/>
                  </a:ext>
                </a:extLst>
              </a:tr>
              <a:tr h="441180">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2000" b="0" kern="1200" dirty="0">
                          <a:solidFill>
                            <a:schemeClr val="dk1"/>
                          </a:solidFill>
                          <a:effectLst/>
                          <a:latin typeface="+mn-lt"/>
                          <a:ea typeface="+mn-ea"/>
                          <a:cs typeface="+mn-cs"/>
                        </a:rPr>
                        <a:t>---</a:t>
                      </a:r>
                      <a:endParaRPr lang="en-IN" sz="2000" b="0" kern="1200" dirty="0">
                        <a:solidFill>
                          <a:schemeClr val="dk1"/>
                        </a:solidFill>
                        <a:effectLst/>
                        <a:latin typeface="+mn-lt"/>
                        <a:ea typeface="+mn-ea"/>
                        <a:cs typeface="+mn-cs"/>
                      </a:endParaRPr>
                    </a:p>
                    <a:p>
                      <a:pPr algn="ctr">
                        <a:lnSpc>
                          <a:spcPct val="115000"/>
                        </a:lnSpc>
                        <a:spcAft>
                          <a:spcPts val="0"/>
                        </a:spcAft>
                      </a:pPr>
                      <a:endParaRPr lang="en-IN" sz="2000" b="0" kern="1200" dirty="0">
                        <a:solidFill>
                          <a:schemeClr val="dk1"/>
                        </a:solidFill>
                        <a:effectLst/>
                        <a:latin typeface="+mn-lt"/>
                        <a:ea typeface="+mn-ea"/>
                        <a:cs typeface="+mn-cs"/>
                      </a:endParaRPr>
                    </a:p>
                  </a:txBody>
                  <a:tcPr marL="97786" marR="97786" marT="0" marB="0" anchor="ctr"/>
                </a:tc>
                <a:tc>
                  <a:txBody>
                    <a:bodyPr/>
                    <a:lstStyle/>
                    <a:p>
                      <a:pPr algn="ctr">
                        <a:lnSpc>
                          <a:spcPct val="115000"/>
                        </a:lnSpc>
                        <a:spcAft>
                          <a:spcPts val="0"/>
                        </a:spcAft>
                      </a:pPr>
                      <a:r>
                        <a:rPr lang="en-IN" sz="2000" b="0" kern="1200" dirty="0">
                          <a:solidFill>
                            <a:schemeClr val="dk1"/>
                          </a:solidFill>
                          <a:effectLst/>
                          <a:latin typeface="+mn-lt"/>
                          <a:ea typeface="+mn-ea"/>
                          <a:cs typeface="+mn-cs"/>
                        </a:rPr>
                        <a:t>T6</a:t>
                      </a:r>
                    </a:p>
                  </a:txBody>
                  <a:tcPr marL="97786" marR="97786" marT="0" marB="0" anchor="ctr"/>
                </a:tc>
                <a:tc>
                  <a:txBody>
                    <a:bodyPr/>
                    <a:lstStyle/>
                    <a:p>
                      <a:pPr algn="ctr">
                        <a:lnSpc>
                          <a:spcPct val="115000"/>
                        </a:lnSpc>
                        <a:spcAft>
                          <a:spcPts val="0"/>
                        </a:spcAft>
                      </a:pPr>
                      <a:r>
                        <a:rPr lang="en-US" sz="2000" b="0" kern="1200" dirty="0">
                          <a:solidFill>
                            <a:schemeClr val="dk1"/>
                          </a:solidFill>
                          <a:effectLst/>
                          <a:latin typeface="+mn-lt"/>
                          <a:ea typeface="+mn-ea"/>
                          <a:cs typeface="+mn-cs"/>
                        </a:rPr>
                        <a:t>Write X</a:t>
                      </a:r>
                    </a:p>
                    <a:p>
                      <a:pPr algn="ctr">
                        <a:lnSpc>
                          <a:spcPct val="115000"/>
                        </a:lnSpc>
                        <a:spcAft>
                          <a:spcPts val="0"/>
                        </a:spcAft>
                      </a:pPr>
                      <a:r>
                        <a:rPr lang="en-US" sz="2000" b="0" kern="1200" dirty="0">
                          <a:solidFill>
                            <a:schemeClr val="dk1"/>
                          </a:solidFill>
                          <a:effectLst/>
                          <a:latin typeface="+mn-lt"/>
                          <a:ea typeface="+mn-ea"/>
                          <a:cs typeface="+mn-cs"/>
                        </a:rPr>
                        <a:t>(X=50)</a:t>
                      </a:r>
                      <a:endParaRPr lang="en-IN" sz="2000" b="0" kern="1200" dirty="0">
                        <a:solidFill>
                          <a:schemeClr val="dk1"/>
                        </a:solidFill>
                        <a:effectLst/>
                        <a:latin typeface="+mn-lt"/>
                        <a:ea typeface="+mn-ea"/>
                        <a:cs typeface="+mn-cs"/>
                      </a:endParaRPr>
                    </a:p>
                  </a:txBody>
                  <a:tcPr marL="97786" marR="97786" marT="0" marB="0" anchor="ct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4797419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fade">
                                      <p:cBhvr>
                                        <p:cTn id="16" dur="500"/>
                                        <p:tgtEl>
                                          <p:spTgt spid="3">
                                            <p:txEl>
                                              <p:pRg st="1" end="1"/>
                                            </p:txEl>
                                          </p:spTgt>
                                        </p:tgtEl>
                                      </p:cBhvr>
                                    </p:animEffect>
                                  </p:childTnLst>
                                </p:cTn>
                              </p:par>
                              <p:par>
                                <p:cTn id="17" presetID="1" presetClass="entr" presetSubtype="0" fill="hold" nodeType="with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11200"/>
          </a:xfrm>
        </p:spPr>
        <p:txBody>
          <a:bodyPr/>
          <a:lstStyle/>
          <a:p>
            <a:r>
              <a:rPr lang="en-IN" dirty="0"/>
              <a:t>Dirty read problem</a:t>
            </a:r>
            <a:endParaRPr lang="en-US" dirty="0"/>
          </a:p>
        </p:txBody>
      </p:sp>
      <p:sp>
        <p:nvSpPr>
          <p:cNvPr id="3" name="Content Placeholder 2"/>
          <p:cNvSpPr>
            <a:spLocks noGrp="1"/>
          </p:cNvSpPr>
          <p:nvPr>
            <p:ph idx="1"/>
          </p:nvPr>
        </p:nvSpPr>
        <p:spPr>
          <a:xfrm>
            <a:off x="131180" y="863444"/>
            <a:ext cx="7869819" cy="5590565"/>
          </a:xfrm>
        </p:spPr>
        <p:txBody>
          <a:bodyPr/>
          <a:lstStyle/>
          <a:p>
            <a:r>
              <a:rPr lang="en-US" dirty="0"/>
              <a:t>The dirty read arises when </a:t>
            </a:r>
            <a:r>
              <a:rPr lang="en-US" b="1" dirty="0">
                <a:solidFill>
                  <a:schemeClr val="accent6"/>
                </a:solidFill>
              </a:rPr>
              <a:t>one transaction update some item and then fails</a:t>
            </a:r>
            <a:r>
              <a:rPr lang="en-US" dirty="0"/>
              <a:t> due to some reason. This </a:t>
            </a:r>
            <a:r>
              <a:rPr lang="en-US" b="1" dirty="0">
                <a:solidFill>
                  <a:schemeClr val="accent6"/>
                </a:solidFill>
              </a:rPr>
              <a:t>updated item is retrieved by another transaction before it is changed back to the original value</a:t>
            </a:r>
            <a:r>
              <a:rPr lang="en-US" dirty="0"/>
              <a:t>.</a:t>
            </a:r>
          </a:p>
          <a:p>
            <a:r>
              <a:rPr lang="en-US" dirty="0"/>
              <a:t>How to </a:t>
            </a:r>
            <a:r>
              <a:rPr lang="en-US" b="1" dirty="0">
                <a:solidFill>
                  <a:schemeClr val="tx2"/>
                </a:solidFill>
              </a:rPr>
              <a:t>avoid</a:t>
            </a:r>
            <a:r>
              <a:rPr lang="en-US" dirty="0"/>
              <a:t>: A transaction </a:t>
            </a:r>
            <a:r>
              <a:rPr lang="en-US" b="1" dirty="0">
                <a:solidFill>
                  <a:schemeClr val="accent6"/>
                </a:solidFill>
              </a:rPr>
              <a:t>T1 must not read the data item (X) until the transaction T2 can commit </a:t>
            </a:r>
            <a:r>
              <a:rPr lang="en-US" dirty="0"/>
              <a:t>data item (X).</a:t>
            </a:r>
          </a:p>
        </p:txBody>
      </p:sp>
      <p:sp>
        <p:nvSpPr>
          <p:cNvPr id="5" name="TextBox 4"/>
          <p:cNvSpPr txBox="1"/>
          <p:nvPr/>
        </p:nvSpPr>
        <p:spPr>
          <a:xfrm>
            <a:off x="9614556" y="863444"/>
            <a:ext cx="978370" cy="461665"/>
          </a:xfrm>
          <a:prstGeom prst="rect">
            <a:avLst/>
          </a:prstGeom>
          <a:ln w="28575">
            <a:solidFill>
              <a:schemeClr val="accent6"/>
            </a:solidFill>
          </a:ln>
        </p:spPr>
        <p:style>
          <a:lnRef idx="2">
            <a:schemeClr val="accent6"/>
          </a:lnRef>
          <a:fillRef idx="1">
            <a:schemeClr val="lt1"/>
          </a:fillRef>
          <a:effectRef idx="0">
            <a:schemeClr val="accent6"/>
          </a:effectRef>
          <a:fontRef idx="minor">
            <a:schemeClr val="dk1"/>
          </a:fontRef>
        </p:style>
        <p:txBody>
          <a:bodyPr wrap="square" rtlCol="0">
            <a:spAutoFit/>
          </a:bodyPr>
          <a:lstStyle/>
          <a:p>
            <a:pPr algn="ctr"/>
            <a:r>
              <a:rPr lang="en-US" sz="2400" dirty="0"/>
              <a:t>X=100</a:t>
            </a:r>
            <a:endParaRPr lang="en-IN" sz="2400" dirty="0"/>
          </a:p>
        </p:txBody>
      </p:sp>
      <p:graphicFrame>
        <p:nvGraphicFramePr>
          <p:cNvPr id="6" name="Content Placeholder 3"/>
          <p:cNvGraphicFramePr>
            <a:graphicFrameLocks/>
          </p:cNvGraphicFramePr>
          <p:nvPr>
            <p:extLst>
              <p:ext uri="{D42A27DB-BD31-4B8C-83A1-F6EECF244321}">
                <p14:modId xmlns:p14="http://schemas.microsoft.com/office/powerpoint/2010/main" val="2869527087"/>
              </p:ext>
            </p:extLst>
          </p:nvPr>
        </p:nvGraphicFramePr>
        <p:xfrm>
          <a:off x="8366760" y="1353312"/>
          <a:ext cx="3470376" cy="2906940"/>
        </p:xfrm>
        <a:graphic>
          <a:graphicData uri="http://schemas.openxmlformats.org/drawingml/2006/table">
            <a:tbl>
              <a:tblPr firstRow="1" firstCol="1" bandRow="1">
                <a:tableStyleId>{5202B0CA-FC54-4496-8BCA-5EF66A818D29}</a:tableStyleId>
              </a:tblPr>
              <a:tblGrid>
                <a:gridCol w="1201729">
                  <a:extLst>
                    <a:ext uri="{9D8B030D-6E8A-4147-A177-3AD203B41FA5}">
                      <a16:colId xmlns:a16="http://schemas.microsoft.com/office/drawing/2014/main" val="20000"/>
                    </a:ext>
                  </a:extLst>
                </a:gridCol>
                <a:gridCol w="1066918">
                  <a:extLst>
                    <a:ext uri="{9D8B030D-6E8A-4147-A177-3AD203B41FA5}">
                      <a16:colId xmlns:a16="http://schemas.microsoft.com/office/drawing/2014/main" val="20001"/>
                    </a:ext>
                  </a:extLst>
                </a:gridCol>
                <a:gridCol w="1201729">
                  <a:extLst>
                    <a:ext uri="{9D8B030D-6E8A-4147-A177-3AD203B41FA5}">
                      <a16:colId xmlns:a16="http://schemas.microsoft.com/office/drawing/2014/main" val="20002"/>
                    </a:ext>
                  </a:extLst>
                </a:gridCol>
              </a:tblGrid>
              <a:tr h="441180">
                <a:tc>
                  <a:txBody>
                    <a:bodyPr/>
                    <a:lstStyle/>
                    <a:p>
                      <a:pPr algn="ctr">
                        <a:lnSpc>
                          <a:spcPct val="115000"/>
                        </a:lnSpc>
                        <a:spcAft>
                          <a:spcPts val="0"/>
                        </a:spcAft>
                      </a:pPr>
                      <a:r>
                        <a:rPr lang="en-US" sz="2000" dirty="0">
                          <a:effectLst/>
                        </a:rPr>
                        <a:t>T1</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97786" marR="97786" marT="0" marB="0" anchor="ctr"/>
                </a:tc>
                <a:tc>
                  <a:txBody>
                    <a:bodyPr/>
                    <a:lstStyle/>
                    <a:p>
                      <a:pPr algn="ctr">
                        <a:lnSpc>
                          <a:spcPct val="115000"/>
                        </a:lnSpc>
                        <a:spcAft>
                          <a:spcPts val="0"/>
                        </a:spcAft>
                      </a:pPr>
                      <a:r>
                        <a:rPr lang="en-US" sz="2000" dirty="0">
                          <a:effectLst/>
                        </a:rPr>
                        <a:t>Time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97786" marR="97786" marT="0" marB="0" anchor="ctr"/>
                </a:tc>
                <a:tc>
                  <a:txBody>
                    <a:bodyPr/>
                    <a:lstStyle/>
                    <a:p>
                      <a:pPr algn="ctr">
                        <a:lnSpc>
                          <a:spcPct val="115000"/>
                        </a:lnSpc>
                        <a:spcAft>
                          <a:spcPts val="0"/>
                        </a:spcAft>
                      </a:pPr>
                      <a:r>
                        <a:rPr lang="en-US" sz="2000" dirty="0">
                          <a:effectLst/>
                        </a:rPr>
                        <a:t>T2</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97786" marR="97786" marT="0" marB="0" anchor="ctr"/>
                </a:tc>
                <a:extLst>
                  <a:ext uri="{0D108BD9-81ED-4DB2-BD59-A6C34878D82A}">
                    <a16:rowId xmlns:a16="http://schemas.microsoft.com/office/drawing/2014/main" val="10000"/>
                  </a:ext>
                </a:extLst>
              </a:tr>
              <a:tr h="441180">
                <a:tc>
                  <a:txBody>
                    <a:bodyPr/>
                    <a:lstStyle/>
                    <a:p>
                      <a:pPr algn="ctr">
                        <a:lnSpc>
                          <a:spcPct val="115000"/>
                        </a:lnSpc>
                        <a:spcAft>
                          <a:spcPts val="0"/>
                        </a:spcAft>
                      </a:pPr>
                      <a:r>
                        <a:rPr lang="en-US" sz="2000" dirty="0">
                          <a:effectLst/>
                        </a:rPr>
                        <a:t>---</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7786" marR="97786" marT="0" marB="0" anchor="ctr"/>
                </a:tc>
                <a:tc>
                  <a:txBody>
                    <a:bodyPr/>
                    <a:lstStyle/>
                    <a:p>
                      <a:pPr algn="ctr">
                        <a:lnSpc>
                          <a:spcPct val="115000"/>
                        </a:lnSpc>
                        <a:spcAft>
                          <a:spcPts val="0"/>
                        </a:spcAft>
                      </a:pPr>
                      <a:r>
                        <a:rPr lang="en-US" sz="2000" dirty="0">
                          <a:effectLst/>
                        </a:rPr>
                        <a:t>T0</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97786" marR="97786" marT="0" marB="0" anchor="ctr"/>
                </a:tc>
                <a:tc>
                  <a:txBody>
                    <a:bodyPr/>
                    <a:lstStyle/>
                    <a:p>
                      <a:pPr algn="ctr">
                        <a:lnSpc>
                          <a:spcPct val="115000"/>
                        </a:lnSpc>
                        <a:spcAft>
                          <a:spcPts val="0"/>
                        </a:spcAft>
                      </a:pPr>
                      <a:r>
                        <a:rPr lang="en-US" sz="2000">
                          <a:effectLst/>
                        </a:rPr>
                        <a:t>---</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97786" marR="97786" marT="0" marB="0" anchor="ctr"/>
                </a:tc>
                <a:extLst>
                  <a:ext uri="{0D108BD9-81ED-4DB2-BD59-A6C34878D82A}">
                    <a16:rowId xmlns:a16="http://schemas.microsoft.com/office/drawing/2014/main" val="10001"/>
                  </a:ext>
                </a:extLst>
              </a:tr>
              <a:tr h="441180">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800" dirty="0">
                          <a:effectLst/>
                        </a:rPr>
                        <a:t>---</a:t>
                      </a:r>
                      <a:endParaRPr lang="en-IN" sz="1600" b="0" dirty="0">
                        <a:effectLst/>
                        <a:latin typeface="Calibri" panose="020F0502020204030204" pitchFamily="34" charset="0"/>
                        <a:ea typeface="Calibri" panose="020F0502020204030204" pitchFamily="34" charset="0"/>
                        <a:cs typeface="Times New Roman" panose="02020603050405020304" pitchFamily="18" charset="0"/>
                      </a:endParaRPr>
                    </a:p>
                  </a:txBody>
                  <a:tcPr marL="97786" marR="97786" marT="0" marB="0" anchor="ctr"/>
                </a:tc>
                <a:tc>
                  <a:txBody>
                    <a:bodyPr/>
                    <a:lstStyle/>
                    <a:p>
                      <a:pPr algn="ctr">
                        <a:lnSpc>
                          <a:spcPct val="115000"/>
                        </a:lnSpc>
                        <a:spcAft>
                          <a:spcPts val="0"/>
                        </a:spcAft>
                      </a:pPr>
                      <a:r>
                        <a:rPr lang="en-US" sz="2000" dirty="0">
                          <a:effectLst/>
                        </a:rPr>
                        <a:t>T1</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97786" marR="97786" marT="0" marB="0" anchor="ctr"/>
                </a:tc>
                <a:tc>
                  <a:txBody>
                    <a:bodyPr/>
                    <a:lstStyle/>
                    <a:p>
                      <a:pPr algn="ctr">
                        <a:lnSpc>
                          <a:spcPct val="115000"/>
                        </a:lnSpc>
                        <a:spcAft>
                          <a:spcPts val="0"/>
                        </a:spcAft>
                      </a:pPr>
                      <a:r>
                        <a:rPr lang="en-US" sz="2000" dirty="0">
                          <a:effectLst/>
                        </a:rPr>
                        <a:t>Update X</a:t>
                      </a:r>
                    </a:p>
                    <a:p>
                      <a:pPr algn="ctr">
                        <a:lnSpc>
                          <a:spcPct val="115000"/>
                        </a:lnSpc>
                        <a:spcAft>
                          <a:spcPts val="0"/>
                        </a:spcAft>
                      </a:pPr>
                      <a:r>
                        <a:rPr lang="en-US" sz="2000" dirty="0">
                          <a:effectLst/>
                        </a:rPr>
                        <a:t>X=50</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97786" marR="97786" marT="0" marB="0" anchor="ctr"/>
                </a:tc>
                <a:extLst>
                  <a:ext uri="{0D108BD9-81ED-4DB2-BD59-A6C34878D82A}">
                    <a16:rowId xmlns:a16="http://schemas.microsoft.com/office/drawing/2014/main" val="10002"/>
                  </a:ext>
                </a:extLst>
              </a:tr>
              <a:tr h="441180">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2000" b="0" kern="1200" dirty="0">
                          <a:solidFill>
                            <a:schemeClr val="dk1"/>
                          </a:solidFill>
                          <a:effectLst/>
                          <a:latin typeface="+mn-lt"/>
                          <a:ea typeface="+mn-ea"/>
                          <a:cs typeface="+mn-cs"/>
                        </a:rPr>
                        <a:t>Read X</a:t>
                      </a:r>
                      <a:endParaRPr lang="en-IN" sz="2000" b="0" kern="1200" dirty="0">
                        <a:solidFill>
                          <a:schemeClr val="dk1"/>
                        </a:solidFill>
                        <a:effectLst/>
                        <a:latin typeface="+mn-lt"/>
                        <a:ea typeface="+mn-ea"/>
                        <a:cs typeface="+mn-cs"/>
                      </a:endParaRPr>
                    </a:p>
                  </a:txBody>
                  <a:tcPr marL="97786" marR="97786" marT="0" marB="0" anchor="ctr"/>
                </a:tc>
                <a:tc>
                  <a:txBody>
                    <a:bodyPr/>
                    <a:lstStyle/>
                    <a:p>
                      <a:pPr algn="ctr">
                        <a:lnSpc>
                          <a:spcPct val="115000"/>
                        </a:lnSpc>
                        <a:spcAft>
                          <a:spcPts val="0"/>
                        </a:spcAft>
                      </a:pPr>
                      <a:r>
                        <a:rPr lang="en-US" sz="2000" dirty="0">
                          <a:effectLst/>
                        </a:rPr>
                        <a:t>T2</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97786" marR="97786"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800" dirty="0">
                          <a:effectLst/>
                        </a:rPr>
                        <a:t>---</a:t>
                      </a:r>
                      <a:endParaRPr lang="en-IN" sz="1600" b="0" dirty="0">
                        <a:effectLst/>
                        <a:latin typeface="Calibri" panose="020F0502020204030204" pitchFamily="34" charset="0"/>
                        <a:ea typeface="Calibri" panose="020F0502020204030204" pitchFamily="34" charset="0"/>
                        <a:cs typeface="Times New Roman" panose="02020603050405020304" pitchFamily="18" charset="0"/>
                      </a:endParaRPr>
                    </a:p>
                  </a:txBody>
                  <a:tcPr marL="97786" marR="97786" marT="0" marB="0" anchor="ctr"/>
                </a:tc>
                <a:extLst>
                  <a:ext uri="{0D108BD9-81ED-4DB2-BD59-A6C34878D82A}">
                    <a16:rowId xmlns:a16="http://schemas.microsoft.com/office/drawing/2014/main" val="10003"/>
                  </a:ext>
                </a:extLst>
              </a:tr>
              <a:tr h="441180">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2000" dirty="0">
                          <a:effectLst/>
                        </a:rPr>
                        <a:t>---</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7786" marR="97786" marT="0" marB="0" anchor="ctr"/>
                </a:tc>
                <a:tc>
                  <a:txBody>
                    <a:bodyPr/>
                    <a:lstStyle/>
                    <a:p>
                      <a:pPr algn="ctr">
                        <a:lnSpc>
                          <a:spcPct val="115000"/>
                        </a:lnSpc>
                        <a:spcAft>
                          <a:spcPts val="0"/>
                        </a:spcAft>
                      </a:pPr>
                      <a:r>
                        <a:rPr lang="en-US" sz="2000" dirty="0">
                          <a:effectLst/>
                        </a:rPr>
                        <a:t>T3</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97786" marR="97786" marT="0" marB="0" anchor="ctr"/>
                </a:tc>
                <a:tc>
                  <a:txBody>
                    <a:bodyPr/>
                    <a:lstStyle/>
                    <a:p>
                      <a:pPr algn="ctr">
                        <a:lnSpc>
                          <a:spcPct val="115000"/>
                        </a:lnSpc>
                        <a:spcAft>
                          <a:spcPts val="0"/>
                        </a:spcAft>
                      </a:pPr>
                      <a:r>
                        <a:rPr lang="en-US" sz="2000" dirty="0">
                          <a:effectLst/>
                        </a:rPr>
                        <a:t>Rollback</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97786" marR="97786" marT="0" marB="0" anchor="ctr"/>
                </a:tc>
                <a:extLst>
                  <a:ext uri="{0D108BD9-81ED-4DB2-BD59-A6C34878D82A}">
                    <a16:rowId xmlns:a16="http://schemas.microsoft.com/office/drawing/2014/main" val="10004"/>
                  </a:ext>
                </a:extLst>
              </a:tr>
              <a:tr h="441180">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800" dirty="0">
                          <a:effectLst/>
                        </a:rPr>
                        <a:t>---</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7786" marR="97786" marT="0" marB="0" anchor="ctr"/>
                </a:tc>
                <a:tc>
                  <a:txBody>
                    <a:bodyPr/>
                    <a:lstStyle/>
                    <a:p>
                      <a:pPr algn="ctr">
                        <a:lnSpc>
                          <a:spcPct val="115000"/>
                        </a:lnSpc>
                        <a:spcAft>
                          <a:spcPts val="0"/>
                        </a:spcAft>
                      </a:pPr>
                      <a:r>
                        <a:rPr lang="en-US" sz="1800" dirty="0">
                          <a:effectLst/>
                        </a:rPr>
                        <a:t>T4</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97786" marR="97786" marT="0" marB="0" anchor="ctr"/>
                </a:tc>
                <a:tc>
                  <a:txBody>
                    <a:bodyPr/>
                    <a:lstStyle/>
                    <a:p>
                      <a:pPr algn="ctr">
                        <a:lnSpc>
                          <a:spcPct val="115000"/>
                        </a:lnSpc>
                        <a:spcAft>
                          <a:spcPts val="0"/>
                        </a:spcAft>
                      </a:pPr>
                      <a:r>
                        <a:rPr lang="en-US" sz="1800" dirty="0">
                          <a:effectLst/>
                        </a:rPr>
                        <a: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97786" marR="97786" marT="0" marB="0" anchor="ct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3864023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500"/>
                                        <p:tgtEl>
                                          <p:spTgt spid="3">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fade">
                                      <p:cBhvr>
                                        <p:cTn id="18"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1180" y="863444"/>
            <a:ext cx="5590747" cy="5590565"/>
          </a:xfrm>
        </p:spPr>
        <p:txBody>
          <a:bodyPr/>
          <a:lstStyle/>
          <a:p>
            <a:r>
              <a:rPr lang="en-US" dirty="0"/>
              <a:t>The inconsistent retrieval problem arises when </a:t>
            </a:r>
            <a:r>
              <a:rPr lang="en-US" b="1" dirty="0">
                <a:solidFill>
                  <a:schemeClr val="accent6"/>
                </a:solidFill>
              </a:rPr>
              <a:t>one transaction retrieves data to use in some operation but before it can use this data another transaction updates that data and commits</a:t>
            </a:r>
            <a:r>
              <a:rPr lang="en-US" dirty="0"/>
              <a:t>. </a:t>
            </a:r>
          </a:p>
          <a:p>
            <a:r>
              <a:rPr lang="en-US" dirty="0"/>
              <a:t>Through this change will be hidden from first transaction and it will continue to use previous retrieved data. This problem is also known as inconsistent analysis problem.</a:t>
            </a:r>
          </a:p>
          <a:p>
            <a:r>
              <a:rPr lang="en-US" dirty="0"/>
              <a:t>How to </a:t>
            </a:r>
            <a:r>
              <a:rPr lang="en-US" b="1" dirty="0">
                <a:solidFill>
                  <a:schemeClr val="tx2"/>
                </a:solidFill>
              </a:rPr>
              <a:t>avoid</a:t>
            </a:r>
            <a:r>
              <a:rPr lang="en-US" dirty="0"/>
              <a:t>: A </a:t>
            </a:r>
            <a:r>
              <a:rPr lang="en-US" b="1" dirty="0">
                <a:solidFill>
                  <a:schemeClr val="accent6"/>
                </a:solidFill>
              </a:rPr>
              <a:t>transaction T2 must not read or update data item (X) until the transaction T1 can commit </a:t>
            </a:r>
            <a:r>
              <a:rPr lang="en-US" dirty="0"/>
              <a:t>data item (X). </a:t>
            </a:r>
          </a:p>
        </p:txBody>
      </p:sp>
      <p:sp>
        <p:nvSpPr>
          <p:cNvPr id="2" name="Title 1"/>
          <p:cNvSpPr>
            <a:spLocks noGrp="1"/>
          </p:cNvSpPr>
          <p:nvPr>
            <p:ph type="title"/>
          </p:nvPr>
        </p:nvSpPr>
        <p:spPr/>
        <p:txBody>
          <a:bodyPr/>
          <a:lstStyle/>
          <a:p>
            <a:r>
              <a:rPr lang="en-IN" dirty="0"/>
              <a:t>Incorrect retrieval problem</a:t>
            </a:r>
            <a:endParaRPr lang="en-US" dirty="0"/>
          </a:p>
        </p:txBody>
      </p:sp>
      <p:graphicFrame>
        <p:nvGraphicFramePr>
          <p:cNvPr id="7" name="Content Placeholder 5"/>
          <p:cNvGraphicFramePr>
            <a:graphicFrameLocks/>
          </p:cNvGraphicFramePr>
          <p:nvPr>
            <p:extLst>
              <p:ext uri="{D42A27DB-BD31-4B8C-83A1-F6EECF244321}">
                <p14:modId xmlns:p14="http://schemas.microsoft.com/office/powerpoint/2010/main" val="1996694790"/>
              </p:ext>
            </p:extLst>
          </p:nvPr>
        </p:nvGraphicFramePr>
        <p:xfrm>
          <a:off x="5892440" y="1331512"/>
          <a:ext cx="6148732" cy="4907280"/>
        </p:xfrm>
        <a:graphic>
          <a:graphicData uri="http://schemas.openxmlformats.org/drawingml/2006/table">
            <a:tbl>
              <a:tblPr firstRow="1" firstCol="1" bandRow="1">
                <a:tableStyleId>{5202B0CA-FC54-4496-8BCA-5EF66A818D29}</a:tableStyleId>
              </a:tblPr>
              <a:tblGrid>
                <a:gridCol w="2806286">
                  <a:extLst>
                    <a:ext uri="{9D8B030D-6E8A-4147-A177-3AD203B41FA5}">
                      <a16:colId xmlns:a16="http://schemas.microsoft.com/office/drawing/2014/main" val="20000"/>
                    </a:ext>
                  </a:extLst>
                </a:gridCol>
                <a:gridCol w="801273">
                  <a:extLst>
                    <a:ext uri="{9D8B030D-6E8A-4147-A177-3AD203B41FA5}">
                      <a16:colId xmlns:a16="http://schemas.microsoft.com/office/drawing/2014/main" val="20001"/>
                    </a:ext>
                  </a:extLst>
                </a:gridCol>
                <a:gridCol w="2541173">
                  <a:extLst>
                    <a:ext uri="{9D8B030D-6E8A-4147-A177-3AD203B41FA5}">
                      <a16:colId xmlns:a16="http://schemas.microsoft.com/office/drawing/2014/main" val="20002"/>
                    </a:ext>
                  </a:extLst>
                </a:gridCol>
              </a:tblGrid>
              <a:tr h="0">
                <a:tc>
                  <a:txBody>
                    <a:bodyPr/>
                    <a:lstStyle/>
                    <a:p>
                      <a:pPr marL="0" algn="ctr" defTabSz="914400" rtl="0" eaLnBrk="1" latinLnBrk="0" hangingPunct="1">
                        <a:lnSpc>
                          <a:spcPct val="115000"/>
                        </a:lnSpc>
                        <a:spcAft>
                          <a:spcPts val="0"/>
                        </a:spcAft>
                      </a:pPr>
                      <a:r>
                        <a:rPr lang="en-US" sz="2000" kern="1200" dirty="0">
                          <a:effectLst/>
                        </a:rPr>
                        <a:t>T1</a:t>
                      </a:r>
                      <a:endParaRPr lang="en-IN" sz="2000" b="1" kern="1200" dirty="0">
                        <a:solidFill>
                          <a:schemeClr val="lt1"/>
                        </a:solidFill>
                        <a:effectLst/>
                        <a:latin typeface="+mn-lt"/>
                        <a:ea typeface="+mn-ea"/>
                        <a:cs typeface="+mn-cs"/>
                      </a:endParaRPr>
                    </a:p>
                  </a:txBody>
                  <a:tcPr marL="110918" marR="110918" marT="0" marB="0" anchor="ctr"/>
                </a:tc>
                <a:tc>
                  <a:txBody>
                    <a:bodyPr/>
                    <a:lstStyle/>
                    <a:p>
                      <a:pPr marL="0" algn="ctr" defTabSz="914400" rtl="0" eaLnBrk="1" latinLnBrk="0" hangingPunct="1">
                        <a:lnSpc>
                          <a:spcPct val="115000"/>
                        </a:lnSpc>
                        <a:spcAft>
                          <a:spcPts val="0"/>
                        </a:spcAft>
                      </a:pPr>
                      <a:r>
                        <a:rPr lang="en-US" sz="2000" kern="1200" dirty="0">
                          <a:effectLst/>
                        </a:rPr>
                        <a:t>Time</a:t>
                      </a:r>
                      <a:endParaRPr lang="en-IN" sz="2000" b="1" kern="1200" dirty="0">
                        <a:solidFill>
                          <a:schemeClr val="lt1"/>
                        </a:solidFill>
                        <a:effectLst/>
                        <a:latin typeface="+mn-lt"/>
                        <a:ea typeface="+mn-ea"/>
                        <a:cs typeface="+mn-cs"/>
                      </a:endParaRPr>
                    </a:p>
                  </a:txBody>
                  <a:tcPr marL="110918" marR="110918" marT="0" marB="0" anchor="ctr"/>
                </a:tc>
                <a:tc>
                  <a:txBody>
                    <a:bodyPr/>
                    <a:lstStyle/>
                    <a:p>
                      <a:pPr marL="0" algn="ctr" defTabSz="914400" rtl="0" eaLnBrk="1" latinLnBrk="0" hangingPunct="1">
                        <a:lnSpc>
                          <a:spcPct val="115000"/>
                        </a:lnSpc>
                        <a:spcAft>
                          <a:spcPts val="0"/>
                        </a:spcAft>
                      </a:pPr>
                      <a:r>
                        <a:rPr lang="en-US" sz="2000" kern="1200" dirty="0">
                          <a:effectLst/>
                        </a:rPr>
                        <a:t>T2</a:t>
                      </a:r>
                      <a:endParaRPr lang="en-IN" sz="2000" b="1" kern="1200" dirty="0">
                        <a:solidFill>
                          <a:schemeClr val="lt1"/>
                        </a:solidFill>
                        <a:effectLst/>
                        <a:latin typeface="+mn-lt"/>
                        <a:ea typeface="+mn-ea"/>
                        <a:cs typeface="+mn-cs"/>
                      </a:endParaRPr>
                    </a:p>
                  </a:txBody>
                  <a:tcPr marL="110918" marR="110918" marT="0" marB="0" anchor="ctr"/>
                </a:tc>
                <a:extLst>
                  <a:ext uri="{0D108BD9-81ED-4DB2-BD59-A6C34878D82A}">
                    <a16:rowId xmlns:a16="http://schemas.microsoft.com/office/drawing/2014/main" val="10000"/>
                  </a:ext>
                </a:extLst>
              </a:tr>
              <a:tr h="0">
                <a:tc>
                  <a:txBody>
                    <a:bodyPr/>
                    <a:lstStyle/>
                    <a:p>
                      <a:pPr marL="0" algn="ctr" defTabSz="914400" rtl="0" eaLnBrk="1" latinLnBrk="0" hangingPunct="1">
                        <a:lnSpc>
                          <a:spcPct val="115000"/>
                        </a:lnSpc>
                        <a:spcAft>
                          <a:spcPts val="0"/>
                        </a:spcAft>
                      </a:pPr>
                      <a:r>
                        <a:rPr lang="en-US" sz="2000" kern="1200" dirty="0">
                          <a:effectLst/>
                        </a:rPr>
                        <a:t>Read (A)</a:t>
                      </a:r>
                      <a:endParaRPr lang="en-IN" sz="2000" kern="1200" dirty="0">
                        <a:effectLst/>
                      </a:endParaRPr>
                    </a:p>
                    <a:p>
                      <a:pPr marL="0" algn="ctr" defTabSz="914400" rtl="0" eaLnBrk="1" latinLnBrk="0" hangingPunct="1">
                        <a:lnSpc>
                          <a:spcPct val="115000"/>
                        </a:lnSpc>
                        <a:spcAft>
                          <a:spcPts val="0"/>
                        </a:spcAft>
                      </a:pPr>
                      <a:r>
                        <a:rPr lang="en-US" sz="2000" kern="1200" dirty="0">
                          <a:effectLst/>
                        </a:rPr>
                        <a:t>Sum </a:t>
                      </a:r>
                      <a:r>
                        <a:rPr lang="en-US" sz="2000" kern="1200" dirty="0">
                          <a:effectLst/>
                          <a:sym typeface="Symbol" panose="05050102010706020507" pitchFamily="18" charset="2"/>
                        </a:rPr>
                        <a:t></a:t>
                      </a:r>
                      <a:r>
                        <a:rPr lang="en-US" sz="2000" kern="1200" dirty="0">
                          <a:effectLst/>
                        </a:rPr>
                        <a:t> 200</a:t>
                      </a:r>
                      <a:endParaRPr lang="en-IN" sz="2000" b="0" kern="1200" dirty="0">
                        <a:solidFill>
                          <a:schemeClr val="dk1"/>
                        </a:solidFill>
                        <a:effectLst/>
                        <a:latin typeface="+mn-lt"/>
                        <a:ea typeface="+mn-ea"/>
                        <a:cs typeface="+mn-cs"/>
                      </a:endParaRPr>
                    </a:p>
                  </a:txBody>
                  <a:tcPr marL="110918" marR="110918" marT="0" marB="0" anchor="ctr"/>
                </a:tc>
                <a:tc>
                  <a:txBody>
                    <a:bodyPr/>
                    <a:lstStyle/>
                    <a:p>
                      <a:pPr marL="0" algn="ctr" defTabSz="914400" rtl="0" eaLnBrk="1" latinLnBrk="0" hangingPunct="1">
                        <a:lnSpc>
                          <a:spcPct val="115000"/>
                        </a:lnSpc>
                        <a:spcAft>
                          <a:spcPts val="0"/>
                        </a:spcAft>
                      </a:pPr>
                      <a:r>
                        <a:rPr lang="en-US" sz="2000" kern="1200">
                          <a:effectLst/>
                        </a:rPr>
                        <a:t>T1</a:t>
                      </a:r>
                      <a:endParaRPr lang="en-IN" sz="2000" b="0" kern="1200">
                        <a:solidFill>
                          <a:schemeClr val="dk1"/>
                        </a:solidFill>
                        <a:effectLst/>
                        <a:latin typeface="+mn-lt"/>
                        <a:ea typeface="+mn-ea"/>
                        <a:cs typeface="+mn-cs"/>
                      </a:endParaRPr>
                    </a:p>
                  </a:txBody>
                  <a:tcPr marL="110918" marR="110918" marT="0" marB="0" anchor="ctr"/>
                </a:tc>
                <a:tc>
                  <a:txBody>
                    <a:bodyPr/>
                    <a:lstStyle/>
                    <a:p>
                      <a:pPr marL="0" algn="ctr" defTabSz="914400" rtl="0" eaLnBrk="1" latinLnBrk="0" hangingPunct="1">
                        <a:lnSpc>
                          <a:spcPct val="115000"/>
                        </a:lnSpc>
                        <a:spcAft>
                          <a:spcPts val="0"/>
                        </a:spcAft>
                      </a:pPr>
                      <a:r>
                        <a:rPr lang="en-US" sz="2000" kern="1200" dirty="0">
                          <a:effectLst/>
                        </a:rPr>
                        <a:t>---</a:t>
                      </a:r>
                      <a:endParaRPr lang="en-IN" sz="2000" b="0" kern="1200" dirty="0">
                        <a:solidFill>
                          <a:schemeClr val="dk1"/>
                        </a:solidFill>
                        <a:effectLst/>
                        <a:latin typeface="+mn-lt"/>
                        <a:ea typeface="+mn-ea"/>
                        <a:cs typeface="+mn-cs"/>
                      </a:endParaRPr>
                    </a:p>
                  </a:txBody>
                  <a:tcPr marL="110918" marR="110918" marT="0" marB="0" anchor="ctr"/>
                </a:tc>
                <a:extLst>
                  <a:ext uri="{0D108BD9-81ED-4DB2-BD59-A6C34878D82A}">
                    <a16:rowId xmlns:a16="http://schemas.microsoft.com/office/drawing/2014/main" val="10001"/>
                  </a:ext>
                </a:extLst>
              </a:tr>
              <a:tr h="0">
                <a:tc>
                  <a:txBody>
                    <a:bodyPr/>
                    <a:lstStyle/>
                    <a:p>
                      <a:pPr marL="0" algn="ctr" defTabSz="914400" rtl="0" eaLnBrk="1" latinLnBrk="0" hangingPunct="1">
                        <a:lnSpc>
                          <a:spcPct val="115000"/>
                        </a:lnSpc>
                        <a:spcAft>
                          <a:spcPts val="0"/>
                        </a:spcAft>
                      </a:pPr>
                      <a:r>
                        <a:rPr lang="en-US" sz="2000" kern="1200" dirty="0">
                          <a:effectLst/>
                        </a:rPr>
                        <a:t>Read (B)</a:t>
                      </a:r>
                      <a:endParaRPr lang="en-IN" sz="2000" kern="1200" dirty="0">
                        <a:effectLst/>
                      </a:endParaRPr>
                    </a:p>
                    <a:p>
                      <a:pPr marL="0" algn="ctr" defTabSz="914400" rtl="0" eaLnBrk="1" latinLnBrk="0" hangingPunct="1">
                        <a:lnSpc>
                          <a:spcPct val="115000"/>
                        </a:lnSpc>
                        <a:spcAft>
                          <a:spcPts val="0"/>
                        </a:spcAft>
                      </a:pPr>
                      <a:r>
                        <a:rPr lang="en-US" sz="2000" kern="1200" dirty="0">
                          <a:effectLst/>
                        </a:rPr>
                        <a:t>Sum </a:t>
                      </a:r>
                      <a:r>
                        <a:rPr lang="en-US" sz="2000" kern="1200" dirty="0">
                          <a:effectLst/>
                          <a:sym typeface="Symbol" panose="05050102010706020507" pitchFamily="18" charset="2"/>
                        </a:rPr>
                        <a:t></a:t>
                      </a:r>
                      <a:r>
                        <a:rPr lang="en-US" sz="2000" kern="1200" dirty="0">
                          <a:effectLst/>
                        </a:rPr>
                        <a:t> Sum + 250 = 450</a:t>
                      </a:r>
                      <a:endParaRPr lang="en-IN" sz="2000" b="0" kern="1200" dirty="0">
                        <a:solidFill>
                          <a:schemeClr val="dk1"/>
                        </a:solidFill>
                        <a:effectLst/>
                        <a:latin typeface="+mn-lt"/>
                        <a:ea typeface="+mn-ea"/>
                        <a:cs typeface="+mn-cs"/>
                      </a:endParaRPr>
                    </a:p>
                  </a:txBody>
                  <a:tcPr marL="110918" marR="110918" marT="0" marB="0" anchor="ctr"/>
                </a:tc>
                <a:tc>
                  <a:txBody>
                    <a:bodyPr/>
                    <a:lstStyle/>
                    <a:p>
                      <a:pPr marL="0" algn="ctr" defTabSz="914400" rtl="0" eaLnBrk="1" latinLnBrk="0" hangingPunct="1">
                        <a:lnSpc>
                          <a:spcPct val="115000"/>
                        </a:lnSpc>
                        <a:spcAft>
                          <a:spcPts val="0"/>
                        </a:spcAft>
                      </a:pPr>
                      <a:r>
                        <a:rPr lang="en-US" sz="2000" kern="1200">
                          <a:effectLst/>
                        </a:rPr>
                        <a:t>T2</a:t>
                      </a:r>
                      <a:endParaRPr lang="en-IN" sz="2000" b="0" kern="1200">
                        <a:solidFill>
                          <a:schemeClr val="dk1"/>
                        </a:solidFill>
                        <a:effectLst/>
                        <a:latin typeface="+mn-lt"/>
                        <a:ea typeface="+mn-ea"/>
                        <a:cs typeface="+mn-cs"/>
                      </a:endParaRPr>
                    </a:p>
                  </a:txBody>
                  <a:tcPr marL="110918" marR="110918" marT="0" marB="0" anchor="ctr"/>
                </a:tc>
                <a:tc>
                  <a:txBody>
                    <a:bodyPr/>
                    <a:lstStyle/>
                    <a:p>
                      <a:pPr marL="0" algn="ctr" defTabSz="914400" rtl="0" eaLnBrk="1" latinLnBrk="0" hangingPunct="1">
                        <a:lnSpc>
                          <a:spcPct val="115000"/>
                        </a:lnSpc>
                        <a:spcAft>
                          <a:spcPts val="0"/>
                        </a:spcAft>
                      </a:pPr>
                      <a:r>
                        <a:rPr lang="en-US" sz="2000" kern="1200" dirty="0">
                          <a:effectLst/>
                        </a:rPr>
                        <a:t>---</a:t>
                      </a:r>
                      <a:endParaRPr lang="en-IN" sz="2000" b="0" kern="1200" dirty="0">
                        <a:solidFill>
                          <a:schemeClr val="dk1"/>
                        </a:solidFill>
                        <a:effectLst/>
                        <a:latin typeface="+mn-lt"/>
                        <a:ea typeface="+mn-ea"/>
                        <a:cs typeface="+mn-cs"/>
                      </a:endParaRPr>
                    </a:p>
                  </a:txBody>
                  <a:tcPr marL="110918" marR="110918" marT="0" marB="0" anchor="ctr"/>
                </a:tc>
                <a:extLst>
                  <a:ext uri="{0D108BD9-81ED-4DB2-BD59-A6C34878D82A}">
                    <a16:rowId xmlns:a16="http://schemas.microsoft.com/office/drawing/2014/main" val="10002"/>
                  </a:ext>
                </a:extLst>
              </a:tr>
              <a:tr h="0">
                <a:tc>
                  <a:txBody>
                    <a:bodyPr/>
                    <a:lstStyle/>
                    <a:p>
                      <a:pPr marL="0" algn="ctr" defTabSz="914400" rtl="0" eaLnBrk="1" latinLnBrk="0" hangingPunct="1">
                        <a:lnSpc>
                          <a:spcPct val="115000"/>
                        </a:lnSpc>
                        <a:spcAft>
                          <a:spcPts val="0"/>
                        </a:spcAft>
                      </a:pPr>
                      <a:r>
                        <a:rPr lang="en-US" sz="2000" kern="1200" dirty="0">
                          <a:effectLst/>
                        </a:rPr>
                        <a:t>---</a:t>
                      </a:r>
                      <a:endParaRPr lang="en-IN" sz="2000" b="0" kern="1200" dirty="0">
                        <a:solidFill>
                          <a:schemeClr val="dk1"/>
                        </a:solidFill>
                        <a:effectLst/>
                        <a:latin typeface="+mn-lt"/>
                        <a:ea typeface="+mn-ea"/>
                        <a:cs typeface="+mn-cs"/>
                      </a:endParaRPr>
                    </a:p>
                  </a:txBody>
                  <a:tcPr marL="110918" marR="110918" marT="0" marB="0" anchor="ctr"/>
                </a:tc>
                <a:tc>
                  <a:txBody>
                    <a:bodyPr/>
                    <a:lstStyle/>
                    <a:p>
                      <a:pPr marL="0" algn="ctr" defTabSz="914400" rtl="0" eaLnBrk="1" latinLnBrk="0" hangingPunct="1">
                        <a:lnSpc>
                          <a:spcPct val="115000"/>
                        </a:lnSpc>
                        <a:spcAft>
                          <a:spcPts val="0"/>
                        </a:spcAft>
                      </a:pPr>
                      <a:r>
                        <a:rPr lang="en-US" sz="2000" kern="1200">
                          <a:effectLst/>
                        </a:rPr>
                        <a:t>T3</a:t>
                      </a:r>
                      <a:endParaRPr lang="en-IN" sz="2000" b="0" kern="1200">
                        <a:solidFill>
                          <a:schemeClr val="dk1"/>
                        </a:solidFill>
                        <a:effectLst/>
                        <a:latin typeface="+mn-lt"/>
                        <a:ea typeface="+mn-ea"/>
                        <a:cs typeface="+mn-cs"/>
                      </a:endParaRPr>
                    </a:p>
                  </a:txBody>
                  <a:tcPr marL="110918" marR="110918" marT="0" marB="0" anchor="ctr"/>
                </a:tc>
                <a:tc>
                  <a:txBody>
                    <a:bodyPr/>
                    <a:lstStyle/>
                    <a:p>
                      <a:pPr marL="0" algn="ctr" defTabSz="914400" rtl="0" eaLnBrk="1" latinLnBrk="0" hangingPunct="1">
                        <a:lnSpc>
                          <a:spcPct val="115000"/>
                        </a:lnSpc>
                        <a:spcAft>
                          <a:spcPts val="0"/>
                        </a:spcAft>
                      </a:pPr>
                      <a:r>
                        <a:rPr lang="en-US" sz="2000" kern="1200">
                          <a:effectLst/>
                        </a:rPr>
                        <a:t>Read (C)</a:t>
                      </a:r>
                      <a:endParaRPr lang="en-IN" sz="2000" b="0" kern="1200">
                        <a:solidFill>
                          <a:schemeClr val="dk1"/>
                        </a:solidFill>
                        <a:effectLst/>
                        <a:latin typeface="+mn-lt"/>
                        <a:ea typeface="+mn-ea"/>
                        <a:cs typeface="+mn-cs"/>
                      </a:endParaRPr>
                    </a:p>
                  </a:txBody>
                  <a:tcPr marL="110918" marR="110918" marT="0" marB="0" anchor="ctr"/>
                </a:tc>
                <a:extLst>
                  <a:ext uri="{0D108BD9-81ED-4DB2-BD59-A6C34878D82A}">
                    <a16:rowId xmlns:a16="http://schemas.microsoft.com/office/drawing/2014/main" val="10003"/>
                  </a:ext>
                </a:extLst>
              </a:tr>
              <a:tr h="0">
                <a:tc>
                  <a:txBody>
                    <a:bodyPr/>
                    <a:lstStyle/>
                    <a:p>
                      <a:pPr marL="0" algn="ctr" defTabSz="914400" rtl="0" eaLnBrk="1" latinLnBrk="0" hangingPunct="1">
                        <a:lnSpc>
                          <a:spcPct val="115000"/>
                        </a:lnSpc>
                        <a:spcAft>
                          <a:spcPts val="0"/>
                        </a:spcAft>
                      </a:pPr>
                      <a:r>
                        <a:rPr lang="en-US" sz="2000" kern="1200" dirty="0">
                          <a:effectLst/>
                        </a:rPr>
                        <a:t>---</a:t>
                      </a:r>
                      <a:endParaRPr lang="en-IN" sz="2000" b="0" kern="1200" dirty="0">
                        <a:solidFill>
                          <a:schemeClr val="dk1"/>
                        </a:solidFill>
                        <a:effectLst/>
                        <a:latin typeface="+mn-lt"/>
                        <a:ea typeface="+mn-ea"/>
                        <a:cs typeface="+mn-cs"/>
                      </a:endParaRPr>
                    </a:p>
                  </a:txBody>
                  <a:tcPr marL="110918" marR="110918" marT="0" marB="0" anchor="ctr"/>
                </a:tc>
                <a:tc>
                  <a:txBody>
                    <a:bodyPr/>
                    <a:lstStyle/>
                    <a:p>
                      <a:pPr marL="0" algn="ctr" defTabSz="914400" rtl="0" eaLnBrk="1" latinLnBrk="0" hangingPunct="1">
                        <a:lnSpc>
                          <a:spcPct val="115000"/>
                        </a:lnSpc>
                        <a:spcAft>
                          <a:spcPts val="0"/>
                        </a:spcAft>
                      </a:pPr>
                      <a:r>
                        <a:rPr lang="en-US" sz="2000" kern="1200" dirty="0">
                          <a:effectLst/>
                        </a:rPr>
                        <a:t>T4</a:t>
                      </a:r>
                      <a:endParaRPr lang="en-IN" sz="2000" b="0" kern="1200" dirty="0">
                        <a:solidFill>
                          <a:schemeClr val="dk1"/>
                        </a:solidFill>
                        <a:effectLst/>
                        <a:latin typeface="+mn-lt"/>
                        <a:ea typeface="+mn-ea"/>
                        <a:cs typeface="+mn-cs"/>
                      </a:endParaRPr>
                    </a:p>
                  </a:txBody>
                  <a:tcPr marL="110918" marR="110918" marT="0" marB="0" anchor="ctr"/>
                </a:tc>
                <a:tc>
                  <a:txBody>
                    <a:bodyPr/>
                    <a:lstStyle/>
                    <a:p>
                      <a:pPr marL="0" algn="ctr" defTabSz="914400" rtl="0" eaLnBrk="1" latinLnBrk="0" hangingPunct="1">
                        <a:lnSpc>
                          <a:spcPct val="115000"/>
                        </a:lnSpc>
                        <a:spcAft>
                          <a:spcPts val="0"/>
                        </a:spcAft>
                      </a:pPr>
                      <a:r>
                        <a:rPr lang="en-US" sz="2000" kern="1200">
                          <a:effectLst/>
                        </a:rPr>
                        <a:t>Update (C)</a:t>
                      </a:r>
                      <a:endParaRPr lang="en-IN" sz="2000" kern="1200">
                        <a:effectLst/>
                      </a:endParaRPr>
                    </a:p>
                    <a:p>
                      <a:pPr marL="0" algn="ctr" defTabSz="914400" rtl="0" eaLnBrk="1" latinLnBrk="0" hangingPunct="1">
                        <a:lnSpc>
                          <a:spcPct val="115000"/>
                        </a:lnSpc>
                        <a:spcAft>
                          <a:spcPts val="0"/>
                        </a:spcAft>
                      </a:pPr>
                      <a:r>
                        <a:rPr lang="en-US" sz="2000" kern="1200">
                          <a:effectLst/>
                        </a:rPr>
                        <a:t>150 </a:t>
                      </a:r>
                      <a:r>
                        <a:rPr lang="en-US" sz="2000" kern="1200">
                          <a:effectLst/>
                          <a:sym typeface="Symbol" panose="05050102010706020507" pitchFamily="18" charset="2"/>
                        </a:rPr>
                        <a:t></a:t>
                      </a:r>
                      <a:r>
                        <a:rPr lang="en-US" sz="2000" kern="1200">
                          <a:effectLst/>
                        </a:rPr>
                        <a:t> 150 – 50 = 100</a:t>
                      </a:r>
                      <a:endParaRPr lang="en-IN" sz="2000" b="0" kern="1200">
                        <a:solidFill>
                          <a:schemeClr val="dk1"/>
                        </a:solidFill>
                        <a:effectLst/>
                        <a:latin typeface="+mn-lt"/>
                        <a:ea typeface="+mn-ea"/>
                        <a:cs typeface="+mn-cs"/>
                      </a:endParaRPr>
                    </a:p>
                  </a:txBody>
                  <a:tcPr marL="110918" marR="110918" marT="0" marB="0" anchor="ctr"/>
                </a:tc>
                <a:extLst>
                  <a:ext uri="{0D108BD9-81ED-4DB2-BD59-A6C34878D82A}">
                    <a16:rowId xmlns:a16="http://schemas.microsoft.com/office/drawing/2014/main" val="10004"/>
                  </a:ext>
                </a:extLst>
              </a:tr>
              <a:tr h="0">
                <a:tc>
                  <a:txBody>
                    <a:bodyPr/>
                    <a:lstStyle/>
                    <a:p>
                      <a:pPr marL="0" algn="ctr" defTabSz="914400" rtl="0" eaLnBrk="1" latinLnBrk="0" hangingPunct="1">
                        <a:lnSpc>
                          <a:spcPct val="115000"/>
                        </a:lnSpc>
                        <a:spcAft>
                          <a:spcPts val="0"/>
                        </a:spcAft>
                      </a:pPr>
                      <a:r>
                        <a:rPr lang="en-US" sz="2000" kern="1200" dirty="0">
                          <a:effectLst/>
                        </a:rPr>
                        <a:t>---</a:t>
                      </a:r>
                      <a:endParaRPr lang="en-IN" sz="2000" b="0" kern="1200" dirty="0">
                        <a:solidFill>
                          <a:schemeClr val="dk1"/>
                        </a:solidFill>
                        <a:effectLst/>
                        <a:latin typeface="+mn-lt"/>
                        <a:ea typeface="+mn-ea"/>
                        <a:cs typeface="+mn-cs"/>
                      </a:endParaRPr>
                    </a:p>
                  </a:txBody>
                  <a:tcPr marL="110918" marR="110918" marT="0" marB="0" anchor="ctr"/>
                </a:tc>
                <a:tc>
                  <a:txBody>
                    <a:bodyPr/>
                    <a:lstStyle/>
                    <a:p>
                      <a:pPr marL="0" algn="ctr" defTabSz="914400" rtl="0" eaLnBrk="1" latinLnBrk="0" hangingPunct="1">
                        <a:lnSpc>
                          <a:spcPct val="115000"/>
                        </a:lnSpc>
                        <a:spcAft>
                          <a:spcPts val="0"/>
                        </a:spcAft>
                      </a:pPr>
                      <a:r>
                        <a:rPr lang="en-US" sz="2000" kern="1200" dirty="0">
                          <a:effectLst/>
                        </a:rPr>
                        <a:t>T5</a:t>
                      </a:r>
                      <a:endParaRPr lang="en-IN" sz="2000" b="0" kern="1200" dirty="0">
                        <a:solidFill>
                          <a:schemeClr val="dk1"/>
                        </a:solidFill>
                        <a:effectLst/>
                        <a:latin typeface="+mn-lt"/>
                        <a:ea typeface="+mn-ea"/>
                        <a:cs typeface="+mn-cs"/>
                      </a:endParaRPr>
                    </a:p>
                  </a:txBody>
                  <a:tcPr marL="110918" marR="110918" marT="0" marB="0" anchor="ctr"/>
                </a:tc>
                <a:tc>
                  <a:txBody>
                    <a:bodyPr/>
                    <a:lstStyle/>
                    <a:p>
                      <a:pPr marL="0" algn="ctr" defTabSz="914400" rtl="0" eaLnBrk="1" latinLnBrk="0" hangingPunct="1">
                        <a:lnSpc>
                          <a:spcPct val="115000"/>
                        </a:lnSpc>
                        <a:spcAft>
                          <a:spcPts val="0"/>
                        </a:spcAft>
                      </a:pPr>
                      <a:r>
                        <a:rPr lang="en-US" sz="2000" kern="1200">
                          <a:effectLst/>
                        </a:rPr>
                        <a:t>Read (A)</a:t>
                      </a:r>
                      <a:endParaRPr lang="en-IN" sz="2000" b="0" kern="1200">
                        <a:solidFill>
                          <a:schemeClr val="dk1"/>
                        </a:solidFill>
                        <a:effectLst/>
                        <a:latin typeface="+mn-lt"/>
                        <a:ea typeface="+mn-ea"/>
                        <a:cs typeface="+mn-cs"/>
                      </a:endParaRPr>
                    </a:p>
                  </a:txBody>
                  <a:tcPr marL="110918" marR="110918" marT="0" marB="0" anchor="ctr"/>
                </a:tc>
                <a:extLst>
                  <a:ext uri="{0D108BD9-81ED-4DB2-BD59-A6C34878D82A}">
                    <a16:rowId xmlns:a16="http://schemas.microsoft.com/office/drawing/2014/main" val="10005"/>
                  </a:ext>
                </a:extLst>
              </a:tr>
              <a:tr h="0">
                <a:tc>
                  <a:txBody>
                    <a:bodyPr/>
                    <a:lstStyle/>
                    <a:p>
                      <a:pPr marL="0" algn="ctr" defTabSz="914400" rtl="0" eaLnBrk="1" latinLnBrk="0" hangingPunct="1">
                        <a:lnSpc>
                          <a:spcPct val="115000"/>
                        </a:lnSpc>
                        <a:spcAft>
                          <a:spcPts val="0"/>
                        </a:spcAft>
                      </a:pPr>
                      <a:r>
                        <a:rPr lang="en-US" sz="2000" kern="1200" dirty="0">
                          <a:effectLst/>
                        </a:rPr>
                        <a:t>---</a:t>
                      </a:r>
                      <a:endParaRPr lang="en-IN" sz="2000" b="0" kern="1200" dirty="0">
                        <a:solidFill>
                          <a:schemeClr val="dk1"/>
                        </a:solidFill>
                        <a:effectLst/>
                        <a:latin typeface="+mn-lt"/>
                        <a:ea typeface="+mn-ea"/>
                        <a:cs typeface="+mn-cs"/>
                      </a:endParaRPr>
                    </a:p>
                  </a:txBody>
                  <a:tcPr marL="110918" marR="110918" marT="0" marB="0" anchor="ctr"/>
                </a:tc>
                <a:tc>
                  <a:txBody>
                    <a:bodyPr/>
                    <a:lstStyle/>
                    <a:p>
                      <a:pPr marL="0" algn="ctr" defTabSz="914400" rtl="0" eaLnBrk="1" latinLnBrk="0" hangingPunct="1">
                        <a:lnSpc>
                          <a:spcPct val="115000"/>
                        </a:lnSpc>
                        <a:spcAft>
                          <a:spcPts val="0"/>
                        </a:spcAft>
                      </a:pPr>
                      <a:r>
                        <a:rPr lang="en-US" sz="2000" kern="1200" dirty="0">
                          <a:effectLst/>
                        </a:rPr>
                        <a:t>T6</a:t>
                      </a:r>
                      <a:endParaRPr lang="en-IN" sz="2000" b="0" kern="1200" dirty="0">
                        <a:solidFill>
                          <a:schemeClr val="dk1"/>
                        </a:solidFill>
                        <a:effectLst/>
                        <a:latin typeface="+mn-lt"/>
                        <a:ea typeface="+mn-ea"/>
                        <a:cs typeface="+mn-cs"/>
                      </a:endParaRPr>
                    </a:p>
                  </a:txBody>
                  <a:tcPr marL="110918" marR="110918" marT="0" marB="0" anchor="ctr"/>
                </a:tc>
                <a:tc>
                  <a:txBody>
                    <a:bodyPr/>
                    <a:lstStyle/>
                    <a:p>
                      <a:pPr marL="0" algn="ctr" defTabSz="914400" rtl="0" eaLnBrk="1" latinLnBrk="0" hangingPunct="1">
                        <a:lnSpc>
                          <a:spcPct val="115000"/>
                        </a:lnSpc>
                        <a:spcAft>
                          <a:spcPts val="0"/>
                        </a:spcAft>
                      </a:pPr>
                      <a:r>
                        <a:rPr lang="en-US" sz="2000" kern="1200" dirty="0">
                          <a:effectLst/>
                        </a:rPr>
                        <a:t>Update (A)</a:t>
                      </a:r>
                      <a:endParaRPr lang="en-IN" sz="2000" kern="1200" dirty="0">
                        <a:effectLst/>
                      </a:endParaRPr>
                    </a:p>
                    <a:p>
                      <a:pPr marL="0" algn="ctr" defTabSz="914400" rtl="0" eaLnBrk="1" latinLnBrk="0" hangingPunct="1">
                        <a:lnSpc>
                          <a:spcPct val="115000"/>
                        </a:lnSpc>
                        <a:spcAft>
                          <a:spcPts val="0"/>
                        </a:spcAft>
                      </a:pPr>
                      <a:r>
                        <a:rPr lang="en-US" sz="2000" kern="1200" dirty="0">
                          <a:effectLst/>
                        </a:rPr>
                        <a:t>200 </a:t>
                      </a:r>
                      <a:r>
                        <a:rPr lang="en-US" sz="2000" kern="1200" dirty="0">
                          <a:effectLst/>
                          <a:sym typeface="Symbol" panose="05050102010706020507" pitchFamily="18" charset="2"/>
                        </a:rPr>
                        <a:t></a:t>
                      </a:r>
                      <a:r>
                        <a:rPr lang="en-US" sz="2000" kern="1200" dirty="0">
                          <a:effectLst/>
                        </a:rPr>
                        <a:t> 200 + 50 = 250</a:t>
                      </a:r>
                      <a:endParaRPr lang="en-IN" sz="2000" b="0" kern="1200" dirty="0">
                        <a:solidFill>
                          <a:schemeClr val="dk1"/>
                        </a:solidFill>
                        <a:effectLst/>
                        <a:latin typeface="+mn-lt"/>
                        <a:ea typeface="+mn-ea"/>
                        <a:cs typeface="+mn-cs"/>
                      </a:endParaRPr>
                    </a:p>
                  </a:txBody>
                  <a:tcPr marL="110918" marR="110918" marT="0" marB="0" anchor="ctr"/>
                </a:tc>
                <a:extLst>
                  <a:ext uri="{0D108BD9-81ED-4DB2-BD59-A6C34878D82A}">
                    <a16:rowId xmlns:a16="http://schemas.microsoft.com/office/drawing/2014/main" val="10006"/>
                  </a:ext>
                </a:extLst>
              </a:tr>
              <a:tr h="0">
                <a:tc>
                  <a:txBody>
                    <a:bodyPr/>
                    <a:lstStyle/>
                    <a:p>
                      <a:pPr marL="0" algn="ctr" defTabSz="914400" rtl="0" eaLnBrk="1" latinLnBrk="0" hangingPunct="1">
                        <a:lnSpc>
                          <a:spcPct val="115000"/>
                        </a:lnSpc>
                        <a:spcAft>
                          <a:spcPts val="0"/>
                        </a:spcAft>
                      </a:pPr>
                      <a:r>
                        <a:rPr lang="en-US" sz="2000" kern="1200">
                          <a:effectLst/>
                        </a:rPr>
                        <a:t>---</a:t>
                      </a:r>
                      <a:endParaRPr lang="en-IN" sz="2000" b="0" kern="1200">
                        <a:solidFill>
                          <a:schemeClr val="dk1"/>
                        </a:solidFill>
                        <a:effectLst/>
                        <a:latin typeface="+mn-lt"/>
                        <a:ea typeface="+mn-ea"/>
                        <a:cs typeface="+mn-cs"/>
                      </a:endParaRPr>
                    </a:p>
                  </a:txBody>
                  <a:tcPr marL="110918" marR="110918" marT="0" marB="0" anchor="ctr"/>
                </a:tc>
                <a:tc>
                  <a:txBody>
                    <a:bodyPr/>
                    <a:lstStyle/>
                    <a:p>
                      <a:pPr marL="0" algn="ctr" defTabSz="914400" rtl="0" eaLnBrk="1" latinLnBrk="0" hangingPunct="1">
                        <a:lnSpc>
                          <a:spcPct val="115000"/>
                        </a:lnSpc>
                        <a:spcAft>
                          <a:spcPts val="0"/>
                        </a:spcAft>
                      </a:pPr>
                      <a:r>
                        <a:rPr lang="en-US" sz="2000" kern="1200" dirty="0">
                          <a:effectLst/>
                        </a:rPr>
                        <a:t>T7</a:t>
                      </a:r>
                      <a:endParaRPr lang="en-IN" sz="2000" b="0" kern="1200" dirty="0">
                        <a:solidFill>
                          <a:schemeClr val="dk1"/>
                        </a:solidFill>
                        <a:effectLst/>
                        <a:latin typeface="+mn-lt"/>
                        <a:ea typeface="+mn-ea"/>
                        <a:cs typeface="+mn-cs"/>
                      </a:endParaRPr>
                    </a:p>
                  </a:txBody>
                  <a:tcPr marL="110918" marR="110918" marT="0" marB="0" anchor="ctr"/>
                </a:tc>
                <a:tc>
                  <a:txBody>
                    <a:bodyPr/>
                    <a:lstStyle/>
                    <a:p>
                      <a:pPr marL="0" algn="ctr" defTabSz="914400" rtl="0" eaLnBrk="1" latinLnBrk="0" hangingPunct="1">
                        <a:lnSpc>
                          <a:spcPct val="115000"/>
                        </a:lnSpc>
                        <a:spcAft>
                          <a:spcPts val="0"/>
                        </a:spcAft>
                      </a:pPr>
                      <a:r>
                        <a:rPr lang="en-US" sz="2000" kern="1200" dirty="0">
                          <a:effectLst/>
                        </a:rPr>
                        <a:t>COMMIT</a:t>
                      </a:r>
                      <a:endParaRPr lang="en-IN" sz="2000" b="0" kern="1200" dirty="0">
                        <a:solidFill>
                          <a:schemeClr val="dk1"/>
                        </a:solidFill>
                        <a:effectLst/>
                        <a:latin typeface="+mn-lt"/>
                        <a:ea typeface="+mn-ea"/>
                        <a:cs typeface="+mn-cs"/>
                      </a:endParaRPr>
                    </a:p>
                  </a:txBody>
                  <a:tcPr marL="110918" marR="110918" marT="0" marB="0" anchor="ctr"/>
                </a:tc>
                <a:extLst>
                  <a:ext uri="{0D108BD9-81ED-4DB2-BD59-A6C34878D82A}">
                    <a16:rowId xmlns:a16="http://schemas.microsoft.com/office/drawing/2014/main" val="10007"/>
                  </a:ext>
                </a:extLst>
              </a:tr>
              <a:tr h="0">
                <a:tc>
                  <a:txBody>
                    <a:bodyPr/>
                    <a:lstStyle/>
                    <a:p>
                      <a:pPr marL="0" algn="ctr" defTabSz="914400" rtl="0" eaLnBrk="1" latinLnBrk="0" hangingPunct="1">
                        <a:lnSpc>
                          <a:spcPct val="115000"/>
                        </a:lnSpc>
                        <a:spcAft>
                          <a:spcPts val="0"/>
                        </a:spcAft>
                      </a:pPr>
                      <a:r>
                        <a:rPr lang="en-US" sz="2000" kern="1200">
                          <a:effectLst/>
                        </a:rPr>
                        <a:t>Read (C)</a:t>
                      </a:r>
                      <a:endParaRPr lang="en-IN" sz="2000" kern="1200">
                        <a:effectLst/>
                      </a:endParaRPr>
                    </a:p>
                    <a:p>
                      <a:pPr marL="0" algn="ctr" defTabSz="914400" rtl="0" eaLnBrk="1" latinLnBrk="0" hangingPunct="1">
                        <a:lnSpc>
                          <a:spcPct val="115000"/>
                        </a:lnSpc>
                        <a:spcAft>
                          <a:spcPts val="0"/>
                        </a:spcAft>
                      </a:pPr>
                      <a:r>
                        <a:rPr lang="en-US" sz="2000" kern="1200">
                          <a:effectLst/>
                        </a:rPr>
                        <a:t>Sum </a:t>
                      </a:r>
                      <a:r>
                        <a:rPr lang="en-US" sz="2000" kern="1200">
                          <a:effectLst/>
                          <a:sym typeface="Symbol" panose="05050102010706020507" pitchFamily="18" charset="2"/>
                        </a:rPr>
                        <a:t></a:t>
                      </a:r>
                      <a:r>
                        <a:rPr lang="en-US" sz="2000" kern="1200">
                          <a:effectLst/>
                        </a:rPr>
                        <a:t>Sum + 100 = 550</a:t>
                      </a:r>
                      <a:endParaRPr lang="en-IN" sz="2000" b="0" kern="1200">
                        <a:solidFill>
                          <a:schemeClr val="dk1"/>
                        </a:solidFill>
                        <a:effectLst/>
                        <a:latin typeface="+mn-lt"/>
                        <a:ea typeface="+mn-ea"/>
                        <a:cs typeface="+mn-cs"/>
                      </a:endParaRPr>
                    </a:p>
                  </a:txBody>
                  <a:tcPr marL="110918" marR="110918" marT="0" marB="0" anchor="ctr"/>
                </a:tc>
                <a:tc>
                  <a:txBody>
                    <a:bodyPr/>
                    <a:lstStyle/>
                    <a:p>
                      <a:pPr marL="0" algn="ctr" defTabSz="914400" rtl="0" eaLnBrk="1" latinLnBrk="0" hangingPunct="1">
                        <a:lnSpc>
                          <a:spcPct val="115000"/>
                        </a:lnSpc>
                        <a:spcAft>
                          <a:spcPts val="0"/>
                        </a:spcAft>
                      </a:pPr>
                      <a:r>
                        <a:rPr lang="en-US" sz="2000" kern="1200" dirty="0">
                          <a:effectLst/>
                        </a:rPr>
                        <a:t>T8</a:t>
                      </a:r>
                      <a:endParaRPr lang="en-IN" sz="2000" b="0" kern="1200" dirty="0">
                        <a:solidFill>
                          <a:schemeClr val="dk1"/>
                        </a:solidFill>
                        <a:effectLst/>
                        <a:latin typeface="+mn-lt"/>
                        <a:ea typeface="+mn-ea"/>
                        <a:cs typeface="+mn-cs"/>
                      </a:endParaRPr>
                    </a:p>
                  </a:txBody>
                  <a:tcPr marL="110918" marR="110918" marT="0" marB="0" anchor="ctr"/>
                </a:tc>
                <a:tc>
                  <a:txBody>
                    <a:bodyPr/>
                    <a:lstStyle/>
                    <a:p>
                      <a:pPr marL="0" algn="ctr" defTabSz="914400" rtl="0" eaLnBrk="1" latinLnBrk="0" hangingPunct="1">
                        <a:lnSpc>
                          <a:spcPct val="115000"/>
                        </a:lnSpc>
                        <a:spcAft>
                          <a:spcPts val="0"/>
                        </a:spcAft>
                      </a:pPr>
                      <a:r>
                        <a:rPr lang="en-US" sz="2000" kern="1200" dirty="0">
                          <a:effectLst/>
                        </a:rPr>
                        <a:t>---</a:t>
                      </a:r>
                      <a:endParaRPr lang="en-IN" sz="2000" b="0" kern="1200" dirty="0">
                        <a:solidFill>
                          <a:schemeClr val="dk1"/>
                        </a:solidFill>
                        <a:effectLst/>
                        <a:latin typeface="+mn-lt"/>
                        <a:ea typeface="+mn-ea"/>
                        <a:cs typeface="+mn-cs"/>
                      </a:endParaRPr>
                    </a:p>
                  </a:txBody>
                  <a:tcPr marL="110918" marR="110918" marT="0" marB="0" anchor="ctr"/>
                </a:tc>
                <a:extLst>
                  <a:ext uri="{0D108BD9-81ED-4DB2-BD59-A6C34878D82A}">
                    <a16:rowId xmlns:a16="http://schemas.microsoft.com/office/drawing/2014/main" val="10008"/>
                  </a:ext>
                </a:extLst>
              </a:tr>
            </a:tbl>
          </a:graphicData>
        </a:graphic>
      </p:graphicFrame>
      <p:sp>
        <p:nvSpPr>
          <p:cNvPr id="8" name="TextBox 7"/>
          <p:cNvSpPr txBox="1"/>
          <p:nvPr/>
        </p:nvSpPr>
        <p:spPr>
          <a:xfrm>
            <a:off x="6909406" y="849842"/>
            <a:ext cx="4114800" cy="466344"/>
          </a:xfrm>
          <a:prstGeom prst="rect">
            <a:avLst/>
          </a:prstGeom>
          <a:ln w="28575">
            <a:solidFill>
              <a:schemeClr val="accent6"/>
            </a:solidFill>
          </a:ln>
        </p:spPr>
        <p:style>
          <a:lnRef idx="2">
            <a:schemeClr val="accent6"/>
          </a:lnRef>
          <a:fillRef idx="1">
            <a:schemeClr val="lt1"/>
          </a:fillRef>
          <a:effectRef idx="0">
            <a:schemeClr val="accent6"/>
          </a:effectRef>
          <a:fontRef idx="minor">
            <a:schemeClr val="dk1"/>
          </a:fontRef>
        </p:style>
        <p:txBody>
          <a:bodyPr wrap="square" rtlCol="0">
            <a:spAutoFit/>
          </a:bodyPr>
          <a:lstStyle>
            <a:defPPr>
              <a:defRPr lang="en-US"/>
            </a:defPPr>
            <a:lvl1pPr algn="ctr">
              <a:defRPr sz="2400"/>
            </a:lvl1pPr>
          </a:lstStyle>
          <a:p>
            <a:r>
              <a:rPr lang="en-US" dirty="0"/>
              <a:t>Balance (A=200, B=250, C=150)</a:t>
            </a:r>
            <a:endParaRPr lang="en-IN" dirty="0"/>
          </a:p>
        </p:txBody>
      </p:sp>
    </p:spTree>
    <p:extLst>
      <p:ext uri="{BB962C8B-B14F-4D97-AF65-F5344CB8AC3E}">
        <p14:creationId xmlns:p14="http://schemas.microsoft.com/office/powerpoint/2010/main" val="37711533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500"/>
                                        <p:tgtEl>
                                          <p:spTgt spid="3">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fade">
                                      <p:cBhvr>
                                        <p:cTn id="18" dur="500"/>
                                        <p:tgtEl>
                                          <p:spTgt spid="3">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fade">
                                      <p:cBhvr>
                                        <p:cTn id="23"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11200"/>
          </a:xfrm>
        </p:spPr>
        <p:txBody>
          <a:bodyPr/>
          <a:lstStyle/>
          <a:p>
            <a:r>
              <a:rPr lang="en-IN" dirty="0"/>
              <a:t>What is lock?</a:t>
            </a:r>
            <a:endParaRPr lang="en-US" dirty="0"/>
          </a:p>
        </p:txBody>
      </p:sp>
      <p:sp>
        <p:nvSpPr>
          <p:cNvPr id="3" name="Content Placeholder 2"/>
          <p:cNvSpPr>
            <a:spLocks noGrp="1"/>
          </p:cNvSpPr>
          <p:nvPr>
            <p:ph idx="1"/>
          </p:nvPr>
        </p:nvSpPr>
        <p:spPr/>
        <p:txBody>
          <a:bodyPr/>
          <a:lstStyle/>
          <a:p>
            <a:r>
              <a:rPr lang="en-US" dirty="0"/>
              <a:t>A lock is a </a:t>
            </a:r>
            <a:r>
              <a:rPr lang="en-US" b="1" dirty="0">
                <a:solidFill>
                  <a:schemeClr val="accent6"/>
                </a:solidFill>
              </a:rPr>
              <a:t>variable associated with data item to control concurrent access to that data item</a:t>
            </a:r>
            <a:r>
              <a:rPr lang="en-US" dirty="0"/>
              <a:t>.</a:t>
            </a:r>
          </a:p>
        </p:txBody>
      </p:sp>
      <p:sp>
        <p:nvSpPr>
          <p:cNvPr id="4" name="Flowchart: Magnetic Disk 3"/>
          <p:cNvSpPr/>
          <p:nvPr/>
        </p:nvSpPr>
        <p:spPr>
          <a:xfrm>
            <a:off x="3213010" y="3406990"/>
            <a:ext cx="2700000" cy="1764000"/>
          </a:xfrm>
          <a:prstGeom prst="flowChartMagneticDisk">
            <a:avLst/>
          </a:prstGeom>
          <a:solidFill>
            <a:schemeClr val="tx2"/>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a:t>Database</a:t>
            </a:r>
            <a:endParaRPr lang="en-IN" sz="4400" dirty="0"/>
          </a:p>
        </p:txBody>
      </p:sp>
      <p:pic>
        <p:nvPicPr>
          <p:cNvPr id="5" name="Picture 2" descr="Image result for us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0413" y="2039078"/>
            <a:ext cx="1656000" cy="16560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Image result for us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29608" y="2039078"/>
            <a:ext cx="1656000" cy="16560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descr="Image result for us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29608" y="4442088"/>
            <a:ext cx="1656000" cy="165600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Image result for us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0413" y="4442088"/>
            <a:ext cx="1656000" cy="165600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4067710" y="3425122"/>
            <a:ext cx="990600" cy="539912"/>
          </a:xfrm>
          <a:prstGeom prst="rect">
            <a:avLst/>
          </a:prstGeom>
          <a:solidFill>
            <a:schemeClr val="accent6"/>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800" dirty="0"/>
              <a:t>0</a:t>
            </a:r>
            <a:endParaRPr lang="en-IN" sz="2800" dirty="0"/>
          </a:p>
        </p:txBody>
      </p:sp>
      <p:sp>
        <p:nvSpPr>
          <p:cNvPr id="10" name="Rectangle 9"/>
          <p:cNvSpPr/>
          <p:nvPr/>
        </p:nvSpPr>
        <p:spPr>
          <a:xfrm>
            <a:off x="3487778" y="2885210"/>
            <a:ext cx="2095500" cy="539912"/>
          </a:xfrm>
          <a:prstGeom prst="rect">
            <a:avLst/>
          </a:prstGeom>
          <a:ln w="28575">
            <a:solidFill>
              <a:schemeClr val="accent6"/>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Lock variable</a:t>
            </a:r>
            <a:endParaRPr lang="en-IN" sz="2800" dirty="0"/>
          </a:p>
        </p:txBody>
      </p:sp>
      <p:cxnSp>
        <p:nvCxnSpPr>
          <p:cNvPr id="11" name="Straight Arrow Connector 10"/>
          <p:cNvCxnSpPr>
            <a:stCxn id="5" idx="3"/>
            <a:endCxn id="9" idx="0"/>
          </p:cNvCxnSpPr>
          <p:nvPr/>
        </p:nvCxnSpPr>
        <p:spPr>
          <a:xfrm>
            <a:off x="2396413" y="2867078"/>
            <a:ext cx="2166597" cy="558044"/>
          </a:xfrm>
          <a:prstGeom prst="straightConnector1">
            <a:avLst/>
          </a:prstGeom>
          <a:ln w="38100">
            <a:solidFill>
              <a:schemeClr val="accent6"/>
            </a:solidFill>
            <a:tailEnd type="triangle"/>
          </a:ln>
        </p:spPr>
        <p:style>
          <a:lnRef idx="3">
            <a:schemeClr val="accent5"/>
          </a:lnRef>
          <a:fillRef idx="0">
            <a:schemeClr val="accent5"/>
          </a:fillRef>
          <a:effectRef idx="2">
            <a:schemeClr val="accent5"/>
          </a:effectRef>
          <a:fontRef idx="minor">
            <a:schemeClr val="tx1"/>
          </a:fontRef>
        </p:style>
      </p:cxnSp>
      <p:cxnSp>
        <p:nvCxnSpPr>
          <p:cNvPr id="12" name="Straight Arrow Connector 11"/>
          <p:cNvCxnSpPr/>
          <p:nvPr/>
        </p:nvCxnSpPr>
        <p:spPr>
          <a:xfrm flipH="1">
            <a:off x="4563010" y="2867078"/>
            <a:ext cx="2166598" cy="558044"/>
          </a:xfrm>
          <a:prstGeom prst="straightConnector1">
            <a:avLst/>
          </a:prstGeom>
          <a:ln w="38100">
            <a:solidFill>
              <a:schemeClr val="accent6"/>
            </a:solidFill>
            <a:tailEnd type="triangle"/>
          </a:ln>
        </p:spPr>
        <p:style>
          <a:lnRef idx="3">
            <a:schemeClr val="accent5"/>
          </a:lnRef>
          <a:fillRef idx="0">
            <a:schemeClr val="accent5"/>
          </a:fillRef>
          <a:effectRef idx="2">
            <a:schemeClr val="accent5"/>
          </a:effectRef>
          <a:fontRef idx="minor">
            <a:schemeClr val="tx1"/>
          </a:fontRef>
        </p:style>
      </p:cxnSp>
      <p:sp>
        <p:nvSpPr>
          <p:cNvPr id="13" name="Multiply 12"/>
          <p:cNvSpPr/>
          <p:nvPr/>
        </p:nvSpPr>
        <p:spPr>
          <a:xfrm>
            <a:off x="6043808" y="2587468"/>
            <a:ext cx="533400" cy="761454"/>
          </a:xfrm>
          <a:prstGeom prst="mathMultiply">
            <a:avLst>
              <a:gd name="adj1" fmla="val 6401"/>
            </a:avLst>
          </a:prstGeom>
          <a:solidFill>
            <a:srgbClr val="C00000"/>
          </a:solidFill>
          <a:ln w="57150">
            <a:solidFill>
              <a:srgbClr val="C000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14" name="Rounded Rectangular Callout 13"/>
          <p:cNvSpPr/>
          <p:nvPr/>
        </p:nvSpPr>
        <p:spPr>
          <a:xfrm>
            <a:off x="2767208" y="1717589"/>
            <a:ext cx="4114800" cy="816168"/>
          </a:xfrm>
          <a:prstGeom prst="wedgeRoundRectCallout">
            <a:avLst>
              <a:gd name="adj1" fmla="val 32530"/>
              <a:gd name="adj2" fmla="val 78893"/>
              <a:gd name="adj3" fmla="val 16667"/>
            </a:avLst>
          </a:prstGeom>
          <a:solidFill>
            <a:schemeClr val="accent6">
              <a:lumMod val="40000"/>
              <a:lumOff val="6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Locking is a strategy that is used to prevent such concurrent access of data.</a:t>
            </a:r>
          </a:p>
        </p:txBody>
      </p:sp>
      <p:cxnSp>
        <p:nvCxnSpPr>
          <p:cNvPr id="15" name="Straight Arrow Connector 14"/>
          <p:cNvCxnSpPr/>
          <p:nvPr/>
        </p:nvCxnSpPr>
        <p:spPr>
          <a:xfrm>
            <a:off x="2396413" y="2867078"/>
            <a:ext cx="2123395" cy="1472990"/>
          </a:xfrm>
          <a:prstGeom prst="straightConnector1">
            <a:avLst/>
          </a:prstGeom>
          <a:ln w="38100">
            <a:solidFill>
              <a:schemeClr val="accent6"/>
            </a:solidFill>
            <a:tailEnd type="triangle"/>
          </a:ln>
        </p:spPr>
        <p:style>
          <a:lnRef idx="3">
            <a:schemeClr val="accent5"/>
          </a:lnRef>
          <a:fillRef idx="0">
            <a:schemeClr val="accent5"/>
          </a:fillRef>
          <a:effectRef idx="2">
            <a:schemeClr val="accent5"/>
          </a:effectRef>
          <a:fontRef idx="minor">
            <a:schemeClr val="tx1"/>
          </a:fontRef>
        </p:style>
      </p:cxnSp>
      <p:sp>
        <p:nvSpPr>
          <p:cNvPr id="16" name="Rectangle 15"/>
          <p:cNvSpPr/>
          <p:nvPr/>
        </p:nvSpPr>
        <p:spPr>
          <a:xfrm>
            <a:off x="4077235" y="3424199"/>
            <a:ext cx="990600" cy="539912"/>
          </a:xfrm>
          <a:prstGeom prst="rect">
            <a:avLst/>
          </a:prstGeom>
          <a:solidFill>
            <a:schemeClr val="accent6"/>
          </a:solidFill>
          <a:ln>
            <a:solidFill>
              <a:schemeClr val="accent6"/>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sz="2800" dirty="0">
                <a:solidFill>
                  <a:schemeClr val="bg1"/>
                </a:solidFill>
              </a:rPr>
              <a:t>1</a:t>
            </a:r>
          </a:p>
        </p:txBody>
      </p:sp>
    </p:spTree>
    <p:extLst>
      <p:ext uri="{BB962C8B-B14F-4D97-AF65-F5344CB8AC3E}">
        <p14:creationId xmlns:p14="http://schemas.microsoft.com/office/powerpoint/2010/main" val="10063782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par>
                                <p:cTn id="18" presetID="10" presetClass="entr" presetSubtype="0" fill="hold" nodeType="with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500"/>
                                        <p:tgtEl>
                                          <p:spTgt spid="8"/>
                                        </p:tgtEl>
                                      </p:cBhvr>
                                    </p:animEffect>
                                  </p:childTnLst>
                                </p:cTn>
                              </p:par>
                              <p:par>
                                <p:cTn id="21" presetID="10" presetClass="entr" presetSubtype="0" fill="hold" nodeType="with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500"/>
                                        <p:tgtEl>
                                          <p:spTgt spid="6"/>
                                        </p:tgtEl>
                                      </p:cBhvr>
                                    </p:animEffect>
                                  </p:childTnLst>
                                </p:cTn>
                              </p:par>
                              <p:par>
                                <p:cTn id="24" presetID="10" presetClass="entr" presetSubtype="0" fill="hold" nodeType="with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fade">
                                      <p:cBhvr>
                                        <p:cTn id="26" dur="500"/>
                                        <p:tgtEl>
                                          <p:spTgt spid="7"/>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fade">
                                      <p:cBhvr>
                                        <p:cTn id="31" dur="500"/>
                                        <p:tgtEl>
                                          <p:spTgt spid="10"/>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fade">
                                      <p:cBhvr>
                                        <p:cTn id="34" dur="500"/>
                                        <p:tgtEl>
                                          <p:spTgt spid="9"/>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11"/>
                                        </p:tgtEl>
                                        <p:attrNameLst>
                                          <p:attrName>style.visibility</p:attrName>
                                        </p:attrNameLst>
                                      </p:cBhvr>
                                      <p:to>
                                        <p:strVal val="visible"/>
                                      </p:to>
                                    </p:set>
                                    <p:animEffect transition="in" filter="fade">
                                      <p:cBhvr>
                                        <p:cTn id="39" dur="500"/>
                                        <p:tgtEl>
                                          <p:spTgt spid="11"/>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16"/>
                                        </p:tgtEl>
                                        <p:attrNameLst>
                                          <p:attrName>style.visibility</p:attrName>
                                        </p:attrNameLst>
                                      </p:cBhvr>
                                      <p:to>
                                        <p:strVal val="visible"/>
                                      </p:to>
                                    </p:set>
                                    <p:animEffect transition="in" filter="fade">
                                      <p:cBhvr>
                                        <p:cTn id="44" dur="500"/>
                                        <p:tgtEl>
                                          <p:spTgt spid="16"/>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xit" presetSubtype="0" fill="hold" nodeType="clickEffect">
                                  <p:stCondLst>
                                    <p:cond delay="0"/>
                                  </p:stCondLst>
                                  <p:childTnLst>
                                    <p:animEffect transition="out" filter="fade">
                                      <p:cBhvr>
                                        <p:cTn id="48" dur="500"/>
                                        <p:tgtEl>
                                          <p:spTgt spid="11"/>
                                        </p:tgtEl>
                                      </p:cBhvr>
                                    </p:animEffect>
                                    <p:set>
                                      <p:cBhvr>
                                        <p:cTn id="49" dur="1" fill="hold">
                                          <p:stCondLst>
                                            <p:cond delay="499"/>
                                          </p:stCondLst>
                                        </p:cTn>
                                        <p:tgtEl>
                                          <p:spTgt spid="11"/>
                                        </p:tgtEl>
                                        <p:attrNameLst>
                                          <p:attrName>style.visibility</p:attrName>
                                        </p:attrNameLst>
                                      </p:cBhvr>
                                      <p:to>
                                        <p:strVal val="hidden"/>
                                      </p:to>
                                    </p:set>
                                  </p:childTnLst>
                                </p:cTn>
                              </p:par>
                              <p:par>
                                <p:cTn id="50" presetID="10" presetClass="entr" presetSubtype="0" fill="hold" nodeType="withEffect">
                                  <p:stCondLst>
                                    <p:cond delay="0"/>
                                  </p:stCondLst>
                                  <p:childTnLst>
                                    <p:set>
                                      <p:cBhvr>
                                        <p:cTn id="51" dur="1" fill="hold">
                                          <p:stCondLst>
                                            <p:cond delay="0"/>
                                          </p:stCondLst>
                                        </p:cTn>
                                        <p:tgtEl>
                                          <p:spTgt spid="15"/>
                                        </p:tgtEl>
                                        <p:attrNameLst>
                                          <p:attrName>style.visibility</p:attrName>
                                        </p:attrNameLst>
                                      </p:cBhvr>
                                      <p:to>
                                        <p:strVal val="visible"/>
                                      </p:to>
                                    </p:set>
                                    <p:animEffect transition="in" filter="fade">
                                      <p:cBhvr>
                                        <p:cTn id="52" dur="500"/>
                                        <p:tgtEl>
                                          <p:spTgt spid="15"/>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12"/>
                                        </p:tgtEl>
                                        <p:attrNameLst>
                                          <p:attrName>style.visibility</p:attrName>
                                        </p:attrNameLst>
                                      </p:cBhvr>
                                      <p:to>
                                        <p:strVal val="visible"/>
                                      </p:to>
                                    </p:set>
                                    <p:animEffect transition="in" filter="fade">
                                      <p:cBhvr>
                                        <p:cTn id="57" dur="500"/>
                                        <p:tgtEl>
                                          <p:spTgt spid="12"/>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13"/>
                                        </p:tgtEl>
                                        <p:attrNameLst>
                                          <p:attrName>style.visibility</p:attrName>
                                        </p:attrNameLst>
                                      </p:cBhvr>
                                      <p:to>
                                        <p:strVal val="visible"/>
                                      </p:to>
                                    </p:set>
                                    <p:animEffect transition="in" filter="fade">
                                      <p:cBhvr>
                                        <p:cTn id="62" dur="500"/>
                                        <p:tgtEl>
                                          <p:spTgt spid="13"/>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14"/>
                                        </p:tgtEl>
                                        <p:attrNameLst>
                                          <p:attrName>style.visibility</p:attrName>
                                        </p:attrNameLst>
                                      </p:cBhvr>
                                      <p:to>
                                        <p:strVal val="visible"/>
                                      </p:to>
                                    </p:set>
                                    <p:animEffect transition="in" filter="fade">
                                      <p:cBhvr>
                                        <p:cTn id="6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9" grpId="0" animBg="1"/>
      <p:bldP spid="10" grpId="0" animBg="1"/>
      <p:bldP spid="13" grpId="0" animBg="1"/>
      <p:bldP spid="14" grpId="0" animBg="1"/>
      <p:bldP spid="16"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Data items can be locked in two modes :</a:t>
            </a:r>
          </a:p>
          <a:p>
            <a:pPr lvl="1"/>
            <a:r>
              <a:rPr lang="en-US" b="1" dirty="0">
                <a:solidFill>
                  <a:schemeClr val="tx2"/>
                </a:solidFill>
              </a:rPr>
              <a:t>Shared (S) mode</a:t>
            </a:r>
            <a:r>
              <a:rPr lang="en-US" dirty="0"/>
              <a:t>: When we take this lock </a:t>
            </a:r>
            <a:r>
              <a:rPr lang="en-US" b="1" dirty="0">
                <a:solidFill>
                  <a:schemeClr val="accent6"/>
                </a:solidFill>
              </a:rPr>
              <a:t>we can just read the item but cannot write</a:t>
            </a:r>
            <a:r>
              <a:rPr lang="en-US" dirty="0"/>
              <a:t>.</a:t>
            </a:r>
          </a:p>
          <a:p>
            <a:pPr lvl="1"/>
            <a:r>
              <a:rPr lang="en-US" b="1" dirty="0">
                <a:solidFill>
                  <a:schemeClr val="tx2"/>
                </a:solidFill>
              </a:rPr>
              <a:t>Exclusive (X) mode</a:t>
            </a:r>
            <a:r>
              <a:rPr lang="en-US" dirty="0"/>
              <a:t>: When we take this lock </a:t>
            </a:r>
            <a:r>
              <a:rPr lang="en-US" b="1" dirty="0">
                <a:solidFill>
                  <a:schemeClr val="accent6"/>
                </a:solidFill>
              </a:rPr>
              <a:t>we can read as well as write the item</a:t>
            </a:r>
            <a:r>
              <a:rPr lang="en-US" dirty="0"/>
              <a:t>.</a:t>
            </a:r>
          </a:p>
          <a:p>
            <a:r>
              <a:rPr lang="en-US" dirty="0"/>
              <a:t>Lock-compatibility matrix</a:t>
            </a:r>
          </a:p>
          <a:p>
            <a:endParaRPr lang="en-US" dirty="0"/>
          </a:p>
          <a:p>
            <a:endParaRPr lang="en-US" dirty="0"/>
          </a:p>
          <a:p>
            <a:endParaRPr lang="en-US" dirty="0"/>
          </a:p>
          <a:p>
            <a:endParaRPr lang="en-US" dirty="0"/>
          </a:p>
          <a:p>
            <a:r>
              <a:rPr lang="en-US" dirty="0"/>
              <a:t>A </a:t>
            </a:r>
            <a:r>
              <a:rPr lang="en-US" b="1" dirty="0">
                <a:solidFill>
                  <a:schemeClr val="accent6"/>
                </a:solidFill>
              </a:rPr>
              <a:t>transaction may be granted a lock </a:t>
            </a:r>
            <a:r>
              <a:rPr lang="en-US" dirty="0"/>
              <a:t>on an item if the </a:t>
            </a:r>
            <a:r>
              <a:rPr lang="en-US" b="1" dirty="0">
                <a:solidFill>
                  <a:schemeClr val="accent6"/>
                </a:solidFill>
              </a:rPr>
              <a:t>requested lock is compatible with locks already held</a:t>
            </a:r>
            <a:r>
              <a:rPr lang="en-US" dirty="0"/>
              <a:t> on the item </a:t>
            </a:r>
            <a:r>
              <a:rPr lang="en-US" b="1" dirty="0">
                <a:solidFill>
                  <a:schemeClr val="accent6"/>
                </a:solidFill>
              </a:rPr>
              <a:t>by other transactions</a:t>
            </a:r>
            <a:r>
              <a:rPr lang="en-US" dirty="0"/>
              <a:t>.</a:t>
            </a:r>
          </a:p>
          <a:p>
            <a:r>
              <a:rPr lang="en-US" dirty="0"/>
              <a:t>If a lock cannot be granted, the requesting transaction is made to wait till all incompatible locks held by other transactions have been released. The lock is then granted.</a:t>
            </a:r>
          </a:p>
          <a:p>
            <a:r>
              <a:rPr lang="en-US" b="1" dirty="0">
                <a:solidFill>
                  <a:schemeClr val="accent6"/>
                </a:solidFill>
              </a:rPr>
              <a:t>Any number of transactions can hold shared locks</a:t>
            </a:r>
            <a:r>
              <a:rPr lang="en-US" dirty="0"/>
              <a:t> on an item, but </a:t>
            </a:r>
            <a:r>
              <a:rPr lang="en-US" b="1" dirty="0">
                <a:solidFill>
                  <a:schemeClr val="accent6"/>
                </a:solidFill>
              </a:rPr>
              <a:t>if any transaction holds an exclusive on the item no other transaction can hold any lock </a:t>
            </a:r>
            <a:r>
              <a:rPr lang="en-US" dirty="0"/>
              <a:t>on the item.</a:t>
            </a:r>
          </a:p>
        </p:txBody>
      </p:sp>
      <p:sp>
        <p:nvSpPr>
          <p:cNvPr id="2" name="Title 1"/>
          <p:cNvSpPr>
            <a:spLocks noGrp="1"/>
          </p:cNvSpPr>
          <p:nvPr>
            <p:ph type="title"/>
          </p:nvPr>
        </p:nvSpPr>
        <p:spPr/>
        <p:txBody>
          <a:bodyPr/>
          <a:lstStyle/>
          <a:p>
            <a:r>
              <a:rPr lang="en-IN" dirty="0"/>
              <a:t>Lock based protocol</a:t>
            </a:r>
            <a:endParaRPr lang="en-US" dirty="0"/>
          </a:p>
        </p:txBody>
      </p:sp>
      <p:graphicFrame>
        <p:nvGraphicFramePr>
          <p:cNvPr id="17" name="Table 16"/>
          <p:cNvGraphicFramePr>
            <a:graphicFrameLocks noGrp="1"/>
          </p:cNvGraphicFramePr>
          <p:nvPr>
            <p:extLst>
              <p:ext uri="{D42A27DB-BD31-4B8C-83A1-F6EECF244321}">
                <p14:modId xmlns:p14="http://schemas.microsoft.com/office/powerpoint/2010/main" val="1338691086"/>
              </p:ext>
            </p:extLst>
          </p:nvPr>
        </p:nvGraphicFramePr>
        <p:xfrm>
          <a:off x="4508770" y="2392680"/>
          <a:ext cx="5051362" cy="1798320"/>
        </p:xfrm>
        <a:graphic>
          <a:graphicData uri="http://schemas.openxmlformats.org/drawingml/2006/table">
            <a:tbl>
              <a:tblPr firstRow="1" bandRow="1">
                <a:tableStyleId>{073A0DAA-6AF3-43AB-8588-CEC1D06C72B9}</a:tableStyleId>
              </a:tblPr>
              <a:tblGrid>
                <a:gridCol w="1674876">
                  <a:extLst>
                    <a:ext uri="{9D8B030D-6E8A-4147-A177-3AD203B41FA5}">
                      <a16:colId xmlns:a16="http://schemas.microsoft.com/office/drawing/2014/main" val="20000"/>
                    </a:ext>
                  </a:extLst>
                </a:gridCol>
                <a:gridCol w="1701610">
                  <a:extLst>
                    <a:ext uri="{9D8B030D-6E8A-4147-A177-3AD203B41FA5}">
                      <a16:colId xmlns:a16="http://schemas.microsoft.com/office/drawing/2014/main" val="20001"/>
                    </a:ext>
                  </a:extLst>
                </a:gridCol>
                <a:gridCol w="1674876">
                  <a:extLst>
                    <a:ext uri="{9D8B030D-6E8A-4147-A177-3AD203B41FA5}">
                      <a16:colId xmlns:a16="http://schemas.microsoft.com/office/drawing/2014/main" val="20002"/>
                    </a:ext>
                  </a:extLst>
                </a:gridCol>
              </a:tblGrid>
              <a:tr h="457200">
                <a:tc>
                  <a:txBody>
                    <a:bodyPr/>
                    <a:lstStyle/>
                    <a:p>
                      <a:endParaRPr lang="en-IN" sz="2000" b="1" kern="1200" dirty="0">
                        <a:solidFill>
                          <a:schemeClr val="lt1"/>
                        </a:solidFill>
                        <a:latin typeface="+mn-lt"/>
                        <a:ea typeface="+mn-ea"/>
                        <a:cs typeface="+mn-cs"/>
                      </a:endParaRPr>
                    </a:p>
                  </a:txBody>
                  <a:tcPr/>
                </a:tc>
                <a:tc>
                  <a:txBody>
                    <a:bodyPr/>
                    <a:lstStyle/>
                    <a:p>
                      <a:pPr algn="ctr"/>
                      <a:r>
                        <a:rPr lang="en-US" sz="2000" dirty="0"/>
                        <a:t>Shared</a:t>
                      </a:r>
                      <a:r>
                        <a:rPr lang="en-US" sz="2000" baseline="0" dirty="0"/>
                        <a:t> lock</a:t>
                      </a:r>
                      <a:endParaRPr lang="en-IN" sz="2000" b="1" dirty="0"/>
                    </a:p>
                  </a:txBody>
                  <a:tcPr anchor="ctr"/>
                </a:tc>
                <a:tc>
                  <a:txBody>
                    <a:bodyPr/>
                    <a:lstStyle/>
                    <a:p>
                      <a:pPr algn="ctr"/>
                      <a:r>
                        <a:rPr lang="en-US" sz="2000" dirty="0"/>
                        <a:t>Exclusive lock</a:t>
                      </a:r>
                      <a:endParaRPr lang="en-IN" sz="2000" b="1" dirty="0"/>
                    </a:p>
                  </a:txBody>
                  <a:tcPr anchor="ct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1" kern="1200" dirty="0">
                          <a:solidFill>
                            <a:schemeClr val="lt1"/>
                          </a:solidFill>
                          <a:latin typeface="+mn-lt"/>
                          <a:ea typeface="+mn-ea"/>
                          <a:cs typeface="+mn-cs"/>
                        </a:rPr>
                        <a:t>Shared lock</a:t>
                      </a:r>
                      <a:endParaRPr lang="en-IN" sz="2000" b="1" kern="1200" dirty="0">
                        <a:solidFill>
                          <a:schemeClr val="lt1"/>
                        </a:solidFill>
                        <a:latin typeface="+mn-lt"/>
                        <a:ea typeface="+mn-ea"/>
                        <a:cs typeface="+mn-cs"/>
                      </a:endParaRPr>
                    </a:p>
                  </a:txBody>
                  <a:tcPr anchor="ctr">
                    <a:solidFill>
                      <a:schemeClr val="tx1"/>
                    </a:solidFill>
                  </a:tcPr>
                </a:tc>
                <a:tc>
                  <a:txBody>
                    <a:bodyPr/>
                    <a:lstStyle/>
                    <a:p>
                      <a:pPr algn="ctr"/>
                      <a:r>
                        <a:rPr lang="en-US" sz="2000" b="1" dirty="0">
                          <a:solidFill>
                            <a:schemeClr val="tx2"/>
                          </a:solidFill>
                        </a:rPr>
                        <a:t>Yes</a:t>
                      </a:r>
                    </a:p>
                    <a:p>
                      <a:pPr algn="ctr"/>
                      <a:r>
                        <a:rPr lang="en-US" sz="1800" dirty="0"/>
                        <a:t>Compatible</a:t>
                      </a:r>
                      <a:endParaRPr lang="en-IN" sz="2000" dirty="0"/>
                    </a:p>
                  </a:txBody>
                  <a:tcPr/>
                </a:tc>
                <a:tc>
                  <a:txBody>
                    <a:bodyPr/>
                    <a:lstStyle/>
                    <a:p>
                      <a:pPr algn="ctr"/>
                      <a:r>
                        <a:rPr lang="en-US" sz="2000" b="1" dirty="0">
                          <a:solidFill>
                            <a:schemeClr val="accent6"/>
                          </a:solidFill>
                        </a:rPr>
                        <a:t>No</a:t>
                      </a:r>
                    </a:p>
                    <a:p>
                      <a:pPr algn="ctr"/>
                      <a:r>
                        <a:rPr lang="en-US" sz="1800" dirty="0"/>
                        <a:t>Not Compatible</a:t>
                      </a:r>
                      <a:endParaRPr lang="en-IN" sz="2000" dirty="0"/>
                    </a:p>
                  </a:txBody>
                  <a:tcPr/>
                </a:tc>
                <a:extLst>
                  <a:ext uri="{0D108BD9-81ED-4DB2-BD59-A6C34878D82A}">
                    <a16:rowId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1" kern="1200" dirty="0">
                          <a:solidFill>
                            <a:schemeClr val="lt1"/>
                          </a:solidFill>
                          <a:latin typeface="+mn-lt"/>
                          <a:ea typeface="+mn-ea"/>
                          <a:cs typeface="+mn-cs"/>
                        </a:rPr>
                        <a:t>Exclusive lock</a:t>
                      </a:r>
                      <a:endParaRPr lang="en-IN" sz="2000" b="1" kern="1200" dirty="0">
                        <a:solidFill>
                          <a:schemeClr val="lt1"/>
                        </a:solidFill>
                        <a:latin typeface="+mn-lt"/>
                        <a:ea typeface="+mn-ea"/>
                        <a:cs typeface="+mn-cs"/>
                      </a:endParaRPr>
                    </a:p>
                  </a:txBody>
                  <a:tcPr anchor="ctr">
                    <a:solidFill>
                      <a:schemeClr val="tx1"/>
                    </a:solidFill>
                  </a:tcPr>
                </a:tc>
                <a:tc>
                  <a:txBody>
                    <a:bodyPr/>
                    <a:lstStyle/>
                    <a:p>
                      <a:pPr algn="ctr"/>
                      <a:r>
                        <a:rPr lang="en-US" sz="2000" b="1" kern="1200" dirty="0">
                          <a:solidFill>
                            <a:schemeClr val="accent6"/>
                          </a:solidFill>
                          <a:latin typeface="+mn-lt"/>
                          <a:ea typeface="+mn-ea"/>
                          <a:cs typeface="+mn-cs"/>
                        </a:rPr>
                        <a:t>No</a:t>
                      </a:r>
                    </a:p>
                    <a:p>
                      <a:pPr algn="ctr"/>
                      <a:r>
                        <a:rPr lang="en-US" sz="1800" dirty="0"/>
                        <a:t>Not Compatible</a:t>
                      </a:r>
                      <a:endParaRPr lang="en-IN" sz="1800" dirty="0"/>
                    </a:p>
                  </a:txBody>
                  <a:tcPr/>
                </a:tc>
                <a:tc>
                  <a:txBody>
                    <a:bodyPr/>
                    <a:lstStyle/>
                    <a:p>
                      <a:pPr algn="ctr"/>
                      <a:r>
                        <a:rPr lang="en-US" sz="2000" b="1" kern="1200" dirty="0">
                          <a:solidFill>
                            <a:schemeClr val="accent6"/>
                          </a:solidFill>
                          <a:latin typeface="+mn-lt"/>
                          <a:ea typeface="+mn-ea"/>
                          <a:cs typeface="+mn-cs"/>
                        </a:rPr>
                        <a:t>No</a:t>
                      </a:r>
                    </a:p>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t>Not Compatible</a:t>
                      </a:r>
                      <a:endParaRPr lang="en-IN" sz="2400" dirty="0"/>
                    </a:p>
                  </a:txBody>
                  <a:tcPr/>
                </a:tc>
                <a:extLst>
                  <a:ext uri="{0D108BD9-81ED-4DB2-BD59-A6C34878D82A}">
                    <a16:rowId xmlns:a16="http://schemas.microsoft.com/office/drawing/2014/main" val="10002"/>
                  </a:ext>
                </a:extLst>
              </a:tr>
            </a:tbl>
          </a:graphicData>
        </a:graphic>
      </p:graphicFrame>
      <p:sp>
        <p:nvSpPr>
          <p:cNvPr id="18" name="TextBox 17"/>
          <p:cNvSpPr txBox="1"/>
          <p:nvPr/>
        </p:nvSpPr>
        <p:spPr>
          <a:xfrm>
            <a:off x="4551219" y="1916668"/>
            <a:ext cx="432000" cy="369332"/>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dirty="0"/>
              <a:t>T1</a:t>
            </a:r>
          </a:p>
        </p:txBody>
      </p:sp>
      <p:sp>
        <p:nvSpPr>
          <p:cNvPr id="19" name="TextBox 18"/>
          <p:cNvSpPr txBox="1"/>
          <p:nvPr/>
        </p:nvSpPr>
        <p:spPr>
          <a:xfrm>
            <a:off x="3914187" y="2438400"/>
            <a:ext cx="432000" cy="369332"/>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dirty="0"/>
              <a:t>T2</a:t>
            </a:r>
          </a:p>
        </p:txBody>
      </p:sp>
      <p:cxnSp>
        <p:nvCxnSpPr>
          <p:cNvPr id="20" name="Straight Arrow Connector 19"/>
          <p:cNvCxnSpPr/>
          <p:nvPr/>
        </p:nvCxnSpPr>
        <p:spPr>
          <a:xfrm>
            <a:off x="4983219" y="2101334"/>
            <a:ext cx="4389120" cy="0"/>
          </a:xfrm>
          <a:prstGeom prst="straightConnector1">
            <a:avLst/>
          </a:prstGeom>
          <a:ln w="38100">
            <a:solidFill>
              <a:schemeClr val="accent6"/>
            </a:solidFill>
            <a:tailEnd type="arrow"/>
          </a:ln>
          <a:effectLst/>
        </p:spPr>
        <p:style>
          <a:lnRef idx="2">
            <a:schemeClr val="accent2"/>
          </a:lnRef>
          <a:fillRef idx="0">
            <a:schemeClr val="accent2"/>
          </a:fillRef>
          <a:effectRef idx="1">
            <a:schemeClr val="accent2"/>
          </a:effectRef>
          <a:fontRef idx="minor">
            <a:schemeClr val="tx1"/>
          </a:fontRef>
        </p:style>
      </p:cxnSp>
      <p:cxnSp>
        <p:nvCxnSpPr>
          <p:cNvPr id="21" name="Straight Arrow Connector 20"/>
          <p:cNvCxnSpPr/>
          <p:nvPr/>
        </p:nvCxnSpPr>
        <p:spPr>
          <a:xfrm>
            <a:off x="4130187" y="2807732"/>
            <a:ext cx="0" cy="1280160"/>
          </a:xfrm>
          <a:prstGeom prst="straightConnector1">
            <a:avLst/>
          </a:prstGeom>
          <a:ln w="38100">
            <a:solidFill>
              <a:schemeClr val="accent6"/>
            </a:solidFill>
            <a:tailEnd type="arrow"/>
          </a:ln>
          <a:effectLst/>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5135082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fade">
                                      <p:cBhvr>
                                        <p:cTn id="27" dur="500"/>
                                        <p:tgtEl>
                                          <p:spTgt spid="17"/>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8"/>
                                        </p:tgtEl>
                                        <p:attrNameLst>
                                          <p:attrName>style.visibility</p:attrName>
                                        </p:attrNameLst>
                                      </p:cBhvr>
                                      <p:to>
                                        <p:strVal val="visible"/>
                                      </p:to>
                                    </p:set>
                                    <p:animEffect transition="in" filter="fade">
                                      <p:cBhvr>
                                        <p:cTn id="30" dur="500"/>
                                        <p:tgtEl>
                                          <p:spTgt spid="18"/>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9"/>
                                        </p:tgtEl>
                                        <p:attrNameLst>
                                          <p:attrName>style.visibility</p:attrName>
                                        </p:attrNameLst>
                                      </p:cBhvr>
                                      <p:to>
                                        <p:strVal val="visible"/>
                                      </p:to>
                                    </p:set>
                                    <p:animEffect transition="in" filter="fade">
                                      <p:cBhvr>
                                        <p:cTn id="33" dur="500"/>
                                        <p:tgtEl>
                                          <p:spTgt spid="19"/>
                                        </p:tgtEl>
                                      </p:cBhvr>
                                    </p:animEffect>
                                  </p:childTnLst>
                                </p:cTn>
                              </p:par>
                              <p:par>
                                <p:cTn id="34" presetID="10" presetClass="entr" presetSubtype="0" fill="hold" nodeType="withEffect">
                                  <p:stCondLst>
                                    <p:cond delay="0"/>
                                  </p:stCondLst>
                                  <p:childTnLst>
                                    <p:set>
                                      <p:cBhvr>
                                        <p:cTn id="35" dur="1" fill="hold">
                                          <p:stCondLst>
                                            <p:cond delay="0"/>
                                          </p:stCondLst>
                                        </p:cTn>
                                        <p:tgtEl>
                                          <p:spTgt spid="20"/>
                                        </p:tgtEl>
                                        <p:attrNameLst>
                                          <p:attrName>style.visibility</p:attrName>
                                        </p:attrNameLst>
                                      </p:cBhvr>
                                      <p:to>
                                        <p:strVal val="visible"/>
                                      </p:to>
                                    </p:set>
                                    <p:animEffect transition="in" filter="fade">
                                      <p:cBhvr>
                                        <p:cTn id="36" dur="500"/>
                                        <p:tgtEl>
                                          <p:spTgt spid="20"/>
                                        </p:tgtEl>
                                      </p:cBhvr>
                                    </p:animEffect>
                                  </p:childTnLst>
                                </p:cTn>
                              </p:par>
                              <p:par>
                                <p:cTn id="37" presetID="10" presetClass="entr" presetSubtype="0" fill="hold" nodeType="withEffect">
                                  <p:stCondLst>
                                    <p:cond delay="0"/>
                                  </p:stCondLst>
                                  <p:childTnLst>
                                    <p:set>
                                      <p:cBhvr>
                                        <p:cTn id="38" dur="1" fill="hold">
                                          <p:stCondLst>
                                            <p:cond delay="0"/>
                                          </p:stCondLst>
                                        </p:cTn>
                                        <p:tgtEl>
                                          <p:spTgt spid="21"/>
                                        </p:tgtEl>
                                        <p:attrNameLst>
                                          <p:attrName>style.visibility</p:attrName>
                                        </p:attrNameLst>
                                      </p:cBhvr>
                                      <p:to>
                                        <p:strVal val="visible"/>
                                      </p:to>
                                    </p:set>
                                    <p:animEffect transition="in" filter="fade">
                                      <p:cBhvr>
                                        <p:cTn id="39" dur="500"/>
                                        <p:tgtEl>
                                          <p:spTgt spid="21"/>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3">
                                            <p:txEl>
                                              <p:pRg st="8" end="8"/>
                                            </p:txEl>
                                          </p:spTgt>
                                        </p:tgtEl>
                                        <p:attrNameLst>
                                          <p:attrName>style.visibility</p:attrName>
                                        </p:attrNameLst>
                                      </p:cBhvr>
                                      <p:to>
                                        <p:strVal val="visible"/>
                                      </p:to>
                                    </p:set>
                                    <p:animEffect transition="in" filter="fade">
                                      <p:cBhvr>
                                        <p:cTn id="44" dur="500"/>
                                        <p:tgtEl>
                                          <p:spTgt spid="3">
                                            <p:txEl>
                                              <p:pRg st="8" end="8"/>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3">
                                            <p:txEl>
                                              <p:pRg st="9" end="9"/>
                                            </p:txEl>
                                          </p:spTgt>
                                        </p:tgtEl>
                                        <p:attrNameLst>
                                          <p:attrName>style.visibility</p:attrName>
                                        </p:attrNameLst>
                                      </p:cBhvr>
                                      <p:to>
                                        <p:strVal val="visible"/>
                                      </p:to>
                                    </p:set>
                                    <p:animEffect transition="in" filter="fade">
                                      <p:cBhvr>
                                        <p:cTn id="49" dur="500"/>
                                        <p:tgtEl>
                                          <p:spTgt spid="3">
                                            <p:txEl>
                                              <p:pRg st="9" end="9"/>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nodeType="clickEffect">
                                  <p:stCondLst>
                                    <p:cond delay="0"/>
                                  </p:stCondLst>
                                  <p:childTnLst>
                                    <p:set>
                                      <p:cBhvr>
                                        <p:cTn id="53" dur="1" fill="hold">
                                          <p:stCondLst>
                                            <p:cond delay="0"/>
                                          </p:stCondLst>
                                        </p:cTn>
                                        <p:tgtEl>
                                          <p:spTgt spid="3">
                                            <p:txEl>
                                              <p:pRg st="10" end="10"/>
                                            </p:txEl>
                                          </p:spTgt>
                                        </p:tgtEl>
                                        <p:attrNameLst>
                                          <p:attrName>style.visibility</p:attrName>
                                        </p:attrNameLst>
                                      </p:cBhvr>
                                      <p:to>
                                        <p:strVal val="visible"/>
                                      </p:to>
                                    </p:set>
                                    <p:animEffect transition="in" filter="fade">
                                      <p:cBhvr>
                                        <p:cTn id="54"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11200"/>
          </a:xfrm>
        </p:spPr>
        <p:txBody>
          <a:bodyPr/>
          <a:lstStyle/>
          <a:p>
            <a:r>
              <a:rPr lang="en-IN" dirty="0"/>
              <a:t>Lock based protocol</a:t>
            </a:r>
            <a:endParaRPr lang="en-US" dirty="0"/>
          </a:p>
        </p:txBody>
      </p:sp>
      <p:sp>
        <p:nvSpPr>
          <p:cNvPr id="3" name="Content Placeholder 2"/>
          <p:cNvSpPr>
            <a:spLocks noGrp="1"/>
          </p:cNvSpPr>
          <p:nvPr>
            <p:ph idx="1"/>
          </p:nvPr>
        </p:nvSpPr>
        <p:spPr/>
        <p:txBody>
          <a:bodyPr/>
          <a:lstStyle/>
          <a:p>
            <a:r>
              <a:rPr lang="en-US" dirty="0"/>
              <a:t>This locking protocol divides transaction execution phase into three parts:</a:t>
            </a:r>
          </a:p>
          <a:p>
            <a:pPr marL="914400" lvl="1" indent="-457200">
              <a:buFont typeface="+mj-lt"/>
              <a:buAutoNum type="arabicPeriod"/>
            </a:pPr>
            <a:r>
              <a:rPr lang="en-US" dirty="0"/>
              <a:t>When transaction starts executing, </a:t>
            </a:r>
            <a:r>
              <a:rPr lang="en-US" b="1" dirty="0">
                <a:solidFill>
                  <a:schemeClr val="accent6"/>
                </a:solidFill>
              </a:rPr>
              <a:t>create a list of data items on which they need locks </a:t>
            </a:r>
            <a:r>
              <a:rPr lang="en-US" dirty="0"/>
              <a:t>and </a:t>
            </a:r>
            <a:r>
              <a:rPr lang="en-US" b="1" dirty="0">
                <a:solidFill>
                  <a:schemeClr val="accent6"/>
                </a:solidFill>
              </a:rPr>
              <a:t>requests the system for all the locks it needs</a:t>
            </a:r>
            <a:r>
              <a:rPr lang="en-US" dirty="0"/>
              <a:t>. </a:t>
            </a:r>
          </a:p>
          <a:p>
            <a:pPr marL="914400" lvl="1" indent="-457200">
              <a:buFont typeface="+mj-lt"/>
              <a:buAutoNum type="arabicPeriod"/>
            </a:pPr>
            <a:r>
              <a:rPr lang="en-US" dirty="0"/>
              <a:t>Where the </a:t>
            </a:r>
            <a:r>
              <a:rPr lang="en-US" b="1" dirty="0">
                <a:solidFill>
                  <a:schemeClr val="accent6"/>
                </a:solidFill>
              </a:rPr>
              <a:t>transaction acquires all locks </a:t>
            </a:r>
            <a:r>
              <a:rPr lang="en-US" dirty="0"/>
              <a:t>and </a:t>
            </a:r>
            <a:r>
              <a:rPr lang="en-US" b="1" dirty="0">
                <a:solidFill>
                  <a:schemeClr val="accent6"/>
                </a:solidFill>
              </a:rPr>
              <a:t>no other lock is required</a:t>
            </a:r>
            <a:r>
              <a:rPr lang="en-US" dirty="0"/>
              <a:t>. </a:t>
            </a:r>
            <a:r>
              <a:rPr lang="en-US" b="1" dirty="0">
                <a:solidFill>
                  <a:schemeClr val="accent6"/>
                </a:solidFill>
              </a:rPr>
              <a:t>Transaction keeps executing its operation</a:t>
            </a:r>
            <a:r>
              <a:rPr lang="en-US" dirty="0"/>
              <a:t>. </a:t>
            </a:r>
          </a:p>
          <a:p>
            <a:pPr marL="914400" lvl="1" indent="-457200">
              <a:buFont typeface="+mj-lt"/>
              <a:buAutoNum type="arabicPeriod"/>
            </a:pPr>
            <a:r>
              <a:rPr lang="en-US" dirty="0"/>
              <a:t>As soon as the </a:t>
            </a:r>
            <a:r>
              <a:rPr lang="en-US" b="1" dirty="0">
                <a:solidFill>
                  <a:schemeClr val="accent6"/>
                </a:solidFill>
              </a:rPr>
              <a:t>transaction releases its first lock, the third phase starts</a:t>
            </a:r>
            <a:r>
              <a:rPr lang="en-US" dirty="0"/>
              <a:t>. In this phase a </a:t>
            </a:r>
            <a:r>
              <a:rPr lang="en-US" b="1" dirty="0">
                <a:solidFill>
                  <a:schemeClr val="accent6"/>
                </a:solidFill>
              </a:rPr>
              <a:t>transaction cannot demand for any lock but only releases the acquired locks</a:t>
            </a:r>
            <a:r>
              <a:rPr lang="en-US" dirty="0"/>
              <a:t>.</a:t>
            </a:r>
          </a:p>
        </p:txBody>
      </p:sp>
      <p:cxnSp>
        <p:nvCxnSpPr>
          <p:cNvPr id="9" name="Straight Arrow Connector 8"/>
          <p:cNvCxnSpPr/>
          <p:nvPr/>
        </p:nvCxnSpPr>
        <p:spPr>
          <a:xfrm>
            <a:off x="2209800" y="5023058"/>
            <a:ext cx="5256000" cy="0"/>
          </a:xfrm>
          <a:prstGeom prst="straightConnector1">
            <a:avLst/>
          </a:prstGeom>
          <a:ln w="38100">
            <a:solidFill>
              <a:schemeClr val="tx2"/>
            </a:solidFill>
            <a:tailEnd type="triangle"/>
          </a:ln>
          <a:effectLst/>
        </p:spPr>
        <p:style>
          <a:lnRef idx="3">
            <a:schemeClr val="accent1"/>
          </a:lnRef>
          <a:fillRef idx="0">
            <a:schemeClr val="accent1"/>
          </a:fillRef>
          <a:effectRef idx="2">
            <a:schemeClr val="accent1"/>
          </a:effectRef>
          <a:fontRef idx="minor">
            <a:schemeClr val="tx1"/>
          </a:fontRef>
        </p:style>
      </p:cxnSp>
      <p:sp>
        <p:nvSpPr>
          <p:cNvPr id="10" name="Rectangle 9"/>
          <p:cNvSpPr/>
          <p:nvPr/>
        </p:nvSpPr>
        <p:spPr>
          <a:xfrm>
            <a:off x="3657600" y="4318169"/>
            <a:ext cx="2514600" cy="720000"/>
          </a:xfrm>
          <a:prstGeom prst="rect">
            <a:avLst/>
          </a:prstGeom>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r>
              <a:rPr lang="en-US" sz="2800" dirty="0"/>
              <a:t>Transaction</a:t>
            </a:r>
            <a:endParaRPr lang="en-IN" sz="2800" dirty="0"/>
          </a:p>
        </p:txBody>
      </p:sp>
      <p:sp>
        <p:nvSpPr>
          <p:cNvPr id="11" name="TextBox 10"/>
          <p:cNvSpPr txBox="1"/>
          <p:nvPr/>
        </p:nvSpPr>
        <p:spPr>
          <a:xfrm>
            <a:off x="2936235" y="5055631"/>
            <a:ext cx="1463040" cy="646331"/>
          </a:xfrm>
          <a:prstGeom prst="rect">
            <a:avLst/>
          </a:prstGeom>
          <a:noFill/>
        </p:spPr>
        <p:txBody>
          <a:bodyPr wrap="square" rtlCol="0">
            <a:spAutoFit/>
          </a:bodyPr>
          <a:lstStyle/>
          <a:p>
            <a:pPr algn="ctr"/>
            <a:r>
              <a:rPr lang="en-US" dirty="0"/>
              <a:t>Transaction</a:t>
            </a:r>
          </a:p>
          <a:p>
            <a:pPr algn="ctr"/>
            <a:r>
              <a:rPr lang="en-US" dirty="0"/>
              <a:t> begin</a:t>
            </a:r>
            <a:endParaRPr lang="en-IN" dirty="0"/>
          </a:p>
        </p:txBody>
      </p:sp>
      <p:sp>
        <p:nvSpPr>
          <p:cNvPr id="12" name="TextBox 11"/>
          <p:cNvSpPr txBox="1"/>
          <p:nvPr/>
        </p:nvSpPr>
        <p:spPr>
          <a:xfrm>
            <a:off x="5459102" y="5055631"/>
            <a:ext cx="1463040" cy="646331"/>
          </a:xfrm>
          <a:prstGeom prst="rect">
            <a:avLst/>
          </a:prstGeom>
          <a:noFill/>
        </p:spPr>
        <p:txBody>
          <a:bodyPr wrap="square" rtlCol="0">
            <a:spAutoFit/>
          </a:bodyPr>
          <a:lstStyle/>
          <a:p>
            <a:pPr algn="ctr"/>
            <a:r>
              <a:rPr lang="en-US" dirty="0"/>
              <a:t>Transaction</a:t>
            </a:r>
          </a:p>
          <a:p>
            <a:pPr algn="ctr"/>
            <a:r>
              <a:rPr lang="en-US" dirty="0"/>
              <a:t> end</a:t>
            </a:r>
            <a:endParaRPr lang="en-IN" dirty="0"/>
          </a:p>
        </p:txBody>
      </p:sp>
      <p:sp>
        <p:nvSpPr>
          <p:cNvPr id="13" name="TextBox 12"/>
          <p:cNvSpPr txBox="1"/>
          <p:nvPr/>
        </p:nvSpPr>
        <p:spPr>
          <a:xfrm>
            <a:off x="7064188" y="5050728"/>
            <a:ext cx="703915" cy="369332"/>
          </a:xfrm>
          <a:prstGeom prst="rect">
            <a:avLst/>
          </a:prstGeom>
          <a:noFill/>
        </p:spPr>
        <p:txBody>
          <a:bodyPr wrap="square" rtlCol="0">
            <a:spAutoFit/>
          </a:bodyPr>
          <a:lstStyle/>
          <a:p>
            <a:r>
              <a:rPr lang="en-US" dirty="0"/>
              <a:t>Time</a:t>
            </a:r>
            <a:endParaRPr lang="en-IN" sz="2000" dirty="0"/>
          </a:p>
        </p:txBody>
      </p:sp>
      <p:sp>
        <p:nvSpPr>
          <p:cNvPr id="14" name="TextBox 13"/>
          <p:cNvSpPr txBox="1"/>
          <p:nvPr/>
        </p:nvSpPr>
        <p:spPr>
          <a:xfrm>
            <a:off x="1284633" y="3720683"/>
            <a:ext cx="2095500" cy="707886"/>
          </a:xfrm>
          <a:prstGeom prst="rect">
            <a:avLst/>
          </a:prstGeom>
          <a:ln w="38100">
            <a:solidFill>
              <a:schemeClr val="accent6"/>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sz="2000" dirty="0"/>
              <a:t>Lock acquisition phase</a:t>
            </a:r>
            <a:endParaRPr lang="en-IN" sz="2000" dirty="0"/>
          </a:p>
        </p:txBody>
      </p:sp>
      <p:sp>
        <p:nvSpPr>
          <p:cNvPr id="15" name="TextBox 14"/>
          <p:cNvSpPr txBox="1"/>
          <p:nvPr/>
        </p:nvSpPr>
        <p:spPr>
          <a:xfrm>
            <a:off x="6418050" y="3720683"/>
            <a:ext cx="2095500" cy="707886"/>
          </a:xfrm>
          <a:prstGeom prst="rect">
            <a:avLst/>
          </a:prstGeom>
          <a:ln w="38100">
            <a:solidFill>
              <a:schemeClr val="accent6"/>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sz="2000" dirty="0"/>
              <a:t>Lock releasing phase</a:t>
            </a:r>
            <a:endParaRPr lang="en-IN" sz="2000" dirty="0"/>
          </a:p>
        </p:txBody>
      </p:sp>
      <p:cxnSp>
        <p:nvCxnSpPr>
          <p:cNvPr id="16" name="Straight Arrow Connector 15"/>
          <p:cNvCxnSpPr>
            <a:stCxn id="14" idx="3"/>
          </p:cNvCxnSpPr>
          <p:nvPr/>
        </p:nvCxnSpPr>
        <p:spPr>
          <a:xfrm>
            <a:off x="3380133" y="4074626"/>
            <a:ext cx="277467" cy="264003"/>
          </a:xfrm>
          <a:prstGeom prst="straightConnector1">
            <a:avLst/>
          </a:prstGeom>
          <a:ln w="38100">
            <a:solidFill>
              <a:schemeClr val="accent6"/>
            </a:solidFill>
            <a:tailEnd type="triangle"/>
          </a:ln>
        </p:spPr>
        <p:style>
          <a:lnRef idx="1">
            <a:schemeClr val="accent2"/>
          </a:lnRef>
          <a:fillRef idx="0">
            <a:schemeClr val="accent2"/>
          </a:fillRef>
          <a:effectRef idx="0">
            <a:schemeClr val="accent2"/>
          </a:effectRef>
          <a:fontRef idx="minor">
            <a:schemeClr val="tx1"/>
          </a:fontRef>
        </p:style>
      </p:cxnSp>
      <p:cxnSp>
        <p:nvCxnSpPr>
          <p:cNvPr id="22" name="Straight Arrow Connector 21"/>
          <p:cNvCxnSpPr>
            <a:stCxn id="15" idx="1"/>
          </p:cNvCxnSpPr>
          <p:nvPr/>
        </p:nvCxnSpPr>
        <p:spPr>
          <a:xfrm flipH="1">
            <a:off x="6181880" y="4074626"/>
            <a:ext cx="236170" cy="274189"/>
          </a:xfrm>
          <a:prstGeom prst="straightConnector1">
            <a:avLst/>
          </a:prstGeom>
          <a:ln w="38100">
            <a:solidFill>
              <a:schemeClr val="accent6"/>
            </a:solidFill>
            <a:tailEnd type="triangle"/>
          </a:ln>
        </p:spPr>
        <p:style>
          <a:lnRef idx="1">
            <a:schemeClr val="accent2"/>
          </a:lnRef>
          <a:fillRef idx="0">
            <a:schemeClr val="accent2"/>
          </a:fillRef>
          <a:effectRef idx="0">
            <a:schemeClr val="accent2"/>
          </a:effectRef>
          <a:fontRef idx="minor">
            <a:schemeClr val="tx1"/>
          </a:fontRef>
        </p:style>
      </p:cxnSp>
      <p:sp>
        <p:nvSpPr>
          <p:cNvPr id="23" name="Right Brace 22"/>
          <p:cNvSpPr/>
          <p:nvPr/>
        </p:nvSpPr>
        <p:spPr>
          <a:xfrm rot="16200000">
            <a:off x="4801947" y="2939959"/>
            <a:ext cx="245266" cy="2514600"/>
          </a:xfrm>
          <a:prstGeom prst="rightBrace">
            <a:avLst/>
          </a:prstGeom>
          <a:ln w="38100">
            <a:solidFill>
              <a:srgbClr val="00B0F0"/>
            </a:solidFill>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en-IN"/>
          </a:p>
        </p:txBody>
      </p:sp>
      <p:sp>
        <p:nvSpPr>
          <p:cNvPr id="24" name="TextBox 23"/>
          <p:cNvSpPr txBox="1"/>
          <p:nvPr/>
        </p:nvSpPr>
        <p:spPr>
          <a:xfrm>
            <a:off x="3870381" y="3325263"/>
            <a:ext cx="2095500" cy="707886"/>
          </a:xfrm>
          <a:prstGeom prst="rect">
            <a:avLst/>
          </a:prstGeom>
          <a:ln w="38100">
            <a:solidFill>
              <a:schemeClr val="accent6"/>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sz="2000" dirty="0"/>
              <a:t>Transaction</a:t>
            </a:r>
          </a:p>
          <a:p>
            <a:pPr algn="ctr"/>
            <a:r>
              <a:rPr lang="en-US" sz="2000" dirty="0"/>
              <a:t>execution</a:t>
            </a:r>
            <a:endParaRPr lang="en-IN" sz="2000" dirty="0"/>
          </a:p>
        </p:txBody>
      </p:sp>
    </p:spTree>
    <p:extLst>
      <p:ext uri="{BB962C8B-B14F-4D97-AF65-F5344CB8AC3E}">
        <p14:creationId xmlns:p14="http://schemas.microsoft.com/office/powerpoint/2010/main" val="31172551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fade">
                                      <p:cBhvr>
                                        <p:cTn id="20" dur="500"/>
                                        <p:tgtEl>
                                          <p:spTgt spid="11"/>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fade">
                                      <p:cBhvr>
                                        <p:cTn id="23" dur="500"/>
                                        <p:tgtEl>
                                          <p:spTgt spid="12"/>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fade">
                                      <p:cBhvr>
                                        <p:cTn id="26" dur="500"/>
                                        <p:tgtEl>
                                          <p:spTgt spid="13"/>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fade">
                                      <p:cBhvr>
                                        <p:cTn id="29" dur="500"/>
                                        <p:tgtEl>
                                          <p:spTgt spid="10"/>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fade">
                                      <p:cBhvr>
                                        <p:cTn id="34" dur="500"/>
                                        <p:tgtEl>
                                          <p:spTgt spid="14"/>
                                        </p:tgtEl>
                                      </p:cBhvr>
                                    </p:animEffect>
                                  </p:childTnLst>
                                </p:cTn>
                              </p:par>
                              <p:par>
                                <p:cTn id="35" presetID="10" presetClass="entr" presetSubtype="0" fill="hold" nodeType="with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fade">
                                      <p:cBhvr>
                                        <p:cTn id="37" dur="500"/>
                                        <p:tgtEl>
                                          <p:spTgt spid="16"/>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2" end="2"/>
                                            </p:txEl>
                                          </p:spTgt>
                                        </p:tgtEl>
                                        <p:attrNameLst>
                                          <p:attrName>style.visibility</p:attrName>
                                        </p:attrNameLst>
                                      </p:cBhvr>
                                      <p:to>
                                        <p:strVal val="visible"/>
                                      </p:to>
                                    </p:set>
                                    <p:animEffect transition="in" filter="fade">
                                      <p:cBhvr>
                                        <p:cTn id="42" dur="500"/>
                                        <p:tgtEl>
                                          <p:spTgt spid="3">
                                            <p:txEl>
                                              <p:pRg st="2" end="2"/>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23"/>
                                        </p:tgtEl>
                                        <p:attrNameLst>
                                          <p:attrName>style.visibility</p:attrName>
                                        </p:attrNameLst>
                                      </p:cBhvr>
                                      <p:to>
                                        <p:strVal val="visible"/>
                                      </p:to>
                                    </p:set>
                                    <p:animEffect transition="in" filter="fade">
                                      <p:cBhvr>
                                        <p:cTn id="47" dur="500"/>
                                        <p:tgtEl>
                                          <p:spTgt spid="23"/>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24"/>
                                        </p:tgtEl>
                                        <p:attrNameLst>
                                          <p:attrName>style.visibility</p:attrName>
                                        </p:attrNameLst>
                                      </p:cBhvr>
                                      <p:to>
                                        <p:strVal val="visible"/>
                                      </p:to>
                                    </p:set>
                                    <p:animEffect transition="in" filter="fade">
                                      <p:cBhvr>
                                        <p:cTn id="50" dur="500"/>
                                        <p:tgtEl>
                                          <p:spTgt spid="24"/>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3">
                                            <p:txEl>
                                              <p:pRg st="3" end="3"/>
                                            </p:txEl>
                                          </p:spTgt>
                                        </p:tgtEl>
                                        <p:attrNameLst>
                                          <p:attrName>style.visibility</p:attrName>
                                        </p:attrNameLst>
                                      </p:cBhvr>
                                      <p:to>
                                        <p:strVal val="visible"/>
                                      </p:to>
                                    </p:set>
                                    <p:animEffect transition="in" filter="fade">
                                      <p:cBhvr>
                                        <p:cTn id="55" dur="500"/>
                                        <p:tgtEl>
                                          <p:spTgt spid="3">
                                            <p:txEl>
                                              <p:pRg st="3" end="3"/>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grpId="0" nodeType="clickEffect">
                                  <p:stCondLst>
                                    <p:cond delay="0"/>
                                  </p:stCondLst>
                                  <p:childTnLst>
                                    <p:set>
                                      <p:cBhvr>
                                        <p:cTn id="59" dur="1" fill="hold">
                                          <p:stCondLst>
                                            <p:cond delay="0"/>
                                          </p:stCondLst>
                                        </p:cTn>
                                        <p:tgtEl>
                                          <p:spTgt spid="15"/>
                                        </p:tgtEl>
                                        <p:attrNameLst>
                                          <p:attrName>style.visibility</p:attrName>
                                        </p:attrNameLst>
                                      </p:cBhvr>
                                      <p:to>
                                        <p:strVal val="visible"/>
                                      </p:to>
                                    </p:set>
                                    <p:animEffect transition="in" filter="fade">
                                      <p:cBhvr>
                                        <p:cTn id="60" dur="500"/>
                                        <p:tgtEl>
                                          <p:spTgt spid="15"/>
                                        </p:tgtEl>
                                      </p:cBhvr>
                                    </p:animEffect>
                                  </p:childTnLst>
                                </p:cTn>
                              </p:par>
                              <p:par>
                                <p:cTn id="61" presetID="10" presetClass="entr" presetSubtype="0" fill="hold" nodeType="withEffect">
                                  <p:stCondLst>
                                    <p:cond delay="0"/>
                                  </p:stCondLst>
                                  <p:childTnLst>
                                    <p:set>
                                      <p:cBhvr>
                                        <p:cTn id="62" dur="1" fill="hold">
                                          <p:stCondLst>
                                            <p:cond delay="0"/>
                                          </p:stCondLst>
                                        </p:cTn>
                                        <p:tgtEl>
                                          <p:spTgt spid="22"/>
                                        </p:tgtEl>
                                        <p:attrNameLst>
                                          <p:attrName>style.visibility</p:attrName>
                                        </p:attrNameLst>
                                      </p:cBhvr>
                                      <p:to>
                                        <p:strVal val="visible"/>
                                      </p:to>
                                    </p:set>
                                    <p:animEffect transition="in" filter="fade">
                                      <p:cBhvr>
                                        <p:cTn id="63"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p:bldP spid="12" grpId="0"/>
      <p:bldP spid="13" grpId="0"/>
      <p:bldP spid="14" grpId="0" animBg="1"/>
      <p:bldP spid="15" grpId="0" animBg="1"/>
      <p:bldP spid="23" grpId="0" animBg="1"/>
      <p:bldP spid="2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1181" y="863444"/>
            <a:ext cx="8612264" cy="5590565"/>
          </a:xfrm>
        </p:spPr>
        <p:txBody>
          <a:bodyPr/>
          <a:lstStyle/>
          <a:p>
            <a:r>
              <a:rPr lang="en-US" dirty="0"/>
              <a:t>The </a:t>
            </a:r>
            <a:r>
              <a:rPr lang="en-US" b="1" dirty="0">
                <a:solidFill>
                  <a:schemeClr val="accent6"/>
                </a:solidFill>
              </a:rPr>
              <a:t>database must remain in a consistent state </a:t>
            </a:r>
            <a:r>
              <a:rPr lang="en-US" dirty="0"/>
              <a:t>after any transaction.</a:t>
            </a:r>
          </a:p>
          <a:p>
            <a:r>
              <a:rPr lang="en-US" dirty="0"/>
              <a:t>If the database was in a consistent state before the execution of a transaction, it must remain consistent after the execution of the transaction as well.</a:t>
            </a:r>
          </a:p>
          <a:p>
            <a:r>
              <a:rPr lang="en-US" dirty="0"/>
              <a:t>In our example, total of A and B must remain same before and after the execution of transaction.</a:t>
            </a:r>
            <a:endParaRPr lang="en-GB" dirty="0"/>
          </a:p>
        </p:txBody>
      </p:sp>
      <p:sp>
        <p:nvSpPr>
          <p:cNvPr id="2" name="Title 1"/>
          <p:cNvSpPr>
            <a:spLocks noGrp="1"/>
          </p:cNvSpPr>
          <p:nvPr>
            <p:ph type="title"/>
          </p:nvPr>
        </p:nvSpPr>
        <p:spPr/>
        <p:txBody>
          <a:bodyPr/>
          <a:lstStyle/>
          <a:p>
            <a:r>
              <a:rPr lang="en-US" dirty="0">
                <a:solidFill>
                  <a:schemeClr val="tx1"/>
                </a:solidFill>
              </a:rPr>
              <a:t>A</a:t>
            </a:r>
            <a:r>
              <a:rPr lang="en-US" dirty="0">
                <a:solidFill>
                  <a:schemeClr val="accent6"/>
                </a:solidFill>
              </a:rPr>
              <a:t>C</a:t>
            </a:r>
            <a:r>
              <a:rPr lang="en-US" dirty="0"/>
              <a:t>ID properties of transaction (</a:t>
            </a:r>
            <a:r>
              <a:rPr lang="en-US" dirty="0">
                <a:solidFill>
                  <a:schemeClr val="accent6"/>
                </a:solidFill>
              </a:rPr>
              <a:t>Consistency</a:t>
            </a:r>
            <a:r>
              <a:rPr lang="en-US" dirty="0"/>
              <a:t>)</a:t>
            </a:r>
          </a:p>
        </p:txBody>
      </p:sp>
      <p:sp>
        <p:nvSpPr>
          <p:cNvPr id="4" name="TextBox 3"/>
          <p:cNvSpPr txBox="1"/>
          <p:nvPr/>
        </p:nvSpPr>
        <p:spPr>
          <a:xfrm>
            <a:off x="9466729" y="867367"/>
            <a:ext cx="1828800" cy="4524315"/>
          </a:xfrm>
          <a:prstGeom prst="rect">
            <a:avLst/>
          </a:prstGeom>
          <a:noFill/>
          <a:ln>
            <a:solidFill>
              <a:schemeClr val="bg1"/>
            </a:solidFill>
          </a:ln>
        </p:spPr>
        <p:txBody>
          <a:bodyPr wrap="square" rtlCol="0">
            <a:spAutoFit/>
          </a:bodyPr>
          <a:lstStyle/>
          <a:p>
            <a:pPr algn="ctr"/>
            <a:r>
              <a:rPr lang="en-US" sz="2000" dirty="0">
                <a:solidFill>
                  <a:schemeClr val="tx2"/>
                </a:solidFill>
              </a:rPr>
              <a:t>A=500, B=500</a:t>
            </a:r>
          </a:p>
          <a:p>
            <a:pPr algn="ctr"/>
            <a:r>
              <a:rPr lang="en-US" sz="2000" dirty="0">
                <a:solidFill>
                  <a:schemeClr val="tx2"/>
                </a:solidFill>
              </a:rPr>
              <a:t>A+B=1000</a:t>
            </a:r>
          </a:p>
          <a:p>
            <a:pPr algn="ctr"/>
            <a:endParaRPr lang="en-US" sz="2000" dirty="0"/>
          </a:p>
          <a:p>
            <a:pPr algn="ctr"/>
            <a:r>
              <a:rPr lang="en-US" sz="2800" b="1" dirty="0"/>
              <a:t>read</a:t>
            </a:r>
            <a:r>
              <a:rPr lang="en-US" sz="2800" dirty="0"/>
              <a:t> (A)</a:t>
            </a:r>
          </a:p>
          <a:p>
            <a:pPr algn="ctr"/>
            <a:r>
              <a:rPr lang="en-US" sz="2800" dirty="0"/>
              <a:t>A = A – 50</a:t>
            </a:r>
          </a:p>
          <a:p>
            <a:pPr algn="ctr"/>
            <a:r>
              <a:rPr lang="en-US" sz="2800" b="1" dirty="0"/>
              <a:t>write</a:t>
            </a:r>
            <a:r>
              <a:rPr lang="en-US" sz="2800" dirty="0"/>
              <a:t> (A)</a:t>
            </a:r>
          </a:p>
          <a:p>
            <a:pPr algn="ctr"/>
            <a:r>
              <a:rPr lang="en-US" sz="2800" b="1" dirty="0"/>
              <a:t>read</a:t>
            </a:r>
            <a:r>
              <a:rPr lang="en-US" sz="2800" dirty="0"/>
              <a:t> (B)</a:t>
            </a:r>
          </a:p>
          <a:p>
            <a:pPr algn="ctr"/>
            <a:r>
              <a:rPr lang="en-US" sz="2800" dirty="0"/>
              <a:t>B = B + 50</a:t>
            </a:r>
          </a:p>
          <a:p>
            <a:pPr algn="ctr"/>
            <a:r>
              <a:rPr lang="en-US" sz="2800" b="1" dirty="0"/>
              <a:t>write</a:t>
            </a:r>
            <a:r>
              <a:rPr lang="en-US" sz="2800" dirty="0"/>
              <a:t> (B)</a:t>
            </a:r>
          </a:p>
          <a:p>
            <a:pPr algn="ctr"/>
            <a:endParaRPr lang="en-US" sz="2000" dirty="0"/>
          </a:p>
          <a:p>
            <a:pPr algn="ctr"/>
            <a:r>
              <a:rPr lang="en-US" sz="2000" dirty="0">
                <a:solidFill>
                  <a:schemeClr val="tx2"/>
                </a:solidFill>
              </a:rPr>
              <a:t>A=450, B=550</a:t>
            </a:r>
          </a:p>
          <a:p>
            <a:pPr algn="ctr"/>
            <a:r>
              <a:rPr lang="en-US" sz="2000" dirty="0">
                <a:solidFill>
                  <a:schemeClr val="tx2"/>
                </a:solidFill>
              </a:rPr>
              <a:t>A+B=1000</a:t>
            </a:r>
          </a:p>
        </p:txBody>
      </p:sp>
      <p:cxnSp>
        <p:nvCxnSpPr>
          <p:cNvPr id="14" name="Straight Connector 13"/>
          <p:cNvCxnSpPr/>
          <p:nvPr/>
        </p:nvCxnSpPr>
        <p:spPr>
          <a:xfrm flipH="1">
            <a:off x="8948033" y="863444"/>
            <a:ext cx="13447" cy="4572000"/>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3148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fade">
                                      <p:cBhvr>
                                        <p:cTn id="22" dur="500"/>
                                        <p:tgtEl>
                                          <p:spTgt spid="14"/>
                                        </p:tgtEl>
                                      </p:cBhvr>
                                    </p:animEffect>
                                  </p:childTnLst>
                                </p:cTn>
                              </p:par>
                              <p:par>
                                <p:cTn id="23" presetID="10" presetClass="entr" presetSubtype="0" fill="hold" nodeType="withEffect">
                                  <p:stCondLst>
                                    <p:cond delay="0"/>
                                  </p:stCondLst>
                                  <p:childTnLst>
                                    <p:set>
                                      <p:cBhvr>
                                        <p:cTn id="24" dur="1" fill="hold">
                                          <p:stCondLst>
                                            <p:cond delay="0"/>
                                          </p:stCondLst>
                                        </p:cTn>
                                        <p:tgtEl>
                                          <p:spTgt spid="4">
                                            <p:txEl>
                                              <p:pRg st="3" end="3"/>
                                            </p:txEl>
                                          </p:spTgt>
                                        </p:tgtEl>
                                        <p:attrNameLst>
                                          <p:attrName>style.visibility</p:attrName>
                                        </p:attrNameLst>
                                      </p:cBhvr>
                                      <p:to>
                                        <p:strVal val="visible"/>
                                      </p:to>
                                    </p:set>
                                    <p:animEffect transition="in" filter="fade">
                                      <p:cBhvr>
                                        <p:cTn id="25" dur="500"/>
                                        <p:tgtEl>
                                          <p:spTgt spid="4">
                                            <p:txEl>
                                              <p:pRg st="3" end="3"/>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4">
                                            <p:txEl>
                                              <p:pRg st="4" end="4"/>
                                            </p:txEl>
                                          </p:spTgt>
                                        </p:tgtEl>
                                        <p:attrNameLst>
                                          <p:attrName>style.visibility</p:attrName>
                                        </p:attrNameLst>
                                      </p:cBhvr>
                                      <p:to>
                                        <p:strVal val="visible"/>
                                      </p:to>
                                    </p:set>
                                    <p:animEffect transition="in" filter="fade">
                                      <p:cBhvr>
                                        <p:cTn id="28" dur="500"/>
                                        <p:tgtEl>
                                          <p:spTgt spid="4">
                                            <p:txEl>
                                              <p:pRg st="4" end="4"/>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4">
                                            <p:txEl>
                                              <p:pRg st="5" end="5"/>
                                            </p:txEl>
                                          </p:spTgt>
                                        </p:tgtEl>
                                        <p:attrNameLst>
                                          <p:attrName>style.visibility</p:attrName>
                                        </p:attrNameLst>
                                      </p:cBhvr>
                                      <p:to>
                                        <p:strVal val="visible"/>
                                      </p:to>
                                    </p:set>
                                    <p:animEffect transition="in" filter="fade">
                                      <p:cBhvr>
                                        <p:cTn id="31" dur="500"/>
                                        <p:tgtEl>
                                          <p:spTgt spid="4">
                                            <p:txEl>
                                              <p:pRg st="5" end="5"/>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4">
                                            <p:txEl>
                                              <p:pRg st="6" end="6"/>
                                            </p:txEl>
                                          </p:spTgt>
                                        </p:tgtEl>
                                        <p:attrNameLst>
                                          <p:attrName>style.visibility</p:attrName>
                                        </p:attrNameLst>
                                      </p:cBhvr>
                                      <p:to>
                                        <p:strVal val="visible"/>
                                      </p:to>
                                    </p:set>
                                    <p:animEffect transition="in" filter="fade">
                                      <p:cBhvr>
                                        <p:cTn id="34" dur="500"/>
                                        <p:tgtEl>
                                          <p:spTgt spid="4">
                                            <p:txEl>
                                              <p:pRg st="6" end="6"/>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4">
                                            <p:txEl>
                                              <p:pRg st="7" end="7"/>
                                            </p:txEl>
                                          </p:spTgt>
                                        </p:tgtEl>
                                        <p:attrNameLst>
                                          <p:attrName>style.visibility</p:attrName>
                                        </p:attrNameLst>
                                      </p:cBhvr>
                                      <p:to>
                                        <p:strVal val="visible"/>
                                      </p:to>
                                    </p:set>
                                    <p:animEffect transition="in" filter="fade">
                                      <p:cBhvr>
                                        <p:cTn id="37" dur="500"/>
                                        <p:tgtEl>
                                          <p:spTgt spid="4">
                                            <p:txEl>
                                              <p:pRg st="7" end="7"/>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4">
                                            <p:txEl>
                                              <p:pRg st="8" end="8"/>
                                            </p:txEl>
                                          </p:spTgt>
                                        </p:tgtEl>
                                        <p:attrNameLst>
                                          <p:attrName>style.visibility</p:attrName>
                                        </p:attrNameLst>
                                      </p:cBhvr>
                                      <p:to>
                                        <p:strVal val="visible"/>
                                      </p:to>
                                    </p:set>
                                    <p:animEffect transition="in" filter="fade">
                                      <p:cBhvr>
                                        <p:cTn id="40" dur="500"/>
                                        <p:tgtEl>
                                          <p:spTgt spid="4">
                                            <p:txEl>
                                              <p:pRg st="8" end="8"/>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4">
                                            <p:txEl>
                                              <p:pRg st="0" end="0"/>
                                            </p:txEl>
                                          </p:spTgt>
                                        </p:tgtEl>
                                        <p:attrNameLst>
                                          <p:attrName>style.visibility</p:attrName>
                                        </p:attrNameLst>
                                      </p:cBhvr>
                                      <p:to>
                                        <p:strVal val="visible"/>
                                      </p:to>
                                    </p:set>
                                    <p:animEffect transition="in" filter="fade">
                                      <p:cBhvr>
                                        <p:cTn id="45" dur="500"/>
                                        <p:tgtEl>
                                          <p:spTgt spid="4">
                                            <p:txEl>
                                              <p:pRg st="0" end="0"/>
                                            </p:txEl>
                                          </p:spTgt>
                                        </p:tgtEl>
                                      </p:cBhvr>
                                    </p:animEffect>
                                  </p:childTnLst>
                                </p:cTn>
                              </p:par>
                              <p:par>
                                <p:cTn id="46" presetID="10" presetClass="entr" presetSubtype="0" fill="hold" nodeType="withEffect">
                                  <p:stCondLst>
                                    <p:cond delay="0"/>
                                  </p:stCondLst>
                                  <p:childTnLst>
                                    <p:set>
                                      <p:cBhvr>
                                        <p:cTn id="47" dur="1" fill="hold">
                                          <p:stCondLst>
                                            <p:cond delay="0"/>
                                          </p:stCondLst>
                                        </p:cTn>
                                        <p:tgtEl>
                                          <p:spTgt spid="4">
                                            <p:txEl>
                                              <p:pRg st="1" end="1"/>
                                            </p:txEl>
                                          </p:spTgt>
                                        </p:tgtEl>
                                        <p:attrNameLst>
                                          <p:attrName>style.visibility</p:attrName>
                                        </p:attrNameLst>
                                      </p:cBhvr>
                                      <p:to>
                                        <p:strVal val="visible"/>
                                      </p:to>
                                    </p:set>
                                    <p:animEffect transition="in" filter="fade">
                                      <p:cBhvr>
                                        <p:cTn id="48" dur="500"/>
                                        <p:tgtEl>
                                          <p:spTgt spid="4">
                                            <p:txEl>
                                              <p:pRg st="1" end="1"/>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4">
                                            <p:txEl>
                                              <p:pRg st="10" end="10"/>
                                            </p:txEl>
                                          </p:spTgt>
                                        </p:tgtEl>
                                        <p:attrNameLst>
                                          <p:attrName>style.visibility</p:attrName>
                                        </p:attrNameLst>
                                      </p:cBhvr>
                                      <p:to>
                                        <p:strVal val="visible"/>
                                      </p:to>
                                    </p:set>
                                    <p:animEffect transition="in" filter="fade">
                                      <p:cBhvr>
                                        <p:cTn id="53" dur="500"/>
                                        <p:tgtEl>
                                          <p:spTgt spid="4">
                                            <p:txEl>
                                              <p:pRg st="10" end="10"/>
                                            </p:txEl>
                                          </p:spTgt>
                                        </p:tgtEl>
                                      </p:cBhvr>
                                    </p:animEffect>
                                  </p:childTnLst>
                                </p:cTn>
                              </p:par>
                              <p:par>
                                <p:cTn id="54" presetID="10" presetClass="entr" presetSubtype="0" fill="hold" nodeType="withEffect">
                                  <p:stCondLst>
                                    <p:cond delay="0"/>
                                  </p:stCondLst>
                                  <p:childTnLst>
                                    <p:set>
                                      <p:cBhvr>
                                        <p:cTn id="55" dur="1" fill="hold">
                                          <p:stCondLst>
                                            <p:cond delay="0"/>
                                          </p:stCondLst>
                                        </p:cTn>
                                        <p:tgtEl>
                                          <p:spTgt spid="4">
                                            <p:txEl>
                                              <p:pRg st="11" end="11"/>
                                            </p:txEl>
                                          </p:spTgt>
                                        </p:tgtEl>
                                        <p:attrNameLst>
                                          <p:attrName>style.visibility</p:attrName>
                                        </p:attrNameLst>
                                      </p:cBhvr>
                                      <p:to>
                                        <p:strVal val="visible"/>
                                      </p:to>
                                    </p:set>
                                    <p:animEffect transition="in" filter="fade">
                                      <p:cBhvr>
                                        <p:cTn id="56" dur="500"/>
                                        <p:tgtEl>
                                          <p:spTgt spid="4">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11200"/>
          </a:xfrm>
        </p:spPr>
        <p:txBody>
          <a:bodyPr/>
          <a:lstStyle/>
          <a:p>
            <a:r>
              <a:rPr lang="en-IN" dirty="0"/>
              <a:t>Two phase locking protocol</a:t>
            </a:r>
            <a:endParaRPr lang="en-US" dirty="0"/>
          </a:p>
        </p:txBody>
      </p:sp>
      <p:sp>
        <p:nvSpPr>
          <p:cNvPr id="3" name="Content Placeholder 2"/>
          <p:cNvSpPr>
            <a:spLocks noGrp="1"/>
          </p:cNvSpPr>
          <p:nvPr>
            <p:ph idx="1"/>
          </p:nvPr>
        </p:nvSpPr>
        <p:spPr/>
        <p:txBody>
          <a:bodyPr/>
          <a:lstStyle/>
          <a:p>
            <a:r>
              <a:rPr lang="en-US" dirty="0"/>
              <a:t>This protocol works in two phases,</a:t>
            </a:r>
          </a:p>
          <a:p>
            <a:pPr marL="457200" indent="-457200">
              <a:buFont typeface="+mj-lt"/>
              <a:buAutoNum type="arabicPeriod"/>
            </a:pPr>
            <a:r>
              <a:rPr lang="en-US" dirty="0"/>
              <a:t>Growing Phase</a:t>
            </a:r>
          </a:p>
          <a:p>
            <a:pPr lvl="1"/>
            <a:r>
              <a:rPr lang="en-US" dirty="0"/>
              <a:t>In this phase a </a:t>
            </a:r>
            <a:r>
              <a:rPr lang="en-US" b="1" dirty="0">
                <a:solidFill>
                  <a:schemeClr val="accent6"/>
                </a:solidFill>
              </a:rPr>
              <a:t>transaction obtains locks</a:t>
            </a:r>
            <a:r>
              <a:rPr lang="en-US" dirty="0"/>
              <a:t>, but </a:t>
            </a:r>
            <a:r>
              <a:rPr lang="en-US" b="1" dirty="0">
                <a:solidFill>
                  <a:schemeClr val="accent6"/>
                </a:solidFill>
              </a:rPr>
              <a:t>can not release any lock</a:t>
            </a:r>
            <a:r>
              <a:rPr lang="en-US" dirty="0"/>
              <a:t>.</a:t>
            </a:r>
          </a:p>
          <a:p>
            <a:pPr lvl="1"/>
            <a:r>
              <a:rPr lang="en-US" dirty="0"/>
              <a:t>When a transaction takes the final lock is called lock point.</a:t>
            </a:r>
          </a:p>
          <a:p>
            <a:pPr marL="457200" indent="-457200">
              <a:buFont typeface="+mj-lt"/>
              <a:buAutoNum type="arabicPeriod"/>
            </a:pPr>
            <a:r>
              <a:rPr lang="en-US" dirty="0"/>
              <a:t>Shrinking Phase</a:t>
            </a:r>
          </a:p>
          <a:p>
            <a:pPr lvl="1"/>
            <a:r>
              <a:rPr lang="en-US" dirty="0"/>
              <a:t>In this phase a </a:t>
            </a:r>
            <a:r>
              <a:rPr lang="en-US" b="1" dirty="0">
                <a:solidFill>
                  <a:schemeClr val="accent6"/>
                </a:solidFill>
              </a:rPr>
              <a:t>transaction can release locks</a:t>
            </a:r>
            <a:r>
              <a:rPr lang="en-US" dirty="0"/>
              <a:t>, but </a:t>
            </a:r>
            <a:r>
              <a:rPr lang="en-US" b="1" dirty="0">
                <a:solidFill>
                  <a:schemeClr val="accent6"/>
                </a:solidFill>
              </a:rPr>
              <a:t>can not obtain any lock</a:t>
            </a:r>
            <a:r>
              <a:rPr lang="en-US" dirty="0"/>
              <a:t>.</a:t>
            </a:r>
          </a:p>
          <a:p>
            <a:pPr lvl="1"/>
            <a:r>
              <a:rPr lang="en-US" dirty="0"/>
              <a:t>The </a:t>
            </a:r>
            <a:r>
              <a:rPr lang="en-US" b="1" dirty="0">
                <a:solidFill>
                  <a:schemeClr val="accent6"/>
                </a:solidFill>
              </a:rPr>
              <a:t>transaction enters the shrinking phase as soon as it releases the first lock </a:t>
            </a:r>
            <a:r>
              <a:rPr lang="en-US" dirty="0"/>
              <a:t>after crossing the Lock Point.</a:t>
            </a:r>
          </a:p>
        </p:txBody>
      </p:sp>
      <p:cxnSp>
        <p:nvCxnSpPr>
          <p:cNvPr id="9" name="Straight Arrow Connector 8"/>
          <p:cNvCxnSpPr/>
          <p:nvPr/>
        </p:nvCxnSpPr>
        <p:spPr>
          <a:xfrm>
            <a:off x="2209800" y="5346622"/>
            <a:ext cx="5256000" cy="0"/>
          </a:xfrm>
          <a:prstGeom prst="straightConnector1">
            <a:avLst/>
          </a:prstGeom>
          <a:ln w="38100">
            <a:solidFill>
              <a:schemeClr val="tx2"/>
            </a:solidFill>
            <a:tailEnd type="triangle"/>
          </a:ln>
          <a:effectLst/>
        </p:spPr>
        <p:style>
          <a:lnRef idx="3">
            <a:schemeClr val="accent1"/>
          </a:lnRef>
          <a:fillRef idx="0">
            <a:schemeClr val="accent1"/>
          </a:fillRef>
          <a:effectRef idx="2">
            <a:schemeClr val="accent1"/>
          </a:effectRef>
          <a:fontRef idx="minor">
            <a:schemeClr val="tx1"/>
          </a:fontRef>
        </p:style>
      </p:cxnSp>
      <p:sp>
        <p:nvSpPr>
          <p:cNvPr id="10" name="Rectangle 9"/>
          <p:cNvSpPr/>
          <p:nvPr/>
        </p:nvSpPr>
        <p:spPr>
          <a:xfrm>
            <a:off x="3657600" y="4641733"/>
            <a:ext cx="2514600" cy="720000"/>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Transaction</a:t>
            </a:r>
            <a:endParaRPr lang="en-IN" sz="2800" dirty="0"/>
          </a:p>
        </p:txBody>
      </p:sp>
      <p:sp>
        <p:nvSpPr>
          <p:cNvPr id="11" name="TextBox 10"/>
          <p:cNvSpPr txBox="1"/>
          <p:nvPr/>
        </p:nvSpPr>
        <p:spPr>
          <a:xfrm>
            <a:off x="2936235" y="5379195"/>
            <a:ext cx="1463040" cy="646331"/>
          </a:xfrm>
          <a:prstGeom prst="rect">
            <a:avLst/>
          </a:prstGeom>
          <a:noFill/>
        </p:spPr>
        <p:txBody>
          <a:bodyPr wrap="square" rtlCol="0">
            <a:spAutoFit/>
          </a:bodyPr>
          <a:lstStyle/>
          <a:p>
            <a:pPr algn="ctr"/>
            <a:r>
              <a:rPr lang="en-US" dirty="0"/>
              <a:t>Transaction</a:t>
            </a:r>
          </a:p>
          <a:p>
            <a:pPr algn="ctr"/>
            <a:r>
              <a:rPr lang="en-US" dirty="0"/>
              <a:t> begin</a:t>
            </a:r>
            <a:endParaRPr lang="en-IN" dirty="0"/>
          </a:p>
        </p:txBody>
      </p:sp>
      <p:sp>
        <p:nvSpPr>
          <p:cNvPr id="12" name="TextBox 11"/>
          <p:cNvSpPr txBox="1"/>
          <p:nvPr/>
        </p:nvSpPr>
        <p:spPr>
          <a:xfrm>
            <a:off x="5459102" y="5379195"/>
            <a:ext cx="1463040" cy="646331"/>
          </a:xfrm>
          <a:prstGeom prst="rect">
            <a:avLst/>
          </a:prstGeom>
          <a:noFill/>
        </p:spPr>
        <p:txBody>
          <a:bodyPr wrap="square" rtlCol="0">
            <a:spAutoFit/>
          </a:bodyPr>
          <a:lstStyle/>
          <a:p>
            <a:pPr algn="ctr"/>
            <a:r>
              <a:rPr lang="en-US" dirty="0"/>
              <a:t>Transaction</a:t>
            </a:r>
          </a:p>
          <a:p>
            <a:pPr algn="ctr"/>
            <a:r>
              <a:rPr lang="en-US" dirty="0"/>
              <a:t> end</a:t>
            </a:r>
            <a:endParaRPr lang="en-IN" dirty="0"/>
          </a:p>
        </p:txBody>
      </p:sp>
      <p:sp>
        <p:nvSpPr>
          <p:cNvPr id="13" name="TextBox 12"/>
          <p:cNvSpPr txBox="1"/>
          <p:nvPr/>
        </p:nvSpPr>
        <p:spPr>
          <a:xfrm>
            <a:off x="7064188" y="5374292"/>
            <a:ext cx="703915" cy="369332"/>
          </a:xfrm>
          <a:prstGeom prst="rect">
            <a:avLst/>
          </a:prstGeom>
          <a:noFill/>
        </p:spPr>
        <p:txBody>
          <a:bodyPr wrap="square" rtlCol="0">
            <a:spAutoFit/>
          </a:bodyPr>
          <a:lstStyle/>
          <a:p>
            <a:r>
              <a:rPr lang="en-US" dirty="0"/>
              <a:t>Time</a:t>
            </a:r>
            <a:endParaRPr lang="en-IN" sz="2000" dirty="0"/>
          </a:p>
        </p:txBody>
      </p:sp>
      <p:sp>
        <p:nvSpPr>
          <p:cNvPr id="14" name="TextBox 13"/>
          <p:cNvSpPr txBox="1"/>
          <p:nvPr/>
        </p:nvSpPr>
        <p:spPr>
          <a:xfrm>
            <a:off x="1284633" y="4044247"/>
            <a:ext cx="2095500" cy="400110"/>
          </a:xfrm>
          <a:prstGeom prst="rect">
            <a:avLst/>
          </a:prstGeom>
          <a:ln w="38100">
            <a:solidFill>
              <a:schemeClr val="accent6"/>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sz="2000" dirty="0"/>
              <a:t>Growing phase</a:t>
            </a:r>
            <a:endParaRPr lang="en-IN" sz="2000" dirty="0"/>
          </a:p>
        </p:txBody>
      </p:sp>
      <p:sp>
        <p:nvSpPr>
          <p:cNvPr id="15" name="TextBox 14"/>
          <p:cNvSpPr txBox="1"/>
          <p:nvPr/>
        </p:nvSpPr>
        <p:spPr>
          <a:xfrm>
            <a:off x="6418050" y="4044247"/>
            <a:ext cx="2095500" cy="400110"/>
          </a:xfrm>
          <a:prstGeom prst="rect">
            <a:avLst/>
          </a:prstGeom>
          <a:ln w="38100">
            <a:solidFill>
              <a:schemeClr val="accent6"/>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sz="2000" dirty="0"/>
              <a:t>Shrinking phase</a:t>
            </a:r>
            <a:endParaRPr lang="en-IN" sz="2000" dirty="0"/>
          </a:p>
        </p:txBody>
      </p:sp>
      <p:cxnSp>
        <p:nvCxnSpPr>
          <p:cNvPr id="16" name="Straight Arrow Connector 15"/>
          <p:cNvCxnSpPr>
            <a:stCxn id="14" idx="3"/>
          </p:cNvCxnSpPr>
          <p:nvPr/>
        </p:nvCxnSpPr>
        <p:spPr>
          <a:xfrm>
            <a:off x="3380133" y="4244302"/>
            <a:ext cx="277467" cy="417891"/>
          </a:xfrm>
          <a:prstGeom prst="straightConnector1">
            <a:avLst/>
          </a:prstGeom>
          <a:ln w="38100">
            <a:solidFill>
              <a:schemeClr val="accent6"/>
            </a:solidFill>
            <a:tailEnd type="triangle"/>
          </a:ln>
        </p:spPr>
        <p:style>
          <a:lnRef idx="1">
            <a:schemeClr val="accent2"/>
          </a:lnRef>
          <a:fillRef idx="0">
            <a:schemeClr val="accent2"/>
          </a:fillRef>
          <a:effectRef idx="0">
            <a:schemeClr val="accent2"/>
          </a:effectRef>
          <a:fontRef idx="minor">
            <a:schemeClr val="tx1"/>
          </a:fontRef>
        </p:style>
      </p:cxnSp>
      <p:cxnSp>
        <p:nvCxnSpPr>
          <p:cNvPr id="22" name="Straight Arrow Connector 21"/>
          <p:cNvCxnSpPr>
            <a:stCxn id="15" idx="1"/>
          </p:cNvCxnSpPr>
          <p:nvPr/>
        </p:nvCxnSpPr>
        <p:spPr>
          <a:xfrm flipH="1">
            <a:off x="6181880" y="4244302"/>
            <a:ext cx="236170" cy="428077"/>
          </a:xfrm>
          <a:prstGeom prst="straightConnector1">
            <a:avLst/>
          </a:prstGeom>
          <a:ln w="38100">
            <a:solidFill>
              <a:schemeClr val="accent6"/>
            </a:solidFill>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7014016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fade">
                                      <p:cBhvr>
                                        <p:cTn id="20" dur="500"/>
                                        <p:tgtEl>
                                          <p:spTgt spid="11"/>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fade">
                                      <p:cBhvr>
                                        <p:cTn id="23" dur="500"/>
                                        <p:tgtEl>
                                          <p:spTgt spid="12"/>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fade">
                                      <p:cBhvr>
                                        <p:cTn id="26" dur="500"/>
                                        <p:tgtEl>
                                          <p:spTgt spid="13"/>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fade">
                                      <p:cBhvr>
                                        <p:cTn id="29" dur="500"/>
                                        <p:tgtEl>
                                          <p:spTgt spid="10"/>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fade">
                                      <p:cBhvr>
                                        <p:cTn id="34" dur="500"/>
                                        <p:tgtEl>
                                          <p:spTgt spid="14"/>
                                        </p:tgtEl>
                                      </p:cBhvr>
                                    </p:animEffect>
                                  </p:childTnLst>
                                </p:cTn>
                              </p:par>
                              <p:par>
                                <p:cTn id="35" presetID="10" presetClass="entr" presetSubtype="0" fill="hold" nodeType="with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fade">
                                      <p:cBhvr>
                                        <p:cTn id="37" dur="500"/>
                                        <p:tgtEl>
                                          <p:spTgt spid="16"/>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2" end="2"/>
                                            </p:txEl>
                                          </p:spTgt>
                                        </p:tgtEl>
                                        <p:attrNameLst>
                                          <p:attrName>style.visibility</p:attrName>
                                        </p:attrNameLst>
                                      </p:cBhvr>
                                      <p:to>
                                        <p:strVal val="visible"/>
                                      </p:to>
                                    </p:set>
                                    <p:animEffect transition="in" filter="fade">
                                      <p:cBhvr>
                                        <p:cTn id="42" dur="500"/>
                                        <p:tgtEl>
                                          <p:spTgt spid="3">
                                            <p:txEl>
                                              <p:pRg st="2" end="2"/>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3" end="3"/>
                                            </p:txEl>
                                          </p:spTgt>
                                        </p:tgtEl>
                                        <p:attrNameLst>
                                          <p:attrName>style.visibility</p:attrName>
                                        </p:attrNameLst>
                                      </p:cBhvr>
                                      <p:to>
                                        <p:strVal val="visible"/>
                                      </p:to>
                                    </p:set>
                                    <p:animEffect transition="in" filter="fade">
                                      <p:cBhvr>
                                        <p:cTn id="47" dur="500"/>
                                        <p:tgtEl>
                                          <p:spTgt spid="3">
                                            <p:txEl>
                                              <p:pRg st="3" end="3"/>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3">
                                            <p:txEl>
                                              <p:pRg st="4" end="4"/>
                                            </p:txEl>
                                          </p:spTgt>
                                        </p:tgtEl>
                                        <p:attrNameLst>
                                          <p:attrName>style.visibility</p:attrName>
                                        </p:attrNameLst>
                                      </p:cBhvr>
                                      <p:to>
                                        <p:strVal val="visible"/>
                                      </p:to>
                                    </p:set>
                                    <p:animEffect transition="in" filter="fade">
                                      <p:cBhvr>
                                        <p:cTn id="52" dur="500"/>
                                        <p:tgtEl>
                                          <p:spTgt spid="3">
                                            <p:txEl>
                                              <p:pRg st="4" end="4"/>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15"/>
                                        </p:tgtEl>
                                        <p:attrNameLst>
                                          <p:attrName>style.visibility</p:attrName>
                                        </p:attrNameLst>
                                      </p:cBhvr>
                                      <p:to>
                                        <p:strVal val="visible"/>
                                      </p:to>
                                    </p:set>
                                    <p:animEffect transition="in" filter="fade">
                                      <p:cBhvr>
                                        <p:cTn id="57" dur="500"/>
                                        <p:tgtEl>
                                          <p:spTgt spid="15"/>
                                        </p:tgtEl>
                                      </p:cBhvr>
                                    </p:animEffect>
                                  </p:childTnLst>
                                </p:cTn>
                              </p:par>
                              <p:par>
                                <p:cTn id="58" presetID="10" presetClass="entr" presetSubtype="0" fill="hold" nodeType="withEffect">
                                  <p:stCondLst>
                                    <p:cond delay="0"/>
                                  </p:stCondLst>
                                  <p:childTnLst>
                                    <p:set>
                                      <p:cBhvr>
                                        <p:cTn id="59" dur="1" fill="hold">
                                          <p:stCondLst>
                                            <p:cond delay="0"/>
                                          </p:stCondLst>
                                        </p:cTn>
                                        <p:tgtEl>
                                          <p:spTgt spid="22"/>
                                        </p:tgtEl>
                                        <p:attrNameLst>
                                          <p:attrName>style.visibility</p:attrName>
                                        </p:attrNameLst>
                                      </p:cBhvr>
                                      <p:to>
                                        <p:strVal val="visible"/>
                                      </p:to>
                                    </p:set>
                                    <p:animEffect transition="in" filter="fade">
                                      <p:cBhvr>
                                        <p:cTn id="60" dur="500"/>
                                        <p:tgtEl>
                                          <p:spTgt spid="22"/>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nodeType="clickEffect">
                                  <p:stCondLst>
                                    <p:cond delay="0"/>
                                  </p:stCondLst>
                                  <p:childTnLst>
                                    <p:set>
                                      <p:cBhvr>
                                        <p:cTn id="64" dur="1" fill="hold">
                                          <p:stCondLst>
                                            <p:cond delay="0"/>
                                          </p:stCondLst>
                                        </p:cTn>
                                        <p:tgtEl>
                                          <p:spTgt spid="3">
                                            <p:txEl>
                                              <p:pRg st="5" end="5"/>
                                            </p:txEl>
                                          </p:spTgt>
                                        </p:tgtEl>
                                        <p:attrNameLst>
                                          <p:attrName>style.visibility</p:attrName>
                                        </p:attrNameLst>
                                      </p:cBhvr>
                                      <p:to>
                                        <p:strVal val="visible"/>
                                      </p:to>
                                    </p:set>
                                    <p:animEffect transition="in" filter="fade">
                                      <p:cBhvr>
                                        <p:cTn id="65" dur="500"/>
                                        <p:tgtEl>
                                          <p:spTgt spid="3">
                                            <p:txEl>
                                              <p:pRg st="5" end="5"/>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nodeType="clickEffect">
                                  <p:stCondLst>
                                    <p:cond delay="0"/>
                                  </p:stCondLst>
                                  <p:childTnLst>
                                    <p:set>
                                      <p:cBhvr>
                                        <p:cTn id="69" dur="1" fill="hold">
                                          <p:stCondLst>
                                            <p:cond delay="0"/>
                                          </p:stCondLst>
                                        </p:cTn>
                                        <p:tgtEl>
                                          <p:spTgt spid="3">
                                            <p:txEl>
                                              <p:pRg st="6" end="6"/>
                                            </p:txEl>
                                          </p:spTgt>
                                        </p:tgtEl>
                                        <p:attrNameLst>
                                          <p:attrName>style.visibility</p:attrName>
                                        </p:attrNameLst>
                                      </p:cBhvr>
                                      <p:to>
                                        <p:strVal val="visible"/>
                                      </p:to>
                                    </p:set>
                                    <p:animEffect transition="in" filter="fade">
                                      <p:cBhvr>
                                        <p:cTn id="70"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p:bldP spid="12" grpId="0"/>
      <p:bldP spid="13" grpId="0"/>
      <p:bldP spid="14" grpId="0" animBg="1"/>
      <p:bldP spid="15"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11200"/>
          </a:xfrm>
        </p:spPr>
        <p:txBody>
          <a:bodyPr>
            <a:normAutofit/>
          </a:bodyPr>
          <a:lstStyle/>
          <a:p>
            <a:r>
              <a:rPr lang="en-US" sz="3000" dirty="0"/>
              <a:t>Strict two phase V/S Rigorous two phase locking protocol</a:t>
            </a:r>
          </a:p>
        </p:txBody>
      </p:sp>
      <p:sp>
        <p:nvSpPr>
          <p:cNvPr id="3" name="Content Placeholder 2"/>
          <p:cNvSpPr>
            <a:spLocks noGrp="1"/>
          </p:cNvSpPr>
          <p:nvPr>
            <p:ph idx="1"/>
          </p:nvPr>
        </p:nvSpPr>
        <p:spPr/>
        <p:txBody>
          <a:bodyPr/>
          <a:lstStyle/>
          <a:p>
            <a:r>
              <a:rPr lang="en-US" dirty="0"/>
              <a:t>Strict two phase locking protocol</a:t>
            </a:r>
          </a:p>
          <a:p>
            <a:pPr lvl="1"/>
            <a:r>
              <a:rPr lang="en-US" dirty="0"/>
              <a:t>In this protocol, a </a:t>
            </a:r>
            <a:r>
              <a:rPr lang="en-US" b="1" dirty="0">
                <a:solidFill>
                  <a:schemeClr val="accent6"/>
                </a:solidFill>
              </a:rPr>
              <a:t>transaction may release all the shared locks after the Lock Point has been reached</a:t>
            </a:r>
            <a:r>
              <a:rPr lang="en-US" dirty="0"/>
              <a:t>, but </a:t>
            </a:r>
            <a:r>
              <a:rPr lang="en-US" b="1" dirty="0">
                <a:solidFill>
                  <a:schemeClr val="accent6"/>
                </a:solidFill>
              </a:rPr>
              <a:t>it cannot release any of the exclusive locks until the transaction commits or aborts</a:t>
            </a:r>
            <a:r>
              <a:rPr lang="en-US" dirty="0"/>
              <a:t>. </a:t>
            </a:r>
          </a:p>
          <a:p>
            <a:pPr lvl="1"/>
            <a:r>
              <a:rPr lang="en-US" dirty="0"/>
              <a:t>It </a:t>
            </a:r>
            <a:r>
              <a:rPr lang="en-US" b="1" dirty="0">
                <a:solidFill>
                  <a:schemeClr val="accent6"/>
                </a:solidFill>
              </a:rPr>
              <a:t>ensures that if data is being modified by one transaction, then other transaction cannot read it until first transaction commits</a:t>
            </a:r>
            <a:r>
              <a:rPr lang="en-US" dirty="0"/>
              <a:t>.</a:t>
            </a:r>
          </a:p>
          <a:p>
            <a:pPr lvl="1"/>
            <a:r>
              <a:rPr lang="en-US" dirty="0"/>
              <a:t>This protocol </a:t>
            </a:r>
            <a:r>
              <a:rPr lang="en-US" b="1" dirty="0">
                <a:solidFill>
                  <a:schemeClr val="accent6"/>
                </a:solidFill>
              </a:rPr>
              <a:t>solves dirty read problem</a:t>
            </a:r>
            <a:r>
              <a:rPr lang="en-US" dirty="0"/>
              <a:t>.</a:t>
            </a:r>
          </a:p>
          <a:p>
            <a:endParaRPr lang="en-US" dirty="0"/>
          </a:p>
          <a:p>
            <a:r>
              <a:rPr lang="en-US" dirty="0"/>
              <a:t>Rigorous two phase locking protocol</a:t>
            </a:r>
          </a:p>
          <a:p>
            <a:pPr lvl="1"/>
            <a:r>
              <a:rPr lang="en-US" dirty="0"/>
              <a:t>In this protocol, a </a:t>
            </a:r>
            <a:r>
              <a:rPr lang="en-US" b="1" dirty="0">
                <a:solidFill>
                  <a:schemeClr val="accent6"/>
                </a:solidFill>
              </a:rPr>
              <a:t>transaction is not allowed to release any lock (either shared or exclusive) until it commits</a:t>
            </a:r>
            <a:r>
              <a:rPr lang="en-US" dirty="0"/>
              <a:t>. </a:t>
            </a:r>
          </a:p>
          <a:p>
            <a:pPr lvl="1"/>
            <a:r>
              <a:rPr lang="en-US" dirty="0"/>
              <a:t>This means that </a:t>
            </a:r>
            <a:r>
              <a:rPr lang="en-US" b="1" dirty="0">
                <a:solidFill>
                  <a:schemeClr val="accent6"/>
                </a:solidFill>
              </a:rPr>
              <a:t>until the transaction commits, other transaction can not acquire even a shared lock on a data item on which the uncommitted transaction has a shared lock</a:t>
            </a:r>
            <a:r>
              <a:rPr lang="en-US" dirty="0"/>
              <a:t>.</a:t>
            </a:r>
          </a:p>
        </p:txBody>
      </p:sp>
    </p:spTree>
    <p:extLst>
      <p:ext uri="{BB962C8B-B14F-4D97-AF65-F5344CB8AC3E}">
        <p14:creationId xmlns:p14="http://schemas.microsoft.com/office/powerpoint/2010/main" val="23062652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11200"/>
          </a:xfrm>
        </p:spPr>
        <p:txBody>
          <a:bodyPr>
            <a:normAutofit/>
          </a:bodyPr>
          <a:lstStyle/>
          <a:p>
            <a:r>
              <a:rPr lang="en-US" dirty="0"/>
              <a:t>Time stamp based protocol</a:t>
            </a:r>
          </a:p>
        </p:txBody>
      </p:sp>
      <p:sp>
        <p:nvSpPr>
          <p:cNvPr id="3" name="Content Placeholder 2"/>
          <p:cNvSpPr>
            <a:spLocks noGrp="1"/>
          </p:cNvSpPr>
          <p:nvPr>
            <p:ph idx="1"/>
          </p:nvPr>
        </p:nvSpPr>
        <p:spPr/>
        <p:txBody>
          <a:bodyPr/>
          <a:lstStyle/>
          <a:p>
            <a:r>
              <a:rPr lang="en-US" dirty="0"/>
              <a:t>This protocol </a:t>
            </a:r>
            <a:r>
              <a:rPr lang="en-US" b="1" dirty="0">
                <a:solidFill>
                  <a:schemeClr val="accent6"/>
                </a:solidFill>
              </a:rPr>
              <a:t>uses either system time or logical counter </a:t>
            </a:r>
            <a:r>
              <a:rPr lang="en-US" dirty="0"/>
              <a:t>to be used as a time-stamp.</a:t>
            </a:r>
          </a:p>
          <a:p>
            <a:r>
              <a:rPr lang="en-US" dirty="0"/>
              <a:t>Every </a:t>
            </a:r>
            <a:r>
              <a:rPr lang="en-US" b="1" dirty="0">
                <a:solidFill>
                  <a:schemeClr val="accent6"/>
                </a:solidFill>
              </a:rPr>
              <a:t>transaction has a time-stamp</a:t>
            </a:r>
            <a:r>
              <a:rPr lang="en-US" dirty="0"/>
              <a:t> associated with it and the </a:t>
            </a:r>
            <a:r>
              <a:rPr lang="en-US" b="1" dirty="0">
                <a:solidFill>
                  <a:schemeClr val="accent6"/>
                </a:solidFill>
              </a:rPr>
              <a:t>ordering is determined by the age of the transaction</a:t>
            </a:r>
            <a:r>
              <a:rPr lang="en-US" dirty="0"/>
              <a:t>.</a:t>
            </a:r>
          </a:p>
          <a:p>
            <a:r>
              <a:rPr lang="en-US" dirty="0"/>
              <a:t>A transaction ‘T1’ created at 0002 clock time would be older than all other transaction, which come after it. </a:t>
            </a:r>
          </a:p>
          <a:p>
            <a:r>
              <a:rPr lang="en-US" dirty="0"/>
              <a:t>For example, any transaction ‘T2' entering the system at 0004 is two seconds younger than transaction ‘T1’ and priority is given to the older one.</a:t>
            </a:r>
          </a:p>
          <a:p>
            <a:r>
              <a:rPr lang="en-US" dirty="0"/>
              <a:t>In addition, </a:t>
            </a:r>
            <a:r>
              <a:rPr lang="en-US" b="1" dirty="0">
                <a:solidFill>
                  <a:schemeClr val="accent6"/>
                </a:solidFill>
              </a:rPr>
              <a:t>every data item is given the latest read and write time-stamp</a:t>
            </a:r>
            <a:r>
              <a:rPr lang="en-US" dirty="0"/>
              <a:t>. This lets the system know, when last read and write operations was made on the data item.</a:t>
            </a:r>
          </a:p>
          <a:p>
            <a:r>
              <a:rPr lang="en-US" dirty="0"/>
              <a:t>This is the responsibility of the protocol system that the conflicting pair of tasks should be executed according to the timestamp values of the transactions.</a:t>
            </a:r>
          </a:p>
          <a:p>
            <a:pPr lvl="1"/>
            <a:r>
              <a:rPr lang="en-US" dirty="0"/>
              <a:t>Time-stamp of Transaction Ti is denoted as TS(Ti).</a:t>
            </a:r>
          </a:p>
          <a:p>
            <a:pPr lvl="1"/>
            <a:r>
              <a:rPr lang="en-US" dirty="0"/>
              <a:t>Read time-stamp of data-item X is denoted by R-timestamp(X).</a:t>
            </a:r>
          </a:p>
          <a:p>
            <a:pPr lvl="1"/>
            <a:r>
              <a:rPr lang="en-US" dirty="0"/>
              <a:t>Write time-stamp of data-item X is denoted by W-timestamp(X).</a:t>
            </a:r>
          </a:p>
        </p:txBody>
      </p:sp>
    </p:spTree>
    <p:extLst>
      <p:ext uri="{BB962C8B-B14F-4D97-AF65-F5344CB8AC3E}">
        <p14:creationId xmlns:p14="http://schemas.microsoft.com/office/powerpoint/2010/main" val="41899966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11200"/>
          </a:xfrm>
        </p:spPr>
        <p:txBody>
          <a:bodyPr>
            <a:normAutofit/>
          </a:bodyPr>
          <a:lstStyle/>
          <a:p>
            <a:r>
              <a:rPr lang="en-US" dirty="0"/>
              <a:t>Time stamp ordering protocol</a:t>
            </a:r>
          </a:p>
        </p:txBody>
      </p:sp>
      <p:sp>
        <p:nvSpPr>
          <p:cNvPr id="3" name="Content Placeholder 2"/>
          <p:cNvSpPr>
            <a:spLocks noGrp="1"/>
          </p:cNvSpPr>
          <p:nvPr>
            <p:ph idx="1"/>
          </p:nvPr>
        </p:nvSpPr>
        <p:spPr/>
        <p:txBody>
          <a:bodyPr/>
          <a:lstStyle/>
          <a:p>
            <a:r>
              <a:rPr lang="en-US" dirty="0"/>
              <a:t>This is the responsibility of the protocol system that the conflicting pair of tasks should be executed according to the timestamp values of the transactions.</a:t>
            </a:r>
          </a:p>
          <a:p>
            <a:pPr lvl="1"/>
            <a:r>
              <a:rPr lang="en-US" dirty="0"/>
              <a:t>Time-stamp of Transaction Ti is denoted as TS(Ti).</a:t>
            </a:r>
          </a:p>
          <a:p>
            <a:pPr lvl="1"/>
            <a:r>
              <a:rPr lang="en-US" dirty="0"/>
              <a:t>Read time-stamp of data-item X is denoted by R-timestamp(X).</a:t>
            </a:r>
          </a:p>
          <a:p>
            <a:pPr lvl="1"/>
            <a:r>
              <a:rPr lang="en-US" dirty="0"/>
              <a:t>Write time-stamp of data-item X is denoted by W-timestamp(X).</a:t>
            </a:r>
          </a:p>
          <a:p>
            <a:r>
              <a:rPr lang="en-US" dirty="0"/>
              <a:t>Timestamp ordering protocol works as follows:</a:t>
            </a:r>
          </a:p>
          <a:p>
            <a:pPr lvl="1"/>
            <a:r>
              <a:rPr lang="en-US" dirty="0"/>
              <a:t>If a transaction Ti issues read(X) operation:</a:t>
            </a:r>
          </a:p>
          <a:p>
            <a:pPr lvl="2"/>
            <a:r>
              <a:rPr lang="en-US" dirty="0"/>
              <a:t>If TS(Ti) &lt; W-timestamp(X)</a:t>
            </a:r>
          </a:p>
          <a:p>
            <a:pPr lvl="3"/>
            <a:r>
              <a:rPr lang="en-US" dirty="0"/>
              <a:t>Operation rejected.</a:t>
            </a:r>
          </a:p>
          <a:p>
            <a:pPr lvl="2"/>
            <a:r>
              <a:rPr lang="en-US" dirty="0"/>
              <a:t>If TS(Ti) &gt;= W-timestamp(X)</a:t>
            </a:r>
          </a:p>
          <a:p>
            <a:pPr lvl="3"/>
            <a:r>
              <a:rPr lang="en-US" dirty="0"/>
              <a:t>Operation executed.</a:t>
            </a:r>
          </a:p>
          <a:p>
            <a:pPr lvl="1"/>
            <a:r>
              <a:rPr lang="en-US" dirty="0"/>
              <a:t>If a transaction Ti issues write(X) operation:</a:t>
            </a:r>
          </a:p>
          <a:p>
            <a:pPr lvl="2"/>
            <a:r>
              <a:rPr lang="en-US" dirty="0"/>
              <a:t>If TS(Ti) &lt; R-timestamp(X)</a:t>
            </a:r>
          </a:p>
          <a:p>
            <a:pPr lvl="3"/>
            <a:r>
              <a:rPr lang="en-US" dirty="0"/>
              <a:t>Operation rejected.</a:t>
            </a:r>
          </a:p>
          <a:p>
            <a:pPr lvl="2"/>
            <a:r>
              <a:rPr lang="en-US" dirty="0"/>
              <a:t>If TS(Ti) &lt; W-timestamp(X)</a:t>
            </a:r>
          </a:p>
          <a:p>
            <a:pPr lvl="3"/>
            <a:r>
              <a:rPr lang="en-US" dirty="0"/>
              <a:t>Operation rejected and Ti rolled back.</a:t>
            </a:r>
          </a:p>
          <a:p>
            <a:pPr lvl="2"/>
            <a:r>
              <a:rPr lang="en-US" dirty="0"/>
              <a:t>Otherwise, operation executed.</a:t>
            </a:r>
          </a:p>
        </p:txBody>
      </p:sp>
    </p:spTree>
    <p:extLst>
      <p:ext uri="{BB962C8B-B14F-4D97-AF65-F5344CB8AC3E}">
        <p14:creationId xmlns:p14="http://schemas.microsoft.com/office/powerpoint/2010/main" val="36399366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500"/>
                                        <p:tgtEl>
                                          <p:spTgt spid="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fade">
                                      <p:cBhvr>
                                        <p:cTn id="57" dur="500"/>
                                        <p:tgtEl>
                                          <p:spTgt spid="3">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3">
                                            <p:txEl>
                                              <p:pRg st="11" end="11"/>
                                            </p:txEl>
                                          </p:spTgt>
                                        </p:tgtEl>
                                        <p:attrNameLst>
                                          <p:attrName>style.visibility</p:attrName>
                                        </p:attrNameLst>
                                      </p:cBhvr>
                                      <p:to>
                                        <p:strVal val="visible"/>
                                      </p:to>
                                    </p:set>
                                    <p:animEffect transition="in" filter="fade">
                                      <p:cBhvr>
                                        <p:cTn id="62" dur="500"/>
                                        <p:tgtEl>
                                          <p:spTgt spid="3">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3">
                                            <p:txEl>
                                              <p:pRg st="12" end="12"/>
                                            </p:txEl>
                                          </p:spTgt>
                                        </p:tgtEl>
                                        <p:attrNameLst>
                                          <p:attrName>style.visibility</p:attrName>
                                        </p:attrNameLst>
                                      </p:cBhvr>
                                      <p:to>
                                        <p:strVal val="visible"/>
                                      </p:to>
                                    </p:set>
                                    <p:animEffect transition="in" filter="fade">
                                      <p:cBhvr>
                                        <p:cTn id="67" dur="500"/>
                                        <p:tgtEl>
                                          <p:spTgt spid="3">
                                            <p:txEl>
                                              <p:pRg st="12" end="12"/>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nodeType="clickEffect">
                                  <p:stCondLst>
                                    <p:cond delay="0"/>
                                  </p:stCondLst>
                                  <p:childTnLst>
                                    <p:set>
                                      <p:cBhvr>
                                        <p:cTn id="71" dur="1" fill="hold">
                                          <p:stCondLst>
                                            <p:cond delay="0"/>
                                          </p:stCondLst>
                                        </p:cTn>
                                        <p:tgtEl>
                                          <p:spTgt spid="3">
                                            <p:txEl>
                                              <p:pRg st="13" end="13"/>
                                            </p:txEl>
                                          </p:spTgt>
                                        </p:tgtEl>
                                        <p:attrNameLst>
                                          <p:attrName>style.visibility</p:attrName>
                                        </p:attrNameLst>
                                      </p:cBhvr>
                                      <p:to>
                                        <p:strVal val="visible"/>
                                      </p:to>
                                    </p:set>
                                    <p:animEffect transition="in" filter="fade">
                                      <p:cBhvr>
                                        <p:cTn id="72" dur="500"/>
                                        <p:tgtEl>
                                          <p:spTgt spid="3">
                                            <p:txEl>
                                              <p:pRg st="13" end="13"/>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nodeType="clickEffect">
                                  <p:stCondLst>
                                    <p:cond delay="0"/>
                                  </p:stCondLst>
                                  <p:childTnLst>
                                    <p:set>
                                      <p:cBhvr>
                                        <p:cTn id="76" dur="1" fill="hold">
                                          <p:stCondLst>
                                            <p:cond delay="0"/>
                                          </p:stCondLst>
                                        </p:cTn>
                                        <p:tgtEl>
                                          <p:spTgt spid="3">
                                            <p:txEl>
                                              <p:pRg st="14" end="14"/>
                                            </p:txEl>
                                          </p:spTgt>
                                        </p:tgtEl>
                                        <p:attrNameLst>
                                          <p:attrName>style.visibility</p:attrName>
                                        </p:attrNameLst>
                                      </p:cBhvr>
                                      <p:to>
                                        <p:strVal val="visible"/>
                                      </p:to>
                                    </p:set>
                                    <p:animEffect transition="in" filter="fade">
                                      <p:cBhvr>
                                        <p:cTn id="77" dur="500"/>
                                        <p:tgtEl>
                                          <p:spTgt spid="3">
                                            <p:txEl>
                                              <p:pRg st="14" end="14"/>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nodeType="clickEffect">
                                  <p:stCondLst>
                                    <p:cond delay="0"/>
                                  </p:stCondLst>
                                  <p:childTnLst>
                                    <p:set>
                                      <p:cBhvr>
                                        <p:cTn id="81" dur="1" fill="hold">
                                          <p:stCondLst>
                                            <p:cond delay="0"/>
                                          </p:stCondLst>
                                        </p:cTn>
                                        <p:tgtEl>
                                          <p:spTgt spid="3">
                                            <p:txEl>
                                              <p:pRg st="15" end="15"/>
                                            </p:txEl>
                                          </p:spTgt>
                                        </p:tgtEl>
                                        <p:attrNameLst>
                                          <p:attrName>style.visibility</p:attrName>
                                        </p:attrNameLst>
                                      </p:cBhvr>
                                      <p:to>
                                        <p:strVal val="visible"/>
                                      </p:to>
                                    </p:set>
                                    <p:animEffect transition="in" filter="fade">
                                      <p:cBhvr>
                                        <p:cTn id="82" dur="500"/>
                                        <p:tgtEl>
                                          <p:spTgt spid="3">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11200"/>
          </a:xfrm>
        </p:spPr>
        <p:txBody>
          <a:bodyPr/>
          <a:lstStyle/>
          <a:p>
            <a:r>
              <a:rPr lang="en-IN" dirty="0"/>
              <a:t>What is deadlock?</a:t>
            </a:r>
            <a:endParaRPr lang="en-US" dirty="0"/>
          </a:p>
        </p:txBody>
      </p:sp>
      <p:sp>
        <p:nvSpPr>
          <p:cNvPr id="3" name="Content Placeholder 2"/>
          <p:cNvSpPr>
            <a:spLocks noGrp="1"/>
          </p:cNvSpPr>
          <p:nvPr>
            <p:ph idx="1"/>
          </p:nvPr>
        </p:nvSpPr>
        <p:spPr/>
        <p:txBody>
          <a:bodyPr/>
          <a:lstStyle/>
          <a:p>
            <a:r>
              <a:rPr lang="en-IN" dirty="0"/>
              <a:t>Consider the following two transactions:</a:t>
            </a:r>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r>
              <a:rPr lang="en-US" dirty="0"/>
              <a:t>A deadlock is a </a:t>
            </a:r>
            <a:r>
              <a:rPr lang="en-US" b="1" dirty="0">
                <a:solidFill>
                  <a:schemeClr val="accent6"/>
                </a:solidFill>
              </a:rPr>
              <a:t>situation in which two or more transactions are waiting for one another to give up locks</a:t>
            </a:r>
            <a:r>
              <a:rPr lang="en-US" dirty="0"/>
              <a:t>.</a:t>
            </a:r>
            <a:endParaRPr lang="en-IN" dirty="0"/>
          </a:p>
        </p:txBody>
      </p:sp>
      <p:graphicFrame>
        <p:nvGraphicFramePr>
          <p:cNvPr id="4" name="Content Placeholder 1"/>
          <p:cNvGraphicFramePr>
            <a:graphicFrameLocks/>
          </p:cNvGraphicFramePr>
          <p:nvPr>
            <p:extLst>
              <p:ext uri="{D42A27DB-BD31-4B8C-83A1-F6EECF244321}">
                <p14:modId xmlns:p14="http://schemas.microsoft.com/office/powerpoint/2010/main" val="2128282704"/>
              </p:ext>
            </p:extLst>
          </p:nvPr>
        </p:nvGraphicFramePr>
        <p:xfrm>
          <a:off x="2819400" y="1431384"/>
          <a:ext cx="3505200" cy="3581400"/>
        </p:xfrm>
        <a:graphic>
          <a:graphicData uri="http://schemas.openxmlformats.org/drawingml/2006/table">
            <a:tbl>
              <a:tblPr firstRow="1" firstCol="1" bandRow="1">
                <a:tableStyleId>{2D5ABB26-0587-4C30-8999-92F81FD0307C}</a:tableStyleId>
              </a:tblPr>
              <a:tblGrid>
                <a:gridCol w="1752600">
                  <a:extLst>
                    <a:ext uri="{9D8B030D-6E8A-4147-A177-3AD203B41FA5}">
                      <a16:colId xmlns:a16="http://schemas.microsoft.com/office/drawing/2014/main" val="20000"/>
                    </a:ext>
                  </a:extLst>
                </a:gridCol>
                <a:gridCol w="1752600">
                  <a:extLst>
                    <a:ext uri="{9D8B030D-6E8A-4147-A177-3AD203B41FA5}">
                      <a16:colId xmlns:a16="http://schemas.microsoft.com/office/drawing/2014/main" val="20001"/>
                    </a:ext>
                  </a:extLst>
                </a:gridCol>
              </a:tblGrid>
              <a:tr h="516963">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a:solidFill>
                            <a:schemeClr val="tx1"/>
                          </a:solidFill>
                          <a:effectLst/>
                          <a:latin typeface="+mn-lt"/>
                          <a:ea typeface="+mn-ea"/>
                          <a:cs typeface="+mn-cs"/>
                        </a:rPr>
                        <a:t>T1</a:t>
                      </a:r>
                      <a:endParaRPr lang="en-IN" sz="2400" b="1" kern="1200" dirty="0">
                        <a:solidFill>
                          <a:schemeClr val="tx1"/>
                        </a:solidFill>
                        <a:effectLst/>
                        <a:latin typeface="+mn-lt"/>
                        <a:ea typeface="+mn-ea"/>
                        <a:cs typeface="+mn-cs"/>
                      </a:endParaRPr>
                    </a:p>
                  </a:txBody>
                  <a:tcPr marL="68580" marR="68580"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a:solidFill>
                            <a:schemeClr val="tx1"/>
                          </a:solidFill>
                          <a:effectLst/>
                          <a:latin typeface="+mn-lt"/>
                          <a:ea typeface="+mn-ea"/>
                          <a:cs typeface="+mn-cs"/>
                        </a:rPr>
                        <a:t>T2</a:t>
                      </a:r>
                      <a:endParaRPr lang="en-IN" sz="2400" b="1"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a16="http://schemas.microsoft.com/office/drawing/2014/main" val="10000"/>
                  </a:ext>
                </a:extLst>
              </a:tr>
              <a:tr h="3064437">
                <a:tc>
                  <a:txBody>
                    <a:bodyPr/>
                    <a:lstStyle/>
                    <a:p>
                      <a:pPr marL="457200" indent="-457200" algn="ctr">
                        <a:lnSpc>
                          <a:spcPct val="115000"/>
                        </a:lnSpc>
                        <a:spcAft>
                          <a:spcPts val="0"/>
                        </a:spcAft>
                      </a:pPr>
                      <a:r>
                        <a:rPr lang="en-US" sz="1800" kern="1200" dirty="0">
                          <a:solidFill>
                            <a:schemeClr val="tx1"/>
                          </a:solidFill>
                          <a:effectLst/>
                          <a:latin typeface="+mn-lt"/>
                          <a:ea typeface="+mn-ea"/>
                          <a:cs typeface="+mn-cs"/>
                        </a:rPr>
                        <a:t> </a:t>
                      </a:r>
                    </a:p>
                    <a:p>
                      <a:pPr marL="457200" indent="-457200" algn="ctr">
                        <a:lnSpc>
                          <a:spcPct val="115000"/>
                        </a:lnSpc>
                        <a:spcAft>
                          <a:spcPts val="0"/>
                        </a:spcAft>
                      </a:pPr>
                      <a:endParaRPr lang="en-US" sz="1800" kern="1200" dirty="0">
                        <a:solidFill>
                          <a:schemeClr val="tx1"/>
                        </a:solidFill>
                        <a:effectLst/>
                        <a:latin typeface="+mn-lt"/>
                        <a:ea typeface="+mn-ea"/>
                        <a:cs typeface="+mn-cs"/>
                      </a:endParaRPr>
                    </a:p>
                    <a:p>
                      <a:pPr marL="457200" indent="-457200" algn="ctr">
                        <a:lnSpc>
                          <a:spcPct val="115000"/>
                        </a:lnSpc>
                        <a:spcAft>
                          <a:spcPts val="0"/>
                        </a:spcAft>
                      </a:pPr>
                      <a:endParaRPr lang="en-US" sz="1800" kern="1200" dirty="0">
                        <a:solidFill>
                          <a:schemeClr val="tx1"/>
                        </a:solidFill>
                        <a:effectLst/>
                        <a:latin typeface="+mn-lt"/>
                        <a:ea typeface="+mn-ea"/>
                        <a:cs typeface="+mn-cs"/>
                      </a:endParaRPr>
                    </a:p>
                    <a:p>
                      <a:pPr marL="457200" indent="-457200" algn="ctr">
                        <a:lnSpc>
                          <a:spcPct val="115000"/>
                        </a:lnSpc>
                        <a:spcAft>
                          <a:spcPts val="0"/>
                        </a:spcAft>
                      </a:pPr>
                      <a:endParaRPr lang="en-US" sz="1800" kern="1200" dirty="0">
                        <a:solidFill>
                          <a:schemeClr val="tx1"/>
                        </a:solidFill>
                        <a:effectLst/>
                        <a:latin typeface="+mn-lt"/>
                        <a:ea typeface="+mn-ea"/>
                        <a:cs typeface="+mn-cs"/>
                      </a:endParaRPr>
                    </a:p>
                  </a:txBody>
                  <a:tcPr marL="68580" marR="68580"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marL="457200" indent="-457200" algn="ctr">
                        <a:lnSpc>
                          <a:spcPct val="115000"/>
                        </a:lnSpc>
                        <a:spcAft>
                          <a:spcPts val="0"/>
                        </a:spcAft>
                      </a:pPr>
                      <a:endParaRPr lang="en-US" sz="1800" kern="1200" dirty="0">
                        <a:solidFill>
                          <a:schemeClr val="tx1"/>
                        </a:solidFill>
                        <a:effectLst/>
                        <a:latin typeface="+mn-lt"/>
                        <a:ea typeface="+mn-ea"/>
                        <a:cs typeface="+mn-cs"/>
                      </a:endParaRPr>
                    </a:p>
                    <a:p>
                      <a:pPr marL="457200" indent="-457200" algn="ctr">
                        <a:lnSpc>
                          <a:spcPct val="115000"/>
                        </a:lnSpc>
                        <a:spcAft>
                          <a:spcPts val="0"/>
                        </a:spcAft>
                      </a:pPr>
                      <a:endParaRPr lang="en-US" sz="1800" kern="1200" dirty="0">
                        <a:solidFill>
                          <a:schemeClr val="tx1"/>
                        </a:solidFill>
                        <a:effectLst/>
                        <a:latin typeface="+mn-lt"/>
                        <a:ea typeface="+mn-ea"/>
                        <a:cs typeface="+mn-cs"/>
                      </a:endParaRPr>
                    </a:p>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1800" kern="1200" dirty="0">
                          <a:solidFill>
                            <a:schemeClr val="tx1"/>
                          </a:solidFill>
                          <a:effectLst/>
                          <a:latin typeface="+mn-lt"/>
                          <a:ea typeface="+mn-ea"/>
                          <a:cs typeface="+mn-cs"/>
                        </a:rPr>
                        <a:t> </a:t>
                      </a:r>
                    </a:p>
                  </a:txBody>
                  <a:tcPr marL="68580" marR="68580"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bl>
          </a:graphicData>
        </a:graphic>
      </p:graphicFrame>
      <p:sp>
        <p:nvSpPr>
          <p:cNvPr id="5" name="Left Brace 4"/>
          <p:cNvSpPr/>
          <p:nvPr/>
        </p:nvSpPr>
        <p:spPr>
          <a:xfrm>
            <a:off x="3048000" y="1979487"/>
            <a:ext cx="152400" cy="720000"/>
          </a:xfrm>
          <a:prstGeom prst="leftBrace">
            <a:avLst/>
          </a:prstGeom>
          <a:ln w="1905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6" name="Left Brace 5"/>
          <p:cNvSpPr/>
          <p:nvPr/>
        </p:nvSpPr>
        <p:spPr>
          <a:xfrm>
            <a:off x="3048000" y="4132137"/>
            <a:ext cx="152400" cy="720000"/>
          </a:xfrm>
          <a:prstGeom prst="leftBrace">
            <a:avLst/>
          </a:prstGeom>
          <a:ln w="19050">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7" name="Left Brace 6"/>
          <p:cNvSpPr/>
          <p:nvPr/>
        </p:nvSpPr>
        <p:spPr>
          <a:xfrm flipH="1">
            <a:off x="5943600" y="2674087"/>
            <a:ext cx="152400" cy="720000"/>
          </a:xfrm>
          <a:prstGeom prst="leftBrace">
            <a:avLst/>
          </a:prstGeom>
          <a:ln w="1905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8" name="Left Brace 7"/>
          <p:cNvSpPr/>
          <p:nvPr/>
        </p:nvSpPr>
        <p:spPr>
          <a:xfrm flipH="1">
            <a:off x="5943600" y="3404337"/>
            <a:ext cx="152400" cy="720000"/>
          </a:xfrm>
          <a:prstGeom prst="leftBrace">
            <a:avLst/>
          </a:prstGeom>
          <a:ln w="19050">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9" name="Rounded Rectangular Callout 8"/>
          <p:cNvSpPr/>
          <p:nvPr/>
        </p:nvSpPr>
        <p:spPr>
          <a:xfrm>
            <a:off x="1015365" y="2077560"/>
            <a:ext cx="1692000" cy="465416"/>
          </a:xfrm>
          <a:prstGeom prst="wedgeRoundRectCallout">
            <a:avLst>
              <a:gd name="adj1" fmla="val 71339"/>
              <a:gd name="adj2" fmla="val 6475"/>
              <a:gd name="adj3" fmla="val 16667"/>
            </a:avLst>
          </a:prstGeom>
          <a:solidFill>
            <a:schemeClr val="accent3">
              <a:lumMod val="40000"/>
              <a:lumOff val="60000"/>
            </a:schemeClr>
          </a:solidFill>
          <a:ln w="127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Granted for (A)</a:t>
            </a:r>
            <a:endParaRPr lang="en-IN" dirty="0">
              <a:solidFill>
                <a:schemeClr val="tx1"/>
              </a:solidFill>
            </a:endParaRPr>
          </a:p>
        </p:txBody>
      </p:sp>
      <p:sp>
        <p:nvSpPr>
          <p:cNvPr id="10" name="Rounded Rectangular Callout 9"/>
          <p:cNvSpPr/>
          <p:nvPr/>
        </p:nvSpPr>
        <p:spPr>
          <a:xfrm>
            <a:off x="990600" y="4223860"/>
            <a:ext cx="1692000" cy="465416"/>
          </a:xfrm>
          <a:prstGeom prst="wedgeRoundRectCallout">
            <a:avLst>
              <a:gd name="adj1" fmla="val 71339"/>
              <a:gd name="adj2" fmla="val 6475"/>
              <a:gd name="adj3" fmla="val 16667"/>
            </a:avLst>
          </a:prstGeom>
          <a:solidFill>
            <a:schemeClr val="accent6">
              <a:lumMod val="40000"/>
              <a:lumOff val="60000"/>
            </a:schemeClr>
          </a:solidFill>
          <a:ln w="127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Waiting for (B)</a:t>
            </a:r>
            <a:endParaRPr lang="en-IN" dirty="0">
              <a:solidFill>
                <a:schemeClr val="tx1"/>
              </a:solidFill>
            </a:endParaRPr>
          </a:p>
        </p:txBody>
      </p:sp>
      <p:sp>
        <p:nvSpPr>
          <p:cNvPr id="11" name="Rounded Rectangular Callout 10"/>
          <p:cNvSpPr/>
          <p:nvPr/>
        </p:nvSpPr>
        <p:spPr>
          <a:xfrm>
            <a:off x="6477000" y="2755144"/>
            <a:ext cx="1692000" cy="465416"/>
          </a:xfrm>
          <a:prstGeom prst="wedgeRoundRectCallout">
            <a:avLst>
              <a:gd name="adj1" fmla="val -72223"/>
              <a:gd name="adj2" fmla="val 8112"/>
              <a:gd name="adj3" fmla="val 16667"/>
            </a:avLst>
          </a:prstGeom>
          <a:solidFill>
            <a:schemeClr val="accent3">
              <a:lumMod val="40000"/>
              <a:lumOff val="60000"/>
            </a:schemeClr>
          </a:solidFill>
          <a:ln w="127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Granted for (B)</a:t>
            </a:r>
            <a:endParaRPr lang="en-IN" dirty="0">
              <a:solidFill>
                <a:schemeClr val="tx1"/>
              </a:solidFill>
            </a:endParaRPr>
          </a:p>
        </p:txBody>
      </p:sp>
      <p:sp>
        <p:nvSpPr>
          <p:cNvPr id="12" name="Rounded Rectangular Callout 11"/>
          <p:cNvSpPr/>
          <p:nvPr/>
        </p:nvSpPr>
        <p:spPr>
          <a:xfrm>
            <a:off x="6492240" y="3498094"/>
            <a:ext cx="1692000" cy="465416"/>
          </a:xfrm>
          <a:prstGeom prst="wedgeRoundRectCallout">
            <a:avLst>
              <a:gd name="adj1" fmla="val -72223"/>
              <a:gd name="adj2" fmla="val 8112"/>
              <a:gd name="adj3" fmla="val 16667"/>
            </a:avLst>
          </a:prstGeom>
          <a:solidFill>
            <a:schemeClr val="accent6">
              <a:lumMod val="40000"/>
              <a:lumOff val="60000"/>
            </a:schemeClr>
          </a:solidFill>
          <a:ln w="127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Waiting for (A)</a:t>
            </a:r>
            <a:endParaRPr lang="en-IN" dirty="0">
              <a:solidFill>
                <a:schemeClr val="tx1"/>
              </a:solidFill>
            </a:endParaRPr>
          </a:p>
        </p:txBody>
      </p:sp>
      <p:sp>
        <p:nvSpPr>
          <p:cNvPr id="13" name="TextBox 12"/>
          <p:cNvSpPr txBox="1"/>
          <p:nvPr/>
        </p:nvSpPr>
        <p:spPr>
          <a:xfrm>
            <a:off x="3207169" y="1998955"/>
            <a:ext cx="1295400" cy="729430"/>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pPr marL="457200" indent="-457200" algn="ctr">
              <a:lnSpc>
                <a:spcPct val="115000"/>
              </a:lnSpc>
              <a:spcAft>
                <a:spcPts val="0"/>
              </a:spcAft>
            </a:pPr>
            <a:r>
              <a:rPr lang="en-US" dirty="0"/>
              <a:t>Lock-X (A)</a:t>
            </a:r>
          </a:p>
          <a:p>
            <a:pPr marL="457200" indent="-457200" algn="ctr">
              <a:lnSpc>
                <a:spcPct val="115000"/>
              </a:lnSpc>
              <a:spcAft>
                <a:spcPts val="0"/>
              </a:spcAft>
            </a:pPr>
            <a:r>
              <a:rPr lang="en-US" dirty="0"/>
              <a:t>Write (A)</a:t>
            </a:r>
          </a:p>
        </p:txBody>
      </p:sp>
      <p:sp>
        <p:nvSpPr>
          <p:cNvPr id="14" name="TextBox 13"/>
          <p:cNvSpPr txBox="1"/>
          <p:nvPr/>
        </p:nvSpPr>
        <p:spPr>
          <a:xfrm>
            <a:off x="4648200" y="2675606"/>
            <a:ext cx="1295400" cy="729430"/>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pPr marL="457200" indent="-457200" algn="ctr">
              <a:lnSpc>
                <a:spcPct val="115000"/>
              </a:lnSpc>
              <a:spcAft>
                <a:spcPts val="0"/>
              </a:spcAft>
            </a:pPr>
            <a:r>
              <a:rPr lang="en-US" dirty="0"/>
              <a:t>Lock-X (B)</a:t>
            </a:r>
          </a:p>
          <a:p>
            <a:pPr marL="457200" indent="-457200" algn="ctr">
              <a:lnSpc>
                <a:spcPct val="115000"/>
              </a:lnSpc>
              <a:spcAft>
                <a:spcPts val="0"/>
              </a:spcAft>
            </a:pPr>
            <a:r>
              <a:rPr lang="en-US" dirty="0"/>
              <a:t>Write (B)</a:t>
            </a:r>
          </a:p>
        </p:txBody>
      </p:sp>
      <p:sp>
        <p:nvSpPr>
          <p:cNvPr id="15" name="TextBox 14"/>
          <p:cNvSpPr txBox="1"/>
          <p:nvPr/>
        </p:nvSpPr>
        <p:spPr>
          <a:xfrm>
            <a:off x="3207169" y="4139310"/>
            <a:ext cx="1295400" cy="729430"/>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pPr marL="457200" indent="-457200" algn="ctr">
              <a:lnSpc>
                <a:spcPct val="115000"/>
              </a:lnSpc>
              <a:spcAft>
                <a:spcPts val="0"/>
              </a:spcAft>
            </a:pPr>
            <a:r>
              <a:rPr lang="en-US" dirty="0"/>
              <a:t>Lock-X (B)</a:t>
            </a:r>
          </a:p>
          <a:p>
            <a:pPr marL="457200" indent="-457200" algn="ctr">
              <a:lnSpc>
                <a:spcPct val="115000"/>
              </a:lnSpc>
              <a:spcAft>
                <a:spcPts val="0"/>
              </a:spcAft>
            </a:pPr>
            <a:r>
              <a:rPr lang="en-US" dirty="0"/>
              <a:t>Write (B)</a:t>
            </a:r>
          </a:p>
        </p:txBody>
      </p:sp>
      <p:sp>
        <p:nvSpPr>
          <p:cNvPr id="16" name="TextBox 15"/>
          <p:cNvSpPr txBox="1"/>
          <p:nvPr/>
        </p:nvSpPr>
        <p:spPr>
          <a:xfrm>
            <a:off x="4648200" y="3405036"/>
            <a:ext cx="1295400" cy="729430"/>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pPr marL="457200" indent="-457200" algn="ctr">
              <a:lnSpc>
                <a:spcPct val="115000"/>
              </a:lnSpc>
              <a:spcAft>
                <a:spcPts val="0"/>
              </a:spcAft>
            </a:pPr>
            <a:r>
              <a:rPr lang="en-US" dirty="0"/>
              <a:t>Lock-X (A)</a:t>
            </a:r>
          </a:p>
          <a:p>
            <a:pPr marL="457200" indent="-457200" algn="ctr">
              <a:lnSpc>
                <a:spcPct val="115000"/>
              </a:lnSpc>
              <a:spcAft>
                <a:spcPts val="0"/>
              </a:spcAft>
            </a:pPr>
            <a:r>
              <a:rPr lang="en-US" dirty="0"/>
              <a:t>Write (A)</a:t>
            </a:r>
          </a:p>
        </p:txBody>
      </p:sp>
    </p:spTree>
    <p:extLst>
      <p:ext uri="{BB962C8B-B14F-4D97-AF65-F5344CB8AC3E}">
        <p14:creationId xmlns:p14="http://schemas.microsoft.com/office/powerpoint/2010/main" val="31895727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13"/>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7"/>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14"/>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11"/>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8"/>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16"/>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12"/>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6"/>
                                        </p:tgtEl>
                                        <p:attrNameLst>
                                          <p:attrName>style.visibility</p:attrName>
                                        </p:attrNameLst>
                                      </p:cBhvr>
                                      <p:to>
                                        <p:strVal val="visible"/>
                                      </p:to>
                                    </p:set>
                                  </p:childTnLst>
                                </p:cTn>
                              </p:par>
                              <p:par>
                                <p:cTn id="46" presetID="1" presetClass="entr" presetSubtype="0" fill="hold" grpId="0" nodeType="withEffect">
                                  <p:stCondLst>
                                    <p:cond delay="0"/>
                                  </p:stCondLst>
                                  <p:childTnLst>
                                    <p:set>
                                      <p:cBhvr>
                                        <p:cTn id="47" dur="1" fill="hold">
                                          <p:stCondLst>
                                            <p:cond delay="0"/>
                                          </p:stCondLst>
                                        </p:cTn>
                                        <p:tgtEl>
                                          <p:spTgt spid="15"/>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0"/>
                                          </p:stCondLst>
                                        </p:cTn>
                                        <p:tgtEl>
                                          <p:spTgt spid="10"/>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nodeType="clickEffect">
                                  <p:stCondLst>
                                    <p:cond delay="0"/>
                                  </p:stCondLst>
                                  <p:childTnLst>
                                    <p:set>
                                      <p:cBhvr>
                                        <p:cTn id="55" dur="1" fill="hold">
                                          <p:stCondLst>
                                            <p:cond delay="0"/>
                                          </p:stCondLst>
                                        </p:cTn>
                                        <p:tgtEl>
                                          <p:spTgt spid="3">
                                            <p:txEl>
                                              <p:pRg st="10" end="10"/>
                                            </p:txEl>
                                          </p:spTgt>
                                        </p:tgtEl>
                                        <p:attrNameLst>
                                          <p:attrName>style.visibility</p:attrName>
                                        </p:attrNameLst>
                                      </p:cBhvr>
                                      <p:to>
                                        <p:strVal val="visible"/>
                                      </p:to>
                                    </p:set>
                                    <p:animEffect transition="in" filter="fade">
                                      <p:cBhvr>
                                        <p:cTn id="56"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11200"/>
          </a:xfrm>
        </p:spPr>
        <p:txBody>
          <a:bodyPr/>
          <a:lstStyle/>
          <a:p>
            <a:r>
              <a:rPr lang="en-IN" dirty="0"/>
              <a:t>Deadlock detection</a:t>
            </a:r>
            <a:endParaRPr lang="en-US" dirty="0"/>
          </a:p>
        </p:txBody>
      </p:sp>
      <p:sp>
        <p:nvSpPr>
          <p:cNvPr id="3" name="Content Placeholder 2"/>
          <p:cNvSpPr>
            <a:spLocks noGrp="1"/>
          </p:cNvSpPr>
          <p:nvPr>
            <p:ph idx="1"/>
          </p:nvPr>
        </p:nvSpPr>
        <p:spPr/>
        <p:txBody>
          <a:bodyPr/>
          <a:lstStyle/>
          <a:p>
            <a:r>
              <a:rPr lang="en-US" dirty="0"/>
              <a:t>A simple way to detect deadlock is with the help of </a:t>
            </a:r>
            <a:r>
              <a:rPr lang="en-US" b="1" dirty="0">
                <a:solidFill>
                  <a:schemeClr val="accent6"/>
                </a:solidFill>
              </a:rPr>
              <a:t>wait-for graph</a:t>
            </a:r>
            <a:r>
              <a:rPr lang="en-US" dirty="0"/>
              <a:t>. </a:t>
            </a:r>
          </a:p>
          <a:p>
            <a:r>
              <a:rPr lang="en-US" dirty="0"/>
              <a:t>One </a:t>
            </a:r>
            <a:r>
              <a:rPr lang="en-US" b="1" dirty="0">
                <a:solidFill>
                  <a:schemeClr val="accent6"/>
                </a:solidFill>
              </a:rPr>
              <a:t>node is created </a:t>
            </a:r>
            <a:r>
              <a:rPr lang="en-US" dirty="0"/>
              <a:t>in the wait-for graph for </a:t>
            </a:r>
            <a:r>
              <a:rPr lang="en-US" b="1" dirty="0">
                <a:solidFill>
                  <a:schemeClr val="accent6"/>
                </a:solidFill>
              </a:rPr>
              <a:t>each transaction that is currently executing</a:t>
            </a:r>
            <a:r>
              <a:rPr lang="en-US" dirty="0"/>
              <a:t>. </a:t>
            </a:r>
          </a:p>
          <a:p>
            <a:r>
              <a:rPr lang="en-US" dirty="0"/>
              <a:t>Whenever a </a:t>
            </a:r>
            <a:r>
              <a:rPr lang="en-US" b="1" dirty="0">
                <a:solidFill>
                  <a:schemeClr val="accent6"/>
                </a:solidFill>
              </a:rPr>
              <a:t>transaction Ti is waiting to lock an item X that is currently locked by a transaction </a:t>
            </a:r>
            <a:r>
              <a:rPr lang="en-US" b="1" dirty="0" err="1">
                <a:solidFill>
                  <a:schemeClr val="accent6"/>
                </a:solidFill>
              </a:rPr>
              <a:t>Tj</a:t>
            </a:r>
            <a:r>
              <a:rPr lang="en-US" b="1" dirty="0">
                <a:solidFill>
                  <a:schemeClr val="accent6"/>
                </a:solidFill>
              </a:rPr>
              <a:t>, a directed edge from Ti to </a:t>
            </a:r>
            <a:r>
              <a:rPr lang="en-US" b="1" dirty="0" err="1">
                <a:solidFill>
                  <a:schemeClr val="accent6"/>
                </a:solidFill>
              </a:rPr>
              <a:t>Tj</a:t>
            </a:r>
            <a:r>
              <a:rPr lang="en-US" b="1" dirty="0">
                <a:solidFill>
                  <a:schemeClr val="accent6"/>
                </a:solidFill>
              </a:rPr>
              <a:t> (</a:t>
            </a:r>
            <a:r>
              <a:rPr lang="en-US" b="1" dirty="0" err="1">
                <a:solidFill>
                  <a:schemeClr val="accent6"/>
                </a:solidFill>
              </a:rPr>
              <a:t>Ti→Tj</a:t>
            </a:r>
            <a:r>
              <a:rPr lang="en-US" b="1" dirty="0">
                <a:solidFill>
                  <a:schemeClr val="accent6"/>
                </a:solidFill>
              </a:rPr>
              <a:t>) is created in the wait-for graph</a:t>
            </a:r>
            <a:r>
              <a:rPr lang="en-US" dirty="0"/>
              <a:t>. </a:t>
            </a:r>
          </a:p>
          <a:p>
            <a:r>
              <a:rPr lang="en-US" dirty="0"/>
              <a:t>When </a:t>
            </a:r>
            <a:r>
              <a:rPr lang="en-US" b="1" dirty="0" err="1">
                <a:solidFill>
                  <a:schemeClr val="accent6"/>
                </a:solidFill>
              </a:rPr>
              <a:t>Tj</a:t>
            </a:r>
            <a:r>
              <a:rPr lang="en-US" b="1" dirty="0">
                <a:solidFill>
                  <a:schemeClr val="accent6"/>
                </a:solidFill>
              </a:rPr>
              <a:t> releases the lock(s) on the items that Ti was waiting for</a:t>
            </a:r>
            <a:r>
              <a:rPr lang="en-US" dirty="0"/>
              <a:t>, the </a:t>
            </a:r>
            <a:r>
              <a:rPr lang="en-US" b="1" dirty="0">
                <a:solidFill>
                  <a:schemeClr val="accent6"/>
                </a:solidFill>
              </a:rPr>
              <a:t>directed edge is dropped </a:t>
            </a:r>
            <a:r>
              <a:rPr lang="en-US" dirty="0"/>
              <a:t>from the wait-for graph. </a:t>
            </a:r>
          </a:p>
          <a:p>
            <a:r>
              <a:rPr lang="en-US" dirty="0"/>
              <a:t>We have a state of </a:t>
            </a:r>
            <a:r>
              <a:rPr lang="en-US" b="1" dirty="0">
                <a:solidFill>
                  <a:schemeClr val="accent6"/>
                </a:solidFill>
              </a:rPr>
              <a:t>deadlock if and only if the wait-for graph has a cycle</a:t>
            </a:r>
            <a:r>
              <a:rPr lang="en-US" dirty="0"/>
              <a:t>. </a:t>
            </a:r>
          </a:p>
          <a:p>
            <a:r>
              <a:rPr lang="en-US" dirty="0"/>
              <a:t>Then </a:t>
            </a:r>
            <a:r>
              <a:rPr lang="en-US" b="1" dirty="0">
                <a:solidFill>
                  <a:schemeClr val="accent6"/>
                </a:solidFill>
              </a:rPr>
              <a:t>each transaction involved in the cycle is said to be deadlocked</a:t>
            </a:r>
            <a:r>
              <a:rPr lang="en-US" dirty="0"/>
              <a:t>.</a:t>
            </a:r>
            <a:endParaRPr lang="en-IN" dirty="0"/>
          </a:p>
        </p:txBody>
      </p:sp>
    </p:spTree>
    <p:extLst>
      <p:ext uri="{BB962C8B-B14F-4D97-AF65-F5344CB8AC3E}">
        <p14:creationId xmlns:p14="http://schemas.microsoft.com/office/powerpoint/2010/main" val="21335470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11200"/>
          </a:xfrm>
        </p:spPr>
        <p:txBody>
          <a:bodyPr/>
          <a:lstStyle/>
          <a:p>
            <a:r>
              <a:rPr lang="en-IN" dirty="0"/>
              <a:t>Deadlock detection</a:t>
            </a:r>
            <a:endParaRPr lang="en-US" dirty="0"/>
          </a:p>
        </p:txBody>
      </p:sp>
      <p:sp>
        <p:nvSpPr>
          <p:cNvPr id="3" name="Content Placeholder 2"/>
          <p:cNvSpPr>
            <a:spLocks noGrp="1"/>
          </p:cNvSpPr>
          <p:nvPr>
            <p:ph idx="1"/>
          </p:nvPr>
        </p:nvSpPr>
        <p:spPr>
          <a:xfrm>
            <a:off x="131180" y="863444"/>
            <a:ext cx="8520334" cy="5590565"/>
          </a:xfrm>
        </p:spPr>
        <p:txBody>
          <a:bodyPr/>
          <a:lstStyle/>
          <a:p>
            <a:r>
              <a:rPr lang="en-US" dirty="0"/>
              <a:t>Transaction </a:t>
            </a:r>
            <a:r>
              <a:rPr lang="en-US" b="1" dirty="0">
                <a:solidFill>
                  <a:schemeClr val="accent6"/>
                </a:solidFill>
              </a:rPr>
              <a:t>A is waiting for </a:t>
            </a:r>
            <a:r>
              <a:rPr lang="en-US" dirty="0"/>
              <a:t>transactions </a:t>
            </a:r>
            <a:r>
              <a:rPr lang="en-US" b="1" dirty="0">
                <a:solidFill>
                  <a:schemeClr val="accent6"/>
                </a:solidFill>
              </a:rPr>
              <a:t>B and C</a:t>
            </a:r>
            <a:r>
              <a:rPr lang="en-US" dirty="0"/>
              <a:t>.</a:t>
            </a:r>
          </a:p>
          <a:p>
            <a:r>
              <a:rPr lang="en-US" dirty="0"/>
              <a:t>Transactions </a:t>
            </a:r>
            <a:r>
              <a:rPr lang="en-US" b="1" dirty="0">
                <a:solidFill>
                  <a:schemeClr val="accent6"/>
                </a:solidFill>
              </a:rPr>
              <a:t>C is waiting </a:t>
            </a:r>
            <a:r>
              <a:rPr lang="en-US" dirty="0"/>
              <a:t>for transaction </a:t>
            </a:r>
            <a:r>
              <a:rPr lang="en-US" b="1" dirty="0">
                <a:solidFill>
                  <a:schemeClr val="accent6"/>
                </a:solidFill>
              </a:rPr>
              <a:t>B</a:t>
            </a:r>
            <a:r>
              <a:rPr lang="en-US" dirty="0"/>
              <a:t>.</a:t>
            </a:r>
          </a:p>
          <a:p>
            <a:r>
              <a:rPr lang="en-US" dirty="0"/>
              <a:t>Transaction </a:t>
            </a:r>
            <a:r>
              <a:rPr lang="en-US" b="1" dirty="0">
                <a:solidFill>
                  <a:schemeClr val="accent6"/>
                </a:solidFill>
              </a:rPr>
              <a:t>B is waiting </a:t>
            </a:r>
            <a:r>
              <a:rPr lang="en-US" dirty="0"/>
              <a:t>for transaction </a:t>
            </a:r>
            <a:r>
              <a:rPr lang="en-US" b="1" dirty="0">
                <a:solidFill>
                  <a:schemeClr val="accent6"/>
                </a:solidFill>
              </a:rPr>
              <a:t>D</a:t>
            </a:r>
            <a:r>
              <a:rPr lang="en-US" dirty="0"/>
              <a:t>.</a:t>
            </a:r>
          </a:p>
          <a:p>
            <a:r>
              <a:rPr lang="en-US" dirty="0"/>
              <a:t>This wait-for graph has </a:t>
            </a:r>
            <a:r>
              <a:rPr lang="en-US" b="1" dirty="0">
                <a:solidFill>
                  <a:schemeClr val="accent6"/>
                </a:solidFill>
              </a:rPr>
              <a:t>no cycle</a:t>
            </a:r>
            <a:r>
              <a:rPr lang="en-US" dirty="0"/>
              <a:t>, so there is </a:t>
            </a:r>
            <a:r>
              <a:rPr lang="en-US" b="1" dirty="0">
                <a:solidFill>
                  <a:schemeClr val="accent6"/>
                </a:solidFill>
              </a:rPr>
              <a:t>no deadlock state</a:t>
            </a:r>
            <a:r>
              <a:rPr lang="en-US" dirty="0"/>
              <a:t>.</a:t>
            </a:r>
          </a:p>
          <a:p>
            <a:r>
              <a:rPr lang="en-US" dirty="0"/>
              <a:t>Suppose now that transaction </a:t>
            </a:r>
            <a:r>
              <a:rPr lang="en-US" b="1" dirty="0">
                <a:solidFill>
                  <a:schemeClr val="accent6"/>
                </a:solidFill>
              </a:rPr>
              <a:t>D is requesting an item held by C</a:t>
            </a:r>
            <a:r>
              <a:rPr lang="en-US" dirty="0"/>
              <a:t>. Then the </a:t>
            </a:r>
            <a:r>
              <a:rPr lang="en-US" b="1" dirty="0">
                <a:solidFill>
                  <a:schemeClr val="accent6"/>
                </a:solidFill>
              </a:rPr>
              <a:t>edge D </a:t>
            </a:r>
            <a:r>
              <a:rPr lang="en-US" b="1" dirty="0">
                <a:solidFill>
                  <a:schemeClr val="accent6"/>
                </a:solidFill>
                <a:latin typeface="Calibri" panose="020F0502020204030204" pitchFamily="34" charset="0"/>
              </a:rPr>
              <a:t>→</a:t>
            </a:r>
            <a:r>
              <a:rPr lang="en-US" b="1" dirty="0">
                <a:solidFill>
                  <a:schemeClr val="accent6"/>
                </a:solidFill>
              </a:rPr>
              <a:t> C is added to the wait-for graph</a:t>
            </a:r>
            <a:r>
              <a:rPr lang="en-US" dirty="0"/>
              <a:t>.</a:t>
            </a:r>
          </a:p>
          <a:p>
            <a:r>
              <a:rPr lang="en-US" dirty="0"/>
              <a:t>Now this </a:t>
            </a:r>
            <a:r>
              <a:rPr lang="en-US" b="1" dirty="0">
                <a:solidFill>
                  <a:schemeClr val="accent6"/>
                </a:solidFill>
              </a:rPr>
              <a:t>graph contains the cycle</a:t>
            </a:r>
            <a:r>
              <a:rPr lang="en-US" dirty="0"/>
              <a:t>.</a:t>
            </a:r>
          </a:p>
          <a:p>
            <a:r>
              <a:rPr lang="en-US" dirty="0"/>
              <a:t>B </a:t>
            </a:r>
            <a:r>
              <a:rPr lang="en-US" dirty="0">
                <a:latin typeface="Calibri" panose="020F0502020204030204" pitchFamily="34" charset="0"/>
              </a:rPr>
              <a:t>→ </a:t>
            </a:r>
            <a:r>
              <a:rPr lang="en-US" dirty="0"/>
              <a:t>D </a:t>
            </a:r>
            <a:r>
              <a:rPr lang="en-US" dirty="0">
                <a:latin typeface="Calibri" panose="020F0502020204030204" pitchFamily="34" charset="0"/>
              </a:rPr>
              <a:t>→ </a:t>
            </a:r>
            <a:r>
              <a:rPr lang="en-US" dirty="0"/>
              <a:t>C </a:t>
            </a:r>
            <a:r>
              <a:rPr lang="en-US" dirty="0">
                <a:latin typeface="Calibri" panose="020F0502020204030204" pitchFamily="34" charset="0"/>
              </a:rPr>
              <a:t>→ </a:t>
            </a:r>
            <a:r>
              <a:rPr lang="en-US" dirty="0"/>
              <a:t>B</a:t>
            </a:r>
          </a:p>
          <a:p>
            <a:r>
              <a:rPr lang="en-US" dirty="0"/>
              <a:t>It means that </a:t>
            </a:r>
            <a:r>
              <a:rPr lang="en-US" b="1" dirty="0">
                <a:solidFill>
                  <a:schemeClr val="accent6"/>
                </a:solidFill>
              </a:rPr>
              <a:t>transactions B, D and C are all deadlocked</a:t>
            </a:r>
            <a:r>
              <a:rPr lang="en-US" dirty="0"/>
              <a:t>.</a:t>
            </a:r>
            <a:endParaRPr lang="en-IN" dirty="0"/>
          </a:p>
        </p:txBody>
      </p:sp>
      <p:sp>
        <p:nvSpPr>
          <p:cNvPr id="13" name="Oval 12"/>
          <p:cNvSpPr/>
          <p:nvPr/>
        </p:nvSpPr>
        <p:spPr>
          <a:xfrm>
            <a:off x="10019189" y="1295400"/>
            <a:ext cx="457200" cy="457200"/>
          </a:xfrm>
          <a:prstGeom prst="ellipse">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B</a:t>
            </a:r>
          </a:p>
        </p:txBody>
      </p:sp>
      <p:sp>
        <p:nvSpPr>
          <p:cNvPr id="14" name="Oval 13"/>
          <p:cNvSpPr/>
          <p:nvPr/>
        </p:nvSpPr>
        <p:spPr>
          <a:xfrm>
            <a:off x="9095264" y="2073007"/>
            <a:ext cx="457200" cy="457200"/>
          </a:xfrm>
          <a:prstGeom prst="ellipse">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A</a:t>
            </a:r>
          </a:p>
        </p:txBody>
      </p:sp>
      <p:sp>
        <p:nvSpPr>
          <p:cNvPr id="15" name="Oval 14"/>
          <p:cNvSpPr/>
          <p:nvPr/>
        </p:nvSpPr>
        <p:spPr>
          <a:xfrm>
            <a:off x="11151172" y="1295400"/>
            <a:ext cx="457200" cy="457200"/>
          </a:xfrm>
          <a:prstGeom prst="ellipse">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D</a:t>
            </a:r>
          </a:p>
        </p:txBody>
      </p:sp>
      <p:sp>
        <p:nvSpPr>
          <p:cNvPr id="16" name="Oval 15"/>
          <p:cNvSpPr/>
          <p:nvPr/>
        </p:nvSpPr>
        <p:spPr>
          <a:xfrm>
            <a:off x="10019189" y="3031877"/>
            <a:ext cx="457200" cy="457200"/>
          </a:xfrm>
          <a:prstGeom prst="ellipse">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C</a:t>
            </a:r>
          </a:p>
        </p:txBody>
      </p:sp>
      <p:cxnSp>
        <p:nvCxnSpPr>
          <p:cNvPr id="17" name="Straight Arrow Connector 16"/>
          <p:cNvCxnSpPr>
            <a:stCxn id="14" idx="7"/>
            <a:endCxn id="13" idx="2"/>
          </p:cNvCxnSpPr>
          <p:nvPr/>
        </p:nvCxnSpPr>
        <p:spPr>
          <a:xfrm flipV="1">
            <a:off x="9485509" y="1524000"/>
            <a:ext cx="533680" cy="615962"/>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p:cNvCxnSpPr>
            <a:stCxn id="13" idx="6"/>
          </p:cNvCxnSpPr>
          <p:nvPr/>
        </p:nvCxnSpPr>
        <p:spPr>
          <a:xfrm>
            <a:off x="10476389" y="1524000"/>
            <a:ext cx="674783"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9" name="Straight Arrow Connector 18"/>
          <p:cNvCxnSpPr>
            <a:endCxn id="13" idx="4"/>
          </p:cNvCxnSpPr>
          <p:nvPr/>
        </p:nvCxnSpPr>
        <p:spPr>
          <a:xfrm flipV="1">
            <a:off x="10247789" y="1752600"/>
            <a:ext cx="0" cy="1279277"/>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20" name="Straight Arrow Connector 19"/>
          <p:cNvCxnSpPr>
            <a:stCxn id="14" idx="5"/>
            <a:endCxn id="16" idx="2"/>
          </p:cNvCxnSpPr>
          <p:nvPr/>
        </p:nvCxnSpPr>
        <p:spPr>
          <a:xfrm>
            <a:off x="9485509" y="2463252"/>
            <a:ext cx="533680" cy="797225"/>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21" name="Rounded Rectangle 20"/>
          <p:cNvSpPr/>
          <p:nvPr/>
        </p:nvSpPr>
        <p:spPr>
          <a:xfrm>
            <a:off x="9921361" y="1176223"/>
            <a:ext cx="1784838" cy="2432030"/>
          </a:xfrm>
          <a:prstGeom prst="roundRect">
            <a:avLst>
              <a:gd name="adj" fmla="val 9133"/>
            </a:avLst>
          </a:prstGeom>
          <a:noFill/>
          <a:ln w="28575">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2" name="TextBox 21"/>
          <p:cNvSpPr txBox="1"/>
          <p:nvPr/>
        </p:nvSpPr>
        <p:spPr>
          <a:xfrm rot="17981751">
            <a:off x="10501810" y="2524771"/>
            <a:ext cx="1254673" cy="369332"/>
          </a:xfrm>
          <a:prstGeom prst="rect">
            <a:avLst/>
          </a:prstGeom>
          <a:noFill/>
        </p:spPr>
        <p:txBody>
          <a:bodyPr wrap="square" rtlCol="0">
            <a:spAutoFit/>
          </a:bodyPr>
          <a:lstStyle/>
          <a:p>
            <a:pPr algn="ctr"/>
            <a:r>
              <a:rPr lang="en-US" b="1" dirty="0">
                <a:solidFill>
                  <a:schemeClr val="accent6"/>
                </a:solidFill>
              </a:rPr>
              <a:t>DEADLOCK</a:t>
            </a:r>
          </a:p>
        </p:txBody>
      </p:sp>
      <p:cxnSp>
        <p:nvCxnSpPr>
          <p:cNvPr id="23" name="Straight Arrow Connector 22"/>
          <p:cNvCxnSpPr/>
          <p:nvPr/>
        </p:nvCxnSpPr>
        <p:spPr>
          <a:xfrm flipH="1">
            <a:off x="10465503" y="1752600"/>
            <a:ext cx="895350" cy="1507877"/>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24" name="Straight Connector 23"/>
          <p:cNvCxnSpPr/>
          <p:nvPr/>
        </p:nvCxnSpPr>
        <p:spPr>
          <a:xfrm flipH="1">
            <a:off x="8768550" y="863443"/>
            <a:ext cx="13447" cy="4114800"/>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191243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fade">
                                      <p:cBhvr>
                                        <p:cTn id="13" dur="500"/>
                                        <p:tgtEl>
                                          <p:spTgt spid="16"/>
                                        </p:tgtEl>
                                      </p:cBhvr>
                                    </p:animEffect>
                                  </p:childTnLst>
                                </p:cTn>
                              </p:par>
                              <p:par>
                                <p:cTn id="14" presetID="10" presetClass="entr" presetSubtype="0" fill="hold" nodeType="with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fade">
                                      <p:cBhvr>
                                        <p:cTn id="16" dur="500"/>
                                        <p:tgtEl>
                                          <p:spTgt spid="17"/>
                                        </p:tgtEl>
                                      </p:cBhvr>
                                    </p:animEffect>
                                  </p:childTnLst>
                                </p:cTn>
                              </p:par>
                              <p:par>
                                <p:cTn id="17" presetID="10" presetClass="entr" presetSubtype="0" fill="hold" nodeType="with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fade">
                                      <p:cBhvr>
                                        <p:cTn id="19" dur="500"/>
                                        <p:tgtEl>
                                          <p:spTgt spid="19"/>
                                        </p:tgtEl>
                                      </p:cBhvr>
                                    </p:animEffect>
                                  </p:childTnLst>
                                </p:cTn>
                              </p:par>
                              <p:par>
                                <p:cTn id="20" presetID="10" presetClass="entr" presetSubtype="0" fill="hold" nodeType="with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fade">
                                      <p:cBhvr>
                                        <p:cTn id="22" dur="500"/>
                                        <p:tgtEl>
                                          <p:spTgt spid="20"/>
                                        </p:tgtEl>
                                      </p:cBhvr>
                                    </p:animEffect>
                                  </p:childTnLst>
                                </p:cTn>
                              </p:par>
                              <p:par>
                                <p:cTn id="23" presetID="10" presetClass="entr" presetSubtype="0" fill="hold" nodeType="withEffect">
                                  <p:stCondLst>
                                    <p:cond delay="0"/>
                                  </p:stCondLst>
                                  <p:childTnLst>
                                    <p:set>
                                      <p:cBhvr>
                                        <p:cTn id="24" dur="1" fill="hold">
                                          <p:stCondLst>
                                            <p:cond delay="0"/>
                                          </p:stCondLst>
                                        </p:cTn>
                                        <p:tgtEl>
                                          <p:spTgt spid="18"/>
                                        </p:tgtEl>
                                        <p:attrNameLst>
                                          <p:attrName>style.visibility</p:attrName>
                                        </p:attrNameLst>
                                      </p:cBhvr>
                                      <p:to>
                                        <p:strVal val="visible"/>
                                      </p:to>
                                    </p:set>
                                    <p:animEffect transition="in" filter="fade">
                                      <p:cBhvr>
                                        <p:cTn id="25" dur="500"/>
                                        <p:tgtEl>
                                          <p:spTgt spid="18"/>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fade">
                                      <p:cBhvr>
                                        <p:cTn id="28" dur="500"/>
                                        <p:tgtEl>
                                          <p:spTgt spid="15"/>
                                        </p:tgtEl>
                                      </p:cBhvr>
                                    </p:animEffect>
                                  </p:childTnLst>
                                </p:cTn>
                              </p:par>
                              <p:par>
                                <p:cTn id="29" presetID="10" presetClass="entr" presetSubtype="0" fill="hold" nodeType="withEffect">
                                  <p:stCondLst>
                                    <p:cond delay="0"/>
                                  </p:stCondLst>
                                  <p:childTnLst>
                                    <p:set>
                                      <p:cBhvr>
                                        <p:cTn id="30" dur="1" fill="hold">
                                          <p:stCondLst>
                                            <p:cond delay="0"/>
                                          </p:stCondLst>
                                        </p:cTn>
                                        <p:tgtEl>
                                          <p:spTgt spid="24"/>
                                        </p:tgtEl>
                                        <p:attrNameLst>
                                          <p:attrName>style.visibility</p:attrName>
                                        </p:attrNameLst>
                                      </p:cBhvr>
                                      <p:to>
                                        <p:strVal val="visible"/>
                                      </p:to>
                                    </p:set>
                                    <p:animEffect transition="in" filter="fade">
                                      <p:cBhvr>
                                        <p:cTn id="31" dur="500"/>
                                        <p:tgtEl>
                                          <p:spTgt spid="24"/>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3">
                                            <p:txEl>
                                              <p:pRg st="0" end="0"/>
                                            </p:txEl>
                                          </p:spTgt>
                                        </p:tgtEl>
                                        <p:attrNameLst>
                                          <p:attrName>style.visibility</p:attrName>
                                        </p:attrNameLst>
                                      </p:cBhvr>
                                      <p:to>
                                        <p:strVal val="visible"/>
                                      </p:to>
                                    </p:set>
                                    <p:animEffect transition="in" filter="fade">
                                      <p:cBhvr>
                                        <p:cTn id="36" dur="500"/>
                                        <p:tgtEl>
                                          <p:spTgt spid="3">
                                            <p:txEl>
                                              <p:pRg st="0" end="0"/>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3">
                                            <p:txEl>
                                              <p:pRg st="1" end="1"/>
                                            </p:txEl>
                                          </p:spTgt>
                                        </p:tgtEl>
                                        <p:attrNameLst>
                                          <p:attrName>style.visibility</p:attrName>
                                        </p:attrNameLst>
                                      </p:cBhvr>
                                      <p:to>
                                        <p:strVal val="visible"/>
                                      </p:to>
                                    </p:set>
                                    <p:animEffect transition="in" filter="fade">
                                      <p:cBhvr>
                                        <p:cTn id="41" dur="500"/>
                                        <p:tgtEl>
                                          <p:spTgt spid="3">
                                            <p:txEl>
                                              <p:pRg st="1" end="1"/>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3">
                                            <p:txEl>
                                              <p:pRg st="2" end="2"/>
                                            </p:txEl>
                                          </p:spTgt>
                                        </p:tgtEl>
                                        <p:attrNameLst>
                                          <p:attrName>style.visibility</p:attrName>
                                        </p:attrNameLst>
                                      </p:cBhvr>
                                      <p:to>
                                        <p:strVal val="visible"/>
                                      </p:to>
                                    </p:set>
                                    <p:animEffect transition="in" filter="fade">
                                      <p:cBhvr>
                                        <p:cTn id="46" dur="500"/>
                                        <p:tgtEl>
                                          <p:spTgt spid="3">
                                            <p:txEl>
                                              <p:pRg st="2" end="2"/>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3">
                                            <p:txEl>
                                              <p:pRg st="3" end="3"/>
                                            </p:txEl>
                                          </p:spTgt>
                                        </p:tgtEl>
                                        <p:attrNameLst>
                                          <p:attrName>style.visibility</p:attrName>
                                        </p:attrNameLst>
                                      </p:cBhvr>
                                      <p:to>
                                        <p:strVal val="visible"/>
                                      </p:to>
                                    </p:set>
                                    <p:animEffect transition="in" filter="fade">
                                      <p:cBhvr>
                                        <p:cTn id="51" dur="500"/>
                                        <p:tgtEl>
                                          <p:spTgt spid="3">
                                            <p:txEl>
                                              <p:pRg st="3" end="3"/>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nodeType="clickEffect">
                                  <p:stCondLst>
                                    <p:cond delay="0"/>
                                  </p:stCondLst>
                                  <p:childTnLst>
                                    <p:set>
                                      <p:cBhvr>
                                        <p:cTn id="55" dur="1" fill="hold">
                                          <p:stCondLst>
                                            <p:cond delay="0"/>
                                          </p:stCondLst>
                                        </p:cTn>
                                        <p:tgtEl>
                                          <p:spTgt spid="23"/>
                                        </p:tgtEl>
                                        <p:attrNameLst>
                                          <p:attrName>style.visibility</p:attrName>
                                        </p:attrNameLst>
                                      </p:cBhvr>
                                      <p:to>
                                        <p:strVal val="visible"/>
                                      </p:to>
                                    </p:set>
                                    <p:animEffect transition="in" filter="fade">
                                      <p:cBhvr>
                                        <p:cTn id="56" dur="500"/>
                                        <p:tgtEl>
                                          <p:spTgt spid="23"/>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nodeType="clickEffect">
                                  <p:stCondLst>
                                    <p:cond delay="0"/>
                                  </p:stCondLst>
                                  <p:childTnLst>
                                    <p:set>
                                      <p:cBhvr>
                                        <p:cTn id="60" dur="1" fill="hold">
                                          <p:stCondLst>
                                            <p:cond delay="0"/>
                                          </p:stCondLst>
                                        </p:cTn>
                                        <p:tgtEl>
                                          <p:spTgt spid="3">
                                            <p:txEl>
                                              <p:pRg st="4" end="4"/>
                                            </p:txEl>
                                          </p:spTgt>
                                        </p:tgtEl>
                                        <p:attrNameLst>
                                          <p:attrName>style.visibility</p:attrName>
                                        </p:attrNameLst>
                                      </p:cBhvr>
                                      <p:to>
                                        <p:strVal val="visible"/>
                                      </p:to>
                                    </p:set>
                                    <p:animEffect transition="in" filter="fade">
                                      <p:cBhvr>
                                        <p:cTn id="61" dur="500"/>
                                        <p:tgtEl>
                                          <p:spTgt spid="3">
                                            <p:txEl>
                                              <p:pRg st="4" end="4"/>
                                            </p:txEl>
                                          </p:spTgt>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nodeType="clickEffect">
                                  <p:stCondLst>
                                    <p:cond delay="0"/>
                                  </p:stCondLst>
                                  <p:childTnLst>
                                    <p:set>
                                      <p:cBhvr>
                                        <p:cTn id="65" dur="1" fill="hold">
                                          <p:stCondLst>
                                            <p:cond delay="0"/>
                                          </p:stCondLst>
                                        </p:cTn>
                                        <p:tgtEl>
                                          <p:spTgt spid="3">
                                            <p:txEl>
                                              <p:pRg st="5" end="5"/>
                                            </p:txEl>
                                          </p:spTgt>
                                        </p:tgtEl>
                                        <p:attrNameLst>
                                          <p:attrName>style.visibility</p:attrName>
                                        </p:attrNameLst>
                                      </p:cBhvr>
                                      <p:to>
                                        <p:strVal val="visible"/>
                                      </p:to>
                                    </p:set>
                                    <p:animEffect transition="in" filter="fade">
                                      <p:cBhvr>
                                        <p:cTn id="66" dur="500"/>
                                        <p:tgtEl>
                                          <p:spTgt spid="3">
                                            <p:txEl>
                                              <p:pRg st="5" end="5"/>
                                            </p:txEl>
                                          </p:spTgt>
                                        </p:tgtEl>
                                      </p:cBhvr>
                                    </p:animEffect>
                                  </p:childTnLst>
                                </p:cTn>
                              </p:par>
                              <p:par>
                                <p:cTn id="67" presetID="10" presetClass="entr" presetSubtype="0" fill="hold" nodeType="withEffect">
                                  <p:stCondLst>
                                    <p:cond delay="0"/>
                                  </p:stCondLst>
                                  <p:childTnLst>
                                    <p:set>
                                      <p:cBhvr>
                                        <p:cTn id="68" dur="1" fill="hold">
                                          <p:stCondLst>
                                            <p:cond delay="0"/>
                                          </p:stCondLst>
                                        </p:cTn>
                                        <p:tgtEl>
                                          <p:spTgt spid="3">
                                            <p:txEl>
                                              <p:pRg st="6" end="6"/>
                                            </p:txEl>
                                          </p:spTgt>
                                        </p:tgtEl>
                                        <p:attrNameLst>
                                          <p:attrName>style.visibility</p:attrName>
                                        </p:attrNameLst>
                                      </p:cBhvr>
                                      <p:to>
                                        <p:strVal val="visible"/>
                                      </p:to>
                                    </p:set>
                                    <p:animEffect transition="in" filter="fade">
                                      <p:cBhvr>
                                        <p:cTn id="69" dur="500"/>
                                        <p:tgtEl>
                                          <p:spTgt spid="3">
                                            <p:txEl>
                                              <p:pRg st="6" end="6"/>
                                            </p:txEl>
                                          </p:spTgt>
                                        </p:tgtEl>
                                      </p:cBhvr>
                                    </p:animEffect>
                                  </p:childTnLst>
                                </p:cTn>
                              </p:par>
                              <p:par>
                                <p:cTn id="70" presetID="10" presetClass="entr" presetSubtype="0" fill="hold" nodeType="withEffect">
                                  <p:stCondLst>
                                    <p:cond delay="0"/>
                                  </p:stCondLst>
                                  <p:childTnLst>
                                    <p:set>
                                      <p:cBhvr>
                                        <p:cTn id="71" dur="1" fill="hold">
                                          <p:stCondLst>
                                            <p:cond delay="0"/>
                                          </p:stCondLst>
                                        </p:cTn>
                                        <p:tgtEl>
                                          <p:spTgt spid="3">
                                            <p:txEl>
                                              <p:pRg st="7" end="7"/>
                                            </p:txEl>
                                          </p:spTgt>
                                        </p:tgtEl>
                                        <p:attrNameLst>
                                          <p:attrName>style.visibility</p:attrName>
                                        </p:attrNameLst>
                                      </p:cBhvr>
                                      <p:to>
                                        <p:strVal val="visible"/>
                                      </p:to>
                                    </p:set>
                                    <p:animEffect transition="in" filter="fade">
                                      <p:cBhvr>
                                        <p:cTn id="72" dur="500"/>
                                        <p:tgtEl>
                                          <p:spTgt spid="3">
                                            <p:txEl>
                                              <p:pRg st="7" end="7"/>
                                            </p:txEl>
                                          </p:spTgt>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21"/>
                                        </p:tgtEl>
                                        <p:attrNameLst>
                                          <p:attrName>style.visibility</p:attrName>
                                        </p:attrNameLst>
                                      </p:cBhvr>
                                      <p:to>
                                        <p:strVal val="visible"/>
                                      </p:to>
                                    </p:set>
                                    <p:animEffect transition="in" filter="fade">
                                      <p:cBhvr>
                                        <p:cTn id="75" dur="500"/>
                                        <p:tgtEl>
                                          <p:spTgt spid="21"/>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22"/>
                                        </p:tgtEl>
                                        <p:attrNameLst>
                                          <p:attrName>style.visibility</p:attrName>
                                        </p:attrNameLst>
                                      </p:cBhvr>
                                      <p:to>
                                        <p:strVal val="visible"/>
                                      </p:to>
                                    </p:set>
                                    <p:animEffect transition="in" filter="fade">
                                      <p:cBhvr>
                                        <p:cTn id="78"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animBg="1"/>
      <p:bldP spid="16" grpId="0" animBg="1"/>
      <p:bldP spid="21" grpId="0" animBg="1"/>
      <p:bldP spid="22"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11200"/>
          </a:xfrm>
        </p:spPr>
        <p:txBody>
          <a:bodyPr/>
          <a:lstStyle/>
          <a:p>
            <a:r>
              <a:rPr lang="en-IN" dirty="0"/>
              <a:t>Deadlock recovery</a:t>
            </a:r>
            <a:endParaRPr lang="en-US" dirty="0"/>
          </a:p>
        </p:txBody>
      </p:sp>
      <p:sp>
        <p:nvSpPr>
          <p:cNvPr id="3" name="Content Placeholder 2"/>
          <p:cNvSpPr>
            <a:spLocks noGrp="1"/>
          </p:cNvSpPr>
          <p:nvPr>
            <p:ph idx="1"/>
          </p:nvPr>
        </p:nvSpPr>
        <p:spPr>
          <a:xfrm>
            <a:off x="131180" y="863444"/>
            <a:ext cx="8520334" cy="5590565"/>
          </a:xfrm>
        </p:spPr>
        <p:txBody>
          <a:bodyPr/>
          <a:lstStyle/>
          <a:p>
            <a:r>
              <a:rPr lang="en-US" dirty="0"/>
              <a:t>When a deadlock is detected, the system must recover from the deadlock. </a:t>
            </a:r>
          </a:p>
          <a:p>
            <a:r>
              <a:rPr lang="en-US" dirty="0"/>
              <a:t>The most common </a:t>
            </a:r>
            <a:r>
              <a:rPr lang="en-US" b="1" dirty="0">
                <a:solidFill>
                  <a:schemeClr val="accent6"/>
                </a:solidFill>
              </a:rPr>
              <a:t>solution is to roll back one or more transactions to break the deadlock</a:t>
            </a:r>
            <a:r>
              <a:rPr lang="en-US" dirty="0"/>
              <a:t>. </a:t>
            </a:r>
          </a:p>
          <a:p>
            <a:r>
              <a:rPr lang="en-US" dirty="0"/>
              <a:t>Choosing which transaction to abort is known as </a:t>
            </a:r>
            <a:r>
              <a:rPr lang="en-US" b="1" dirty="0">
                <a:solidFill>
                  <a:schemeClr val="accent6"/>
                </a:solidFill>
              </a:rPr>
              <a:t>victim selection</a:t>
            </a:r>
            <a:r>
              <a:rPr lang="en-US" dirty="0"/>
              <a:t>.</a:t>
            </a:r>
          </a:p>
          <a:p>
            <a:r>
              <a:rPr lang="en-US" dirty="0"/>
              <a:t>In this wait-for graph transactions B, D and C are deadlocked. </a:t>
            </a:r>
          </a:p>
          <a:p>
            <a:r>
              <a:rPr lang="en-US" dirty="0"/>
              <a:t>In order to remove deadlock one of the transaction out of these three (B, D, C) transactions must be roll backed.</a:t>
            </a:r>
          </a:p>
          <a:p>
            <a:r>
              <a:rPr lang="en-US" dirty="0"/>
              <a:t>We should </a:t>
            </a:r>
            <a:r>
              <a:rPr lang="en-US" b="1" dirty="0">
                <a:solidFill>
                  <a:schemeClr val="accent6"/>
                </a:solidFill>
              </a:rPr>
              <a:t>rollback those transactions that will incur the minimum cost</a:t>
            </a:r>
            <a:r>
              <a:rPr lang="en-US" dirty="0"/>
              <a:t>. </a:t>
            </a:r>
          </a:p>
          <a:p>
            <a:r>
              <a:rPr lang="en-US" dirty="0"/>
              <a:t>When a deadlock is detected, the choice of which transaction to abort can be made using following criteria:</a:t>
            </a:r>
          </a:p>
          <a:p>
            <a:pPr lvl="1"/>
            <a:r>
              <a:rPr lang="en-US" dirty="0"/>
              <a:t>The transaction which have the fewest locks</a:t>
            </a:r>
          </a:p>
          <a:p>
            <a:pPr lvl="1"/>
            <a:r>
              <a:rPr lang="en-US" dirty="0"/>
              <a:t>The transaction that has done the least work</a:t>
            </a:r>
          </a:p>
          <a:p>
            <a:pPr lvl="1"/>
            <a:r>
              <a:rPr lang="en-US" dirty="0"/>
              <a:t>The transaction that is farthest from completion</a:t>
            </a:r>
          </a:p>
          <a:p>
            <a:endParaRPr lang="en-IN" dirty="0"/>
          </a:p>
        </p:txBody>
      </p:sp>
      <p:sp>
        <p:nvSpPr>
          <p:cNvPr id="13" name="Oval 12"/>
          <p:cNvSpPr/>
          <p:nvPr/>
        </p:nvSpPr>
        <p:spPr>
          <a:xfrm>
            <a:off x="10019189" y="1295400"/>
            <a:ext cx="457200" cy="457200"/>
          </a:xfrm>
          <a:prstGeom prst="ellipse">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B</a:t>
            </a:r>
          </a:p>
        </p:txBody>
      </p:sp>
      <p:sp>
        <p:nvSpPr>
          <p:cNvPr id="14" name="Oval 13"/>
          <p:cNvSpPr/>
          <p:nvPr/>
        </p:nvSpPr>
        <p:spPr>
          <a:xfrm>
            <a:off x="9095264" y="2073007"/>
            <a:ext cx="457200" cy="457200"/>
          </a:xfrm>
          <a:prstGeom prst="ellipse">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A</a:t>
            </a:r>
          </a:p>
        </p:txBody>
      </p:sp>
      <p:sp>
        <p:nvSpPr>
          <p:cNvPr id="15" name="Oval 14"/>
          <p:cNvSpPr/>
          <p:nvPr/>
        </p:nvSpPr>
        <p:spPr>
          <a:xfrm>
            <a:off x="11151172" y="1295400"/>
            <a:ext cx="457200" cy="457200"/>
          </a:xfrm>
          <a:prstGeom prst="ellipse">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D</a:t>
            </a:r>
          </a:p>
        </p:txBody>
      </p:sp>
      <p:sp>
        <p:nvSpPr>
          <p:cNvPr id="16" name="Oval 15"/>
          <p:cNvSpPr/>
          <p:nvPr/>
        </p:nvSpPr>
        <p:spPr>
          <a:xfrm>
            <a:off x="10019189" y="3031877"/>
            <a:ext cx="457200" cy="457200"/>
          </a:xfrm>
          <a:prstGeom prst="ellipse">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C</a:t>
            </a:r>
          </a:p>
        </p:txBody>
      </p:sp>
      <p:cxnSp>
        <p:nvCxnSpPr>
          <p:cNvPr id="17" name="Straight Arrow Connector 16"/>
          <p:cNvCxnSpPr>
            <a:stCxn id="14" idx="7"/>
            <a:endCxn id="13" idx="2"/>
          </p:cNvCxnSpPr>
          <p:nvPr/>
        </p:nvCxnSpPr>
        <p:spPr>
          <a:xfrm flipV="1">
            <a:off x="9485509" y="1524000"/>
            <a:ext cx="533680" cy="615962"/>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p:cNvCxnSpPr>
            <a:stCxn id="13" idx="6"/>
          </p:cNvCxnSpPr>
          <p:nvPr/>
        </p:nvCxnSpPr>
        <p:spPr>
          <a:xfrm>
            <a:off x="10476389" y="1524000"/>
            <a:ext cx="674783"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9" name="Straight Arrow Connector 18"/>
          <p:cNvCxnSpPr>
            <a:endCxn id="13" idx="4"/>
          </p:cNvCxnSpPr>
          <p:nvPr/>
        </p:nvCxnSpPr>
        <p:spPr>
          <a:xfrm flipV="1">
            <a:off x="10247789" y="1752600"/>
            <a:ext cx="0" cy="1279277"/>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20" name="Straight Arrow Connector 19"/>
          <p:cNvCxnSpPr>
            <a:stCxn id="14" idx="5"/>
            <a:endCxn id="16" idx="2"/>
          </p:cNvCxnSpPr>
          <p:nvPr/>
        </p:nvCxnSpPr>
        <p:spPr>
          <a:xfrm>
            <a:off x="9485509" y="2463252"/>
            <a:ext cx="533680" cy="797225"/>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21" name="Rounded Rectangle 20"/>
          <p:cNvSpPr/>
          <p:nvPr/>
        </p:nvSpPr>
        <p:spPr>
          <a:xfrm>
            <a:off x="9921361" y="1176223"/>
            <a:ext cx="1784838" cy="2432030"/>
          </a:xfrm>
          <a:prstGeom prst="roundRect">
            <a:avLst>
              <a:gd name="adj" fmla="val 9133"/>
            </a:avLst>
          </a:prstGeom>
          <a:noFill/>
          <a:ln w="28575">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2" name="TextBox 21"/>
          <p:cNvSpPr txBox="1"/>
          <p:nvPr/>
        </p:nvSpPr>
        <p:spPr>
          <a:xfrm rot="17981751">
            <a:off x="10501810" y="2524771"/>
            <a:ext cx="1254673" cy="369332"/>
          </a:xfrm>
          <a:prstGeom prst="rect">
            <a:avLst/>
          </a:prstGeom>
          <a:noFill/>
        </p:spPr>
        <p:txBody>
          <a:bodyPr wrap="square" rtlCol="0">
            <a:spAutoFit/>
          </a:bodyPr>
          <a:lstStyle/>
          <a:p>
            <a:pPr algn="ctr"/>
            <a:r>
              <a:rPr lang="en-US" b="1" dirty="0">
                <a:solidFill>
                  <a:schemeClr val="accent6"/>
                </a:solidFill>
              </a:rPr>
              <a:t>DEADLOCK</a:t>
            </a:r>
          </a:p>
        </p:txBody>
      </p:sp>
      <p:cxnSp>
        <p:nvCxnSpPr>
          <p:cNvPr id="23" name="Straight Arrow Connector 22"/>
          <p:cNvCxnSpPr/>
          <p:nvPr/>
        </p:nvCxnSpPr>
        <p:spPr>
          <a:xfrm flipH="1">
            <a:off x="10465503" y="1752600"/>
            <a:ext cx="895350" cy="1507877"/>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24" name="Straight Connector 23"/>
          <p:cNvCxnSpPr/>
          <p:nvPr/>
        </p:nvCxnSpPr>
        <p:spPr>
          <a:xfrm flipH="1">
            <a:off x="8768550" y="863443"/>
            <a:ext cx="13447" cy="5669280"/>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282160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500"/>
                                        <p:tgtEl>
                                          <p:spTgt spid="13"/>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fade">
                                      <p:cBhvr>
                                        <p:cTn id="25" dur="500"/>
                                        <p:tgtEl>
                                          <p:spTgt spid="14"/>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fade">
                                      <p:cBhvr>
                                        <p:cTn id="28" dur="500"/>
                                        <p:tgtEl>
                                          <p:spTgt spid="16"/>
                                        </p:tgtEl>
                                      </p:cBhvr>
                                    </p:animEffect>
                                  </p:childTnLst>
                                </p:cTn>
                              </p:par>
                              <p:par>
                                <p:cTn id="29" presetID="10" presetClass="entr" presetSubtype="0" fill="hold" nodeType="withEffect">
                                  <p:stCondLst>
                                    <p:cond delay="0"/>
                                  </p:stCondLst>
                                  <p:childTnLst>
                                    <p:set>
                                      <p:cBhvr>
                                        <p:cTn id="30" dur="1" fill="hold">
                                          <p:stCondLst>
                                            <p:cond delay="0"/>
                                          </p:stCondLst>
                                        </p:cTn>
                                        <p:tgtEl>
                                          <p:spTgt spid="17"/>
                                        </p:tgtEl>
                                        <p:attrNameLst>
                                          <p:attrName>style.visibility</p:attrName>
                                        </p:attrNameLst>
                                      </p:cBhvr>
                                      <p:to>
                                        <p:strVal val="visible"/>
                                      </p:to>
                                    </p:set>
                                    <p:animEffect transition="in" filter="fade">
                                      <p:cBhvr>
                                        <p:cTn id="31" dur="500"/>
                                        <p:tgtEl>
                                          <p:spTgt spid="17"/>
                                        </p:tgtEl>
                                      </p:cBhvr>
                                    </p:animEffect>
                                  </p:childTnLst>
                                </p:cTn>
                              </p:par>
                              <p:par>
                                <p:cTn id="32" presetID="10" presetClass="entr" presetSubtype="0" fill="hold" nodeType="withEffect">
                                  <p:stCondLst>
                                    <p:cond delay="0"/>
                                  </p:stCondLst>
                                  <p:childTnLst>
                                    <p:set>
                                      <p:cBhvr>
                                        <p:cTn id="33" dur="1" fill="hold">
                                          <p:stCondLst>
                                            <p:cond delay="0"/>
                                          </p:stCondLst>
                                        </p:cTn>
                                        <p:tgtEl>
                                          <p:spTgt spid="19"/>
                                        </p:tgtEl>
                                        <p:attrNameLst>
                                          <p:attrName>style.visibility</p:attrName>
                                        </p:attrNameLst>
                                      </p:cBhvr>
                                      <p:to>
                                        <p:strVal val="visible"/>
                                      </p:to>
                                    </p:set>
                                    <p:animEffect transition="in" filter="fade">
                                      <p:cBhvr>
                                        <p:cTn id="34" dur="500"/>
                                        <p:tgtEl>
                                          <p:spTgt spid="19"/>
                                        </p:tgtEl>
                                      </p:cBhvr>
                                    </p:animEffect>
                                  </p:childTnLst>
                                </p:cTn>
                              </p:par>
                              <p:par>
                                <p:cTn id="35" presetID="10" presetClass="entr" presetSubtype="0" fill="hold" nodeType="withEffect">
                                  <p:stCondLst>
                                    <p:cond delay="0"/>
                                  </p:stCondLst>
                                  <p:childTnLst>
                                    <p:set>
                                      <p:cBhvr>
                                        <p:cTn id="36" dur="1" fill="hold">
                                          <p:stCondLst>
                                            <p:cond delay="0"/>
                                          </p:stCondLst>
                                        </p:cTn>
                                        <p:tgtEl>
                                          <p:spTgt spid="20"/>
                                        </p:tgtEl>
                                        <p:attrNameLst>
                                          <p:attrName>style.visibility</p:attrName>
                                        </p:attrNameLst>
                                      </p:cBhvr>
                                      <p:to>
                                        <p:strVal val="visible"/>
                                      </p:to>
                                    </p:set>
                                    <p:animEffect transition="in" filter="fade">
                                      <p:cBhvr>
                                        <p:cTn id="37" dur="500"/>
                                        <p:tgtEl>
                                          <p:spTgt spid="20"/>
                                        </p:tgtEl>
                                      </p:cBhvr>
                                    </p:animEffect>
                                  </p:childTnLst>
                                </p:cTn>
                              </p:par>
                              <p:par>
                                <p:cTn id="38" presetID="10" presetClass="entr" presetSubtype="0" fill="hold" nodeType="withEffect">
                                  <p:stCondLst>
                                    <p:cond delay="0"/>
                                  </p:stCondLst>
                                  <p:childTnLst>
                                    <p:set>
                                      <p:cBhvr>
                                        <p:cTn id="39" dur="1" fill="hold">
                                          <p:stCondLst>
                                            <p:cond delay="0"/>
                                          </p:stCondLst>
                                        </p:cTn>
                                        <p:tgtEl>
                                          <p:spTgt spid="18"/>
                                        </p:tgtEl>
                                        <p:attrNameLst>
                                          <p:attrName>style.visibility</p:attrName>
                                        </p:attrNameLst>
                                      </p:cBhvr>
                                      <p:to>
                                        <p:strVal val="visible"/>
                                      </p:to>
                                    </p:set>
                                    <p:animEffect transition="in" filter="fade">
                                      <p:cBhvr>
                                        <p:cTn id="40" dur="500"/>
                                        <p:tgtEl>
                                          <p:spTgt spid="18"/>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5"/>
                                        </p:tgtEl>
                                        <p:attrNameLst>
                                          <p:attrName>style.visibility</p:attrName>
                                        </p:attrNameLst>
                                      </p:cBhvr>
                                      <p:to>
                                        <p:strVal val="visible"/>
                                      </p:to>
                                    </p:set>
                                    <p:animEffect transition="in" filter="fade">
                                      <p:cBhvr>
                                        <p:cTn id="43" dur="500"/>
                                        <p:tgtEl>
                                          <p:spTgt spid="15"/>
                                        </p:tgtEl>
                                      </p:cBhvr>
                                    </p:animEffect>
                                  </p:childTnLst>
                                </p:cTn>
                              </p:par>
                              <p:par>
                                <p:cTn id="44" presetID="10" presetClass="entr" presetSubtype="0" fill="hold" nodeType="withEffect">
                                  <p:stCondLst>
                                    <p:cond delay="0"/>
                                  </p:stCondLst>
                                  <p:childTnLst>
                                    <p:set>
                                      <p:cBhvr>
                                        <p:cTn id="45" dur="1" fill="hold">
                                          <p:stCondLst>
                                            <p:cond delay="0"/>
                                          </p:stCondLst>
                                        </p:cTn>
                                        <p:tgtEl>
                                          <p:spTgt spid="24"/>
                                        </p:tgtEl>
                                        <p:attrNameLst>
                                          <p:attrName>style.visibility</p:attrName>
                                        </p:attrNameLst>
                                      </p:cBhvr>
                                      <p:to>
                                        <p:strVal val="visible"/>
                                      </p:to>
                                    </p:set>
                                    <p:animEffect transition="in" filter="fade">
                                      <p:cBhvr>
                                        <p:cTn id="46" dur="500"/>
                                        <p:tgtEl>
                                          <p:spTgt spid="24"/>
                                        </p:tgtEl>
                                      </p:cBhvr>
                                    </p:animEffect>
                                  </p:childTnLst>
                                </p:cTn>
                              </p:par>
                              <p:par>
                                <p:cTn id="47" presetID="10" presetClass="entr" presetSubtype="0" fill="hold" nodeType="withEffect">
                                  <p:stCondLst>
                                    <p:cond delay="0"/>
                                  </p:stCondLst>
                                  <p:childTnLst>
                                    <p:set>
                                      <p:cBhvr>
                                        <p:cTn id="48" dur="1" fill="hold">
                                          <p:stCondLst>
                                            <p:cond delay="0"/>
                                          </p:stCondLst>
                                        </p:cTn>
                                        <p:tgtEl>
                                          <p:spTgt spid="23"/>
                                        </p:tgtEl>
                                        <p:attrNameLst>
                                          <p:attrName>style.visibility</p:attrName>
                                        </p:attrNameLst>
                                      </p:cBhvr>
                                      <p:to>
                                        <p:strVal val="visible"/>
                                      </p:to>
                                    </p:set>
                                    <p:animEffect transition="in" filter="fade">
                                      <p:cBhvr>
                                        <p:cTn id="49" dur="500"/>
                                        <p:tgtEl>
                                          <p:spTgt spid="23"/>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21"/>
                                        </p:tgtEl>
                                        <p:attrNameLst>
                                          <p:attrName>style.visibility</p:attrName>
                                        </p:attrNameLst>
                                      </p:cBhvr>
                                      <p:to>
                                        <p:strVal val="visible"/>
                                      </p:to>
                                    </p:set>
                                    <p:animEffect transition="in" filter="fade">
                                      <p:cBhvr>
                                        <p:cTn id="52" dur="500"/>
                                        <p:tgtEl>
                                          <p:spTgt spid="21"/>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22"/>
                                        </p:tgtEl>
                                        <p:attrNameLst>
                                          <p:attrName>style.visibility</p:attrName>
                                        </p:attrNameLst>
                                      </p:cBhvr>
                                      <p:to>
                                        <p:strVal val="visible"/>
                                      </p:to>
                                    </p:set>
                                    <p:animEffect transition="in" filter="fade">
                                      <p:cBhvr>
                                        <p:cTn id="55" dur="500"/>
                                        <p:tgtEl>
                                          <p:spTgt spid="22"/>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nodeType="clickEffect">
                                  <p:stCondLst>
                                    <p:cond delay="0"/>
                                  </p:stCondLst>
                                  <p:childTnLst>
                                    <p:set>
                                      <p:cBhvr>
                                        <p:cTn id="59" dur="1" fill="hold">
                                          <p:stCondLst>
                                            <p:cond delay="0"/>
                                          </p:stCondLst>
                                        </p:cTn>
                                        <p:tgtEl>
                                          <p:spTgt spid="3">
                                            <p:txEl>
                                              <p:pRg st="3" end="3"/>
                                            </p:txEl>
                                          </p:spTgt>
                                        </p:tgtEl>
                                        <p:attrNameLst>
                                          <p:attrName>style.visibility</p:attrName>
                                        </p:attrNameLst>
                                      </p:cBhvr>
                                      <p:to>
                                        <p:strVal val="visible"/>
                                      </p:to>
                                    </p:set>
                                    <p:animEffect transition="in" filter="fade">
                                      <p:cBhvr>
                                        <p:cTn id="60" dur="500"/>
                                        <p:tgtEl>
                                          <p:spTgt spid="3">
                                            <p:txEl>
                                              <p:pRg st="3" end="3"/>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nodeType="clickEffect">
                                  <p:stCondLst>
                                    <p:cond delay="0"/>
                                  </p:stCondLst>
                                  <p:childTnLst>
                                    <p:set>
                                      <p:cBhvr>
                                        <p:cTn id="64" dur="1" fill="hold">
                                          <p:stCondLst>
                                            <p:cond delay="0"/>
                                          </p:stCondLst>
                                        </p:cTn>
                                        <p:tgtEl>
                                          <p:spTgt spid="3">
                                            <p:txEl>
                                              <p:pRg st="4" end="4"/>
                                            </p:txEl>
                                          </p:spTgt>
                                        </p:tgtEl>
                                        <p:attrNameLst>
                                          <p:attrName>style.visibility</p:attrName>
                                        </p:attrNameLst>
                                      </p:cBhvr>
                                      <p:to>
                                        <p:strVal val="visible"/>
                                      </p:to>
                                    </p:set>
                                    <p:animEffect transition="in" filter="fade">
                                      <p:cBhvr>
                                        <p:cTn id="65" dur="500"/>
                                        <p:tgtEl>
                                          <p:spTgt spid="3">
                                            <p:txEl>
                                              <p:pRg st="4" end="4"/>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nodeType="clickEffect">
                                  <p:stCondLst>
                                    <p:cond delay="0"/>
                                  </p:stCondLst>
                                  <p:childTnLst>
                                    <p:set>
                                      <p:cBhvr>
                                        <p:cTn id="69" dur="1" fill="hold">
                                          <p:stCondLst>
                                            <p:cond delay="0"/>
                                          </p:stCondLst>
                                        </p:cTn>
                                        <p:tgtEl>
                                          <p:spTgt spid="3">
                                            <p:txEl>
                                              <p:pRg st="5" end="5"/>
                                            </p:txEl>
                                          </p:spTgt>
                                        </p:tgtEl>
                                        <p:attrNameLst>
                                          <p:attrName>style.visibility</p:attrName>
                                        </p:attrNameLst>
                                      </p:cBhvr>
                                      <p:to>
                                        <p:strVal val="visible"/>
                                      </p:to>
                                    </p:set>
                                    <p:animEffect transition="in" filter="fade">
                                      <p:cBhvr>
                                        <p:cTn id="70" dur="500"/>
                                        <p:tgtEl>
                                          <p:spTgt spid="3">
                                            <p:txEl>
                                              <p:pRg st="5" end="5"/>
                                            </p:txEl>
                                          </p:spTgt>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nodeType="clickEffect">
                                  <p:stCondLst>
                                    <p:cond delay="0"/>
                                  </p:stCondLst>
                                  <p:childTnLst>
                                    <p:set>
                                      <p:cBhvr>
                                        <p:cTn id="74" dur="1" fill="hold">
                                          <p:stCondLst>
                                            <p:cond delay="0"/>
                                          </p:stCondLst>
                                        </p:cTn>
                                        <p:tgtEl>
                                          <p:spTgt spid="3">
                                            <p:txEl>
                                              <p:pRg st="6" end="6"/>
                                            </p:txEl>
                                          </p:spTgt>
                                        </p:tgtEl>
                                        <p:attrNameLst>
                                          <p:attrName>style.visibility</p:attrName>
                                        </p:attrNameLst>
                                      </p:cBhvr>
                                      <p:to>
                                        <p:strVal val="visible"/>
                                      </p:to>
                                    </p:set>
                                    <p:animEffect transition="in" filter="fade">
                                      <p:cBhvr>
                                        <p:cTn id="75" dur="500"/>
                                        <p:tgtEl>
                                          <p:spTgt spid="3">
                                            <p:txEl>
                                              <p:pRg st="6" end="6"/>
                                            </p:txEl>
                                          </p:spTgt>
                                        </p:tgtEl>
                                      </p:cBhvr>
                                    </p:animEffect>
                                  </p:childTnLst>
                                </p:cTn>
                              </p:par>
                            </p:childTnLst>
                          </p:cTn>
                        </p:par>
                      </p:childTnLst>
                    </p:cTn>
                  </p:par>
                  <p:par>
                    <p:cTn id="76" fill="hold">
                      <p:stCondLst>
                        <p:cond delay="indefinite"/>
                      </p:stCondLst>
                      <p:childTnLst>
                        <p:par>
                          <p:cTn id="77" fill="hold">
                            <p:stCondLst>
                              <p:cond delay="0"/>
                            </p:stCondLst>
                            <p:childTnLst>
                              <p:par>
                                <p:cTn id="78" presetID="10" presetClass="entr" presetSubtype="0" fill="hold" nodeType="clickEffect">
                                  <p:stCondLst>
                                    <p:cond delay="0"/>
                                  </p:stCondLst>
                                  <p:childTnLst>
                                    <p:set>
                                      <p:cBhvr>
                                        <p:cTn id="79" dur="1" fill="hold">
                                          <p:stCondLst>
                                            <p:cond delay="0"/>
                                          </p:stCondLst>
                                        </p:cTn>
                                        <p:tgtEl>
                                          <p:spTgt spid="3">
                                            <p:txEl>
                                              <p:pRg st="7" end="7"/>
                                            </p:txEl>
                                          </p:spTgt>
                                        </p:tgtEl>
                                        <p:attrNameLst>
                                          <p:attrName>style.visibility</p:attrName>
                                        </p:attrNameLst>
                                      </p:cBhvr>
                                      <p:to>
                                        <p:strVal val="visible"/>
                                      </p:to>
                                    </p:set>
                                    <p:animEffect transition="in" filter="fade">
                                      <p:cBhvr>
                                        <p:cTn id="80" dur="500"/>
                                        <p:tgtEl>
                                          <p:spTgt spid="3">
                                            <p:txEl>
                                              <p:pRg st="7" end="7"/>
                                            </p:txEl>
                                          </p:spTgt>
                                        </p:tgtEl>
                                      </p:cBhvr>
                                    </p:animEffect>
                                  </p:childTnLst>
                                </p:cTn>
                              </p:par>
                            </p:childTnLst>
                          </p:cTn>
                        </p:par>
                      </p:childTnLst>
                    </p:cTn>
                  </p:par>
                  <p:par>
                    <p:cTn id="81" fill="hold">
                      <p:stCondLst>
                        <p:cond delay="indefinite"/>
                      </p:stCondLst>
                      <p:childTnLst>
                        <p:par>
                          <p:cTn id="82" fill="hold">
                            <p:stCondLst>
                              <p:cond delay="0"/>
                            </p:stCondLst>
                            <p:childTnLst>
                              <p:par>
                                <p:cTn id="83" presetID="10" presetClass="entr" presetSubtype="0" fill="hold" nodeType="clickEffect">
                                  <p:stCondLst>
                                    <p:cond delay="0"/>
                                  </p:stCondLst>
                                  <p:childTnLst>
                                    <p:set>
                                      <p:cBhvr>
                                        <p:cTn id="84" dur="1" fill="hold">
                                          <p:stCondLst>
                                            <p:cond delay="0"/>
                                          </p:stCondLst>
                                        </p:cTn>
                                        <p:tgtEl>
                                          <p:spTgt spid="3">
                                            <p:txEl>
                                              <p:pRg st="8" end="8"/>
                                            </p:txEl>
                                          </p:spTgt>
                                        </p:tgtEl>
                                        <p:attrNameLst>
                                          <p:attrName>style.visibility</p:attrName>
                                        </p:attrNameLst>
                                      </p:cBhvr>
                                      <p:to>
                                        <p:strVal val="visible"/>
                                      </p:to>
                                    </p:set>
                                    <p:animEffect transition="in" filter="fade">
                                      <p:cBhvr>
                                        <p:cTn id="85" dur="500"/>
                                        <p:tgtEl>
                                          <p:spTgt spid="3">
                                            <p:txEl>
                                              <p:pRg st="8" end="8"/>
                                            </p:txEl>
                                          </p:spTgt>
                                        </p:tgtEl>
                                      </p:cBhvr>
                                    </p:animEffect>
                                  </p:childTnLst>
                                </p:cTn>
                              </p:par>
                            </p:childTnLst>
                          </p:cTn>
                        </p:par>
                      </p:childTnLst>
                    </p:cTn>
                  </p:par>
                  <p:par>
                    <p:cTn id="86" fill="hold">
                      <p:stCondLst>
                        <p:cond delay="indefinite"/>
                      </p:stCondLst>
                      <p:childTnLst>
                        <p:par>
                          <p:cTn id="87" fill="hold">
                            <p:stCondLst>
                              <p:cond delay="0"/>
                            </p:stCondLst>
                            <p:childTnLst>
                              <p:par>
                                <p:cTn id="88" presetID="10" presetClass="entr" presetSubtype="0" fill="hold" nodeType="clickEffect">
                                  <p:stCondLst>
                                    <p:cond delay="0"/>
                                  </p:stCondLst>
                                  <p:childTnLst>
                                    <p:set>
                                      <p:cBhvr>
                                        <p:cTn id="89" dur="1" fill="hold">
                                          <p:stCondLst>
                                            <p:cond delay="0"/>
                                          </p:stCondLst>
                                        </p:cTn>
                                        <p:tgtEl>
                                          <p:spTgt spid="3">
                                            <p:txEl>
                                              <p:pRg st="9" end="9"/>
                                            </p:txEl>
                                          </p:spTgt>
                                        </p:tgtEl>
                                        <p:attrNameLst>
                                          <p:attrName>style.visibility</p:attrName>
                                        </p:attrNameLst>
                                      </p:cBhvr>
                                      <p:to>
                                        <p:strVal val="visible"/>
                                      </p:to>
                                    </p:set>
                                    <p:animEffect transition="in" filter="fade">
                                      <p:cBhvr>
                                        <p:cTn id="90"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animBg="1"/>
      <p:bldP spid="16" grpId="0" animBg="1"/>
      <p:bldP spid="21" grpId="0" animBg="1"/>
      <p:bldP spid="22"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11200"/>
          </a:xfrm>
        </p:spPr>
        <p:txBody>
          <a:bodyPr/>
          <a:lstStyle/>
          <a:p>
            <a:r>
              <a:rPr lang="en-IN" dirty="0"/>
              <a:t>Deadlock prevention</a:t>
            </a:r>
            <a:endParaRPr lang="en-US" dirty="0"/>
          </a:p>
        </p:txBody>
      </p:sp>
      <p:sp>
        <p:nvSpPr>
          <p:cNvPr id="3" name="Content Placeholder 2"/>
          <p:cNvSpPr>
            <a:spLocks noGrp="1"/>
          </p:cNvSpPr>
          <p:nvPr>
            <p:ph idx="1"/>
          </p:nvPr>
        </p:nvSpPr>
        <p:spPr/>
        <p:txBody>
          <a:bodyPr/>
          <a:lstStyle/>
          <a:p>
            <a:r>
              <a:rPr lang="en-US" dirty="0"/>
              <a:t>A protocols </a:t>
            </a:r>
            <a:r>
              <a:rPr lang="en-US" b="1" dirty="0">
                <a:solidFill>
                  <a:schemeClr val="accent6"/>
                </a:solidFill>
              </a:rPr>
              <a:t>ensure that the system will never enter into a deadlock state</a:t>
            </a:r>
            <a:r>
              <a:rPr lang="en-US" dirty="0"/>
              <a:t>. </a:t>
            </a:r>
          </a:p>
          <a:p>
            <a:r>
              <a:rPr lang="en-US" dirty="0"/>
              <a:t>Some prevention strategies :</a:t>
            </a:r>
          </a:p>
          <a:p>
            <a:pPr lvl="1"/>
            <a:r>
              <a:rPr lang="en-US" dirty="0"/>
              <a:t>Require that </a:t>
            </a:r>
            <a:r>
              <a:rPr lang="en-US" b="1" dirty="0">
                <a:solidFill>
                  <a:schemeClr val="accent6"/>
                </a:solidFill>
              </a:rPr>
              <a:t>each transaction locks all its data items before it begins execution </a:t>
            </a:r>
            <a:r>
              <a:rPr lang="en-US" dirty="0"/>
              <a:t>(pre-declaration).</a:t>
            </a:r>
          </a:p>
          <a:p>
            <a:pPr lvl="1"/>
            <a:r>
              <a:rPr lang="en-US" dirty="0"/>
              <a:t>Impose </a:t>
            </a:r>
            <a:r>
              <a:rPr lang="en-US" b="1" dirty="0">
                <a:solidFill>
                  <a:schemeClr val="accent6"/>
                </a:solidFill>
              </a:rPr>
              <a:t>partial ordering of all data items and require that a transaction can lock data items only in the order specified by the partial</a:t>
            </a:r>
            <a:r>
              <a:rPr lang="en-US" dirty="0"/>
              <a:t>.</a:t>
            </a:r>
            <a:endParaRPr lang="en-IN" dirty="0"/>
          </a:p>
        </p:txBody>
      </p:sp>
    </p:spTree>
    <p:extLst>
      <p:ext uri="{BB962C8B-B14F-4D97-AF65-F5344CB8AC3E}">
        <p14:creationId xmlns:p14="http://schemas.microsoft.com/office/powerpoint/2010/main" val="24491334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11200"/>
          </a:xfrm>
        </p:spPr>
        <p:txBody>
          <a:bodyPr/>
          <a:lstStyle/>
          <a:p>
            <a:r>
              <a:rPr lang="en-IN" dirty="0"/>
              <a:t>Deadlock prevention</a:t>
            </a:r>
            <a:endParaRPr lang="en-US" dirty="0"/>
          </a:p>
        </p:txBody>
      </p:sp>
      <p:sp>
        <p:nvSpPr>
          <p:cNvPr id="3" name="Content Placeholder 2"/>
          <p:cNvSpPr>
            <a:spLocks noGrp="1"/>
          </p:cNvSpPr>
          <p:nvPr>
            <p:ph idx="1"/>
          </p:nvPr>
        </p:nvSpPr>
        <p:spPr/>
        <p:txBody>
          <a:bodyPr/>
          <a:lstStyle/>
          <a:p>
            <a:r>
              <a:rPr lang="en-US" dirty="0"/>
              <a:t>Following schemes use transaction timestamps for the sake of deadlock prevention alone.</a:t>
            </a:r>
          </a:p>
          <a:p>
            <a:pPr marL="457200" indent="-457200">
              <a:buFont typeface="+mj-lt"/>
              <a:buAutoNum type="arabicPeriod"/>
            </a:pPr>
            <a:r>
              <a:rPr lang="en-US" dirty="0"/>
              <a:t>Wait-die scheme — non-preemptive</a:t>
            </a:r>
          </a:p>
          <a:p>
            <a:pPr lvl="1"/>
            <a:r>
              <a:rPr lang="en-US" dirty="0"/>
              <a:t>If an </a:t>
            </a:r>
            <a:r>
              <a:rPr lang="en-US" b="1" dirty="0">
                <a:solidFill>
                  <a:schemeClr val="accent6"/>
                </a:solidFill>
              </a:rPr>
              <a:t>older transaction is requesting a resource </a:t>
            </a:r>
            <a:r>
              <a:rPr lang="en-US" dirty="0"/>
              <a:t>which is held by younger transaction, then </a:t>
            </a:r>
            <a:r>
              <a:rPr lang="en-US" b="1" dirty="0">
                <a:solidFill>
                  <a:schemeClr val="accent6"/>
                </a:solidFill>
              </a:rPr>
              <a:t>older transaction is allowed to wait</a:t>
            </a:r>
            <a:r>
              <a:rPr lang="en-US" dirty="0"/>
              <a:t> for it till it is available.</a:t>
            </a:r>
          </a:p>
          <a:p>
            <a:pPr lvl="1"/>
            <a:r>
              <a:rPr lang="en-US" dirty="0"/>
              <a:t>If an </a:t>
            </a:r>
            <a:r>
              <a:rPr lang="en-US" b="1" dirty="0">
                <a:solidFill>
                  <a:schemeClr val="accent6"/>
                </a:solidFill>
              </a:rPr>
              <a:t>younger transaction is requesting a resource </a:t>
            </a:r>
            <a:r>
              <a:rPr lang="en-US" dirty="0"/>
              <a:t>which is held by older transaction, then </a:t>
            </a:r>
            <a:r>
              <a:rPr lang="en-US" b="1" dirty="0">
                <a:solidFill>
                  <a:schemeClr val="accent6"/>
                </a:solidFill>
              </a:rPr>
              <a:t>younger transaction is killed</a:t>
            </a:r>
            <a:r>
              <a:rPr lang="en-US" dirty="0"/>
              <a:t>.</a:t>
            </a:r>
          </a:p>
          <a:p>
            <a:pPr marL="457200" indent="-457200">
              <a:buFont typeface="+mj-lt"/>
              <a:buAutoNum type="arabicPeriod"/>
            </a:pPr>
            <a:r>
              <a:rPr lang="en-US" dirty="0"/>
              <a:t>Wound-wait scheme — preemptive</a:t>
            </a:r>
          </a:p>
          <a:p>
            <a:pPr lvl="1"/>
            <a:r>
              <a:rPr lang="en-US" dirty="0"/>
              <a:t>If an </a:t>
            </a:r>
            <a:r>
              <a:rPr lang="en-US" b="1" dirty="0">
                <a:solidFill>
                  <a:schemeClr val="accent6"/>
                </a:solidFill>
              </a:rPr>
              <a:t>older transaction is requesting a resource </a:t>
            </a:r>
            <a:r>
              <a:rPr lang="en-US" dirty="0"/>
              <a:t>which is held by younger transaction, then </a:t>
            </a:r>
            <a:r>
              <a:rPr lang="en-US" b="1" dirty="0">
                <a:solidFill>
                  <a:schemeClr val="accent6"/>
                </a:solidFill>
              </a:rPr>
              <a:t>older transaction forces younger transaction to kill </a:t>
            </a:r>
            <a:r>
              <a:rPr lang="en-US" dirty="0"/>
              <a:t>the transaction and release the resource.</a:t>
            </a:r>
          </a:p>
          <a:p>
            <a:pPr lvl="1"/>
            <a:r>
              <a:rPr lang="en-US" dirty="0"/>
              <a:t>If an </a:t>
            </a:r>
            <a:r>
              <a:rPr lang="en-US" b="1" dirty="0">
                <a:solidFill>
                  <a:schemeClr val="accent6"/>
                </a:solidFill>
              </a:rPr>
              <a:t>younger transaction is requesting a resource </a:t>
            </a:r>
            <a:r>
              <a:rPr lang="en-US" dirty="0"/>
              <a:t>which is held by older transaction, then </a:t>
            </a:r>
            <a:r>
              <a:rPr lang="en-US" b="1" dirty="0">
                <a:solidFill>
                  <a:schemeClr val="accent6"/>
                </a:solidFill>
              </a:rPr>
              <a:t>younger transaction is allowed to wait</a:t>
            </a:r>
            <a:r>
              <a:rPr lang="en-US" dirty="0"/>
              <a:t> till older transaction will releases it.</a:t>
            </a:r>
          </a:p>
          <a:p>
            <a:pPr marL="457200" lvl="1" indent="0">
              <a:buNone/>
            </a:pPr>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1282484150"/>
              </p:ext>
            </p:extLst>
          </p:nvPr>
        </p:nvGraphicFramePr>
        <p:xfrm>
          <a:off x="1104388" y="4871397"/>
          <a:ext cx="7725142" cy="1188720"/>
        </p:xfrm>
        <a:graphic>
          <a:graphicData uri="http://schemas.openxmlformats.org/drawingml/2006/table">
            <a:tbl>
              <a:tblPr firstRow="1" bandRow="1">
                <a:tableStyleId>{073A0DAA-6AF3-43AB-8588-CEC1D06C72B9}</a:tableStyleId>
              </a:tblPr>
              <a:tblGrid>
                <a:gridCol w="3153142">
                  <a:extLst>
                    <a:ext uri="{9D8B030D-6E8A-4147-A177-3AD203B41FA5}">
                      <a16:colId xmlns:a16="http://schemas.microsoft.com/office/drawing/2014/main" val="20000"/>
                    </a:ext>
                  </a:extLst>
                </a:gridCol>
                <a:gridCol w="2286000">
                  <a:extLst>
                    <a:ext uri="{9D8B030D-6E8A-4147-A177-3AD203B41FA5}">
                      <a16:colId xmlns:a16="http://schemas.microsoft.com/office/drawing/2014/main" val="20001"/>
                    </a:ext>
                  </a:extLst>
                </a:gridCol>
                <a:gridCol w="2286000">
                  <a:extLst>
                    <a:ext uri="{9D8B030D-6E8A-4147-A177-3AD203B41FA5}">
                      <a16:colId xmlns:a16="http://schemas.microsoft.com/office/drawing/2014/main" val="20002"/>
                    </a:ext>
                  </a:extLst>
                </a:gridCol>
              </a:tblGrid>
              <a:tr h="0">
                <a:tc>
                  <a:txBody>
                    <a:bodyPr/>
                    <a:lstStyle/>
                    <a:p>
                      <a:endParaRPr lang="en-IN" sz="2000" b="1" kern="1200" dirty="0">
                        <a:solidFill>
                          <a:schemeClr val="lt1"/>
                        </a:solidFill>
                        <a:latin typeface="+mn-lt"/>
                        <a:ea typeface="+mn-ea"/>
                        <a:cs typeface="+mn-cs"/>
                      </a:endParaRPr>
                    </a:p>
                  </a:txBody>
                  <a:tcPr/>
                </a:tc>
                <a:tc>
                  <a:txBody>
                    <a:bodyPr/>
                    <a:lstStyle/>
                    <a:p>
                      <a:pPr algn="ctr"/>
                      <a:r>
                        <a:rPr lang="en-US" sz="2000" dirty="0"/>
                        <a:t>Wait-die</a:t>
                      </a:r>
                      <a:endParaRPr lang="en-IN" sz="2000" b="1" dirty="0"/>
                    </a:p>
                  </a:txBody>
                  <a:tcPr anchor="ctr"/>
                </a:tc>
                <a:tc>
                  <a:txBody>
                    <a:bodyPr/>
                    <a:lstStyle/>
                    <a:p>
                      <a:pPr algn="ctr"/>
                      <a:r>
                        <a:rPr lang="en-US" sz="2000" dirty="0"/>
                        <a:t>Wound-wait</a:t>
                      </a:r>
                      <a:endParaRPr lang="en-IN" sz="2000" b="1" dirty="0"/>
                    </a:p>
                  </a:txBody>
                  <a:tcPr anchor="ct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1" kern="1200" dirty="0">
                          <a:solidFill>
                            <a:schemeClr val="lt1"/>
                          </a:solidFill>
                          <a:latin typeface="+mn-lt"/>
                          <a:ea typeface="+mn-ea"/>
                          <a:cs typeface="+mn-cs"/>
                        </a:rPr>
                        <a:t>O needs a resource held by N</a:t>
                      </a:r>
                      <a:endParaRPr lang="en-IN" sz="2000" b="1" kern="1200" dirty="0">
                        <a:solidFill>
                          <a:schemeClr val="lt1"/>
                        </a:solidFill>
                        <a:latin typeface="+mn-lt"/>
                        <a:ea typeface="+mn-ea"/>
                        <a:cs typeface="+mn-cs"/>
                      </a:endParaRPr>
                    </a:p>
                  </a:txBody>
                  <a:tcPr anchor="ctr">
                    <a:solidFill>
                      <a:schemeClr val="tx1"/>
                    </a:solidFill>
                  </a:tcPr>
                </a:tc>
                <a:tc>
                  <a:txBody>
                    <a:bodyPr/>
                    <a:lstStyle/>
                    <a:p>
                      <a:pPr algn="ctr"/>
                      <a:r>
                        <a:rPr lang="en-US" sz="2000" b="1" dirty="0">
                          <a:solidFill>
                            <a:schemeClr val="tx2"/>
                          </a:solidFill>
                        </a:rPr>
                        <a:t>O waits</a:t>
                      </a:r>
                      <a:endParaRPr lang="en-IN" sz="2000" dirty="0"/>
                    </a:p>
                  </a:txBody>
                  <a:tcPr/>
                </a:tc>
                <a:tc>
                  <a:txBody>
                    <a:bodyPr/>
                    <a:lstStyle/>
                    <a:p>
                      <a:pPr algn="ctr"/>
                      <a:r>
                        <a:rPr lang="en-US" sz="2000" b="1" dirty="0">
                          <a:solidFill>
                            <a:schemeClr val="accent6"/>
                          </a:solidFill>
                        </a:rPr>
                        <a:t>N dies</a:t>
                      </a:r>
                      <a:endParaRPr lang="en-IN" sz="2000" dirty="0"/>
                    </a:p>
                  </a:txBody>
                  <a:tcPr/>
                </a:tc>
                <a:extLst>
                  <a:ext uri="{0D108BD9-81ED-4DB2-BD59-A6C34878D82A}">
                    <a16:rowId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1" kern="1200" dirty="0">
                          <a:solidFill>
                            <a:schemeClr val="lt1"/>
                          </a:solidFill>
                          <a:latin typeface="+mn-lt"/>
                          <a:ea typeface="+mn-ea"/>
                          <a:cs typeface="+mn-cs"/>
                        </a:rPr>
                        <a:t>N needs a resource held by O</a:t>
                      </a:r>
                      <a:endParaRPr lang="en-IN" sz="2000" b="1" kern="1200" dirty="0">
                        <a:solidFill>
                          <a:schemeClr val="lt1"/>
                        </a:solidFill>
                        <a:latin typeface="+mn-lt"/>
                        <a:ea typeface="+mn-ea"/>
                        <a:cs typeface="+mn-cs"/>
                      </a:endParaRPr>
                    </a:p>
                  </a:txBody>
                  <a:tcPr anchor="ctr">
                    <a:solidFill>
                      <a:schemeClr val="tx1"/>
                    </a:solidFill>
                  </a:tcPr>
                </a:tc>
                <a:tc>
                  <a:txBody>
                    <a:bodyPr/>
                    <a:lstStyle/>
                    <a:p>
                      <a:pPr algn="ctr"/>
                      <a:r>
                        <a:rPr lang="en-US" sz="2000" b="1" kern="1200" dirty="0">
                          <a:solidFill>
                            <a:schemeClr val="accent6"/>
                          </a:solidFill>
                          <a:latin typeface="+mn-lt"/>
                          <a:ea typeface="+mn-ea"/>
                          <a:cs typeface="+mn-cs"/>
                        </a:rPr>
                        <a:t>N dies</a:t>
                      </a:r>
                      <a:endParaRPr lang="en-IN" sz="1800" dirty="0"/>
                    </a:p>
                  </a:txBody>
                  <a:tcPr/>
                </a:tc>
                <a:tc>
                  <a:txBody>
                    <a:bodyPr/>
                    <a:lstStyle/>
                    <a:p>
                      <a:pPr algn="ctr"/>
                      <a:r>
                        <a:rPr lang="en-US" sz="2000" b="1" kern="1200" dirty="0">
                          <a:solidFill>
                            <a:schemeClr val="tx2"/>
                          </a:solidFill>
                          <a:latin typeface="+mn-lt"/>
                          <a:ea typeface="+mn-ea"/>
                          <a:cs typeface="+mn-cs"/>
                        </a:rPr>
                        <a:t>N waits</a:t>
                      </a:r>
                      <a:endParaRPr lang="en-IN" sz="2000" b="1" kern="1200" dirty="0">
                        <a:solidFill>
                          <a:schemeClr val="tx2"/>
                        </a:solidFill>
                        <a:latin typeface="+mn-lt"/>
                        <a:ea typeface="+mn-ea"/>
                        <a:cs typeface="+mn-cs"/>
                      </a:endParaRPr>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0108708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fade">
                                      <p:cBhvr>
                                        <p:cTn id="32" dur="5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fade">
                                      <p:cBhvr>
                                        <p:cTn id="37" dur="500"/>
                                        <p:tgtEl>
                                          <p:spTgt spid="3">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fade">
                                      <p:cBhvr>
                                        <p:cTn id="4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1181" y="863444"/>
            <a:ext cx="8587494" cy="5590565"/>
          </a:xfrm>
        </p:spPr>
        <p:txBody>
          <a:bodyPr/>
          <a:lstStyle/>
          <a:p>
            <a:r>
              <a:rPr lang="en-US" b="1" dirty="0">
                <a:solidFill>
                  <a:schemeClr val="accent6"/>
                </a:solidFill>
              </a:rPr>
              <a:t>Changes occurring in a particular transaction will not be visible to any other transaction until it has been committed</a:t>
            </a:r>
            <a:r>
              <a:rPr lang="en-US" dirty="0"/>
              <a:t>.</a:t>
            </a:r>
          </a:p>
          <a:p>
            <a:r>
              <a:rPr lang="en-US" b="1" dirty="0">
                <a:solidFill>
                  <a:schemeClr val="accent6"/>
                </a:solidFill>
              </a:rPr>
              <a:t>Intermediate transaction results must be hidden </a:t>
            </a:r>
            <a:r>
              <a:rPr lang="en-US" dirty="0"/>
              <a:t>from other concurrently executed transactions.  </a:t>
            </a:r>
          </a:p>
          <a:p>
            <a:r>
              <a:rPr lang="en-US" dirty="0"/>
              <a:t>In our example once our transaction starts from first step (step 1) its result should not be access by any other transaction until last step (step 6) is completed.</a:t>
            </a:r>
            <a:endParaRPr lang="en-GB" dirty="0"/>
          </a:p>
        </p:txBody>
      </p:sp>
      <p:sp>
        <p:nvSpPr>
          <p:cNvPr id="2" name="Title 1"/>
          <p:cNvSpPr>
            <a:spLocks noGrp="1"/>
          </p:cNvSpPr>
          <p:nvPr>
            <p:ph type="title"/>
          </p:nvPr>
        </p:nvSpPr>
        <p:spPr/>
        <p:txBody>
          <a:bodyPr/>
          <a:lstStyle/>
          <a:p>
            <a:r>
              <a:rPr lang="en-US" dirty="0">
                <a:solidFill>
                  <a:schemeClr val="tx1"/>
                </a:solidFill>
              </a:rPr>
              <a:t>AC</a:t>
            </a:r>
            <a:r>
              <a:rPr lang="en-US" dirty="0">
                <a:solidFill>
                  <a:schemeClr val="accent6"/>
                </a:solidFill>
              </a:rPr>
              <a:t>I</a:t>
            </a:r>
            <a:r>
              <a:rPr lang="en-US" dirty="0"/>
              <a:t>D properties of transaction (</a:t>
            </a:r>
            <a:r>
              <a:rPr lang="en-US" dirty="0">
                <a:solidFill>
                  <a:schemeClr val="accent6"/>
                </a:solidFill>
              </a:rPr>
              <a:t>Isolation</a:t>
            </a:r>
            <a:r>
              <a:rPr lang="en-US" dirty="0"/>
              <a:t>)</a:t>
            </a:r>
          </a:p>
        </p:txBody>
      </p:sp>
      <p:sp>
        <p:nvSpPr>
          <p:cNvPr id="4" name="TextBox 3"/>
          <p:cNvSpPr txBox="1"/>
          <p:nvPr/>
        </p:nvSpPr>
        <p:spPr>
          <a:xfrm>
            <a:off x="9516259" y="1539717"/>
            <a:ext cx="1828800" cy="2677656"/>
          </a:xfrm>
          <a:prstGeom prst="rect">
            <a:avLst/>
          </a:prstGeom>
          <a:noFill/>
          <a:ln w="28575">
            <a:solidFill>
              <a:schemeClr val="tx2"/>
            </a:solidFill>
          </a:ln>
        </p:spPr>
        <p:txBody>
          <a:bodyPr wrap="square" rtlCol="0">
            <a:spAutoFit/>
          </a:bodyPr>
          <a:lstStyle/>
          <a:p>
            <a:pPr algn="ctr"/>
            <a:r>
              <a:rPr lang="en-US" sz="2800" b="1" dirty="0"/>
              <a:t>read</a:t>
            </a:r>
            <a:r>
              <a:rPr lang="en-US" sz="2800" dirty="0"/>
              <a:t> (A)</a:t>
            </a:r>
          </a:p>
          <a:p>
            <a:pPr algn="ctr"/>
            <a:r>
              <a:rPr lang="en-US" sz="2800" dirty="0"/>
              <a:t>A = A – 50</a:t>
            </a:r>
          </a:p>
          <a:p>
            <a:pPr algn="ctr"/>
            <a:r>
              <a:rPr lang="en-US" sz="2800" b="1" dirty="0"/>
              <a:t>write</a:t>
            </a:r>
            <a:r>
              <a:rPr lang="en-US" sz="2800" dirty="0"/>
              <a:t> (A)</a:t>
            </a:r>
          </a:p>
          <a:p>
            <a:pPr algn="ctr"/>
            <a:r>
              <a:rPr lang="en-US" sz="2800" b="1" dirty="0"/>
              <a:t>read</a:t>
            </a:r>
            <a:r>
              <a:rPr lang="en-US" sz="2800" dirty="0"/>
              <a:t> (B)</a:t>
            </a:r>
          </a:p>
          <a:p>
            <a:pPr algn="ctr"/>
            <a:r>
              <a:rPr lang="en-US" sz="2800" dirty="0"/>
              <a:t>B = B + 50</a:t>
            </a:r>
          </a:p>
          <a:p>
            <a:pPr algn="ctr"/>
            <a:r>
              <a:rPr lang="en-US" sz="2800" b="1" dirty="0"/>
              <a:t>write</a:t>
            </a:r>
            <a:r>
              <a:rPr lang="en-US" sz="2800" dirty="0"/>
              <a:t> (B)</a:t>
            </a:r>
          </a:p>
        </p:txBody>
      </p:sp>
      <p:cxnSp>
        <p:nvCxnSpPr>
          <p:cNvPr id="14" name="Straight Connector 13"/>
          <p:cNvCxnSpPr/>
          <p:nvPr/>
        </p:nvCxnSpPr>
        <p:spPr>
          <a:xfrm flipH="1">
            <a:off x="8948033" y="893859"/>
            <a:ext cx="13447" cy="3474720"/>
          </a:xfrm>
          <a:prstGeom prst="line">
            <a:avLst/>
          </a:prstGeom>
          <a:ln w="38100"/>
        </p:spPr>
        <p:style>
          <a:lnRef idx="1">
            <a:schemeClr val="accent1"/>
          </a:lnRef>
          <a:fillRef idx="0">
            <a:schemeClr val="accent1"/>
          </a:fillRef>
          <a:effectRef idx="0">
            <a:schemeClr val="accent1"/>
          </a:effectRef>
          <a:fontRef idx="minor">
            <a:schemeClr val="tx1"/>
          </a:fontRef>
        </p:style>
      </p:cxn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60698" y="2484386"/>
            <a:ext cx="640080" cy="640080"/>
          </a:xfrm>
          <a:prstGeom prst="rect">
            <a:avLst/>
          </a:prstGeo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948033" y="1169035"/>
            <a:ext cx="640080" cy="640080"/>
          </a:xfrm>
          <a:prstGeom prst="rect">
            <a:avLst/>
          </a:prstGeom>
        </p:spPr>
      </p:pic>
      <p:cxnSp>
        <p:nvCxnSpPr>
          <p:cNvPr id="8" name="Straight Arrow Connector 7"/>
          <p:cNvCxnSpPr/>
          <p:nvPr/>
        </p:nvCxnSpPr>
        <p:spPr>
          <a:xfrm flipH="1">
            <a:off x="10717406" y="2880360"/>
            <a:ext cx="655318" cy="266"/>
          </a:xfrm>
          <a:prstGeom prst="straightConnector1">
            <a:avLst/>
          </a:prstGeom>
          <a:ln w="28575">
            <a:solidFill>
              <a:schemeClr val="accent6"/>
            </a:solidFill>
            <a:tailEnd type="triangle"/>
          </a:ln>
        </p:spPr>
        <p:style>
          <a:lnRef idx="1">
            <a:schemeClr val="accent2"/>
          </a:lnRef>
          <a:fillRef idx="0">
            <a:schemeClr val="accent2"/>
          </a:fillRef>
          <a:effectRef idx="0">
            <a:schemeClr val="accent2"/>
          </a:effectRef>
          <a:fontRef idx="minor">
            <a:schemeClr val="tx1"/>
          </a:fontRef>
        </p:style>
      </p:cxnSp>
      <p:cxnSp>
        <p:nvCxnSpPr>
          <p:cNvPr id="12" name="Straight Arrow Connector 11"/>
          <p:cNvCxnSpPr/>
          <p:nvPr/>
        </p:nvCxnSpPr>
        <p:spPr>
          <a:xfrm flipV="1">
            <a:off x="9451490" y="1485900"/>
            <a:ext cx="339089" cy="4967"/>
          </a:xfrm>
          <a:prstGeom prst="straightConnector1">
            <a:avLst/>
          </a:prstGeom>
          <a:ln w="28575">
            <a:solidFill>
              <a:schemeClr val="accent6"/>
            </a:solidFill>
            <a:tailEnd type="triangle"/>
          </a:ln>
        </p:spPr>
        <p:style>
          <a:lnRef idx="1">
            <a:schemeClr val="accent2"/>
          </a:lnRef>
          <a:fillRef idx="0">
            <a:schemeClr val="accent2"/>
          </a:fillRef>
          <a:effectRef idx="0">
            <a:schemeClr val="accent2"/>
          </a:effectRef>
          <a:fontRef idx="minor">
            <a:schemeClr val="tx1"/>
          </a:fontRef>
        </p:style>
      </p:cxnSp>
      <p:sp>
        <p:nvSpPr>
          <p:cNvPr id="11" name="Multiply 10"/>
          <p:cNvSpPr/>
          <p:nvPr/>
        </p:nvSpPr>
        <p:spPr>
          <a:xfrm>
            <a:off x="10948855" y="2641475"/>
            <a:ext cx="346674" cy="478301"/>
          </a:xfrm>
          <a:prstGeom prst="mathMultiply">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60698" y="3815346"/>
            <a:ext cx="640080" cy="640080"/>
          </a:xfrm>
          <a:prstGeom prst="rect">
            <a:avLst/>
          </a:prstGeom>
        </p:spPr>
      </p:pic>
      <p:cxnSp>
        <p:nvCxnSpPr>
          <p:cNvPr id="16" name="Straight Arrow Connector 15"/>
          <p:cNvCxnSpPr/>
          <p:nvPr/>
        </p:nvCxnSpPr>
        <p:spPr>
          <a:xfrm flipH="1">
            <a:off x="10717405" y="4203966"/>
            <a:ext cx="655319" cy="7620"/>
          </a:xfrm>
          <a:prstGeom prst="straightConnector1">
            <a:avLst/>
          </a:prstGeom>
          <a:ln w="28575">
            <a:solidFill>
              <a:schemeClr val="accent6"/>
            </a:solidFill>
            <a:tailEnd type="triangle"/>
          </a:ln>
        </p:spPr>
        <p:style>
          <a:lnRef idx="1">
            <a:schemeClr val="accent2"/>
          </a:lnRef>
          <a:fillRef idx="0">
            <a:schemeClr val="accent2"/>
          </a:fillRef>
          <a:effectRef idx="0">
            <a:schemeClr val="accent2"/>
          </a:effectRef>
          <a:fontRef idx="minor">
            <a:schemeClr val="tx1"/>
          </a:fontRef>
        </p:style>
      </p:cxnSp>
      <p:pic>
        <p:nvPicPr>
          <p:cNvPr id="19" name="Picture 1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929769" y="4017449"/>
            <a:ext cx="365760" cy="365760"/>
          </a:xfrm>
          <a:prstGeom prst="rect">
            <a:avLst/>
          </a:prstGeom>
        </p:spPr>
      </p:pic>
      <p:sp>
        <p:nvSpPr>
          <p:cNvPr id="20" name="TextBox 19"/>
          <p:cNvSpPr txBox="1"/>
          <p:nvPr/>
        </p:nvSpPr>
        <p:spPr>
          <a:xfrm>
            <a:off x="9790579" y="893859"/>
            <a:ext cx="1280160" cy="646331"/>
          </a:xfrm>
          <a:prstGeom prst="rect">
            <a:avLst/>
          </a:prstGeom>
          <a:ln>
            <a:noFill/>
          </a:ln>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dirty="0"/>
              <a:t>Start </a:t>
            </a:r>
          </a:p>
          <a:p>
            <a:pPr algn="ctr"/>
            <a:r>
              <a:rPr lang="en-US" dirty="0"/>
              <a:t>Transaction</a:t>
            </a:r>
            <a:endParaRPr lang="en-IN" dirty="0"/>
          </a:p>
        </p:txBody>
      </p:sp>
    </p:spTree>
    <p:extLst>
      <p:ext uri="{BB962C8B-B14F-4D97-AF65-F5344CB8AC3E}">
        <p14:creationId xmlns:p14="http://schemas.microsoft.com/office/powerpoint/2010/main" val="34684418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20"/>
                                        </p:tgtEl>
                                        <p:attrNameLst>
                                          <p:attrName>style.visibility</p:attrName>
                                        </p:attrNameLst>
                                      </p:cBhvr>
                                      <p:to>
                                        <p:strVal val="visible"/>
                                      </p:to>
                                    </p:set>
                                  </p:childTnLst>
                                </p:cTn>
                              </p:par>
                              <p:par>
                                <p:cTn id="22" presetID="10" presetClass="entr" presetSubtype="0" fill="hold" nodeType="withEffect">
                                  <p:stCondLst>
                                    <p:cond delay="0"/>
                                  </p:stCondLst>
                                  <p:childTnLst>
                                    <p:set>
                                      <p:cBhvr>
                                        <p:cTn id="23" dur="1" fill="hold">
                                          <p:stCondLst>
                                            <p:cond delay="0"/>
                                          </p:stCondLst>
                                        </p:cTn>
                                        <p:tgtEl>
                                          <p:spTgt spid="14"/>
                                        </p:tgtEl>
                                        <p:attrNameLst>
                                          <p:attrName>style.visibility</p:attrName>
                                        </p:attrNameLst>
                                      </p:cBhvr>
                                      <p:to>
                                        <p:strVal val="visible"/>
                                      </p:to>
                                    </p:set>
                                    <p:animEffect transition="in" filter="fade">
                                      <p:cBhvr>
                                        <p:cTn id="24" dur="500"/>
                                        <p:tgtEl>
                                          <p:spTgt spid="14"/>
                                        </p:tgtEl>
                                      </p:cBhvr>
                                    </p:animEffect>
                                  </p:childTnLst>
                                </p:cTn>
                              </p:par>
                              <p:par>
                                <p:cTn id="25" presetID="10" presetClass="entr" presetSubtype="0" fill="hold" nodeType="with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500"/>
                                        <p:tgtEl>
                                          <p:spTgt spid="7"/>
                                        </p:tgtEl>
                                      </p:cBhvr>
                                    </p:animEffect>
                                  </p:childTnLst>
                                </p:cTn>
                              </p:par>
                              <p:par>
                                <p:cTn id="28" presetID="10" presetClass="entr" presetSubtype="0" fill="hold" nodeType="with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fade">
                                      <p:cBhvr>
                                        <p:cTn id="30" dur="500"/>
                                        <p:tgtEl>
                                          <p:spTgt spid="12"/>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4">
                                            <p:txEl>
                                              <p:pRg st="0" end="0"/>
                                            </p:txEl>
                                          </p:spTgt>
                                        </p:tgtEl>
                                        <p:attrNameLst>
                                          <p:attrName>style.visibility</p:attrName>
                                        </p:attrNameLst>
                                      </p:cBhvr>
                                      <p:to>
                                        <p:strVal val="visible"/>
                                      </p:to>
                                    </p:set>
                                    <p:animEffect transition="in" filter="fade">
                                      <p:cBhvr>
                                        <p:cTn id="35" dur="500"/>
                                        <p:tgtEl>
                                          <p:spTgt spid="4">
                                            <p:txEl>
                                              <p:pRg st="0" end="0"/>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4">
                                            <p:txEl>
                                              <p:pRg st="1" end="1"/>
                                            </p:txEl>
                                          </p:spTgt>
                                        </p:tgtEl>
                                        <p:attrNameLst>
                                          <p:attrName>style.visibility</p:attrName>
                                        </p:attrNameLst>
                                      </p:cBhvr>
                                      <p:to>
                                        <p:strVal val="visible"/>
                                      </p:to>
                                    </p:set>
                                    <p:animEffect transition="in" filter="fade">
                                      <p:cBhvr>
                                        <p:cTn id="38" dur="500"/>
                                        <p:tgtEl>
                                          <p:spTgt spid="4">
                                            <p:txEl>
                                              <p:pRg st="1" end="1"/>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4">
                                            <p:txEl>
                                              <p:pRg st="2" end="2"/>
                                            </p:txEl>
                                          </p:spTgt>
                                        </p:tgtEl>
                                        <p:attrNameLst>
                                          <p:attrName>style.visibility</p:attrName>
                                        </p:attrNameLst>
                                      </p:cBhvr>
                                      <p:to>
                                        <p:strVal val="visible"/>
                                      </p:to>
                                    </p:set>
                                    <p:animEffect transition="in" filter="fade">
                                      <p:cBhvr>
                                        <p:cTn id="41" dur="500"/>
                                        <p:tgtEl>
                                          <p:spTgt spid="4">
                                            <p:txEl>
                                              <p:pRg st="2" end="2"/>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6"/>
                                        </p:tgtEl>
                                        <p:attrNameLst>
                                          <p:attrName>style.visibility</p:attrName>
                                        </p:attrNameLst>
                                      </p:cBhvr>
                                      <p:to>
                                        <p:strVal val="visible"/>
                                      </p:to>
                                    </p:set>
                                    <p:animEffect transition="in" filter="fade">
                                      <p:cBhvr>
                                        <p:cTn id="46" dur="500"/>
                                        <p:tgtEl>
                                          <p:spTgt spid="6"/>
                                        </p:tgtEl>
                                      </p:cBhvr>
                                    </p:animEffect>
                                  </p:childTnLst>
                                </p:cTn>
                              </p:par>
                              <p:par>
                                <p:cTn id="47" presetID="10" presetClass="entr" presetSubtype="0" fill="hold" nodeType="withEffect">
                                  <p:stCondLst>
                                    <p:cond delay="0"/>
                                  </p:stCondLst>
                                  <p:childTnLst>
                                    <p:set>
                                      <p:cBhvr>
                                        <p:cTn id="48" dur="1" fill="hold">
                                          <p:stCondLst>
                                            <p:cond delay="0"/>
                                          </p:stCondLst>
                                        </p:cTn>
                                        <p:tgtEl>
                                          <p:spTgt spid="8"/>
                                        </p:tgtEl>
                                        <p:attrNameLst>
                                          <p:attrName>style.visibility</p:attrName>
                                        </p:attrNameLst>
                                      </p:cBhvr>
                                      <p:to>
                                        <p:strVal val="visible"/>
                                      </p:to>
                                    </p:set>
                                    <p:animEffect transition="in" filter="fade">
                                      <p:cBhvr>
                                        <p:cTn id="49" dur="500"/>
                                        <p:tgtEl>
                                          <p:spTgt spid="8"/>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11"/>
                                        </p:tgtEl>
                                        <p:attrNameLst>
                                          <p:attrName>style.visibility</p:attrName>
                                        </p:attrNameLst>
                                      </p:cBhvr>
                                      <p:to>
                                        <p:strVal val="visible"/>
                                      </p:to>
                                    </p:set>
                                    <p:animEffect transition="in" filter="fade">
                                      <p:cBhvr>
                                        <p:cTn id="54" dur="500"/>
                                        <p:tgtEl>
                                          <p:spTgt spid="11"/>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nodeType="clickEffect">
                                  <p:stCondLst>
                                    <p:cond delay="0"/>
                                  </p:stCondLst>
                                  <p:childTnLst>
                                    <p:set>
                                      <p:cBhvr>
                                        <p:cTn id="58" dur="1" fill="hold">
                                          <p:stCondLst>
                                            <p:cond delay="0"/>
                                          </p:stCondLst>
                                        </p:cTn>
                                        <p:tgtEl>
                                          <p:spTgt spid="4">
                                            <p:txEl>
                                              <p:pRg st="3" end="3"/>
                                            </p:txEl>
                                          </p:spTgt>
                                        </p:tgtEl>
                                        <p:attrNameLst>
                                          <p:attrName>style.visibility</p:attrName>
                                        </p:attrNameLst>
                                      </p:cBhvr>
                                      <p:to>
                                        <p:strVal val="visible"/>
                                      </p:to>
                                    </p:set>
                                    <p:animEffect transition="in" filter="fade">
                                      <p:cBhvr>
                                        <p:cTn id="59" dur="500"/>
                                        <p:tgtEl>
                                          <p:spTgt spid="4">
                                            <p:txEl>
                                              <p:pRg st="3" end="3"/>
                                            </p:txEl>
                                          </p:spTgt>
                                        </p:tgtEl>
                                      </p:cBhvr>
                                    </p:animEffect>
                                  </p:childTnLst>
                                </p:cTn>
                              </p:par>
                              <p:par>
                                <p:cTn id="60" presetID="10" presetClass="entr" presetSubtype="0" fill="hold" nodeType="withEffect">
                                  <p:stCondLst>
                                    <p:cond delay="0"/>
                                  </p:stCondLst>
                                  <p:childTnLst>
                                    <p:set>
                                      <p:cBhvr>
                                        <p:cTn id="61" dur="1" fill="hold">
                                          <p:stCondLst>
                                            <p:cond delay="0"/>
                                          </p:stCondLst>
                                        </p:cTn>
                                        <p:tgtEl>
                                          <p:spTgt spid="4">
                                            <p:txEl>
                                              <p:pRg st="4" end="4"/>
                                            </p:txEl>
                                          </p:spTgt>
                                        </p:tgtEl>
                                        <p:attrNameLst>
                                          <p:attrName>style.visibility</p:attrName>
                                        </p:attrNameLst>
                                      </p:cBhvr>
                                      <p:to>
                                        <p:strVal val="visible"/>
                                      </p:to>
                                    </p:set>
                                    <p:animEffect transition="in" filter="fade">
                                      <p:cBhvr>
                                        <p:cTn id="62" dur="500"/>
                                        <p:tgtEl>
                                          <p:spTgt spid="4">
                                            <p:txEl>
                                              <p:pRg st="4" end="4"/>
                                            </p:txEl>
                                          </p:spTgt>
                                        </p:tgtEl>
                                      </p:cBhvr>
                                    </p:animEffect>
                                  </p:childTnLst>
                                </p:cTn>
                              </p:par>
                              <p:par>
                                <p:cTn id="63" presetID="10" presetClass="entr" presetSubtype="0" fill="hold" nodeType="withEffect">
                                  <p:stCondLst>
                                    <p:cond delay="0"/>
                                  </p:stCondLst>
                                  <p:childTnLst>
                                    <p:set>
                                      <p:cBhvr>
                                        <p:cTn id="64" dur="1" fill="hold">
                                          <p:stCondLst>
                                            <p:cond delay="0"/>
                                          </p:stCondLst>
                                        </p:cTn>
                                        <p:tgtEl>
                                          <p:spTgt spid="4">
                                            <p:txEl>
                                              <p:pRg st="5" end="5"/>
                                            </p:txEl>
                                          </p:spTgt>
                                        </p:tgtEl>
                                        <p:attrNameLst>
                                          <p:attrName>style.visibility</p:attrName>
                                        </p:attrNameLst>
                                      </p:cBhvr>
                                      <p:to>
                                        <p:strVal val="visible"/>
                                      </p:to>
                                    </p:set>
                                    <p:animEffect transition="in" filter="fade">
                                      <p:cBhvr>
                                        <p:cTn id="65" dur="500"/>
                                        <p:tgtEl>
                                          <p:spTgt spid="4">
                                            <p:txEl>
                                              <p:pRg st="5" end="5"/>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nodeType="clickEffect">
                                  <p:stCondLst>
                                    <p:cond delay="0"/>
                                  </p:stCondLst>
                                  <p:childTnLst>
                                    <p:set>
                                      <p:cBhvr>
                                        <p:cTn id="69" dur="1" fill="hold">
                                          <p:stCondLst>
                                            <p:cond delay="0"/>
                                          </p:stCondLst>
                                        </p:cTn>
                                        <p:tgtEl>
                                          <p:spTgt spid="15"/>
                                        </p:tgtEl>
                                        <p:attrNameLst>
                                          <p:attrName>style.visibility</p:attrName>
                                        </p:attrNameLst>
                                      </p:cBhvr>
                                      <p:to>
                                        <p:strVal val="visible"/>
                                      </p:to>
                                    </p:set>
                                    <p:animEffect transition="in" filter="fade">
                                      <p:cBhvr>
                                        <p:cTn id="70" dur="500"/>
                                        <p:tgtEl>
                                          <p:spTgt spid="15"/>
                                        </p:tgtEl>
                                      </p:cBhvr>
                                    </p:animEffect>
                                  </p:childTnLst>
                                </p:cTn>
                              </p:par>
                              <p:par>
                                <p:cTn id="71" presetID="10" presetClass="entr" presetSubtype="0" fill="hold" nodeType="withEffect">
                                  <p:stCondLst>
                                    <p:cond delay="0"/>
                                  </p:stCondLst>
                                  <p:childTnLst>
                                    <p:set>
                                      <p:cBhvr>
                                        <p:cTn id="72" dur="1" fill="hold">
                                          <p:stCondLst>
                                            <p:cond delay="0"/>
                                          </p:stCondLst>
                                        </p:cTn>
                                        <p:tgtEl>
                                          <p:spTgt spid="16"/>
                                        </p:tgtEl>
                                        <p:attrNameLst>
                                          <p:attrName>style.visibility</p:attrName>
                                        </p:attrNameLst>
                                      </p:cBhvr>
                                      <p:to>
                                        <p:strVal val="visible"/>
                                      </p:to>
                                    </p:set>
                                    <p:animEffect transition="in" filter="fade">
                                      <p:cBhvr>
                                        <p:cTn id="73" dur="500"/>
                                        <p:tgtEl>
                                          <p:spTgt spid="16"/>
                                        </p:tgtEl>
                                      </p:cBhvr>
                                    </p:animEffect>
                                  </p:childTnLst>
                                </p:cTn>
                              </p:par>
                            </p:childTnLst>
                          </p:cTn>
                        </p:par>
                      </p:childTnLst>
                    </p:cTn>
                  </p:par>
                  <p:par>
                    <p:cTn id="74" fill="hold">
                      <p:stCondLst>
                        <p:cond delay="indefinite"/>
                      </p:stCondLst>
                      <p:childTnLst>
                        <p:par>
                          <p:cTn id="75" fill="hold">
                            <p:stCondLst>
                              <p:cond delay="0"/>
                            </p:stCondLst>
                            <p:childTnLst>
                              <p:par>
                                <p:cTn id="76" presetID="10" presetClass="entr" presetSubtype="0" fill="hold" nodeType="clickEffect">
                                  <p:stCondLst>
                                    <p:cond delay="0"/>
                                  </p:stCondLst>
                                  <p:childTnLst>
                                    <p:set>
                                      <p:cBhvr>
                                        <p:cTn id="77" dur="1" fill="hold">
                                          <p:stCondLst>
                                            <p:cond delay="0"/>
                                          </p:stCondLst>
                                        </p:cTn>
                                        <p:tgtEl>
                                          <p:spTgt spid="19"/>
                                        </p:tgtEl>
                                        <p:attrNameLst>
                                          <p:attrName>style.visibility</p:attrName>
                                        </p:attrNameLst>
                                      </p:cBhvr>
                                      <p:to>
                                        <p:strVal val="visible"/>
                                      </p:to>
                                    </p:set>
                                    <p:animEffect transition="in" filter="fade">
                                      <p:cBhvr>
                                        <p:cTn id="78" dur="500"/>
                                        <p:tgtEl>
                                          <p:spTgt spid="19"/>
                                        </p:tgtEl>
                                      </p:cBhvr>
                                    </p:animEffect>
                                  </p:childTnLst>
                                </p:cTn>
                              </p:par>
                            </p:childTnLst>
                          </p:cTn>
                        </p:par>
                      </p:childTnLst>
                    </p:cTn>
                  </p:par>
                  <p:par>
                    <p:cTn id="79" fill="hold">
                      <p:stCondLst>
                        <p:cond delay="indefinite"/>
                      </p:stCondLst>
                      <p:childTnLst>
                        <p:par>
                          <p:cTn id="80" fill="hold">
                            <p:stCondLst>
                              <p:cond delay="0"/>
                            </p:stCondLst>
                            <p:childTnLst>
                              <p:par>
                                <p:cTn id="81" presetID="10" presetClass="entr" presetSubtype="0" fill="hold" grpId="0" nodeType="clickEffect">
                                  <p:stCondLst>
                                    <p:cond delay="0"/>
                                  </p:stCondLst>
                                  <p:childTnLst>
                                    <p:set>
                                      <p:cBhvr>
                                        <p:cTn id="82" dur="1" fill="hold">
                                          <p:stCondLst>
                                            <p:cond delay="0"/>
                                          </p:stCondLst>
                                        </p:cTn>
                                        <p:tgtEl>
                                          <p:spTgt spid="4">
                                            <p:bg/>
                                          </p:spTgt>
                                        </p:tgtEl>
                                        <p:attrNameLst>
                                          <p:attrName>style.visibility</p:attrName>
                                        </p:attrNameLst>
                                      </p:cBhvr>
                                      <p:to>
                                        <p:strVal val="visible"/>
                                      </p:to>
                                    </p:set>
                                    <p:animEffect transition="in" filter="fade">
                                      <p:cBhvr>
                                        <p:cTn id="83" dur="500"/>
                                        <p:tgtEl>
                                          <p:spTgt spid="4">
                                            <p:bg/>
                                          </p:spTgt>
                                        </p:tgtEl>
                                      </p:cBhvr>
                                    </p:animEffect>
                                  </p:childTnLst>
                                </p:cTn>
                              </p:par>
                              <p:par>
                                <p:cTn id="84" presetID="10" presetClass="entr" presetSubtype="0" fill="hold" grpId="0" nodeType="withEffect">
                                  <p:stCondLst>
                                    <p:cond delay="0"/>
                                  </p:stCondLst>
                                  <p:childTnLst>
                                    <p:set>
                                      <p:cBhvr>
                                        <p:cTn id="85" dur="1" fill="hold">
                                          <p:stCondLst>
                                            <p:cond delay="0"/>
                                          </p:stCondLst>
                                        </p:cTn>
                                        <p:tgtEl>
                                          <p:spTgt spid="4">
                                            <p:txEl>
                                              <p:pRg st="0" end="0"/>
                                            </p:txEl>
                                          </p:spTgt>
                                        </p:tgtEl>
                                        <p:attrNameLst>
                                          <p:attrName>style.visibility</p:attrName>
                                        </p:attrNameLst>
                                      </p:cBhvr>
                                      <p:to>
                                        <p:strVal val="visible"/>
                                      </p:to>
                                    </p:set>
                                    <p:animEffect transition="in" filter="fade">
                                      <p:cBhvr>
                                        <p:cTn id="86" dur="500"/>
                                        <p:tgtEl>
                                          <p:spTgt spid="4">
                                            <p:txEl>
                                              <p:pRg st="0" end="0"/>
                                            </p:txEl>
                                          </p:spTgt>
                                        </p:tgtEl>
                                      </p:cBhvr>
                                    </p:animEffect>
                                  </p:childTnLst>
                                </p:cTn>
                              </p:par>
                              <p:par>
                                <p:cTn id="87" presetID="10" presetClass="entr" presetSubtype="0" fill="hold" grpId="0" nodeType="withEffect">
                                  <p:stCondLst>
                                    <p:cond delay="0"/>
                                  </p:stCondLst>
                                  <p:childTnLst>
                                    <p:set>
                                      <p:cBhvr>
                                        <p:cTn id="88" dur="1" fill="hold">
                                          <p:stCondLst>
                                            <p:cond delay="0"/>
                                          </p:stCondLst>
                                        </p:cTn>
                                        <p:tgtEl>
                                          <p:spTgt spid="4">
                                            <p:txEl>
                                              <p:pRg st="1" end="1"/>
                                            </p:txEl>
                                          </p:spTgt>
                                        </p:tgtEl>
                                        <p:attrNameLst>
                                          <p:attrName>style.visibility</p:attrName>
                                        </p:attrNameLst>
                                      </p:cBhvr>
                                      <p:to>
                                        <p:strVal val="visible"/>
                                      </p:to>
                                    </p:set>
                                    <p:animEffect transition="in" filter="fade">
                                      <p:cBhvr>
                                        <p:cTn id="89" dur="500"/>
                                        <p:tgtEl>
                                          <p:spTgt spid="4">
                                            <p:txEl>
                                              <p:pRg st="1" end="1"/>
                                            </p:txEl>
                                          </p:spTgt>
                                        </p:tgtEl>
                                      </p:cBhvr>
                                    </p:animEffect>
                                  </p:childTnLst>
                                </p:cTn>
                              </p:par>
                              <p:par>
                                <p:cTn id="90" presetID="10" presetClass="entr" presetSubtype="0" fill="hold" grpId="0" nodeType="withEffect">
                                  <p:stCondLst>
                                    <p:cond delay="0"/>
                                  </p:stCondLst>
                                  <p:childTnLst>
                                    <p:set>
                                      <p:cBhvr>
                                        <p:cTn id="91" dur="1" fill="hold">
                                          <p:stCondLst>
                                            <p:cond delay="0"/>
                                          </p:stCondLst>
                                        </p:cTn>
                                        <p:tgtEl>
                                          <p:spTgt spid="4">
                                            <p:txEl>
                                              <p:pRg st="2" end="2"/>
                                            </p:txEl>
                                          </p:spTgt>
                                        </p:tgtEl>
                                        <p:attrNameLst>
                                          <p:attrName>style.visibility</p:attrName>
                                        </p:attrNameLst>
                                      </p:cBhvr>
                                      <p:to>
                                        <p:strVal val="visible"/>
                                      </p:to>
                                    </p:set>
                                    <p:animEffect transition="in" filter="fade">
                                      <p:cBhvr>
                                        <p:cTn id="92" dur="500"/>
                                        <p:tgtEl>
                                          <p:spTgt spid="4">
                                            <p:txEl>
                                              <p:pRg st="2" end="2"/>
                                            </p:txEl>
                                          </p:spTgt>
                                        </p:tgtEl>
                                      </p:cBhvr>
                                    </p:animEffect>
                                  </p:childTnLst>
                                </p:cTn>
                              </p:par>
                              <p:par>
                                <p:cTn id="93" presetID="10" presetClass="entr" presetSubtype="0" fill="hold" grpId="0" nodeType="withEffect">
                                  <p:stCondLst>
                                    <p:cond delay="0"/>
                                  </p:stCondLst>
                                  <p:childTnLst>
                                    <p:set>
                                      <p:cBhvr>
                                        <p:cTn id="94" dur="1" fill="hold">
                                          <p:stCondLst>
                                            <p:cond delay="0"/>
                                          </p:stCondLst>
                                        </p:cTn>
                                        <p:tgtEl>
                                          <p:spTgt spid="4">
                                            <p:txEl>
                                              <p:pRg st="3" end="3"/>
                                            </p:txEl>
                                          </p:spTgt>
                                        </p:tgtEl>
                                        <p:attrNameLst>
                                          <p:attrName>style.visibility</p:attrName>
                                        </p:attrNameLst>
                                      </p:cBhvr>
                                      <p:to>
                                        <p:strVal val="visible"/>
                                      </p:to>
                                    </p:set>
                                    <p:animEffect transition="in" filter="fade">
                                      <p:cBhvr>
                                        <p:cTn id="95" dur="500"/>
                                        <p:tgtEl>
                                          <p:spTgt spid="4">
                                            <p:txEl>
                                              <p:pRg st="3" end="3"/>
                                            </p:txEl>
                                          </p:spTgt>
                                        </p:tgtEl>
                                      </p:cBhvr>
                                    </p:animEffect>
                                  </p:childTnLst>
                                </p:cTn>
                              </p:par>
                              <p:par>
                                <p:cTn id="96" presetID="10" presetClass="entr" presetSubtype="0" fill="hold" grpId="0" nodeType="withEffect">
                                  <p:stCondLst>
                                    <p:cond delay="0"/>
                                  </p:stCondLst>
                                  <p:childTnLst>
                                    <p:set>
                                      <p:cBhvr>
                                        <p:cTn id="97" dur="1" fill="hold">
                                          <p:stCondLst>
                                            <p:cond delay="0"/>
                                          </p:stCondLst>
                                        </p:cTn>
                                        <p:tgtEl>
                                          <p:spTgt spid="4">
                                            <p:txEl>
                                              <p:pRg st="4" end="4"/>
                                            </p:txEl>
                                          </p:spTgt>
                                        </p:tgtEl>
                                        <p:attrNameLst>
                                          <p:attrName>style.visibility</p:attrName>
                                        </p:attrNameLst>
                                      </p:cBhvr>
                                      <p:to>
                                        <p:strVal val="visible"/>
                                      </p:to>
                                    </p:set>
                                    <p:animEffect transition="in" filter="fade">
                                      <p:cBhvr>
                                        <p:cTn id="98" dur="500"/>
                                        <p:tgtEl>
                                          <p:spTgt spid="4">
                                            <p:txEl>
                                              <p:pRg st="4" end="4"/>
                                            </p:txEl>
                                          </p:spTgt>
                                        </p:tgtEl>
                                      </p:cBhvr>
                                    </p:animEffect>
                                  </p:childTnLst>
                                </p:cTn>
                              </p:par>
                              <p:par>
                                <p:cTn id="99" presetID="10" presetClass="entr" presetSubtype="0" fill="hold" grpId="0" nodeType="withEffect">
                                  <p:stCondLst>
                                    <p:cond delay="0"/>
                                  </p:stCondLst>
                                  <p:childTnLst>
                                    <p:set>
                                      <p:cBhvr>
                                        <p:cTn id="100" dur="1" fill="hold">
                                          <p:stCondLst>
                                            <p:cond delay="0"/>
                                          </p:stCondLst>
                                        </p:cTn>
                                        <p:tgtEl>
                                          <p:spTgt spid="4">
                                            <p:txEl>
                                              <p:pRg st="5" end="5"/>
                                            </p:txEl>
                                          </p:spTgt>
                                        </p:tgtEl>
                                        <p:attrNameLst>
                                          <p:attrName>style.visibility</p:attrName>
                                        </p:attrNameLst>
                                      </p:cBhvr>
                                      <p:to>
                                        <p:strVal val="visible"/>
                                      </p:to>
                                    </p:set>
                                    <p:animEffect transition="in" filter="fade">
                                      <p:cBhvr>
                                        <p:cTn id="101"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allAtOnce" animBg="1"/>
      <p:bldP spid="11" grpId="0" animBg="1"/>
      <p:bldP spid="20"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11200"/>
          </a:xfrm>
        </p:spPr>
        <p:txBody>
          <a:bodyPr/>
          <a:lstStyle/>
          <a:p>
            <a:r>
              <a:rPr lang="en-IN" dirty="0"/>
              <a:t>Deadlock prevention</a:t>
            </a:r>
            <a:endParaRPr lang="en-US" dirty="0"/>
          </a:p>
        </p:txBody>
      </p:sp>
      <p:sp>
        <p:nvSpPr>
          <p:cNvPr id="3" name="Content Placeholder 2"/>
          <p:cNvSpPr>
            <a:spLocks noGrp="1"/>
          </p:cNvSpPr>
          <p:nvPr>
            <p:ph idx="1"/>
          </p:nvPr>
        </p:nvSpPr>
        <p:spPr/>
        <p:txBody>
          <a:bodyPr/>
          <a:lstStyle/>
          <a:p>
            <a:r>
              <a:rPr lang="en-US" dirty="0"/>
              <a:t>Following schemes use transaction timestamps for the sake of deadlock prevention alone.</a:t>
            </a:r>
          </a:p>
          <a:p>
            <a:pPr marL="457200" indent="-457200">
              <a:buFont typeface="+mj-lt"/>
              <a:buAutoNum type="arabicPeriod" startAt="3"/>
            </a:pPr>
            <a:r>
              <a:rPr lang="en-US" dirty="0"/>
              <a:t>Timeout-Based Schemes</a:t>
            </a:r>
          </a:p>
          <a:p>
            <a:pPr lvl="1"/>
            <a:r>
              <a:rPr lang="en-US" dirty="0"/>
              <a:t>A </a:t>
            </a:r>
            <a:r>
              <a:rPr lang="en-US" b="1" dirty="0">
                <a:solidFill>
                  <a:schemeClr val="accent6"/>
                </a:solidFill>
              </a:rPr>
              <a:t>transaction waits for a lock only for a specified amount of time</a:t>
            </a:r>
            <a:r>
              <a:rPr lang="en-US" dirty="0"/>
              <a:t>. </a:t>
            </a:r>
            <a:r>
              <a:rPr lang="en-US" b="1" dirty="0">
                <a:solidFill>
                  <a:schemeClr val="accent6"/>
                </a:solidFill>
              </a:rPr>
              <a:t>After that, the wait times out and the transaction is rolled back</a:t>
            </a:r>
            <a:r>
              <a:rPr lang="en-US" dirty="0"/>
              <a:t>. So deadlocks never occur.</a:t>
            </a:r>
          </a:p>
          <a:p>
            <a:pPr lvl="1"/>
            <a:r>
              <a:rPr lang="en-US" b="1" dirty="0">
                <a:solidFill>
                  <a:schemeClr val="accent6"/>
                </a:solidFill>
              </a:rPr>
              <a:t>Simple to implement; but difficult to determine good value of the timeout interval</a:t>
            </a:r>
            <a:r>
              <a:rPr lang="en-US" dirty="0"/>
              <a:t>.</a:t>
            </a:r>
          </a:p>
        </p:txBody>
      </p:sp>
    </p:spTree>
    <p:extLst>
      <p:ext uri="{BB962C8B-B14F-4D97-AF65-F5344CB8AC3E}">
        <p14:creationId xmlns:p14="http://schemas.microsoft.com/office/powerpoint/2010/main" val="6078761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11200"/>
          </a:xfrm>
        </p:spPr>
        <p:txBody>
          <a:bodyPr/>
          <a:lstStyle/>
          <a:p>
            <a:r>
              <a:rPr lang="en-US" dirty="0"/>
              <a:t>Questions asked in Exam</a:t>
            </a:r>
          </a:p>
        </p:txBody>
      </p:sp>
      <p:sp>
        <p:nvSpPr>
          <p:cNvPr id="3" name="Content Placeholder 2"/>
          <p:cNvSpPr>
            <a:spLocks noGrp="1"/>
          </p:cNvSpPr>
          <p:nvPr>
            <p:ph idx="1"/>
          </p:nvPr>
        </p:nvSpPr>
        <p:spPr/>
        <p:txBody>
          <a:bodyPr/>
          <a:lstStyle/>
          <a:p>
            <a:pPr marL="457200" indent="-457200">
              <a:buFont typeface="+mj-lt"/>
              <a:buAutoNum type="arabicPeriod"/>
            </a:pPr>
            <a:r>
              <a:rPr lang="en-US" dirty="0"/>
              <a:t>Write a note on two phase locking protocol.</a:t>
            </a:r>
          </a:p>
          <a:p>
            <a:pPr marL="457200" indent="-457200">
              <a:buFont typeface="+mj-lt"/>
              <a:buAutoNum type="arabicPeriod"/>
            </a:pPr>
            <a:r>
              <a:rPr lang="en-US" dirty="0"/>
              <a:t>Explain ACID properties of transaction with suitable example.</a:t>
            </a:r>
          </a:p>
          <a:p>
            <a:pPr marL="457200" indent="-457200">
              <a:buFont typeface="+mj-lt"/>
              <a:buAutoNum type="arabicPeriod"/>
            </a:pPr>
            <a:r>
              <a:rPr lang="en-US" dirty="0"/>
              <a:t>What is log based recovery? Explain immediate database modification technique for database recovery. OR Define Failure. Write a note on log based recovery.</a:t>
            </a:r>
          </a:p>
          <a:p>
            <a:pPr marL="457200" indent="-457200">
              <a:buFont typeface="+mj-lt"/>
              <a:buAutoNum type="arabicPeriod"/>
            </a:pPr>
            <a:r>
              <a:rPr lang="en-US" dirty="0"/>
              <a:t>State differences between conflict serializability and view serializability.</a:t>
            </a:r>
          </a:p>
          <a:p>
            <a:pPr marL="457200" indent="-457200">
              <a:buFont typeface="+mj-lt"/>
              <a:buAutoNum type="arabicPeriod"/>
            </a:pPr>
            <a:r>
              <a:rPr lang="en-US" dirty="0"/>
              <a:t>Explain two-phase commit protocol.</a:t>
            </a:r>
          </a:p>
          <a:p>
            <a:pPr marL="457200" indent="-457200">
              <a:buFont typeface="+mj-lt"/>
              <a:buAutoNum type="arabicPeriod"/>
            </a:pPr>
            <a:r>
              <a:rPr lang="en-US" dirty="0"/>
              <a:t>Define transaction. Explain various states of transaction with suitable diagram.</a:t>
            </a:r>
          </a:p>
          <a:p>
            <a:pPr marL="457200" indent="-457200">
              <a:buFont typeface="+mj-lt"/>
              <a:buAutoNum type="arabicPeriod"/>
            </a:pPr>
            <a:r>
              <a:rPr lang="en-US" dirty="0"/>
              <a:t>Write differences between shared lock and exclusive lock.</a:t>
            </a:r>
          </a:p>
          <a:p>
            <a:pPr marL="457200" indent="-457200">
              <a:buFont typeface="+mj-lt"/>
              <a:buAutoNum type="arabicPeriod"/>
            </a:pPr>
            <a:r>
              <a:rPr lang="en-US" dirty="0"/>
              <a:t>Explain deadlock with suitable example.</a:t>
            </a:r>
          </a:p>
          <a:p>
            <a:pPr marL="457200" indent="-457200">
              <a:buFont typeface="+mj-lt"/>
              <a:buAutoNum type="arabicPeriod"/>
            </a:pPr>
            <a:r>
              <a:rPr lang="en-US" dirty="0"/>
              <a:t>What is locking? Define each types of locking. </a:t>
            </a:r>
          </a:p>
          <a:p>
            <a:pPr marL="457200" indent="-457200">
              <a:buFont typeface="+mj-lt"/>
              <a:buAutoNum type="arabicPeriod"/>
            </a:pPr>
            <a:r>
              <a:rPr lang="en-US" dirty="0"/>
              <a:t>Define wait-Die &amp; wound-wait.</a:t>
            </a:r>
          </a:p>
        </p:txBody>
      </p:sp>
    </p:spTree>
    <p:extLst>
      <p:ext uri="{BB962C8B-B14F-4D97-AF65-F5344CB8AC3E}">
        <p14:creationId xmlns:p14="http://schemas.microsoft.com/office/powerpoint/2010/main" val="27156612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CDB38075-B9DC-040C-D66F-F4135F779432}"/>
              </a:ext>
            </a:extLst>
          </p:cNvPr>
          <p:cNvSpPr txBox="1"/>
          <p:nvPr/>
        </p:nvSpPr>
        <p:spPr>
          <a:xfrm>
            <a:off x="1377757" y="1843950"/>
            <a:ext cx="3928534" cy="3170099"/>
          </a:xfrm>
          <a:prstGeom prst="rect">
            <a:avLst/>
          </a:prstGeom>
          <a:noFill/>
        </p:spPr>
        <p:txBody>
          <a:bodyPr wrap="square" rtlCol="0">
            <a:spAutoFit/>
          </a:bodyPr>
          <a:lstStyle/>
          <a:p>
            <a:r>
              <a:rPr lang="en-IN" sz="10000" b="1" dirty="0">
                <a:latin typeface="Proxima Nova" panose="020B0604020202020204" charset="0"/>
              </a:rPr>
              <a:t>Thank </a:t>
            </a:r>
          </a:p>
          <a:p>
            <a:r>
              <a:rPr lang="en-IN" sz="10000" b="1" dirty="0">
                <a:latin typeface="Proxima Nova" panose="020B0604020202020204" charset="0"/>
              </a:rPr>
              <a:t>You</a:t>
            </a:r>
          </a:p>
        </p:txBody>
      </p:sp>
    </p:spTree>
    <p:extLst>
      <p:ext uri="{BB962C8B-B14F-4D97-AF65-F5344CB8AC3E}">
        <p14:creationId xmlns:p14="http://schemas.microsoft.com/office/powerpoint/2010/main" val="16934132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1181" y="863444"/>
            <a:ext cx="8653418" cy="5590565"/>
          </a:xfrm>
        </p:spPr>
        <p:txBody>
          <a:bodyPr/>
          <a:lstStyle/>
          <a:p>
            <a:r>
              <a:rPr lang="en-US" dirty="0"/>
              <a:t>After a transaction completes successfully, the </a:t>
            </a:r>
            <a:r>
              <a:rPr lang="en-US" b="1" dirty="0">
                <a:solidFill>
                  <a:schemeClr val="accent6"/>
                </a:solidFill>
              </a:rPr>
              <a:t>changes it has made to the database persist (permanent)</a:t>
            </a:r>
            <a:r>
              <a:rPr lang="en-US" dirty="0"/>
              <a:t>, even if there are system failures.</a:t>
            </a:r>
          </a:p>
          <a:p>
            <a:r>
              <a:rPr lang="en-US" dirty="0"/>
              <a:t>Once our transaction completed up to last step (step 6) its result must be stored permanently. It should not be removed if system fails.</a:t>
            </a:r>
            <a:endParaRPr lang="en-GB" dirty="0"/>
          </a:p>
        </p:txBody>
      </p:sp>
      <p:sp>
        <p:nvSpPr>
          <p:cNvPr id="2" name="Title 1"/>
          <p:cNvSpPr>
            <a:spLocks noGrp="1"/>
          </p:cNvSpPr>
          <p:nvPr>
            <p:ph type="title"/>
          </p:nvPr>
        </p:nvSpPr>
        <p:spPr/>
        <p:txBody>
          <a:bodyPr/>
          <a:lstStyle/>
          <a:p>
            <a:r>
              <a:rPr lang="en-US" dirty="0">
                <a:solidFill>
                  <a:schemeClr val="tx1"/>
                </a:solidFill>
              </a:rPr>
              <a:t>ACI</a:t>
            </a:r>
            <a:r>
              <a:rPr lang="en-US" dirty="0">
                <a:solidFill>
                  <a:schemeClr val="accent6"/>
                </a:solidFill>
              </a:rPr>
              <a:t>D</a:t>
            </a:r>
            <a:r>
              <a:rPr lang="en-US" dirty="0"/>
              <a:t> properties of transaction (</a:t>
            </a:r>
            <a:r>
              <a:rPr lang="en-US" dirty="0">
                <a:solidFill>
                  <a:schemeClr val="accent6"/>
                </a:solidFill>
              </a:rPr>
              <a:t>Durability</a:t>
            </a:r>
            <a:r>
              <a:rPr lang="en-US" dirty="0"/>
              <a:t>)</a:t>
            </a:r>
          </a:p>
        </p:txBody>
      </p:sp>
      <p:sp>
        <p:nvSpPr>
          <p:cNvPr id="4" name="TextBox 3"/>
          <p:cNvSpPr txBox="1"/>
          <p:nvPr/>
        </p:nvSpPr>
        <p:spPr>
          <a:xfrm>
            <a:off x="9466729" y="867367"/>
            <a:ext cx="1828800" cy="3908762"/>
          </a:xfrm>
          <a:prstGeom prst="rect">
            <a:avLst/>
          </a:prstGeom>
          <a:noFill/>
          <a:ln>
            <a:solidFill>
              <a:schemeClr val="bg1"/>
            </a:solidFill>
          </a:ln>
        </p:spPr>
        <p:txBody>
          <a:bodyPr wrap="square" rtlCol="0">
            <a:spAutoFit/>
          </a:bodyPr>
          <a:lstStyle/>
          <a:p>
            <a:pPr algn="ctr"/>
            <a:r>
              <a:rPr lang="en-US" sz="2000" dirty="0">
                <a:solidFill>
                  <a:schemeClr val="tx2"/>
                </a:solidFill>
              </a:rPr>
              <a:t>A=500, B=500</a:t>
            </a:r>
          </a:p>
          <a:p>
            <a:pPr algn="ctr"/>
            <a:endParaRPr lang="en-US" sz="2000" dirty="0"/>
          </a:p>
          <a:p>
            <a:pPr algn="ctr"/>
            <a:r>
              <a:rPr lang="en-US" sz="2800" b="1" dirty="0"/>
              <a:t>read</a:t>
            </a:r>
            <a:r>
              <a:rPr lang="en-US" sz="2800" dirty="0"/>
              <a:t> (A)</a:t>
            </a:r>
          </a:p>
          <a:p>
            <a:pPr algn="ctr"/>
            <a:r>
              <a:rPr lang="en-US" sz="2800" dirty="0"/>
              <a:t>A = A – 50</a:t>
            </a:r>
          </a:p>
          <a:p>
            <a:pPr algn="ctr"/>
            <a:r>
              <a:rPr lang="en-US" sz="2800" b="1" dirty="0"/>
              <a:t>write</a:t>
            </a:r>
            <a:r>
              <a:rPr lang="en-US" sz="2800" dirty="0"/>
              <a:t> (A)</a:t>
            </a:r>
          </a:p>
          <a:p>
            <a:pPr algn="ctr"/>
            <a:r>
              <a:rPr lang="en-US" sz="2800" b="1" dirty="0"/>
              <a:t>read</a:t>
            </a:r>
            <a:r>
              <a:rPr lang="en-US" sz="2800" dirty="0"/>
              <a:t> (B)</a:t>
            </a:r>
          </a:p>
          <a:p>
            <a:pPr algn="ctr"/>
            <a:r>
              <a:rPr lang="en-US" sz="2800" dirty="0"/>
              <a:t>B = B + 50</a:t>
            </a:r>
          </a:p>
          <a:p>
            <a:pPr algn="ctr"/>
            <a:r>
              <a:rPr lang="en-US" sz="2800" b="1" dirty="0"/>
              <a:t>write</a:t>
            </a:r>
            <a:r>
              <a:rPr lang="en-US" sz="2800" dirty="0"/>
              <a:t> (B)</a:t>
            </a:r>
          </a:p>
          <a:p>
            <a:pPr algn="ctr"/>
            <a:endParaRPr lang="en-US" sz="2000" dirty="0"/>
          </a:p>
          <a:p>
            <a:pPr algn="ctr"/>
            <a:r>
              <a:rPr lang="en-US" sz="2000" dirty="0">
                <a:solidFill>
                  <a:schemeClr val="tx2"/>
                </a:solidFill>
              </a:rPr>
              <a:t>A=450, B=550</a:t>
            </a:r>
          </a:p>
        </p:txBody>
      </p:sp>
      <p:cxnSp>
        <p:nvCxnSpPr>
          <p:cNvPr id="14" name="Straight Connector 13"/>
          <p:cNvCxnSpPr/>
          <p:nvPr/>
        </p:nvCxnSpPr>
        <p:spPr>
          <a:xfrm flipH="1">
            <a:off x="8948033" y="863444"/>
            <a:ext cx="13447" cy="393192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5" name="Rounded Rectangle 4"/>
          <p:cNvSpPr/>
          <p:nvPr/>
        </p:nvSpPr>
        <p:spPr>
          <a:xfrm>
            <a:off x="9467557" y="4290061"/>
            <a:ext cx="1828800" cy="505304"/>
          </a:xfrm>
          <a:prstGeom prst="round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ular Callout 6"/>
          <p:cNvSpPr/>
          <p:nvPr/>
        </p:nvSpPr>
        <p:spPr>
          <a:xfrm>
            <a:off x="7550433" y="4928372"/>
            <a:ext cx="3832592" cy="914400"/>
          </a:xfrm>
          <a:prstGeom prst="wedgeRoundRectCallout">
            <a:avLst>
              <a:gd name="adj1" fmla="val 23351"/>
              <a:gd name="adj2" fmla="val -76093"/>
              <a:gd name="adj3" fmla="val 16667"/>
            </a:avLst>
          </a:prstGeom>
          <a:solidFill>
            <a:schemeClr val="accent6">
              <a:lumMod val="20000"/>
              <a:lumOff val="80000"/>
            </a:schemeClr>
          </a:solidFill>
          <a:ln w="12700">
            <a:noFill/>
          </a:ln>
          <a:effectLst/>
        </p:spPr>
        <p:style>
          <a:lnRef idx="3">
            <a:schemeClr val="lt1"/>
          </a:lnRef>
          <a:fillRef idx="1">
            <a:schemeClr val="accent5"/>
          </a:fillRef>
          <a:effectRef idx="1">
            <a:schemeClr val="accent5"/>
          </a:effectRef>
          <a:fontRef idx="minor">
            <a:schemeClr val="lt1"/>
          </a:fontRef>
        </p:style>
        <p:txBody>
          <a:bodyPr rtlCol="0" anchor="ctr"/>
          <a:lstStyle/>
          <a:p>
            <a:pPr algn="ctr"/>
            <a:r>
              <a:rPr lang="en-US" sz="2400" dirty="0">
                <a:solidFill>
                  <a:schemeClr val="tx1"/>
                </a:solidFill>
              </a:rPr>
              <a:t>These values must be stored permanently in the database</a:t>
            </a:r>
            <a:endParaRPr lang="en-IN" sz="2400" dirty="0">
              <a:solidFill>
                <a:schemeClr val="tx1"/>
              </a:solidFill>
            </a:endParaRPr>
          </a:p>
        </p:txBody>
      </p:sp>
    </p:spTree>
    <p:extLst>
      <p:ext uri="{BB962C8B-B14F-4D97-AF65-F5344CB8AC3E}">
        <p14:creationId xmlns:p14="http://schemas.microsoft.com/office/powerpoint/2010/main" val="41691428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fade">
                                      <p:cBhvr>
                                        <p:cTn id="17" dur="500"/>
                                        <p:tgtEl>
                                          <p:spTgt spid="14"/>
                                        </p:tgtEl>
                                      </p:cBhvr>
                                    </p:animEffect>
                                  </p:childTnLst>
                                </p:cTn>
                              </p:par>
                              <p:par>
                                <p:cTn id="18" presetID="10" presetClass="entr" presetSubtype="0" fill="hold" nodeType="withEffect">
                                  <p:stCondLst>
                                    <p:cond delay="0"/>
                                  </p:stCondLst>
                                  <p:childTnLst>
                                    <p:set>
                                      <p:cBhvr>
                                        <p:cTn id="19" dur="1" fill="hold">
                                          <p:stCondLst>
                                            <p:cond delay="0"/>
                                          </p:stCondLst>
                                        </p:cTn>
                                        <p:tgtEl>
                                          <p:spTgt spid="4">
                                            <p:txEl>
                                              <p:pRg st="2" end="2"/>
                                            </p:txEl>
                                          </p:spTgt>
                                        </p:tgtEl>
                                        <p:attrNameLst>
                                          <p:attrName>style.visibility</p:attrName>
                                        </p:attrNameLst>
                                      </p:cBhvr>
                                      <p:to>
                                        <p:strVal val="visible"/>
                                      </p:to>
                                    </p:set>
                                    <p:animEffect transition="in" filter="fade">
                                      <p:cBhvr>
                                        <p:cTn id="20" dur="500"/>
                                        <p:tgtEl>
                                          <p:spTgt spid="4">
                                            <p:txEl>
                                              <p:pRg st="2" end="2"/>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4">
                                            <p:txEl>
                                              <p:pRg st="3" end="3"/>
                                            </p:txEl>
                                          </p:spTgt>
                                        </p:tgtEl>
                                        <p:attrNameLst>
                                          <p:attrName>style.visibility</p:attrName>
                                        </p:attrNameLst>
                                      </p:cBhvr>
                                      <p:to>
                                        <p:strVal val="visible"/>
                                      </p:to>
                                    </p:set>
                                    <p:animEffect transition="in" filter="fade">
                                      <p:cBhvr>
                                        <p:cTn id="23" dur="500"/>
                                        <p:tgtEl>
                                          <p:spTgt spid="4">
                                            <p:txEl>
                                              <p:pRg st="3" end="3"/>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4">
                                            <p:txEl>
                                              <p:pRg st="4" end="4"/>
                                            </p:txEl>
                                          </p:spTgt>
                                        </p:tgtEl>
                                        <p:attrNameLst>
                                          <p:attrName>style.visibility</p:attrName>
                                        </p:attrNameLst>
                                      </p:cBhvr>
                                      <p:to>
                                        <p:strVal val="visible"/>
                                      </p:to>
                                    </p:set>
                                    <p:animEffect transition="in" filter="fade">
                                      <p:cBhvr>
                                        <p:cTn id="26" dur="500"/>
                                        <p:tgtEl>
                                          <p:spTgt spid="4">
                                            <p:txEl>
                                              <p:pRg st="4" end="4"/>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4">
                                            <p:txEl>
                                              <p:pRg st="5" end="5"/>
                                            </p:txEl>
                                          </p:spTgt>
                                        </p:tgtEl>
                                        <p:attrNameLst>
                                          <p:attrName>style.visibility</p:attrName>
                                        </p:attrNameLst>
                                      </p:cBhvr>
                                      <p:to>
                                        <p:strVal val="visible"/>
                                      </p:to>
                                    </p:set>
                                    <p:animEffect transition="in" filter="fade">
                                      <p:cBhvr>
                                        <p:cTn id="29" dur="500"/>
                                        <p:tgtEl>
                                          <p:spTgt spid="4">
                                            <p:txEl>
                                              <p:pRg st="5" end="5"/>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4">
                                            <p:txEl>
                                              <p:pRg st="6" end="6"/>
                                            </p:txEl>
                                          </p:spTgt>
                                        </p:tgtEl>
                                        <p:attrNameLst>
                                          <p:attrName>style.visibility</p:attrName>
                                        </p:attrNameLst>
                                      </p:cBhvr>
                                      <p:to>
                                        <p:strVal val="visible"/>
                                      </p:to>
                                    </p:set>
                                    <p:animEffect transition="in" filter="fade">
                                      <p:cBhvr>
                                        <p:cTn id="32" dur="500"/>
                                        <p:tgtEl>
                                          <p:spTgt spid="4">
                                            <p:txEl>
                                              <p:pRg st="6" end="6"/>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animEffect transition="in" filter="fade">
                                      <p:cBhvr>
                                        <p:cTn id="35" dur="500"/>
                                        <p:tgtEl>
                                          <p:spTgt spid="4">
                                            <p:txEl>
                                              <p:pRg st="7" end="7"/>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4">
                                            <p:txEl>
                                              <p:pRg st="0" end="0"/>
                                            </p:txEl>
                                          </p:spTgt>
                                        </p:tgtEl>
                                        <p:attrNameLst>
                                          <p:attrName>style.visibility</p:attrName>
                                        </p:attrNameLst>
                                      </p:cBhvr>
                                      <p:to>
                                        <p:strVal val="visible"/>
                                      </p:to>
                                    </p:set>
                                    <p:animEffect transition="in" filter="fade">
                                      <p:cBhvr>
                                        <p:cTn id="40" dur="500"/>
                                        <p:tgtEl>
                                          <p:spTgt spid="4">
                                            <p:txEl>
                                              <p:pRg st="0" end="0"/>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4">
                                            <p:txEl>
                                              <p:pRg st="9" end="9"/>
                                            </p:txEl>
                                          </p:spTgt>
                                        </p:tgtEl>
                                        <p:attrNameLst>
                                          <p:attrName>style.visibility</p:attrName>
                                        </p:attrNameLst>
                                      </p:cBhvr>
                                      <p:to>
                                        <p:strVal val="visible"/>
                                      </p:to>
                                    </p:set>
                                    <p:animEffect transition="in" filter="fade">
                                      <p:cBhvr>
                                        <p:cTn id="45" dur="500"/>
                                        <p:tgtEl>
                                          <p:spTgt spid="4">
                                            <p:txEl>
                                              <p:pRg st="9" end="9"/>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5"/>
                                        </p:tgtEl>
                                        <p:attrNameLst>
                                          <p:attrName>style.visibility</p:attrName>
                                        </p:attrNameLst>
                                      </p:cBhvr>
                                      <p:to>
                                        <p:strVal val="visible"/>
                                      </p:to>
                                    </p:set>
                                    <p:animEffect transition="in" filter="fade">
                                      <p:cBhvr>
                                        <p:cTn id="50" dur="500"/>
                                        <p:tgtEl>
                                          <p:spTgt spid="5"/>
                                        </p:tgtEl>
                                      </p:cBhvr>
                                    </p:animEffect>
                                  </p:childTnLst>
                                </p:cTn>
                              </p:par>
                              <p:par>
                                <p:cTn id="51" presetID="1" presetClass="entr" presetSubtype="0" fill="hold" grpId="0" nodeType="withEffect">
                                  <p:stCondLst>
                                    <p:cond delay="0"/>
                                  </p:stCondLst>
                                  <p:childTnLst>
                                    <p:set>
                                      <p:cBhvr>
                                        <p:cTn id="5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11200"/>
          </a:xfrm>
        </p:spPr>
        <p:txBody>
          <a:bodyPr>
            <a:normAutofit/>
          </a:bodyPr>
          <a:lstStyle/>
          <a:p>
            <a:r>
              <a:rPr lang="en-US" sz="3200" dirty="0"/>
              <a:t>Transaction State Diagram \ State Transition Diagram</a:t>
            </a:r>
          </a:p>
        </p:txBody>
      </p:sp>
      <p:sp>
        <p:nvSpPr>
          <p:cNvPr id="29" name="Content Placeholder 28"/>
          <p:cNvSpPr>
            <a:spLocks noGrp="1"/>
          </p:cNvSpPr>
          <p:nvPr>
            <p:ph idx="1"/>
          </p:nvPr>
        </p:nvSpPr>
        <p:spPr>
          <a:xfrm>
            <a:off x="54980" y="832964"/>
            <a:ext cx="11929641" cy="5590565"/>
          </a:xfrm>
        </p:spPr>
        <p:txBody>
          <a:bodyPr/>
          <a:lstStyle/>
          <a:p>
            <a:endParaRPr lang="en-US" dirty="0"/>
          </a:p>
        </p:txBody>
      </p:sp>
      <p:cxnSp>
        <p:nvCxnSpPr>
          <p:cNvPr id="14" name="Straight Connector 13"/>
          <p:cNvCxnSpPr/>
          <p:nvPr/>
        </p:nvCxnSpPr>
        <p:spPr>
          <a:xfrm flipH="1">
            <a:off x="7028023" y="863444"/>
            <a:ext cx="13447" cy="438912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9516259" y="961496"/>
            <a:ext cx="1828800" cy="3539430"/>
          </a:xfrm>
          <a:prstGeom prst="rect">
            <a:avLst/>
          </a:prstGeom>
          <a:noFill/>
          <a:ln w="28575">
            <a:solidFill>
              <a:schemeClr val="tx2"/>
            </a:solidFill>
          </a:ln>
        </p:spPr>
        <p:txBody>
          <a:bodyPr wrap="square" rtlCol="0">
            <a:spAutoFit/>
          </a:bodyPr>
          <a:lstStyle/>
          <a:p>
            <a:pPr algn="ctr"/>
            <a:endParaRPr lang="en-US" sz="2800" b="1" dirty="0"/>
          </a:p>
          <a:p>
            <a:pPr algn="ctr"/>
            <a:r>
              <a:rPr lang="en-US" sz="2800" b="1" dirty="0"/>
              <a:t>read</a:t>
            </a:r>
            <a:r>
              <a:rPr lang="en-US" sz="2800" dirty="0"/>
              <a:t> (A)</a:t>
            </a:r>
          </a:p>
          <a:p>
            <a:pPr algn="ctr"/>
            <a:r>
              <a:rPr lang="en-US" sz="2800" dirty="0"/>
              <a:t>A = A – 50</a:t>
            </a:r>
          </a:p>
          <a:p>
            <a:pPr algn="ctr"/>
            <a:r>
              <a:rPr lang="en-US" sz="2800" b="1" dirty="0"/>
              <a:t>write</a:t>
            </a:r>
            <a:r>
              <a:rPr lang="en-US" sz="2800" dirty="0"/>
              <a:t> (A)</a:t>
            </a:r>
          </a:p>
          <a:p>
            <a:pPr algn="ctr"/>
            <a:r>
              <a:rPr lang="en-US" sz="2800" b="1" dirty="0"/>
              <a:t>read</a:t>
            </a:r>
            <a:r>
              <a:rPr lang="en-US" sz="2800" dirty="0"/>
              <a:t> (B)</a:t>
            </a:r>
          </a:p>
          <a:p>
            <a:pPr algn="ctr"/>
            <a:r>
              <a:rPr lang="en-US" sz="2800" dirty="0"/>
              <a:t>B = B + 50</a:t>
            </a:r>
          </a:p>
          <a:p>
            <a:pPr algn="ctr"/>
            <a:r>
              <a:rPr lang="en-US" sz="2800" b="1" dirty="0"/>
              <a:t>write</a:t>
            </a:r>
            <a:r>
              <a:rPr lang="en-US" sz="2800" dirty="0"/>
              <a:t> (B)</a:t>
            </a:r>
          </a:p>
          <a:p>
            <a:pPr algn="ctr"/>
            <a:r>
              <a:rPr lang="en-US" sz="2800" b="1" dirty="0"/>
              <a:t>Commit</a:t>
            </a:r>
          </a:p>
        </p:txBody>
      </p:sp>
      <p:sp>
        <p:nvSpPr>
          <p:cNvPr id="9" name="Oval 8"/>
          <p:cNvSpPr/>
          <p:nvPr/>
        </p:nvSpPr>
        <p:spPr>
          <a:xfrm>
            <a:off x="381000" y="3238500"/>
            <a:ext cx="1584000" cy="720000"/>
          </a:xfrm>
          <a:prstGeom prst="ellipse">
            <a:avLst/>
          </a:pr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ctr" anchorCtr="0" compatLnSpc="1">
            <a:prstTxWarp prst="textNoShape">
              <a:avLst/>
            </a:prstTxWarp>
          </a:bodyPr>
          <a:lstStyle/>
          <a:p>
            <a:pPr algn="ctr"/>
            <a:r>
              <a:rPr lang="en-US" sz="1600" dirty="0">
                <a:solidFill>
                  <a:schemeClr val="bg1"/>
                </a:solidFill>
              </a:rPr>
              <a:t>Active</a:t>
            </a:r>
            <a:endParaRPr lang="en-IN" sz="2400" dirty="0">
              <a:solidFill>
                <a:schemeClr val="bg1"/>
              </a:solidFill>
            </a:endParaRPr>
          </a:p>
        </p:txBody>
      </p:sp>
      <p:sp>
        <p:nvSpPr>
          <p:cNvPr id="10" name="Oval 9"/>
          <p:cNvSpPr/>
          <p:nvPr/>
        </p:nvSpPr>
        <p:spPr>
          <a:xfrm>
            <a:off x="1967556" y="2040300"/>
            <a:ext cx="1584000" cy="720000"/>
          </a:xfrm>
          <a:prstGeom prst="ellipse">
            <a:avLst/>
          </a:pr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ctr" anchorCtr="0" compatLnSpc="1">
            <a:prstTxWarp prst="textNoShape">
              <a:avLst/>
            </a:prstTxWarp>
          </a:bodyPr>
          <a:lstStyle/>
          <a:p>
            <a:pPr algn="ctr"/>
            <a:r>
              <a:rPr lang="en-US" sz="1600" dirty="0">
                <a:solidFill>
                  <a:schemeClr val="bg1"/>
                </a:solidFill>
              </a:rPr>
              <a:t>Partial </a:t>
            </a:r>
          </a:p>
          <a:p>
            <a:pPr algn="ctr"/>
            <a:r>
              <a:rPr lang="en-US" sz="1600" dirty="0">
                <a:solidFill>
                  <a:schemeClr val="bg1"/>
                </a:solidFill>
              </a:rPr>
              <a:t>Committed</a:t>
            </a:r>
            <a:endParaRPr lang="en-IN" sz="1600" dirty="0">
              <a:solidFill>
                <a:schemeClr val="bg1"/>
              </a:solidFill>
            </a:endParaRPr>
          </a:p>
        </p:txBody>
      </p:sp>
      <p:sp>
        <p:nvSpPr>
          <p:cNvPr id="11" name="Oval 10"/>
          <p:cNvSpPr/>
          <p:nvPr/>
        </p:nvSpPr>
        <p:spPr>
          <a:xfrm>
            <a:off x="1927413" y="4398600"/>
            <a:ext cx="1584000" cy="720000"/>
          </a:xfrm>
          <a:prstGeom prst="ellipse">
            <a:avLst/>
          </a:pr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ctr" anchorCtr="0" compatLnSpc="1">
            <a:prstTxWarp prst="textNoShape">
              <a:avLst/>
            </a:prstTxWarp>
          </a:bodyPr>
          <a:lstStyle/>
          <a:p>
            <a:pPr algn="ctr"/>
            <a:r>
              <a:rPr lang="en-US" sz="1600" dirty="0">
                <a:solidFill>
                  <a:schemeClr val="bg1"/>
                </a:solidFill>
              </a:rPr>
              <a:t>Failed</a:t>
            </a:r>
            <a:endParaRPr lang="en-IN" sz="2400" dirty="0">
              <a:solidFill>
                <a:schemeClr val="bg1"/>
              </a:solidFill>
            </a:endParaRPr>
          </a:p>
        </p:txBody>
      </p:sp>
      <p:sp>
        <p:nvSpPr>
          <p:cNvPr id="12" name="Oval 11"/>
          <p:cNvSpPr/>
          <p:nvPr/>
        </p:nvSpPr>
        <p:spPr>
          <a:xfrm>
            <a:off x="4495607" y="2078400"/>
            <a:ext cx="1584000" cy="720000"/>
          </a:xfrm>
          <a:prstGeom prst="ellipse">
            <a:avLst/>
          </a:pr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ctr" anchorCtr="0" compatLnSpc="1">
            <a:prstTxWarp prst="textNoShape">
              <a:avLst/>
            </a:prstTxWarp>
          </a:bodyPr>
          <a:lstStyle/>
          <a:p>
            <a:pPr algn="ctr"/>
            <a:r>
              <a:rPr lang="en-US" sz="1600" dirty="0">
                <a:solidFill>
                  <a:schemeClr val="bg1"/>
                </a:solidFill>
              </a:rPr>
              <a:t>Committed</a:t>
            </a:r>
            <a:endParaRPr lang="en-IN" sz="1600" dirty="0">
              <a:solidFill>
                <a:schemeClr val="bg1"/>
              </a:solidFill>
            </a:endParaRPr>
          </a:p>
        </p:txBody>
      </p:sp>
      <p:sp>
        <p:nvSpPr>
          <p:cNvPr id="13" name="Oval 12"/>
          <p:cNvSpPr/>
          <p:nvPr/>
        </p:nvSpPr>
        <p:spPr>
          <a:xfrm>
            <a:off x="4455464" y="4398600"/>
            <a:ext cx="1584000" cy="720000"/>
          </a:xfrm>
          <a:prstGeom prst="ellipse">
            <a:avLst/>
          </a:pr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ctr" anchorCtr="0" compatLnSpc="1">
            <a:prstTxWarp prst="textNoShape">
              <a:avLst/>
            </a:prstTxWarp>
          </a:bodyPr>
          <a:lstStyle/>
          <a:p>
            <a:pPr algn="ctr"/>
            <a:r>
              <a:rPr lang="en-US" sz="1600" dirty="0">
                <a:solidFill>
                  <a:schemeClr val="bg1"/>
                </a:solidFill>
              </a:rPr>
              <a:t>Aborted</a:t>
            </a:r>
            <a:endParaRPr lang="en-IN" sz="1600" dirty="0">
              <a:solidFill>
                <a:schemeClr val="bg1"/>
              </a:solidFill>
            </a:endParaRPr>
          </a:p>
        </p:txBody>
      </p:sp>
      <p:cxnSp>
        <p:nvCxnSpPr>
          <p:cNvPr id="15" name="Straight Arrow Connector 14"/>
          <p:cNvCxnSpPr>
            <a:stCxn id="9" idx="0"/>
            <a:endCxn id="10" idx="3"/>
          </p:cNvCxnSpPr>
          <p:nvPr/>
        </p:nvCxnSpPr>
        <p:spPr>
          <a:xfrm flipV="1">
            <a:off x="1173000" y="2654858"/>
            <a:ext cx="1026527" cy="583642"/>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9" idx="4"/>
            <a:endCxn id="11" idx="1"/>
          </p:cNvCxnSpPr>
          <p:nvPr/>
        </p:nvCxnSpPr>
        <p:spPr>
          <a:xfrm>
            <a:off x="1173000" y="3958500"/>
            <a:ext cx="986384" cy="545542"/>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10" idx="6"/>
            <a:endCxn id="12" idx="2"/>
          </p:cNvCxnSpPr>
          <p:nvPr/>
        </p:nvCxnSpPr>
        <p:spPr>
          <a:xfrm>
            <a:off x="3551556" y="2400300"/>
            <a:ext cx="944051" cy="3810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11" idx="6"/>
            <a:endCxn id="13" idx="2"/>
          </p:cNvCxnSpPr>
          <p:nvPr/>
        </p:nvCxnSpPr>
        <p:spPr>
          <a:xfrm>
            <a:off x="3511413" y="4758600"/>
            <a:ext cx="944051" cy="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19" name="Rounded Rectangular Callout 18"/>
          <p:cNvSpPr/>
          <p:nvPr/>
        </p:nvSpPr>
        <p:spPr>
          <a:xfrm>
            <a:off x="845866" y="5252588"/>
            <a:ext cx="5347116" cy="914400"/>
          </a:xfrm>
          <a:prstGeom prst="wedgeRoundRectCallout">
            <a:avLst>
              <a:gd name="adj1" fmla="val -46639"/>
              <a:gd name="adj2" fmla="val -201571"/>
              <a:gd name="adj3" fmla="val 16667"/>
            </a:avLst>
          </a:prstGeom>
          <a:solidFill>
            <a:schemeClr val="accent6">
              <a:lumMod val="20000"/>
              <a:lumOff val="80000"/>
            </a:schemeClr>
          </a:solidFill>
          <a:ln>
            <a:solidFill>
              <a:schemeClr val="accent6"/>
            </a:solidFill>
          </a:ln>
        </p:spPr>
        <p:txBody>
          <a:bodyPr vert="horz" wrap="square" lIns="91440" tIns="45720" rIns="91440" bIns="45720" numCol="1" anchor="ctr" anchorCtr="0" compatLnSpc="1">
            <a:prstTxWarp prst="textNoShape">
              <a:avLst/>
            </a:prstTxWarp>
          </a:bodyPr>
          <a:lstStyle/>
          <a:p>
            <a:r>
              <a:rPr lang="en-IN" dirty="0">
                <a:solidFill>
                  <a:schemeClr val="tx1"/>
                </a:solidFill>
              </a:rPr>
              <a:t>This is the initial state. </a:t>
            </a:r>
          </a:p>
          <a:p>
            <a:r>
              <a:rPr lang="en-IN" dirty="0">
                <a:solidFill>
                  <a:schemeClr val="tx1"/>
                </a:solidFill>
              </a:rPr>
              <a:t>The transaction stays in this state while it is executing.</a:t>
            </a:r>
          </a:p>
        </p:txBody>
      </p:sp>
      <p:cxnSp>
        <p:nvCxnSpPr>
          <p:cNvPr id="20" name="Straight Arrow Connector 19"/>
          <p:cNvCxnSpPr>
            <a:stCxn id="10" idx="4"/>
          </p:cNvCxnSpPr>
          <p:nvPr/>
        </p:nvCxnSpPr>
        <p:spPr>
          <a:xfrm flipH="1">
            <a:off x="2743200" y="2760300"/>
            <a:ext cx="16356" cy="1635634"/>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21" name="Oval 20"/>
          <p:cNvSpPr/>
          <p:nvPr/>
        </p:nvSpPr>
        <p:spPr>
          <a:xfrm>
            <a:off x="5041139" y="3238500"/>
            <a:ext cx="1584000" cy="720000"/>
          </a:xfrm>
          <a:prstGeom prst="ellipse">
            <a:avLst/>
          </a:pr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ctr" anchorCtr="0" compatLnSpc="1">
            <a:prstTxWarp prst="textNoShape">
              <a:avLst/>
            </a:prstTxWarp>
          </a:bodyPr>
          <a:lstStyle/>
          <a:p>
            <a:pPr algn="ctr"/>
            <a:r>
              <a:rPr lang="en-US" sz="1600" dirty="0">
                <a:solidFill>
                  <a:schemeClr val="bg1"/>
                </a:solidFill>
              </a:rPr>
              <a:t>End</a:t>
            </a:r>
            <a:endParaRPr lang="en-IN" sz="1600" dirty="0">
              <a:solidFill>
                <a:schemeClr val="bg1"/>
              </a:solidFill>
            </a:endParaRPr>
          </a:p>
        </p:txBody>
      </p:sp>
      <p:cxnSp>
        <p:nvCxnSpPr>
          <p:cNvPr id="22" name="Straight Arrow Connector 21"/>
          <p:cNvCxnSpPr>
            <a:stCxn id="13" idx="0"/>
            <a:endCxn id="21" idx="4"/>
          </p:cNvCxnSpPr>
          <p:nvPr/>
        </p:nvCxnSpPr>
        <p:spPr>
          <a:xfrm flipV="1">
            <a:off x="5247464" y="3958500"/>
            <a:ext cx="585675" cy="44010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12" idx="4"/>
            <a:endCxn id="21" idx="0"/>
          </p:cNvCxnSpPr>
          <p:nvPr/>
        </p:nvCxnSpPr>
        <p:spPr>
          <a:xfrm>
            <a:off x="5287607" y="2798400"/>
            <a:ext cx="545532" cy="44010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24" name="Rounded Rectangular Callout 23"/>
          <p:cNvSpPr/>
          <p:nvPr/>
        </p:nvSpPr>
        <p:spPr>
          <a:xfrm>
            <a:off x="572368" y="1007725"/>
            <a:ext cx="5878090" cy="710375"/>
          </a:xfrm>
          <a:prstGeom prst="wedgeRoundRectCallout">
            <a:avLst>
              <a:gd name="adj1" fmla="val -16497"/>
              <a:gd name="adj2" fmla="val 98268"/>
              <a:gd name="adj3" fmla="val 16667"/>
            </a:avLst>
          </a:prstGeom>
          <a:solidFill>
            <a:schemeClr val="accent6">
              <a:lumMod val="20000"/>
              <a:lumOff val="80000"/>
            </a:schemeClr>
          </a:solidFill>
          <a:ln>
            <a:solidFill>
              <a:schemeClr val="accent6"/>
            </a:solidFill>
          </a:ln>
        </p:spPr>
        <p:txBody>
          <a:bodyPr vert="horz" wrap="square" lIns="91440" tIns="45720" rIns="91440" bIns="45720" numCol="1" anchor="ctr" anchorCtr="0" compatLnSpc="1">
            <a:prstTxWarp prst="textNoShape">
              <a:avLst/>
            </a:prstTxWarp>
          </a:bodyPr>
          <a:lstStyle/>
          <a:p>
            <a:r>
              <a:rPr lang="en-IN" dirty="0">
                <a:solidFill>
                  <a:schemeClr val="tx1"/>
                </a:solidFill>
              </a:rPr>
              <a:t>When a transaction executes its final operation, it is said to be in a partially committed state.</a:t>
            </a:r>
          </a:p>
        </p:txBody>
      </p:sp>
      <p:sp>
        <p:nvSpPr>
          <p:cNvPr id="25" name="Rounded Rectangular Callout 24"/>
          <p:cNvSpPr/>
          <p:nvPr/>
        </p:nvSpPr>
        <p:spPr>
          <a:xfrm>
            <a:off x="572368" y="5287470"/>
            <a:ext cx="5878090" cy="1144312"/>
          </a:xfrm>
          <a:prstGeom prst="wedgeRoundRectCallout">
            <a:avLst>
              <a:gd name="adj1" fmla="val -14453"/>
              <a:gd name="adj2" fmla="val -74073"/>
              <a:gd name="adj3" fmla="val 16667"/>
            </a:avLst>
          </a:prstGeom>
          <a:solidFill>
            <a:schemeClr val="accent6">
              <a:lumMod val="20000"/>
              <a:lumOff val="80000"/>
            </a:schemeClr>
          </a:solidFill>
          <a:ln>
            <a:solidFill>
              <a:schemeClr val="accent6"/>
            </a:solidFill>
          </a:ln>
        </p:spPr>
        <p:txBody>
          <a:bodyPr vert="horz" wrap="square" lIns="91440" tIns="45720" rIns="91440" bIns="45720" numCol="1" anchor="ctr" anchorCtr="0" compatLnSpc="1">
            <a:prstTxWarp prst="textNoShape">
              <a:avLst/>
            </a:prstTxWarp>
          </a:bodyPr>
          <a:lstStyle/>
          <a:p>
            <a:r>
              <a:rPr lang="en-IN" dirty="0">
                <a:solidFill>
                  <a:schemeClr val="tx1"/>
                </a:solidFill>
              </a:rPr>
              <a:t>Discover that normal execution can no longer proceed.</a:t>
            </a:r>
          </a:p>
          <a:p>
            <a:r>
              <a:rPr lang="en-IN" dirty="0">
                <a:solidFill>
                  <a:schemeClr val="tx1"/>
                </a:solidFill>
              </a:rPr>
              <a:t>Once a transaction cannot be completed, any changes that it made must be undone rolling it back.</a:t>
            </a:r>
          </a:p>
        </p:txBody>
      </p:sp>
      <p:sp>
        <p:nvSpPr>
          <p:cNvPr id="26" name="Rounded Rectangular Callout 25"/>
          <p:cNvSpPr/>
          <p:nvPr/>
        </p:nvSpPr>
        <p:spPr>
          <a:xfrm>
            <a:off x="572368" y="5294990"/>
            <a:ext cx="5878090" cy="1144312"/>
          </a:xfrm>
          <a:prstGeom prst="wedgeRoundRectCallout">
            <a:avLst>
              <a:gd name="adj1" fmla="val 27869"/>
              <a:gd name="adj2" fmla="val -74073"/>
              <a:gd name="adj3" fmla="val 16667"/>
            </a:avLst>
          </a:prstGeom>
          <a:solidFill>
            <a:schemeClr val="accent6">
              <a:lumMod val="20000"/>
              <a:lumOff val="80000"/>
            </a:schemeClr>
          </a:solidFill>
          <a:ln>
            <a:solidFill>
              <a:schemeClr val="accent6"/>
            </a:solidFill>
          </a:ln>
        </p:spPr>
        <p:txBody>
          <a:bodyPr vert="horz" wrap="square" lIns="91440" tIns="45720" rIns="91440" bIns="45720" numCol="1" anchor="ctr" anchorCtr="0" compatLnSpc="1">
            <a:prstTxWarp prst="textNoShape">
              <a:avLst/>
            </a:prstTxWarp>
          </a:bodyPr>
          <a:lstStyle/>
          <a:p>
            <a:r>
              <a:rPr lang="en-IN" dirty="0">
                <a:solidFill>
                  <a:schemeClr val="tx1"/>
                </a:solidFill>
              </a:rPr>
              <a:t>The state after the transaction has been rolled back and the database has been restored to its state prior to the start of the transaction.</a:t>
            </a:r>
          </a:p>
        </p:txBody>
      </p:sp>
      <p:sp>
        <p:nvSpPr>
          <p:cNvPr id="27" name="Rounded Rectangular Callout 26"/>
          <p:cNvSpPr/>
          <p:nvPr/>
        </p:nvSpPr>
        <p:spPr>
          <a:xfrm>
            <a:off x="892149" y="1056935"/>
            <a:ext cx="5878090" cy="860515"/>
          </a:xfrm>
          <a:prstGeom prst="wedgeRoundRectCallout">
            <a:avLst>
              <a:gd name="adj1" fmla="val 32230"/>
              <a:gd name="adj2" fmla="val 87088"/>
              <a:gd name="adj3" fmla="val 16667"/>
            </a:avLst>
          </a:prstGeom>
          <a:solidFill>
            <a:schemeClr val="accent6">
              <a:lumMod val="20000"/>
              <a:lumOff val="80000"/>
            </a:schemeClr>
          </a:solidFill>
          <a:ln>
            <a:solidFill>
              <a:schemeClr val="accent6"/>
            </a:solidFill>
          </a:ln>
        </p:spPr>
        <p:txBody>
          <a:bodyPr vert="horz" wrap="square" lIns="91440" tIns="45720" rIns="91440" bIns="45720" numCol="1" anchor="ctr" anchorCtr="0" compatLnSpc="1">
            <a:prstTxWarp prst="textNoShape">
              <a:avLst/>
            </a:prstTxWarp>
          </a:bodyPr>
          <a:lstStyle/>
          <a:p>
            <a:r>
              <a:rPr lang="en-IN" dirty="0">
                <a:solidFill>
                  <a:schemeClr val="tx1"/>
                </a:solidFill>
              </a:rPr>
              <a:t>The transaction enters in this state after successful completion of the transaction.</a:t>
            </a:r>
          </a:p>
          <a:p>
            <a:r>
              <a:rPr lang="en-IN" dirty="0">
                <a:solidFill>
                  <a:schemeClr val="tx1"/>
                </a:solidFill>
              </a:rPr>
              <a:t>We cannot abort or rollback a committed transaction.</a:t>
            </a:r>
          </a:p>
        </p:txBody>
      </p:sp>
      <p:sp>
        <p:nvSpPr>
          <p:cNvPr id="30" name="Oval Callout 29"/>
          <p:cNvSpPr/>
          <p:nvPr/>
        </p:nvSpPr>
        <p:spPr>
          <a:xfrm>
            <a:off x="7751409" y="1096712"/>
            <a:ext cx="1584000" cy="720000"/>
          </a:xfrm>
          <a:prstGeom prst="wedgeEllipseCallout">
            <a:avLst>
              <a:gd name="adj1" fmla="val 76254"/>
              <a:gd name="adj2" fmla="val -4848"/>
            </a:avLst>
          </a:pr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ctr" anchorCtr="0" compatLnSpc="1">
            <a:prstTxWarp prst="textNoShape">
              <a:avLst/>
            </a:prstTxWarp>
          </a:bodyPr>
          <a:lstStyle/>
          <a:p>
            <a:pPr algn="ctr"/>
            <a:r>
              <a:rPr lang="en-US" sz="1600" dirty="0">
                <a:solidFill>
                  <a:schemeClr val="bg1"/>
                </a:solidFill>
              </a:rPr>
              <a:t>Active</a:t>
            </a:r>
            <a:endParaRPr lang="en-IN" sz="2400" dirty="0">
              <a:solidFill>
                <a:schemeClr val="bg1"/>
              </a:solidFill>
            </a:endParaRPr>
          </a:p>
        </p:txBody>
      </p:sp>
      <p:sp>
        <p:nvSpPr>
          <p:cNvPr id="31" name="Oval Callout 30"/>
          <p:cNvSpPr/>
          <p:nvPr/>
        </p:nvSpPr>
        <p:spPr>
          <a:xfrm>
            <a:off x="7751409" y="2388055"/>
            <a:ext cx="1584000" cy="720000"/>
          </a:xfrm>
          <a:prstGeom prst="wedgeEllipseCallout">
            <a:avLst>
              <a:gd name="adj1" fmla="val 76254"/>
              <a:gd name="adj2" fmla="val -4848"/>
            </a:avLst>
          </a:pr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ctr" anchorCtr="0" compatLnSpc="1">
            <a:prstTxWarp prst="textNoShape">
              <a:avLst/>
            </a:prstTxWarp>
          </a:bodyPr>
          <a:lstStyle/>
          <a:p>
            <a:pPr algn="ctr"/>
            <a:r>
              <a:rPr lang="en-US" sz="1600" dirty="0">
                <a:solidFill>
                  <a:schemeClr val="bg1"/>
                </a:solidFill>
              </a:rPr>
              <a:t>Active</a:t>
            </a:r>
            <a:endParaRPr lang="en-IN" sz="2400" dirty="0">
              <a:solidFill>
                <a:schemeClr val="bg1"/>
              </a:solidFill>
            </a:endParaRPr>
          </a:p>
        </p:txBody>
      </p:sp>
      <p:sp>
        <p:nvSpPr>
          <p:cNvPr id="32" name="Oval Callout 31"/>
          <p:cNvSpPr/>
          <p:nvPr/>
        </p:nvSpPr>
        <p:spPr>
          <a:xfrm>
            <a:off x="7751409" y="3675934"/>
            <a:ext cx="1584000" cy="720000"/>
          </a:xfrm>
          <a:prstGeom prst="wedgeEllipseCallout">
            <a:avLst>
              <a:gd name="adj1" fmla="val 76254"/>
              <a:gd name="adj2" fmla="val -4848"/>
            </a:avLst>
          </a:pr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ctr" anchorCtr="0" compatLnSpc="1">
            <a:prstTxWarp prst="textNoShape">
              <a:avLst/>
            </a:prstTxWarp>
          </a:bodyPr>
          <a:lstStyle/>
          <a:p>
            <a:pPr algn="ctr"/>
            <a:r>
              <a:rPr lang="en-US" sz="1600" dirty="0">
                <a:solidFill>
                  <a:schemeClr val="bg1"/>
                </a:solidFill>
              </a:rPr>
              <a:t>Partial Committed</a:t>
            </a:r>
            <a:endParaRPr lang="en-IN" sz="2400" dirty="0">
              <a:solidFill>
                <a:schemeClr val="bg1"/>
              </a:solidFill>
            </a:endParaRPr>
          </a:p>
        </p:txBody>
      </p:sp>
      <p:sp>
        <p:nvSpPr>
          <p:cNvPr id="36" name="TextBox 35"/>
          <p:cNvSpPr txBox="1"/>
          <p:nvPr/>
        </p:nvSpPr>
        <p:spPr>
          <a:xfrm>
            <a:off x="11268859" y="2545154"/>
            <a:ext cx="590550" cy="369332"/>
          </a:xfrm>
          <a:prstGeom prst="rect">
            <a:avLst/>
          </a:prstGeom>
          <a:ln w="28575">
            <a:solidFill>
              <a:schemeClr val="accent6">
                <a:lumMod val="75000"/>
              </a:schemeClr>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dirty="0"/>
              <a:t>FAIL</a:t>
            </a:r>
            <a:endParaRPr lang="en-IN" dirty="0"/>
          </a:p>
        </p:txBody>
      </p:sp>
      <p:cxnSp>
        <p:nvCxnSpPr>
          <p:cNvPr id="37" name="Straight Connector 36"/>
          <p:cNvCxnSpPr/>
          <p:nvPr/>
        </p:nvCxnSpPr>
        <p:spPr>
          <a:xfrm flipH="1">
            <a:off x="9574029" y="2725102"/>
            <a:ext cx="781050" cy="0"/>
          </a:xfrm>
          <a:prstGeom prst="line">
            <a:avLst/>
          </a:prstGeom>
          <a:ln w="28575">
            <a:solidFill>
              <a:schemeClr val="accent6"/>
            </a:solidFill>
          </a:ln>
        </p:spPr>
        <p:style>
          <a:lnRef idx="1">
            <a:schemeClr val="accent2"/>
          </a:lnRef>
          <a:fillRef idx="0">
            <a:schemeClr val="accent2"/>
          </a:fillRef>
          <a:effectRef idx="0">
            <a:schemeClr val="accent2"/>
          </a:effectRef>
          <a:fontRef idx="minor">
            <a:schemeClr val="tx1"/>
          </a:fontRef>
        </p:style>
      </p:cxnSp>
      <p:cxnSp>
        <p:nvCxnSpPr>
          <p:cNvPr id="38" name="Elbow Connector 37"/>
          <p:cNvCxnSpPr/>
          <p:nvPr/>
        </p:nvCxnSpPr>
        <p:spPr>
          <a:xfrm rot="5400000" flipH="1" flipV="1">
            <a:off x="9351650" y="1548260"/>
            <a:ext cx="1406661" cy="961902"/>
          </a:xfrm>
          <a:prstGeom prst="bentConnector3">
            <a:avLst>
              <a:gd name="adj1" fmla="val 99837"/>
            </a:avLst>
          </a:prstGeom>
          <a:ln w="28575">
            <a:solidFill>
              <a:schemeClr val="accent6"/>
            </a:solidFill>
            <a:tailEnd type="triangle"/>
          </a:ln>
        </p:spPr>
        <p:style>
          <a:lnRef idx="1">
            <a:schemeClr val="accent2"/>
          </a:lnRef>
          <a:fillRef idx="0">
            <a:schemeClr val="accent2"/>
          </a:fillRef>
          <a:effectRef idx="0">
            <a:schemeClr val="accent2"/>
          </a:effectRef>
          <a:fontRef idx="minor">
            <a:schemeClr val="tx1"/>
          </a:fontRef>
        </p:style>
      </p:cxnSp>
      <p:cxnSp>
        <p:nvCxnSpPr>
          <p:cNvPr id="39" name="Straight Arrow Connector 38"/>
          <p:cNvCxnSpPr/>
          <p:nvPr/>
        </p:nvCxnSpPr>
        <p:spPr>
          <a:xfrm flipH="1" flipV="1">
            <a:off x="10844614" y="2727935"/>
            <a:ext cx="419874" cy="3771"/>
          </a:xfrm>
          <a:prstGeom prst="straightConnector1">
            <a:avLst/>
          </a:prstGeom>
          <a:ln w="28575">
            <a:solidFill>
              <a:schemeClr val="accent6"/>
            </a:solidFill>
            <a:tailEnd type="triangle"/>
          </a:ln>
        </p:spPr>
        <p:style>
          <a:lnRef idx="1">
            <a:schemeClr val="accent2"/>
          </a:lnRef>
          <a:fillRef idx="0">
            <a:schemeClr val="accent2"/>
          </a:fillRef>
          <a:effectRef idx="0">
            <a:schemeClr val="accent2"/>
          </a:effectRef>
          <a:fontRef idx="minor">
            <a:schemeClr val="tx1"/>
          </a:fontRef>
        </p:style>
      </p:cxnSp>
      <p:sp>
        <p:nvSpPr>
          <p:cNvPr id="47" name="Oval Callout 46"/>
          <p:cNvSpPr/>
          <p:nvPr/>
        </p:nvSpPr>
        <p:spPr>
          <a:xfrm>
            <a:off x="7782770" y="2400300"/>
            <a:ext cx="1584000" cy="720000"/>
          </a:xfrm>
          <a:prstGeom prst="wedgeEllipseCallout">
            <a:avLst>
              <a:gd name="adj1" fmla="val 76254"/>
              <a:gd name="adj2" fmla="val -4848"/>
            </a:avLst>
          </a:pr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ctr" anchorCtr="0" compatLnSpc="1">
            <a:prstTxWarp prst="textNoShape">
              <a:avLst/>
            </a:prstTxWarp>
          </a:bodyPr>
          <a:lstStyle/>
          <a:p>
            <a:pPr algn="ctr"/>
            <a:r>
              <a:rPr lang="en-US" sz="1600" dirty="0">
                <a:solidFill>
                  <a:schemeClr val="bg1"/>
                </a:solidFill>
              </a:rPr>
              <a:t>Failed</a:t>
            </a:r>
            <a:endParaRPr lang="en-IN" sz="2400" dirty="0">
              <a:solidFill>
                <a:schemeClr val="bg1"/>
              </a:solidFill>
            </a:endParaRPr>
          </a:p>
        </p:txBody>
      </p:sp>
      <p:sp>
        <p:nvSpPr>
          <p:cNvPr id="48" name="Oval Callout 47"/>
          <p:cNvSpPr/>
          <p:nvPr/>
        </p:nvSpPr>
        <p:spPr>
          <a:xfrm>
            <a:off x="7782770" y="4075364"/>
            <a:ext cx="1584000" cy="720000"/>
          </a:xfrm>
          <a:prstGeom prst="wedgeEllipseCallout">
            <a:avLst>
              <a:gd name="adj1" fmla="val 76254"/>
              <a:gd name="adj2" fmla="val -4848"/>
            </a:avLst>
          </a:pr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ctr" anchorCtr="0" compatLnSpc="1">
            <a:prstTxWarp prst="textNoShape">
              <a:avLst/>
            </a:prstTxWarp>
          </a:bodyPr>
          <a:lstStyle/>
          <a:p>
            <a:pPr algn="ctr"/>
            <a:r>
              <a:rPr lang="en-US" sz="1600" dirty="0">
                <a:solidFill>
                  <a:schemeClr val="bg1"/>
                </a:solidFill>
              </a:rPr>
              <a:t>Committed</a:t>
            </a:r>
            <a:endParaRPr lang="en-IN" sz="2400" dirty="0">
              <a:solidFill>
                <a:schemeClr val="bg1"/>
              </a:solidFill>
            </a:endParaRPr>
          </a:p>
        </p:txBody>
      </p:sp>
      <p:sp>
        <p:nvSpPr>
          <p:cNvPr id="49" name="Oval Callout 48"/>
          <p:cNvSpPr/>
          <p:nvPr/>
        </p:nvSpPr>
        <p:spPr>
          <a:xfrm>
            <a:off x="7751409" y="1085236"/>
            <a:ext cx="1584000" cy="720000"/>
          </a:xfrm>
          <a:prstGeom prst="wedgeEllipseCallout">
            <a:avLst>
              <a:gd name="adj1" fmla="val 76254"/>
              <a:gd name="adj2" fmla="val -4848"/>
            </a:avLst>
          </a:pr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ctr" anchorCtr="0" compatLnSpc="1">
            <a:prstTxWarp prst="textNoShape">
              <a:avLst/>
            </a:prstTxWarp>
          </a:bodyPr>
          <a:lstStyle/>
          <a:p>
            <a:pPr algn="ctr"/>
            <a:r>
              <a:rPr lang="en-US" sz="1600" dirty="0">
                <a:solidFill>
                  <a:schemeClr val="bg1"/>
                </a:solidFill>
              </a:rPr>
              <a:t>Aborted</a:t>
            </a:r>
            <a:endParaRPr lang="en-IN" sz="2400" dirty="0">
              <a:solidFill>
                <a:schemeClr val="bg1"/>
              </a:solidFill>
            </a:endParaRPr>
          </a:p>
        </p:txBody>
      </p:sp>
    </p:spTree>
    <p:extLst>
      <p:ext uri="{BB962C8B-B14F-4D97-AF65-F5344CB8AC3E}">
        <p14:creationId xmlns:p14="http://schemas.microsoft.com/office/powerpoint/2010/main" val="10934283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bg/>
                                          </p:spTgt>
                                        </p:tgtEl>
                                        <p:attrNameLst>
                                          <p:attrName>style.visibility</p:attrName>
                                        </p:attrNameLst>
                                      </p:cBhvr>
                                      <p:to>
                                        <p:strVal val="visible"/>
                                      </p:to>
                                    </p:set>
                                    <p:animEffect transition="in" filter="fade">
                                      <p:cBhvr>
                                        <p:cTn id="12" dur="500"/>
                                        <p:tgtEl>
                                          <p:spTgt spid="6">
                                            <p:bg/>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6">
                                            <p:txEl>
                                              <p:pRg st="1" end="1"/>
                                            </p:txEl>
                                          </p:spTgt>
                                        </p:tgtEl>
                                        <p:attrNameLst>
                                          <p:attrName>style.visibility</p:attrName>
                                        </p:attrNameLst>
                                      </p:cBhvr>
                                      <p:to>
                                        <p:strVal val="visible"/>
                                      </p:to>
                                    </p:set>
                                    <p:animEffect transition="in" filter="fade">
                                      <p:cBhvr>
                                        <p:cTn id="15" dur="500"/>
                                        <p:tgtEl>
                                          <p:spTgt spid="6">
                                            <p:txEl>
                                              <p:pRg st="1" end="1"/>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6">
                                            <p:txEl>
                                              <p:pRg st="2" end="2"/>
                                            </p:txEl>
                                          </p:spTgt>
                                        </p:tgtEl>
                                        <p:attrNameLst>
                                          <p:attrName>style.visibility</p:attrName>
                                        </p:attrNameLst>
                                      </p:cBhvr>
                                      <p:to>
                                        <p:strVal val="visible"/>
                                      </p:to>
                                    </p:set>
                                    <p:animEffect transition="in" filter="fade">
                                      <p:cBhvr>
                                        <p:cTn id="18" dur="500"/>
                                        <p:tgtEl>
                                          <p:spTgt spid="6">
                                            <p:txEl>
                                              <p:pRg st="2" end="2"/>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6">
                                            <p:txEl>
                                              <p:pRg st="3" end="3"/>
                                            </p:txEl>
                                          </p:spTgt>
                                        </p:tgtEl>
                                        <p:attrNameLst>
                                          <p:attrName>style.visibility</p:attrName>
                                        </p:attrNameLst>
                                      </p:cBhvr>
                                      <p:to>
                                        <p:strVal val="visible"/>
                                      </p:to>
                                    </p:set>
                                    <p:animEffect transition="in" filter="fade">
                                      <p:cBhvr>
                                        <p:cTn id="21" dur="500"/>
                                        <p:tgtEl>
                                          <p:spTgt spid="6">
                                            <p:txEl>
                                              <p:pRg st="3" end="3"/>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6">
                                            <p:txEl>
                                              <p:pRg st="4" end="4"/>
                                            </p:txEl>
                                          </p:spTgt>
                                        </p:tgtEl>
                                        <p:attrNameLst>
                                          <p:attrName>style.visibility</p:attrName>
                                        </p:attrNameLst>
                                      </p:cBhvr>
                                      <p:to>
                                        <p:strVal val="visible"/>
                                      </p:to>
                                    </p:set>
                                    <p:animEffect transition="in" filter="fade">
                                      <p:cBhvr>
                                        <p:cTn id="24" dur="500"/>
                                        <p:tgtEl>
                                          <p:spTgt spid="6">
                                            <p:txEl>
                                              <p:pRg st="4" end="4"/>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6">
                                            <p:txEl>
                                              <p:pRg st="5" end="5"/>
                                            </p:txEl>
                                          </p:spTgt>
                                        </p:tgtEl>
                                        <p:attrNameLst>
                                          <p:attrName>style.visibility</p:attrName>
                                        </p:attrNameLst>
                                      </p:cBhvr>
                                      <p:to>
                                        <p:strVal val="visible"/>
                                      </p:to>
                                    </p:set>
                                    <p:animEffect transition="in" filter="fade">
                                      <p:cBhvr>
                                        <p:cTn id="27" dur="500"/>
                                        <p:tgtEl>
                                          <p:spTgt spid="6">
                                            <p:txEl>
                                              <p:pRg st="5" end="5"/>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6">
                                            <p:txEl>
                                              <p:pRg st="6" end="6"/>
                                            </p:txEl>
                                          </p:spTgt>
                                        </p:tgtEl>
                                        <p:attrNameLst>
                                          <p:attrName>style.visibility</p:attrName>
                                        </p:attrNameLst>
                                      </p:cBhvr>
                                      <p:to>
                                        <p:strVal val="visible"/>
                                      </p:to>
                                    </p:set>
                                    <p:animEffect transition="in" filter="fade">
                                      <p:cBhvr>
                                        <p:cTn id="30" dur="500"/>
                                        <p:tgtEl>
                                          <p:spTgt spid="6">
                                            <p:txEl>
                                              <p:pRg st="6" end="6"/>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6">
                                            <p:txEl>
                                              <p:pRg st="7" end="7"/>
                                            </p:txEl>
                                          </p:spTgt>
                                        </p:tgtEl>
                                        <p:attrNameLst>
                                          <p:attrName>style.visibility</p:attrName>
                                        </p:attrNameLst>
                                      </p:cBhvr>
                                      <p:to>
                                        <p:strVal val="visible"/>
                                      </p:to>
                                    </p:set>
                                    <p:animEffect transition="in" filter="fade">
                                      <p:cBhvr>
                                        <p:cTn id="33" dur="500"/>
                                        <p:tgtEl>
                                          <p:spTgt spid="6">
                                            <p:txEl>
                                              <p:pRg st="7" end="7"/>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9"/>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19"/>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30"/>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0"/>
                                          </p:stCondLst>
                                        </p:cTn>
                                        <p:tgtEl>
                                          <p:spTgt spid="31"/>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0" presetClass="exit" presetSubtype="0" fill="hold" grpId="1" nodeType="clickEffect">
                                  <p:stCondLst>
                                    <p:cond delay="0"/>
                                  </p:stCondLst>
                                  <p:childTnLst>
                                    <p:animEffect transition="out" filter="fade">
                                      <p:cBhvr>
                                        <p:cTn id="53" dur="500"/>
                                        <p:tgtEl>
                                          <p:spTgt spid="19"/>
                                        </p:tgtEl>
                                      </p:cBhvr>
                                    </p:animEffect>
                                    <p:set>
                                      <p:cBhvr>
                                        <p:cTn id="54" dur="1" fill="hold">
                                          <p:stCondLst>
                                            <p:cond delay="499"/>
                                          </p:stCondLst>
                                        </p:cTn>
                                        <p:tgtEl>
                                          <p:spTgt spid="19"/>
                                        </p:tgtEl>
                                        <p:attrNameLst>
                                          <p:attrName>style.visibility</p:attrName>
                                        </p:attrNameLst>
                                      </p:cBhvr>
                                      <p:to>
                                        <p:strVal val="hidden"/>
                                      </p:to>
                                    </p:set>
                                  </p:childTnLst>
                                </p:cTn>
                              </p:par>
                              <p:par>
                                <p:cTn id="55" presetID="10" presetClass="exit" presetSubtype="0" fill="hold" grpId="1" nodeType="withEffect">
                                  <p:stCondLst>
                                    <p:cond delay="0"/>
                                  </p:stCondLst>
                                  <p:childTnLst>
                                    <p:animEffect transition="out" filter="fade">
                                      <p:cBhvr>
                                        <p:cTn id="56" dur="500"/>
                                        <p:tgtEl>
                                          <p:spTgt spid="30"/>
                                        </p:tgtEl>
                                      </p:cBhvr>
                                    </p:animEffect>
                                    <p:set>
                                      <p:cBhvr>
                                        <p:cTn id="57" dur="1" fill="hold">
                                          <p:stCondLst>
                                            <p:cond delay="499"/>
                                          </p:stCondLst>
                                        </p:cTn>
                                        <p:tgtEl>
                                          <p:spTgt spid="30"/>
                                        </p:tgtEl>
                                        <p:attrNameLst>
                                          <p:attrName>style.visibility</p:attrName>
                                        </p:attrNameLst>
                                      </p:cBhvr>
                                      <p:to>
                                        <p:strVal val="hidden"/>
                                      </p:to>
                                    </p:set>
                                  </p:childTnLst>
                                </p:cTn>
                              </p:par>
                              <p:par>
                                <p:cTn id="58" presetID="10" presetClass="exit" presetSubtype="0" fill="hold" grpId="1" nodeType="withEffect">
                                  <p:stCondLst>
                                    <p:cond delay="0"/>
                                  </p:stCondLst>
                                  <p:childTnLst>
                                    <p:animEffect transition="out" filter="fade">
                                      <p:cBhvr>
                                        <p:cTn id="59" dur="500"/>
                                        <p:tgtEl>
                                          <p:spTgt spid="31"/>
                                        </p:tgtEl>
                                      </p:cBhvr>
                                    </p:animEffect>
                                    <p:set>
                                      <p:cBhvr>
                                        <p:cTn id="60" dur="1" fill="hold">
                                          <p:stCondLst>
                                            <p:cond delay="499"/>
                                          </p:stCondLst>
                                        </p:cTn>
                                        <p:tgtEl>
                                          <p:spTgt spid="31"/>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15"/>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10"/>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24"/>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32"/>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0" presetClass="exit" presetSubtype="0" fill="hold" grpId="1" nodeType="clickEffect">
                                  <p:stCondLst>
                                    <p:cond delay="0"/>
                                  </p:stCondLst>
                                  <p:childTnLst>
                                    <p:animEffect transition="out" filter="fade">
                                      <p:cBhvr>
                                        <p:cTn id="80" dur="500"/>
                                        <p:tgtEl>
                                          <p:spTgt spid="32"/>
                                        </p:tgtEl>
                                      </p:cBhvr>
                                    </p:animEffect>
                                    <p:set>
                                      <p:cBhvr>
                                        <p:cTn id="81" dur="1" fill="hold">
                                          <p:stCondLst>
                                            <p:cond delay="499"/>
                                          </p:stCondLst>
                                        </p:cTn>
                                        <p:tgtEl>
                                          <p:spTgt spid="32"/>
                                        </p:tgtEl>
                                        <p:attrNameLst>
                                          <p:attrName>style.visibility</p:attrName>
                                        </p:attrNameLst>
                                      </p:cBhvr>
                                      <p:to>
                                        <p:strVal val="hidden"/>
                                      </p:to>
                                    </p:set>
                                  </p:childTnLst>
                                </p:cTn>
                              </p:par>
                              <p:par>
                                <p:cTn id="82" presetID="10" presetClass="exit" presetSubtype="0" fill="hold" grpId="1" nodeType="withEffect">
                                  <p:stCondLst>
                                    <p:cond delay="0"/>
                                  </p:stCondLst>
                                  <p:childTnLst>
                                    <p:animEffect transition="out" filter="fade">
                                      <p:cBhvr>
                                        <p:cTn id="83" dur="500"/>
                                        <p:tgtEl>
                                          <p:spTgt spid="24"/>
                                        </p:tgtEl>
                                      </p:cBhvr>
                                    </p:animEffect>
                                    <p:set>
                                      <p:cBhvr>
                                        <p:cTn id="84" dur="1" fill="hold">
                                          <p:stCondLst>
                                            <p:cond delay="499"/>
                                          </p:stCondLst>
                                        </p:cTn>
                                        <p:tgtEl>
                                          <p:spTgt spid="24"/>
                                        </p:tgtEl>
                                        <p:attrNameLst>
                                          <p:attrName>style.visibility</p:attrName>
                                        </p:attrNameLst>
                                      </p:cBhvr>
                                      <p:to>
                                        <p:strVal val="hidden"/>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nodeType="clickEffect">
                                  <p:stCondLst>
                                    <p:cond delay="0"/>
                                  </p:stCondLst>
                                  <p:childTnLst>
                                    <p:set>
                                      <p:cBhvr>
                                        <p:cTn id="88" dur="1" fill="hold">
                                          <p:stCondLst>
                                            <p:cond delay="0"/>
                                          </p:stCondLst>
                                        </p:cTn>
                                        <p:tgtEl>
                                          <p:spTgt spid="17"/>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grpId="0" nodeType="clickEffect">
                                  <p:stCondLst>
                                    <p:cond delay="0"/>
                                  </p:stCondLst>
                                  <p:childTnLst>
                                    <p:set>
                                      <p:cBhvr>
                                        <p:cTn id="92" dur="1" fill="hold">
                                          <p:stCondLst>
                                            <p:cond delay="0"/>
                                          </p:stCondLst>
                                        </p:cTn>
                                        <p:tgtEl>
                                          <p:spTgt spid="12"/>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grpId="0" nodeType="clickEffect">
                                  <p:stCondLst>
                                    <p:cond delay="0"/>
                                  </p:stCondLst>
                                  <p:childTnLst>
                                    <p:set>
                                      <p:cBhvr>
                                        <p:cTn id="96" dur="1" fill="hold">
                                          <p:stCondLst>
                                            <p:cond delay="0"/>
                                          </p:stCondLst>
                                        </p:cTn>
                                        <p:tgtEl>
                                          <p:spTgt spid="27"/>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grpId="0" nodeType="clickEffect">
                                  <p:stCondLst>
                                    <p:cond delay="0"/>
                                  </p:stCondLst>
                                  <p:childTnLst>
                                    <p:set>
                                      <p:cBhvr>
                                        <p:cTn id="100" dur="1" fill="hold">
                                          <p:stCondLst>
                                            <p:cond delay="0"/>
                                          </p:stCondLst>
                                        </p:cTn>
                                        <p:tgtEl>
                                          <p:spTgt spid="48"/>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10" presetClass="exit" presetSubtype="0" fill="hold" grpId="1" nodeType="clickEffect">
                                  <p:stCondLst>
                                    <p:cond delay="0"/>
                                  </p:stCondLst>
                                  <p:childTnLst>
                                    <p:animEffect transition="out" filter="fade">
                                      <p:cBhvr>
                                        <p:cTn id="104" dur="500"/>
                                        <p:tgtEl>
                                          <p:spTgt spid="48"/>
                                        </p:tgtEl>
                                      </p:cBhvr>
                                    </p:animEffect>
                                    <p:set>
                                      <p:cBhvr>
                                        <p:cTn id="105" dur="1" fill="hold">
                                          <p:stCondLst>
                                            <p:cond delay="499"/>
                                          </p:stCondLst>
                                        </p:cTn>
                                        <p:tgtEl>
                                          <p:spTgt spid="48"/>
                                        </p:tgtEl>
                                        <p:attrNameLst>
                                          <p:attrName>style.visibility</p:attrName>
                                        </p:attrNameLst>
                                      </p:cBhvr>
                                      <p:to>
                                        <p:strVal val="hidden"/>
                                      </p:to>
                                    </p:set>
                                  </p:childTnLst>
                                </p:cTn>
                              </p:par>
                              <p:par>
                                <p:cTn id="106" presetID="10" presetClass="exit" presetSubtype="0" fill="hold" grpId="1" nodeType="withEffect">
                                  <p:stCondLst>
                                    <p:cond delay="0"/>
                                  </p:stCondLst>
                                  <p:childTnLst>
                                    <p:animEffect transition="out" filter="fade">
                                      <p:cBhvr>
                                        <p:cTn id="107" dur="500"/>
                                        <p:tgtEl>
                                          <p:spTgt spid="27"/>
                                        </p:tgtEl>
                                      </p:cBhvr>
                                    </p:animEffect>
                                    <p:set>
                                      <p:cBhvr>
                                        <p:cTn id="108" dur="1" fill="hold">
                                          <p:stCondLst>
                                            <p:cond delay="499"/>
                                          </p:stCondLst>
                                        </p:cTn>
                                        <p:tgtEl>
                                          <p:spTgt spid="27"/>
                                        </p:tgtEl>
                                        <p:attrNameLst>
                                          <p:attrName>style.visibility</p:attrName>
                                        </p:attrNameLst>
                                      </p:cBhvr>
                                      <p:to>
                                        <p:strVal val="hidden"/>
                                      </p:to>
                                    </p:set>
                                  </p:childTnLst>
                                </p:cTn>
                              </p:par>
                            </p:childTnLst>
                          </p:cTn>
                        </p:par>
                      </p:childTnLst>
                    </p:cTn>
                  </p:par>
                  <p:par>
                    <p:cTn id="109" fill="hold">
                      <p:stCondLst>
                        <p:cond delay="indefinite"/>
                      </p:stCondLst>
                      <p:childTnLst>
                        <p:par>
                          <p:cTn id="110" fill="hold">
                            <p:stCondLst>
                              <p:cond delay="0"/>
                            </p:stCondLst>
                            <p:childTnLst>
                              <p:par>
                                <p:cTn id="111" presetID="1" presetClass="entr" presetSubtype="0" fill="hold" nodeType="clickEffect">
                                  <p:stCondLst>
                                    <p:cond delay="0"/>
                                  </p:stCondLst>
                                  <p:childTnLst>
                                    <p:set>
                                      <p:cBhvr>
                                        <p:cTn id="112" dur="1" fill="hold">
                                          <p:stCondLst>
                                            <p:cond delay="0"/>
                                          </p:stCondLst>
                                        </p:cTn>
                                        <p:tgtEl>
                                          <p:spTgt spid="16"/>
                                        </p:tgtEl>
                                        <p:attrNameLst>
                                          <p:attrName>style.visibility</p:attrName>
                                        </p:attrNameLst>
                                      </p:cBhvr>
                                      <p:to>
                                        <p:strVal val="visible"/>
                                      </p:to>
                                    </p:set>
                                  </p:childTnLst>
                                </p:cTn>
                              </p:par>
                            </p:childTnLst>
                          </p:cTn>
                        </p:par>
                      </p:childTnLst>
                    </p:cTn>
                  </p:par>
                  <p:par>
                    <p:cTn id="113" fill="hold">
                      <p:stCondLst>
                        <p:cond delay="indefinite"/>
                      </p:stCondLst>
                      <p:childTnLst>
                        <p:par>
                          <p:cTn id="114" fill="hold">
                            <p:stCondLst>
                              <p:cond delay="0"/>
                            </p:stCondLst>
                            <p:childTnLst>
                              <p:par>
                                <p:cTn id="115" presetID="1" presetClass="entr" presetSubtype="0" fill="hold" grpId="0" nodeType="clickEffect">
                                  <p:stCondLst>
                                    <p:cond delay="0"/>
                                  </p:stCondLst>
                                  <p:childTnLst>
                                    <p:set>
                                      <p:cBhvr>
                                        <p:cTn id="116" dur="1" fill="hold">
                                          <p:stCondLst>
                                            <p:cond delay="0"/>
                                          </p:stCondLst>
                                        </p:cTn>
                                        <p:tgtEl>
                                          <p:spTgt spid="11"/>
                                        </p:tgtEl>
                                        <p:attrNameLst>
                                          <p:attrName>style.visibility</p:attrName>
                                        </p:attrNameLst>
                                      </p:cBhvr>
                                      <p:to>
                                        <p:strVal val="visible"/>
                                      </p:to>
                                    </p:set>
                                  </p:childTnLst>
                                </p:cTn>
                              </p:par>
                            </p:childTnLst>
                          </p:cTn>
                        </p:par>
                      </p:childTnLst>
                    </p:cTn>
                  </p:par>
                  <p:par>
                    <p:cTn id="117" fill="hold">
                      <p:stCondLst>
                        <p:cond delay="indefinite"/>
                      </p:stCondLst>
                      <p:childTnLst>
                        <p:par>
                          <p:cTn id="118" fill="hold">
                            <p:stCondLst>
                              <p:cond delay="0"/>
                            </p:stCondLst>
                            <p:childTnLst>
                              <p:par>
                                <p:cTn id="119" presetID="1" presetClass="entr" presetSubtype="0" fill="hold" grpId="0" nodeType="clickEffect">
                                  <p:stCondLst>
                                    <p:cond delay="0"/>
                                  </p:stCondLst>
                                  <p:childTnLst>
                                    <p:set>
                                      <p:cBhvr>
                                        <p:cTn id="120" dur="1" fill="hold">
                                          <p:stCondLst>
                                            <p:cond delay="0"/>
                                          </p:stCondLst>
                                        </p:cTn>
                                        <p:tgtEl>
                                          <p:spTgt spid="25"/>
                                        </p:tgtEl>
                                        <p:attrNameLst>
                                          <p:attrName>style.visibility</p:attrName>
                                        </p:attrNameLst>
                                      </p:cBhvr>
                                      <p:to>
                                        <p:strVal val="visible"/>
                                      </p:to>
                                    </p:set>
                                  </p:childTnLst>
                                </p:cTn>
                              </p:par>
                            </p:childTnLst>
                          </p:cTn>
                        </p:par>
                      </p:childTnLst>
                    </p:cTn>
                  </p:par>
                  <p:par>
                    <p:cTn id="121" fill="hold">
                      <p:stCondLst>
                        <p:cond delay="indefinite"/>
                      </p:stCondLst>
                      <p:childTnLst>
                        <p:par>
                          <p:cTn id="122" fill="hold">
                            <p:stCondLst>
                              <p:cond delay="0"/>
                            </p:stCondLst>
                            <p:childTnLst>
                              <p:par>
                                <p:cTn id="123" presetID="1" presetClass="entr" presetSubtype="0" fill="hold" grpId="0" nodeType="clickEffect">
                                  <p:stCondLst>
                                    <p:cond delay="0"/>
                                  </p:stCondLst>
                                  <p:childTnLst>
                                    <p:set>
                                      <p:cBhvr>
                                        <p:cTn id="124" dur="1" fill="hold">
                                          <p:stCondLst>
                                            <p:cond delay="0"/>
                                          </p:stCondLst>
                                        </p:cTn>
                                        <p:tgtEl>
                                          <p:spTgt spid="36"/>
                                        </p:tgtEl>
                                        <p:attrNameLst>
                                          <p:attrName>style.visibility</p:attrName>
                                        </p:attrNameLst>
                                      </p:cBhvr>
                                      <p:to>
                                        <p:strVal val="visible"/>
                                      </p:to>
                                    </p:set>
                                  </p:childTnLst>
                                </p:cTn>
                              </p:par>
                              <p:par>
                                <p:cTn id="125" presetID="1" presetClass="entr" presetSubtype="0" fill="hold" nodeType="withEffect">
                                  <p:stCondLst>
                                    <p:cond delay="0"/>
                                  </p:stCondLst>
                                  <p:childTnLst>
                                    <p:set>
                                      <p:cBhvr>
                                        <p:cTn id="126" dur="1" fill="hold">
                                          <p:stCondLst>
                                            <p:cond delay="0"/>
                                          </p:stCondLst>
                                        </p:cTn>
                                        <p:tgtEl>
                                          <p:spTgt spid="39"/>
                                        </p:tgtEl>
                                        <p:attrNameLst>
                                          <p:attrName>style.visibility</p:attrName>
                                        </p:attrNameLst>
                                      </p:cBhvr>
                                      <p:to>
                                        <p:strVal val="visible"/>
                                      </p:to>
                                    </p:set>
                                  </p:childTnLst>
                                </p:cTn>
                              </p:par>
                            </p:childTnLst>
                          </p:cTn>
                        </p:par>
                      </p:childTnLst>
                    </p:cTn>
                  </p:par>
                  <p:par>
                    <p:cTn id="127" fill="hold">
                      <p:stCondLst>
                        <p:cond delay="indefinite"/>
                      </p:stCondLst>
                      <p:childTnLst>
                        <p:par>
                          <p:cTn id="128" fill="hold">
                            <p:stCondLst>
                              <p:cond delay="0"/>
                            </p:stCondLst>
                            <p:childTnLst>
                              <p:par>
                                <p:cTn id="129" presetID="1" presetClass="entr" presetSubtype="0" fill="hold" grpId="0" nodeType="clickEffect">
                                  <p:stCondLst>
                                    <p:cond delay="0"/>
                                  </p:stCondLst>
                                  <p:childTnLst>
                                    <p:set>
                                      <p:cBhvr>
                                        <p:cTn id="130" dur="1" fill="hold">
                                          <p:stCondLst>
                                            <p:cond delay="0"/>
                                          </p:stCondLst>
                                        </p:cTn>
                                        <p:tgtEl>
                                          <p:spTgt spid="47"/>
                                        </p:tgtEl>
                                        <p:attrNameLst>
                                          <p:attrName>style.visibility</p:attrName>
                                        </p:attrNameLst>
                                      </p:cBhvr>
                                      <p:to>
                                        <p:strVal val="visible"/>
                                      </p:to>
                                    </p:set>
                                  </p:childTnLst>
                                </p:cTn>
                              </p:par>
                            </p:childTnLst>
                          </p:cTn>
                        </p:par>
                      </p:childTnLst>
                    </p:cTn>
                  </p:par>
                  <p:par>
                    <p:cTn id="131" fill="hold">
                      <p:stCondLst>
                        <p:cond delay="indefinite"/>
                      </p:stCondLst>
                      <p:childTnLst>
                        <p:par>
                          <p:cTn id="132" fill="hold">
                            <p:stCondLst>
                              <p:cond delay="0"/>
                            </p:stCondLst>
                            <p:childTnLst>
                              <p:par>
                                <p:cTn id="133" presetID="10" presetClass="exit" presetSubtype="0" fill="hold" grpId="1" nodeType="clickEffect">
                                  <p:stCondLst>
                                    <p:cond delay="0"/>
                                  </p:stCondLst>
                                  <p:childTnLst>
                                    <p:animEffect transition="out" filter="fade">
                                      <p:cBhvr>
                                        <p:cTn id="134" dur="500"/>
                                        <p:tgtEl>
                                          <p:spTgt spid="47"/>
                                        </p:tgtEl>
                                      </p:cBhvr>
                                    </p:animEffect>
                                    <p:set>
                                      <p:cBhvr>
                                        <p:cTn id="135" dur="1" fill="hold">
                                          <p:stCondLst>
                                            <p:cond delay="499"/>
                                          </p:stCondLst>
                                        </p:cTn>
                                        <p:tgtEl>
                                          <p:spTgt spid="47"/>
                                        </p:tgtEl>
                                        <p:attrNameLst>
                                          <p:attrName>style.visibility</p:attrName>
                                        </p:attrNameLst>
                                      </p:cBhvr>
                                      <p:to>
                                        <p:strVal val="hidden"/>
                                      </p:to>
                                    </p:set>
                                  </p:childTnLst>
                                </p:cTn>
                              </p:par>
                              <p:par>
                                <p:cTn id="136" presetID="10" presetClass="exit" presetSubtype="0" fill="hold" grpId="1" nodeType="withEffect">
                                  <p:stCondLst>
                                    <p:cond delay="0"/>
                                  </p:stCondLst>
                                  <p:childTnLst>
                                    <p:animEffect transition="out" filter="fade">
                                      <p:cBhvr>
                                        <p:cTn id="137" dur="500"/>
                                        <p:tgtEl>
                                          <p:spTgt spid="25"/>
                                        </p:tgtEl>
                                      </p:cBhvr>
                                    </p:animEffect>
                                    <p:set>
                                      <p:cBhvr>
                                        <p:cTn id="138" dur="1" fill="hold">
                                          <p:stCondLst>
                                            <p:cond delay="499"/>
                                          </p:stCondLst>
                                        </p:cTn>
                                        <p:tgtEl>
                                          <p:spTgt spid="25"/>
                                        </p:tgtEl>
                                        <p:attrNameLst>
                                          <p:attrName>style.visibility</p:attrName>
                                        </p:attrNameLst>
                                      </p:cBhvr>
                                      <p:to>
                                        <p:strVal val="hidden"/>
                                      </p:to>
                                    </p:set>
                                  </p:childTnLst>
                                </p:cTn>
                              </p:par>
                            </p:childTnLst>
                          </p:cTn>
                        </p:par>
                      </p:childTnLst>
                    </p:cTn>
                  </p:par>
                  <p:par>
                    <p:cTn id="139" fill="hold">
                      <p:stCondLst>
                        <p:cond delay="indefinite"/>
                      </p:stCondLst>
                      <p:childTnLst>
                        <p:par>
                          <p:cTn id="140" fill="hold">
                            <p:stCondLst>
                              <p:cond delay="0"/>
                            </p:stCondLst>
                            <p:childTnLst>
                              <p:par>
                                <p:cTn id="141" presetID="1" presetClass="entr" presetSubtype="0" fill="hold" nodeType="clickEffect">
                                  <p:stCondLst>
                                    <p:cond delay="0"/>
                                  </p:stCondLst>
                                  <p:childTnLst>
                                    <p:set>
                                      <p:cBhvr>
                                        <p:cTn id="142" dur="1" fill="hold">
                                          <p:stCondLst>
                                            <p:cond delay="0"/>
                                          </p:stCondLst>
                                        </p:cTn>
                                        <p:tgtEl>
                                          <p:spTgt spid="18"/>
                                        </p:tgtEl>
                                        <p:attrNameLst>
                                          <p:attrName>style.visibility</p:attrName>
                                        </p:attrNameLst>
                                      </p:cBhvr>
                                      <p:to>
                                        <p:strVal val="visible"/>
                                      </p:to>
                                    </p:set>
                                  </p:childTnLst>
                                </p:cTn>
                              </p:par>
                            </p:childTnLst>
                          </p:cTn>
                        </p:par>
                      </p:childTnLst>
                    </p:cTn>
                  </p:par>
                  <p:par>
                    <p:cTn id="143" fill="hold">
                      <p:stCondLst>
                        <p:cond delay="indefinite"/>
                      </p:stCondLst>
                      <p:childTnLst>
                        <p:par>
                          <p:cTn id="144" fill="hold">
                            <p:stCondLst>
                              <p:cond delay="0"/>
                            </p:stCondLst>
                            <p:childTnLst>
                              <p:par>
                                <p:cTn id="145" presetID="1" presetClass="entr" presetSubtype="0" fill="hold" grpId="0" nodeType="clickEffect">
                                  <p:stCondLst>
                                    <p:cond delay="0"/>
                                  </p:stCondLst>
                                  <p:childTnLst>
                                    <p:set>
                                      <p:cBhvr>
                                        <p:cTn id="146" dur="1" fill="hold">
                                          <p:stCondLst>
                                            <p:cond delay="0"/>
                                          </p:stCondLst>
                                        </p:cTn>
                                        <p:tgtEl>
                                          <p:spTgt spid="13"/>
                                        </p:tgtEl>
                                        <p:attrNameLst>
                                          <p:attrName>style.visibility</p:attrName>
                                        </p:attrNameLst>
                                      </p:cBhvr>
                                      <p:to>
                                        <p:strVal val="visible"/>
                                      </p:to>
                                    </p:set>
                                  </p:childTnLst>
                                </p:cTn>
                              </p:par>
                            </p:childTnLst>
                          </p:cTn>
                        </p:par>
                      </p:childTnLst>
                    </p:cTn>
                  </p:par>
                  <p:par>
                    <p:cTn id="147" fill="hold">
                      <p:stCondLst>
                        <p:cond delay="indefinite"/>
                      </p:stCondLst>
                      <p:childTnLst>
                        <p:par>
                          <p:cTn id="148" fill="hold">
                            <p:stCondLst>
                              <p:cond delay="0"/>
                            </p:stCondLst>
                            <p:childTnLst>
                              <p:par>
                                <p:cTn id="149" presetID="1" presetClass="entr" presetSubtype="0" fill="hold" grpId="0" nodeType="clickEffect">
                                  <p:stCondLst>
                                    <p:cond delay="0"/>
                                  </p:stCondLst>
                                  <p:childTnLst>
                                    <p:set>
                                      <p:cBhvr>
                                        <p:cTn id="150" dur="1" fill="hold">
                                          <p:stCondLst>
                                            <p:cond delay="0"/>
                                          </p:stCondLst>
                                        </p:cTn>
                                        <p:tgtEl>
                                          <p:spTgt spid="26"/>
                                        </p:tgtEl>
                                        <p:attrNameLst>
                                          <p:attrName>style.visibility</p:attrName>
                                        </p:attrNameLst>
                                      </p:cBhvr>
                                      <p:to>
                                        <p:strVal val="visible"/>
                                      </p:to>
                                    </p:set>
                                  </p:childTnLst>
                                </p:cTn>
                              </p:par>
                            </p:childTnLst>
                          </p:cTn>
                        </p:par>
                      </p:childTnLst>
                    </p:cTn>
                  </p:par>
                  <p:par>
                    <p:cTn id="151" fill="hold">
                      <p:stCondLst>
                        <p:cond delay="indefinite"/>
                      </p:stCondLst>
                      <p:childTnLst>
                        <p:par>
                          <p:cTn id="152" fill="hold">
                            <p:stCondLst>
                              <p:cond delay="0"/>
                            </p:stCondLst>
                            <p:childTnLst>
                              <p:par>
                                <p:cTn id="153" presetID="22" presetClass="entr" presetSubtype="4" fill="hold" nodeType="clickEffect">
                                  <p:stCondLst>
                                    <p:cond delay="0"/>
                                  </p:stCondLst>
                                  <p:childTnLst>
                                    <p:set>
                                      <p:cBhvr>
                                        <p:cTn id="154" dur="1" fill="hold">
                                          <p:stCondLst>
                                            <p:cond delay="0"/>
                                          </p:stCondLst>
                                        </p:cTn>
                                        <p:tgtEl>
                                          <p:spTgt spid="38"/>
                                        </p:tgtEl>
                                        <p:attrNameLst>
                                          <p:attrName>style.visibility</p:attrName>
                                        </p:attrNameLst>
                                      </p:cBhvr>
                                      <p:to>
                                        <p:strVal val="visible"/>
                                      </p:to>
                                    </p:set>
                                    <p:animEffect transition="in" filter="wipe(down)">
                                      <p:cBhvr>
                                        <p:cTn id="155" dur="500"/>
                                        <p:tgtEl>
                                          <p:spTgt spid="38"/>
                                        </p:tgtEl>
                                      </p:cBhvr>
                                    </p:animEffect>
                                  </p:childTnLst>
                                </p:cTn>
                              </p:par>
                              <p:par>
                                <p:cTn id="156" presetID="22" presetClass="entr" presetSubtype="4" fill="hold" nodeType="withEffect">
                                  <p:stCondLst>
                                    <p:cond delay="0"/>
                                  </p:stCondLst>
                                  <p:childTnLst>
                                    <p:set>
                                      <p:cBhvr>
                                        <p:cTn id="157" dur="1" fill="hold">
                                          <p:stCondLst>
                                            <p:cond delay="0"/>
                                          </p:stCondLst>
                                        </p:cTn>
                                        <p:tgtEl>
                                          <p:spTgt spid="37"/>
                                        </p:tgtEl>
                                        <p:attrNameLst>
                                          <p:attrName>style.visibility</p:attrName>
                                        </p:attrNameLst>
                                      </p:cBhvr>
                                      <p:to>
                                        <p:strVal val="visible"/>
                                      </p:to>
                                    </p:set>
                                    <p:animEffect transition="in" filter="wipe(down)">
                                      <p:cBhvr>
                                        <p:cTn id="158" dur="500"/>
                                        <p:tgtEl>
                                          <p:spTgt spid="37"/>
                                        </p:tgtEl>
                                      </p:cBhvr>
                                    </p:animEffect>
                                  </p:childTnLst>
                                </p:cTn>
                              </p:par>
                            </p:childTnLst>
                          </p:cTn>
                        </p:par>
                      </p:childTnLst>
                    </p:cTn>
                  </p:par>
                  <p:par>
                    <p:cTn id="159" fill="hold">
                      <p:stCondLst>
                        <p:cond delay="indefinite"/>
                      </p:stCondLst>
                      <p:childTnLst>
                        <p:par>
                          <p:cTn id="160" fill="hold">
                            <p:stCondLst>
                              <p:cond delay="0"/>
                            </p:stCondLst>
                            <p:childTnLst>
                              <p:par>
                                <p:cTn id="161" presetID="1" presetClass="entr" presetSubtype="0" fill="hold" grpId="0" nodeType="clickEffect">
                                  <p:stCondLst>
                                    <p:cond delay="0"/>
                                  </p:stCondLst>
                                  <p:childTnLst>
                                    <p:set>
                                      <p:cBhvr>
                                        <p:cTn id="162" dur="1" fill="hold">
                                          <p:stCondLst>
                                            <p:cond delay="0"/>
                                          </p:stCondLst>
                                        </p:cTn>
                                        <p:tgtEl>
                                          <p:spTgt spid="49"/>
                                        </p:tgtEl>
                                        <p:attrNameLst>
                                          <p:attrName>style.visibility</p:attrName>
                                        </p:attrNameLst>
                                      </p:cBhvr>
                                      <p:to>
                                        <p:strVal val="visible"/>
                                      </p:to>
                                    </p:set>
                                  </p:childTnLst>
                                </p:cTn>
                              </p:par>
                            </p:childTnLst>
                          </p:cTn>
                        </p:par>
                      </p:childTnLst>
                    </p:cTn>
                  </p:par>
                  <p:par>
                    <p:cTn id="163" fill="hold">
                      <p:stCondLst>
                        <p:cond delay="indefinite"/>
                      </p:stCondLst>
                      <p:childTnLst>
                        <p:par>
                          <p:cTn id="164" fill="hold">
                            <p:stCondLst>
                              <p:cond delay="0"/>
                            </p:stCondLst>
                            <p:childTnLst>
                              <p:par>
                                <p:cTn id="165" presetID="10" presetClass="exit" presetSubtype="0" fill="hold" grpId="1" nodeType="clickEffect">
                                  <p:stCondLst>
                                    <p:cond delay="0"/>
                                  </p:stCondLst>
                                  <p:childTnLst>
                                    <p:animEffect transition="out" filter="fade">
                                      <p:cBhvr>
                                        <p:cTn id="166" dur="500"/>
                                        <p:tgtEl>
                                          <p:spTgt spid="49"/>
                                        </p:tgtEl>
                                      </p:cBhvr>
                                    </p:animEffect>
                                    <p:set>
                                      <p:cBhvr>
                                        <p:cTn id="167" dur="1" fill="hold">
                                          <p:stCondLst>
                                            <p:cond delay="499"/>
                                          </p:stCondLst>
                                        </p:cTn>
                                        <p:tgtEl>
                                          <p:spTgt spid="49"/>
                                        </p:tgtEl>
                                        <p:attrNameLst>
                                          <p:attrName>style.visibility</p:attrName>
                                        </p:attrNameLst>
                                      </p:cBhvr>
                                      <p:to>
                                        <p:strVal val="hidden"/>
                                      </p:to>
                                    </p:set>
                                  </p:childTnLst>
                                </p:cTn>
                              </p:par>
                              <p:par>
                                <p:cTn id="168" presetID="10" presetClass="exit" presetSubtype="0" fill="hold" grpId="1" nodeType="withEffect">
                                  <p:stCondLst>
                                    <p:cond delay="0"/>
                                  </p:stCondLst>
                                  <p:childTnLst>
                                    <p:animEffect transition="out" filter="fade">
                                      <p:cBhvr>
                                        <p:cTn id="169" dur="500"/>
                                        <p:tgtEl>
                                          <p:spTgt spid="26"/>
                                        </p:tgtEl>
                                      </p:cBhvr>
                                    </p:animEffect>
                                    <p:set>
                                      <p:cBhvr>
                                        <p:cTn id="170" dur="1" fill="hold">
                                          <p:stCondLst>
                                            <p:cond delay="499"/>
                                          </p:stCondLst>
                                        </p:cTn>
                                        <p:tgtEl>
                                          <p:spTgt spid="26"/>
                                        </p:tgtEl>
                                        <p:attrNameLst>
                                          <p:attrName>style.visibility</p:attrName>
                                        </p:attrNameLst>
                                      </p:cBhvr>
                                      <p:to>
                                        <p:strVal val="hidden"/>
                                      </p:to>
                                    </p:set>
                                  </p:childTnLst>
                                </p:cTn>
                              </p:par>
                            </p:childTnLst>
                          </p:cTn>
                        </p:par>
                      </p:childTnLst>
                    </p:cTn>
                  </p:par>
                  <p:par>
                    <p:cTn id="171" fill="hold">
                      <p:stCondLst>
                        <p:cond delay="indefinite"/>
                      </p:stCondLst>
                      <p:childTnLst>
                        <p:par>
                          <p:cTn id="172" fill="hold">
                            <p:stCondLst>
                              <p:cond delay="0"/>
                            </p:stCondLst>
                            <p:childTnLst>
                              <p:par>
                                <p:cTn id="173" presetID="1" presetClass="entr" presetSubtype="0" fill="hold" nodeType="clickEffect">
                                  <p:stCondLst>
                                    <p:cond delay="0"/>
                                  </p:stCondLst>
                                  <p:childTnLst>
                                    <p:set>
                                      <p:cBhvr>
                                        <p:cTn id="174" dur="1" fill="hold">
                                          <p:stCondLst>
                                            <p:cond delay="0"/>
                                          </p:stCondLst>
                                        </p:cTn>
                                        <p:tgtEl>
                                          <p:spTgt spid="20"/>
                                        </p:tgtEl>
                                        <p:attrNameLst>
                                          <p:attrName>style.visibility</p:attrName>
                                        </p:attrNameLst>
                                      </p:cBhvr>
                                      <p:to>
                                        <p:strVal val="visible"/>
                                      </p:to>
                                    </p:set>
                                  </p:childTnLst>
                                </p:cTn>
                              </p:par>
                            </p:childTnLst>
                          </p:cTn>
                        </p:par>
                      </p:childTnLst>
                    </p:cTn>
                  </p:par>
                  <p:par>
                    <p:cTn id="175" fill="hold">
                      <p:stCondLst>
                        <p:cond delay="indefinite"/>
                      </p:stCondLst>
                      <p:childTnLst>
                        <p:par>
                          <p:cTn id="176" fill="hold">
                            <p:stCondLst>
                              <p:cond delay="0"/>
                            </p:stCondLst>
                            <p:childTnLst>
                              <p:par>
                                <p:cTn id="177" presetID="1" presetClass="entr" presetSubtype="0" fill="hold" nodeType="clickEffect">
                                  <p:stCondLst>
                                    <p:cond delay="0"/>
                                  </p:stCondLst>
                                  <p:childTnLst>
                                    <p:set>
                                      <p:cBhvr>
                                        <p:cTn id="178" dur="1" fill="hold">
                                          <p:stCondLst>
                                            <p:cond delay="0"/>
                                          </p:stCondLst>
                                        </p:cTn>
                                        <p:tgtEl>
                                          <p:spTgt spid="23"/>
                                        </p:tgtEl>
                                        <p:attrNameLst>
                                          <p:attrName>style.visibility</p:attrName>
                                        </p:attrNameLst>
                                      </p:cBhvr>
                                      <p:to>
                                        <p:strVal val="visible"/>
                                      </p:to>
                                    </p:set>
                                  </p:childTnLst>
                                </p:cTn>
                              </p:par>
                              <p:par>
                                <p:cTn id="179" presetID="1" presetClass="entr" presetSubtype="0" fill="hold" nodeType="withEffect">
                                  <p:stCondLst>
                                    <p:cond delay="0"/>
                                  </p:stCondLst>
                                  <p:childTnLst>
                                    <p:set>
                                      <p:cBhvr>
                                        <p:cTn id="180" dur="1" fill="hold">
                                          <p:stCondLst>
                                            <p:cond delay="0"/>
                                          </p:stCondLst>
                                        </p:cTn>
                                        <p:tgtEl>
                                          <p:spTgt spid="22"/>
                                        </p:tgtEl>
                                        <p:attrNameLst>
                                          <p:attrName>style.visibility</p:attrName>
                                        </p:attrNameLst>
                                      </p:cBhvr>
                                      <p:to>
                                        <p:strVal val="visible"/>
                                      </p:to>
                                    </p:set>
                                  </p:childTnLst>
                                </p:cTn>
                              </p:par>
                              <p:par>
                                <p:cTn id="181" presetID="1" presetClass="entr" presetSubtype="0" fill="hold" grpId="0" nodeType="withEffect">
                                  <p:stCondLst>
                                    <p:cond delay="0"/>
                                  </p:stCondLst>
                                  <p:childTnLst>
                                    <p:set>
                                      <p:cBhvr>
                                        <p:cTn id="182"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allAtOnce" animBg="1"/>
      <p:bldP spid="9" grpId="0" animBg="1"/>
      <p:bldP spid="10" grpId="0" animBg="1"/>
      <p:bldP spid="11" grpId="0" animBg="1"/>
      <p:bldP spid="12" grpId="0" animBg="1"/>
      <p:bldP spid="13" grpId="0" animBg="1"/>
      <p:bldP spid="19" grpId="0" animBg="1"/>
      <p:bldP spid="19" grpId="1" animBg="1"/>
      <p:bldP spid="21" grpId="0" animBg="1"/>
      <p:bldP spid="24" grpId="0" animBg="1"/>
      <p:bldP spid="24" grpId="1" animBg="1"/>
      <p:bldP spid="25" grpId="0" animBg="1"/>
      <p:bldP spid="25" grpId="1" animBg="1"/>
      <p:bldP spid="26" grpId="0" animBg="1"/>
      <p:bldP spid="26" grpId="1" animBg="1"/>
      <p:bldP spid="27" grpId="0" animBg="1"/>
      <p:bldP spid="27" grpId="1" animBg="1"/>
      <p:bldP spid="30" grpId="0" animBg="1"/>
      <p:bldP spid="30" grpId="1" animBg="1"/>
      <p:bldP spid="31" grpId="0" animBg="1"/>
      <p:bldP spid="31" grpId="1" animBg="1"/>
      <p:bldP spid="32" grpId="0" animBg="1"/>
      <p:bldP spid="32" grpId="1" animBg="1"/>
      <p:bldP spid="36" grpId="0" animBg="1"/>
      <p:bldP spid="47" grpId="0" animBg="1"/>
      <p:bldP spid="47" grpId="1" animBg="1"/>
      <p:bldP spid="48" grpId="0" animBg="1"/>
      <p:bldP spid="48" grpId="1" animBg="1"/>
      <p:bldP spid="49" grpId="0" animBg="1"/>
      <p:bldP spid="49" grpId="1" animBg="1"/>
    </p:bldLst>
  </p:timing>
</p:sld>
</file>

<file path=ppt/theme/theme1.xml><?xml version="1.0" encoding="utf-8"?>
<a:theme xmlns:a="http://schemas.openxmlformats.org/drawingml/2006/main" name="Office Theme">
  <a:themeElements>
    <a:clrScheme name="Jay">
      <a:dk1>
        <a:srgbClr val="212121"/>
      </a:dk1>
      <a:lt1>
        <a:sysClr val="window" lastClr="FFFFFF"/>
      </a:lt1>
      <a:dk2>
        <a:srgbClr val="1D6FA9"/>
      </a:dk2>
      <a:lt2>
        <a:srgbClr val="FFFFFF"/>
      </a:lt2>
      <a:accent1>
        <a:srgbClr val="909090"/>
      </a:accent1>
      <a:accent2>
        <a:srgbClr val="00BBD3"/>
      </a:accent2>
      <a:accent3>
        <a:srgbClr val="8BC145"/>
      </a:accent3>
      <a:accent4>
        <a:srgbClr val="1D9A78"/>
      </a:accent4>
      <a:accent5>
        <a:srgbClr val="F19D19"/>
      </a:accent5>
      <a:accent6>
        <a:srgbClr val="B84742"/>
      </a:accent6>
      <a:hlink>
        <a:srgbClr val="70AD47"/>
      </a:hlink>
      <a:folHlink>
        <a:srgbClr val="ED7D31"/>
      </a:folHlink>
    </a:clrScheme>
    <a:fontScheme name="Custom 1">
      <a:majorFont>
        <a:latin typeface="Roboto Condensed"/>
        <a:ea typeface=""/>
        <a:cs typeface=""/>
      </a:majorFont>
      <a:minorFont>
        <a:latin typeface="Roboto Condense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11425</TotalTime>
  <Words>8066</Words>
  <Application>Microsoft Office PowerPoint</Application>
  <PresentationFormat>Widescreen</PresentationFormat>
  <Paragraphs>1478</Paragraphs>
  <Slides>72</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72</vt:i4>
      </vt:variant>
    </vt:vector>
  </HeadingPairs>
  <TitlesOfParts>
    <vt:vector size="81" baseType="lpstr">
      <vt:lpstr>Wingdings 3</vt:lpstr>
      <vt:lpstr>Roboto Condensed</vt:lpstr>
      <vt:lpstr>Symbol</vt:lpstr>
      <vt:lpstr>Proxima Nova</vt:lpstr>
      <vt:lpstr>Roboto Condensed Light</vt:lpstr>
      <vt:lpstr>Arial</vt:lpstr>
      <vt:lpstr>Wingdings</vt:lpstr>
      <vt:lpstr>Calibri</vt:lpstr>
      <vt:lpstr>Office Theme</vt:lpstr>
      <vt:lpstr>PowerPoint Presentation</vt:lpstr>
      <vt:lpstr>PowerPoint Presentation</vt:lpstr>
      <vt:lpstr>What is transaction?</vt:lpstr>
      <vt:lpstr>ACID properties of transaction</vt:lpstr>
      <vt:lpstr>ACID properties of transaction (Atomicity)</vt:lpstr>
      <vt:lpstr>ACID properties of transaction (Consistency)</vt:lpstr>
      <vt:lpstr>ACID properties of transaction (Isolation)</vt:lpstr>
      <vt:lpstr>ACID properties of transaction (Durability)</vt:lpstr>
      <vt:lpstr>Transaction State Diagram \ State Transition Diagram</vt:lpstr>
      <vt:lpstr>Transaction State Diagram \ State Transition Diagram</vt:lpstr>
      <vt:lpstr>What is schedule?</vt:lpstr>
      <vt:lpstr>Example of schedule</vt:lpstr>
      <vt:lpstr>Example of schedule</vt:lpstr>
      <vt:lpstr>Types of Schedule</vt:lpstr>
      <vt:lpstr>Serial schedule</vt:lpstr>
      <vt:lpstr>Example of Serial Schedule</vt:lpstr>
      <vt:lpstr>Non-serial Schedule (Interleaved Schedule)</vt:lpstr>
      <vt:lpstr>Example of Non-serial Schedule (Interleaved Schedule)</vt:lpstr>
      <vt:lpstr>Equivalent Schedule</vt:lpstr>
      <vt:lpstr>Equivalent Schedule</vt:lpstr>
      <vt:lpstr>Serializability</vt:lpstr>
      <vt:lpstr>Conflicting instructions</vt:lpstr>
      <vt:lpstr>Conflict serializability</vt:lpstr>
      <vt:lpstr>Conflict serializability (Example)</vt:lpstr>
      <vt:lpstr>Conflict serializability (Example)</vt:lpstr>
      <vt:lpstr>View serializability</vt:lpstr>
      <vt:lpstr>Initial Read</vt:lpstr>
      <vt:lpstr>Updated Read</vt:lpstr>
      <vt:lpstr>Final Write</vt:lpstr>
      <vt:lpstr>View serializable example</vt:lpstr>
      <vt:lpstr>View serializable example (Initial Read)</vt:lpstr>
      <vt:lpstr>View serializable example (Updated Read)</vt:lpstr>
      <vt:lpstr>View serializable example (Final Write)</vt:lpstr>
      <vt:lpstr>View serializable example</vt:lpstr>
      <vt:lpstr>Two phase commit protocol</vt:lpstr>
      <vt:lpstr>Two phase commit protocol</vt:lpstr>
      <vt:lpstr>Two phase commit protocol Commit Request Phase</vt:lpstr>
      <vt:lpstr>Two phase commit protocol Commit Phase</vt:lpstr>
      <vt:lpstr>Database recovery</vt:lpstr>
      <vt:lpstr>Log based recovery method</vt:lpstr>
      <vt:lpstr>Log based recovery method</vt:lpstr>
      <vt:lpstr>Immediate v/s Deferred database modification</vt:lpstr>
      <vt:lpstr>Immediate v/s Deferred database modification</vt:lpstr>
      <vt:lpstr>Immediate v/s Deferred database modification</vt:lpstr>
      <vt:lpstr>Problems with Deferred &amp; Immediate Updates (Checkpoint)</vt:lpstr>
      <vt:lpstr>How the checkpoint works when failure occurs</vt:lpstr>
      <vt:lpstr>How the checkpoint works when failure occurs</vt:lpstr>
      <vt:lpstr>How the checkpoint works when failure occurs</vt:lpstr>
      <vt:lpstr>Page table structure</vt:lpstr>
      <vt:lpstr>Shadow paging technique</vt:lpstr>
      <vt:lpstr>Shadow paging technique</vt:lpstr>
      <vt:lpstr>Shadow paging technique</vt:lpstr>
      <vt:lpstr>What is concurrency?</vt:lpstr>
      <vt:lpstr>Lost update problem</vt:lpstr>
      <vt:lpstr>Dirty read problem</vt:lpstr>
      <vt:lpstr>Incorrect retrieval problem</vt:lpstr>
      <vt:lpstr>What is lock?</vt:lpstr>
      <vt:lpstr>Lock based protocol</vt:lpstr>
      <vt:lpstr>Lock based protocol</vt:lpstr>
      <vt:lpstr>Two phase locking protocol</vt:lpstr>
      <vt:lpstr>Strict two phase V/S Rigorous two phase locking protocol</vt:lpstr>
      <vt:lpstr>Time stamp based protocol</vt:lpstr>
      <vt:lpstr>Time stamp ordering protocol</vt:lpstr>
      <vt:lpstr>What is deadlock?</vt:lpstr>
      <vt:lpstr>Deadlock detection</vt:lpstr>
      <vt:lpstr>Deadlock detection</vt:lpstr>
      <vt:lpstr>Deadlock recovery</vt:lpstr>
      <vt:lpstr>Deadlock prevention</vt:lpstr>
      <vt:lpstr>Deadlock prevention</vt:lpstr>
      <vt:lpstr>Deadlock prevention</vt:lpstr>
      <vt:lpstr>Questions asked in Exam</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Asif Alam</cp:lastModifiedBy>
  <cp:revision>1776</cp:revision>
  <dcterms:created xsi:type="dcterms:W3CDTF">2020-05-01T05:09:15Z</dcterms:created>
  <dcterms:modified xsi:type="dcterms:W3CDTF">2023-12-12T10:28:54Z</dcterms:modified>
</cp:coreProperties>
</file>