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8"/>
  </p:notesMasterIdLst>
  <p:sldIdLst>
    <p:sldId id="257" r:id="rId2"/>
    <p:sldId id="258" r:id="rId3"/>
    <p:sldId id="302" r:id="rId4"/>
    <p:sldId id="303" r:id="rId5"/>
    <p:sldId id="304" r:id="rId6"/>
    <p:sldId id="305" r:id="rId7"/>
    <p:sldId id="306" r:id="rId8"/>
    <p:sldId id="260" r:id="rId9"/>
    <p:sldId id="297" r:id="rId10"/>
    <p:sldId id="298" r:id="rId11"/>
    <p:sldId id="299" r:id="rId12"/>
    <p:sldId id="300" r:id="rId13"/>
    <p:sldId id="301" r:id="rId14"/>
    <p:sldId id="307" r:id="rId15"/>
    <p:sldId id="308" r:id="rId16"/>
    <p:sldId id="309" r:id="rId17"/>
    <p:sldId id="310" r:id="rId18"/>
    <p:sldId id="311" r:id="rId19"/>
    <p:sldId id="312" r:id="rId20"/>
    <p:sldId id="313" r:id="rId21"/>
    <p:sldId id="314" r:id="rId22"/>
    <p:sldId id="315" r:id="rId23"/>
    <p:sldId id="316" r:id="rId24"/>
    <p:sldId id="338" r:id="rId25"/>
    <p:sldId id="317" r:id="rId26"/>
    <p:sldId id="318" r:id="rId27"/>
    <p:sldId id="319" r:id="rId28"/>
    <p:sldId id="320" r:id="rId29"/>
    <p:sldId id="321" r:id="rId30"/>
    <p:sldId id="322" r:id="rId31"/>
    <p:sldId id="323" r:id="rId32"/>
    <p:sldId id="324" r:id="rId33"/>
    <p:sldId id="326" r:id="rId34"/>
    <p:sldId id="327" r:id="rId35"/>
    <p:sldId id="328" r:id="rId36"/>
    <p:sldId id="329" r:id="rId37"/>
    <p:sldId id="331" r:id="rId38"/>
    <p:sldId id="330" r:id="rId39"/>
    <p:sldId id="325" r:id="rId40"/>
    <p:sldId id="332" r:id="rId41"/>
    <p:sldId id="333" r:id="rId42"/>
    <p:sldId id="334" r:id="rId43"/>
    <p:sldId id="337" r:id="rId44"/>
    <p:sldId id="335" r:id="rId45"/>
    <p:sldId id="336" r:id="rId46"/>
    <p:sldId id="296" r:id="rId4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FCFF"/>
    <a:srgbClr val="FFFFFF"/>
    <a:srgbClr val="11BBAF"/>
    <a:srgbClr val="FFCA4F"/>
    <a:srgbClr val="854F89"/>
    <a:srgbClr val="FFE152"/>
    <a:srgbClr val="DD00FF"/>
    <a:srgbClr val="D8D5ED"/>
    <a:srgbClr val="40BAD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69" autoAdjust="0"/>
    <p:restoredTop sz="94660"/>
  </p:normalViewPr>
  <p:slideViewPr>
    <p:cSldViewPr snapToGrid="0">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sif Alam" userId="a1c3c43b8cd59000" providerId="LiveId" clId="{FCD23F29-52BE-4FFE-B0F3-5524D5304313}"/>
    <pc:docChg chg="custSel modSld">
      <pc:chgData name="Asif Alam" userId="a1c3c43b8cd59000" providerId="LiveId" clId="{FCD23F29-52BE-4FFE-B0F3-5524D5304313}" dt="2023-12-09T19:01:39.950" v="16" actId="1076"/>
      <pc:docMkLst>
        <pc:docMk/>
      </pc:docMkLst>
      <pc:sldChg chg="modSp mod">
        <pc:chgData name="Asif Alam" userId="a1c3c43b8cd59000" providerId="LiveId" clId="{FCD23F29-52BE-4FFE-B0F3-5524D5304313}" dt="2023-12-09T19:01:39.950" v="16" actId="1076"/>
        <pc:sldMkLst>
          <pc:docMk/>
          <pc:sldMk cId="3124965216" sldId="296"/>
        </pc:sldMkLst>
        <pc:spChg chg="mod">
          <ac:chgData name="Asif Alam" userId="a1c3c43b8cd59000" providerId="LiveId" clId="{FCD23F29-52BE-4FFE-B0F3-5524D5304313}" dt="2023-12-09T19:01:39.950" v="16" actId="1076"/>
          <ac:spMkLst>
            <pc:docMk/>
            <pc:sldMk cId="3124965216" sldId="296"/>
            <ac:spMk id="2"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FEE027-3832-4EC4-8CAE-DB5DD688184C}" type="datetimeFigureOut">
              <a:rPr lang="en-US" smtClean="0"/>
              <a:t>12/10/2023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2B528B5-C058-4B1C-9409-3691A7A108CF}" type="slidenum">
              <a:rPr lang="en-US" smtClean="0"/>
              <a:t>‹#›</a:t>
            </a:fld>
            <a:endParaRPr lang="en-US"/>
          </a:p>
        </p:txBody>
      </p:sp>
    </p:spTree>
    <p:extLst>
      <p:ext uri="{BB962C8B-B14F-4D97-AF65-F5344CB8AC3E}">
        <p14:creationId xmlns:p14="http://schemas.microsoft.com/office/powerpoint/2010/main" val="18253060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0" y="761999"/>
            <a:ext cx="9141619" cy="533400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70263" y="761999"/>
            <a:ext cx="2925318" cy="5334001"/>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69848" y="1298448"/>
            <a:ext cx="7315200" cy="3255264"/>
          </a:xfrm>
        </p:spPr>
        <p:txBody>
          <a:bodyPr anchor="b">
            <a:normAutofit/>
          </a:bodyPr>
          <a:lstStyle>
            <a:lvl1pPr algn="l">
              <a:defRPr sz="5900" spc="-100"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100015" y="4670246"/>
            <a:ext cx="7315200" cy="914400"/>
          </a:xfrm>
        </p:spPr>
        <p:txBody>
          <a:bodyPr anchor="t">
            <a:normAutofit/>
          </a:bodyPr>
          <a:lstStyle>
            <a:lvl1pPr marL="0" indent="0" algn="l">
              <a:buNone/>
              <a:defRPr sz="2200" cap="none" spc="0" baseline="0">
                <a:solidFill>
                  <a:schemeClr val="accent1">
                    <a:lumMod val="20000"/>
                    <a:lumOff val="80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4863961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0552580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81000" y="990600"/>
            <a:ext cx="2819400" cy="49530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867912" y="868680"/>
            <a:ext cx="7315200" cy="5120640"/>
          </a:xfrm>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715232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681021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867912" y="1298448"/>
            <a:ext cx="7315200" cy="3255264"/>
          </a:xfrm>
        </p:spPr>
        <p:txBody>
          <a:bodyPr anchor="b">
            <a:normAutofit/>
          </a:bodyPr>
          <a:lstStyle>
            <a:lvl1pPr>
              <a:defRPr sz="5900" b="0" spc="-100" baseline="0">
                <a:solidFill>
                  <a:schemeClr val="tx1">
                    <a:lumMod val="65000"/>
                    <a:lumOff val="3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3886200" y="4672584"/>
            <a:ext cx="7315200" cy="914400"/>
          </a:xfrm>
        </p:spPr>
        <p:txBody>
          <a:bodyPr anchor="t">
            <a:normAutofit/>
          </a:bodyPr>
          <a:lstStyle>
            <a:lvl1pPr marL="0" indent="0">
              <a:buNone/>
              <a:defRPr sz="2200" cap="none" spc="0" baseline="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6272441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867912"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818120" y="868680"/>
            <a:ext cx="347472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8200099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3867912" y="1023586"/>
            <a:ext cx="3474720" cy="807720"/>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3867912"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7818463" y="1023586"/>
            <a:ext cx="3474720" cy="813171"/>
          </a:xfrm>
        </p:spPr>
        <p:txBody>
          <a:bodyPr anchor="b">
            <a:normAutofit/>
          </a:bodyPr>
          <a:lstStyle>
            <a:lvl1pPr marL="0" indent="0">
              <a:spcBef>
                <a:spcPts val="0"/>
              </a:spcBef>
              <a:buNone/>
              <a:defRPr sz="2000" b="1">
                <a:solidFill>
                  <a:schemeClr val="tx1">
                    <a:lumMod val="65000"/>
                    <a:lumOff val="3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7818463" y="1930936"/>
            <a:ext cx="3474720" cy="402336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11" name="Footer Placeholder 10"/>
          <p:cNvSpPr>
            <a:spLocks noGrp="1"/>
          </p:cNvSpPr>
          <p:nvPr>
            <p:ph type="ftr" sz="quarter" idx="11"/>
          </p:nvPr>
        </p:nvSpPr>
        <p:spPr/>
        <p:txBody>
          <a:bodyPr/>
          <a:lstStyle/>
          <a:p>
            <a:endParaRPr lang="en-IN"/>
          </a:p>
        </p:txBody>
      </p:sp>
      <p:sp>
        <p:nvSpPr>
          <p:cNvPr id="12" name="Slide Number Placeholder 11"/>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0499486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2" name="Date Placeholder 1"/>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7" name="Footer Placeholder 6"/>
          <p:cNvSpPr>
            <a:spLocks noGrp="1"/>
          </p:cNvSpPr>
          <p:nvPr>
            <p:ph type="ftr" sz="quarter" idx="11"/>
          </p:nvPr>
        </p:nvSpPr>
        <p:spPr/>
        <p:txBody>
          <a:bodyPr/>
          <a:lstStyle/>
          <a:p>
            <a:endParaRPr lang="en-IN"/>
          </a:p>
        </p:txBody>
      </p:sp>
      <p:sp>
        <p:nvSpPr>
          <p:cNvPr id="8" name="Slide Number Placeholder 7"/>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4191626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24975179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3867912" y="868680"/>
            <a:ext cx="7315200" cy="512064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6032" y="3494176"/>
            <a:ext cx="2834640" cy="2321990"/>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9" name="Footer Placeholder 8"/>
          <p:cNvSpPr>
            <a:spLocks noGrp="1"/>
          </p:cNvSpPr>
          <p:nvPr>
            <p:ph type="ftr" sz="quarter" idx="11"/>
          </p:nvPr>
        </p:nvSpPr>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38704675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032" y="1143000"/>
            <a:ext cx="2834640" cy="2377440"/>
          </a:xfrm>
        </p:spPr>
        <p:txBody>
          <a:bodyPr anchor="b">
            <a:normAutofit/>
          </a:bodyPr>
          <a:lstStyle>
            <a:lvl1pP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3570644" y="767419"/>
            <a:ext cx="8115230" cy="5330952"/>
          </a:xfrm>
          <a:solidFill>
            <a:schemeClr val="bg1">
              <a:lumMod val="75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256032" y="3493008"/>
            <a:ext cx="2834640" cy="2322576"/>
          </a:xfrm>
        </p:spPr>
        <p:txBody>
          <a:bodyPr anchor="t">
            <a:normAutofit/>
          </a:bodyPr>
          <a:lstStyle>
            <a:lvl1pPr marL="0" indent="0">
              <a:lnSpc>
                <a:spcPct val="100000"/>
              </a:lnSpc>
              <a:buNone/>
              <a:defRPr sz="14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8" name="Date Placeholder 7"/>
          <p:cNvSpPr>
            <a:spLocks noGrp="1"/>
          </p:cNvSpPr>
          <p:nvPr>
            <p:ph type="dt" sz="half" idx="10"/>
          </p:nvPr>
        </p:nvSpPr>
        <p:spPr/>
        <p:txBody>
          <a:bodyPr/>
          <a:lstStyle/>
          <a:p>
            <a:fld id="{FB6E4831-481F-4AF1-9D8E-170CD6E1C3F5}" type="datetimeFigureOut">
              <a:rPr lang="en-IN" smtClean="0"/>
              <a:pPr/>
              <a:t>10-12-2023</a:t>
            </a:fld>
            <a:endParaRPr lang="en-IN"/>
          </a:p>
        </p:txBody>
      </p:sp>
      <p:sp>
        <p:nvSpPr>
          <p:cNvPr id="9" name="Footer Placeholder 8"/>
          <p:cNvSpPr>
            <a:spLocks noGrp="1"/>
          </p:cNvSpPr>
          <p:nvPr>
            <p:ph type="ftr" sz="quarter" idx="11"/>
          </p:nvPr>
        </p:nvSpPr>
        <p:spPr>
          <a:xfrm>
            <a:off x="3499101" y="6356350"/>
            <a:ext cx="5911517" cy="365125"/>
          </a:xfrm>
        </p:spPr>
        <p:txBody>
          <a:bodyPr/>
          <a:lstStyle/>
          <a:p>
            <a:endParaRPr lang="en-IN"/>
          </a:p>
        </p:txBody>
      </p:sp>
      <p:sp>
        <p:nvSpPr>
          <p:cNvPr id="10" name="Slide Number Placeholder 9"/>
          <p:cNvSpPr>
            <a:spLocks noGrp="1"/>
          </p:cNvSpPr>
          <p:nvPr>
            <p:ph type="sldNum" sz="quarter" idx="12"/>
          </p:nvPr>
        </p:nvSpPr>
        <p:spPr/>
        <p:txBody>
          <a:bodyPr/>
          <a:lstStyle/>
          <a:p>
            <a:fld id="{9C11CE39-2868-44A2-A0C6-827D458F7A8B}" type="slidenum">
              <a:rPr lang="en-IN" smtClean="0"/>
              <a:pPr/>
              <a:t>‹#›</a:t>
            </a:fld>
            <a:endParaRPr lang="en-IN"/>
          </a:p>
        </p:txBody>
      </p:sp>
    </p:spTree>
    <p:extLst>
      <p:ext uri="{BB962C8B-B14F-4D97-AF65-F5344CB8AC3E}">
        <p14:creationId xmlns:p14="http://schemas.microsoft.com/office/powerpoint/2010/main" val="11377029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758952"/>
            <a:ext cx="3443590" cy="533095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52919" y="1123837"/>
            <a:ext cx="2947482" cy="460118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8" name="Rectangle 37"/>
          <p:cNvSpPr/>
          <p:nvPr/>
        </p:nvSpPr>
        <p:spPr>
          <a:xfrm>
            <a:off x="11815864" y="758952"/>
            <a:ext cx="384048" cy="5330952"/>
          </a:xfrm>
          <a:prstGeom prst="rect">
            <a:avLst/>
          </a:prstGeom>
          <a:solidFill>
            <a:srgbClr val="C8C8C8">
              <a:alpha val="49804"/>
            </a:srgb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Text Placeholder 2"/>
          <p:cNvSpPr>
            <a:spLocks noGrp="1"/>
          </p:cNvSpPr>
          <p:nvPr>
            <p:ph type="body" idx="1"/>
          </p:nvPr>
        </p:nvSpPr>
        <p:spPr>
          <a:xfrm>
            <a:off x="3869268" y="864108"/>
            <a:ext cx="7315200" cy="5120640"/>
          </a:xfrm>
          <a:prstGeom prst="rect">
            <a:avLst/>
          </a:prstGeom>
        </p:spPr>
        <p:txBody>
          <a:bodyPr vert="horz" lIns="91440" tIns="45720" rIns="91440" bIns="45720" rtlCol="0" anchor="ct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262465" y="6356350"/>
            <a:ext cx="2743200"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fld id="{FB6E4831-481F-4AF1-9D8E-170CD6E1C3F5}" type="datetimeFigureOut">
              <a:rPr lang="en-IN" smtClean="0"/>
              <a:pPr/>
              <a:t>10-12-2023</a:t>
            </a:fld>
            <a:endParaRPr lang="en-IN"/>
          </a:p>
        </p:txBody>
      </p:sp>
      <p:sp>
        <p:nvSpPr>
          <p:cNvPr id="5" name="Footer Placeholder 4"/>
          <p:cNvSpPr>
            <a:spLocks noGrp="1"/>
          </p:cNvSpPr>
          <p:nvPr>
            <p:ph type="ftr" sz="quarter" idx="3"/>
          </p:nvPr>
        </p:nvSpPr>
        <p:spPr>
          <a:xfrm>
            <a:off x="3869268" y="6356350"/>
            <a:ext cx="5911517" cy="365125"/>
          </a:xfrm>
          <a:prstGeom prst="rect">
            <a:avLst/>
          </a:prstGeom>
        </p:spPr>
        <p:txBody>
          <a:bodyPr vert="horz" lIns="91440" tIns="45720" rIns="91440" bIns="45720" rtlCol="0" anchor="ctr"/>
          <a:lstStyle>
            <a:lvl1pPr algn="l">
              <a:defRPr sz="1100">
                <a:solidFill>
                  <a:schemeClr val="tx1">
                    <a:lumMod val="50000"/>
                    <a:lumOff val="50000"/>
                  </a:schemeClr>
                </a:solidFill>
              </a:defRPr>
            </a:lvl1pPr>
          </a:lstStyle>
          <a:p>
            <a:endParaRPr lang="en-IN"/>
          </a:p>
        </p:txBody>
      </p:sp>
      <p:sp>
        <p:nvSpPr>
          <p:cNvPr id="6" name="Slide Number Placeholder 5"/>
          <p:cNvSpPr>
            <a:spLocks noGrp="1"/>
          </p:cNvSpPr>
          <p:nvPr>
            <p:ph type="sldNum" sz="quarter" idx="4"/>
          </p:nvPr>
        </p:nvSpPr>
        <p:spPr>
          <a:xfrm>
            <a:off x="10634135" y="6356350"/>
            <a:ext cx="1530927" cy="365125"/>
          </a:xfrm>
          <a:prstGeom prst="rect">
            <a:avLst/>
          </a:prstGeom>
        </p:spPr>
        <p:txBody>
          <a:bodyPr vert="horz" lIns="91440" tIns="45720" rIns="91440" bIns="45720" rtlCol="0" anchor="ctr"/>
          <a:lstStyle>
            <a:lvl1pPr algn="r">
              <a:defRPr sz="1200" b="1">
                <a:solidFill>
                  <a:schemeClr val="accent1"/>
                </a:solidFill>
              </a:defRPr>
            </a:lvl1pPr>
          </a:lstStyle>
          <a:p>
            <a:fld id="{9C11CE39-2868-44A2-A0C6-827D458F7A8B}" type="slidenum">
              <a:rPr lang="en-IN" smtClean="0"/>
              <a:pPr/>
              <a:t>‹#›</a:t>
            </a:fld>
            <a:endParaRPr lang="en-IN"/>
          </a:p>
        </p:txBody>
      </p:sp>
    </p:spTree>
    <p:extLst>
      <p:ext uri="{BB962C8B-B14F-4D97-AF65-F5344CB8AC3E}">
        <p14:creationId xmlns:p14="http://schemas.microsoft.com/office/powerpoint/2010/main" val="108997466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600" kern="1200" spc="-60" baseline="0">
          <a:solidFill>
            <a:srgbClr val="FFFFFF"/>
          </a:solid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buClr>
        <a:buFont typeface="Wingdings 2" pitchFamily="18" charset="2"/>
        <a:buChar char=""/>
        <a:defRPr sz="2000" kern="1200">
          <a:solidFill>
            <a:schemeClr val="tx1">
              <a:lumMod val="65000"/>
              <a:lumOff val="35000"/>
            </a:schemeClr>
          </a:solidFill>
          <a:latin typeface="+mn-lt"/>
          <a:ea typeface="+mn-ea"/>
          <a:cs typeface="+mn-cs"/>
        </a:defRPr>
      </a:lvl1pPr>
      <a:lvl2pPr marL="6858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800" kern="1200">
          <a:solidFill>
            <a:schemeClr val="tx1">
              <a:lumMod val="65000"/>
              <a:lumOff val="35000"/>
            </a:schemeClr>
          </a:solidFill>
          <a:latin typeface="+mn-lt"/>
          <a:ea typeface="+mn-ea"/>
          <a:cs typeface="+mn-cs"/>
        </a:defRPr>
      </a:lvl2pPr>
      <a:lvl3pPr marL="11430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600" kern="1200">
          <a:solidFill>
            <a:schemeClr val="tx1">
              <a:lumMod val="65000"/>
              <a:lumOff val="35000"/>
            </a:schemeClr>
          </a:solidFill>
          <a:latin typeface="+mn-lt"/>
          <a:ea typeface="+mn-ea"/>
          <a:cs typeface="+mn-cs"/>
        </a:defRPr>
      </a:lvl3pPr>
      <a:lvl4pPr marL="16002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4pPr>
      <a:lvl5pPr marL="2057400" indent="-18288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8pPr>
      <a:lvl9pPr marL="3886200" indent="-228600" algn="l" defTabSz="914400" rtl="0" eaLnBrk="1" latinLnBrk="0" hangingPunct="1">
        <a:lnSpc>
          <a:spcPct val="90000"/>
        </a:lnSpc>
        <a:spcBef>
          <a:spcPts val="250"/>
        </a:spcBef>
        <a:spcAft>
          <a:spcPts val="250"/>
        </a:spcAft>
        <a:buClr>
          <a:schemeClr val="accent1"/>
        </a:buClr>
        <a:buFont typeface="Wingdings 2" pitchFamily="18" charset="2"/>
        <a:buChar char=""/>
        <a:defRPr sz="1400" kern="120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
        <p:nvSpPr>
          <p:cNvPr id="5" name="TextBox 4"/>
          <p:cNvSpPr txBox="1"/>
          <p:nvPr/>
        </p:nvSpPr>
        <p:spPr>
          <a:xfrm>
            <a:off x="9345419" y="1755104"/>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
        <p:nvSpPr>
          <p:cNvPr id="6" name="Rectangle 5"/>
          <p:cNvSpPr/>
          <p:nvPr/>
        </p:nvSpPr>
        <p:spPr>
          <a:xfrm>
            <a:off x="9543059" y="5616099"/>
            <a:ext cx="2063385" cy="400110"/>
          </a:xfrm>
          <a:prstGeom prst="rect">
            <a:avLst/>
          </a:prstGeom>
        </p:spPr>
        <p:txBody>
          <a:bodyPr wrap="none">
            <a:spAutoFit/>
          </a:bodyPr>
          <a:lstStyle/>
          <a:p>
            <a:r>
              <a:rPr lang="en-IN" sz="2000" b="1" dirty="0">
                <a:solidFill>
                  <a:schemeClr val="tx1">
                    <a:lumMod val="65000"/>
                    <a:lumOff val="35000"/>
                  </a:schemeClr>
                </a:solidFill>
                <a:latin typeface="CastleT" panose="020E0602050706020204" pitchFamily="34" charset="0"/>
              </a:rPr>
              <a:t>Prof. Urvi Bhatt</a:t>
            </a:r>
          </a:p>
        </p:txBody>
      </p:sp>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sp>
        <p:nvSpPr>
          <p:cNvPr id="12" name="TextBox 11"/>
          <p:cNvSpPr txBox="1"/>
          <p:nvPr/>
        </p:nvSpPr>
        <p:spPr>
          <a:xfrm>
            <a:off x="9448800" y="2856628"/>
            <a:ext cx="2743200" cy="1446550"/>
          </a:xfrm>
          <a:prstGeom prst="rect">
            <a:avLst/>
          </a:prstGeom>
          <a:noFill/>
        </p:spPr>
        <p:txBody>
          <a:bodyPr wrap="square" rtlCol="0">
            <a:spAutoFit/>
          </a:bodyPr>
          <a:lstStyle/>
          <a:p>
            <a:r>
              <a:rPr lang="en-IN" sz="2200" dirty="0">
                <a:solidFill>
                  <a:srgbClr val="0098A3"/>
                </a:solidFill>
                <a:latin typeface="CastleT" panose="020E0602050706020204" pitchFamily="34" charset="0"/>
              </a:rPr>
              <a:t>Unit no : 5</a:t>
            </a:r>
          </a:p>
          <a:p>
            <a:r>
              <a:rPr lang="en-US" sz="2200" dirty="0">
                <a:solidFill>
                  <a:srgbClr val="0098A3"/>
                </a:solidFill>
                <a:latin typeface="CastleT" panose="020E0602050706020204" pitchFamily="34" charset="0"/>
              </a:rPr>
              <a:t>Query processing and optimization</a:t>
            </a:r>
            <a:endParaRPr lang="en-IN" sz="2200" dirty="0">
              <a:solidFill>
                <a:srgbClr val="0098A3"/>
              </a:solidFill>
              <a:latin typeface="CastleT" panose="020E0602050706020204" pitchFamily="34" charset="0"/>
            </a:endParaRPr>
          </a:p>
          <a:p>
            <a:r>
              <a:rPr lang="en-IN" sz="2200" dirty="0">
                <a:solidFill>
                  <a:srgbClr val="0098A3"/>
                </a:solidFill>
                <a:latin typeface="CastleT" panose="020E0602050706020204" pitchFamily="34" charset="0"/>
              </a:rPr>
              <a:t>DBMS (01CE3201)</a:t>
            </a:r>
          </a:p>
        </p:txBody>
      </p:sp>
      <p:sp>
        <p:nvSpPr>
          <p:cNvPr id="9" name="Subtitle 2"/>
          <p:cNvSpPr>
            <a:spLocks noGrp="1"/>
          </p:cNvSpPr>
          <p:nvPr>
            <p:ph type="subTitle" idx="1"/>
          </p:nvPr>
        </p:nvSpPr>
        <p:spPr>
          <a:xfrm>
            <a:off x="2121867" y="2868644"/>
            <a:ext cx="6120306" cy="1575068"/>
          </a:xfrm>
        </p:spPr>
        <p:txBody>
          <a:bodyPr>
            <a:noAutofit/>
          </a:bodyPr>
          <a:lstStyle/>
          <a:p>
            <a:r>
              <a:rPr lang="en-GB" sz="4800" b="1" dirty="0">
                <a:solidFill>
                  <a:schemeClr val="tx1"/>
                </a:solidFill>
              </a:rPr>
              <a:t>Data Storage and Query Processing</a:t>
            </a:r>
            <a:endParaRPr lang="en-US" sz="4800" b="1" dirty="0">
              <a:solidFill>
                <a:schemeClr val="tx1"/>
              </a:solidFill>
            </a:endParaRPr>
          </a:p>
        </p:txBody>
      </p:sp>
      <p:sp>
        <p:nvSpPr>
          <p:cNvPr id="10" name="Subtitle 2"/>
          <p:cNvSpPr txBox="1">
            <a:spLocks/>
          </p:cNvSpPr>
          <p:nvPr/>
        </p:nvSpPr>
        <p:spPr>
          <a:xfrm>
            <a:off x="2152660" y="2352872"/>
            <a:ext cx="6120306" cy="67009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r>
              <a:rPr lang="en-US" sz="2800" b="1" spc="-100" dirty="0">
                <a:solidFill>
                  <a:schemeClr val="tx1"/>
                </a:solidFill>
                <a:latin typeface="+mj-lt"/>
                <a:ea typeface="+mj-ea"/>
                <a:cs typeface="+mj-cs"/>
              </a:rPr>
              <a:t>DBMS:Database</a:t>
            </a:r>
            <a:r>
              <a:rPr lang="en-US" sz="2800" b="1" spc="-100" dirty="0">
                <a:solidFill>
                  <a:schemeClr val="tx1">
                    <a:lumMod val="50000"/>
                    <a:lumOff val="50000"/>
                  </a:schemeClr>
                </a:solidFill>
                <a:latin typeface="+mj-lt"/>
                <a:ea typeface="+mj-ea"/>
                <a:cs typeface="+mj-cs"/>
              </a:rPr>
              <a:t> </a:t>
            </a:r>
            <a:r>
              <a:rPr lang="en-US" sz="2800" b="1" spc="-100" dirty="0">
                <a:solidFill>
                  <a:schemeClr val="tx1"/>
                </a:solidFill>
                <a:latin typeface="+mj-lt"/>
                <a:ea typeface="+mj-ea"/>
                <a:cs typeface="+mj-cs"/>
              </a:rPr>
              <a:t>Management System</a:t>
            </a:r>
            <a:endParaRPr lang="en-IN" sz="2800" b="1" spc="-100" dirty="0">
              <a:solidFill>
                <a:schemeClr val="tx1"/>
              </a:solidFill>
              <a:latin typeface="+mj-lt"/>
              <a:ea typeface="+mj-ea"/>
              <a:cs typeface="+mj-cs"/>
            </a:endParaRPr>
          </a:p>
        </p:txBody>
      </p:sp>
      <p:pic>
        <p:nvPicPr>
          <p:cNvPr id="11" name="Picture 10"/>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94116" y="2274486"/>
            <a:ext cx="1496958" cy="1496958"/>
          </a:xfrm>
          <a:prstGeom prst="rect">
            <a:avLst/>
          </a:prstGeom>
        </p:spPr>
      </p:pic>
    </p:spTree>
    <p:extLst>
      <p:ext uri="{BB962C8B-B14F-4D97-AF65-F5344CB8AC3E}">
        <p14:creationId xmlns:p14="http://schemas.microsoft.com/office/powerpoint/2010/main" val="30828120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Primary Index</a:t>
            </a:r>
          </a:p>
        </p:txBody>
      </p:sp>
      <p:sp>
        <p:nvSpPr>
          <p:cNvPr id="5" name="TextBox 4">
            <a:extLst>
              <a:ext uri="{FF2B5EF4-FFF2-40B4-BE49-F238E27FC236}">
                <a16:creationId xmlns:a16="http://schemas.microsoft.com/office/drawing/2014/main" id="{7BC235A6-29D3-42AC-90DD-4A41F8A4BCC4}"/>
              </a:ext>
            </a:extLst>
          </p:cNvPr>
          <p:cNvSpPr txBox="1"/>
          <p:nvPr/>
        </p:nvSpPr>
        <p:spPr>
          <a:xfrm>
            <a:off x="3569741" y="83988"/>
            <a:ext cx="8133805" cy="3631763"/>
          </a:xfrm>
          <a:prstGeom prst="rect">
            <a:avLst/>
          </a:prstGeom>
          <a:noFill/>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If the index is created on the </a:t>
            </a:r>
            <a:r>
              <a:rPr lang="en-US" sz="2400" b="1" dirty="0">
                <a:latin typeface="Cambria" panose="02040503050406030204" pitchFamily="18" charset="0"/>
                <a:ea typeface="Cambria" panose="02040503050406030204" pitchFamily="18" charset="0"/>
              </a:rPr>
              <a:t>primary key </a:t>
            </a:r>
            <a:r>
              <a:rPr lang="en-US" sz="2400" dirty="0">
                <a:latin typeface="Cambria" panose="02040503050406030204" pitchFamily="18" charset="0"/>
                <a:ea typeface="Cambria" panose="02040503050406030204" pitchFamily="18" charset="0"/>
              </a:rPr>
              <a:t>of the table, then it is known as primary index.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As primary keys are stored in sorted form, the performance of the data access is faster.</a:t>
            </a:r>
          </a:p>
          <a:p>
            <a:pPr marL="342900" indent="-342900" algn="just">
              <a:buFont typeface="Wingdings" panose="05000000000000000000" pitchFamily="2" charset="2"/>
              <a:buChar char="Ø"/>
            </a:pPr>
            <a:endParaRPr lang="en-US" sz="12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Dense Index</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There is an index record for every search key value in the database. </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This makes searching faster. Number of records in Index table and main table are same.</a:t>
            </a:r>
            <a:endParaRPr lang="en-US" sz="2400" b="1" dirty="0">
              <a:latin typeface="Cambria" panose="02040503050406030204" pitchFamily="18" charset="0"/>
              <a:ea typeface="Cambria" panose="02040503050406030204" pitchFamily="18" charset="0"/>
            </a:endParaRPr>
          </a:p>
        </p:txBody>
      </p:sp>
      <p:graphicFrame>
        <p:nvGraphicFramePr>
          <p:cNvPr id="4" name="Content Placeholder 4">
            <a:extLst>
              <a:ext uri="{FF2B5EF4-FFF2-40B4-BE49-F238E27FC236}">
                <a16:creationId xmlns:a16="http://schemas.microsoft.com/office/drawing/2014/main" id="{F4C38B5F-58DB-43F2-903F-3567C8040578}"/>
              </a:ext>
            </a:extLst>
          </p:cNvPr>
          <p:cNvGraphicFramePr>
            <a:graphicFrameLocks/>
          </p:cNvGraphicFramePr>
          <p:nvPr>
            <p:extLst>
              <p:ext uri="{D42A27DB-BD31-4B8C-83A1-F6EECF244321}">
                <p14:modId xmlns:p14="http://schemas.microsoft.com/office/powerpoint/2010/main" val="2670249657"/>
              </p:ext>
            </p:extLst>
          </p:nvPr>
        </p:nvGraphicFramePr>
        <p:xfrm>
          <a:off x="5191767" y="3732237"/>
          <a:ext cx="4286164" cy="2966720"/>
        </p:xfrm>
        <a:graphic>
          <a:graphicData uri="http://schemas.openxmlformats.org/drawingml/2006/table">
            <a:tbl>
              <a:tblPr firstRow="1" bandRow="1">
                <a:tableStyleId>{2D5ABB26-0587-4C30-8999-92F81FD0307C}</a:tableStyleId>
              </a:tblPr>
              <a:tblGrid>
                <a:gridCol w="841924">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861060">
                  <a:extLst>
                    <a:ext uri="{9D8B030D-6E8A-4147-A177-3AD203B41FA5}">
                      <a16:colId xmlns:a16="http://schemas.microsoft.com/office/drawing/2014/main" val="20003"/>
                    </a:ext>
                  </a:extLst>
                </a:gridCol>
                <a:gridCol w="861060">
                  <a:extLst>
                    <a:ext uri="{9D8B030D-6E8A-4147-A177-3AD203B41FA5}">
                      <a16:colId xmlns:a16="http://schemas.microsoft.com/office/drawing/2014/main"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latin typeface="Cambria" panose="02040503050406030204" pitchFamily="18" charset="0"/>
                          <a:ea typeface="Cambria" panose="02040503050406030204" pitchFamily="18" charset="0"/>
                        </a:rPr>
                        <a:t>Roll</a:t>
                      </a:r>
                      <a:endParaRPr lang="en-IN" b="1" u="sng"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Hiral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Akash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Pooja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Satish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Shyam</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6044"/>
                  </a:ext>
                </a:extLst>
              </a:tr>
              <a:tr h="370840">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Cambria" panose="02040503050406030204" pitchFamily="18" charset="0"/>
                          <a:ea typeface="Cambria" panose="02040503050406030204" pitchFamily="18" charset="0"/>
                        </a:rPr>
                        <a:t>Binal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461529"/>
                  </a:ext>
                </a:extLst>
              </a:tr>
            </a:tbl>
          </a:graphicData>
        </a:graphic>
      </p:graphicFrame>
      <p:cxnSp>
        <p:nvCxnSpPr>
          <p:cNvPr id="6" name="Straight Arrow Connector 5">
            <a:extLst>
              <a:ext uri="{FF2B5EF4-FFF2-40B4-BE49-F238E27FC236}">
                <a16:creationId xmlns:a16="http://schemas.microsoft.com/office/drawing/2014/main" id="{2D7534B4-669B-4497-BF12-BB1C82886FAD}"/>
              </a:ext>
            </a:extLst>
          </p:cNvPr>
          <p:cNvCxnSpPr/>
          <p:nvPr/>
        </p:nvCxnSpPr>
        <p:spPr>
          <a:xfrm>
            <a:off x="6638622" y="4342393"/>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7E9EA47-746C-42E7-8D58-BBDAE569B552}"/>
              </a:ext>
            </a:extLst>
          </p:cNvPr>
          <p:cNvCxnSpPr/>
          <p:nvPr/>
        </p:nvCxnSpPr>
        <p:spPr>
          <a:xfrm>
            <a:off x="6638622" y="4708125"/>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B236D2BD-59E1-4E54-ADC4-CB2363275BC6}"/>
              </a:ext>
            </a:extLst>
          </p:cNvPr>
          <p:cNvCxnSpPr/>
          <p:nvPr/>
        </p:nvCxnSpPr>
        <p:spPr>
          <a:xfrm>
            <a:off x="6638622" y="5073857"/>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6E1CD9B7-824A-4549-B370-326C8C6434D1}"/>
              </a:ext>
            </a:extLst>
          </p:cNvPr>
          <p:cNvCxnSpPr/>
          <p:nvPr/>
        </p:nvCxnSpPr>
        <p:spPr>
          <a:xfrm>
            <a:off x="6638622" y="5439589"/>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D37433-F5F0-4C02-87AF-378DEFADAA19}"/>
              </a:ext>
            </a:extLst>
          </p:cNvPr>
          <p:cNvCxnSpPr/>
          <p:nvPr/>
        </p:nvCxnSpPr>
        <p:spPr>
          <a:xfrm>
            <a:off x="6623327" y="5779196"/>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14C7C340-12F7-486A-9B81-722A71DB3AF0}"/>
              </a:ext>
            </a:extLst>
          </p:cNvPr>
          <p:cNvSpPr/>
          <p:nvPr/>
        </p:nvSpPr>
        <p:spPr>
          <a:xfrm>
            <a:off x="3569741" y="4844757"/>
            <a:ext cx="1478998"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Index Table</a:t>
            </a:r>
            <a:endParaRPr lang="en-IN" sz="2000" b="1" dirty="0">
              <a:solidFill>
                <a:schemeClr val="tx1"/>
              </a:solidFill>
            </a:endParaRPr>
          </a:p>
        </p:txBody>
      </p:sp>
      <p:sp>
        <p:nvSpPr>
          <p:cNvPr id="17" name="Rectangle 16">
            <a:extLst>
              <a:ext uri="{FF2B5EF4-FFF2-40B4-BE49-F238E27FC236}">
                <a16:creationId xmlns:a16="http://schemas.microsoft.com/office/drawing/2014/main" id="{A0DA0956-4A36-49B2-857F-D444B3E0A557}"/>
              </a:ext>
            </a:extLst>
          </p:cNvPr>
          <p:cNvSpPr/>
          <p:nvPr/>
        </p:nvSpPr>
        <p:spPr>
          <a:xfrm>
            <a:off x="9736293" y="4642254"/>
            <a:ext cx="137160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rPr>
              <a:t>Main Table</a:t>
            </a:r>
            <a:endParaRPr lang="en-IN" sz="2000" b="1" dirty="0">
              <a:solidFill>
                <a:schemeClr val="tx1"/>
              </a:solidFill>
            </a:endParaRPr>
          </a:p>
        </p:txBody>
      </p:sp>
      <p:cxnSp>
        <p:nvCxnSpPr>
          <p:cNvPr id="18" name="Straight Arrow Connector 17">
            <a:extLst>
              <a:ext uri="{FF2B5EF4-FFF2-40B4-BE49-F238E27FC236}">
                <a16:creationId xmlns:a16="http://schemas.microsoft.com/office/drawing/2014/main" id="{2B714F38-2A3B-4680-9D72-93D5C3A27A9D}"/>
              </a:ext>
            </a:extLst>
          </p:cNvPr>
          <p:cNvCxnSpPr/>
          <p:nvPr/>
        </p:nvCxnSpPr>
        <p:spPr>
          <a:xfrm>
            <a:off x="6638622" y="6131920"/>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DB3419B-721D-4FDB-830E-171BB4EF47D1}"/>
              </a:ext>
            </a:extLst>
          </p:cNvPr>
          <p:cNvCxnSpPr/>
          <p:nvPr/>
        </p:nvCxnSpPr>
        <p:spPr>
          <a:xfrm>
            <a:off x="6623327" y="6471527"/>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22287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Primary Index</a:t>
            </a:r>
          </a:p>
        </p:txBody>
      </p:sp>
      <p:sp>
        <p:nvSpPr>
          <p:cNvPr id="5" name="TextBox 4">
            <a:extLst>
              <a:ext uri="{FF2B5EF4-FFF2-40B4-BE49-F238E27FC236}">
                <a16:creationId xmlns:a16="http://schemas.microsoft.com/office/drawing/2014/main" id="{7BC235A6-29D3-42AC-90DD-4A41F8A4BCC4}"/>
              </a:ext>
            </a:extLst>
          </p:cNvPr>
          <p:cNvSpPr txBox="1"/>
          <p:nvPr/>
        </p:nvSpPr>
        <p:spPr>
          <a:xfrm>
            <a:off x="3561805" y="147604"/>
            <a:ext cx="8133805" cy="3046988"/>
          </a:xfrm>
          <a:prstGeom prst="rect">
            <a:avLst/>
          </a:prstGeom>
          <a:noFill/>
        </p:spPr>
        <p:txBody>
          <a:bodyPr wrap="square">
            <a:spAutoFit/>
          </a:bodyPr>
          <a:lstStyle/>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Sparse Index</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An index record for every search key value in the database is not created. </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 index remains for few items and we find the index value that is less than or equal to the value to be searched.</a:t>
            </a:r>
          </a:p>
          <a:p>
            <a:pPr marL="800100" lvl="1" indent="-342900" algn="just">
              <a:buFont typeface="Wingdings" panose="05000000000000000000" pitchFamily="2" charset="2"/>
              <a:buChar char="ü"/>
            </a:pPr>
            <a:r>
              <a:rPr lang="en-US" sz="2400" dirty="0">
                <a:latin typeface="Cambria" panose="02040503050406030204" pitchFamily="18" charset="0"/>
                <a:ea typeface="Cambria" panose="02040503050406030204" pitchFamily="18" charset="0"/>
              </a:rPr>
              <a:t>Then we apply linear search to get the actual data from the database.</a:t>
            </a:r>
          </a:p>
        </p:txBody>
      </p:sp>
      <p:graphicFrame>
        <p:nvGraphicFramePr>
          <p:cNvPr id="12" name="Content Placeholder 4">
            <a:extLst>
              <a:ext uri="{FF2B5EF4-FFF2-40B4-BE49-F238E27FC236}">
                <a16:creationId xmlns:a16="http://schemas.microsoft.com/office/drawing/2014/main" id="{F17A8FF0-BB57-43F9-BE54-F38466AE2A27}"/>
              </a:ext>
            </a:extLst>
          </p:cNvPr>
          <p:cNvGraphicFramePr>
            <a:graphicFrameLocks/>
          </p:cNvGraphicFramePr>
          <p:nvPr>
            <p:extLst>
              <p:ext uri="{D42A27DB-BD31-4B8C-83A1-F6EECF244321}">
                <p14:modId xmlns:p14="http://schemas.microsoft.com/office/powerpoint/2010/main" val="4233805985"/>
              </p:ext>
            </p:extLst>
          </p:nvPr>
        </p:nvGraphicFramePr>
        <p:xfrm>
          <a:off x="5357230" y="3194592"/>
          <a:ext cx="4286164" cy="2966720"/>
        </p:xfrm>
        <a:graphic>
          <a:graphicData uri="http://schemas.openxmlformats.org/drawingml/2006/table">
            <a:tbl>
              <a:tblPr firstRow="1" bandRow="1">
                <a:tableStyleId>{2D5ABB26-0587-4C30-8999-92F81FD0307C}</a:tableStyleId>
              </a:tblPr>
              <a:tblGrid>
                <a:gridCol w="841924">
                  <a:extLst>
                    <a:ext uri="{9D8B030D-6E8A-4147-A177-3AD203B41FA5}">
                      <a16:colId xmlns:a16="http://schemas.microsoft.com/office/drawing/2014/main" val="20000"/>
                    </a:ext>
                  </a:extLst>
                </a:gridCol>
                <a:gridCol w="861060">
                  <a:extLst>
                    <a:ext uri="{9D8B030D-6E8A-4147-A177-3AD203B41FA5}">
                      <a16:colId xmlns:a16="http://schemas.microsoft.com/office/drawing/2014/main" val="20001"/>
                    </a:ext>
                  </a:extLst>
                </a:gridCol>
                <a:gridCol w="861060">
                  <a:extLst>
                    <a:ext uri="{9D8B030D-6E8A-4147-A177-3AD203B41FA5}">
                      <a16:colId xmlns:a16="http://schemas.microsoft.com/office/drawing/2014/main" val="20002"/>
                    </a:ext>
                  </a:extLst>
                </a:gridCol>
                <a:gridCol w="861060">
                  <a:extLst>
                    <a:ext uri="{9D8B030D-6E8A-4147-A177-3AD203B41FA5}">
                      <a16:colId xmlns:a16="http://schemas.microsoft.com/office/drawing/2014/main" val="20003"/>
                    </a:ext>
                  </a:extLst>
                </a:gridCol>
                <a:gridCol w="861060">
                  <a:extLst>
                    <a:ext uri="{9D8B030D-6E8A-4147-A177-3AD203B41FA5}">
                      <a16:colId xmlns:a16="http://schemas.microsoft.com/office/drawing/2014/main"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u="sng" dirty="0">
                          <a:latin typeface="Cambria" panose="02040503050406030204" pitchFamily="18" charset="0"/>
                          <a:ea typeface="Cambria" panose="02040503050406030204" pitchFamily="18" charset="0"/>
                        </a:rPr>
                        <a:t>Roll</a:t>
                      </a:r>
                      <a:endParaRPr lang="en-IN" b="1" u="sng"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Hiral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Akash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Pooja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004</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Satish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005</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Shyam</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Raj</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0326044"/>
                  </a:ext>
                </a:extLst>
              </a:tr>
              <a:tr h="370840">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err="1">
                          <a:latin typeface="Cambria" panose="02040503050406030204" pitchFamily="18" charset="0"/>
                          <a:ea typeface="Cambria" panose="02040503050406030204" pitchFamily="18" charset="0"/>
                        </a:rPr>
                        <a:t>Binal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66461529"/>
                  </a:ext>
                </a:extLst>
              </a:tr>
            </a:tbl>
          </a:graphicData>
        </a:graphic>
      </p:graphicFrame>
      <p:cxnSp>
        <p:nvCxnSpPr>
          <p:cNvPr id="13" name="Straight Arrow Connector 12">
            <a:extLst>
              <a:ext uri="{FF2B5EF4-FFF2-40B4-BE49-F238E27FC236}">
                <a16:creationId xmlns:a16="http://schemas.microsoft.com/office/drawing/2014/main" id="{5851A744-BD49-42A3-849B-8A19DBDA3388}"/>
              </a:ext>
            </a:extLst>
          </p:cNvPr>
          <p:cNvCxnSpPr/>
          <p:nvPr/>
        </p:nvCxnSpPr>
        <p:spPr>
          <a:xfrm>
            <a:off x="6804085" y="3804748"/>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0C0F4392-D7B0-4E9C-A9BA-10D4A5FC1B30}"/>
              </a:ext>
            </a:extLst>
          </p:cNvPr>
          <p:cNvCxnSpPr/>
          <p:nvPr/>
        </p:nvCxnSpPr>
        <p:spPr>
          <a:xfrm>
            <a:off x="6804085" y="453621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D7C3559-D3D0-4CA4-9466-C98688231EC3}"/>
              </a:ext>
            </a:extLst>
          </p:cNvPr>
          <p:cNvSpPr/>
          <p:nvPr/>
        </p:nvSpPr>
        <p:spPr>
          <a:xfrm>
            <a:off x="3660921" y="4307112"/>
            <a:ext cx="1553281"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Index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1" name="Rectangle 20">
            <a:extLst>
              <a:ext uri="{FF2B5EF4-FFF2-40B4-BE49-F238E27FC236}">
                <a16:creationId xmlns:a16="http://schemas.microsoft.com/office/drawing/2014/main" id="{A984FC8A-62AB-40B8-8C9B-C8AB33A2AC3F}"/>
              </a:ext>
            </a:extLst>
          </p:cNvPr>
          <p:cNvSpPr/>
          <p:nvPr/>
        </p:nvSpPr>
        <p:spPr>
          <a:xfrm>
            <a:off x="9901755" y="4104609"/>
            <a:ext cx="1537063"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3" name="Straight Arrow Connector 22">
            <a:extLst>
              <a:ext uri="{FF2B5EF4-FFF2-40B4-BE49-F238E27FC236}">
                <a16:creationId xmlns:a16="http://schemas.microsoft.com/office/drawing/2014/main" id="{88FC6580-C8A0-42B3-93A4-377F3B605392}"/>
              </a:ext>
            </a:extLst>
          </p:cNvPr>
          <p:cNvCxnSpPr/>
          <p:nvPr/>
        </p:nvCxnSpPr>
        <p:spPr>
          <a:xfrm>
            <a:off x="6788790" y="5933882"/>
            <a:ext cx="1143000"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41356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Secondary Index</a:t>
            </a:r>
          </a:p>
        </p:txBody>
      </p:sp>
      <p:graphicFrame>
        <p:nvGraphicFramePr>
          <p:cNvPr id="17" name="Content Placeholder 4">
            <a:extLst>
              <a:ext uri="{FF2B5EF4-FFF2-40B4-BE49-F238E27FC236}">
                <a16:creationId xmlns:a16="http://schemas.microsoft.com/office/drawing/2014/main" id="{EB71EF04-E83A-49DB-88AB-A655620C76D9}"/>
              </a:ext>
            </a:extLst>
          </p:cNvPr>
          <p:cNvGraphicFramePr>
            <a:graphicFrameLocks/>
          </p:cNvGraphicFramePr>
          <p:nvPr>
            <p:extLst>
              <p:ext uri="{D42A27DB-BD31-4B8C-83A1-F6EECF244321}">
                <p14:modId xmlns:p14="http://schemas.microsoft.com/office/powerpoint/2010/main" val="1769908646"/>
              </p:ext>
            </p:extLst>
          </p:nvPr>
        </p:nvGraphicFramePr>
        <p:xfrm>
          <a:off x="4783383" y="2268624"/>
          <a:ext cx="4378034" cy="4450080"/>
        </p:xfrm>
        <a:graphic>
          <a:graphicData uri="http://schemas.openxmlformats.org/drawingml/2006/table">
            <a:tbl>
              <a:tblPr firstRow="1" bandRow="1">
                <a:tableStyleId>{2D5ABB26-0587-4C30-8999-92F81FD0307C}</a:tableStyleId>
              </a:tblPr>
              <a:tblGrid>
                <a:gridCol w="582930">
                  <a:extLst>
                    <a:ext uri="{9D8B030D-6E8A-4147-A177-3AD203B41FA5}">
                      <a16:colId xmlns:a16="http://schemas.microsoft.com/office/drawing/2014/main" val="20000"/>
                    </a:ext>
                  </a:extLst>
                </a:gridCol>
                <a:gridCol w="274798">
                  <a:extLst>
                    <a:ext uri="{9D8B030D-6E8A-4147-A177-3AD203B41FA5}">
                      <a16:colId xmlns:a16="http://schemas.microsoft.com/office/drawing/2014/main" val="20001"/>
                    </a:ext>
                  </a:extLst>
                </a:gridCol>
                <a:gridCol w="478185">
                  <a:extLst>
                    <a:ext uri="{9D8B030D-6E8A-4147-A177-3AD203B41FA5}">
                      <a16:colId xmlns:a16="http://schemas.microsoft.com/office/drawing/2014/main" val="20002"/>
                    </a:ext>
                  </a:extLst>
                </a:gridCol>
                <a:gridCol w="582930">
                  <a:extLst>
                    <a:ext uri="{9D8B030D-6E8A-4147-A177-3AD203B41FA5}">
                      <a16:colId xmlns:a16="http://schemas.microsoft.com/office/drawing/2014/main" val="20003"/>
                    </a:ext>
                  </a:extLst>
                </a:gridCol>
                <a:gridCol w="255270">
                  <a:extLst>
                    <a:ext uri="{9D8B030D-6E8A-4147-A177-3AD203B41FA5}">
                      <a16:colId xmlns:a16="http://schemas.microsoft.com/office/drawing/2014/main" val="20004"/>
                    </a:ext>
                  </a:extLst>
                </a:gridCol>
                <a:gridCol w="564842">
                  <a:extLst>
                    <a:ext uri="{9D8B030D-6E8A-4147-A177-3AD203B41FA5}">
                      <a16:colId xmlns:a16="http://schemas.microsoft.com/office/drawing/2014/main" val="20005"/>
                    </a:ext>
                  </a:extLst>
                </a:gridCol>
                <a:gridCol w="608330">
                  <a:extLst>
                    <a:ext uri="{9D8B030D-6E8A-4147-A177-3AD203B41FA5}">
                      <a16:colId xmlns:a16="http://schemas.microsoft.com/office/drawing/2014/main" val="20006"/>
                    </a:ext>
                  </a:extLst>
                </a:gridCol>
                <a:gridCol w="1030749">
                  <a:extLst>
                    <a:ext uri="{9D8B030D-6E8A-4147-A177-3AD203B41FA5}">
                      <a16:colId xmlns:a16="http://schemas.microsoft.com/office/drawing/2014/main" val="20007"/>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b="1"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latin typeface="Cambria" panose="02040503050406030204" pitchFamily="18" charset="0"/>
                          <a:ea typeface="Cambria" panose="02040503050406030204" pitchFamily="18" charset="0"/>
                        </a:rPr>
                        <a:t>Roll</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Sagar</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Jyoti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003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Cambria" panose="02040503050406030204" pitchFamily="18" charset="0"/>
                          <a:ea typeface="Cambria" panose="02040503050406030204" pitchFamily="18" charset="0"/>
                        </a:rPr>
                        <a:t>Mann</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lang="en-US" dirty="0">
                          <a:latin typeface="Cambria" panose="02040503050406030204" pitchFamily="18" charset="0"/>
                          <a:ea typeface="Cambria" panose="02040503050406030204" pitchFamily="18" charset="0"/>
                        </a:rPr>
                        <a:t>001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Minal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latin typeface="Cambria" panose="02040503050406030204" pitchFamily="18" charset="0"/>
                          <a:ea typeface="Cambria" panose="02040503050406030204" pitchFamily="18" charset="0"/>
                        </a:rPr>
                        <a:t>002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052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Rupa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IN" dirty="0">
                          <a:latin typeface="Cambria" panose="02040503050406030204" pitchFamily="18" charset="0"/>
                          <a:ea typeface="Cambria" panose="02040503050406030204" pitchFamily="18" charset="0"/>
                        </a:rPr>
                        <a:t>151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101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Priya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003</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151</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Nimish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152</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Yash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bl>
          </a:graphicData>
        </a:graphic>
      </p:graphicFrame>
      <p:cxnSp>
        <p:nvCxnSpPr>
          <p:cNvPr id="18" name="Straight Arrow Connector 17">
            <a:extLst>
              <a:ext uri="{FF2B5EF4-FFF2-40B4-BE49-F238E27FC236}">
                <a16:creationId xmlns:a16="http://schemas.microsoft.com/office/drawing/2014/main" id="{8500C995-631C-443C-BC4A-778FCF3D551C}"/>
              </a:ext>
            </a:extLst>
          </p:cNvPr>
          <p:cNvCxnSpPr/>
          <p:nvPr/>
        </p:nvCxnSpPr>
        <p:spPr>
          <a:xfrm flipV="1">
            <a:off x="5488526" y="3566482"/>
            <a:ext cx="609600" cy="36992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FDF42CFD-011E-407F-B513-5D1C24E37DBD}"/>
              </a:ext>
            </a:extLst>
          </p:cNvPr>
          <p:cNvCxnSpPr/>
          <p:nvPr/>
        </p:nvCxnSpPr>
        <p:spPr>
          <a:xfrm>
            <a:off x="5488526" y="4297072"/>
            <a:ext cx="609600" cy="38201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0B1F58B-80CF-46CC-AE26-B10D32091CEF}"/>
              </a:ext>
            </a:extLst>
          </p:cNvPr>
          <p:cNvCxnSpPr>
            <a:cxnSpLocks/>
          </p:cNvCxnSpPr>
          <p:nvPr/>
        </p:nvCxnSpPr>
        <p:spPr>
          <a:xfrm>
            <a:off x="5488526" y="4679084"/>
            <a:ext cx="607474" cy="117257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EB5343C3-7C09-417C-856B-B177228E2540}"/>
              </a:ext>
            </a:extLst>
          </p:cNvPr>
          <p:cNvSpPr/>
          <p:nvPr/>
        </p:nvSpPr>
        <p:spPr>
          <a:xfrm>
            <a:off x="3511392" y="4091251"/>
            <a:ext cx="118800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Primary Index</a:t>
            </a:r>
            <a:endParaRPr lang="en-IN" sz="2000" b="1" dirty="0">
              <a:solidFill>
                <a:schemeClr val="tx1"/>
              </a:solidFill>
              <a:latin typeface="Cambria" panose="02040503050406030204" pitchFamily="18" charset="0"/>
              <a:ea typeface="Cambria" panose="02040503050406030204" pitchFamily="18" charset="0"/>
            </a:endParaRPr>
          </a:p>
        </p:txBody>
      </p:sp>
      <p:sp>
        <p:nvSpPr>
          <p:cNvPr id="25" name="Rectangle 24">
            <a:extLst>
              <a:ext uri="{FF2B5EF4-FFF2-40B4-BE49-F238E27FC236}">
                <a16:creationId xmlns:a16="http://schemas.microsoft.com/office/drawing/2014/main" id="{A9B86502-BA0F-4865-87BF-0C48DAB8DACA}"/>
              </a:ext>
            </a:extLst>
          </p:cNvPr>
          <p:cNvSpPr/>
          <p:nvPr/>
        </p:nvSpPr>
        <p:spPr>
          <a:xfrm>
            <a:off x="9386583" y="4091251"/>
            <a:ext cx="1507840"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6" name="Rectangle 25">
            <a:extLst>
              <a:ext uri="{FF2B5EF4-FFF2-40B4-BE49-F238E27FC236}">
                <a16:creationId xmlns:a16="http://schemas.microsoft.com/office/drawing/2014/main" id="{95881697-E77E-4CC9-9284-0665D166B6A1}"/>
              </a:ext>
            </a:extLst>
          </p:cNvPr>
          <p:cNvSpPr/>
          <p:nvPr/>
        </p:nvSpPr>
        <p:spPr>
          <a:xfrm>
            <a:off x="5765073" y="6111529"/>
            <a:ext cx="1480457"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Secondary Index</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7" name="Straight Arrow Connector 26">
            <a:extLst>
              <a:ext uri="{FF2B5EF4-FFF2-40B4-BE49-F238E27FC236}">
                <a16:creationId xmlns:a16="http://schemas.microsoft.com/office/drawing/2014/main" id="{2DA75F2C-02C3-459D-A5B3-AF2CCE3C2DCF}"/>
              </a:ext>
            </a:extLst>
          </p:cNvPr>
          <p:cNvCxnSpPr/>
          <p:nvPr/>
        </p:nvCxnSpPr>
        <p:spPr>
          <a:xfrm flipV="1">
            <a:off x="6783926" y="2793628"/>
            <a:ext cx="699468" cy="77285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73C5F4BE-1F86-45F1-9A2D-638F2967D7A7}"/>
              </a:ext>
            </a:extLst>
          </p:cNvPr>
          <p:cNvCxnSpPr/>
          <p:nvPr/>
        </p:nvCxnSpPr>
        <p:spPr>
          <a:xfrm flipV="1">
            <a:off x="6824439" y="3936405"/>
            <a:ext cx="658955"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EA22591-F5F5-4411-8E0D-45440E3AB1DE}"/>
              </a:ext>
            </a:extLst>
          </p:cNvPr>
          <p:cNvCxnSpPr/>
          <p:nvPr/>
        </p:nvCxnSpPr>
        <p:spPr>
          <a:xfrm>
            <a:off x="6824439" y="4692756"/>
            <a:ext cx="658955" cy="40254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6BFDBE41-F6E4-4DB0-ACD6-3CBD74821918}"/>
              </a:ext>
            </a:extLst>
          </p:cNvPr>
          <p:cNvCxnSpPr>
            <a:cxnSpLocks/>
          </p:cNvCxnSpPr>
          <p:nvPr/>
        </p:nvCxnSpPr>
        <p:spPr>
          <a:xfrm>
            <a:off x="6824439" y="5037511"/>
            <a:ext cx="654601" cy="814143"/>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BC98780A-85C0-46D6-A374-C8C3AA711EFA}"/>
              </a:ext>
            </a:extLst>
          </p:cNvPr>
          <p:cNvSpPr txBox="1"/>
          <p:nvPr/>
        </p:nvSpPr>
        <p:spPr>
          <a:xfrm>
            <a:off x="3186803" y="144966"/>
            <a:ext cx="8584475" cy="2123658"/>
          </a:xfrm>
          <a:prstGeom prst="rect">
            <a:avLst/>
          </a:prstGeom>
          <a:noFill/>
        </p:spPr>
        <p:txBody>
          <a:bodyPr wrap="square">
            <a:spAutoFit/>
          </a:bodyPr>
          <a:lstStyle/>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To reduce the size of mapping, another level of indexing is introduced. </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Huge range of column values is selected to keep primary index of smaller size. The range is then divided into smaller ranges in Secondary Index for faster access.</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Linear Search can be used for data retrieval</a:t>
            </a:r>
          </a:p>
        </p:txBody>
      </p:sp>
    </p:spTree>
    <p:extLst>
      <p:ext uri="{BB962C8B-B14F-4D97-AF65-F5344CB8AC3E}">
        <p14:creationId xmlns:p14="http://schemas.microsoft.com/office/powerpoint/2010/main" val="32821683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Clustering Index</a:t>
            </a:r>
          </a:p>
        </p:txBody>
      </p:sp>
      <p:sp>
        <p:nvSpPr>
          <p:cNvPr id="31" name="TextBox 30">
            <a:extLst>
              <a:ext uri="{FF2B5EF4-FFF2-40B4-BE49-F238E27FC236}">
                <a16:creationId xmlns:a16="http://schemas.microsoft.com/office/drawing/2014/main" id="{BC98780A-85C0-46D6-A374-C8C3AA711EFA}"/>
              </a:ext>
            </a:extLst>
          </p:cNvPr>
          <p:cNvSpPr txBox="1"/>
          <p:nvPr/>
        </p:nvSpPr>
        <p:spPr>
          <a:xfrm>
            <a:off x="3511392" y="144966"/>
            <a:ext cx="8259886" cy="1107996"/>
          </a:xfrm>
          <a:prstGeom prst="rect">
            <a:avLst/>
          </a:prstGeom>
          <a:noFill/>
        </p:spPr>
        <p:txBody>
          <a:bodyPr wrap="square">
            <a:spAutoFit/>
          </a:bodyPr>
          <a:lstStyle/>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index is created on non-primary key columns. </a:t>
            </a:r>
          </a:p>
          <a:p>
            <a:pPr marL="800100" lvl="1" indent="-342900" algn="just">
              <a:buFont typeface="Wingdings" panose="05000000000000000000" pitchFamily="2" charset="2"/>
              <a:buChar char="ü"/>
            </a:pPr>
            <a:r>
              <a:rPr lang="en-US" sz="2200" dirty="0">
                <a:latin typeface="Cambria" panose="02040503050406030204" pitchFamily="18" charset="0"/>
                <a:ea typeface="Cambria" panose="02040503050406030204" pitchFamily="18" charset="0"/>
              </a:rPr>
              <a:t>The columns with similar properties are grouped to get the unique values in order to create the index.</a:t>
            </a:r>
          </a:p>
        </p:txBody>
      </p:sp>
      <p:graphicFrame>
        <p:nvGraphicFramePr>
          <p:cNvPr id="15" name="Content Placeholder 4">
            <a:extLst>
              <a:ext uri="{FF2B5EF4-FFF2-40B4-BE49-F238E27FC236}">
                <a16:creationId xmlns:a16="http://schemas.microsoft.com/office/drawing/2014/main" id="{791606A5-AA98-473E-BAE5-6AA3EFE881F5}"/>
              </a:ext>
            </a:extLst>
          </p:cNvPr>
          <p:cNvGraphicFramePr>
            <a:graphicFrameLocks/>
          </p:cNvGraphicFramePr>
          <p:nvPr>
            <p:extLst>
              <p:ext uri="{D42A27DB-BD31-4B8C-83A1-F6EECF244321}">
                <p14:modId xmlns:p14="http://schemas.microsoft.com/office/powerpoint/2010/main" val="933453009"/>
              </p:ext>
            </p:extLst>
          </p:nvPr>
        </p:nvGraphicFramePr>
        <p:xfrm>
          <a:off x="5627077" y="1536166"/>
          <a:ext cx="3360169" cy="4820920"/>
        </p:xfrm>
        <a:graphic>
          <a:graphicData uri="http://schemas.openxmlformats.org/drawingml/2006/table">
            <a:tbl>
              <a:tblPr firstRow="1" bandRow="1">
                <a:tableStyleId>{2D5ABB26-0587-4C30-8999-92F81FD0307C}</a:tableStyleId>
              </a:tblPr>
              <a:tblGrid>
                <a:gridCol w="569523">
                  <a:extLst>
                    <a:ext uri="{9D8B030D-6E8A-4147-A177-3AD203B41FA5}">
                      <a16:colId xmlns:a16="http://schemas.microsoft.com/office/drawing/2014/main" val="20000"/>
                    </a:ext>
                  </a:extLst>
                </a:gridCol>
                <a:gridCol w="274798">
                  <a:extLst>
                    <a:ext uri="{9D8B030D-6E8A-4147-A177-3AD203B41FA5}">
                      <a16:colId xmlns:a16="http://schemas.microsoft.com/office/drawing/2014/main" val="20001"/>
                    </a:ext>
                  </a:extLst>
                </a:gridCol>
                <a:gridCol w="478185">
                  <a:extLst>
                    <a:ext uri="{9D8B030D-6E8A-4147-A177-3AD203B41FA5}">
                      <a16:colId xmlns:a16="http://schemas.microsoft.com/office/drawing/2014/main" val="20002"/>
                    </a:ext>
                  </a:extLst>
                </a:gridCol>
                <a:gridCol w="1060978">
                  <a:extLst>
                    <a:ext uri="{9D8B030D-6E8A-4147-A177-3AD203B41FA5}">
                      <a16:colId xmlns:a16="http://schemas.microsoft.com/office/drawing/2014/main" val="20003"/>
                    </a:ext>
                  </a:extLst>
                </a:gridCol>
                <a:gridCol w="976685">
                  <a:extLst>
                    <a:ext uri="{9D8B030D-6E8A-4147-A177-3AD203B41FA5}">
                      <a16:colId xmlns:a16="http://schemas.microsoft.com/office/drawing/2014/main" val="20004"/>
                    </a:ext>
                  </a:extLst>
                </a:gridCol>
              </a:tblGrid>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b="1" dirty="0">
                          <a:latin typeface="Cambria" panose="02040503050406030204" pitchFamily="18" charset="0"/>
                          <a:ea typeface="Cambria" panose="02040503050406030204" pitchFamily="18" charset="0"/>
                        </a:rPr>
                        <a:t>Branch</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b="1" dirty="0">
                          <a:latin typeface="Cambria" panose="02040503050406030204" pitchFamily="18" charset="0"/>
                          <a:ea typeface="Cambria" panose="02040503050406030204" pitchFamily="18" charset="0"/>
                        </a:rPr>
                        <a:t>Name</a:t>
                      </a:r>
                      <a:endParaRPr lang="en-IN" b="1"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Komal</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Mann</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370840">
                <a:tc>
                  <a:txBody>
                    <a:bodyPr/>
                    <a:lstStyle/>
                    <a:p>
                      <a:r>
                        <a:rPr lang="en-US" dirty="0">
                          <a:latin typeface="Cambria" panose="02040503050406030204" pitchFamily="18" charset="0"/>
                          <a:ea typeface="Cambria" panose="02040503050406030204" pitchFamily="18" charset="0"/>
                        </a:rPr>
                        <a:t>CE</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Nikunj</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70840">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err="1">
                          <a:latin typeface="Cambria" panose="02040503050406030204" pitchFamily="18" charset="0"/>
                          <a:ea typeface="Cambria" panose="02040503050406030204" pitchFamily="18" charset="0"/>
                        </a:rPr>
                        <a:t>Dhrupi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370840">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Ankit</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AI</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Shreya</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9"/>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Dinesh</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dirty="0">
                          <a:latin typeface="Cambria" panose="02040503050406030204" pitchFamily="18" charset="0"/>
                          <a:ea typeface="Cambria" panose="02040503050406030204" pitchFamily="18" charset="0"/>
                        </a:rPr>
                        <a:t>BD</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latin typeface="Cambria" panose="02040503050406030204" pitchFamily="18" charset="0"/>
                          <a:ea typeface="Cambria" panose="02040503050406030204" pitchFamily="18" charset="0"/>
                        </a:rPr>
                        <a:t>Joy</a:t>
                      </a:r>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370840">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solidFill>
                        <a:schemeClr val="tx1"/>
                      </a:solid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IN" dirty="0">
                        <a:latin typeface="Cambria" panose="02040503050406030204" pitchFamily="18" charset="0"/>
                        <a:ea typeface="Cambria" panose="02040503050406030204" pitchFamily="18" charset="0"/>
                      </a:endParaRPr>
                    </a:p>
                  </a:txBody>
                  <a:tcPr>
                    <a:lnL w="12700" cap="flat" cmpd="sng" algn="ctr">
                      <a:no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12"/>
                  </a:ext>
                </a:extLst>
              </a:tr>
            </a:tbl>
          </a:graphicData>
        </a:graphic>
      </p:graphicFrame>
      <p:sp>
        <p:nvSpPr>
          <p:cNvPr id="16" name="Rectangle 15">
            <a:extLst>
              <a:ext uri="{FF2B5EF4-FFF2-40B4-BE49-F238E27FC236}">
                <a16:creationId xmlns:a16="http://schemas.microsoft.com/office/drawing/2014/main" id="{41737131-D8A5-4B97-9A99-6785BF54C95F}"/>
              </a:ext>
            </a:extLst>
          </p:cNvPr>
          <p:cNvSpPr/>
          <p:nvPr/>
        </p:nvSpPr>
        <p:spPr>
          <a:xfrm>
            <a:off x="3908581" y="3424428"/>
            <a:ext cx="1586528"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Index Table</a:t>
            </a:r>
            <a:endParaRPr lang="en-IN" sz="2000" b="1" dirty="0">
              <a:solidFill>
                <a:schemeClr val="tx1"/>
              </a:solidFill>
              <a:latin typeface="Cambria" panose="02040503050406030204" pitchFamily="18" charset="0"/>
              <a:ea typeface="Cambria" panose="02040503050406030204" pitchFamily="18" charset="0"/>
            </a:endParaRPr>
          </a:p>
        </p:txBody>
      </p:sp>
      <p:sp>
        <p:nvSpPr>
          <p:cNvPr id="20" name="Rectangle 19">
            <a:extLst>
              <a:ext uri="{FF2B5EF4-FFF2-40B4-BE49-F238E27FC236}">
                <a16:creationId xmlns:a16="http://schemas.microsoft.com/office/drawing/2014/main" id="{6F57FE71-C9C0-4638-A0D2-754F645E9A3A}"/>
              </a:ext>
            </a:extLst>
          </p:cNvPr>
          <p:cNvSpPr/>
          <p:nvPr/>
        </p:nvSpPr>
        <p:spPr>
          <a:xfrm>
            <a:off x="9421143" y="3337026"/>
            <a:ext cx="1473279" cy="609600"/>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tx1"/>
                </a:solidFill>
                <a:latin typeface="Cambria" panose="02040503050406030204" pitchFamily="18" charset="0"/>
                <a:ea typeface="Cambria" panose="02040503050406030204" pitchFamily="18" charset="0"/>
              </a:rPr>
              <a:t>Main Table</a:t>
            </a:r>
            <a:endParaRPr lang="en-IN" sz="2000" b="1" dirty="0">
              <a:solidFill>
                <a:schemeClr val="tx1"/>
              </a:solidFill>
              <a:latin typeface="Cambria" panose="02040503050406030204" pitchFamily="18" charset="0"/>
              <a:ea typeface="Cambria" panose="02040503050406030204" pitchFamily="18" charset="0"/>
            </a:endParaRPr>
          </a:p>
        </p:txBody>
      </p:sp>
      <p:cxnSp>
        <p:nvCxnSpPr>
          <p:cNvPr id="21" name="Straight Arrow Connector 20">
            <a:extLst>
              <a:ext uri="{FF2B5EF4-FFF2-40B4-BE49-F238E27FC236}">
                <a16:creationId xmlns:a16="http://schemas.microsoft.com/office/drawing/2014/main" id="{CB0077D3-E9CE-4982-ABA5-09A8BE805F2A}"/>
              </a:ext>
            </a:extLst>
          </p:cNvPr>
          <p:cNvCxnSpPr/>
          <p:nvPr/>
        </p:nvCxnSpPr>
        <p:spPr>
          <a:xfrm flipV="1">
            <a:off x="6321850" y="2066368"/>
            <a:ext cx="609600" cy="117656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2A98A0F7-E8B7-4FFC-AD40-A37AD442923C}"/>
              </a:ext>
            </a:extLst>
          </p:cNvPr>
          <p:cNvCxnSpPr/>
          <p:nvPr/>
        </p:nvCxnSpPr>
        <p:spPr>
          <a:xfrm flipV="1">
            <a:off x="6321850" y="3149066"/>
            <a:ext cx="609600" cy="43401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2AF7D428-E092-4E19-906E-88EE5A7FE8F5}"/>
              </a:ext>
            </a:extLst>
          </p:cNvPr>
          <p:cNvCxnSpPr/>
          <p:nvPr/>
        </p:nvCxnSpPr>
        <p:spPr>
          <a:xfrm>
            <a:off x="6321850" y="3970327"/>
            <a:ext cx="609600" cy="3553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213EC5EA-2176-4339-806E-4F4A747CA730}"/>
              </a:ext>
            </a:extLst>
          </p:cNvPr>
          <p:cNvCxnSpPr/>
          <p:nvPr/>
        </p:nvCxnSpPr>
        <p:spPr>
          <a:xfrm>
            <a:off x="6321850" y="4325628"/>
            <a:ext cx="609600" cy="11094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9463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Query Processing</a:t>
            </a:r>
          </a:p>
        </p:txBody>
      </p:sp>
      <p:sp>
        <p:nvSpPr>
          <p:cNvPr id="6" name="Rectangle 5">
            <a:extLst>
              <a:ext uri="{FF2B5EF4-FFF2-40B4-BE49-F238E27FC236}">
                <a16:creationId xmlns:a16="http://schemas.microsoft.com/office/drawing/2014/main" id="{0F4CE4F2-39FB-4AB9-A82C-DFB095193EDB}"/>
              </a:ext>
            </a:extLst>
          </p:cNvPr>
          <p:cNvSpPr/>
          <p:nvPr/>
        </p:nvSpPr>
        <p:spPr>
          <a:xfrm>
            <a:off x="3534771" y="712928"/>
            <a:ext cx="8038530" cy="3046988"/>
          </a:xfrm>
          <a:prstGeom prst="rect">
            <a:avLst/>
          </a:prstGeom>
        </p:spPr>
        <p:txBody>
          <a:bodyPr wrap="square">
            <a:spAutoFit/>
          </a:bodyPr>
          <a:lstStyle/>
          <a:p>
            <a:pPr marL="457200" indent="-457200" algn="just">
              <a:buFont typeface="Wingdings" panose="05000000000000000000" pitchFamily="2" charset="2"/>
              <a:buChar char="Ø"/>
            </a:pPr>
            <a:r>
              <a:rPr lang="en-US" sz="2400" b="1" dirty="0">
                <a:latin typeface="Cambria Math" panose="02040503050406030204" pitchFamily="18" charset="0"/>
                <a:ea typeface="Cambria Math" panose="02040503050406030204" pitchFamily="18" charset="0"/>
              </a:rPr>
              <a:t>Query processing </a:t>
            </a:r>
            <a:r>
              <a:rPr lang="en-US" sz="2400" dirty="0">
                <a:latin typeface="Cambria Math" panose="02040503050406030204" pitchFamily="18" charset="0"/>
                <a:ea typeface="Cambria Math" panose="02040503050406030204" pitchFamily="18" charset="0"/>
              </a:rPr>
              <a:t>refers to the range of activities involved in extracting data from a database.</a:t>
            </a:r>
          </a:p>
          <a:p>
            <a:pPr marL="457200" indent="-457200">
              <a:buFont typeface="Wingdings" panose="05000000000000000000" pitchFamily="2" charset="2"/>
              <a:buChar char="Ø"/>
            </a:pPr>
            <a:r>
              <a:rPr lang="en-US" sz="2400" dirty="0">
                <a:latin typeface="Cambria Math" panose="02040503050406030204" pitchFamily="18" charset="0"/>
                <a:ea typeface="Cambria Math" panose="02040503050406030204" pitchFamily="18" charset="0"/>
              </a:rPr>
              <a:t>Basic steps of query processing are:</a:t>
            </a:r>
          </a:p>
          <a:p>
            <a:endParaRPr lang="en-US" sz="2400" dirty="0">
              <a:latin typeface="Cambria Math" panose="02040503050406030204" pitchFamily="18" charset="0"/>
              <a:ea typeface="Cambria Math" panose="02040503050406030204" pitchFamily="18" charset="0"/>
            </a:endParaRPr>
          </a:p>
          <a:p>
            <a:pPr>
              <a:buFont typeface="Monotype Sorts" charset="2"/>
              <a:buNone/>
            </a:pPr>
            <a:r>
              <a:rPr lang="en-US" sz="2400" dirty="0">
                <a:latin typeface="Cambria" panose="02040503050406030204" pitchFamily="18" charset="0"/>
                <a:ea typeface="Cambria" panose="02040503050406030204" pitchFamily="18" charset="0"/>
              </a:rPr>
              <a:t>1.	Parsing and translation</a:t>
            </a:r>
          </a:p>
          <a:p>
            <a:pPr>
              <a:buFont typeface="Monotype Sorts" charset="2"/>
              <a:buNone/>
            </a:pPr>
            <a:r>
              <a:rPr lang="en-US" sz="2400" dirty="0">
                <a:latin typeface="Cambria" panose="02040503050406030204" pitchFamily="18" charset="0"/>
                <a:ea typeface="Cambria" panose="02040503050406030204" pitchFamily="18" charset="0"/>
              </a:rPr>
              <a:t>2.	Optimization</a:t>
            </a:r>
          </a:p>
          <a:p>
            <a:pPr>
              <a:buFont typeface="Monotype Sorts" charset="2"/>
              <a:buNone/>
            </a:pPr>
            <a:r>
              <a:rPr lang="en-US" sz="2400" dirty="0">
                <a:latin typeface="Cambria" panose="02040503050406030204" pitchFamily="18" charset="0"/>
                <a:ea typeface="Cambria" panose="02040503050406030204" pitchFamily="18" charset="0"/>
              </a:rPr>
              <a:t>3.	Evaluation</a:t>
            </a:r>
          </a:p>
          <a:p>
            <a:endParaRPr lang="en-US" sz="24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2050337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p>
        </p:txBody>
      </p:sp>
      <p:pic>
        <p:nvPicPr>
          <p:cNvPr id="4" name="Picture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74629" y="-1"/>
            <a:ext cx="8742186" cy="63850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19803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6370975"/>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1. Parsing and translation.</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first action the system must take in query processing is to translate a given query into its internal form.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This translation process is similar to the work performed by the </a:t>
            </a:r>
            <a:r>
              <a:rPr lang="en-US" sz="2400" b="1" dirty="0">
                <a:latin typeface="Cambria" panose="02040503050406030204" pitchFamily="18" charset="0"/>
                <a:ea typeface="Cambria" panose="02040503050406030204" pitchFamily="18" charset="0"/>
              </a:rPr>
              <a:t>parser</a:t>
            </a:r>
            <a:r>
              <a:rPr lang="en-US" sz="2400" dirty="0">
                <a:latin typeface="Cambria" panose="02040503050406030204" pitchFamily="18" charset="0"/>
                <a:ea typeface="Cambria" panose="02040503050406030204" pitchFamily="18" charset="0"/>
              </a:rPr>
              <a:t> of a compiler.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generating the internal form of the query, the parser checks the syntax of the user’s query, verifies that the relation names appearing in the query are names of the relations in the database, and so on. </a:t>
            </a:r>
          </a:p>
          <a:p>
            <a:pPr marL="285750" lvl="0" indent="-28575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system constructs a parse-tree representation of the query, which it then translates into a relational-algebra expression. If the query was expressed in terms of a view, the translation phase also replaces all uses of the view by the relational-algebra expression that defines the view.</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527543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3785652"/>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2. Evaluation Plan.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relational algebra operation annotated with instructions on how to evaluate it is called an evaluation primitive. A sequence of primitive operations that can be used to evaluate a query is a query-execution plan or </a:t>
            </a:r>
            <a:r>
              <a:rPr lang="en-US" sz="2400" b="1" dirty="0">
                <a:latin typeface="Cambria" panose="02040503050406030204" pitchFamily="18" charset="0"/>
                <a:ea typeface="Cambria" panose="02040503050406030204" pitchFamily="18" charset="0"/>
              </a:rPr>
              <a:t>query-evaluation</a:t>
            </a:r>
            <a:r>
              <a:rPr lang="en-US" sz="2400" dirty="0">
                <a:latin typeface="Cambria" panose="02040503050406030204" pitchFamily="18" charset="0"/>
                <a:ea typeface="Cambria" panose="02040503050406030204" pitchFamily="18" charset="0"/>
              </a:rPr>
              <a:t> plan.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query-execution engine takes a query-evaluation plan, executes that plan, and returns the answers to the query.</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146251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Steps of Query processing:</a:t>
            </a:r>
            <a:endParaRPr lang="en-US" b="1" dirty="0">
              <a:solidFill>
                <a:schemeClr val="tx1"/>
              </a:solidFill>
              <a:latin typeface="+mn-lt"/>
            </a:endParaRPr>
          </a:p>
        </p:txBody>
      </p:sp>
      <p:sp>
        <p:nvSpPr>
          <p:cNvPr id="3" name="Rectangle 2"/>
          <p:cNvSpPr/>
          <p:nvPr/>
        </p:nvSpPr>
        <p:spPr>
          <a:xfrm>
            <a:off x="3808396" y="604073"/>
            <a:ext cx="7222156" cy="4154984"/>
          </a:xfrm>
          <a:prstGeom prst="rect">
            <a:avLst/>
          </a:prstGeom>
        </p:spPr>
        <p:txBody>
          <a:bodyPr wrap="square">
            <a:spAutoFit/>
          </a:bodyPr>
          <a:lstStyle/>
          <a:p>
            <a:pPr algn="just"/>
            <a:r>
              <a:rPr lang="en-US" sz="2400" dirty="0">
                <a:latin typeface="Cambria" panose="02040503050406030204" pitchFamily="18" charset="0"/>
                <a:ea typeface="Cambria" panose="02040503050406030204" pitchFamily="18" charset="0"/>
              </a:rPr>
              <a:t>3.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It is the responsibility of the system to construct a query evaluation plan that minimizes the cost of query evaluation; this task is called </a:t>
            </a:r>
            <a:r>
              <a:rPr lang="en-US" sz="2400" b="1" dirty="0">
                <a:latin typeface="Cambria" panose="02040503050406030204" pitchFamily="18" charset="0"/>
                <a:ea typeface="Cambria" panose="02040503050406030204" pitchFamily="18" charset="0"/>
              </a:rPr>
              <a:t>query optimization</a:t>
            </a:r>
            <a:r>
              <a:rPr lang="en-US" sz="24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Once the query plan is chosen, the query is evaluated with that plan, and the result of the query is output.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order to optimize a query, a query optimizer must know the cost of each operation.</a:t>
            </a:r>
          </a:p>
          <a:p>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6609436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Measures of Query cost</a:t>
            </a:r>
            <a:endParaRPr lang="en-US" b="1" dirty="0">
              <a:solidFill>
                <a:schemeClr val="tx1"/>
              </a:solidFill>
              <a:latin typeface="+mn-lt"/>
            </a:endParaRPr>
          </a:p>
        </p:txBody>
      </p:sp>
      <p:sp>
        <p:nvSpPr>
          <p:cNvPr id="3" name="Rectangle 2"/>
          <p:cNvSpPr/>
          <p:nvPr/>
        </p:nvSpPr>
        <p:spPr>
          <a:xfrm>
            <a:off x="3579223" y="604073"/>
            <a:ext cx="7451329" cy="5878532"/>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There are multiple possible evaluation plans for a query, and it is important to be able to compare the alternatives in terms of their (estimated) cost, and choose the best plan.</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We must estimate the cost of individual operations, and combine them to get the cost of a query evaluation plan.</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 cost of query evaluation can be measured in terms of a number of different resources, including disk accesses, CPU time to execute a query, </a:t>
            </a: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For simplicity we just use the </a:t>
            </a:r>
            <a:r>
              <a:rPr lang="en-US" sz="2200" b="1" dirty="0">
                <a:latin typeface="Cambria" panose="02040503050406030204" pitchFamily="18" charset="0"/>
                <a:ea typeface="Cambria" panose="02040503050406030204" pitchFamily="18" charset="0"/>
              </a:rPr>
              <a:t>number of block transfers</a:t>
            </a:r>
            <a:r>
              <a:rPr lang="en-US" sz="2200" i="1" dirty="0">
                <a:latin typeface="Cambria" panose="02040503050406030204" pitchFamily="18" charset="0"/>
                <a:ea typeface="Cambria" panose="02040503050406030204" pitchFamily="18" charset="0"/>
              </a:rPr>
              <a:t> from disk and the </a:t>
            </a:r>
            <a:r>
              <a:rPr lang="en-US" sz="2200" b="1" dirty="0">
                <a:latin typeface="Cambria" panose="02040503050406030204" pitchFamily="18" charset="0"/>
                <a:ea typeface="Cambria" panose="02040503050406030204" pitchFamily="18" charset="0"/>
              </a:rPr>
              <a:t>number of seeks</a:t>
            </a:r>
            <a:r>
              <a:rPr lang="en-US" sz="2200" dirty="0">
                <a:latin typeface="Cambria" panose="02040503050406030204" pitchFamily="18" charset="0"/>
                <a:ea typeface="Cambria" panose="02040503050406030204" pitchFamily="18" charset="0"/>
              </a:rPr>
              <a:t> as the cost measures</a:t>
            </a: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T</a:t>
            </a:r>
            <a:r>
              <a:rPr lang="en-US" sz="2200" dirty="0">
                <a:latin typeface="Cambria" panose="02040503050406030204" pitchFamily="18" charset="0"/>
                <a:ea typeface="Cambria" panose="02040503050406030204" pitchFamily="18" charset="0"/>
              </a:rPr>
              <a:t> – time to transfer one block</a:t>
            </a:r>
          </a:p>
          <a:p>
            <a:pPr lvl="1" algn="just"/>
            <a:r>
              <a:rPr lang="en-US" sz="2200" i="1" dirty="0" err="1">
                <a:latin typeface="Cambria" panose="02040503050406030204" pitchFamily="18" charset="0"/>
                <a:ea typeface="Cambria" panose="02040503050406030204" pitchFamily="18" charset="0"/>
              </a:rPr>
              <a:t>t</a:t>
            </a:r>
            <a:r>
              <a:rPr lang="en-US" sz="2200" i="1"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 time for one seek</a:t>
            </a:r>
          </a:p>
          <a:p>
            <a:pPr lvl="1" algn="just"/>
            <a:endParaRPr lang="en-US" sz="2200" dirty="0">
              <a:latin typeface="Cambria" panose="02040503050406030204" pitchFamily="18" charset="0"/>
              <a:ea typeface="Cambria" panose="02040503050406030204" pitchFamily="18" charset="0"/>
            </a:endParaRPr>
          </a:p>
          <a:p>
            <a:pPr lvl="1" algn="just"/>
            <a:r>
              <a:rPr lang="en-US" sz="2200" dirty="0">
                <a:latin typeface="Cambria" panose="02040503050406030204" pitchFamily="18" charset="0"/>
                <a:ea typeface="Cambria" panose="02040503050406030204" pitchFamily="18" charset="0"/>
              </a:rPr>
              <a:t>=&gt; Cost for b block transfers plus S seeks</a:t>
            </a:r>
            <a:br>
              <a:rPr lang="en-US" sz="2200" dirty="0">
                <a:latin typeface="Cambria" panose="02040503050406030204" pitchFamily="18" charset="0"/>
                <a:ea typeface="Cambria" panose="02040503050406030204" pitchFamily="18" charset="0"/>
              </a:rPr>
            </a:br>
            <a:r>
              <a:rPr lang="en-US" sz="2200" dirty="0">
                <a:latin typeface="Cambria" panose="02040503050406030204" pitchFamily="18" charset="0"/>
                <a:ea typeface="Cambria" panose="02040503050406030204" pitchFamily="18" charset="0"/>
              </a:rPr>
              <a:t>        </a:t>
            </a:r>
            <a:r>
              <a:rPr lang="en-US" sz="2200" b="1" i="1" dirty="0">
                <a:latin typeface="Cambria" panose="02040503050406030204" pitchFamily="18" charset="0"/>
                <a:ea typeface="Cambria" panose="02040503050406030204" pitchFamily="18" charset="0"/>
              </a:rPr>
              <a:t>b * </a:t>
            </a:r>
            <a:r>
              <a:rPr lang="en-US" sz="2200" b="1" i="1" dirty="0" err="1">
                <a:latin typeface="Cambria" panose="02040503050406030204" pitchFamily="18" charset="0"/>
                <a:ea typeface="Cambria" panose="02040503050406030204" pitchFamily="18" charset="0"/>
              </a:rPr>
              <a:t>t</a:t>
            </a:r>
            <a:r>
              <a:rPr lang="en-US" sz="2200" b="1" i="1" baseline="-25000" dirty="0" err="1">
                <a:latin typeface="Cambria" panose="02040503050406030204" pitchFamily="18" charset="0"/>
                <a:ea typeface="Cambria" panose="02040503050406030204" pitchFamily="18" charset="0"/>
              </a:rPr>
              <a:t>T</a:t>
            </a:r>
            <a:r>
              <a:rPr lang="en-US" sz="2200" b="1" i="1" dirty="0">
                <a:latin typeface="Cambria" panose="02040503050406030204" pitchFamily="18" charset="0"/>
                <a:ea typeface="Cambria" panose="02040503050406030204" pitchFamily="18" charset="0"/>
              </a:rPr>
              <a:t> + S * </a:t>
            </a:r>
            <a:r>
              <a:rPr lang="en-US" sz="2200" b="1" i="1" dirty="0" err="1">
                <a:latin typeface="Cambria" panose="02040503050406030204" pitchFamily="18" charset="0"/>
                <a:ea typeface="Cambria" panose="02040503050406030204" pitchFamily="18" charset="0"/>
              </a:rPr>
              <a:t>t</a:t>
            </a:r>
            <a:r>
              <a:rPr lang="en-US" sz="2200" b="1" i="1" baseline="-25000" dirty="0" err="1">
                <a:latin typeface="Cambria" panose="02040503050406030204" pitchFamily="18" charset="0"/>
                <a:ea typeface="Cambria" panose="02040503050406030204" pitchFamily="18" charset="0"/>
              </a:rPr>
              <a:t>S</a:t>
            </a:r>
            <a:r>
              <a:rPr lang="en-US" sz="2200" b="1" dirty="0">
                <a:latin typeface="Cambria" panose="02040503050406030204" pitchFamily="18" charset="0"/>
                <a:ea typeface="Cambria" panose="02040503050406030204" pitchFamily="18" charset="0"/>
              </a:rPr>
              <a:t> </a:t>
            </a:r>
          </a:p>
          <a:p>
            <a:pPr lvl="0" algn="just"/>
            <a:endParaRPr lang="en-US" sz="2400" dirty="0"/>
          </a:p>
        </p:txBody>
      </p:sp>
    </p:spTree>
    <p:extLst>
      <p:ext uri="{BB962C8B-B14F-4D97-AF65-F5344CB8AC3E}">
        <p14:creationId xmlns:p14="http://schemas.microsoft.com/office/powerpoint/2010/main" val="40087401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2888957"/>
            <a:ext cx="2734471" cy="913313"/>
          </a:xfrm>
          <a:prstGeom prst="rect">
            <a:avLst/>
          </a:prstGeom>
        </p:spPr>
      </p:pic>
      <p:sp>
        <p:nvSpPr>
          <p:cNvPr id="7" name="Subtitle 2"/>
          <p:cNvSpPr txBox="1">
            <a:spLocks/>
          </p:cNvSpPr>
          <p:nvPr/>
        </p:nvSpPr>
        <p:spPr>
          <a:xfrm>
            <a:off x="1069848" y="850505"/>
            <a:ext cx="7315200" cy="447942"/>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7200" b="1" dirty="0"/>
          </a:p>
        </p:txBody>
      </p:sp>
      <p:pic>
        <p:nvPicPr>
          <p:cNvPr id="10" name="Picture 9"/>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13960" y="996679"/>
            <a:ext cx="1496958" cy="1496958"/>
          </a:xfrm>
          <a:prstGeom prst="rect">
            <a:avLst/>
          </a:prstGeom>
        </p:spPr>
      </p:pic>
      <p:sp>
        <p:nvSpPr>
          <p:cNvPr id="8" name="Subtitle 2"/>
          <p:cNvSpPr txBox="1">
            <a:spLocks/>
          </p:cNvSpPr>
          <p:nvPr/>
        </p:nvSpPr>
        <p:spPr>
          <a:xfrm>
            <a:off x="2295535" y="2643827"/>
            <a:ext cx="6120306" cy="464863"/>
          </a:xfrm>
          <a:prstGeom prst="rect">
            <a:avLst/>
          </a:prstGeom>
        </p:spPr>
        <p:txBody>
          <a:bodyPr vert="horz" lIns="91440" tIns="45720" rIns="91440" bIns="45720" rtlCol="0" anchor="t">
            <a:noAutofit/>
          </a:bodyPr>
          <a:lstStyle>
            <a:lvl1pPr marL="0" indent="0" algn="l" defTabSz="914400" rtl="0" eaLnBrk="1" latinLnBrk="0" hangingPunct="1">
              <a:lnSpc>
                <a:spcPct val="90000"/>
              </a:lnSpc>
              <a:spcBef>
                <a:spcPts val="1200"/>
              </a:spcBef>
              <a:buClr>
                <a:schemeClr val="accent1"/>
              </a:buClr>
              <a:buFont typeface="Wingdings 2" pitchFamily="18" charset="2"/>
              <a:buNone/>
              <a:defRPr sz="2200" kern="1200" cap="none" spc="0" baseline="0">
                <a:solidFill>
                  <a:schemeClr val="accent1">
                    <a:lumMod val="20000"/>
                    <a:lumOff val="80000"/>
                  </a:schemeClr>
                </a:solidFill>
                <a:latin typeface="+mn-lt"/>
                <a:ea typeface="+mn-ea"/>
                <a:cs typeface="+mn-cs"/>
              </a:defRPr>
            </a:lvl1pPr>
            <a:lvl2pPr marL="4572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2pPr>
            <a:lvl3pPr marL="914400" indent="0" algn="ctr" defTabSz="914400" rtl="0" eaLnBrk="1" latinLnBrk="0" hangingPunct="1">
              <a:lnSpc>
                <a:spcPct val="90000"/>
              </a:lnSpc>
              <a:spcBef>
                <a:spcPts val="250"/>
              </a:spcBef>
              <a:spcAft>
                <a:spcPts val="250"/>
              </a:spcAft>
              <a:buClr>
                <a:schemeClr val="accent1"/>
              </a:buClr>
              <a:buFont typeface="Wingdings 2" pitchFamily="18" charset="2"/>
              <a:buNone/>
              <a:defRPr sz="2200" kern="1200">
                <a:solidFill>
                  <a:schemeClr val="tx1">
                    <a:lumMod val="65000"/>
                    <a:lumOff val="35000"/>
                  </a:schemeClr>
                </a:solidFill>
                <a:latin typeface="+mn-lt"/>
                <a:ea typeface="+mn-ea"/>
                <a:cs typeface="+mn-cs"/>
              </a:defRPr>
            </a:lvl3pPr>
            <a:lvl4pPr marL="1371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4pPr>
            <a:lvl5pPr marL="18288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5pPr>
            <a:lvl6pPr marL="22860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6pPr>
            <a:lvl7pPr marL="27432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7pPr>
            <a:lvl8pPr marL="32004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8pPr>
            <a:lvl9pPr marL="3657600" indent="0" algn="ctr" defTabSz="914400" rtl="0" eaLnBrk="1" latinLnBrk="0" hangingPunct="1">
              <a:lnSpc>
                <a:spcPct val="90000"/>
              </a:lnSpc>
              <a:spcBef>
                <a:spcPts val="250"/>
              </a:spcBef>
              <a:spcAft>
                <a:spcPts val="250"/>
              </a:spcAft>
              <a:buClr>
                <a:schemeClr val="accent1"/>
              </a:buClr>
              <a:buFont typeface="Wingdings 2" pitchFamily="18" charset="2"/>
              <a:buNone/>
              <a:defRPr sz="2000" kern="1200">
                <a:solidFill>
                  <a:schemeClr val="tx1">
                    <a:lumMod val="65000"/>
                    <a:lumOff val="35000"/>
                  </a:schemeClr>
                </a:solidFill>
                <a:latin typeface="+mn-lt"/>
                <a:ea typeface="+mn-ea"/>
                <a:cs typeface="+mn-cs"/>
              </a:defRPr>
            </a:lvl9pPr>
          </a:lstStyle>
          <a:p>
            <a:endParaRPr lang="en-IN" sz="2800" b="1" spc="-100" dirty="0">
              <a:solidFill>
                <a:schemeClr val="tx1">
                  <a:lumMod val="50000"/>
                  <a:lumOff val="50000"/>
                </a:schemeClr>
              </a:solidFill>
              <a:latin typeface="+mj-lt"/>
              <a:ea typeface="+mj-ea"/>
              <a:cs typeface="+mj-cs"/>
            </a:endParaRPr>
          </a:p>
        </p:txBody>
      </p:sp>
      <p:sp>
        <p:nvSpPr>
          <p:cNvPr id="9" name="Subtitle 8"/>
          <p:cNvSpPr>
            <a:spLocks noGrp="1"/>
          </p:cNvSpPr>
          <p:nvPr>
            <p:ph type="subTitle" idx="1"/>
          </p:nvPr>
        </p:nvSpPr>
        <p:spPr>
          <a:xfrm>
            <a:off x="1798819" y="850505"/>
            <a:ext cx="7180289" cy="5156990"/>
          </a:xfrm>
        </p:spPr>
        <p:style>
          <a:lnRef idx="2">
            <a:schemeClr val="accent2"/>
          </a:lnRef>
          <a:fillRef idx="1">
            <a:schemeClr val="lt1"/>
          </a:fillRef>
          <a:effectRef idx="0">
            <a:schemeClr val="accent2"/>
          </a:effectRef>
          <a:fontRef idx="minor">
            <a:schemeClr val="dk1"/>
          </a:fontRef>
        </p:style>
        <p:txBody>
          <a:bodyPr>
            <a:normAutofit/>
          </a:bodyPr>
          <a:lstStyle/>
          <a:p>
            <a:pPr marL="457200" indent="-457200">
              <a:buFont typeface="Wingdings" panose="05000000000000000000" pitchFamily="2" charset="2"/>
              <a:buChar char="Ø"/>
            </a:pPr>
            <a:r>
              <a:rPr lang="en-GB" sz="4000" dirty="0">
                <a:ln w="0"/>
                <a:solidFill>
                  <a:schemeClr val="tx1"/>
                </a:solidFill>
                <a:latin typeface="Cambria" panose="02040503050406030204" pitchFamily="18" charset="0"/>
                <a:ea typeface="Cambria" panose="02040503050406030204" pitchFamily="18" charset="0"/>
              </a:rPr>
              <a:t>File Structure</a:t>
            </a:r>
            <a:endParaRPr lang="en-IN" sz="4000" dirty="0">
              <a:ln w="0"/>
              <a:solidFill>
                <a:schemeClr val="tx1"/>
              </a:solidFill>
              <a:latin typeface="Cambria" panose="02040503050406030204" pitchFamily="18" charset="0"/>
              <a:ea typeface="Cambria" panose="02040503050406030204" pitchFamily="18" charset="0"/>
            </a:endParaRPr>
          </a:p>
          <a:p>
            <a:pPr marL="457200" indent="-457200">
              <a:buFont typeface="Wingdings" panose="05000000000000000000" pitchFamily="2" charset="2"/>
              <a:buChar char="Ø"/>
            </a:pPr>
            <a:r>
              <a:rPr lang="en-IN" sz="4000" dirty="0">
                <a:ln w="0"/>
                <a:solidFill>
                  <a:schemeClr val="tx1"/>
                </a:solidFill>
                <a:latin typeface="Cambria" panose="02040503050406030204" pitchFamily="18" charset="0"/>
                <a:ea typeface="Cambria" panose="02040503050406030204" pitchFamily="18" charset="0"/>
              </a:rPr>
              <a:t>Indexing</a:t>
            </a:r>
          </a:p>
          <a:p>
            <a:pPr marL="457200" indent="-457200">
              <a:buFont typeface="Wingdings" panose="05000000000000000000" pitchFamily="2" charset="2"/>
              <a:buChar char="Ø"/>
            </a:pPr>
            <a:r>
              <a:rPr lang="en-GB" sz="4000" dirty="0">
                <a:ln w="0"/>
                <a:solidFill>
                  <a:schemeClr val="tx1"/>
                </a:solidFill>
                <a:latin typeface="Cambria" panose="02040503050406030204" pitchFamily="18" charset="0"/>
                <a:ea typeface="Cambria" panose="02040503050406030204" pitchFamily="18" charset="0"/>
              </a:rPr>
              <a:t> Query Processing and Query</a:t>
            </a:r>
          </a:p>
          <a:p>
            <a:r>
              <a:rPr lang="en-IN" sz="4000" dirty="0">
                <a:ln w="0"/>
                <a:solidFill>
                  <a:schemeClr val="tx1"/>
                </a:solidFill>
                <a:latin typeface="Cambria" panose="02040503050406030204" pitchFamily="18" charset="0"/>
                <a:ea typeface="Cambria" panose="02040503050406030204" pitchFamily="18" charset="0"/>
              </a:rPr>
              <a:t>Optimization</a:t>
            </a:r>
          </a:p>
        </p:txBody>
      </p:sp>
      <p:sp>
        <p:nvSpPr>
          <p:cNvPr id="11" name="TextBox 10"/>
          <p:cNvSpPr txBox="1"/>
          <p:nvPr/>
        </p:nvSpPr>
        <p:spPr>
          <a:xfrm>
            <a:off x="9345419" y="3802270"/>
            <a:ext cx="2743200" cy="430887"/>
          </a:xfrm>
          <a:prstGeom prst="rect">
            <a:avLst/>
          </a:prstGeom>
          <a:noFill/>
        </p:spPr>
        <p:txBody>
          <a:bodyPr wrap="square" rtlCol="0">
            <a:spAutoFit/>
          </a:bodyPr>
          <a:lstStyle/>
          <a:p>
            <a:r>
              <a:rPr lang="en-IN" sz="2200" dirty="0">
                <a:solidFill>
                  <a:srgbClr val="0098A3"/>
                </a:solidFill>
                <a:latin typeface="CastleT" panose="020E0602050706020204" pitchFamily="34" charset="0"/>
              </a:rPr>
              <a:t>Department of CE/IT</a:t>
            </a:r>
          </a:p>
        </p:txBody>
      </p:sp>
    </p:spTree>
    <p:extLst>
      <p:ext uri="{BB962C8B-B14F-4D97-AF65-F5344CB8AC3E}">
        <p14:creationId xmlns:p14="http://schemas.microsoft.com/office/powerpoint/2010/main" val="34710750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Measures of Query cost</a:t>
            </a:r>
            <a:endParaRPr lang="en-US" b="1" dirty="0">
              <a:solidFill>
                <a:schemeClr val="tx1"/>
              </a:solidFill>
              <a:latin typeface="+mn-lt"/>
            </a:endParaRPr>
          </a:p>
        </p:txBody>
      </p:sp>
      <p:sp>
        <p:nvSpPr>
          <p:cNvPr id="3" name="Rectangle 2"/>
          <p:cNvSpPr/>
          <p:nvPr/>
        </p:nvSpPr>
        <p:spPr>
          <a:xfrm>
            <a:off x="3495346" y="1962489"/>
            <a:ext cx="8098054" cy="2923877"/>
          </a:xfrm>
          <a:prstGeom prst="rect">
            <a:avLst/>
          </a:prstGeom>
        </p:spPr>
        <p:txBody>
          <a:bodyPr wrap="square">
            <a:spAutoFit/>
          </a:bodyPr>
          <a:lstStyle/>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costs of all the algorithms that we consider depend on the size of the buffer in main memory.</a:t>
            </a:r>
          </a:p>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a:t>
            </a:r>
            <a:r>
              <a:rPr lang="en-US" sz="2300" b="1" dirty="0">
                <a:latin typeface="Cambria" panose="02040503050406030204" pitchFamily="18" charset="0"/>
                <a:ea typeface="Cambria" panose="02040503050406030204" pitchFamily="18" charset="0"/>
              </a:rPr>
              <a:t>response time</a:t>
            </a:r>
            <a:r>
              <a:rPr lang="en-US" sz="2300" dirty="0">
                <a:latin typeface="Cambria" panose="02040503050406030204" pitchFamily="18" charset="0"/>
                <a:ea typeface="Cambria" panose="02040503050406030204" pitchFamily="18" charset="0"/>
              </a:rPr>
              <a:t> for a query-evaluation plan, assuming no other activity is going on in the computer, would account for all these costs, and could be used as a measure of the cost of the plan.</a:t>
            </a:r>
          </a:p>
          <a:p>
            <a:pPr marL="342900" lvl="0" indent="-342900" algn="just">
              <a:buFont typeface="Wingdings" panose="05000000000000000000" pitchFamily="2" charset="2"/>
              <a:buChar char="Ø"/>
            </a:pPr>
            <a:r>
              <a:rPr lang="en-US" sz="2300" dirty="0">
                <a:latin typeface="Cambria" panose="02040503050406030204" pitchFamily="18" charset="0"/>
                <a:ea typeface="Cambria" panose="02040503050406030204" pitchFamily="18" charset="0"/>
              </a:rPr>
              <a:t>The response time of a plan is very hard to estimate without actually executing the plan.</a:t>
            </a:r>
          </a:p>
        </p:txBody>
      </p:sp>
    </p:spTree>
    <p:extLst>
      <p:ext uri="{BB962C8B-B14F-4D97-AF65-F5344CB8AC3E}">
        <p14:creationId xmlns:p14="http://schemas.microsoft.com/office/powerpoint/2010/main" val="5615181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effectLst>
                  <a:outerShdw blurRad="38100" dist="38100" dir="2700000" algn="tl">
                    <a:srgbClr val="C0C0C0"/>
                  </a:outerShdw>
                </a:effectLst>
                <a:latin typeface="Cambria" panose="02040503050406030204" pitchFamily="18" charset="0"/>
                <a:ea typeface="Cambria" panose="02040503050406030204" pitchFamily="18" charset="0"/>
              </a:rPr>
              <a:t>File Scan</a:t>
            </a:r>
            <a:endParaRPr lang="en-US" b="1" dirty="0">
              <a:solidFill>
                <a:schemeClr val="tx1"/>
              </a:solidFill>
              <a:latin typeface="Cambria" panose="02040503050406030204" pitchFamily="18" charset="0"/>
              <a:ea typeface="Cambria" panose="02040503050406030204" pitchFamily="18" charset="0"/>
            </a:endParaRPr>
          </a:p>
        </p:txBody>
      </p:sp>
      <p:sp>
        <p:nvSpPr>
          <p:cNvPr id="3" name="Rectangle 2"/>
          <p:cNvSpPr/>
          <p:nvPr/>
        </p:nvSpPr>
        <p:spPr>
          <a:xfrm>
            <a:off x="3683268" y="593020"/>
            <a:ext cx="8098054" cy="4154984"/>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query processing, the file scan is the lowest-level operator to access data.    </a:t>
            </a:r>
          </a:p>
          <a:p>
            <a:pPr marL="34290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File scans </a:t>
            </a:r>
            <a:r>
              <a:rPr lang="en-US" sz="2400" dirty="0">
                <a:latin typeface="Cambria" panose="02040503050406030204" pitchFamily="18" charset="0"/>
                <a:ea typeface="Cambria" panose="02040503050406030204" pitchFamily="18" charset="0"/>
              </a:rPr>
              <a:t>are search algorithms that locate and retrieve records that fulfill a selection condition.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relational systems, a file scan allows an entire relation to be read in those cases where the relation is stored in a single, dedicated file.</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There are two scan algorithms to implement in selection operation.</a:t>
            </a:r>
          </a:p>
          <a:p>
            <a:pPr algn="just"/>
            <a:r>
              <a:rPr lang="en-US" sz="2400" dirty="0">
                <a:latin typeface="Cambria" panose="02040503050406030204" pitchFamily="18" charset="0"/>
                <a:ea typeface="Cambria" panose="02040503050406030204" pitchFamily="18" charset="0"/>
              </a:rPr>
              <a:t>1. Linear search</a:t>
            </a:r>
          </a:p>
          <a:p>
            <a:pPr algn="just"/>
            <a:r>
              <a:rPr lang="en-US" sz="2400" dirty="0">
                <a:latin typeface="Cambria" panose="02040503050406030204" pitchFamily="18" charset="0"/>
                <a:ea typeface="Cambria" panose="02040503050406030204" pitchFamily="18" charset="0"/>
              </a:rPr>
              <a:t>2. Binary search</a:t>
            </a:r>
          </a:p>
        </p:txBody>
      </p:sp>
    </p:spTree>
    <p:extLst>
      <p:ext uri="{BB962C8B-B14F-4D97-AF65-F5344CB8AC3E}">
        <p14:creationId xmlns:p14="http://schemas.microsoft.com/office/powerpoint/2010/main" val="299940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1. Linear search (brute force algorithm)</a:t>
            </a:r>
          </a:p>
        </p:txBody>
      </p:sp>
      <p:sp>
        <p:nvSpPr>
          <p:cNvPr id="3" name="Rectangle 2"/>
          <p:cNvSpPr/>
          <p:nvPr/>
        </p:nvSpPr>
        <p:spPr>
          <a:xfrm>
            <a:off x="3624141" y="1008382"/>
            <a:ext cx="8203932" cy="4832092"/>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In a linear search(A1 </a:t>
            </a:r>
            <a:r>
              <a:rPr lang="en-US" sz="2200" dirty="0" err="1">
                <a:latin typeface="Cambria" panose="02040503050406030204" pitchFamily="18" charset="0"/>
                <a:ea typeface="Cambria" panose="02040503050406030204" pitchFamily="18" charset="0"/>
              </a:rPr>
              <a:t>Algoritm</a:t>
            </a:r>
            <a:r>
              <a:rPr lang="en-US" sz="2200" dirty="0">
                <a:latin typeface="Cambria" panose="02040503050406030204" pitchFamily="18" charset="0"/>
                <a:ea typeface="Cambria" panose="02040503050406030204" pitchFamily="18" charset="0"/>
              </a:rPr>
              <a:t>), the system scans each file block and tests all records to see whether they satisfy the selection condition. An initial seek is required to access the first block of the file.</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Since the records are grouped into disk blocks, each disk block is read into a main memory buffer, and then a search through the records within the disk block is conducted in main memory.</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Suppose </a:t>
            </a:r>
            <a:r>
              <a:rPr lang="en-US" sz="2200" dirty="0" err="1">
                <a:latin typeface="Cambria" panose="02040503050406030204" pitchFamily="18" charset="0"/>
                <a:ea typeface="Cambria" panose="02040503050406030204" pitchFamily="18" charset="0"/>
              </a:rPr>
              <a:t>t</a:t>
            </a:r>
            <a:r>
              <a:rPr lang="en-US" sz="2200" baseline="-25000" dirty="0" err="1">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is the seek time (number of Seek is usually one – to reach the beginning of the file) , </a:t>
            </a:r>
            <a:r>
              <a:rPr lang="en-US" sz="2200" dirty="0" err="1">
                <a:latin typeface="Cambria" panose="02040503050406030204" pitchFamily="18" charset="0"/>
                <a:ea typeface="Cambria" panose="02040503050406030204" pitchFamily="18" charset="0"/>
              </a:rPr>
              <a:t>t</a:t>
            </a:r>
            <a:r>
              <a:rPr lang="en-US" sz="2200" baseline="-25000" dirty="0" err="1">
                <a:latin typeface="Cambria" panose="02040503050406030204" pitchFamily="18" charset="0"/>
                <a:ea typeface="Cambria" panose="02040503050406030204" pitchFamily="18" charset="0"/>
              </a:rPr>
              <a:t>T</a:t>
            </a:r>
            <a:r>
              <a:rPr lang="en-US" sz="2200" dirty="0">
                <a:latin typeface="Cambria" panose="02040503050406030204" pitchFamily="18" charset="0"/>
                <a:ea typeface="Cambria" panose="02040503050406030204" pitchFamily="18" charset="0"/>
              </a:rPr>
              <a:t> is the number of traversal time for one block, and B is the number of blocks to be transferred, then the cost is calculated as:</a:t>
            </a:r>
          </a:p>
          <a:p>
            <a:pPr algn="ctr"/>
            <a:r>
              <a:rPr lang="en-US" sz="2200" b="1" dirty="0" err="1">
                <a:latin typeface="Cambria" panose="02040503050406030204" pitchFamily="18" charset="0"/>
                <a:ea typeface="Cambria" panose="02040503050406030204" pitchFamily="18" charset="0"/>
              </a:rPr>
              <a:t>tS</a:t>
            </a:r>
            <a:r>
              <a:rPr lang="en-US" sz="2200" b="1" dirty="0">
                <a:latin typeface="Cambria" panose="02040503050406030204" pitchFamily="18" charset="0"/>
                <a:ea typeface="Cambria" panose="02040503050406030204" pitchFamily="18" charset="0"/>
              </a:rPr>
              <a:t> + (B*</a:t>
            </a:r>
            <a:r>
              <a:rPr lang="en-US" sz="2200" b="1" dirty="0" err="1">
                <a:latin typeface="Cambria" panose="02040503050406030204" pitchFamily="18" charset="0"/>
                <a:ea typeface="Cambria" panose="02040503050406030204" pitchFamily="18" charset="0"/>
              </a:rPr>
              <a:t>tT</a:t>
            </a:r>
            <a:r>
              <a:rPr lang="en-US" sz="2200" b="1"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24781450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2. Binary search</a:t>
            </a:r>
          </a:p>
        </p:txBody>
      </p:sp>
      <p:sp>
        <p:nvSpPr>
          <p:cNvPr id="3" name="Rectangle 2"/>
          <p:cNvSpPr/>
          <p:nvPr/>
        </p:nvSpPr>
        <p:spPr>
          <a:xfrm>
            <a:off x="3386259" y="1231482"/>
            <a:ext cx="8354729" cy="4493538"/>
          </a:xfrm>
          <a:prstGeom prst="rect">
            <a:avLst/>
          </a:prstGeom>
        </p:spPr>
        <p:txBody>
          <a:bodyPr wrap="square">
            <a:spAutoFit/>
          </a:bodyPr>
          <a:lstStyle/>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If the selection condition involves an equality comparison on a key attribute on which the file is ordered, binary search which is more efficient than linear search can be used.</a:t>
            </a:r>
          </a:p>
          <a:p>
            <a:pPr lvl="0" algn="just"/>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This method of selection is applicable only when the records are sorted based on the search key value and we have equal condition. i.e.; this method is not suitable for range operation or any other kind. The filter condition should be ‘search key column = value’, like we had City= ‘Ahmedabad’’.</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Suppose blocks of records are stored continuously in the memory than the cost of the query to fetch first record is calculated as </a:t>
            </a:r>
          </a:p>
          <a:p>
            <a:pPr lvl="0" algn="just"/>
            <a:r>
              <a:rPr lang="en-US" sz="2200"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log (B)* (</a:t>
            </a:r>
            <a:r>
              <a:rPr lang="en-US" sz="2200" b="1" dirty="0" err="1">
                <a:latin typeface="Cambria" panose="02040503050406030204" pitchFamily="18" charset="0"/>
                <a:ea typeface="Cambria" panose="02040503050406030204" pitchFamily="18" charset="0"/>
              </a:rPr>
              <a:t>ts</a:t>
            </a:r>
            <a:r>
              <a:rPr lang="en-US" sz="2200" b="1" dirty="0">
                <a:latin typeface="Cambria" panose="02040503050406030204" pitchFamily="18" charset="0"/>
                <a:ea typeface="Cambria" panose="02040503050406030204" pitchFamily="18" charset="0"/>
              </a:rPr>
              <a:t>+ </a:t>
            </a:r>
            <a:r>
              <a:rPr lang="en-US" sz="2200" b="1" dirty="0" err="1">
                <a:latin typeface="Cambria" panose="02040503050406030204" pitchFamily="18" charset="0"/>
                <a:ea typeface="Cambria" panose="02040503050406030204" pitchFamily="18" charset="0"/>
              </a:rPr>
              <a:t>tT</a:t>
            </a:r>
            <a:r>
              <a:rPr lang="en-US" sz="2200" b="1"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287378485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rPr>
              <a:t>Join Operations</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261888386"/>
              </p:ext>
            </p:extLst>
          </p:nvPr>
        </p:nvGraphicFramePr>
        <p:xfrm>
          <a:off x="3563008" y="315311"/>
          <a:ext cx="8166540" cy="6252989"/>
        </p:xfrm>
        <a:graphic>
          <a:graphicData uri="http://schemas.openxmlformats.org/drawingml/2006/table">
            <a:tbl>
              <a:tblPr>
                <a:tableStyleId>{BC89EF96-8CEA-46FF-86C4-4CE0E7609802}</a:tableStyleId>
              </a:tblPr>
              <a:tblGrid>
                <a:gridCol w="2722180">
                  <a:extLst>
                    <a:ext uri="{9D8B030D-6E8A-4147-A177-3AD203B41FA5}">
                      <a16:colId xmlns:a16="http://schemas.microsoft.com/office/drawing/2014/main" val="20000"/>
                    </a:ext>
                  </a:extLst>
                </a:gridCol>
                <a:gridCol w="2722180">
                  <a:extLst>
                    <a:ext uri="{9D8B030D-6E8A-4147-A177-3AD203B41FA5}">
                      <a16:colId xmlns:a16="http://schemas.microsoft.com/office/drawing/2014/main" val="20001"/>
                    </a:ext>
                  </a:extLst>
                </a:gridCol>
                <a:gridCol w="2722180">
                  <a:extLst>
                    <a:ext uri="{9D8B030D-6E8A-4147-A177-3AD203B41FA5}">
                      <a16:colId xmlns:a16="http://schemas.microsoft.com/office/drawing/2014/main" val="20002"/>
                    </a:ext>
                  </a:extLst>
                </a:gridCol>
              </a:tblGrid>
              <a:tr h="599089">
                <a:tc>
                  <a:txBody>
                    <a:bodyPr/>
                    <a:lstStyle/>
                    <a:p>
                      <a:pPr algn="ctr" fontAlgn="b"/>
                      <a:r>
                        <a:rPr lang="en-US" sz="1600" b="1" dirty="0">
                          <a:effectLst/>
                        </a:rPr>
                        <a:t>Join Operation</a:t>
                      </a:r>
                    </a:p>
                  </a:txBody>
                  <a:tcPr marL="51730" marR="51730" marT="25865" marB="25865" anchor="ctr"/>
                </a:tc>
                <a:tc>
                  <a:txBody>
                    <a:bodyPr/>
                    <a:lstStyle/>
                    <a:p>
                      <a:pPr algn="ctr" fontAlgn="b"/>
                      <a:r>
                        <a:rPr lang="en-US" sz="1600" b="1" dirty="0">
                          <a:effectLst/>
                        </a:rPr>
                        <a:t>Description</a:t>
                      </a:r>
                    </a:p>
                  </a:txBody>
                  <a:tcPr marL="51730" marR="51730" marT="25865" marB="25865" anchor="ctr"/>
                </a:tc>
                <a:tc>
                  <a:txBody>
                    <a:bodyPr/>
                    <a:lstStyle/>
                    <a:p>
                      <a:pPr algn="ctr" fontAlgn="b"/>
                      <a:r>
                        <a:rPr lang="en-US" sz="1600" b="1" dirty="0">
                          <a:effectLst/>
                        </a:rPr>
                        <a:t>Key Differences</a:t>
                      </a:r>
                    </a:p>
                  </a:txBody>
                  <a:tcPr marL="51730" marR="51730" marT="25865" marB="25865" anchor="ctr"/>
                </a:tc>
                <a:extLst>
                  <a:ext uri="{0D108BD9-81ED-4DB2-BD59-A6C34878D82A}">
                    <a16:rowId xmlns:a16="http://schemas.microsoft.com/office/drawing/2014/main" val="10000"/>
                  </a:ext>
                </a:extLst>
              </a:tr>
              <a:tr h="1130780">
                <a:tc>
                  <a:txBody>
                    <a:bodyPr/>
                    <a:lstStyle/>
                    <a:p>
                      <a:pPr algn="ctr" fontAlgn="base"/>
                      <a:r>
                        <a:rPr lang="en-US" sz="1600" b="1" dirty="0">
                          <a:effectLst/>
                        </a:rPr>
                        <a:t>Nested Loop Join</a:t>
                      </a:r>
                    </a:p>
                  </a:txBody>
                  <a:tcPr marL="51730" marR="51730" marT="25865" marB="25865" anchor="ctr"/>
                </a:tc>
                <a:tc>
                  <a:txBody>
                    <a:bodyPr/>
                    <a:lstStyle/>
                    <a:p>
                      <a:pPr algn="ctr" fontAlgn="base"/>
                      <a:r>
                        <a:rPr lang="en-US" sz="1600">
                          <a:effectLst/>
                        </a:rPr>
                        <a:t>- Simple join method where each row from the first table is matched with every row in the second table.</a:t>
                      </a:r>
                    </a:p>
                  </a:txBody>
                  <a:tcPr marL="51730" marR="51730" marT="25865" marB="25865" anchor="ctr"/>
                </a:tc>
                <a:tc>
                  <a:txBody>
                    <a:bodyPr/>
                    <a:lstStyle/>
                    <a:p>
                      <a:pPr algn="ctr" fontAlgn="base"/>
                      <a:r>
                        <a:rPr lang="en-US" sz="1600" dirty="0">
                          <a:effectLst/>
                        </a:rPr>
                        <a:t>- Inefficient for large tables; has a high time complexity.</a:t>
                      </a:r>
                    </a:p>
                  </a:txBody>
                  <a:tcPr marL="51730" marR="51730" marT="25865" marB="25865" anchor="ctr"/>
                </a:tc>
                <a:extLst>
                  <a:ext uri="{0D108BD9-81ED-4DB2-BD59-A6C34878D82A}">
                    <a16:rowId xmlns:a16="http://schemas.microsoft.com/office/drawing/2014/main" val="10001"/>
                  </a:ext>
                </a:extLst>
              </a:tr>
              <a:tr h="1130780">
                <a:tc>
                  <a:txBody>
                    <a:bodyPr/>
                    <a:lstStyle/>
                    <a:p>
                      <a:pPr algn="ctr" fontAlgn="base"/>
                      <a:r>
                        <a:rPr lang="en-US" sz="1600" b="1" dirty="0">
                          <a:effectLst/>
                        </a:rPr>
                        <a:t>Block Nested Loop Join</a:t>
                      </a:r>
                    </a:p>
                  </a:txBody>
                  <a:tcPr marL="51730" marR="51730" marT="25865" marB="25865" anchor="ctr"/>
                </a:tc>
                <a:tc>
                  <a:txBody>
                    <a:bodyPr/>
                    <a:lstStyle/>
                    <a:p>
                      <a:pPr algn="ctr" fontAlgn="base"/>
                      <a:r>
                        <a:rPr lang="en-US" sz="1600">
                          <a:effectLst/>
                        </a:rPr>
                        <a:t>- Similar to nested loop join but processes data in blocks (chunks) instead of one row at a time.</a:t>
                      </a:r>
                    </a:p>
                  </a:txBody>
                  <a:tcPr marL="51730" marR="51730" marT="25865" marB="25865" anchor="ctr"/>
                </a:tc>
                <a:tc>
                  <a:txBody>
                    <a:bodyPr/>
                    <a:lstStyle/>
                    <a:p>
                      <a:pPr algn="ctr" fontAlgn="base"/>
                      <a:r>
                        <a:rPr lang="en-US" sz="1600" dirty="0">
                          <a:effectLst/>
                        </a:rPr>
                        <a:t>- More efficient than the standard nested loop join for large tables.</a:t>
                      </a:r>
                    </a:p>
                  </a:txBody>
                  <a:tcPr marL="51730" marR="51730" marT="25865" marB="25865" anchor="ctr"/>
                </a:tc>
                <a:extLst>
                  <a:ext uri="{0D108BD9-81ED-4DB2-BD59-A6C34878D82A}">
                    <a16:rowId xmlns:a16="http://schemas.microsoft.com/office/drawing/2014/main" val="10002"/>
                  </a:ext>
                </a:extLst>
              </a:tr>
              <a:tr h="1130780">
                <a:tc>
                  <a:txBody>
                    <a:bodyPr/>
                    <a:lstStyle/>
                    <a:p>
                      <a:pPr algn="ctr" fontAlgn="base"/>
                      <a:r>
                        <a:rPr lang="en-US" sz="1600" b="1" dirty="0">
                          <a:effectLst/>
                        </a:rPr>
                        <a:t>Indexed Nested Loop Join</a:t>
                      </a:r>
                    </a:p>
                  </a:txBody>
                  <a:tcPr marL="51730" marR="51730" marT="25865" marB="25865" anchor="ctr"/>
                </a:tc>
                <a:tc>
                  <a:txBody>
                    <a:bodyPr/>
                    <a:lstStyle/>
                    <a:p>
                      <a:pPr algn="ctr" fontAlgn="base"/>
                      <a:r>
                        <a:rPr lang="en-US" sz="1600">
                          <a:effectLst/>
                        </a:rPr>
                        <a:t>- Utilizes an index on one of the tables to speed up the matching process.</a:t>
                      </a:r>
                    </a:p>
                  </a:txBody>
                  <a:tcPr marL="51730" marR="51730" marT="25865" marB="25865" anchor="ctr"/>
                </a:tc>
                <a:tc>
                  <a:txBody>
                    <a:bodyPr/>
                    <a:lstStyle/>
                    <a:p>
                      <a:pPr algn="ctr" fontAlgn="base"/>
                      <a:r>
                        <a:rPr lang="en-US" sz="1600" dirty="0">
                          <a:effectLst/>
                        </a:rPr>
                        <a:t>- More efficient when a usable index is present, but not as efficient as merge or hash join for large tables.</a:t>
                      </a:r>
                    </a:p>
                  </a:txBody>
                  <a:tcPr marL="51730" marR="51730" marT="25865" marB="25865" anchor="ctr"/>
                </a:tc>
                <a:extLst>
                  <a:ext uri="{0D108BD9-81ED-4DB2-BD59-A6C34878D82A}">
                    <a16:rowId xmlns:a16="http://schemas.microsoft.com/office/drawing/2014/main" val="10003"/>
                  </a:ext>
                </a:extLst>
              </a:tr>
              <a:tr h="1130780">
                <a:tc>
                  <a:txBody>
                    <a:bodyPr/>
                    <a:lstStyle/>
                    <a:p>
                      <a:pPr algn="ctr" fontAlgn="base"/>
                      <a:r>
                        <a:rPr lang="en-US" sz="1600" b="1" dirty="0">
                          <a:effectLst/>
                        </a:rPr>
                        <a:t>Merge Join</a:t>
                      </a:r>
                    </a:p>
                  </a:txBody>
                  <a:tcPr marL="51730" marR="51730" marT="25865" marB="25865" anchor="ctr"/>
                </a:tc>
                <a:tc>
                  <a:txBody>
                    <a:bodyPr/>
                    <a:lstStyle/>
                    <a:p>
                      <a:pPr algn="ctr" fontAlgn="base"/>
                      <a:r>
                        <a:rPr lang="en-US" sz="1600">
                          <a:effectLst/>
                        </a:rPr>
                        <a:t>- Requires both input tables to be sorted on the join key and merges the sorted tables.</a:t>
                      </a:r>
                    </a:p>
                  </a:txBody>
                  <a:tcPr marL="51730" marR="51730" marT="25865" marB="25865" anchor="ctr"/>
                </a:tc>
                <a:tc>
                  <a:txBody>
                    <a:bodyPr/>
                    <a:lstStyle/>
                    <a:p>
                      <a:pPr algn="ctr" fontAlgn="base"/>
                      <a:r>
                        <a:rPr lang="en-US" sz="1600" dirty="0">
                          <a:effectLst/>
                        </a:rPr>
                        <a:t>- Highly efficient for large tables with sorted data, but sorting can be a significant overhead.</a:t>
                      </a:r>
                    </a:p>
                  </a:txBody>
                  <a:tcPr marL="51730" marR="51730" marT="25865" marB="25865" anchor="ctr"/>
                </a:tc>
                <a:extLst>
                  <a:ext uri="{0D108BD9-81ED-4DB2-BD59-A6C34878D82A}">
                    <a16:rowId xmlns:a16="http://schemas.microsoft.com/office/drawing/2014/main" val="10004"/>
                  </a:ext>
                </a:extLst>
              </a:tr>
              <a:tr h="1130780">
                <a:tc>
                  <a:txBody>
                    <a:bodyPr/>
                    <a:lstStyle/>
                    <a:p>
                      <a:pPr algn="ctr" fontAlgn="base"/>
                      <a:r>
                        <a:rPr lang="en-US" sz="1600" b="1" dirty="0">
                          <a:effectLst/>
                        </a:rPr>
                        <a:t>Hash Join</a:t>
                      </a:r>
                    </a:p>
                  </a:txBody>
                  <a:tcPr marL="51730" marR="51730" marT="25865" marB="25865" anchor="ctr"/>
                </a:tc>
                <a:tc>
                  <a:txBody>
                    <a:bodyPr/>
                    <a:lstStyle/>
                    <a:p>
                      <a:pPr algn="ctr" fontAlgn="base"/>
                      <a:r>
                        <a:rPr lang="en-US" sz="1600" dirty="0">
                          <a:effectLst/>
                        </a:rPr>
                        <a:t>- Both input tables are hashed based on the join key, and matching pairs are identified.</a:t>
                      </a:r>
                    </a:p>
                  </a:txBody>
                  <a:tcPr marL="51730" marR="51730" marT="25865" marB="25865" anchor="ctr"/>
                </a:tc>
                <a:tc>
                  <a:txBody>
                    <a:bodyPr/>
                    <a:lstStyle/>
                    <a:p>
                      <a:pPr algn="ctr" fontAlgn="base"/>
                      <a:r>
                        <a:rPr lang="en-US" sz="1600" dirty="0">
                          <a:effectLst/>
                        </a:rPr>
                        <a:t>- Highly efficient for large tables, no need for prior sorting, but requires memory for hash tables.</a:t>
                      </a:r>
                    </a:p>
                  </a:txBody>
                  <a:tcPr marL="51730" marR="51730" marT="25865" marB="25865" anchor="ctr"/>
                </a:tc>
                <a:extLst>
                  <a:ext uri="{0D108BD9-81ED-4DB2-BD59-A6C34878D82A}">
                    <a16:rowId xmlns:a16="http://schemas.microsoft.com/office/drawing/2014/main" val="10005"/>
                  </a:ext>
                </a:extLst>
              </a:tr>
            </a:tbl>
          </a:graphicData>
        </a:graphic>
      </p:graphicFrame>
      <p:sp>
        <p:nvSpPr>
          <p:cNvPr id="5" name="Rectangle 1"/>
          <p:cNvSpPr>
            <a:spLocks noChangeArrowheads="1"/>
          </p:cNvSpPr>
          <p:nvPr/>
        </p:nvSpPr>
        <p:spPr bwMode="auto">
          <a:xfrm>
            <a:off x="5767388" y="86360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br>
              <a:rPr kumimoji="0" lang="en-US" sz="1800" b="0" i="0" u="none" strike="noStrike" cap="none" normalizeH="0" baseline="0">
                <a:ln>
                  <a:noFill/>
                </a:ln>
                <a:solidFill>
                  <a:schemeClr val="tx1"/>
                </a:solidFill>
                <a:effectLst/>
                <a:latin typeface="Arial" charset="0"/>
                <a:cs typeface="Arial" charset="0"/>
              </a:rPr>
            </a:br>
            <a:endParaRPr kumimoji="0" lang="en-US" sz="1800" b="0" i="0" u="none" strike="noStrike" cap="none" normalizeH="0" baseline="0">
              <a:ln>
                <a:noFill/>
              </a:ln>
              <a:solidFill>
                <a:schemeClr val="tx1"/>
              </a:solidFill>
              <a:effectLst/>
              <a:latin typeface="Arial" charset="0"/>
              <a:cs typeface="Arial" charset="0"/>
            </a:endParaRPr>
          </a:p>
        </p:txBody>
      </p:sp>
    </p:spTree>
    <p:extLst>
      <p:ext uri="{BB962C8B-B14F-4D97-AF65-F5344CB8AC3E}">
        <p14:creationId xmlns:p14="http://schemas.microsoft.com/office/powerpoint/2010/main" val="13112072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69828"/>
            <a:ext cx="8008220" cy="5509200"/>
          </a:xfrm>
          <a:prstGeom prst="rect">
            <a:avLst/>
          </a:prstGeom>
        </p:spPr>
        <p:txBody>
          <a:bodyPr wrap="square">
            <a:spAutoFit/>
          </a:bodyPr>
          <a:lstStyle/>
          <a:p>
            <a:pPr lvl="0"/>
            <a:r>
              <a:rPr lang="en-US" sz="2200" dirty="0">
                <a:latin typeface="Cambria" panose="02040503050406030204" pitchFamily="18" charset="0"/>
                <a:ea typeface="Cambria" panose="02040503050406030204" pitchFamily="18" charset="0"/>
              </a:rPr>
              <a:t>JOIN operation is one of the most time-consuming operations in query processing.</a:t>
            </a:r>
          </a:p>
          <a:p>
            <a:pPr lvl="0"/>
            <a:r>
              <a:rPr lang="en-US" sz="2200" b="1" dirty="0" err="1">
                <a:latin typeface="Cambria" panose="02040503050406030204" pitchFamily="18" charset="0"/>
                <a:ea typeface="Cambria" panose="02040503050406030204" pitchFamily="18" charset="0"/>
              </a:rPr>
              <a:t>Equi</a:t>
            </a:r>
            <a:r>
              <a:rPr lang="en-US" sz="2200" b="1" dirty="0">
                <a:latin typeface="Cambria" panose="02040503050406030204" pitchFamily="18" charset="0"/>
                <a:ea typeface="Cambria" panose="02040503050406030204" pitchFamily="18" charset="0"/>
              </a:rPr>
              <a:t>-join </a:t>
            </a:r>
            <a:r>
              <a:rPr lang="en-US" sz="2200" dirty="0">
                <a:latin typeface="Cambria" panose="02040503050406030204" pitchFamily="18" charset="0"/>
                <a:ea typeface="Cambria" panose="02040503050406030204" pitchFamily="18" charset="0"/>
              </a:rPr>
              <a:t>is a join of the form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r.A</a:t>
            </a:r>
            <a:r>
              <a:rPr lang="en-US" sz="2200" dirty="0">
                <a:latin typeface="Cambria" panose="02040503050406030204" pitchFamily="18" charset="0"/>
                <a:ea typeface="Cambria" panose="02040503050406030204" pitchFamily="18" charset="0"/>
              </a:rPr>
              <a:t>=</a:t>
            </a:r>
            <a:r>
              <a:rPr lang="en-US" sz="2200" i="1" dirty="0" err="1">
                <a:latin typeface="Cambria" panose="02040503050406030204" pitchFamily="18" charset="0"/>
                <a:ea typeface="Cambria" panose="02040503050406030204" pitchFamily="18" charset="0"/>
              </a:rPr>
              <a:t>s.B</a:t>
            </a:r>
            <a:r>
              <a:rPr lang="en-US" sz="2200" i="1" dirty="0">
                <a:latin typeface="Cambria" panose="02040503050406030204" pitchFamily="18" charset="0"/>
                <a:ea typeface="Cambria" panose="02040503050406030204" pitchFamily="18" charset="0"/>
              </a:rPr>
              <a:t> s</a:t>
            </a:r>
            <a:r>
              <a:rPr lang="en-US" sz="2200" dirty="0">
                <a:latin typeface="Cambria" panose="02040503050406030204" pitchFamily="18" charset="0"/>
                <a:ea typeface="Cambria" panose="02040503050406030204" pitchFamily="18" charset="0"/>
              </a:rPr>
              <a:t>, where </a:t>
            </a:r>
            <a:r>
              <a:rPr lang="en-US" sz="2200" i="1" dirty="0">
                <a:latin typeface="Cambria" panose="02040503050406030204" pitchFamily="18" charset="0"/>
                <a:ea typeface="Cambria" panose="02040503050406030204" pitchFamily="18" charset="0"/>
              </a:rPr>
              <a:t>A </a:t>
            </a:r>
            <a:r>
              <a:rPr lang="en-US" sz="2200" dirty="0">
                <a:latin typeface="Cambria" panose="02040503050406030204" pitchFamily="18" charset="0"/>
                <a:ea typeface="Cambria" panose="02040503050406030204" pitchFamily="18" charset="0"/>
              </a:rPr>
              <a:t>and </a:t>
            </a:r>
            <a:r>
              <a:rPr lang="en-US" sz="2200" i="1" dirty="0">
                <a:latin typeface="Cambria" panose="02040503050406030204" pitchFamily="18" charset="0"/>
                <a:ea typeface="Cambria" panose="02040503050406030204" pitchFamily="18" charset="0"/>
              </a:rPr>
              <a:t>B </a:t>
            </a:r>
            <a:r>
              <a:rPr lang="en-US" sz="2200" dirty="0">
                <a:latin typeface="Cambria" panose="02040503050406030204" pitchFamily="18" charset="0"/>
                <a:ea typeface="Cambria" panose="02040503050406030204" pitchFamily="18" charset="0"/>
              </a:rPr>
              <a:t>are attributes or sets of attributes of relations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and </a:t>
            </a:r>
            <a:r>
              <a:rPr lang="en-US" sz="2200" i="1" dirty="0">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respectively.</a:t>
            </a:r>
          </a:p>
          <a:p>
            <a:pPr marL="342900" lvl="0" indent="-342900" algn="just">
              <a:buFont typeface="Wingdings" panose="05000000000000000000" pitchFamily="2" charset="2"/>
              <a:buChar char="Ø"/>
            </a:pPr>
            <a:r>
              <a:rPr lang="en-US" sz="2200" b="1" dirty="0">
                <a:latin typeface="Cambria" panose="02040503050406030204" pitchFamily="18" charset="0"/>
                <a:ea typeface="Cambria" panose="02040503050406030204" pitchFamily="18" charset="0"/>
              </a:rPr>
              <a:t>Nested loop join:</a:t>
            </a:r>
          </a:p>
          <a:p>
            <a:r>
              <a:rPr lang="en-US" sz="2200" dirty="0">
                <a:latin typeface="Cambria" panose="02040503050406030204" pitchFamily="18" charset="0"/>
                <a:ea typeface="Cambria" panose="02040503050406030204" pitchFamily="18" charset="0"/>
              </a:rPr>
              <a:t>Relation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is called the </a:t>
            </a:r>
            <a:r>
              <a:rPr lang="en-US" sz="2200" b="1" dirty="0">
                <a:latin typeface="Cambria" panose="02040503050406030204" pitchFamily="18" charset="0"/>
                <a:ea typeface="Cambria" panose="02040503050406030204" pitchFamily="18" charset="0"/>
              </a:rPr>
              <a:t>outer relation </a:t>
            </a:r>
            <a:r>
              <a:rPr lang="en-US" sz="2200" dirty="0">
                <a:latin typeface="Cambria" panose="02040503050406030204" pitchFamily="18" charset="0"/>
                <a:ea typeface="Cambria" panose="02040503050406030204" pitchFamily="18" charset="0"/>
              </a:rPr>
              <a:t>and relation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the </a:t>
            </a:r>
            <a:r>
              <a:rPr lang="en-US" sz="2200" b="1" dirty="0">
                <a:latin typeface="Cambria" panose="02040503050406030204" pitchFamily="18" charset="0"/>
                <a:ea typeface="Cambria" panose="02040503050406030204" pitchFamily="18" charset="0"/>
              </a:rPr>
              <a:t>inner relation </a:t>
            </a:r>
            <a:r>
              <a:rPr lang="en-US" sz="2200" dirty="0">
                <a:latin typeface="Cambria" panose="02040503050406030204" pitchFamily="18" charset="0"/>
                <a:ea typeface="Cambria" panose="02040503050406030204" pitchFamily="18" charset="0"/>
              </a:rPr>
              <a:t>of the join, since the loop for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encloses the loop for </a:t>
            </a:r>
            <a:r>
              <a:rPr lang="en-US" sz="2200" i="1" dirty="0">
                <a:latin typeface="Cambria" panose="02040503050406030204" pitchFamily="18" charset="0"/>
                <a:ea typeface="Cambria" panose="02040503050406030204" pitchFamily="18" charset="0"/>
              </a:rPr>
              <a:t>s</a:t>
            </a:r>
            <a:r>
              <a:rPr lang="en-US" sz="2200" dirty="0">
                <a:latin typeface="Cambria" panose="02040503050406030204" pitchFamily="18" charset="0"/>
                <a:ea typeface="Cambria" panose="02040503050406030204" pitchFamily="18" charset="0"/>
              </a:rPr>
              <a:t>. The algorithm uses the notation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dirty="0">
                <a:latin typeface="Cambria" panose="02040503050406030204" pitchFamily="18" charset="0"/>
                <a:ea typeface="Cambria" panose="02040503050406030204" pitchFamily="18" charset="0"/>
              </a:rPr>
              <a:t>, where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and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are tuples;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denotes the tuple constructed by concatenating the attribute values of tuples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and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t>
            </a:r>
          </a:p>
          <a:p>
            <a:r>
              <a:rPr lang="en-US" sz="2200" b="1" dirty="0">
                <a:latin typeface="Cambria" panose="02040503050406030204" pitchFamily="18" charset="0"/>
                <a:ea typeface="Cambria" panose="02040503050406030204" pitchFamily="18" charset="0"/>
              </a:rPr>
              <a:t>for each </a:t>
            </a:r>
            <a:r>
              <a:rPr lang="en-US" sz="2200" dirty="0">
                <a:latin typeface="Cambria" panose="02040503050406030204" pitchFamily="18" charset="0"/>
                <a:ea typeface="Cambria" panose="02040503050406030204" pitchFamily="18" charset="0"/>
              </a:rPr>
              <a:t>tuple </a:t>
            </a:r>
            <a:r>
              <a:rPr lang="en-US" sz="2200" i="1" dirty="0">
                <a:latin typeface="Cambria" panose="02040503050406030204" pitchFamily="18" charset="0"/>
                <a:ea typeface="Cambria" panose="02040503050406030204" pitchFamily="18" charset="0"/>
              </a:rPr>
              <a:t>tr </a:t>
            </a:r>
            <a:r>
              <a:rPr lang="en-US" sz="2200" b="1" dirty="0">
                <a:latin typeface="Cambria" panose="02040503050406030204" pitchFamily="18" charset="0"/>
                <a:ea typeface="Cambria" panose="02040503050406030204" pitchFamily="18" charset="0"/>
              </a:rPr>
              <a:t>in </a:t>
            </a:r>
            <a:r>
              <a:rPr lang="en-US" sz="2200" i="1" dirty="0">
                <a:latin typeface="Cambria" panose="02040503050406030204" pitchFamily="18" charset="0"/>
                <a:ea typeface="Cambria" panose="02040503050406030204" pitchFamily="18" charset="0"/>
              </a:rPr>
              <a:t>r </a:t>
            </a:r>
            <a:r>
              <a:rPr lang="en-US" sz="2200" b="1" dirty="0">
                <a:latin typeface="Cambria" panose="02040503050406030204" pitchFamily="18" charset="0"/>
                <a:ea typeface="Cambria" panose="02040503050406030204" pitchFamily="18" charset="0"/>
              </a:rPr>
              <a:t>do begin</a:t>
            </a:r>
          </a:p>
          <a:p>
            <a:r>
              <a:rPr lang="en-US" sz="2200" b="1" dirty="0">
                <a:latin typeface="Cambria" panose="02040503050406030204" pitchFamily="18" charset="0"/>
                <a:ea typeface="Cambria" panose="02040503050406030204" pitchFamily="18" charset="0"/>
              </a:rPr>
              <a:t>	for each </a:t>
            </a:r>
            <a:r>
              <a:rPr lang="en-US" sz="2200" dirty="0">
                <a:latin typeface="Cambria" panose="02040503050406030204" pitchFamily="18" charset="0"/>
                <a:ea typeface="Cambria" panose="02040503050406030204" pitchFamily="18" charset="0"/>
              </a:rPr>
              <a:t>tuple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b="1" dirty="0">
                <a:latin typeface="Cambria" panose="02040503050406030204" pitchFamily="18" charset="0"/>
                <a:ea typeface="Cambria" panose="02040503050406030204" pitchFamily="18" charset="0"/>
              </a:rPr>
              <a:t>in </a:t>
            </a:r>
            <a:r>
              <a:rPr lang="en-US" sz="2200" i="1" dirty="0">
                <a:latin typeface="Cambria" panose="02040503050406030204" pitchFamily="18" charset="0"/>
                <a:ea typeface="Cambria" panose="02040503050406030204" pitchFamily="18" charset="0"/>
              </a:rPr>
              <a:t>s </a:t>
            </a:r>
            <a:r>
              <a:rPr lang="en-US" sz="2200" b="1" dirty="0">
                <a:latin typeface="Cambria" panose="02040503050406030204" pitchFamily="18" charset="0"/>
                <a:ea typeface="Cambria" panose="02040503050406030204" pitchFamily="18" charset="0"/>
              </a:rPr>
              <a:t>do begin</a:t>
            </a:r>
          </a:p>
          <a:p>
            <a:pPr lvl="1"/>
            <a:r>
              <a:rPr lang="en-US" sz="2200" dirty="0">
                <a:latin typeface="Cambria" panose="02040503050406030204" pitchFamily="18" charset="0"/>
                <a:ea typeface="Cambria" panose="02040503050406030204" pitchFamily="18" charset="0"/>
              </a:rPr>
              <a:t>	test pair (</a:t>
            </a:r>
            <a:r>
              <a:rPr lang="en-US" sz="2200" i="1" dirty="0">
                <a:latin typeface="Cambria" panose="02040503050406030204" pitchFamily="18" charset="0"/>
                <a:ea typeface="Cambria" panose="02040503050406030204" pitchFamily="18" charset="0"/>
              </a:rPr>
              <a:t>tr ,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to see if they satisfy the join condition </a:t>
            </a:r>
          </a:p>
          <a:p>
            <a:pPr lvl="1"/>
            <a:r>
              <a:rPr lang="en-US" sz="2200" dirty="0">
                <a:latin typeface="Cambria" panose="02040503050406030204" pitchFamily="18" charset="0"/>
                <a:ea typeface="Cambria" panose="02040503050406030204" pitchFamily="18" charset="0"/>
              </a:rPr>
              <a:t>	if they do, add </a:t>
            </a:r>
            <a:r>
              <a:rPr lang="en-US" sz="2200" i="1" dirty="0">
                <a:latin typeface="Cambria" panose="02040503050406030204" pitchFamily="18" charset="0"/>
                <a:ea typeface="Cambria" panose="02040503050406030204" pitchFamily="18" charset="0"/>
              </a:rPr>
              <a:t>tr </a:t>
            </a:r>
            <a:r>
              <a:rPr lang="en-US" sz="2200" dirty="0">
                <a:latin typeface="Cambria" panose="02040503050406030204" pitchFamily="18" charset="0"/>
                <a:ea typeface="Cambria" panose="02040503050406030204" pitchFamily="18" charset="0"/>
              </a:rPr>
              <a:t>· </a:t>
            </a:r>
            <a:r>
              <a:rPr lang="en-US" sz="2200" i="1" dirty="0" err="1">
                <a:latin typeface="Cambria" panose="02040503050406030204" pitchFamily="18" charset="0"/>
                <a:ea typeface="Cambria" panose="02040503050406030204" pitchFamily="18" charset="0"/>
              </a:rPr>
              <a:t>ts</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to the result;</a:t>
            </a:r>
          </a:p>
          <a:p>
            <a:r>
              <a:rPr lang="en-US" sz="2200" b="1" dirty="0">
                <a:latin typeface="Cambria" panose="02040503050406030204" pitchFamily="18" charset="0"/>
                <a:ea typeface="Cambria" panose="02040503050406030204" pitchFamily="18" charset="0"/>
              </a:rPr>
              <a:t>	end</a:t>
            </a:r>
          </a:p>
          <a:p>
            <a:r>
              <a:rPr lang="en-US" sz="2200" b="1" dirty="0">
                <a:latin typeface="Cambria" panose="02040503050406030204" pitchFamily="18" charset="0"/>
                <a:ea typeface="Cambria" panose="02040503050406030204" pitchFamily="18" charset="0"/>
              </a:rPr>
              <a:t>end</a:t>
            </a:r>
          </a:p>
        </p:txBody>
      </p:sp>
    </p:spTree>
    <p:extLst>
      <p:ext uri="{BB962C8B-B14F-4D97-AF65-F5344CB8AC3E}">
        <p14:creationId xmlns:p14="http://schemas.microsoft.com/office/powerpoint/2010/main" val="26864717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02646"/>
            <a:ext cx="8008220" cy="4893647"/>
          </a:xfrm>
          <a:prstGeom prst="rect">
            <a:avLst/>
          </a:prstGeom>
        </p:spPr>
        <p:txBody>
          <a:bodyPr wrap="square">
            <a:spAutoFit/>
          </a:bodyPr>
          <a:lstStyle/>
          <a:p>
            <a:pPr marL="342900" indent="-342900">
              <a:buFont typeface="Wingdings" panose="05000000000000000000" pitchFamily="2" charset="2"/>
              <a:buChar char="Ø"/>
              <a:tabLst>
                <a:tab pos="404813" algn="l"/>
                <a:tab pos="793750" algn="l"/>
                <a:tab pos="1198563" algn="l"/>
                <a:tab pos="1544638" algn="l"/>
                <a:tab pos="1890713" algn="l"/>
              </a:tabLst>
            </a:pPr>
            <a:r>
              <a:rPr lang="en-US" sz="2400" b="1" dirty="0">
                <a:latin typeface="Cambria" panose="02040503050406030204" pitchFamily="18" charset="0"/>
                <a:ea typeface="Cambria" panose="02040503050406030204" pitchFamily="18" charset="0"/>
              </a:rPr>
              <a:t>Block Nested-loop join</a:t>
            </a:r>
          </a:p>
          <a:p>
            <a:pPr marL="342900" indent="-342900">
              <a:buFont typeface="Wingdings" panose="05000000000000000000" pitchFamily="2" charset="2"/>
              <a:buChar char="Ø"/>
              <a:tabLst>
                <a:tab pos="404813" algn="l"/>
                <a:tab pos="793750" algn="l"/>
                <a:tab pos="1198563" algn="l"/>
                <a:tab pos="1544638" algn="l"/>
                <a:tab pos="1890713" algn="l"/>
              </a:tabLst>
            </a:pPr>
            <a:r>
              <a:rPr lang="en-US" sz="2400" dirty="0">
                <a:latin typeface="Cambria" panose="02040503050406030204" pitchFamily="18" charset="0"/>
                <a:ea typeface="Cambria" panose="02040503050406030204" pitchFamily="18" charset="0"/>
              </a:rPr>
              <a:t>Variant of nested-loop join in which every block of inner relation is paired with every block of outer relation.</a:t>
            </a:r>
          </a:p>
          <a:p>
            <a:pPr>
              <a:buFont typeface="Monotype Sorts" charset="2"/>
              <a:buNone/>
              <a:tabLst>
                <a:tab pos="404813" algn="l"/>
                <a:tab pos="793750" algn="l"/>
                <a:tab pos="1198563" algn="l"/>
                <a:tab pos="1544638" algn="l"/>
                <a:tab pos="1890713" algn="l"/>
              </a:tabLst>
            </a:pP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for each </a:t>
            </a:r>
            <a:r>
              <a:rPr lang="en-US" sz="2400" dirty="0">
                <a:latin typeface="Cambria" panose="02040503050406030204" pitchFamily="18" charset="0"/>
                <a:ea typeface="Cambria" panose="02040503050406030204" pitchFamily="18" charset="0"/>
              </a:rPr>
              <a:t>block </a:t>
            </a:r>
            <a:r>
              <a:rPr lang="en-US" sz="2400" i="1" dirty="0">
                <a:latin typeface="Cambria" panose="02040503050406030204" pitchFamily="18" charset="0"/>
                <a:ea typeface="Cambria" panose="02040503050406030204" pitchFamily="18" charset="0"/>
              </a:rPr>
              <a:t>B</a:t>
            </a:r>
            <a:r>
              <a:rPr lang="en-US" sz="2400" i="1" baseline="-25000" dirty="0">
                <a:latin typeface="Cambria" panose="02040503050406030204" pitchFamily="18" charset="0"/>
                <a:ea typeface="Cambria" panose="02040503050406030204" pitchFamily="18" charset="0"/>
              </a:rPr>
              <a:t>r</a:t>
            </a:r>
            <a:r>
              <a:rPr lang="en-US" sz="2400" b="1" dirty="0">
                <a:latin typeface="Cambria" panose="02040503050406030204" pitchFamily="18" charset="0"/>
                <a:ea typeface="Cambria" panose="02040503050406030204" pitchFamily="18" charset="0"/>
              </a:rPr>
              <a:t> of</a:t>
            </a:r>
            <a:r>
              <a:rPr lang="en-US" sz="2400" b="1" i="1" dirty="0">
                <a:latin typeface="Cambria" panose="02040503050406030204" pitchFamily="18" charset="0"/>
                <a:ea typeface="Cambria" panose="02040503050406030204" pitchFamily="18" charset="0"/>
              </a:rPr>
              <a:t> </a:t>
            </a:r>
            <a:r>
              <a:rPr lang="en-US" sz="2400" i="1" dirty="0">
                <a:latin typeface="Cambria" panose="02040503050406030204" pitchFamily="18" charset="0"/>
                <a:ea typeface="Cambria" panose="02040503050406030204" pitchFamily="18" charset="0"/>
              </a:rPr>
              <a:t>r</a:t>
            </a:r>
            <a:r>
              <a:rPr lang="en-US" sz="2400" b="1" dirty="0">
                <a:latin typeface="Cambria" panose="02040503050406030204" pitchFamily="18" charset="0"/>
                <a:ea typeface="Cambria" panose="02040503050406030204" pitchFamily="18" charset="0"/>
              </a:rPr>
              <a:t> 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a:t>
            </a:r>
            <a:r>
              <a:rPr lang="en-US" sz="2400" dirty="0">
                <a:latin typeface="Cambria" panose="02040503050406030204" pitchFamily="18" charset="0"/>
                <a:ea typeface="Cambria" panose="02040503050406030204" pitchFamily="18" charset="0"/>
              </a:rPr>
              <a:t> block </a:t>
            </a:r>
            <a:r>
              <a:rPr lang="en-US" sz="2400" i="1" dirty="0" err="1">
                <a:latin typeface="Cambria" panose="02040503050406030204" pitchFamily="18" charset="0"/>
                <a:ea typeface="Cambria" panose="02040503050406030204" pitchFamily="18" charset="0"/>
              </a:rPr>
              <a:t>B</a:t>
            </a:r>
            <a:r>
              <a:rPr lang="en-US" sz="2400" i="1" baseline="-25000" dirty="0" err="1">
                <a:latin typeface="Cambria" panose="02040503050406030204" pitchFamily="18" charset="0"/>
                <a:ea typeface="Cambria" panose="02040503050406030204" pitchFamily="18" charset="0"/>
              </a:rPr>
              <a:t>s</a:t>
            </a:r>
            <a:r>
              <a:rPr lang="en-US" sz="2400" b="1" dirty="0">
                <a:latin typeface="Cambria" panose="02040503050406030204" pitchFamily="18" charset="0"/>
                <a:ea typeface="Cambria" panose="02040503050406030204" pitchFamily="18" charset="0"/>
              </a:rPr>
              <a:t> of </a:t>
            </a:r>
            <a:r>
              <a:rPr lang="en-US" sz="2400" b="1" i="1" dirty="0">
                <a:latin typeface="Cambria" panose="02040503050406030204" pitchFamily="18" charset="0"/>
                <a:ea typeface="Cambria" panose="02040503050406030204" pitchFamily="18" charset="0"/>
              </a:rPr>
              <a:t>s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a:t>
            </a:r>
            <a:r>
              <a:rPr lang="en-US" sz="2400" dirty="0">
                <a:latin typeface="Cambria" panose="02040503050406030204" pitchFamily="18" charset="0"/>
                <a:ea typeface="Cambria" panose="02040503050406030204" pitchFamily="18" charset="0"/>
              </a:rPr>
              <a:t> tuple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in </a:t>
            </a:r>
            <a:r>
              <a:rPr lang="en-US" sz="2400" i="1" dirty="0">
                <a:latin typeface="Cambria" panose="02040503050406030204" pitchFamily="18" charset="0"/>
                <a:ea typeface="Cambria" panose="02040503050406030204" pitchFamily="18" charset="0"/>
              </a:rPr>
              <a:t>B</a:t>
            </a:r>
            <a:r>
              <a:rPr lang="en-US" sz="2400" i="1" baseline="-25000" dirty="0">
                <a:latin typeface="Cambria" panose="02040503050406030204" pitchFamily="18" charset="0"/>
                <a:ea typeface="Cambria" panose="02040503050406030204" pitchFamily="18" charset="0"/>
              </a:rPr>
              <a:t>r </a:t>
            </a:r>
            <a:r>
              <a:rPr lang="en-US" sz="2400" b="1" baseline="-250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for each </a:t>
            </a:r>
            <a:r>
              <a:rPr lang="en-US" sz="2400" dirty="0">
                <a:latin typeface="Cambria" panose="02040503050406030204" pitchFamily="18" charset="0"/>
                <a:ea typeface="Cambria" panose="02040503050406030204" pitchFamily="18" charset="0"/>
              </a:rPr>
              <a:t>tuple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in </a:t>
            </a:r>
            <a:r>
              <a:rPr lang="en-US" sz="2400" i="1" dirty="0" err="1">
                <a:latin typeface="Cambria" panose="02040503050406030204" pitchFamily="18" charset="0"/>
                <a:ea typeface="Cambria" panose="02040503050406030204" pitchFamily="18" charset="0"/>
              </a:rPr>
              <a:t>B</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do begin</a:t>
            </a:r>
            <a:br>
              <a:rPr lang="en-US" sz="2400" b="1" dirty="0">
                <a:latin typeface="Cambria" panose="02040503050406030204" pitchFamily="18" charset="0"/>
                <a:ea typeface="Cambria" panose="02040503050406030204" pitchFamily="18" charset="0"/>
              </a:rPr>
            </a:br>
            <a:r>
              <a:rPr lang="en-US" sz="2400" b="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Check if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s</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satisfy the join condition </a:t>
            </a:r>
            <a:br>
              <a:rPr lang="en-US" sz="2400" dirty="0">
                <a:latin typeface="Cambria" panose="02040503050406030204" pitchFamily="18" charset="0"/>
                <a:ea typeface="Cambria" panose="02040503050406030204" pitchFamily="18" charset="0"/>
              </a:rPr>
            </a:br>
            <a:r>
              <a:rPr lang="en-US" sz="2400" dirty="0">
                <a:latin typeface="Cambria" panose="02040503050406030204" pitchFamily="18" charset="0"/>
                <a:ea typeface="Cambria" panose="02040503050406030204" pitchFamily="18" charset="0"/>
              </a:rPr>
              <a:t>					if they do, add </a:t>
            </a:r>
            <a:r>
              <a:rPr lang="en-US" sz="2400" i="1" dirty="0" err="1">
                <a:latin typeface="Cambria" panose="02040503050406030204" pitchFamily="18" charset="0"/>
                <a:ea typeface="Cambria" panose="02040503050406030204" pitchFamily="18" charset="0"/>
              </a:rPr>
              <a:t>t</a:t>
            </a:r>
            <a:r>
              <a:rPr lang="en-US" sz="2400" i="1" baseline="-25000" dirty="0" err="1">
                <a:latin typeface="Cambria" panose="02040503050406030204" pitchFamily="18" charset="0"/>
                <a:ea typeface="Cambria" panose="02040503050406030204" pitchFamily="18" charset="0"/>
              </a:rPr>
              <a:t>r</a:t>
            </a:r>
            <a:r>
              <a:rPr lang="en-US" sz="2400" i="1" baseline="30000"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sym typeface="Symbol" panose="05050102010706020507" pitchFamily="18" charset="2"/>
              </a:rPr>
              <a:t>• </a:t>
            </a:r>
            <a:r>
              <a:rPr lang="en-US" sz="2400" i="1" dirty="0" err="1">
                <a:latin typeface="Cambria" panose="02040503050406030204" pitchFamily="18" charset="0"/>
                <a:ea typeface="Cambria" panose="02040503050406030204" pitchFamily="18" charset="0"/>
                <a:sym typeface="Symbol" panose="05050102010706020507" pitchFamily="18" charset="2"/>
              </a:rPr>
              <a:t>t</a:t>
            </a:r>
            <a:r>
              <a:rPr lang="en-US" sz="2400" i="1" baseline="-25000" dirty="0" err="1">
                <a:latin typeface="Cambria" panose="02040503050406030204" pitchFamily="18" charset="0"/>
                <a:ea typeface="Cambria" panose="02040503050406030204" pitchFamily="18" charset="0"/>
                <a:sym typeface="Symbol" panose="05050102010706020507" pitchFamily="18" charset="2"/>
              </a:rPr>
              <a:t>s</a:t>
            </a:r>
            <a:r>
              <a:rPr lang="en-US" sz="2400" i="1" dirty="0">
                <a:latin typeface="Cambria" panose="02040503050406030204" pitchFamily="18" charset="0"/>
                <a:ea typeface="Cambria" panose="02040503050406030204" pitchFamily="18" charset="0"/>
                <a:sym typeface="Symbol" panose="05050102010706020507" pitchFamily="18" charset="2"/>
              </a:rPr>
              <a:t> </a:t>
            </a:r>
            <a:r>
              <a:rPr lang="en-US" sz="2400" dirty="0">
                <a:latin typeface="Cambria" panose="02040503050406030204" pitchFamily="18" charset="0"/>
                <a:ea typeface="Cambria" panose="02040503050406030204" pitchFamily="18" charset="0"/>
                <a:sym typeface="Symbol" panose="05050102010706020507" pitchFamily="18" charset="2"/>
              </a:rPr>
              <a:t>to the result.</a:t>
            </a:r>
            <a:br>
              <a:rPr lang="en-US" sz="2400" dirty="0">
                <a:latin typeface="Cambria" panose="02040503050406030204" pitchFamily="18" charset="0"/>
                <a:ea typeface="Cambria" panose="02040503050406030204" pitchFamily="18" charset="0"/>
                <a:sym typeface="Symbol" panose="05050102010706020507" pitchFamily="18" charset="2"/>
              </a:rPr>
            </a:br>
            <a:r>
              <a:rPr lang="en-US" sz="2400" dirty="0">
                <a:latin typeface="Cambria" panose="02040503050406030204" pitchFamily="18" charset="0"/>
                <a:ea typeface="Cambria" panose="02040503050406030204" pitchFamily="18" charset="0"/>
                <a:sym typeface="Symbol" panose="05050102010706020507" pitchFamily="18" charset="2"/>
              </a:rPr>
              <a:t>				</a:t>
            </a:r>
            <a:r>
              <a:rPr lang="en-US" sz="2400" b="1" dirty="0">
                <a:latin typeface="Cambria" panose="02040503050406030204" pitchFamily="18" charset="0"/>
                <a:ea typeface="Cambria" panose="02040503050406030204" pitchFamily="18" charset="0"/>
                <a:sym typeface="Symbol" panose="05050102010706020507" pitchFamily="18" charset="2"/>
              </a:rPr>
              <a:t>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br>
              <a:rPr lang="en-US" sz="2400" b="1" dirty="0">
                <a:latin typeface="Cambria" panose="02040503050406030204" pitchFamily="18" charset="0"/>
                <a:ea typeface="Cambria" panose="02040503050406030204" pitchFamily="18" charset="0"/>
                <a:sym typeface="Symbol" panose="05050102010706020507" pitchFamily="18" charset="2"/>
              </a:rPr>
            </a:br>
            <a:r>
              <a:rPr lang="en-US" sz="2400" b="1" dirty="0">
                <a:latin typeface="Cambria" panose="02040503050406030204" pitchFamily="18" charset="0"/>
                <a:ea typeface="Cambria" panose="02040503050406030204" pitchFamily="18" charset="0"/>
                <a:sym typeface="Symbol" panose="05050102010706020507" pitchFamily="18" charset="2"/>
              </a:rPr>
              <a:t>	end</a:t>
            </a:r>
          </a:p>
        </p:txBody>
      </p:sp>
    </p:spTree>
    <p:extLst>
      <p:ext uri="{BB962C8B-B14F-4D97-AF65-F5344CB8AC3E}">
        <p14:creationId xmlns:p14="http://schemas.microsoft.com/office/powerpoint/2010/main" val="84211645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42097" y="602646"/>
            <a:ext cx="8008220" cy="5632311"/>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Indexed nested-loop join</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a nested-loop join, if an index is available on the inner loop’s join attribute, index lookups can replace file scans. For each tuple </a:t>
            </a:r>
            <a:r>
              <a:rPr lang="en-US" sz="2400" i="1" dirty="0" err="1">
                <a:latin typeface="Cambria" panose="02040503050406030204" pitchFamily="18" charset="0"/>
                <a:ea typeface="Cambria" panose="02040503050406030204" pitchFamily="18" charset="0"/>
              </a:rPr>
              <a:t>tr</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in the outer relation </a:t>
            </a:r>
            <a:r>
              <a:rPr lang="en-US" sz="2400" i="1" dirty="0">
                <a:latin typeface="Cambria" panose="02040503050406030204" pitchFamily="18" charset="0"/>
                <a:ea typeface="Cambria" panose="02040503050406030204" pitchFamily="18" charset="0"/>
              </a:rPr>
              <a:t>r</a:t>
            </a:r>
            <a:r>
              <a:rPr lang="en-US" sz="2400" dirty="0">
                <a:latin typeface="Cambria" panose="02040503050406030204" pitchFamily="18" charset="0"/>
                <a:ea typeface="Cambria" panose="02040503050406030204" pitchFamily="18" charset="0"/>
              </a:rPr>
              <a:t>, the index is used to look up tuples in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that will satisfy the join condition with tuple </a:t>
            </a:r>
            <a:r>
              <a:rPr lang="en-US" sz="2400" i="1" dirty="0" err="1">
                <a:latin typeface="Cambria" panose="02040503050406030204" pitchFamily="18" charset="0"/>
                <a:ea typeface="Cambria" panose="02040503050406030204" pitchFamily="18" charset="0"/>
              </a:rPr>
              <a:t>tr</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This join method is called an </a:t>
            </a:r>
            <a:r>
              <a:rPr lang="en-US" sz="2400" b="1" dirty="0">
                <a:latin typeface="Cambria" panose="02040503050406030204" pitchFamily="18" charset="0"/>
                <a:ea typeface="Cambria" panose="02040503050406030204" pitchFamily="18" charset="0"/>
              </a:rPr>
              <a:t>indexed nested-loop join</a:t>
            </a:r>
            <a:r>
              <a:rPr lang="en-US" sz="2400" dirty="0">
                <a:latin typeface="Cambria" panose="02040503050406030204" pitchFamily="18" charset="0"/>
                <a:ea typeface="Cambria" panose="02040503050406030204" pitchFamily="18" charset="0"/>
              </a:rPr>
              <a:t>; Looking up tuples in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that will satisfy the join conditions with a given tuple </a:t>
            </a:r>
            <a:r>
              <a:rPr lang="en-US" sz="2400" i="1" dirty="0">
                <a:latin typeface="Cambria" panose="02040503050406030204" pitchFamily="18" charset="0"/>
                <a:ea typeface="Cambria" panose="02040503050406030204" pitchFamily="18" charset="0"/>
              </a:rPr>
              <a:t>tr </a:t>
            </a:r>
            <a:r>
              <a:rPr lang="en-US" sz="2400" dirty="0">
                <a:latin typeface="Cambria" panose="02040503050406030204" pitchFamily="18" charset="0"/>
                <a:ea typeface="Cambria" panose="02040503050406030204" pitchFamily="18" charset="0"/>
              </a:rPr>
              <a:t>is essentially a selection on </a:t>
            </a:r>
            <a:r>
              <a:rPr lang="en-US" sz="2400" i="1" dirty="0">
                <a:latin typeface="Cambria" panose="02040503050406030204" pitchFamily="18" charset="0"/>
                <a:ea typeface="Cambria" panose="02040503050406030204" pitchFamily="18" charset="0"/>
              </a:rPr>
              <a:t>s</a:t>
            </a:r>
            <a:r>
              <a:rPr lang="en-US" sz="2400" dirty="0">
                <a:latin typeface="Cambria" panose="02040503050406030204" pitchFamily="18" charset="0"/>
                <a:ea typeface="Cambria" panose="02040503050406030204" pitchFamily="18" charset="0"/>
              </a:rPr>
              <a:t>. </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For example, consider </a:t>
            </a:r>
            <a:r>
              <a:rPr lang="en-US" sz="2400" i="1" dirty="0">
                <a:latin typeface="Cambria" panose="02040503050406030204" pitchFamily="18" charset="0"/>
                <a:ea typeface="Cambria" panose="02040503050406030204" pitchFamily="18" charset="0"/>
              </a:rPr>
              <a:t>student  </a:t>
            </a:r>
            <a:r>
              <a:rPr lang="en-US" sz="2400" dirty="0">
                <a:latin typeface="Cambria" panose="02040503050406030204" pitchFamily="18" charset="0"/>
                <a:ea typeface="Cambria" panose="02040503050406030204" pitchFamily="18" charset="0"/>
              </a:rPr>
              <a:t>⨝ </a:t>
            </a:r>
            <a:r>
              <a:rPr lang="en-US" sz="2400" i="1" dirty="0">
                <a:latin typeface="Cambria" panose="02040503050406030204" pitchFamily="18" charset="0"/>
                <a:ea typeface="Cambria" panose="02040503050406030204" pitchFamily="18" charset="0"/>
              </a:rPr>
              <a:t>takes</a:t>
            </a:r>
            <a:r>
              <a:rPr lang="en-US" sz="2400" dirty="0">
                <a:latin typeface="Cambria" panose="02040503050406030204" pitchFamily="18" charset="0"/>
                <a:ea typeface="Cambria" panose="02040503050406030204" pitchFamily="18" charset="0"/>
              </a:rPr>
              <a:t>. Suppose that we have a </a:t>
            </a:r>
            <a:r>
              <a:rPr lang="en-US" sz="2400" i="1" dirty="0">
                <a:latin typeface="Cambria" panose="02040503050406030204" pitchFamily="18" charset="0"/>
                <a:ea typeface="Cambria" panose="02040503050406030204" pitchFamily="18" charset="0"/>
              </a:rPr>
              <a:t>student </a:t>
            </a:r>
            <a:r>
              <a:rPr lang="en-US" sz="2400" dirty="0">
                <a:latin typeface="Cambria" panose="02040503050406030204" pitchFamily="18" charset="0"/>
                <a:ea typeface="Cambria" panose="02040503050406030204" pitchFamily="18" charset="0"/>
              </a:rPr>
              <a:t>tuple with </a:t>
            </a:r>
            <a:r>
              <a:rPr lang="en-US" sz="2400" i="1" dirty="0">
                <a:latin typeface="Cambria" panose="02040503050406030204" pitchFamily="18" charset="0"/>
                <a:ea typeface="Cambria" panose="02040503050406030204" pitchFamily="18" charset="0"/>
              </a:rPr>
              <a:t>ID </a:t>
            </a:r>
            <a:r>
              <a:rPr lang="en-US" sz="2400" dirty="0">
                <a:latin typeface="Cambria" panose="02040503050406030204" pitchFamily="18" charset="0"/>
                <a:ea typeface="Cambria" panose="02040503050406030204" pitchFamily="18" charset="0"/>
              </a:rPr>
              <a:t>“00128”. Then, the relevant tuples in </a:t>
            </a:r>
            <a:r>
              <a:rPr lang="en-US" sz="2400" i="1" dirty="0">
                <a:latin typeface="Cambria" panose="02040503050406030204" pitchFamily="18" charset="0"/>
                <a:ea typeface="Cambria" panose="02040503050406030204" pitchFamily="18" charset="0"/>
              </a:rPr>
              <a:t>takes </a:t>
            </a:r>
            <a:r>
              <a:rPr lang="en-US" sz="2400" dirty="0">
                <a:latin typeface="Cambria" panose="02040503050406030204" pitchFamily="18" charset="0"/>
                <a:ea typeface="Cambria" panose="02040503050406030204" pitchFamily="18" charset="0"/>
              </a:rPr>
              <a:t>are those that satisfy the selection “</a:t>
            </a:r>
            <a:r>
              <a:rPr lang="en-US" sz="2400" i="1" dirty="0">
                <a:latin typeface="Cambria" panose="02040503050406030204" pitchFamily="18" charset="0"/>
                <a:ea typeface="Cambria" panose="02040503050406030204" pitchFamily="18" charset="0"/>
              </a:rPr>
              <a:t>ID </a:t>
            </a:r>
            <a:r>
              <a:rPr lang="en-US" sz="2400" dirty="0">
                <a:latin typeface="Cambria" panose="02040503050406030204" pitchFamily="18" charset="0"/>
                <a:ea typeface="Cambria" panose="02040503050406030204" pitchFamily="18" charset="0"/>
              </a:rPr>
              <a:t>= 00128”.</a:t>
            </a:r>
          </a:p>
        </p:txBody>
      </p:sp>
    </p:spTree>
    <p:extLst>
      <p:ext uri="{BB962C8B-B14F-4D97-AF65-F5344CB8AC3E}">
        <p14:creationId xmlns:p14="http://schemas.microsoft.com/office/powerpoint/2010/main" val="10420802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550805" y="608272"/>
            <a:ext cx="8008220" cy="5632311"/>
          </a:xfrm>
          <a:prstGeom prst="rect">
            <a:avLst/>
          </a:prstGeom>
        </p:spPr>
        <p:txBody>
          <a:bodyPr wrap="square">
            <a:spAutoFit/>
          </a:bodyPr>
          <a:lstStyle/>
          <a:p>
            <a:pPr algn="just"/>
            <a:r>
              <a:rPr lang="en-US" sz="2400" b="1" dirty="0">
                <a:latin typeface="Cambria" panose="02040503050406030204" pitchFamily="18" charset="0"/>
                <a:ea typeface="Cambria" panose="02040503050406030204" pitchFamily="18" charset="0"/>
              </a:rPr>
              <a:t>Merge Join</a:t>
            </a:r>
          </a:p>
          <a:p>
            <a:pPr algn="just"/>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merge-join </a:t>
            </a:r>
            <a:r>
              <a:rPr lang="en-US" sz="2400" dirty="0">
                <a:latin typeface="Cambria" panose="02040503050406030204" pitchFamily="18" charset="0"/>
                <a:ea typeface="Cambria" panose="02040503050406030204" pitchFamily="18" charset="0"/>
              </a:rPr>
              <a:t>algorithm (also called the </a:t>
            </a:r>
            <a:r>
              <a:rPr lang="en-US" sz="2400" b="1" dirty="0">
                <a:latin typeface="Cambria" panose="02040503050406030204" pitchFamily="18" charset="0"/>
                <a:ea typeface="Cambria" panose="02040503050406030204" pitchFamily="18" charset="0"/>
              </a:rPr>
              <a:t>sort-merge-join </a:t>
            </a:r>
            <a:r>
              <a:rPr lang="en-US" sz="2400" dirty="0">
                <a:latin typeface="Cambria" panose="02040503050406030204" pitchFamily="18" charset="0"/>
                <a:ea typeface="Cambria" panose="02040503050406030204" pitchFamily="18" charset="0"/>
              </a:rPr>
              <a:t>algorithm) can be used to compute natural joins and </a:t>
            </a:r>
            <a:r>
              <a:rPr lang="en-US" sz="2400" dirty="0" err="1">
                <a:latin typeface="Cambria" panose="02040503050406030204" pitchFamily="18" charset="0"/>
                <a:ea typeface="Cambria" panose="02040503050406030204" pitchFamily="18" charset="0"/>
              </a:rPr>
              <a:t>equi</a:t>
            </a:r>
            <a:r>
              <a:rPr lang="en-US" sz="2400" dirty="0">
                <a:latin typeface="Cambria" panose="02040503050406030204" pitchFamily="18" charset="0"/>
                <a:ea typeface="Cambria" panose="02040503050406030204" pitchFamily="18" charset="0"/>
              </a:rPr>
              <a:t>-joins.</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If the records of </a:t>
            </a:r>
            <a:r>
              <a:rPr lang="en-US" sz="2400" i="1" dirty="0">
                <a:latin typeface="Cambria" panose="02040503050406030204" pitchFamily="18" charset="0"/>
                <a:ea typeface="Cambria" panose="02040503050406030204" pitchFamily="18" charset="0"/>
              </a:rPr>
              <a:t>R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S </a:t>
            </a:r>
            <a:r>
              <a:rPr lang="en-US" sz="2400" dirty="0">
                <a:latin typeface="Cambria" panose="02040503050406030204" pitchFamily="18" charset="0"/>
                <a:ea typeface="Cambria" panose="02040503050406030204" pitchFamily="18" charset="0"/>
              </a:rPr>
              <a:t>are </a:t>
            </a:r>
            <a:r>
              <a:rPr lang="en-US" sz="2400" i="1" dirty="0">
                <a:latin typeface="Cambria" panose="02040503050406030204" pitchFamily="18" charset="0"/>
                <a:ea typeface="Cambria" panose="02040503050406030204" pitchFamily="18" charset="0"/>
              </a:rPr>
              <a:t>physically sorted </a:t>
            </a:r>
            <a:r>
              <a:rPr lang="en-US" sz="2400" dirty="0">
                <a:latin typeface="Cambria" panose="02040503050406030204" pitchFamily="18" charset="0"/>
                <a:ea typeface="Cambria" panose="02040503050406030204" pitchFamily="18" charset="0"/>
              </a:rPr>
              <a:t>(ordered) by value of the join attributes </a:t>
            </a:r>
            <a:r>
              <a:rPr lang="en-US" sz="2400" i="1" dirty="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B</a:t>
            </a:r>
            <a:r>
              <a:rPr lang="en-US" sz="2400" dirty="0">
                <a:latin typeface="Cambria" panose="02040503050406030204" pitchFamily="18" charset="0"/>
                <a:ea typeface="Cambria" panose="02040503050406030204" pitchFamily="18" charset="0"/>
              </a:rPr>
              <a:t>, respectively, we can implement the join in the most efficient way possible. </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Both files are scanned concurrently in order of the join attributes, matching the records that have the same values for </a:t>
            </a:r>
            <a:r>
              <a:rPr lang="en-US" sz="2400" i="1" dirty="0">
                <a:latin typeface="Cambria" panose="02040503050406030204" pitchFamily="18" charset="0"/>
                <a:ea typeface="Cambria" panose="02040503050406030204" pitchFamily="18" charset="0"/>
              </a:rPr>
              <a:t>A </a:t>
            </a:r>
            <a:r>
              <a:rPr lang="en-US" sz="2400" dirty="0">
                <a:latin typeface="Cambria" panose="02040503050406030204" pitchFamily="18" charset="0"/>
                <a:ea typeface="Cambria" panose="02040503050406030204" pitchFamily="18" charset="0"/>
              </a:rPr>
              <a:t>and </a:t>
            </a:r>
            <a:r>
              <a:rPr lang="en-US" sz="2400" i="1" dirty="0">
                <a:latin typeface="Cambria" panose="02040503050406030204" pitchFamily="18" charset="0"/>
                <a:ea typeface="Cambria" panose="02040503050406030204" pitchFamily="18" charset="0"/>
              </a:rPr>
              <a:t>B</a:t>
            </a:r>
            <a:r>
              <a:rPr lang="en-US" sz="2400" dirty="0">
                <a:latin typeface="Cambria" panose="02040503050406030204" pitchFamily="18" charset="0"/>
                <a:ea typeface="Cambria" panose="02040503050406030204" pitchFamily="18" charset="0"/>
              </a:rPr>
              <a:t>. If the files are not sorted, they may be sorted first by using external sorting.</a:t>
            </a:r>
          </a:p>
          <a:p>
            <a:pPr algn="just"/>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50509270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Join operations</a:t>
            </a:r>
          </a:p>
        </p:txBody>
      </p:sp>
      <p:sp>
        <p:nvSpPr>
          <p:cNvPr id="3" name="Rectangle 2"/>
          <p:cNvSpPr/>
          <p:nvPr/>
        </p:nvSpPr>
        <p:spPr>
          <a:xfrm>
            <a:off x="3493970" y="522861"/>
            <a:ext cx="8008220" cy="5509200"/>
          </a:xfrm>
          <a:prstGeom prst="rect">
            <a:avLst/>
          </a:prstGeom>
        </p:spPr>
        <p:txBody>
          <a:bodyPr wrap="square">
            <a:spAutoFit/>
          </a:bodyPr>
          <a:lstStyle/>
          <a:p>
            <a:pPr lvl="0" algn="just"/>
            <a:r>
              <a:rPr lang="en-US" sz="2200" b="1" dirty="0">
                <a:latin typeface="Cambria" panose="02040503050406030204" pitchFamily="18" charset="0"/>
                <a:ea typeface="Cambria" panose="02040503050406030204" pitchFamily="18" charset="0"/>
              </a:rPr>
              <a:t>Hash join:</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Hash join is one type of joining techniques that are used to process a join query. Hash join is proposed for performing joins that are Natural joins or </a:t>
            </a:r>
            <a:r>
              <a:rPr lang="en-US" sz="2200" dirty="0" err="1">
                <a:latin typeface="Cambria" panose="02040503050406030204" pitchFamily="18" charset="0"/>
                <a:ea typeface="Cambria" panose="02040503050406030204" pitchFamily="18" charset="0"/>
              </a:rPr>
              <a:t>Equi</a:t>
            </a:r>
            <a:r>
              <a:rPr lang="en-US" sz="2200" dirty="0">
                <a:latin typeface="Cambria" panose="02040503050406030204" pitchFamily="18" charset="0"/>
                <a:ea typeface="Cambria" panose="02040503050406030204" pitchFamily="18" charset="0"/>
              </a:rPr>
              <a:t>-joins.</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 idea behind the hash-join algorithm is this: Suppose that an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 and an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 satisfy the join condition; then, they have the same value for the join attributes. </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If that value is hashed to some value </a:t>
            </a:r>
            <a:r>
              <a:rPr lang="en-US" sz="2200" i="1" dirty="0" err="1">
                <a:latin typeface="Cambria" panose="02040503050406030204" pitchFamily="18" charset="0"/>
                <a:ea typeface="Cambria" panose="02040503050406030204" pitchFamily="18" charset="0"/>
              </a:rPr>
              <a:t>i</a:t>
            </a:r>
            <a:r>
              <a:rPr lang="en-US" sz="2200" dirty="0">
                <a:latin typeface="Cambria" panose="02040503050406030204" pitchFamily="18" charset="0"/>
                <a:ea typeface="Cambria" panose="02040503050406030204" pitchFamily="18" charset="0"/>
              </a:rPr>
              <a:t>, the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 has to be in </a:t>
            </a:r>
            <a:r>
              <a:rPr lang="en-US" sz="2200" i="1" dirty="0" err="1">
                <a:latin typeface="Cambria" panose="02040503050406030204" pitchFamily="18" charset="0"/>
                <a:ea typeface="Cambria" panose="02040503050406030204" pitchFamily="18" charset="0"/>
              </a:rPr>
              <a:t>ri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and the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 in </a:t>
            </a:r>
            <a:r>
              <a:rPr lang="en-US" sz="2200" i="1" dirty="0" err="1">
                <a:latin typeface="Cambria" panose="02040503050406030204" pitchFamily="18" charset="0"/>
                <a:ea typeface="Cambria" panose="02040503050406030204" pitchFamily="18" charset="0"/>
              </a:rPr>
              <a:t>si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a:t>
            </a:r>
          </a:p>
          <a:p>
            <a:pPr marL="342900" lvl="0" indent="-342900" algn="just">
              <a:buFont typeface="Wingdings" panose="05000000000000000000" pitchFamily="2" charset="2"/>
              <a:buChar char="Ø"/>
            </a:pPr>
            <a:endParaRPr lang="en-US" sz="22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200" dirty="0">
                <a:latin typeface="Cambria" panose="02040503050406030204" pitchFamily="18" charset="0"/>
                <a:ea typeface="Cambria" panose="02040503050406030204" pitchFamily="18" charset="0"/>
              </a:rPr>
              <a:t>Therefore, </a:t>
            </a:r>
            <a:r>
              <a:rPr lang="en-US" sz="2200" i="1" dirty="0">
                <a:latin typeface="Cambria" panose="02040503050406030204" pitchFamily="18" charset="0"/>
                <a:ea typeface="Cambria" panose="02040503050406030204" pitchFamily="18" charset="0"/>
              </a:rPr>
              <a:t>r </a:t>
            </a:r>
            <a:r>
              <a:rPr lang="en-US" sz="2200" dirty="0">
                <a:latin typeface="Cambria" panose="02040503050406030204" pitchFamily="18" charset="0"/>
                <a:ea typeface="Cambria" panose="02040503050406030204" pitchFamily="18" charset="0"/>
              </a:rPr>
              <a:t>tuples in </a:t>
            </a:r>
            <a:r>
              <a:rPr lang="en-US" sz="2200" i="1" dirty="0" err="1">
                <a:latin typeface="Cambria" panose="02040503050406030204" pitchFamily="18" charset="0"/>
                <a:ea typeface="Cambria" panose="02040503050406030204" pitchFamily="18" charset="0"/>
              </a:rPr>
              <a:t>ri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need only to be compared with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tuples in </a:t>
            </a:r>
            <a:r>
              <a:rPr lang="en-US" sz="2200" i="1" dirty="0" err="1">
                <a:latin typeface="Cambria" panose="02040503050406030204" pitchFamily="18" charset="0"/>
                <a:ea typeface="Cambria" panose="02040503050406030204" pitchFamily="18" charset="0"/>
              </a:rPr>
              <a:t>si</a:t>
            </a:r>
            <a:r>
              <a:rPr lang="en-US" sz="2200" i="1" dirty="0">
                <a:latin typeface="Cambria" panose="02040503050406030204" pitchFamily="18" charset="0"/>
                <a:ea typeface="Cambria" panose="02040503050406030204" pitchFamily="18" charset="0"/>
              </a:rPr>
              <a:t> </a:t>
            </a:r>
            <a:r>
              <a:rPr lang="en-US" sz="2200" dirty="0">
                <a:latin typeface="Cambria" panose="02040503050406030204" pitchFamily="18" charset="0"/>
                <a:ea typeface="Cambria" panose="02040503050406030204" pitchFamily="18" charset="0"/>
              </a:rPr>
              <a:t>; they do not need to be compared with </a:t>
            </a:r>
            <a:r>
              <a:rPr lang="en-US" sz="2200" i="1" dirty="0">
                <a:latin typeface="Cambria" panose="02040503050406030204" pitchFamily="18" charset="0"/>
                <a:ea typeface="Cambria" panose="02040503050406030204" pitchFamily="18" charset="0"/>
              </a:rPr>
              <a:t>s </a:t>
            </a:r>
            <a:r>
              <a:rPr lang="en-US" sz="2200" dirty="0">
                <a:latin typeface="Cambria" panose="02040503050406030204" pitchFamily="18" charset="0"/>
                <a:ea typeface="Cambria" panose="02040503050406030204" pitchFamily="18" charset="0"/>
              </a:rPr>
              <a:t>tuples in any other partition.</a:t>
            </a:r>
          </a:p>
        </p:txBody>
      </p:sp>
    </p:spTree>
    <p:extLst>
      <p:ext uri="{BB962C8B-B14F-4D97-AF65-F5344CB8AC3E}">
        <p14:creationId xmlns:p14="http://schemas.microsoft.com/office/powerpoint/2010/main" val="7265343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4524315"/>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Relative data and information is stored collectively in file formats.</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 A file is a sequence of records stored in binary format. </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 disk drive is formatted into several blocks that can store records. File records are mapped onto those disk blocks.</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Types of File Organization to organize file records:</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Heap File Organization</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Sequential File Organization</a:t>
            </a:r>
          </a:p>
          <a:p>
            <a:pPr marL="800100" lvl="1" indent="-342900" algn="just">
              <a:buFont typeface="Arial" panose="020B0604020202020204" pitchFamily="34" charset="0"/>
              <a:buChar char="•"/>
            </a:pPr>
            <a:r>
              <a:rPr lang="en-IN" sz="2400" dirty="0">
                <a:latin typeface="Cambria" panose="02040503050406030204" pitchFamily="18" charset="0"/>
                <a:ea typeface="Cambria" panose="02040503050406030204" pitchFamily="18" charset="0"/>
              </a:rPr>
              <a:t>Hash File Organization</a:t>
            </a:r>
          </a:p>
          <a:p>
            <a:pPr marL="800100" lvl="1" indent="-342900">
              <a:buFont typeface="Arial" panose="020B0604020202020204" pitchFamily="34" charset="0"/>
              <a:buChar char="•"/>
            </a:pPr>
            <a:r>
              <a:rPr lang="en-IN" sz="2400" dirty="0">
                <a:latin typeface="Cambria" panose="02040503050406030204" pitchFamily="18" charset="0"/>
                <a:ea typeface="Cambria" panose="02040503050406030204" pitchFamily="18" charset="0"/>
              </a:rPr>
              <a:t>Clustered File Organization</a:t>
            </a:r>
          </a:p>
          <a:p>
            <a:br>
              <a:rPr lang="en-IN" sz="2400" dirty="0"/>
            </a:b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433771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74720" y="687408"/>
            <a:ext cx="8008220" cy="3785652"/>
          </a:xfrm>
          <a:prstGeom prst="rect">
            <a:avLst/>
          </a:prstGeom>
        </p:spPr>
        <p:txBody>
          <a:bodyPr wrap="square">
            <a:spAutoFit/>
          </a:bodyPr>
          <a:lstStyle/>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Now we consider how to evaluate an expression containing multiple operations.</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obvious way to evaluate an expression is simply to evaluate one operation at a time, in an appropriate order.</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There are two approaches of query optimization:-</a:t>
            </a:r>
          </a:p>
          <a:p>
            <a:pPr marL="457200" indent="-457200">
              <a:buFont typeface="+mj-lt"/>
              <a:buAutoNum type="arabicPeriod"/>
            </a:pPr>
            <a:r>
              <a:rPr lang="en-US" sz="2400" dirty="0">
                <a:latin typeface="Cambria" panose="02040503050406030204" pitchFamily="18" charset="0"/>
                <a:ea typeface="Cambria" panose="02040503050406030204" pitchFamily="18" charset="0"/>
              </a:rPr>
              <a:t>Materialization: Generate results of an expression whose inputs are relations or are already computed, materialize (store) it on disk.</a:t>
            </a:r>
          </a:p>
          <a:p>
            <a:pPr marL="457200" indent="-457200">
              <a:buFont typeface="+mj-lt"/>
              <a:buAutoNum type="arabicPeriod"/>
            </a:pPr>
            <a:r>
              <a:rPr lang="en-US" sz="2400" dirty="0">
                <a:latin typeface="Cambria" panose="02040503050406030204" pitchFamily="18" charset="0"/>
                <a:ea typeface="Cambria" panose="02040503050406030204" pitchFamily="18" charset="0"/>
                <a:sym typeface="Symbol" panose="05050102010706020507" pitchFamily="18" charset="2"/>
              </a:rPr>
              <a:t>Pipeline: Pass on tuples to parent operations even as an operation is being executed.</a:t>
            </a:r>
          </a:p>
        </p:txBody>
      </p:sp>
    </p:spTree>
    <p:extLst>
      <p:ext uri="{BB962C8B-B14F-4D97-AF65-F5344CB8AC3E}">
        <p14:creationId xmlns:p14="http://schemas.microsoft.com/office/powerpoint/2010/main" val="19062036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26594" y="0"/>
            <a:ext cx="8268102" cy="7525137"/>
          </a:xfrm>
          <a:prstGeom prst="rect">
            <a:avLst/>
          </a:prstGeom>
        </p:spPr>
        <p:txBody>
          <a:bodyPr wrap="square">
            <a:spAutoFit/>
          </a:bodyPr>
          <a:lstStyle/>
          <a:p>
            <a:pPr marL="34290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1. Materialized:</a:t>
            </a: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It is easiest to understand how to evaluate an expression by looking at a pictorial representation of the expression in an </a:t>
            </a:r>
            <a:r>
              <a:rPr lang="en-US" sz="2100" b="1" dirty="0">
                <a:latin typeface="Cambria" panose="02040503050406030204" pitchFamily="18" charset="0"/>
                <a:ea typeface="Cambria" panose="02040503050406030204" pitchFamily="18" charset="0"/>
              </a:rPr>
              <a:t>operator tree</a:t>
            </a:r>
            <a:r>
              <a:rPr lang="en-US" sz="2100" dirty="0">
                <a:latin typeface="Cambria" panose="02040503050406030204" pitchFamily="18" charset="0"/>
                <a:ea typeface="Cambria" panose="02040503050406030204" pitchFamily="18" charset="0"/>
              </a:rPr>
              <a:t>. Consider the expression:</a:t>
            </a:r>
          </a:p>
          <a:p>
            <a:pPr marL="342900" lvl="0" indent="-342900" algn="just">
              <a:buFont typeface="Wingdings" panose="05000000000000000000" pitchFamily="2" charset="2"/>
              <a:buChar char="Ø"/>
            </a:pPr>
            <a:r>
              <a:rPr lang="en-US" sz="2100" i="1" dirty="0">
                <a:latin typeface="Cambria" panose="02040503050406030204" pitchFamily="18" charset="0"/>
                <a:ea typeface="Cambria" panose="02040503050406030204" pitchFamily="18" charset="0"/>
              </a:rPr>
              <a:t>πname</a:t>
            </a:r>
            <a:r>
              <a:rPr lang="en-US" sz="2100" dirty="0">
                <a:latin typeface="Cambria" panose="02040503050406030204" pitchFamily="18" charset="0"/>
                <a:ea typeface="Cambria" panose="02040503050406030204" pitchFamily="18" charset="0"/>
              </a:rPr>
              <a:t>(</a:t>
            </a:r>
            <a:r>
              <a:rPr lang="en-US" sz="2100" dirty="0" err="1">
                <a:latin typeface="Cambria" panose="02040503050406030204" pitchFamily="18" charset="0"/>
                <a:ea typeface="Cambria" panose="02040503050406030204" pitchFamily="18" charset="0"/>
              </a:rPr>
              <a:t>σ</a:t>
            </a:r>
            <a:r>
              <a:rPr lang="en-US" sz="2100" i="1" dirty="0" err="1">
                <a:latin typeface="Cambria" panose="02040503050406030204" pitchFamily="18" charset="0"/>
                <a:ea typeface="Cambria" panose="02040503050406030204" pitchFamily="18" charset="0"/>
              </a:rPr>
              <a:t>building</a:t>
            </a:r>
            <a:r>
              <a:rPr lang="en-US" sz="2100" i="1" dirty="0">
                <a:latin typeface="Cambria" panose="02040503050406030204" pitchFamily="18" charset="0"/>
                <a:ea typeface="Cambria" panose="02040503050406030204" pitchFamily="18" charset="0"/>
              </a:rPr>
              <a:t> </a:t>
            </a:r>
            <a:r>
              <a:rPr lang="en-US" sz="2100" dirty="0">
                <a:latin typeface="Cambria" panose="02040503050406030204" pitchFamily="18" charset="0"/>
                <a:ea typeface="Cambria" panose="02040503050406030204" pitchFamily="18" charset="0"/>
              </a:rPr>
              <a:t>=“Watson”(</a:t>
            </a:r>
            <a:r>
              <a:rPr lang="en-US" sz="2100" i="1" dirty="0">
                <a:latin typeface="Cambria" panose="02040503050406030204" pitchFamily="18" charset="0"/>
                <a:ea typeface="Cambria" panose="02040503050406030204" pitchFamily="18" charset="0"/>
              </a:rPr>
              <a:t>department</a:t>
            </a:r>
            <a:r>
              <a:rPr lang="en-US" sz="2100" dirty="0">
                <a:latin typeface="Cambria" panose="02040503050406030204" pitchFamily="18" charset="0"/>
                <a:ea typeface="Cambria" panose="02040503050406030204" pitchFamily="18" charset="0"/>
              </a:rPr>
              <a:t>) ⋈</a:t>
            </a:r>
            <a:r>
              <a:rPr lang="en-US" sz="2100" i="1" dirty="0">
                <a:latin typeface="Cambria" panose="02040503050406030204" pitchFamily="18" charset="0"/>
                <a:ea typeface="Cambria" panose="02040503050406030204" pitchFamily="18" charset="0"/>
              </a:rPr>
              <a:t> instructor</a:t>
            </a:r>
            <a:r>
              <a:rPr lang="en-US" sz="21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By repeating the process, we will eventually evaluate the operation at the root of the tree, giving the final result of the expression. In our example, we get the final result by executing the projection operation at the root of the tree, using as input the temporary relation created by the join.</a:t>
            </a:r>
          </a:p>
          <a:p>
            <a:pPr marL="342900" lvl="0" indent="-342900" algn="just">
              <a:buFont typeface="Wingdings" panose="05000000000000000000" pitchFamily="2" charset="2"/>
              <a:buChar char="Ø"/>
            </a:pPr>
            <a:r>
              <a:rPr lang="en-US" sz="2100" dirty="0">
                <a:latin typeface="Cambria" panose="02040503050406030204" pitchFamily="18" charset="0"/>
                <a:ea typeface="Cambria" panose="02040503050406030204" pitchFamily="18" charset="0"/>
              </a:rPr>
              <a:t>Evaluation as just described is called </a:t>
            </a:r>
            <a:r>
              <a:rPr lang="en-US" sz="2100" b="1" dirty="0">
                <a:latin typeface="Cambria" panose="02040503050406030204" pitchFamily="18" charset="0"/>
                <a:ea typeface="Cambria" panose="02040503050406030204" pitchFamily="18" charset="0"/>
              </a:rPr>
              <a:t>materialized evaluation</a:t>
            </a:r>
            <a:r>
              <a:rPr lang="en-US" sz="2100" dirty="0">
                <a:latin typeface="Cambria" panose="02040503050406030204" pitchFamily="18" charset="0"/>
                <a:ea typeface="Cambria" panose="02040503050406030204" pitchFamily="18" charset="0"/>
              </a:rPr>
              <a:t>, since the results of each intermediate operation are created (materialized) and then are used for evaluation of the next-level operations.</a:t>
            </a:r>
          </a:p>
          <a:p>
            <a:pPr marL="342900" lvl="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endParaRPr lang="en-US" sz="2100" dirty="0">
              <a:latin typeface="Cambria" panose="02040503050406030204" pitchFamily="18" charset="0"/>
              <a:ea typeface="Cambria" panose="02040503050406030204" pitchFamily="18" charset="0"/>
              <a:sym typeface="Symbol" panose="05050102010706020507" pitchFamily="18" charset="2"/>
            </a:endParaRPr>
          </a:p>
        </p:txBody>
      </p:sp>
      <p:pic>
        <p:nvPicPr>
          <p:cNvPr id="10" name="Picture 9"/>
          <p:cNvPicPr/>
          <p:nvPr/>
        </p:nvPicPr>
        <p:blipFill rotWithShape="1">
          <a:blip r:embed="rId2"/>
          <a:srcRect l="27742" t="31742" r="32364" b="26120"/>
          <a:stretch/>
        </p:blipFill>
        <p:spPr bwMode="auto">
          <a:xfrm>
            <a:off x="4855743" y="1671637"/>
            <a:ext cx="6155021" cy="231457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5633445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Evaluation of Expressions</a:t>
            </a:r>
          </a:p>
        </p:txBody>
      </p:sp>
      <p:sp>
        <p:nvSpPr>
          <p:cNvPr id="3" name="Rectangle 2"/>
          <p:cNvSpPr/>
          <p:nvPr/>
        </p:nvSpPr>
        <p:spPr>
          <a:xfrm>
            <a:off x="3466929" y="869025"/>
            <a:ext cx="8268102" cy="4358116"/>
          </a:xfrm>
          <a:prstGeom prst="rect">
            <a:avLst/>
          </a:prstGeom>
        </p:spPr>
        <p:txBody>
          <a:bodyPr wrap="square">
            <a:spAutoFit/>
          </a:bodyPr>
          <a:lstStyle/>
          <a:p>
            <a:pPr marL="342900" indent="-342900" algn="just">
              <a:lnSpc>
                <a:spcPct val="90000"/>
              </a:lnSpc>
              <a:buFont typeface="Wingdings" panose="05000000000000000000" pitchFamily="2" charset="2"/>
              <a:buChar char="Ø"/>
            </a:pPr>
            <a:r>
              <a:rPr lang="en-US" sz="2200" b="1" dirty="0">
                <a:latin typeface="Cambria" panose="02040503050406030204" pitchFamily="18" charset="0"/>
                <a:ea typeface="Cambria" panose="02040503050406030204" pitchFamily="18" charset="0"/>
              </a:rPr>
              <a:t>Pipelined evaluation :</a:t>
            </a:r>
            <a:r>
              <a:rPr lang="en-US" sz="2200" dirty="0">
                <a:latin typeface="Cambria" panose="02040503050406030204" pitchFamily="18" charset="0"/>
                <a:ea typeface="Cambria" panose="02040503050406030204" pitchFamily="18" charset="0"/>
              </a:rPr>
              <a:t>  evaluate several operations simultaneously, passing the results of one operation on to the next.</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E.g., in previous expression tree, don</a:t>
            </a:r>
            <a:r>
              <a:rPr lang="ja-JP" altLang="en-US" sz="2200" dirty="0">
                <a:latin typeface="Cambria" panose="02040503050406030204" pitchFamily="18" charset="0"/>
                <a:ea typeface="ＭＳ Ｐゴシック" panose="020B0600070205080204" pitchFamily="34" charset="-128"/>
              </a:rPr>
              <a:t>’</a:t>
            </a:r>
            <a:r>
              <a:rPr lang="en-US" altLang="ja-JP" sz="2200" dirty="0">
                <a:latin typeface="Cambria" panose="02040503050406030204" pitchFamily="18" charset="0"/>
                <a:ea typeface="Cambria" panose="02040503050406030204" pitchFamily="18" charset="0"/>
              </a:rPr>
              <a:t>t store result of</a:t>
            </a:r>
            <a:br>
              <a:rPr lang="en-US" altLang="ja-JP" sz="2200" dirty="0">
                <a:latin typeface="Cambria" panose="02040503050406030204" pitchFamily="18" charset="0"/>
                <a:ea typeface="Cambria" panose="02040503050406030204" pitchFamily="18" charset="0"/>
              </a:rPr>
            </a:br>
            <a:br>
              <a:rPr lang="en-US" altLang="ja-JP" sz="2200" dirty="0">
                <a:latin typeface="Cambria" panose="02040503050406030204" pitchFamily="18" charset="0"/>
                <a:ea typeface="Cambria" panose="02040503050406030204" pitchFamily="18" charset="0"/>
              </a:rPr>
            </a:br>
            <a:r>
              <a:rPr lang="en-US" altLang="ja-JP" sz="2200" dirty="0">
                <a:latin typeface="Cambria" panose="02040503050406030204" pitchFamily="18" charset="0"/>
                <a:ea typeface="Cambria" panose="02040503050406030204" pitchFamily="18" charset="0"/>
              </a:rPr>
              <a:t> </a:t>
            </a:r>
          </a:p>
          <a:p>
            <a:pPr marL="800100" lvl="1"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instead, pass tuples directly to the join..  Similarly, don</a:t>
            </a:r>
            <a:r>
              <a:rPr lang="ja-JP" altLang="en-US" sz="2200" dirty="0">
                <a:latin typeface="Cambria" panose="02040503050406030204" pitchFamily="18" charset="0"/>
                <a:ea typeface="ＭＳ Ｐゴシック" panose="020B0600070205080204" pitchFamily="34" charset="-128"/>
              </a:rPr>
              <a:t>’</a:t>
            </a:r>
            <a:r>
              <a:rPr lang="en-US" altLang="ja-JP" sz="2200" dirty="0">
                <a:latin typeface="Cambria" panose="02040503050406030204" pitchFamily="18" charset="0"/>
                <a:ea typeface="Cambria" panose="02040503050406030204" pitchFamily="18" charset="0"/>
              </a:rPr>
              <a:t>t store result of join, pass tuples directly to projection. </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Much cheaper than materialization: no need to store a temporary relation to disk.</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Pipelining may not always be possible – e.g., sort, hash-join. </a:t>
            </a:r>
          </a:p>
          <a:p>
            <a:pPr marL="342900" indent="-342900" algn="just">
              <a:lnSpc>
                <a:spcPct val="90000"/>
              </a:lnSpc>
              <a:buFont typeface="Wingdings" panose="05000000000000000000" pitchFamily="2" charset="2"/>
              <a:buChar char="Ø"/>
            </a:pPr>
            <a:r>
              <a:rPr lang="en-US" sz="2200" dirty="0">
                <a:latin typeface="Cambria" panose="02040503050406030204" pitchFamily="18" charset="0"/>
                <a:ea typeface="Cambria" panose="02040503050406030204" pitchFamily="18" charset="0"/>
              </a:rPr>
              <a:t>For pipelining to be effective, use evaluation algorithms that generate output tuples even as tuples are received for inputs to the operation. </a:t>
            </a:r>
          </a:p>
        </p:txBody>
      </p:sp>
      <p:graphicFrame>
        <p:nvGraphicFramePr>
          <p:cNvPr id="5" name="Object 5"/>
          <p:cNvGraphicFramePr>
            <a:graphicFrameLocks noChangeAspect="1"/>
          </p:cNvGraphicFramePr>
          <p:nvPr/>
        </p:nvGraphicFramePr>
        <p:xfrm>
          <a:off x="5681483" y="2170673"/>
          <a:ext cx="3386138" cy="484188"/>
        </p:xfrm>
        <a:graphic>
          <a:graphicData uri="http://schemas.openxmlformats.org/presentationml/2006/ole">
            <mc:AlternateContent xmlns:mc="http://schemas.openxmlformats.org/markup-compatibility/2006">
              <mc:Choice xmlns:v="urn:schemas-microsoft-com:vml" Requires="v">
                <p:oleObj name="Equation" r:id="rId2" imgW="1676400" imgH="241300" progId="Equation.3">
                  <p:embed/>
                </p:oleObj>
              </mc:Choice>
              <mc:Fallback>
                <p:oleObj name="Equation" r:id="rId2" imgW="1676400" imgH="241300" progId="Equation.3">
                  <p:embed/>
                  <p:pic>
                    <p:nvPicPr>
                      <p:cNvPr id="5" name="Object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81483" y="2170673"/>
                        <a:ext cx="3386138" cy="4841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alpha val="74997"/>
                                </a:srgbClr>
                              </a:outerShdw>
                            </a:effectLst>
                          </a14:hiddenEffects>
                        </a:ext>
                      </a:extLst>
                    </p:spPr>
                  </p:pic>
                </p:oleObj>
              </mc:Fallback>
            </mc:AlternateContent>
          </a:graphicData>
        </a:graphic>
      </p:graphicFrame>
    </p:spTree>
    <p:extLst>
      <p:ext uri="{BB962C8B-B14F-4D97-AF65-F5344CB8AC3E}">
        <p14:creationId xmlns:p14="http://schemas.microsoft.com/office/powerpoint/2010/main" val="356865687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marL="457200" lvl="0" indent="-457200" algn="just">
              <a:buFont typeface="Wingdings" panose="05000000000000000000" pitchFamily="2" charset="2"/>
              <a:buChar char="Ø"/>
            </a:pPr>
            <a:r>
              <a:rPr lang="en-US" sz="2400" b="1" i="1" dirty="0">
                <a:latin typeface="Cambria" panose="02040503050406030204" pitchFamily="18" charset="0"/>
                <a:ea typeface="Cambria" panose="02040503050406030204" pitchFamily="18" charset="0"/>
              </a:rPr>
              <a:t>Transformation of relational expression to equivalent relational expression.</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query can be expressed in several different ways, with different costs of evaluation.</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Two relational-algebra expressions are said to be </a:t>
            </a:r>
            <a:r>
              <a:rPr lang="en-US" sz="2400" b="1" dirty="0">
                <a:latin typeface="Cambria" panose="02040503050406030204" pitchFamily="18" charset="0"/>
                <a:ea typeface="Cambria" panose="02040503050406030204" pitchFamily="18" charset="0"/>
              </a:rPr>
              <a:t>equivalent </a:t>
            </a:r>
            <a:r>
              <a:rPr lang="en-US" sz="2400" dirty="0">
                <a:latin typeface="Cambria" panose="02040503050406030204" pitchFamily="18" charset="0"/>
                <a:ea typeface="Cambria" panose="02040503050406030204" pitchFamily="18" charset="0"/>
              </a:rPr>
              <a:t>if, on every legal database instance, the two expressions generate the same set of tuples.</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An </a:t>
            </a:r>
            <a:r>
              <a:rPr lang="en-US" sz="2400" b="1" dirty="0">
                <a:latin typeface="Cambria" panose="02040503050406030204" pitchFamily="18" charset="0"/>
                <a:ea typeface="Cambria" panose="02040503050406030204" pitchFamily="18" charset="0"/>
              </a:rPr>
              <a:t>equivalence rule </a:t>
            </a:r>
            <a:r>
              <a:rPr lang="en-US" sz="2400" dirty="0">
                <a:latin typeface="Cambria" panose="02040503050406030204" pitchFamily="18" charset="0"/>
                <a:ea typeface="Cambria" panose="02040503050406030204" pitchFamily="18" charset="0"/>
              </a:rPr>
              <a:t>says that expressions of two forms are equivalent. We can replace an expression of the first form by an expression of the second form, or vice versa since the two expressions generate the same result on any valid database.</a:t>
            </a:r>
          </a:p>
          <a:p>
            <a:pPr marL="457200" lvl="0" indent="-4572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We use θ</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θ1</a:t>
            </a:r>
            <a:r>
              <a:rPr lang="en-US" sz="2400" i="1" dirty="0">
                <a:latin typeface="Cambria" panose="02040503050406030204" pitchFamily="18" charset="0"/>
                <a:ea typeface="Cambria" panose="02040503050406030204" pitchFamily="18" charset="0"/>
              </a:rPr>
              <a:t>, </a:t>
            </a:r>
            <a:r>
              <a:rPr lang="en-US" sz="2400" dirty="0">
                <a:latin typeface="Cambria" panose="02040503050406030204" pitchFamily="18" charset="0"/>
                <a:ea typeface="Cambria" panose="02040503050406030204" pitchFamily="18" charset="0"/>
              </a:rPr>
              <a:t>θ2, and so on to denote predicates,</a:t>
            </a:r>
          </a:p>
          <a:p>
            <a:pPr marL="457200" lvl="0" indent="-457200" algn="just">
              <a:buFont typeface="Wingdings" panose="05000000000000000000" pitchFamily="2" charset="2"/>
              <a:buChar char="Ø"/>
            </a:pP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1, </a:t>
            </a: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2, </a:t>
            </a:r>
            <a:r>
              <a:rPr lang="en-US" sz="2400" i="1" dirty="0">
                <a:latin typeface="Cambria" panose="02040503050406030204" pitchFamily="18" charset="0"/>
                <a:ea typeface="Cambria" panose="02040503050406030204" pitchFamily="18" charset="0"/>
              </a:rPr>
              <a:t>L</a:t>
            </a:r>
            <a:r>
              <a:rPr lang="en-US" sz="2400" dirty="0">
                <a:latin typeface="Cambria" panose="02040503050406030204" pitchFamily="18" charset="0"/>
                <a:ea typeface="Cambria" panose="02040503050406030204" pitchFamily="18" charset="0"/>
              </a:rPr>
              <a:t>3, and so on to denote lists of attributes,</a:t>
            </a:r>
          </a:p>
          <a:p>
            <a:pPr marL="457200" lvl="0" indent="-457200" algn="just">
              <a:buFont typeface="Wingdings" panose="05000000000000000000" pitchFamily="2" charset="2"/>
              <a:buChar char="Ø"/>
            </a:pPr>
            <a:r>
              <a:rPr lang="en-US" sz="2400" i="1" dirty="0">
                <a:latin typeface="Cambria" panose="02040503050406030204" pitchFamily="18" charset="0"/>
                <a:ea typeface="Cambria" panose="02040503050406030204" pitchFamily="18" charset="0"/>
              </a:rPr>
              <a:t>E, E</a:t>
            </a:r>
            <a:r>
              <a:rPr lang="en-US" sz="2400" dirty="0">
                <a:latin typeface="Cambria" panose="02040503050406030204" pitchFamily="18" charset="0"/>
                <a:ea typeface="Cambria" panose="02040503050406030204" pitchFamily="18" charset="0"/>
              </a:rPr>
              <a:t>1</a:t>
            </a:r>
            <a:r>
              <a:rPr lang="en-US" sz="2400" i="1" dirty="0">
                <a:latin typeface="Cambria" panose="02040503050406030204" pitchFamily="18" charset="0"/>
                <a:ea typeface="Cambria" panose="02040503050406030204" pitchFamily="18" charset="0"/>
              </a:rPr>
              <a:t>, E</a:t>
            </a:r>
            <a:r>
              <a:rPr lang="en-US" sz="2400" dirty="0">
                <a:latin typeface="Cambria" panose="02040503050406030204" pitchFamily="18" charset="0"/>
                <a:ea typeface="Cambria" panose="02040503050406030204" pitchFamily="18" charset="0"/>
              </a:rPr>
              <a:t>2, and so on to denote relational-algebra expressions.</a:t>
            </a:r>
          </a:p>
          <a:p>
            <a:pPr lvl="0" algn="just"/>
            <a:endParaRPr lang="en-US" sz="2400" dirty="0"/>
          </a:p>
        </p:txBody>
      </p:sp>
    </p:spTree>
    <p:extLst>
      <p:ext uri="{BB962C8B-B14F-4D97-AF65-F5344CB8AC3E}">
        <p14:creationId xmlns:p14="http://schemas.microsoft.com/office/powerpoint/2010/main" val="422456703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lvl="0" algn="just"/>
            <a:r>
              <a:rPr lang="en-US" sz="2400" dirty="0">
                <a:latin typeface="Cambria" panose="02040503050406030204" pitchFamily="18" charset="0"/>
                <a:ea typeface="Cambria" panose="02040503050406030204" pitchFamily="18" charset="0"/>
              </a:rPr>
              <a:t>Rule:1</a:t>
            </a:r>
          </a:p>
          <a:p>
            <a:pPr algn="just"/>
            <a:r>
              <a:rPr lang="en-US" sz="2400" dirty="0">
                <a:latin typeface="Cambria" panose="02040503050406030204" pitchFamily="18" charset="0"/>
                <a:ea typeface="Cambria" panose="02040503050406030204" pitchFamily="18" charset="0"/>
              </a:rPr>
              <a:t>Conjunctive selection operations can be deconstructed into a sequence of individual selections. This transformation is referred to as a cascade of σ.</a:t>
            </a:r>
          </a:p>
          <a:p>
            <a:pPr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Rule:2 </a:t>
            </a:r>
          </a:p>
          <a:p>
            <a:pPr lvl="0" algn="just"/>
            <a:r>
              <a:rPr lang="en-US" sz="2400" dirty="0">
                <a:latin typeface="Cambria" panose="02040503050406030204" pitchFamily="18" charset="0"/>
                <a:ea typeface="Cambria" panose="02040503050406030204" pitchFamily="18" charset="0"/>
              </a:rPr>
              <a:t>Selection operations are </a:t>
            </a:r>
            <a:r>
              <a:rPr lang="en-US" sz="2400" b="1" dirty="0">
                <a:latin typeface="Cambria" panose="02040503050406030204" pitchFamily="18" charset="0"/>
                <a:ea typeface="Cambria" panose="02040503050406030204" pitchFamily="18" charset="0"/>
              </a:rPr>
              <a:t>commutative</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a:p>
            <a:pPr lvl="0" algn="just"/>
            <a:r>
              <a:rPr lang="en-US" sz="2400" dirty="0">
                <a:latin typeface="Cambria" panose="02040503050406030204" pitchFamily="18" charset="0"/>
                <a:ea typeface="Cambria" panose="02040503050406030204" pitchFamily="18" charset="0"/>
              </a:rPr>
              <a:t>Rule:3</a:t>
            </a:r>
          </a:p>
          <a:p>
            <a:pPr algn="just"/>
            <a:r>
              <a:rPr lang="en-US" sz="2400" dirty="0">
                <a:latin typeface="Cambria" panose="02040503050406030204" pitchFamily="18" charset="0"/>
                <a:ea typeface="Cambria" panose="02040503050406030204" pitchFamily="18" charset="0"/>
              </a:rPr>
              <a:t>Only the final operations in a sequence of projection operations are needed; the others can be omitted. This transformation can also be referred to as a cascade of </a:t>
            </a:r>
            <a:r>
              <a:rPr lang="en-US" sz="2400" i="1" dirty="0">
                <a:latin typeface="Cambria" panose="02040503050406030204" pitchFamily="18" charset="0"/>
                <a:ea typeface="Cambria" panose="02040503050406030204" pitchFamily="18" charset="0"/>
              </a:rPr>
              <a:t>π</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p:txBody>
      </p:sp>
      <p:pic>
        <p:nvPicPr>
          <p:cNvPr id="4" name="Picture 3"/>
          <p:cNvPicPr/>
          <p:nvPr/>
        </p:nvPicPr>
        <p:blipFill rotWithShape="1">
          <a:blip r:embed="rId2"/>
          <a:srcRect l="38834" t="18975" r="39092" b="70039"/>
          <a:stretch/>
        </p:blipFill>
        <p:spPr bwMode="auto">
          <a:xfrm>
            <a:off x="4616216" y="2104844"/>
            <a:ext cx="4133850" cy="104261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8293" t="31358" r="37446" b="63235"/>
          <a:stretch/>
        </p:blipFill>
        <p:spPr bwMode="auto">
          <a:xfrm>
            <a:off x="4616216" y="3619099"/>
            <a:ext cx="4485005" cy="53453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33257" t="44719" r="39173" b="49069"/>
          <a:stretch/>
        </p:blipFill>
        <p:spPr bwMode="auto">
          <a:xfrm>
            <a:off x="4504623" y="5921628"/>
            <a:ext cx="5544152" cy="7294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1322562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84346" y="529390"/>
            <a:ext cx="8268102" cy="6370975"/>
          </a:xfrm>
          <a:prstGeom prst="rect">
            <a:avLst/>
          </a:prstGeom>
        </p:spPr>
        <p:txBody>
          <a:bodyPr wrap="square">
            <a:spAutoFit/>
          </a:bodyPr>
          <a:lstStyle/>
          <a:p>
            <a:pPr lvl="0" algn="just"/>
            <a:r>
              <a:rPr lang="en-US" sz="2400" dirty="0">
                <a:latin typeface="Cambria" panose="02040503050406030204" pitchFamily="18" charset="0"/>
                <a:ea typeface="Cambria" panose="02040503050406030204" pitchFamily="18" charset="0"/>
              </a:rPr>
              <a:t>Rule:1</a:t>
            </a:r>
          </a:p>
          <a:p>
            <a:pPr algn="just"/>
            <a:r>
              <a:rPr lang="en-US" sz="2400" dirty="0">
                <a:latin typeface="Cambria" panose="02040503050406030204" pitchFamily="18" charset="0"/>
                <a:ea typeface="Cambria" panose="02040503050406030204" pitchFamily="18" charset="0"/>
              </a:rPr>
              <a:t>Conjunctive selection operations can be deconstructed into a sequence of individual selections. This transformation is referred to as a cascade of σ.</a:t>
            </a:r>
          </a:p>
          <a:p>
            <a:pPr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algn="just"/>
            <a:r>
              <a:rPr lang="en-US" sz="2400" dirty="0">
                <a:latin typeface="Cambria" panose="02040503050406030204" pitchFamily="18" charset="0"/>
                <a:ea typeface="Cambria" panose="02040503050406030204" pitchFamily="18" charset="0"/>
              </a:rPr>
              <a:t>Rule:2 </a:t>
            </a:r>
          </a:p>
          <a:p>
            <a:pPr lvl="0" algn="just"/>
            <a:r>
              <a:rPr lang="en-US" sz="2400" dirty="0">
                <a:latin typeface="Cambria" panose="02040503050406030204" pitchFamily="18" charset="0"/>
                <a:ea typeface="Cambria" panose="02040503050406030204" pitchFamily="18" charset="0"/>
              </a:rPr>
              <a:t>Selection operations are </a:t>
            </a:r>
            <a:r>
              <a:rPr lang="en-US" sz="2400" b="1" dirty="0">
                <a:latin typeface="Cambria" panose="02040503050406030204" pitchFamily="18" charset="0"/>
                <a:ea typeface="Cambria" panose="02040503050406030204" pitchFamily="18" charset="0"/>
              </a:rPr>
              <a:t>commutative</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a:p>
            <a:pPr lvl="0" algn="just"/>
            <a:r>
              <a:rPr lang="en-US" sz="2400" dirty="0">
                <a:latin typeface="Cambria" panose="02040503050406030204" pitchFamily="18" charset="0"/>
                <a:ea typeface="Cambria" panose="02040503050406030204" pitchFamily="18" charset="0"/>
              </a:rPr>
              <a:t>Rule:3</a:t>
            </a:r>
          </a:p>
          <a:p>
            <a:pPr algn="just"/>
            <a:r>
              <a:rPr lang="en-US" sz="2400" dirty="0">
                <a:latin typeface="Cambria" panose="02040503050406030204" pitchFamily="18" charset="0"/>
                <a:ea typeface="Cambria" panose="02040503050406030204" pitchFamily="18" charset="0"/>
              </a:rPr>
              <a:t>Only the final operations in a sequence of projection operations are needed; the others can be omitted. This transformation can also be referred to as a cascade of </a:t>
            </a:r>
            <a:r>
              <a:rPr lang="en-US" sz="2400" i="1" dirty="0">
                <a:latin typeface="Cambria" panose="02040503050406030204" pitchFamily="18" charset="0"/>
                <a:ea typeface="Cambria" panose="02040503050406030204" pitchFamily="18" charset="0"/>
              </a:rPr>
              <a:t>π</a:t>
            </a:r>
            <a:r>
              <a:rPr lang="en-US" sz="2400" dirty="0">
                <a:latin typeface="Cambria" panose="02040503050406030204" pitchFamily="18" charset="0"/>
                <a:ea typeface="Cambria" panose="02040503050406030204" pitchFamily="18" charset="0"/>
              </a:rPr>
              <a:t>.</a:t>
            </a:r>
          </a:p>
          <a:p>
            <a:pPr lvl="0" algn="just"/>
            <a:endParaRPr lang="en-US" sz="2400" dirty="0">
              <a:latin typeface="Cambria" panose="02040503050406030204" pitchFamily="18" charset="0"/>
              <a:ea typeface="Cambria" panose="02040503050406030204" pitchFamily="18" charset="0"/>
            </a:endParaRPr>
          </a:p>
          <a:p>
            <a:pPr algn="just"/>
            <a:endParaRPr lang="en-US" sz="2400" dirty="0">
              <a:latin typeface="Cambria" panose="02040503050406030204" pitchFamily="18" charset="0"/>
              <a:ea typeface="Cambria" panose="02040503050406030204" pitchFamily="18" charset="0"/>
            </a:endParaRPr>
          </a:p>
          <a:p>
            <a:pPr lvl="0" algn="just"/>
            <a:endParaRPr lang="en-US" sz="2400" dirty="0">
              <a:latin typeface="Cambria" panose="02040503050406030204" pitchFamily="18" charset="0"/>
              <a:ea typeface="Cambria" panose="02040503050406030204" pitchFamily="18" charset="0"/>
            </a:endParaRPr>
          </a:p>
        </p:txBody>
      </p:sp>
      <p:pic>
        <p:nvPicPr>
          <p:cNvPr id="4" name="Picture 3"/>
          <p:cNvPicPr/>
          <p:nvPr/>
        </p:nvPicPr>
        <p:blipFill rotWithShape="1">
          <a:blip r:embed="rId2"/>
          <a:srcRect l="38834" t="18975" r="39092" b="70039"/>
          <a:stretch/>
        </p:blipFill>
        <p:spPr bwMode="auto">
          <a:xfrm>
            <a:off x="4616216" y="2104844"/>
            <a:ext cx="4133850" cy="1042617"/>
          </a:xfrm>
          <a:prstGeom prst="rect">
            <a:avLst/>
          </a:prstGeom>
          <a:ln>
            <a:noFill/>
          </a:ln>
          <a:extLst>
            <a:ext uri="{53640926-AAD7-44D8-BBD7-CCE9431645EC}">
              <a14:shadowObscured xmlns:a14="http://schemas.microsoft.com/office/drawing/2010/main"/>
            </a:ext>
          </a:extLst>
        </p:spPr>
      </p:pic>
      <p:pic>
        <p:nvPicPr>
          <p:cNvPr id="5" name="Picture 4"/>
          <p:cNvPicPr/>
          <p:nvPr/>
        </p:nvPicPr>
        <p:blipFill rotWithShape="1">
          <a:blip r:embed="rId3"/>
          <a:srcRect l="38293" t="31358" r="37446" b="63235"/>
          <a:stretch/>
        </p:blipFill>
        <p:spPr bwMode="auto">
          <a:xfrm>
            <a:off x="4616216" y="3619099"/>
            <a:ext cx="4485005" cy="534536"/>
          </a:xfrm>
          <a:prstGeom prst="rect">
            <a:avLst/>
          </a:prstGeom>
          <a:ln>
            <a:noFill/>
          </a:ln>
          <a:extLst>
            <a:ext uri="{53640926-AAD7-44D8-BBD7-CCE9431645EC}">
              <a14:shadowObscured xmlns:a14="http://schemas.microsoft.com/office/drawing/2010/main"/>
            </a:ext>
          </a:extLst>
        </p:spPr>
      </p:pic>
      <p:pic>
        <p:nvPicPr>
          <p:cNvPr id="6" name="Picture 5"/>
          <p:cNvPicPr/>
          <p:nvPr/>
        </p:nvPicPr>
        <p:blipFill rotWithShape="1">
          <a:blip r:embed="rId4"/>
          <a:srcRect l="33257" t="44719" r="39173" b="49069"/>
          <a:stretch/>
        </p:blipFill>
        <p:spPr bwMode="auto">
          <a:xfrm>
            <a:off x="4504623" y="5921628"/>
            <a:ext cx="5544152" cy="72942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6227976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638350" y="385012"/>
            <a:ext cx="8268102" cy="6001643"/>
          </a:xfrm>
          <a:prstGeom prst="rect">
            <a:avLst/>
          </a:prstGeom>
        </p:spPr>
        <p:txBody>
          <a:bodyPr wrap="square">
            <a:spAutoFit/>
          </a:bodyPr>
          <a:lstStyle/>
          <a:p>
            <a:pPr lvl="0"/>
            <a:r>
              <a:rPr lang="en-US" sz="2400" dirty="0">
                <a:latin typeface="Cambria" panose="02040503050406030204" pitchFamily="18" charset="0"/>
                <a:ea typeface="Cambria" panose="02040503050406030204" pitchFamily="18" charset="0"/>
              </a:rPr>
              <a:t>Rule: 4 </a:t>
            </a:r>
          </a:p>
          <a:p>
            <a:r>
              <a:rPr lang="en-US" sz="2400" dirty="0">
                <a:latin typeface="Cambria" panose="02040503050406030204" pitchFamily="18" charset="0"/>
                <a:ea typeface="Cambria" panose="02040503050406030204" pitchFamily="18" charset="0"/>
              </a:rPr>
              <a:t> Selections can be combined with Cartesian products and theta joins.</a:t>
            </a:r>
          </a:p>
          <a:p>
            <a:pPr lvl="0"/>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a:p>
            <a:pPr lvl="0"/>
            <a:r>
              <a:rPr lang="en-US" sz="2400" dirty="0">
                <a:latin typeface="Cambria" panose="02040503050406030204" pitchFamily="18" charset="0"/>
                <a:ea typeface="Cambria" panose="02040503050406030204" pitchFamily="18" charset="0"/>
              </a:rPr>
              <a:t>Rule: 5</a:t>
            </a:r>
          </a:p>
          <a:p>
            <a:r>
              <a:rPr lang="en-US" sz="2400" dirty="0">
                <a:latin typeface="Cambria" panose="02040503050406030204" pitchFamily="18" charset="0"/>
                <a:ea typeface="Cambria" panose="02040503050406030204" pitchFamily="18" charset="0"/>
              </a:rPr>
              <a:t>Theta-join operations are commutative.</a:t>
            </a:r>
          </a:p>
          <a:p>
            <a:endParaRPr lang="en-US" sz="2400" dirty="0">
              <a:latin typeface="Cambria" panose="02040503050406030204" pitchFamily="18" charset="0"/>
              <a:ea typeface="Cambria" panose="02040503050406030204" pitchFamily="18" charset="0"/>
            </a:endParaRPr>
          </a:p>
          <a:p>
            <a:endParaRPr lang="en-US" sz="2400" dirty="0">
              <a:latin typeface="Cambria" panose="02040503050406030204" pitchFamily="18" charset="0"/>
              <a:ea typeface="Cambria" panose="02040503050406030204" pitchFamily="18" charset="0"/>
            </a:endParaRPr>
          </a:p>
          <a:p>
            <a:r>
              <a:rPr lang="en-US" sz="2400" dirty="0">
                <a:latin typeface="Cambria" panose="02040503050406030204" pitchFamily="18" charset="0"/>
                <a:ea typeface="Cambria" panose="02040503050406030204" pitchFamily="18" charset="0"/>
              </a:rPr>
              <a:t>Rule:6</a:t>
            </a:r>
          </a:p>
          <a:p>
            <a:r>
              <a:rPr lang="en-US" sz="2400" dirty="0">
                <a:latin typeface="Cambria" panose="02040503050406030204" pitchFamily="18" charset="0"/>
                <a:ea typeface="Cambria" panose="02040503050406030204" pitchFamily="18" charset="0"/>
              </a:rPr>
              <a:t>A) Natural-join operations are </a:t>
            </a:r>
            <a:r>
              <a:rPr lang="en-US" sz="2400" b="1" dirty="0">
                <a:latin typeface="Cambria" panose="02040503050406030204" pitchFamily="18" charset="0"/>
                <a:ea typeface="Cambria" panose="02040503050406030204" pitchFamily="18" charset="0"/>
              </a:rPr>
              <a:t>associative</a:t>
            </a:r>
            <a:r>
              <a:rPr lang="en-US" sz="2400" dirty="0">
                <a:latin typeface="Cambria" panose="02040503050406030204" pitchFamily="18" charset="0"/>
                <a:ea typeface="Cambria" panose="02040503050406030204" pitchFamily="18" charset="0"/>
              </a:rPr>
              <a:t>.</a:t>
            </a:r>
          </a:p>
          <a:p>
            <a:r>
              <a:rPr lang="en-US" sz="2400" dirty="0">
                <a:latin typeface="Cambria" panose="02040503050406030204" pitchFamily="18" charset="0"/>
                <a:ea typeface="Cambria" panose="02040503050406030204" pitchFamily="18" charset="0"/>
              </a:rPr>
              <a:t> </a:t>
            </a:r>
          </a:p>
          <a:p>
            <a:r>
              <a:rPr lang="en-US" sz="2400" dirty="0">
                <a:latin typeface="Cambria" panose="02040503050406030204" pitchFamily="18" charset="0"/>
                <a:ea typeface="Cambria" panose="02040503050406030204" pitchFamily="18" charset="0"/>
              </a:rPr>
              <a:t>B) Theta joins are associative in the following manner</a:t>
            </a:r>
          </a:p>
          <a:p>
            <a:endParaRPr lang="en-US" sz="2400" dirty="0">
              <a:latin typeface="Cambria" panose="02040503050406030204" pitchFamily="18" charset="0"/>
              <a:ea typeface="Cambria" panose="02040503050406030204" pitchFamily="18" charset="0"/>
            </a:endParaRPr>
          </a:p>
          <a:p>
            <a:pPr lvl="0"/>
            <a:endParaRPr lang="en-US" sz="2400" dirty="0">
              <a:latin typeface="Cambria" panose="02040503050406030204" pitchFamily="18" charset="0"/>
              <a:ea typeface="Cambria" panose="02040503050406030204" pitchFamily="18" charset="0"/>
            </a:endParaRPr>
          </a:p>
        </p:txBody>
      </p:sp>
      <p:pic>
        <p:nvPicPr>
          <p:cNvPr id="7" name="Picture 6"/>
          <p:cNvPicPr/>
          <p:nvPr/>
        </p:nvPicPr>
        <p:blipFill rotWithShape="1">
          <a:blip r:embed="rId2"/>
          <a:srcRect l="24694" t="56099" r="57195" b="39479"/>
          <a:stretch/>
        </p:blipFill>
        <p:spPr bwMode="auto">
          <a:xfrm>
            <a:off x="5369342" y="1209999"/>
            <a:ext cx="2723850" cy="685182"/>
          </a:xfrm>
          <a:prstGeom prst="rect">
            <a:avLst/>
          </a:prstGeom>
          <a:ln>
            <a:noFill/>
          </a:ln>
          <a:extLst>
            <a:ext uri="{53640926-AAD7-44D8-BBD7-CCE9431645EC}">
              <a14:shadowObscured xmlns:a14="http://schemas.microsoft.com/office/drawing/2010/main"/>
            </a:ext>
          </a:extLst>
        </p:spPr>
      </p:pic>
      <p:pic>
        <p:nvPicPr>
          <p:cNvPr id="8" name="Picture 7"/>
          <p:cNvPicPr/>
          <p:nvPr/>
        </p:nvPicPr>
        <p:blipFill rotWithShape="1">
          <a:blip r:embed="rId2"/>
          <a:srcRect l="24583" t="65289" r="52278" b="29713"/>
          <a:stretch/>
        </p:blipFill>
        <p:spPr bwMode="auto">
          <a:xfrm>
            <a:off x="5369342" y="1873976"/>
            <a:ext cx="3303020" cy="688704"/>
          </a:xfrm>
          <a:prstGeom prst="rect">
            <a:avLst/>
          </a:prstGeom>
          <a:ln>
            <a:noFill/>
          </a:ln>
          <a:extLst>
            <a:ext uri="{53640926-AAD7-44D8-BBD7-CCE9431645EC}">
              <a14:shadowObscured xmlns:a14="http://schemas.microsoft.com/office/drawing/2010/main"/>
            </a:ext>
          </a:extLst>
        </p:spPr>
      </p:pic>
      <p:pic>
        <p:nvPicPr>
          <p:cNvPr id="9" name="Picture 8"/>
          <p:cNvPicPr/>
          <p:nvPr/>
        </p:nvPicPr>
        <p:blipFill rotWithShape="1">
          <a:blip r:embed="rId2"/>
          <a:srcRect l="38243" t="75474" r="42941" b="17908"/>
          <a:stretch/>
        </p:blipFill>
        <p:spPr bwMode="auto">
          <a:xfrm>
            <a:off x="5504873" y="3287467"/>
            <a:ext cx="3031958" cy="764177"/>
          </a:xfrm>
          <a:prstGeom prst="rect">
            <a:avLst/>
          </a:prstGeom>
          <a:ln>
            <a:noFill/>
          </a:ln>
          <a:extLst>
            <a:ext uri="{53640926-AAD7-44D8-BBD7-CCE9431645EC}">
              <a14:shadowObscured xmlns:a14="http://schemas.microsoft.com/office/drawing/2010/main"/>
            </a:ext>
          </a:extLst>
        </p:spPr>
      </p:pic>
      <p:pic>
        <p:nvPicPr>
          <p:cNvPr id="10" name="Picture 9"/>
          <p:cNvPicPr/>
          <p:nvPr/>
        </p:nvPicPr>
        <p:blipFill rotWithShape="1">
          <a:blip r:embed="rId3"/>
          <a:srcRect l="36394" t="24562" r="37071" b="70846"/>
          <a:stretch/>
        </p:blipFill>
        <p:spPr bwMode="auto">
          <a:xfrm>
            <a:off x="5794977" y="4776431"/>
            <a:ext cx="2877385" cy="492751"/>
          </a:xfrm>
          <a:prstGeom prst="rect">
            <a:avLst/>
          </a:prstGeom>
          <a:ln>
            <a:noFill/>
          </a:ln>
          <a:extLst>
            <a:ext uri="{53640926-AAD7-44D8-BBD7-CCE9431645EC}">
              <a14:shadowObscured xmlns:a14="http://schemas.microsoft.com/office/drawing/2010/main"/>
            </a:ext>
          </a:extLst>
        </p:spPr>
      </p:pic>
      <p:pic>
        <p:nvPicPr>
          <p:cNvPr id="11" name="Picture 10"/>
          <p:cNvPicPr/>
          <p:nvPr/>
        </p:nvPicPr>
        <p:blipFill rotWithShape="1">
          <a:blip r:embed="rId3"/>
          <a:srcRect l="33341" t="36543" r="34509" b="59067"/>
          <a:stretch/>
        </p:blipFill>
        <p:spPr bwMode="auto">
          <a:xfrm>
            <a:off x="4995512" y="5683108"/>
            <a:ext cx="4581625" cy="582288"/>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7173028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3" name="Rectangle 2"/>
          <p:cNvSpPr/>
          <p:nvPr/>
        </p:nvSpPr>
        <p:spPr>
          <a:xfrm>
            <a:off x="3493970" y="422529"/>
            <a:ext cx="7892716" cy="3628942"/>
          </a:xfrm>
          <a:prstGeom prst="rect">
            <a:avLst/>
          </a:prstGeom>
        </p:spPr>
        <p:txBody>
          <a:bodyPr wrap="square">
            <a:spAutoFit/>
          </a:bodyPr>
          <a:lstStyle/>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Rule-9</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Set union and intersection are associative.</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3)</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457200" marR="0" algn="just">
              <a:lnSpc>
                <a:spcPct val="107000"/>
              </a:lnSpc>
              <a:spcBef>
                <a:spcPts val="0"/>
              </a:spcBef>
              <a:spcAft>
                <a:spcPts val="0"/>
              </a:spcAft>
            </a:pPr>
            <a:r>
              <a:rPr lang="en-US" sz="2400" dirty="0">
                <a:latin typeface="Cambria" panose="02040503050406030204" pitchFamily="18" charset="0"/>
                <a:ea typeface="Cambria" panose="02040503050406030204" pitchFamily="18" charset="0"/>
                <a:cs typeface="Calibri" panose="020F0502020204030204" pitchFamily="34" charset="0"/>
              </a:rPr>
              <a:t> </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Rule-10</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dirty="0">
                <a:latin typeface="Cambria" panose="02040503050406030204" pitchFamily="18" charset="0"/>
                <a:ea typeface="Cambria" panose="02040503050406030204" pitchFamily="18" charset="0"/>
                <a:cs typeface="Calibri" panose="020F0502020204030204" pitchFamily="34" charset="0"/>
              </a:rPr>
              <a:t>The projection operation distributes over the union operation.</a:t>
            </a:r>
            <a:endParaRPr lang="en-US" sz="2400" dirty="0">
              <a:latin typeface="Cambria" panose="02040503050406030204" pitchFamily="18" charset="0"/>
              <a:ea typeface="Cambria" panose="02040503050406030204" pitchFamily="18" charset="0"/>
              <a:cs typeface="Times New Roman" panose="02020603050405020304" pitchFamily="18" charset="0"/>
            </a:endParaRPr>
          </a:p>
          <a:p>
            <a:pPr marL="342900" marR="0" lvl="0" indent="-342900" algn="just">
              <a:lnSpc>
                <a:spcPct val="107000"/>
              </a:lnSpc>
              <a:spcBef>
                <a:spcPts val="0"/>
              </a:spcBef>
              <a:spcAft>
                <a:spcPts val="0"/>
              </a:spcAft>
              <a:buFont typeface="Wingdings" panose="05000000000000000000" pitchFamily="2" charset="2"/>
              <a:buChar char=""/>
            </a:pP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 = (</a:t>
            </a: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1)) </a:t>
            </a:r>
            <a:r>
              <a:rPr lang="en-US" sz="2400" dirty="0">
                <a:latin typeface="Cambria" panose="02040503050406030204" pitchFamily="18" charset="0"/>
                <a:ea typeface="Cambria" panose="02040503050406030204" pitchFamily="18" charset="0"/>
                <a:cs typeface="Cambria Math" panose="02040503050406030204" pitchFamily="18" charset="0"/>
              </a:rPr>
              <a:t>∪</a:t>
            </a:r>
            <a:r>
              <a:rPr lang="en-US" sz="2400" dirty="0">
                <a:latin typeface="Cambria" panose="02040503050406030204" pitchFamily="18" charset="0"/>
                <a:ea typeface="Cambria" panose="02040503050406030204" pitchFamily="18" charset="0"/>
                <a:cs typeface="Calibri" panose="020F0502020204030204" pitchFamily="34" charset="0"/>
              </a:rPr>
              <a:t> (</a:t>
            </a:r>
            <a:r>
              <a:rPr lang="en-US" sz="2400" i="1" dirty="0">
                <a:latin typeface="Cambria" panose="02040503050406030204" pitchFamily="18" charset="0"/>
                <a:ea typeface="Cambria" panose="02040503050406030204" pitchFamily="18" charset="0"/>
                <a:cs typeface="Calibri" panose="020F0502020204030204" pitchFamily="34" charset="0"/>
              </a:rPr>
              <a:t>πL </a:t>
            </a:r>
            <a:r>
              <a:rPr lang="en-US" sz="2400" dirty="0">
                <a:latin typeface="Cambria" panose="02040503050406030204" pitchFamily="18" charset="0"/>
                <a:ea typeface="Cambria" panose="02040503050406030204" pitchFamily="18" charset="0"/>
                <a:cs typeface="Calibri" panose="020F0502020204030204" pitchFamily="34" charset="0"/>
              </a:rPr>
              <a:t>(</a:t>
            </a:r>
            <a:r>
              <a:rPr lang="en-US" sz="2400" i="1" dirty="0">
                <a:latin typeface="Cambria" panose="02040503050406030204" pitchFamily="18" charset="0"/>
                <a:ea typeface="Cambria" panose="02040503050406030204" pitchFamily="18" charset="0"/>
                <a:cs typeface="Calibri" panose="020F0502020204030204" pitchFamily="34" charset="0"/>
              </a:rPr>
              <a:t>E</a:t>
            </a:r>
            <a:r>
              <a:rPr lang="en-US" sz="2400" dirty="0">
                <a:latin typeface="Cambria" panose="02040503050406030204" pitchFamily="18" charset="0"/>
                <a:ea typeface="Cambria" panose="02040503050406030204" pitchFamily="18" charset="0"/>
                <a:cs typeface="Calibri" panose="020F0502020204030204" pitchFamily="34" charset="0"/>
              </a:rPr>
              <a:t>2))</a:t>
            </a: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250040187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Equivalence rule:</a:t>
            </a:r>
          </a:p>
        </p:txBody>
      </p:sp>
      <p:sp>
        <p:nvSpPr>
          <p:cNvPr id="6" name="Rectangle 5"/>
          <p:cNvSpPr/>
          <p:nvPr/>
        </p:nvSpPr>
        <p:spPr>
          <a:xfrm>
            <a:off x="3519638" y="336884"/>
            <a:ext cx="7934426" cy="6428811"/>
          </a:xfrm>
          <a:prstGeom prst="rect">
            <a:avLst/>
          </a:prstGeom>
        </p:spPr>
        <p:txBody>
          <a:bodyPr wrap="square">
            <a:spAutoFit/>
          </a:bodyPr>
          <a:lstStyle/>
          <a:p>
            <a:pPr marR="0" lvl="0" algn="just">
              <a:lnSpc>
                <a:spcPct val="107000"/>
              </a:lnSpc>
              <a:spcBef>
                <a:spcPts val="0"/>
              </a:spcBef>
              <a:spcAft>
                <a:spcPts val="0"/>
              </a:spcAft>
            </a:pPr>
            <a:r>
              <a:rPr lang="en-US" sz="2200" dirty="0">
                <a:latin typeface="Cambria" panose="02040503050406030204" pitchFamily="18" charset="0"/>
                <a:ea typeface="Cambria" panose="02040503050406030204" pitchFamily="18" charset="0"/>
                <a:cs typeface="Calibri" panose="020F0502020204030204" pitchFamily="34" charset="0"/>
              </a:rPr>
              <a:t>Rule-7</a:t>
            </a:r>
            <a:endParaRPr lang="en-US" sz="2200" dirty="0">
              <a:latin typeface="Cambria" panose="02040503050406030204" pitchFamily="18" charset="0"/>
              <a:ea typeface="Cambria" panose="02040503050406030204" pitchFamily="18" charset="0"/>
              <a:cs typeface="Times New Roman" panose="02020603050405020304" pitchFamily="18" charset="0"/>
            </a:endParaRPr>
          </a:p>
          <a:p>
            <a:pPr marR="0" lvl="0" algn="just">
              <a:lnSpc>
                <a:spcPct val="107000"/>
              </a:lnSpc>
              <a:spcBef>
                <a:spcPts val="0"/>
              </a:spcBef>
              <a:spcAft>
                <a:spcPts val="0"/>
              </a:spcAft>
            </a:pPr>
            <a:r>
              <a:rPr lang="en-US" sz="2200" dirty="0">
                <a:latin typeface="Cambria" panose="02040503050406030204" pitchFamily="18" charset="0"/>
                <a:ea typeface="Cambria" panose="02040503050406030204" pitchFamily="18" charset="0"/>
                <a:cs typeface="Calibri" panose="020F0502020204030204" pitchFamily="34" charset="0"/>
              </a:rPr>
              <a:t>The selection operation distributes over the theta-join operation under the following two conditions:</a:t>
            </a:r>
            <a:endParaRPr lang="en-US" sz="2200" dirty="0">
              <a:latin typeface="Cambria" panose="02040503050406030204" pitchFamily="18" charset="0"/>
              <a:ea typeface="Cambria" panose="02040503050406030204" pitchFamily="18" charset="0"/>
              <a:cs typeface="Times New Roman" panose="02020603050405020304" pitchFamily="18" charset="0"/>
            </a:endParaRPr>
          </a:p>
          <a:p>
            <a:pPr marL="800100" marR="0" indent="-342900" algn="just">
              <a:lnSpc>
                <a:spcPct val="107000"/>
              </a:lnSpc>
              <a:spcBef>
                <a:spcPts val="0"/>
              </a:spcBef>
              <a:spcAft>
                <a:spcPts val="0"/>
              </a:spcAft>
              <a:buAutoNum type="alphaUcPeriod"/>
            </a:pPr>
            <a:r>
              <a:rPr lang="en-US" sz="2200" dirty="0">
                <a:latin typeface="Cambria" panose="02040503050406030204" pitchFamily="18" charset="0"/>
                <a:ea typeface="Cambria" panose="02040503050406030204" pitchFamily="18" charset="0"/>
                <a:cs typeface="Calibri" panose="020F0502020204030204" pitchFamily="34" charset="0"/>
              </a:rPr>
              <a:t>It distributes when all the attributes in selection condition θ 0 involve only the attributes of one of the expressions (say, </a:t>
            </a:r>
            <a:r>
              <a:rPr lang="en-US" sz="2200" i="1" dirty="0">
                <a:latin typeface="Cambria" panose="02040503050406030204" pitchFamily="18" charset="0"/>
                <a:ea typeface="Cambria" panose="02040503050406030204" pitchFamily="18" charset="0"/>
                <a:cs typeface="Calibri" panose="020F0502020204030204" pitchFamily="34" charset="0"/>
              </a:rPr>
              <a:t>E</a:t>
            </a:r>
            <a:r>
              <a:rPr lang="en-US" sz="2200" dirty="0">
                <a:latin typeface="Cambria" panose="02040503050406030204" pitchFamily="18" charset="0"/>
                <a:ea typeface="Cambria" panose="02040503050406030204" pitchFamily="18" charset="0"/>
                <a:cs typeface="Calibri" panose="020F0502020204030204" pitchFamily="34" charset="0"/>
              </a:rPr>
              <a:t>1) being joined.</a:t>
            </a:r>
          </a:p>
          <a:p>
            <a:pPr marL="800100" marR="0" indent="-342900" algn="just">
              <a:lnSpc>
                <a:spcPct val="107000"/>
              </a:lnSpc>
              <a:spcBef>
                <a:spcPts val="0"/>
              </a:spcBef>
              <a:spcAft>
                <a:spcPts val="0"/>
              </a:spcAft>
              <a:buAutoNum type="alphaUcPeriod"/>
            </a:pPr>
            <a:endParaRPr lang="en-US" sz="2200" dirty="0">
              <a:latin typeface="Cambria" panose="02040503050406030204" pitchFamily="18" charset="0"/>
              <a:ea typeface="Cambria" panose="02040503050406030204" pitchFamily="18" charset="0"/>
              <a:cs typeface="Calibri" panose="020F0502020204030204" pitchFamily="34" charset="0"/>
            </a:endParaRPr>
          </a:p>
          <a:p>
            <a:pPr marL="800100" marR="0" indent="-342900" algn="just">
              <a:lnSpc>
                <a:spcPct val="107000"/>
              </a:lnSpc>
              <a:spcBef>
                <a:spcPts val="0"/>
              </a:spcBef>
              <a:spcAft>
                <a:spcPts val="0"/>
              </a:spcAft>
              <a:buAutoNum type="alphaUcPeriod"/>
            </a:pPr>
            <a:endParaRPr lang="en-US" sz="2200" dirty="0">
              <a:latin typeface="Cambria" panose="02040503050406030204" pitchFamily="18" charset="0"/>
              <a:ea typeface="Cambria" panose="02040503050406030204" pitchFamily="18" charset="0"/>
              <a:cs typeface="Calibri" panose="020F0502020204030204" pitchFamily="34" charset="0"/>
            </a:endParaRPr>
          </a:p>
          <a:p>
            <a:pPr marL="800100" marR="0" indent="-342900" algn="just">
              <a:lnSpc>
                <a:spcPct val="107000"/>
              </a:lnSpc>
              <a:spcBef>
                <a:spcPts val="0"/>
              </a:spcBef>
              <a:spcAft>
                <a:spcPts val="0"/>
              </a:spcAft>
              <a:buAutoNum type="alphaUcPeriod"/>
            </a:pPr>
            <a:r>
              <a:rPr lang="en-US" sz="2200" dirty="0">
                <a:latin typeface="Cambria" panose="02040503050406030204" pitchFamily="18" charset="0"/>
                <a:ea typeface="Cambria" panose="02040503050406030204" pitchFamily="18" charset="0"/>
              </a:rPr>
              <a:t>It distributes when selection condition θ 1 involves only the attributes of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and θ 2 involves only the attributes of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a:t>
            </a:r>
            <a:endParaRPr lang="en-US" sz="2200" dirty="0">
              <a:latin typeface="Cambria" panose="02040503050406030204" pitchFamily="18" charset="0"/>
              <a:ea typeface="Cambria" panose="02040503050406030204" pitchFamily="18" charset="0"/>
              <a:cs typeface="Calibri" panose="020F0502020204030204" pitchFamily="34" charset="0"/>
            </a:endParaRPr>
          </a:p>
          <a:p>
            <a:pPr marL="457200" marR="0" algn="just">
              <a:lnSpc>
                <a:spcPct val="107000"/>
              </a:lnSpc>
              <a:spcBef>
                <a:spcPts val="0"/>
              </a:spcBef>
              <a:spcAft>
                <a:spcPts val="0"/>
              </a:spcAft>
            </a:pPr>
            <a:endParaRPr lang="en-US" sz="2200" dirty="0">
              <a:latin typeface="Cambria" panose="02040503050406030204" pitchFamily="18" charset="0"/>
              <a:ea typeface="Cambria" panose="02040503050406030204" pitchFamily="18" charset="0"/>
              <a:cs typeface="Calibri" panose="020F0502020204030204" pitchFamily="34" charset="0"/>
            </a:endParaRPr>
          </a:p>
          <a:p>
            <a:pPr lvl="0"/>
            <a:r>
              <a:rPr lang="en-US" sz="2200" dirty="0">
                <a:latin typeface="Cambria" panose="02040503050406030204" pitchFamily="18" charset="0"/>
                <a:ea typeface="Cambria" panose="02040503050406030204" pitchFamily="18" charset="0"/>
              </a:rPr>
              <a:t>Rule-8</a:t>
            </a:r>
          </a:p>
          <a:p>
            <a:pPr lvl="0"/>
            <a:r>
              <a:rPr lang="en-US" sz="2200" dirty="0">
                <a:latin typeface="Cambria" panose="02040503050406030204" pitchFamily="18" charset="0"/>
                <a:ea typeface="Cambria" panose="02040503050406030204" pitchFamily="18" charset="0"/>
              </a:rPr>
              <a:t>The set operations union and intersection are commutative.</a:t>
            </a:r>
          </a:p>
          <a:p>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a:t>
            </a:r>
          </a:p>
          <a:p>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2 ∩ </a:t>
            </a:r>
            <a:r>
              <a:rPr lang="en-US" sz="2200" i="1" dirty="0">
                <a:latin typeface="Cambria" panose="02040503050406030204" pitchFamily="18" charset="0"/>
                <a:ea typeface="Cambria" panose="02040503050406030204" pitchFamily="18" charset="0"/>
              </a:rPr>
              <a:t>E</a:t>
            </a:r>
            <a:r>
              <a:rPr lang="en-US" sz="2200" dirty="0">
                <a:latin typeface="Cambria" panose="02040503050406030204" pitchFamily="18" charset="0"/>
                <a:ea typeface="Cambria" panose="02040503050406030204" pitchFamily="18" charset="0"/>
              </a:rPr>
              <a:t>1</a:t>
            </a:r>
          </a:p>
          <a:p>
            <a:pPr lvl="0"/>
            <a:r>
              <a:rPr lang="en-US" sz="2200" dirty="0">
                <a:latin typeface="Cambria" panose="02040503050406030204" pitchFamily="18" charset="0"/>
                <a:ea typeface="Cambria" panose="02040503050406030204" pitchFamily="18" charset="0"/>
              </a:rPr>
              <a:t>Set difference is not commutative.</a:t>
            </a:r>
          </a:p>
          <a:p>
            <a:pPr marL="457200" marR="0" algn="just">
              <a:lnSpc>
                <a:spcPct val="107000"/>
              </a:lnSpc>
              <a:spcBef>
                <a:spcPts val="0"/>
              </a:spcBef>
              <a:spcAft>
                <a:spcPts val="0"/>
              </a:spcAft>
            </a:pPr>
            <a:endParaRPr lang="en-US" dirty="0">
              <a:latin typeface="Calibri" panose="020F0502020204030204" pitchFamily="34" charset="0"/>
              <a:cs typeface="Calibri" panose="020F0502020204030204" pitchFamily="34" charset="0"/>
            </a:endParaRPr>
          </a:p>
        </p:txBody>
      </p:sp>
      <p:pic>
        <p:nvPicPr>
          <p:cNvPr id="13" name="Picture 12"/>
          <p:cNvPicPr/>
          <p:nvPr/>
        </p:nvPicPr>
        <p:blipFill rotWithShape="1">
          <a:blip r:embed="rId2"/>
          <a:srcRect l="36673" t="22168" r="38555" b="73033"/>
          <a:stretch/>
        </p:blipFill>
        <p:spPr bwMode="auto">
          <a:xfrm>
            <a:off x="5014762" y="2619497"/>
            <a:ext cx="4764505" cy="604965"/>
          </a:xfrm>
          <a:prstGeom prst="rect">
            <a:avLst/>
          </a:prstGeom>
          <a:ln>
            <a:noFill/>
          </a:ln>
          <a:extLst>
            <a:ext uri="{53640926-AAD7-44D8-BBD7-CCE9431645EC}">
              <a14:shadowObscured xmlns:a14="http://schemas.microsoft.com/office/drawing/2010/main"/>
            </a:ext>
          </a:extLst>
        </p:spPr>
      </p:pic>
      <p:pic>
        <p:nvPicPr>
          <p:cNvPr id="14" name="Picture 13"/>
          <p:cNvPicPr/>
          <p:nvPr/>
        </p:nvPicPr>
        <p:blipFill rotWithShape="1">
          <a:blip r:embed="rId2"/>
          <a:srcRect l="37185" t="21773" r="38593" b="72025"/>
          <a:stretch/>
        </p:blipFill>
        <p:spPr bwMode="auto">
          <a:xfrm>
            <a:off x="5094973" y="4108899"/>
            <a:ext cx="4783756" cy="685105"/>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6580999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Query optimization</a:t>
            </a:r>
          </a:p>
        </p:txBody>
      </p:sp>
      <p:sp>
        <p:nvSpPr>
          <p:cNvPr id="3" name="Rectangle 2"/>
          <p:cNvSpPr/>
          <p:nvPr/>
        </p:nvSpPr>
        <p:spPr>
          <a:xfrm>
            <a:off x="3484346" y="529390"/>
            <a:ext cx="8268102" cy="4524315"/>
          </a:xfrm>
          <a:prstGeom prst="rect">
            <a:avLst/>
          </a:prstGeom>
        </p:spPr>
        <p:txBody>
          <a:bodyPr wrap="square">
            <a:spAutoFit/>
          </a:bodyPr>
          <a:lstStyle/>
          <a:p>
            <a:pPr marL="342900" lvl="0" indent="-342900">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Query optimization </a:t>
            </a:r>
            <a:r>
              <a:rPr lang="en-US" sz="2400" dirty="0">
                <a:latin typeface="Cambria" panose="02040503050406030204" pitchFamily="18" charset="0"/>
                <a:ea typeface="Cambria" panose="02040503050406030204" pitchFamily="18" charset="0"/>
              </a:rPr>
              <a:t>is the process of selecting the most efficient query-evaluation plan from among the many strategies usually possible for processing a given query, especially if the query is complex.</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One aspect of optimization occurs at the relational-algebra level, where the system attempts to find an expression that is equivalent to the given expression, but more efficient to execute.</a:t>
            </a:r>
          </a:p>
          <a:p>
            <a:pPr marL="342900" lvl="0" indent="-342900">
              <a:buFont typeface="Wingdings" panose="05000000000000000000" pitchFamily="2" charset="2"/>
              <a:buChar char="Ø"/>
            </a:pPr>
            <a:r>
              <a:rPr lang="en-US" sz="2400" dirty="0">
                <a:latin typeface="Cambria" panose="02040503050406030204" pitchFamily="18" charset="0"/>
                <a:ea typeface="Cambria" panose="02040503050406030204" pitchFamily="18" charset="0"/>
              </a:rPr>
              <a:t>When any query constructs the large intermediate relation and we want the same result but with small intermediate representation we convert that query by equivalent expression.</a:t>
            </a:r>
          </a:p>
        </p:txBody>
      </p:sp>
      <p:pic>
        <p:nvPicPr>
          <p:cNvPr id="10" name="Picture 9"/>
          <p:cNvPicPr/>
          <p:nvPr/>
        </p:nvPicPr>
        <p:blipFill rotWithShape="1">
          <a:blip r:embed="rId2"/>
          <a:srcRect l="16641" t="34538" r="25198" b="55079"/>
          <a:stretch/>
        </p:blipFill>
        <p:spPr bwMode="auto">
          <a:xfrm>
            <a:off x="3484346" y="4684374"/>
            <a:ext cx="8094845" cy="1265509"/>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79049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4154984"/>
          </a:xfrm>
          <a:prstGeom prst="rect">
            <a:avLst/>
          </a:prstGeom>
          <a:noFill/>
        </p:spPr>
        <p:txBody>
          <a:bodyPr wrap="square">
            <a:spAutoFit/>
          </a:bodyPr>
          <a:lstStyle/>
          <a:p>
            <a:pPr marL="342900" indent="-342900">
              <a:buFont typeface="Wingdings" panose="05000000000000000000" pitchFamily="2" charset="2"/>
              <a:buChar char="Ø"/>
            </a:pPr>
            <a:r>
              <a:rPr lang="en-GB" sz="2400" b="1" dirty="0">
                <a:latin typeface="Cambria" panose="02040503050406030204" pitchFamily="18" charset="0"/>
                <a:ea typeface="Cambria" panose="02040503050406030204" pitchFamily="18" charset="0"/>
              </a:rPr>
              <a:t>Heap File Organization</a:t>
            </a:r>
          </a:p>
          <a:p>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When a file is created using Heap File Organization, the Operating System allocates memory area to that file without any further accounting details. </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File records can be placed anywhere in that memory area. It is the responsibility of the software to manage the records. </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Heap File does not support any ordering, sequencing, or indexing on its own.</a:t>
            </a:r>
          </a:p>
          <a:p>
            <a:pPr marL="342900"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6338871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Cost based query optimization</a:t>
            </a:r>
          </a:p>
        </p:txBody>
      </p:sp>
      <p:sp>
        <p:nvSpPr>
          <p:cNvPr id="3" name="Rectangle 2"/>
          <p:cNvSpPr/>
          <p:nvPr/>
        </p:nvSpPr>
        <p:spPr>
          <a:xfrm>
            <a:off x="3455467" y="210774"/>
            <a:ext cx="8335479" cy="6766148"/>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cost based optimizer will look at all of the possible ways or scenarios in which a query can be executed – and each scenario will be assigned a ‘cost’, which indicates how efficiently that query can be run.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database optimizes each SQL statement based on statistics collected about the accessed data.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optimizer determines the optimal plan for a SQL statement by examining multiple access methods, such as full table scan or index scans, different join methods such as nested loops and hash joins, different join orders, and possible transformations.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For a given query and environment, the optimizer assigns a relative numerical cost to each step of a possible plan, and then factors these values together to generate an overall cost estimate for the plan.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After calculating the costs of alternative plans, the optimizer chooses the plan with the lowest cost estimate. </a:t>
            </a:r>
          </a:p>
          <a:p>
            <a:pPr marL="342900" marR="0" lvl="0" indent="-342900" algn="just">
              <a:lnSpc>
                <a:spcPct val="107000"/>
              </a:lnSpc>
              <a:spcBef>
                <a:spcPts val="0"/>
              </a:spcBef>
              <a:spcAft>
                <a:spcPts val="0"/>
              </a:spcAft>
              <a:buFont typeface="Wingdings" panose="05000000000000000000" pitchFamily="2" charset="2"/>
              <a:buChar char="Ø"/>
            </a:pPr>
            <a:endParaRPr lang="en-US" sz="2400" dirty="0">
              <a:effectLst/>
              <a:latin typeface="Cambria" panose="02040503050406030204" pitchFamily="18" charset="0"/>
              <a:ea typeface="Cambria" panose="02040503050406030204" pitchFamily="18" charset="0"/>
              <a:cs typeface="Times New Roman" panose="02020603050405020304" pitchFamily="18" charset="0"/>
            </a:endParaRPr>
          </a:p>
        </p:txBody>
      </p:sp>
    </p:spTree>
    <p:extLst>
      <p:ext uri="{BB962C8B-B14F-4D97-AF65-F5344CB8AC3E}">
        <p14:creationId xmlns:p14="http://schemas.microsoft.com/office/powerpoint/2010/main" val="14854071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Heuristic optimization</a:t>
            </a:r>
          </a:p>
        </p:txBody>
      </p:sp>
      <p:sp>
        <p:nvSpPr>
          <p:cNvPr id="3" name="Rectangle 2"/>
          <p:cNvSpPr/>
          <p:nvPr/>
        </p:nvSpPr>
        <p:spPr>
          <a:xfrm>
            <a:off x="3455467" y="210774"/>
            <a:ext cx="8335479" cy="6001643"/>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Heuristics are used by optimizers to reduce the cost of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Heuristic optimization transforms the query-tree by using a set of rules (Heuristics) that typically (but not in all cases) improve execution performance.</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An example of a heuristic rule is the following rule for transforming relational algebra queries: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selection operations as early as possible. (reduces the number of tuples)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projection early (reduces the number of attributes)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Perform most restrictive selection and join operations (i.e. with smallest result size) before other similar operations.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Query-optimization approaches that apply heuristic plan choices for some parts of the query, with cost-based choice based on generation of alternative access plans on other parts of the query, have been adopted in several systems.</a:t>
            </a:r>
          </a:p>
        </p:txBody>
      </p:sp>
    </p:spTree>
    <p:extLst>
      <p:ext uri="{BB962C8B-B14F-4D97-AF65-F5344CB8AC3E}">
        <p14:creationId xmlns:p14="http://schemas.microsoft.com/office/powerpoint/2010/main" val="34593322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Heuristic optimization</a:t>
            </a:r>
          </a:p>
        </p:txBody>
      </p:sp>
      <p:sp>
        <p:nvSpPr>
          <p:cNvPr id="3" name="Rectangle 2"/>
          <p:cNvSpPr/>
          <p:nvPr/>
        </p:nvSpPr>
        <p:spPr>
          <a:xfrm>
            <a:off x="3455467" y="210774"/>
            <a:ext cx="8335479" cy="6370975"/>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Most optimizers allow a cost budget to be specified for query optimization.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search for the optimal plan is terminated when the optimization cost budget is exceeded, and the best plan found up to that point is returned.</a:t>
            </a:r>
          </a:p>
          <a:p>
            <a:pPr marL="342900" lvl="0" indent="-342900" algn="just">
              <a:buFont typeface="Wingdings" panose="05000000000000000000" pitchFamily="2" charset="2"/>
              <a:buChar char="Ø"/>
            </a:pPr>
            <a:r>
              <a:rPr lang="en-US" sz="2400" b="1" dirty="0">
                <a:latin typeface="Cambria" panose="02040503050406030204" pitchFamily="18" charset="0"/>
                <a:ea typeface="Cambria" panose="02040503050406030204" pitchFamily="18" charset="0"/>
              </a:rPr>
              <a:t>Process for heuristics optimization</a:t>
            </a:r>
            <a:endParaRPr lang="en-US" sz="2400" dirty="0">
              <a:latin typeface="Cambria" panose="02040503050406030204" pitchFamily="18" charset="0"/>
              <a:ea typeface="Cambria" panose="02040503050406030204" pitchFamily="18" charset="0"/>
            </a:endParaRP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parser of a high-level query generates an </a:t>
            </a:r>
            <a:r>
              <a:rPr lang="en-US" sz="2400" i="1" dirty="0">
                <a:latin typeface="Cambria" panose="02040503050406030204" pitchFamily="18" charset="0"/>
                <a:ea typeface="Cambria" panose="02040503050406030204" pitchFamily="18" charset="0"/>
              </a:rPr>
              <a:t>initial internal representation</a:t>
            </a:r>
            <a:r>
              <a:rPr lang="en-US" sz="2400" dirty="0">
                <a:latin typeface="Cambria" panose="02040503050406030204" pitchFamily="18" charset="0"/>
                <a:ea typeface="Cambria" panose="02040503050406030204" pitchFamily="18" charset="0"/>
              </a:rPr>
              <a:t>;</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Apply heuristics rules to optimize the internal representation.</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query execution plan is generated to execute groups of operations based on the access paths available on the files involved in the query.</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The </a:t>
            </a:r>
            <a:r>
              <a:rPr lang="en-US" sz="2400" b="1" dirty="0">
                <a:latin typeface="Cambria" panose="02040503050406030204" pitchFamily="18" charset="0"/>
                <a:ea typeface="Cambria" panose="02040503050406030204" pitchFamily="18" charset="0"/>
              </a:rPr>
              <a:t>main heuristic</a:t>
            </a:r>
            <a:r>
              <a:rPr lang="en-US" sz="2400" dirty="0">
                <a:latin typeface="Cambria" panose="02040503050406030204" pitchFamily="18" charset="0"/>
                <a:ea typeface="Cambria" panose="02040503050406030204" pitchFamily="18" charset="0"/>
              </a:rPr>
              <a:t> is to apply first the operations that reduce the size of intermediate results.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	E.g., Apply  SELECT and PROJECT operations before applying the JOIN or other binary operations.</a:t>
            </a:r>
          </a:p>
        </p:txBody>
      </p:sp>
    </p:spTree>
    <p:extLst>
      <p:ext uri="{BB962C8B-B14F-4D97-AF65-F5344CB8AC3E}">
        <p14:creationId xmlns:p14="http://schemas.microsoft.com/office/powerpoint/2010/main" val="363352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fontAlgn="b"/>
            <a:r>
              <a:rPr lang="en-US" b="1" dirty="0"/>
              <a:t>Cost-Based Optimization VS</a:t>
            </a:r>
            <a:br>
              <a:rPr lang="en-US" dirty="0"/>
            </a:br>
            <a:r>
              <a:rPr lang="en-US" b="1" dirty="0"/>
              <a:t>Heuristic Optimization</a:t>
            </a:r>
            <a:endParaRPr lang="en-US" dirty="0"/>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122905561"/>
              </p:ext>
            </p:extLst>
          </p:nvPr>
        </p:nvGraphicFramePr>
        <p:xfrm>
          <a:off x="3919896" y="688650"/>
          <a:ext cx="7620462" cy="5364908"/>
        </p:xfrm>
        <a:graphic>
          <a:graphicData uri="http://schemas.openxmlformats.org/drawingml/2006/table">
            <a:tbl>
              <a:tblPr>
                <a:tableStyleId>{BC89EF96-8CEA-46FF-86C4-4CE0E7609802}</a:tableStyleId>
              </a:tblPr>
              <a:tblGrid>
                <a:gridCol w="2540154">
                  <a:extLst>
                    <a:ext uri="{9D8B030D-6E8A-4147-A177-3AD203B41FA5}">
                      <a16:colId xmlns:a16="http://schemas.microsoft.com/office/drawing/2014/main" val="20000"/>
                    </a:ext>
                  </a:extLst>
                </a:gridCol>
                <a:gridCol w="2540154">
                  <a:extLst>
                    <a:ext uri="{9D8B030D-6E8A-4147-A177-3AD203B41FA5}">
                      <a16:colId xmlns:a16="http://schemas.microsoft.com/office/drawing/2014/main" val="20001"/>
                    </a:ext>
                  </a:extLst>
                </a:gridCol>
                <a:gridCol w="2540154">
                  <a:extLst>
                    <a:ext uri="{9D8B030D-6E8A-4147-A177-3AD203B41FA5}">
                      <a16:colId xmlns:a16="http://schemas.microsoft.com/office/drawing/2014/main" val="20002"/>
                    </a:ext>
                  </a:extLst>
                </a:gridCol>
              </a:tblGrid>
              <a:tr h="398321">
                <a:tc>
                  <a:txBody>
                    <a:bodyPr/>
                    <a:lstStyle/>
                    <a:p>
                      <a:pPr algn="ctr" fontAlgn="b"/>
                      <a:r>
                        <a:rPr lang="en-US" sz="1600" b="1" dirty="0">
                          <a:effectLst/>
                        </a:rPr>
                        <a:t>Aspect</a:t>
                      </a:r>
                    </a:p>
                  </a:txBody>
                  <a:tcPr marL="56903" marR="56903" marT="28452" marB="28452" anchor="ctr"/>
                </a:tc>
                <a:tc>
                  <a:txBody>
                    <a:bodyPr/>
                    <a:lstStyle/>
                    <a:p>
                      <a:pPr algn="ctr" fontAlgn="b"/>
                      <a:r>
                        <a:rPr lang="en-US" sz="1600" b="1" dirty="0">
                          <a:effectLst/>
                        </a:rPr>
                        <a:t>Cost-Based Optimization</a:t>
                      </a:r>
                    </a:p>
                  </a:txBody>
                  <a:tcPr marL="56903" marR="56903" marT="28452" marB="28452" anchor="ctr"/>
                </a:tc>
                <a:tc>
                  <a:txBody>
                    <a:bodyPr/>
                    <a:lstStyle/>
                    <a:p>
                      <a:pPr algn="ctr" fontAlgn="b"/>
                      <a:r>
                        <a:rPr lang="en-US" sz="1600" b="1" dirty="0">
                          <a:effectLst/>
                        </a:rPr>
                        <a:t>Heuristic Optimization</a:t>
                      </a:r>
                    </a:p>
                  </a:txBody>
                  <a:tcPr marL="56903" marR="56903" marT="28452" marB="28452" anchor="ctr"/>
                </a:tc>
                <a:extLst>
                  <a:ext uri="{0D108BD9-81ED-4DB2-BD59-A6C34878D82A}">
                    <a16:rowId xmlns:a16="http://schemas.microsoft.com/office/drawing/2014/main" val="10000"/>
                  </a:ext>
                </a:extLst>
              </a:tr>
              <a:tr h="739740">
                <a:tc>
                  <a:txBody>
                    <a:bodyPr/>
                    <a:lstStyle/>
                    <a:p>
                      <a:pPr algn="ctr" fontAlgn="base"/>
                      <a:r>
                        <a:rPr lang="en-US" sz="1600" dirty="0">
                          <a:effectLst/>
                        </a:rPr>
                        <a:t>How it works</a:t>
                      </a:r>
                    </a:p>
                  </a:txBody>
                  <a:tcPr marL="56903" marR="56903" marT="28452" marB="28452" anchor="ctr"/>
                </a:tc>
                <a:tc>
                  <a:txBody>
                    <a:bodyPr/>
                    <a:lstStyle/>
                    <a:p>
                      <a:pPr algn="ctr" fontAlgn="base"/>
                      <a:r>
                        <a:rPr lang="en-US" sz="1600">
                          <a:effectLst/>
                        </a:rPr>
                        <a:t>Uses real data and costs for making the best query plan.</a:t>
                      </a:r>
                    </a:p>
                  </a:txBody>
                  <a:tcPr marL="56903" marR="56903" marT="28452" marB="28452" anchor="ctr"/>
                </a:tc>
                <a:tc>
                  <a:txBody>
                    <a:bodyPr/>
                    <a:lstStyle/>
                    <a:p>
                      <a:pPr algn="ctr" fontAlgn="base"/>
                      <a:r>
                        <a:rPr lang="en-US" sz="1600">
                          <a:effectLst/>
                        </a:rPr>
                        <a:t>Uses predefined rules and doesn't look at actual data or costs.</a:t>
                      </a:r>
                    </a:p>
                  </a:txBody>
                  <a:tcPr marL="56903" marR="56903" marT="28452" marB="28452" anchor="ctr"/>
                </a:tc>
                <a:extLst>
                  <a:ext uri="{0D108BD9-81ED-4DB2-BD59-A6C34878D82A}">
                    <a16:rowId xmlns:a16="http://schemas.microsoft.com/office/drawing/2014/main" val="10001"/>
                  </a:ext>
                </a:extLst>
              </a:tr>
              <a:tr h="398321">
                <a:tc>
                  <a:txBody>
                    <a:bodyPr/>
                    <a:lstStyle/>
                    <a:p>
                      <a:pPr algn="ctr" fontAlgn="base"/>
                      <a:r>
                        <a:rPr lang="en-US" sz="1600">
                          <a:effectLst/>
                        </a:rPr>
                        <a:t>Accuracy</a:t>
                      </a:r>
                    </a:p>
                  </a:txBody>
                  <a:tcPr marL="56903" marR="56903" marT="28452" marB="28452" anchor="ctr"/>
                </a:tc>
                <a:tc>
                  <a:txBody>
                    <a:bodyPr/>
                    <a:lstStyle/>
                    <a:p>
                      <a:pPr algn="ctr" fontAlgn="base"/>
                      <a:r>
                        <a:rPr lang="en-US" sz="1600" dirty="0">
                          <a:effectLst/>
                        </a:rPr>
                        <a:t>Usually gets more accurate results.</a:t>
                      </a:r>
                    </a:p>
                  </a:txBody>
                  <a:tcPr marL="56903" marR="56903" marT="28452" marB="28452" anchor="ctr"/>
                </a:tc>
                <a:tc>
                  <a:txBody>
                    <a:bodyPr/>
                    <a:lstStyle/>
                    <a:p>
                      <a:pPr algn="ctr" fontAlgn="base"/>
                      <a:r>
                        <a:rPr lang="en-US" sz="1600">
                          <a:effectLst/>
                        </a:rPr>
                        <a:t>May not always find the best solution.</a:t>
                      </a:r>
                    </a:p>
                  </a:txBody>
                  <a:tcPr marL="56903" marR="56903" marT="28452" marB="28452" anchor="ctr"/>
                </a:tc>
                <a:extLst>
                  <a:ext uri="{0D108BD9-81ED-4DB2-BD59-A6C34878D82A}">
                    <a16:rowId xmlns:a16="http://schemas.microsoft.com/office/drawing/2014/main" val="10002"/>
                  </a:ext>
                </a:extLst>
              </a:tr>
              <a:tr h="569031">
                <a:tc>
                  <a:txBody>
                    <a:bodyPr/>
                    <a:lstStyle/>
                    <a:p>
                      <a:pPr algn="ctr" fontAlgn="base"/>
                      <a:r>
                        <a:rPr lang="en-US" sz="1600">
                          <a:effectLst/>
                        </a:rPr>
                        <a:t>Adapts to changes</a:t>
                      </a:r>
                    </a:p>
                  </a:txBody>
                  <a:tcPr marL="56903" marR="56903" marT="28452" marB="28452" anchor="ctr"/>
                </a:tc>
                <a:tc>
                  <a:txBody>
                    <a:bodyPr/>
                    <a:lstStyle/>
                    <a:p>
                      <a:pPr algn="ctr" fontAlgn="base"/>
                      <a:r>
                        <a:rPr lang="en-US" sz="1600" dirty="0">
                          <a:effectLst/>
                        </a:rPr>
                        <a:t>Adjusts to changes in data and hardware.</a:t>
                      </a:r>
                    </a:p>
                  </a:txBody>
                  <a:tcPr marL="56903" marR="56903" marT="28452" marB="28452" anchor="ctr"/>
                </a:tc>
                <a:tc>
                  <a:txBody>
                    <a:bodyPr/>
                    <a:lstStyle/>
                    <a:p>
                      <a:pPr algn="ctr" fontAlgn="base"/>
                      <a:r>
                        <a:rPr lang="en-US" sz="1600">
                          <a:effectLst/>
                        </a:rPr>
                        <a:t>Doesn't adapt well to changes.</a:t>
                      </a:r>
                    </a:p>
                  </a:txBody>
                  <a:tcPr marL="56903" marR="56903" marT="28452" marB="28452" anchor="ctr"/>
                </a:tc>
                <a:extLst>
                  <a:ext uri="{0D108BD9-81ED-4DB2-BD59-A6C34878D82A}">
                    <a16:rowId xmlns:a16="http://schemas.microsoft.com/office/drawing/2014/main" val="10003"/>
                  </a:ext>
                </a:extLst>
              </a:tr>
              <a:tr h="739740">
                <a:tc>
                  <a:txBody>
                    <a:bodyPr/>
                    <a:lstStyle/>
                    <a:p>
                      <a:pPr algn="ctr" fontAlgn="base"/>
                      <a:r>
                        <a:rPr lang="en-US" sz="1600" dirty="0">
                          <a:effectLst/>
                        </a:rPr>
                        <a:t>Good for</a:t>
                      </a:r>
                    </a:p>
                  </a:txBody>
                  <a:tcPr marL="56903" marR="56903" marT="28452" marB="28452" anchor="ctr"/>
                </a:tc>
                <a:tc>
                  <a:txBody>
                    <a:bodyPr/>
                    <a:lstStyle/>
                    <a:p>
                      <a:pPr algn="ctr" fontAlgn="base"/>
                      <a:r>
                        <a:rPr lang="en-US" sz="1600" dirty="0">
                          <a:effectLst/>
                        </a:rPr>
                        <a:t>Works well with complex queries and big data.</a:t>
                      </a:r>
                    </a:p>
                  </a:txBody>
                  <a:tcPr marL="56903" marR="56903" marT="28452" marB="28452" anchor="ctr"/>
                </a:tc>
                <a:tc>
                  <a:txBody>
                    <a:bodyPr/>
                    <a:lstStyle/>
                    <a:p>
                      <a:pPr algn="ctr" fontAlgn="base"/>
                      <a:r>
                        <a:rPr lang="en-US" sz="1600">
                          <a:effectLst/>
                        </a:rPr>
                        <a:t>Better for simple queries or when exact data isn't available.</a:t>
                      </a:r>
                    </a:p>
                  </a:txBody>
                  <a:tcPr marL="56903" marR="56903" marT="28452" marB="28452" anchor="ctr"/>
                </a:tc>
                <a:extLst>
                  <a:ext uri="{0D108BD9-81ED-4DB2-BD59-A6C34878D82A}">
                    <a16:rowId xmlns:a16="http://schemas.microsoft.com/office/drawing/2014/main" val="10004"/>
                  </a:ext>
                </a:extLst>
              </a:tr>
              <a:tr h="569031">
                <a:tc>
                  <a:txBody>
                    <a:bodyPr/>
                    <a:lstStyle/>
                    <a:p>
                      <a:pPr algn="ctr" fontAlgn="base"/>
                      <a:r>
                        <a:rPr lang="en-US" sz="1600" dirty="0">
                          <a:effectLst/>
                        </a:rPr>
                        <a:t>Time estimates</a:t>
                      </a:r>
                    </a:p>
                  </a:txBody>
                  <a:tcPr marL="56903" marR="56903" marT="28452" marB="28452" anchor="ctr"/>
                </a:tc>
                <a:tc>
                  <a:txBody>
                    <a:bodyPr/>
                    <a:lstStyle/>
                    <a:p>
                      <a:pPr algn="ctr" fontAlgn="base"/>
                      <a:r>
                        <a:rPr lang="en-US" sz="1600" dirty="0">
                          <a:effectLst/>
                        </a:rPr>
                        <a:t>Gives more accurate estimates of query time.</a:t>
                      </a:r>
                    </a:p>
                  </a:txBody>
                  <a:tcPr marL="56903" marR="56903" marT="28452" marB="28452" anchor="ctr"/>
                </a:tc>
                <a:tc>
                  <a:txBody>
                    <a:bodyPr/>
                    <a:lstStyle/>
                    <a:p>
                      <a:pPr algn="ctr" fontAlgn="base"/>
                      <a:r>
                        <a:rPr lang="en-US" sz="1600">
                          <a:effectLst/>
                        </a:rPr>
                        <a:t>May give only rough estimates.</a:t>
                      </a:r>
                    </a:p>
                  </a:txBody>
                  <a:tcPr marL="56903" marR="56903" marT="28452" marB="28452" anchor="ctr"/>
                </a:tc>
                <a:extLst>
                  <a:ext uri="{0D108BD9-81ED-4DB2-BD59-A6C34878D82A}">
                    <a16:rowId xmlns:a16="http://schemas.microsoft.com/office/drawing/2014/main" val="10005"/>
                  </a:ext>
                </a:extLst>
              </a:tr>
              <a:tr h="569031">
                <a:tc>
                  <a:txBody>
                    <a:bodyPr/>
                    <a:lstStyle/>
                    <a:p>
                      <a:pPr algn="ctr" fontAlgn="base"/>
                      <a:r>
                        <a:rPr lang="en-US" sz="1600">
                          <a:effectLst/>
                        </a:rPr>
                        <a:t>Resource use</a:t>
                      </a:r>
                    </a:p>
                  </a:txBody>
                  <a:tcPr marL="56903" marR="56903" marT="28452" marB="28452" anchor="ctr"/>
                </a:tc>
                <a:tc>
                  <a:txBody>
                    <a:bodyPr/>
                    <a:lstStyle/>
                    <a:p>
                      <a:pPr algn="ctr" fontAlgn="base"/>
                      <a:r>
                        <a:rPr lang="en-US" sz="1600">
                          <a:effectLst/>
                        </a:rPr>
                        <a:t>Tends to use resources efficiently.</a:t>
                      </a:r>
                    </a:p>
                  </a:txBody>
                  <a:tcPr marL="56903" marR="56903" marT="28452" marB="28452" anchor="ctr"/>
                </a:tc>
                <a:tc>
                  <a:txBody>
                    <a:bodyPr/>
                    <a:lstStyle/>
                    <a:p>
                      <a:pPr algn="ctr" fontAlgn="base"/>
                      <a:r>
                        <a:rPr lang="en-US" sz="1600" dirty="0">
                          <a:effectLst/>
                        </a:rPr>
                        <a:t>May not use resources efficiently.</a:t>
                      </a:r>
                    </a:p>
                  </a:txBody>
                  <a:tcPr marL="56903" marR="56903" marT="28452" marB="28452" anchor="ctr"/>
                </a:tc>
                <a:extLst>
                  <a:ext uri="{0D108BD9-81ED-4DB2-BD59-A6C34878D82A}">
                    <a16:rowId xmlns:a16="http://schemas.microsoft.com/office/drawing/2014/main" val="10006"/>
                  </a:ext>
                </a:extLst>
              </a:tr>
              <a:tr h="569031">
                <a:tc>
                  <a:txBody>
                    <a:bodyPr/>
                    <a:lstStyle/>
                    <a:p>
                      <a:pPr algn="ctr" fontAlgn="base"/>
                      <a:r>
                        <a:rPr lang="en-US" sz="1600">
                          <a:effectLst/>
                        </a:rPr>
                        <a:t>Customization</a:t>
                      </a:r>
                    </a:p>
                  </a:txBody>
                  <a:tcPr marL="56903" marR="56903" marT="28452" marB="28452" anchor="ctr"/>
                </a:tc>
                <a:tc>
                  <a:txBody>
                    <a:bodyPr/>
                    <a:lstStyle/>
                    <a:p>
                      <a:pPr algn="ctr" fontAlgn="base"/>
                      <a:r>
                        <a:rPr lang="en-US" sz="1600">
                          <a:effectLst/>
                        </a:rPr>
                        <a:t>Allows you to customize settings.</a:t>
                      </a:r>
                    </a:p>
                  </a:txBody>
                  <a:tcPr marL="56903" marR="56903" marT="28452" marB="28452" anchor="ctr"/>
                </a:tc>
                <a:tc>
                  <a:txBody>
                    <a:bodyPr/>
                    <a:lstStyle/>
                    <a:p>
                      <a:pPr algn="ctr" fontAlgn="base"/>
                      <a:r>
                        <a:rPr lang="en-US" sz="1600" dirty="0">
                          <a:effectLst/>
                        </a:rPr>
                        <a:t>Offers limited customization options.</a:t>
                      </a:r>
                    </a:p>
                  </a:txBody>
                  <a:tcPr marL="56903" marR="56903" marT="28452" marB="28452" anchor="ctr"/>
                </a:tc>
                <a:extLst>
                  <a:ext uri="{0D108BD9-81ED-4DB2-BD59-A6C34878D82A}">
                    <a16:rowId xmlns:a16="http://schemas.microsoft.com/office/drawing/2014/main" val="10007"/>
                  </a:ext>
                </a:extLst>
              </a:tr>
              <a:tr h="569031">
                <a:tc>
                  <a:txBody>
                    <a:bodyPr/>
                    <a:lstStyle/>
                    <a:p>
                      <a:pPr algn="ctr" fontAlgn="base"/>
                      <a:r>
                        <a:rPr lang="en-US" sz="1600">
                          <a:effectLst/>
                        </a:rPr>
                        <a:t>Examples</a:t>
                      </a:r>
                    </a:p>
                  </a:txBody>
                  <a:tcPr marL="56903" marR="56903" marT="28452" marB="28452" anchor="ctr"/>
                </a:tc>
                <a:tc>
                  <a:txBody>
                    <a:bodyPr/>
                    <a:lstStyle/>
                    <a:p>
                      <a:pPr algn="ctr" fontAlgn="base"/>
                      <a:r>
                        <a:rPr lang="en-US" sz="1600">
                          <a:effectLst/>
                        </a:rPr>
                        <a:t>Used in modern systems like Oracle, SQL Server.</a:t>
                      </a:r>
                    </a:p>
                  </a:txBody>
                  <a:tcPr marL="56903" marR="56903" marT="28452" marB="28452" anchor="ctr"/>
                </a:tc>
                <a:tc>
                  <a:txBody>
                    <a:bodyPr/>
                    <a:lstStyle/>
                    <a:p>
                      <a:pPr algn="ctr" fontAlgn="base"/>
                      <a:r>
                        <a:rPr lang="en-US" sz="1600" dirty="0">
                          <a:effectLst/>
                        </a:rPr>
                        <a:t>Used in simpler or older systems.</a:t>
                      </a:r>
                    </a:p>
                  </a:txBody>
                  <a:tcPr marL="56903" marR="56903" marT="28452" marB="28452" anchor="ct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415288959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Materialized view</a:t>
            </a:r>
          </a:p>
        </p:txBody>
      </p:sp>
      <p:sp>
        <p:nvSpPr>
          <p:cNvPr id="3" name="Rectangle 2"/>
          <p:cNvSpPr/>
          <p:nvPr/>
        </p:nvSpPr>
        <p:spPr>
          <a:xfrm>
            <a:off x="3455467" y="210774"/>
            <a:ext cx="8335479" cy="5632311"/>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When a view is defined, normally the database stores only the query defining the view.</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A </a:t>
            </a:r>
            <a:r>
              <a:rPr lang="en-US" sz="2400" b="1" dirty="0">
                <a:latin typeface="Cambria" panose="02040503050406030204" pitchFamily="18" charset="0"/>
                <a:ea typeface="Cambria" panose="02040503050406030204" pitchFamily="18" charset="0"/>
              </a:rPr>
              <a:t>materialized view </a:t>
            </a:r>
            <a:r>
              <a:rPr lang="en-US" sz="2400" dirty="0">
                <a:latin typeface="Cambria" panose="02040503050406030204" pitchFamily="18" charset="0"/>
                <a:ea typeface="Cambria" panose="02040503050406030204" pitchFamily="18" charset="0"/>
              </a:rPr>
              <a:t>is a view whose contents are computed and stored.</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Materialized views constitute redundant data, in that their contents can be inferred from the view definition and the rest of the database contents.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Materialized views are important for improving performance in some applications.</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Consider this view, which gives the total salary in each department:</a:t>
            </a:r>
          </a:p>
          <a:p>
            <a:pPr algn="just"/>
            <a:r>
              <a:rPr lang="en-US" sz="2400" b="1" dirty="0">
                <a:latin typeface="Cambria" panose="02040503050406030204" pitchFamily="18" charset="0"/>
                <a:ea typeface="Cambria" panose="02040503050406030204" pitchFamily="18" charset="0"/>
              </a:rPr>
              <a:t>create view </a:t>
            </a:r>
            <a:r>
              <a:rPr lang="en-US" sz="2400" i="1">
                <a:latin typeface="Cambria" panose="02040503050406030204" pitchFamily="18" charset="0"/>
                <a:ea typeface="Cambria" panose="02040503050406030204" pitchFamily="18" charset="0"/>
              </a:rPr>
              <a:t>department </a:t>
            </a:r>
            <a:r>
              <a:rPr lang="en-US" sz="2400" b="1">
                <a:latin typeface="Cambria" panose="02040503050406030204" pitchFamily="18" charset="0"/>
                <a:ea typeface="Cambria" panose="02040503050406030204" pitchFamily="18" charset="0"/>
              </a:rPr>
              <a:t>as</a:t>
            </a: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select </a:t>
            </a:r>
            <a:r>
              <a:rPr lang="en-US" sz="2400" i="1" dirty="0" err="1">
                <a:latin typeface="Cambria" panose="02040503050406030204" pitchFamily="18" charset="0"/>
                <a:ea typeface="Cambria" panose="02040503050406030204" pitchFamily="18" charset="0"/>
              </a:rPr>
              <a:t>dept</a:t>
            </a:r>
            <a:r>
              <a:rPr lang="en-US" sz="2400" i="1" dirty="0">
                <a:latin typeface="Cambria" panose="02040503050406030204" pitchFamily="18" charset="0"/>
                <a:ea typeface="Cambria" panose="02040503050406030204" pitchFamily="18" charset="0"/>
              </a:rPr>
              <a:t> name</a:t>
            </a:r>
            <a:r>
              <a:rPr lang="en-US" sz="2400" dirty="0">
                <a:latin typeface="Cambria" panose="02040503050406030204" pitchFamily="18" charset="0"/>
                <a:ea typeface="Cambria" panose="02040503050406030204" pitchFamily="18" charset="0"/>
              </a:rPr>
              <a:t>, </a:t>
            </a:r>
            <a:r>
              <a:rPr lang="en-US" sz="2400" b="1" dirty="0">
                <a:latin typeface="Cambria" panose="02040503050406030204" pitchFamily="18" charset="0"/>
                <a:ea typeface="Cambria" panose="02040503050406030204" pitchFamily="18" charset="0"/>
              </a:rPr>
              <a:t>sum </a:t>
            </a:r>
            <a:r>
              <a:rPr lang="en-US" sz="2400" dirty="0">
                <a:latin typeface="Cambria" panose="02040503050406030204" pitchFamily="18" charset="0"/>
                <a:ea typeface="Cambria" panose="02040503050406030204" pitchFamily="18" charset="0"/>
              </a:rPr>
              <a:t>(</a:t>
            </a:r>
            <a:r>
              <a:rPr lang="en-US" sz="2400" i="1" dirty="0">
                <a:latin typeface="Cambria" panose="02040503050406030204" pitchFamily="18" charset="0"/>
                <a:ea typeface="Cambria" panose="02040503050406030204" pitchFamily="18" charset="0"/>
              </a:rPr>
              <a:t>salary</a:t>
            </a:r>
            <a:r>
              <a:rPr lang="en-US" sz="2400" dirty="0">
                <a:latin typeface="Cambria" panose="02040503050406030204" pitchFamily="18" charset="0"/>
                <a:ea typeface="Cambria" panose="02040503050406030204" pitchFamily="18" charset="0"/>
              </a:rPr>
              <a:t>)</a:t>
            </a:r>
          </a:p>
          <a:p>
            <a:pPr algn="just"/>
            <a:r>
              <a:rPr lang="en-US" sz="2400" b="1" dirty="0">
                <a:latin typeface="Cambria" panose="02040503050406030204" pitchFamily="18" charset="0"/>
                <a:ea typeface="Cambria" panose="02040503050406030204" pitchFamily="18" charset="0"/>
              </a:rPr>
              <a:t>from </a:t>
            </a:r>
            <a:r>
              <a:rPr lang="en-US" sz="2400" i="1" dirty="0">
                <a:latin typeface="Cambria" panose="02040503050406030204" pitchFamily="18" charset="0"/>
                <a:ea typeface="Cambria" panose="02040503050406030204" pitchFamily="18" charset="0"/>
              </a:rPr>
              <a:t>instructor</a:t>
            </a:r>
            <a:endParaRPr lang="en-US" sz="2400" dirty="0">
              <a:latin typeface="Cambria" panose="02040503050406030204" pitchFamily="18" charset="0"/>
              <a:ea typeface="Cambria" panose="02040503050406030204" pitchFamily="18" charset="0"/>
            </a:endParaRPr>
          </a:p>
          <a:p>
            <a:pPr algn="just"/>
            <a:r>
              <a:rPr lang="en-US" sz="2400" b="1" dirty="0">
                <a:latin typeface="Cambria" panose="02040503050406030204" pitchFamily="18" charset="0"/>
                <a:ea typeface="Cambria" panose="02040503050406030204" pitchFamily="18" charset="0"/>
              </a:rPr>
              <a:t>group by </a:t>
            </a:r>
            <a:r>
              <a:rPr lang="en-US" sz="2400" i="1" dirty="0" err="1">
                <a:latin typeface="Cambria" panose="02040503050406030204" pitchFamily="18" charset="0"/>
                <a:ea typeface="Cambria" panose="02040503050406030204" pitchFamily="18" charset="0"/>
              </a:rPr>
              <a:t>dept</a:t>
            </a:r>
            <a:r>
              <a:rPr lang="en-US" sz="2400" i="1" dirty="0">
                <a:latin typeface="Cambria" panose="02040503050406030204" pitchFamily="18" charset="0"/>
                <a:ea typeface="Cambria" panose="02040503050406030204" pitchFamily="18" charset="0"/>
              </a:rPr>
              <a:t> name</a:t>
            </a:r>
            <a:r>
              <a:rPr lang="en-US" sz="2400" dirty="0">
                <a:latin typeface="Cambria" panose="02040503050406030204" pitchFamily="18" charset="0"/>
                <a:ea typeface="Cambria" panose="02040503050406030204" pitchFamily="18" charset="0"/>
              </a:rPr>
              <a:t>;</a:t>
            </a:r>
          </a:p>
        </p:txBody>
      </p:sp>
    </p:spTree>
    <p:extLst>
      <p:ext uri="{BB962C8B-B14F-4D97-AF65-F5344CB8AC3E}">
        <p14:creationId xmlns:p14="http://schemas.microsoft.com/office/powerpoint/2010/main" val="1657786199"/>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Materialized view</a:t>
            </a:r>
          </a:p>
        </p:txBody>
      </p:sp>
      <p:sp>
        <p:nvSpPr>
          <p:cNvPr id="3" name="Rectangle 2"/>
          <p:cNvSpPr/>
          <p:nvPr/>
        </p:nvSpPr>
        <p:spPr>
          <a:xfrm>
            <a:off x="3455467" y="210774"/>
            <a:ext cx="8335479" cy="3416320"/>
          </a:xfrm>
          <a:prstGeom prst="rect">
            <a:avLst/>
          </a:prstGeom>
        </p:spPr>
        <p:txBody>
          <a:bodyPr wrap="square">
            <a:spAutoFit/>
          </a:bodyPr>
          <a:lstStyle/>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Suppose the total salary amount at a department is required frequently.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Computing the view requires reading every </a:t>
            </a:r>
            <a:r>
              <a:rPr lang="en-US" sz="2400" i="1" dirty="0">
                <a:latin typeface="Cambria" panose="02040503050406030204" pitchFamily="18" charset="0"/>
                <a:ea typeface="Cambria" panose="02040503050406030204" pitchFamily="18" charset="0"/>
              </a:rPr>
              <a:t>instructor </a:t>
            </a:r>
            <a:r>
              <a:rPr lang="en-US" sz="2400" dirty="0">
                <a:latin typeface="Cambria" panose="02040503050406030204" pitchFamily="18" charset="0"/>
                <a:ea typeface="Cambria" panose="02040503050406030204" pitchFamily="18" charset="0"/>
              </a:rPr>
              <a:t>tuple pertaining to a department, and summing up the salary amounts, which can be time-consuming. </a:t>
            </a:r>
          </a:p>
          <a:p>
            <a:pPr marL="342900" lvl="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 contrast, if the view definition of the total salary amount were materialized, the total salary amount could be found by looking up a single tuple in the materialized view.</a:t>
            </a:r>
          </a:p>
          <a:p>
            <a:pPr algn="just"/>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30197645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58963" y="2027791"/>
            <a:ext cx="7315200" cy="3255264"/>
          </a:xfrm>
        </p:spPr>
        <p:txBody>
          <a:bodyPr>
            <a:normAutofit fontScale="90000"/>
          </a:bodyPr>
          <a:lstStyle/>
          <a:p>
            <a:r>
              <a:rPr lang="en-US" sz="16600" b="1" dirty="0">
                <a:solidFill>
                  <a:schemeClr val="tx1"/>
                </a:solidFill>
              </a:rPr>
              <a:t>Asif Alam</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386733" y="841791"/>
            <a:ext cx="2734471" cy="913313"/>
          </a:xfrm>
          <a:prstGeom prst="rect">
            <a:avLst/>
          </a:prstGeom>
        </p:spPr>
      </p:pic>
    </p:spTree>
    <p:extLst>
      <p:ext uri="{BB962C8B-B14F-4D97-AF65-F5344CB8AC3E}">
        <p14:creationId xmlns:p14="http://schemas.microsoft.com/office/powerpoint/2010/main" val="31249652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3785652"/>
          </a:xfrm>
          <a:prstGeom prst="rect">
            <a:avLst/>
          </a:prstGeom>
          <a:noFill/>
        </p:spPr>
        <p:txBody>
          <a:bodyPr wrap="square">
            <a:spAutoFit/>
          </a:bodyPr>
          <a:lstStyle/>
          <a:p>
            <a:pPr marL="342900" indent="-342900" algn="just">
              <a:buFont typeface="Wingdings" panose="05000000000000000000" pitchFamily="2" charset="2"/>
              <a:buChar char="Ø"/>
            </a:pPr>
            <a:r>
              <a:rPr lang="en-GB" sz="2400" b="1" dirty="0">
                <a:latin typeface="Cambria" panose="02040503050406030204" pitchFamily="18" charset="0"/>
                <a:ea typeface="Cambria" panose="02040503050406030204" pitchFamily="18" charset="0"/>
              </a:rPr>
              <a:t>Sequential File Organization</a:t>
            </a:r>
          </a:p>
          <a:p>
            <a:pPr algn="just"/>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Every file record contains a data field (attribute) to uniquely identify that record.</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In sequential file organization, records are placed in the file in some sequential order based on the unique key field or search key. </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Practically, it is not possible to store all the records sequentially in physical form.</a:t>
            </a:r>
          </a:p>
          <a:p>
            <a:pPr marL="800100" lvl="1" indent="-342900" algn="just">
              <a:buFont typeface="Wingdings" panose="05000000000000000000" pitchFamily="2" charset="2"/>
              <a:buChar char="Ø"/>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136968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3416320"/>
          </a:xfrm>
          <a:prstGeom prst="rect">
            <a:avLst/>
          </a:prstGeom>
          <a:noFill/>
        </p:spPr>
        <p:txBody>
          <a:bodyPr wrap="square">
            <a:spAutoFit/>
          </a:bodyPr>
          <a:lstStyle/>
          <a:p>
            <a:pPr marL="342900" indent="-342900" algn="just">
              <a:buFont typeface="Wingdings" panose="05000000000000000000" pitchFamily="2" charset="2"/>
              <a:buChar char="Ø"/>
            </a:pPr>
            <a:r>
              <a:rPr lang="en-GB" sz="2400" b="1" dirty="0">
                <a:latin typeface="Cambria" panose="02040503050406030204" pitchFamily="18" charset="0"/>
                <a:ea typeface="Cambria" panose="02040503050406030204" pitchFamily="18" charset="0"/>
              </a:rPr>
              <a:t>Hash File Organization</a:t>
            </a:r>
          </a:p>
          <a:p>
            <a:pPr marL="342900" indent="-342900" algn="just">
              <a:buFont typeface="Wingdings" panose="05000000000000000000" pitchFamily="2" charset="2"/>
              <a:buChar char="Ø"/>
            </a:pPr>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Hash File Organization uses Hash function computation on some fields of the records. </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The output of the hash function determines the location of disk block where the records are to be placed.</a:t>
            </a: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1338982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GB" b="1" dirty="0">
                <a:solidFill>
                  <a:schemeClr val="tx1"/>
                </a:solidFill>
                <a:latin typeface="Cambria" panose="02040503050406030204" pitchFamily="18" charset="0"/>
                <a:ea typeface="Cambria" panose="02040503050406030204" pitchFamily="18" charset="0"/>
              </a:rPr>
              <a:t>File Structure</a:t>
            </a:r>
            <a:endParaRPr lang="en-IN" b="1" dirty="0">
              <a:solidFill>
                <a:schemeClr val="tx1"/>
              </a:solidFill>
              <a:latin typeface="Cambria" panose="02040503050406030204" pitchFamily="18" charset="0"/>
              <a:ea typeface="Cambria" panose="02040503050406030204" pitchFamily="18" charset="0"/>
            </a:endParaRP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4154984"/>
          </a:xfrm>
          <a:prstGeom prst="rect">
            <a:avLst/>
          </a:prstGeom>
          <a:noFill/>
        </p:spPr>
        <p:txBody>
          <a:bodyPr wrap="square">
            <a:spAutoFit/>
          </a:bodyPr>
          <a:lstStyle/>
          <a:p>
            <a:pPr marL="342900" indent="-342900">
              <a:buFont typeface="Wingdings" panose="05000000000000000000" pitchFamily="2" charset="2"/>
              <a:buChar char="Ø"/>
            </a:pPr>
            <a:r>
              <a:rPr lang="en-GB" sz="2400" b="1" dirty="0">
                <a:latin typeface="Cambria" panose="02040503050406030204" pitchFamily="18" charset="0"/>
                <a:ea typeface="Cambria" panose="02040503050406030204" pitchFamily="18" charset="0"/>
              </a:rPr>
              <a:t>Clustered File Organization</a:t>
            </a:r>
          </a:p>
          <a:p>
            <a:pPr marL="342900" indent="-342900">
              <a:buFont typeface="Wingdings" panose="05000000000000000000" pitchFamily="2" charset="2"/>
              <a:buChar char="Ø"/>
            </a:pPr>
            <a:endParaRPr lang="en-GB" sz="2400" b="1"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Clustered file organization is not considered good for large databases. </a:t>
            </a:r>
          </a:p>
          <a:p>
            <a:pPr marL="800100" lvl="1" indent="-342900" algn="just">
              <a:buFont typeface="Arial" panose="020B0604020202020204" pitchFamily="34" charset="0"/>
              <a:buChar char="•"/>
            </a:pPr>
            <a:r>
              <a:rPr lang="en-GB" sz="2400" dirty="0">
                <a:latin typeface="Cambria" panose="02040503050406030204" pitchFamily="18" charset="0"/>
                <a:ea typeface="Cambria" panose="02040503050406030204" pitchFamily="18" charset="0"/>
              </a:rPr>
              <a:t>In this mechanism, related records from one or more relations are kept in the same disk block, that is, the ordering of records is not based on primary key or search key.</a:t>
            </a: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GB" sz="2400" dirty="0">
              <a:latin typeface="Cambria" panose="02040503050406030204" pitchFamily="18" charset="0"/>
              <a:ea typeface="Cambria" panose="02040503050406030204" pitchFamily="18" charset="0"/>
            </a:endParaRPr>
          </a:p>
          <a:p>
            <a:pPr marL="800100" lvl="1" indent="-342900" algn="just">
              <a:buFont typeface="Arial" panose="020B0604020202020204" pitchFamily="34" charset="0"/>
              <a:buChar char="•"/>
            </a:pPr>
            <a:endParaRPr 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460600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Indexing</a:t>
            </a:r>
          </a:p>
        </p:txBody>
      </p:sp>
      <p:sp>
        <p:nvSpPr>
          <p:cNvPr id="5" name="TextBox 4">
            <a:extLst>
              <a:ext uri="{FF2B5EF4-FFF2-40B4-BE49-F238E27FC236}">
                <a16:creationId xmlns:a16="http://schemas.microsoft.com/office/drawing/2014/main" id="{7BC235A6-29D3-42AC-90DD-4A41F8A4BCC4}"/>
              </a:ext>
            </a:extLst>
          </p:cNvPr>
          <p:cNvSpPr txBox="1"/>
          <p:nvPr/>
        </p:nvSpPr>
        <p:spPr>
          <a:xfrm>
            <a:off x="3570514" y="478530"/>
            <a:ext cx="8133805" cy="5632311"/>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Indexes are the lookup tables that the database search engine can use to speed up retrieval of data.</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 database index is a data structure that improves the speed of data retrieval operations on a database table.</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An index in a database is similar to an index in provided in any book.</a:t>
            </a: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Indexing can be used with only </a:t>
            </a:r>
            <a:r>
              <a:rPr lang="en-GB" sz="2400" b="1" dirty="0">
                <a:latin typeface="Cambria" panose="02040503050406030204" pitchFamily="18" charset="0"/>
                <a:ea typeface="Cambria" panose="02040503050406030204" pitchFamily="18" charset="0"/>
              </a:rPr>
              <a:t>Select</a:t>
            </a:r>
            <a:r>
              <a:rPr lang="en-GB" sz="2400" dirty="0">
                <a:latin typeface="Cambria" panose="02040503050406030204" pitchFamily="18" charset="0"/>
                <a:ea typeface="Cambria" panose="02040503050406030204" pitchFamily="18" charset="0"/>
              </a:rPr>
              <a:t> Operation.</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Syntax to create an index:</a:t>
            </a:r>
          </a:p>
          <a:p>
            <a:pPr algn="just"/>
            <a:r>
              <a:rPr lang="en-US" sz="2400" dirty="0">
                <a:latin typeface="Cambria" panose="02040503050406030204" pitchFamily="18" charset="0"/>
                <a:ea typeface="Cambria" panose="02040503050406030204" pitchFamily="18" charset="0"/>
              </a:rPr>
              <a:t>	- create index </a:t>
            </a:r>
            <a:r>
              <a:rPr lang="en-US" sz="2400" dirty="0" err="1">
                <a:latin typeface="Cambria" panose="02040503050406030204" pitchFamily="18" charset="0"/>
                <a:ea typeface="Cambria" panose="02040503050406030204" pitchFamily="18" charset="0"/>
              </a:rPr>
              <a:t>index_name</a:t>
            </a:r>
            <a:r>
              <a:rPr lang="en-US" sz="2400" dirty="0">
                <a:latin typeface="Cambria" panose="02040503050406030204" pitchFamily="18" charset="0"/>
                <a:ea typeface="Cambria" panose="02040503050406030204" pitchFamily="18" charset="0"/>
              </a:rPr>
              <a:t> on Table(col1, Col2, ..., Col N);</a:t>
            </a:r>
          </a:p>
          <a:p>
            <a:pPr algn="just"/>
            <a:r>
              <a:rPr lang="en-US" sz="2400" dirty="0">
                <a:latin typeface="Cambria" panose="02040503050406030204" pitchFamily="18" charset="0"/>
                <a:ea typeface="Cambria" panose="02040503050406030204" pitchFamily="18" charset="0"/>
              </a:rPr>
              <a:t>	=&gt; create index </a:t>
            </a:r>
            <a:r>
              <a:rPr lang="en-US" sz="2400" dirty="0" err="1">
                <a:latin typeface="Cambria" panose="02040503050406030204" pitchFamily="18" charset="0"/>
                <a:ea typeface="Cambria" panose="02040503050406030204" pitchFamily="18" charset="0"/>
              </a:rPr>
              <a:t>index_acc</a:t>
            </a:r>
            <a:r>
              <a:rPr lang="en-US" sz="2400" dirty="0">
                <a:latin typeface="Cambria" panose="02040503050406030204" pitchFamily="18" charset="0"/>
                <a:ea typeface="Cambria" panose="02040503050406030204" pitchFamily="18" charset="0"/>
              </a:rPr>
              <a:t> on Account(</a:t>
            </a:r>
            <a:r>
              <a:rPr lang="en-US" sz="2400" dirty="0" err="1">
                <a:latin typeface="Cambria" panose="02040503050406030204" pitchFamily="18" charset="0"/>
                <a:ea typeface="Cambria" panose="02040503050406030204" pitchFamily="18" charset="0"/>
              </a:rPr>
              <a:t>acc_no</a:t>
            </a:r>
            <a:r>
              <a:rPr lang="en-US" sz="2400" dirty="0">
                <a:latin typeface="Cambria" panose="02040503050406030204" pitchFamily="18" charset="0"/>
                <a:ea typeface="Cambria" panose="02040503050406030204" pitchFamily="18" charset="0"/>
              </a:rPr>
              <a:t>, name, city);</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Indexing is a way to optimize the performance of a database by minimizing the number of disk accesses required when a query is executed. </a:t>
            </a:r>
          </a:p>
          <a:p>
            <a:pPr marL="342900" indent="-342900" algn="just">
              <a:buFont typeface="Wingdings" panose="05000000000000000000" pitchFamily="2" charset="2"/>
              <a:buChar char="Ø"/>
            </a:pPr>
            <a:r>
              <a:rPr lang="en-US" sz="2400" dirty="0">
                <a:latin typeface="Cambria" panose="02040503050406030204" pitchFamily="18" charset="0"/>
                <a:ea typeface="Cambria" panose="02040503050406030204" pitchFamily="18" charset="0"/>
              </a:rPr>
              <a:t>It is a data structure technique which is used to quickly find and access the data in a database.</a:t>
            </a:r>
          </a:p>
        </p:txBody>
      </p:sp>
    </p:spTree>
    <p:extLst>
      <p:ext uri="{BB962C8B-B14F-4D97-AF65-F5344CB8AC3E}">
        <p14:creationId xmlns:p14="http://schemas.microsoft.com/office/powerpoint/2010/main" val="8965772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solidFill>
                <a:latin typeface="Cambria" panose="02040503050406030204" pitchFamily="18" charset="0"/>
                <a:ea typeface="Cambria" panose="02040503050406030204" pitchFamily="18" charset="0"/>
              </a:rPr>
              <a:t>Indexing</a:t>
            </a:r>
          </a:p>
        </p:txBody>
      </p:sp>
      <p:sp>
        <p:nvSpPr>
          <p:cNvPr id="5" name="TextBox 4">
            <a:extLst>
              <a:ext uri="{FF2B5EF4-FFF2-40B4-BE49-F238E27FC236}">
                <a16:creationId xmlns:a16="http://schemas.microsoft.com/office/drawing/2014/main" id="{7BC235A6-29D3-42AC-90DD-4A41F8A4BCC4}"/>
              </a:ext>
            </a:extLst>
          </p:cNvPr>
          <p:cNvSpPr txBox="1"/>
          <p:nvPr/>
        </p:nvSpPr>
        <p:spPr>
          <a:xfrm>
            <a:off x="3561805" y="731078"/>
            <a:ext cx="8133805" cy="4893647"/>
          </a:xfrm>
          <a:prstGeom prst="rect">
            <a:avLst/>
          </a:prstGeom>
          <a:noFill/>
        </p:spPr>
        <p:txBody>
          <a:bodyPr wrap="square">
            <a:spAutoFit/>
          </a:bodyPr>
          <a:lstStyle/>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Indexes are created using 2 database columns:</a:t>
            </a:r>
            <a:endParaRPr lang="en-US" sz="2400" dirty="0">
              <a:latin typeface="Cambria" panose="02040503050406030204" pitchFamily="18" charset="0"/>
              <a:ea typeface="Cambria" panose="02040503050406030204" pitchFamily="18" charset="0"/>
            </a:endParaRPr>
          </a:p>
          <a:p>
            <a:pPr marL="800100" lvl="1" indent="-342900" algn="just">
              <a:buFont typeface="Wingdings" panose="05000000000000000000" pitchFamily="2" charset="2"/>
              <a:buChar char="ü"/>
            </a:pPr>
            <a:r>
              <a:rPr lang="en-US" sz="2400" b="1" dirty="0">
                <a:latin typeface="Cambria" panose="02040503050406030204" pitchFamily="18" charset="0"/>
                <a:ea typeface="Cambria" panose="02040503050406030204" pitchFamily="18" charset="0"/>
              </a:rPr>
              <a:t>Search-Key</a:t>
            </a:r>
            <a:r>
              <a:rPr lang="en-US" sz="2400" dirty="0">
                <a:latin typeface="Cambria" panose="02040503050406030204" pitchFamily="18" charset="0"/>
                <a:ea typeface="Cambria" panose="02040503050406030204" pitchFamily="18" charset="0"/>
              </a:rPr>
              <a:t>: Generally it has the values of Primary Key column of the table stored in the sorted form for faster access.</a:t>
            </a:r>
          </a:p>
          <a:p>
            <a:pPr marL="800100" lvl="1" indent="-342900" algn="just">
              <a:buFont typeface="Wingdings" panose="05000000000000000000" pitchFamily="2" charset="2"/>
              <a:buChar char="ü"/>
            </a:pPr>
            <a:r>
              <a:rPr lang="en-US" sz="2400" b="1" dirty="0">
                <a:latin typeface="Cambria" panose="02040503050406030204" pitchFamily="18" charset="0"/>
                <a:ea typeface="Cambria" panose="02040503050406030204" pitchFamily="18" charset="0"/>
              </a:rPr>
              <a:t>Pointer</a:t>
            </a:r>
            <a:r>
              <a:rPr lang="en-US" sz="2400" dirty="0">
                <a:latin typeface="Cambria" panose="02040503050406030204" pitchFamily="18" charset="0"/>
                <a:ea typeface="Cambria" panose="02040503050406030204" pitchFamily="18" charset="0"/>
              </a:rPr>
              <a:t>: Contains the address of the disk where the values can be found for a given request.</a:t>
            </a:r>
          </a:p>
          <a:p>
            <a:pPr marL="342900" indent="-342900" algn="just">
              <a:buFont typeface="Wingdings" panose="05000000000000000000" pitchFamily="2" charset="2"/>
              <a:buChar char="Ø"/>
            </a:pPr>
            <a:endParaRPr lang="en-GB" sz="2400" dirty="0">
              <a:latin typeface="Cambria" panose="02040503050406030204" pitchFamily="18" charset="0"/>
              <a:ea typeface="Cambria" panose="02040503050406030204" pitchFamily="18" charset="0"/>
            </a:endParaRPr>
          </a:p>
          <a:p>
            <a:pPr marL="342900" indent="-342900" algn="just">
              <a:buFont typeface="Wingdings" panose="05000000000000000000" pitchFamily="2" charset="2"/>
              <a:buChar char="Ø"/>
            </a:pPr>
            <a:r>
              <a:rPr lang="en-GB" sz="2400" dirty="0">
                <a:latin typeface="Cambria" panose="02040503050406030204" pitchFamily="18" charset="0"/>
                <a:ea typeface="Cambria" panose="02040503050406030204" pitchFamily="18" charset="0"/>
              </a:rPr>
              <a:t>The indexing can be mainly classified into:</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Primary Index</a:t>
            </a:r>
          </a:p>
          <a:p>
            <a:pPr marL="1257300" lvl="2" indent="-342900" algn="just">
              <a:buFont typeface="Wingdings" panose="05000000000000000000" pitchFamily="2" charset="2"/>
              <a:buChar char="§"/>
            </a:pPr>
            <a:r>
              <a:rPr lang="en-GB" sz="2400" dirty="0">
                <a:latin typeface="Cambria" panose="02040503050406030204" pitchFamily="18" charset="0"/>
                <a:ea typeface="Cambria" panose="02040503050406030204" pitchFamily="18" charset="0"/>
              </a:rPr>
              <a:t>Dense Index</a:t>
            </a:r>
          </a:p>
          <a:p>
            <a:pPr marL="1257300" lvl="2" indent="-342900" algn="just">
              <a:buFont typeface="Wingdings" panose="05000000000000000000" pitchFamily="2" charset="2"/>
              <a:buChar char="§"/>
            </a:pPr>
            <a:r>
              <a:rPr lang="en-GB" sz="2400" dirty="0">
                <a:latin typeface="Cambria" panose="02040503050406030204" pitchFamily="18" charset="0"/>
                <a:ea typeface="Cambria" panose="02040503050406030204" pitchFamily="18" charset="0"/>
              </a:rPr>
              <a:t>Sparse Index</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Secondary Index</a:t>
            </a:r>
          </a:p>
          <a:p>
            <a:pPr marL="800100" lvl="1" indent="-342900" algn="just">
              <a:buFont typeface="Wingdings" panose="05000000000000000000" pitchFamily="2" charset="2"/>
              <a:buChar char="ü"/>
            </a:pPr>
            <a:r>
              <a:rPr lang="en-GB" sz="2400" dirty="0">
                <a:latin typeface="Cambria" panose="02040503050406030204" pitchFamily="18" charset="0"/>
                <a:ea typeface="Cambria" panose="02040503050406030204" pitchFamily="18" charset="0"/>
              </a:rPr>
              <a:t>Clustering Index</a:t>
            </a:r>
          </a:p>
        </p:txBody>
      </p:sp>
    </p:spTree>
    <p:extLst>
      <p:ext uri="{BB962C8B-B14F-4D97-AF65-F5344CB8AC3E}">
        <p14:creationId xmlns:p14="http://schemas.microsoft.com/office/powerpoint/2010/main" val="490563925"/>
      </p:ext>
    </p:extLst>
  </p:cSld>
  <p:clrMapOvr>
    <a:masterClrMapping/>
  </p:clrMapOvr>
</p:sld>
</file>

<file path=ppt/theme/theme1.xml><?xml version="1.0" encoding="utf-8"?>
<a:theme xmlns:a="http://schemas.openxmlformats.org/drawingml/2006/main" name="Frame">
  <a:themeElements>
    <a:clrScheme name="Frame">
      <a:dk1>
        <a:srgbClr val="000000"/>
      </a:dk1>
      <a:lt1>
        <a:srgbClr val="FFFFFF"/>
      </a:lt1>
      <a:dk2>
        <a:srgbClr val="545454"/>
      </a:dk2>
      <a:lt2>
        <a:srgbClr val="BFBFBF"/>
      </a:lt2>
      <a:accent1>
        <a:srgbClr val="40BAD2"/>
      </a:accent1>
      <a:accent2>
        <a:srgbClr val="FAB900"/>
      </a:accent2>
      <a:accent3>
        <a:srgbClr val="90BB23"/>
      </a:accent3>
      <a:accent4>
        <a:srgbClr val="EE7008"/>
      </a:accent4>
      <a:accent5>
        <a:srgbClr val="1AB39F"/>
      </a:accent5>
      <a:accent6>
        <a:srgbClr val="D5393D"/>
      </a:accent6>
      <a:hlink>
        <a:srgbClr val="90BB23"/>
      </a:hlink>
      <a:folHlink>
        <a:srgbClr val="EE7008"/>
      </a:folHlink>
    </a:clrScheme>
    <a:fontScheme name="Frame">
      <a:maj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a:ea typeface=""/>
        <a:cs typeface=""/>
        <a:font script="Jpan" typeface="ＭＳ ゴシック"/>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Frame">
      <a:fillStyleLst>
        <a:solidFill>
          <a:schemeClr val="phClr"/>
        </a:solidFill>
        <a:solidFill>
          <a:schemeClr val="phClr">
            <a:tint val="65000"/>
          </a:schemeClr>
        </a:solidFill>
        <a:solidFill>
          <a:schemeClr val="phClr">
            <a:shade val="80000"/>
            <a:satMod val="15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2700" h="25400" prst="coolSlant"/>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20000"/>
                <a:lumMod val="102000"/>
              </a:schemeClr>
            </a:gs>
            <a:gs pos="48000">
              <a:schemeClr val="phClr">
                <a:tint val="98000"/>
                <a:shade val="90000"/>
                <a:satMod val="110000"/>
                <a:lumMod val="103000"/>
              </a:schemeClr>
            </a:gs>
            <a:gs pos="100000">
              <a:schemeClr val="phClr">
                <a:tint val="98000"/>
                <a:shade val="80000"/>
                <a:satMod val="100000"/>
              </a:schemeClr>
            </a:gs>
          </a:gsLst>
          <a:lin ang="5400000" scaled="0"/>
        </a:gradFill>
      </a:bgFillStyleLst>
    </a:fmtScheme>
  </a:themeElements>
  <a:objectDefaults/>
  <a:extraClrSchemeLst/>
  <a:extLst>
    <a:ext uri="{05A4C25C-085E-4340-85A3-A5531E510DB2}">
      <thm15:themeFamily xmlns:thm15="http://schemas.microsoft.com/office/thememl/2012/main" name="Frame" id="{F226E7A2-7162-461C-9490-D27D9DC04E43}" vid="{629A0216-3BBD-45C0-B63F-2683BEA18F6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Frame</Template>
  <TotalTime>5448</TotalTime>
  <Words>4343</Words>
  <Application>Microsoft Office PowerPoint</Application>
  <PresentationFormat>Widescreen</PresentationFormat>
  <Paragraphs>465</Paragraphs>
  <Slides>46</Slides>
  <Notes>0</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46</vt:i4>
      </vt:variant>
    </vt:vector>
  </HeadingPairs>
  <TitlesOfParts>
    <vt:vector size="57" baseType="lpstr">
      <vt:lpstr>Arial</vt:lpstr>
      <vt:lpstr>Calibri</vt:lpstr>
      <vt:lpstr>Cambria</vt:lpstr>
      <vt:lpstr>Cambria Math</vt:lpstr>
      <vt:lpstr>CastleT</vt:lpstr>
      <vt:lpstr>Corbel</vt:lpstr>
      <vt:lpstr>Monotype Sorts</vt:lpstr>
      <vt:lpstr>Wingdings</vt:lpstr>
      <vt:lpstr>Wingdings 2</vt:lpstr>
      <vt:lpstr>Frame</vt:lpstr>
      <vt:lpstr>Equation</vt:lpstr>
      <vt:lpstr>PowerPoint Presentation</vt:lpstr>
      <vt:lpstr>PowerPoint Presentation</vt:lpstr>
      <vt:lpstr>File Structure</vt:lpstr>
      <vt:lpstr>File Structure</vt:lpstr>
      <vt:lpstr>File Structure</vt:lpstr>
      <vt:lpstr>File Structure</vt:lpstr>
      <vt:lpstr>File Structure</vt:lpstr>
      <vt:lpstr>Indexing</vt:lpstr>
      <vt:lpstr>Indexing</vt:lpstr>
      <vt:lpstr>Primary Index</vt:lpstr>
      <vt:lpstr>Primary Index</vt:lpstr>
      <vt:lpstr>Secondary Index</vt:lpstr>
      <vt:lpstr>Clustering Index</vt:lpstr>
      <vt:lpstr>Query Processing</vt:lpstr>
      <vt:lpstr>Steps of Query processing:</vt:lpstr>
      <vt:lpstr>Steps of Query processing:</vt:lpstr>
      <vt:lpstr>Steps of Query processing:</vt:lpstr>
      <vt:lpstr>Steps of Query processing:</vt:lpstr>
      <vt:lpstr>Measures of Query cost</vt:lpstr>
      <vt:lpstr>Measures of Query cost</vt:lpstr>
      <vt:lpstr>File Scan</vt:lpstr>
      <vt:lpstr>1. Linear search (brute force algorithm)</vt:lpstr>
      <vt:lpstr>2. Binary search</vt:lpstr>
      <vt:lpstr>Join Operations</vt:lpstr>
      <vt:lpstr>Join operations</vt:lpstr>
      <vt:lpstr>Join operations</vt:lpstr>
      <vt:lpstr>Join operations</vt:lpstr>
      <vt:lpstr>Join operations</vt:lpstr>
      <vt:lpstr>Join operations</vt:lpstr>
      <vt:lpstr>Evaluation of Expressions</vt:lpstr>
      <vt:lpstr>Evaluation of Expressions</vt:lpstr>
      <vt:lpstr>Evaluation of Expressions</vt:lpstr>
      <vt:lpstr>Equivalence rule:</vt:lpstr>
      <vt:lpstr>Equivalence rule:</vt:lpstr>
      <vt:lpstr>Equivalence rule:</vt:lpstr>
      <vt:lpstr>Equivalence rule:</vt:lpstr>
      <vt:lpstr>Equivalence rule:</vt:lpstr>
      <vt:lpstr>Equivalence rule:</vt:lpstr>
      <vt:lpstr>Query optimization</vt:lpstr>
      <vt:lpstr>Cost based query optimization</vt:lpstr>
      <vt:lpstr>Heuristic optimization</vt:lpstr>
      <vt:lpstr>Heuristic optimization</vt:lpstr>
      <vt:lpstr>Cost-Based Optimization VS Heuristic Optimization</vt:lpstr>
      <vt:lpstr>Materialized view</vt:lpstr>
      <vt:lpstr>Materialized view</vt:lpstr>
      <vt:lpstr>Asif Alam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online  certificate  course</dc:title>
  <dc:creator>Deepak Mashru</dc:creator>
  <cp:lastModifiedBy>Asif Alam</cp:lastModifiedBy>
  <cp:revision>340</cp:revision>
  <dcterms:created xsi:type="dcterms:W3CDTF">2019-05-12T04:30:40Z</dcterms:created>
  <dcterms:modified xsi:type="dcterms:W3CDTF">2023-12-09T19:01:41Z</dcterms:modified>
</cp:coreProperties>
</file>