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333" r:id="rId6"/>
    <p:sldId id="334" r:id="rId7"/>
    <p:sldId id="335" r:id="rId8"/>
    <p:sldId id="260" r:id="rId9"/>
    <p:sldId id="261" r:id="rId10"/>
    <p:sldId id="336" r:id="rId11"/>
    <p:sldId id="262" r:id="rId12"/>
    <p:sldId id="263" r:id="rId13"/>
    <p:sldId id="337" r:id="rId14"/>
    <p:sldId id="338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354" r:id="rId30"/>
    <p:sldId id="339" r:id="rId31"/>
    <p:sldId id="355" r:id="rId32"/>
    <p:sldId id="340" r:id="rId33"/>
    <p:sldId id="356" r:id="rId34"/>
    <p:sldId id="341" r:id="rId35"/>
    <p:sldId id="357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  <p:sldId id="286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39C85-30F5-4F8A-B43A-D8FF0A7262C8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EB776-DF34-43F0-BF2D-AC838B06E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B776-DF34-43F0-BF2D-AC838B06E64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096A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096A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95731" y="1517142"/>
            <a:ext cx="4032885" cy="2850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096A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37903" cy="514045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63967" y="149352"/>
            <a:ext cx="1495044" cy="3703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715" y="-29463"/>
            <a:ext cx="6657340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096A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8779" y="845058"/>
            <a:ext cx="4559300" cy="173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967470" cy="5082540"/>
            <a:chOff x="0" y="0"/>
            <a:chExt cx="8967470" cy="5082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967215" cy="50825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59" y="3038855"/>
              <a:ext cx="2487167" cy="6187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92632" y="3715790"/>
            <a:ext cx="2394585" cy="259686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FFFFFF"/>
                </a:solidFill>
                <a:latin typeface="Calibri"/>
                <a:cs typeface="Calibri"/>
              </a:rPr>
              <a:t>Computer </a:t>
            </a:r>
            <a:r>
              <a:rPr sz="1200" smtClean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825" y="345186"/>
            <a:ext cx="7689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32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2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Structures</a:t>
            </a:r>
            <a:r>
              <a:rPr sz="32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32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32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representation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454" y="1577751"/>
            <a:ext cx="3235325" cy="7613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50" spc="-60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950" spc="-7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50" spc="-5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50" spc="-6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9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95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50" spc="-6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950" spc="-5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950" spc="-7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50" spc="-6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50" spc="-12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950" spc="-6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95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50" spc="-5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950" spc="-7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50" spc="-8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950" spc="-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01CE030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8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3130702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sz="quarter" idx="1"/>
          </p:nvPr>
        </p:nvSpPr>
        <p:spPr>
          <a:xfrm>
            <a:off x="457200" y="342900"/>
            <a:ext cx="8229600" cy="449199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900" spc="-114" dirty="0" smtClean="0">
                <a:solidFill>
                  <a:srgbClr val="0096A7"/>
                </a:solidFill>
                <a:latin typeface="Tahoma"/>
                <a:ea typeface="+mj-ea"/>
                <a:cs typeface="Tahoma"/>
              </a:rPr>
              <a:t>Advantages of linked list over Arrays: </a:t>
            </a:r>
          </a:p>
          <a:p>
            <a:pPr lvl="1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/>
              <a:t>They are </a:t>
            </a:r>
            <a:r>
              <a:rPr lang="en-US" altLang="en-US" dirty="0" smtClean="0">
                <a:solidFill>
                  <a:srgbClr val="FF0000"/>
                </a:solidFill>
              </a:rPr>
              <a:t>not fixed size </a:t>
            </a:r>
            <a:r>
              <a:rPr lang="en-US" altLang="en-US" dirty="0" smtClean="0"/>
              <a:t>and hence can grow as new nodes are added. </a:t>
            </a:r>
          </a:p>
          <a:p>
            <a:pPr lvl="1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No need to know beforehand </a:t>
            </a:r>
            <a:r>
              <a:rPr lang="en-US" altLang="en-US" dirty="0" smtClean="0"/>
              <a:t>how many elements are going to be stored. </a:t>
            </a:r>
          </a:p>
          <a:p>
            <a:pPr lvl="1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/>
              <a:t>When keeping sorted items, we </a:t>
            </a:r>
            <a:r>
              <a:rPr lang="en-US" altLang="en-US" dirty="0" smtClean="0">
                <a:solidFill>
                  <a:srgbClr val="FF0000"/>
                </a:solidFill>
              </a:rPr>
              <a:t>never have to shift elements</a:t>
            </a:r>
            <a:r>
              <a:rPr lang="en-US" altLang="en-US" dirty="0" smtClean="0"/>
              <a:t>. </a:t>
            </a:r>
          </a:p>
          <a:p>
            <a:pPr lvl="1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/>
              <a:t>We </a:t>
            </a:r>
            <a:r>
              <a:rPr lang="en-US" altLang="en-US" dirty="0" smtClean="0">
                <a:solidFill>
                  <a:srgbClr val="FF0000"/>
                </a:solidFill>
              </a:rPr>
              <a:t>never have to shift </a:t>
            </a:r>
            <a:r>
              <a:rPr lang="en-US" altLang="en-US" dirty="0" smtClean="0"/>
              <a:t>elements when doing insertion &amp; deletion. </a:t>
            </a:r>
          </a:p>
          <a:p>
            <a:pPr lvl="1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/>
              <a:t>Do </a:t>
            </a:r>
            <a:r>
              <a:rPr lang="en-US" altLang="en-US" dirty="0" smtClean="0">
                <a:solidFill>
                  <a:srgbClr val="FF0000"/>
                </a:solidFill>
              </a:rPr>
              <a:t>not require contiguous memory </a:t>
            </a:r>
            <a:r>
              <a:rPr lang="en-US" altLang="en-US" dirty="0" smtClean="0"/>
              <a:t>allocation like arrays.</a:t>
            </a:r>
          </a:p>
          <a:p>
            <a:pPr lvl="1" algn="just" eaLnBrk="1" hangingPunct="1">
              <a:lnSpc>
                <a:spcPct val="90000"/>
              </a:lnSpc>
            </a:pPr>
            <a:endParaRPr lang="en-US" altLang="en-US" sz="2900" spc="-114" dirty="0" smtClean="0">
              <a:solidFill>
                <a:srgbClr val="0096A7"/>
              </a:solidFill>
              <a:latin typeface="Tahoma"/>
              <a:ea typeface="+mj-ea"/>
              <a:cs typeface="Tahoma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900" spc="-114" dirty="0" smtClean="0">
                <a:solidFill>
                  <a:srgbClr val="0096A7"/>
                </a:solidFill>
                <a:latin typeface="Tahoma"/>
                <a:ea typeface="+mj-ea"/>
                <a:cs typeface="Tahoma"/>
              </a:rPr>
              <a:t>Disadvantages of linked list over Arrays: </a:t>
            </a:r>
          </a:p>
          <a:p>
            <a:pPr lvl="1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/>
              <a:t>Overhead to extra </a:t>
            </a:r>
            <a:r>
              <a:rPr lang="en-US" altLang="en-US" dirty="0" smtClean="0">
                <a:solidFill>
                  <a:srgbClr val="FF0000"/>
                </a:solidFill>
              </a:rPr>
              <a:t>storage of pointers</a:t>
            </a:r>
            <a:r>
              <a:rPr lang="en-US" altLang="en-US" dirty="0" smtClean="0"/>
              <a:t>. </a:t>
            </a:r>
          </a:p>
          <a:p>
            <a:pPr lvl="1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/>
              <a:t>May be </a:t>
            </a:r>
            <a:r>
              <a:rPr lang="en-US" altLang="en-US" dirty="0" smtClean="0">
                <a:solidFill>
                  <a:srgbClr val="FF0000"/>
                </a:solidFill>
              </a:rPr>
              <a:t>less efficient </a:t>
            </a:r>
            <a:r>
              <a:rPr lang="en-US" altLang="en-US" dirty="0" smtClean="0"/>
              <a:t>when accessing or modifying </a:t>
            </a:r>
            <a:r>
              <a:rPr lang="en-US" altLang="en-US" dirty="0" smtClean="0">
                <a:solidFill>
                  <a:srgbClr val="FF0000"/>
                </a:solidFill>
              </a:rPr>
              <a:t>data randomly</a:t>
            </a:r>
            <a:r>
              <a:rPr lang="en-US" altLang="en-US" dirty="0" smtClean="0"/>
              <a:t>. </a:t>
            </a: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41172"/>
            <a:ext cx="655955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10" dirty="0"/>
              <a:t>A</a:t>
            </a:r>
            <a:r>
              <a:rPr sz="2900" spc="-105" dirty="0"/>
              <a:t>d</a:t>
            </a:r>
            <a:r>
              <a:rPr sz="2900" spc="-165" dirty="0"/>
              <a:t>v</a:t>
            </a:r>
            <a:r>
              <a:rPr sz="2900" spc="-110" dirty="0"/>
              <a:t>anta</a:t>
            </a:r>
            <a:r>
              <a:rPr sz="2900" spc="-105" dirty="0"/>
              <a:t>g</a:t>
            </a:r>
            <a:r>
              <a:rPr sz="2900" spc="-114" dirty="0"/>
              <a:t>e</a:t>
            </a:r>
            <a:r>
              <a:rPr sz="2900" dirty="0"/>
              <a:t>s</a:t>
            </a:r>
            <a:r>
              <a:rPr sz="2900" spc="-250" dirty="0"/>
              <a:t> </a:t>
            </a:r>
            <a:r>
              <a:rPr sz="2900" spc="-114" dirty="0"/>
              <a:t>o</a:t>
            </a:r>
            <a:r>
              <a:rPr sz="2900" dirty="0"/>
              <a:t>f</a:t>
            </a:r>
            <a:r>
              <a:rPr sz="2900" spc="-215" dirty="0"/>
              <a:t> </a:t>
            </a:r>
            <a:r>
              <a:rPr sz="2900" spc="-110" dirty="0"/>
              <a:t>us</a:t>
            </a:r>
            <a:r>
              <a:rPr sz="2900" spc="-114" dirty="0"/>
              <a:t>i</a:t>
            </a:r>
            <a:r>
              <a:rPr sz="2900" spc="-110" dirty="0"/>
              <a:t>n</a:t>
            </a:r>
            <a:r>
              <a:rPr sz="2900" dirty="0"/>
              <a:t>g</a:t>
            </a:r>
            <a:r>
              <a:rPr sz="2900" spc="-229" dirty="0"/>
              <a:t> </a:t>
            </a:r>
            <a:r>
              <a:rPr sz="2900" dirty="0"/>
              <a:t>a</a:t>
            </a:r>
            <a:r>
              <a:rPr sz="2900" spc="-225" dirty="0"/>
              <a:t> </a:t>
            </a:r>
            <a:r>
              <a:rPr sz="2900" spc="-114" dirty="0"/>
              <a:t>Li</a:t>
            </a:r>
            <a:r>
              <a:rPr sz="2900" spc="-110" dirty="0"/>
              <a:t>n</a:t>
            </a:r>
            <a:r>
              <a:rPr sz="2900" spc="-125" dirty="0"/>
              <a:t>k</a:t>
            </a:r>
            <a:r>
              <a:rPr sz="2900" spc="-114" dirty="0"/>
              <a:t>e</a:t>
            </a:r>
            <a:r>
              <a:rPr sz="2900" dirty="0"/>
              <a:t>d</a:t>
            </a:r>
            <a:r>
              <a:rPr sz="2900" spc="-229" dirty="0"/>
              <a:t> </a:t>
            </a:r>
            <a:r>
              <a:rPr sz="2900" spc="-114" dirty="0"/>
              <a:t>li</a:t>
            </a:r>
            <a:r>
              <a:rPr sz="2900" spc="-110" dirty="0"/>
              <a:t>s</a:t>
            </a:r>
            <a:r>
              <a:rPr sz="2900" dirty="0"/>
              <a:t>t</a:t>
            </a:r>
            <a:r>
              <a:rPr sz="2900" spc="-210" dirty="0"/>
              <a:t> </a:t>
            </a:r>
            <a:r>
              <a:rPr sz="2900" spc="-125" dirty="0"/>
              <a:t>ov</a:t>
            </a:r>
            <a:r>
              <a:rPr sz="2900" spc="-114" dirty="0"/>
              <a:t>e</a:t>
            </a:r>
            <a:r>
              <a:rPr sz="2900" dirty="0"/>
              <a:t>r</a:t>
            </a:r>
            <a:r>
              <a:rPr sz="2900" spc="-215" dirty="0"/>
              <a:t> </a:t>
            </a:r>
            <a:r>
              <a:rPr sz="2900" spc="-110" dirty="0"/>
              <a:t>A</a:t>
            </a:r>
            <a:r>
              <a:rPr sz="2900" spc="-114" dirty="0"/>
              <a:t>r</a:t>
            </a:r>
            <a:r>
              <a:rPr sz="2900" spc="-160" dirty="0"/>
              <a:t>r</a:t>
            </a:r>
            <a:r>
              <a:rPr sz="2900" spc="-135" dirty="0"/>
              <a:t>a</a:t>
            </a:r>
            <a:r>
              <a:rPr sz="2900" dirty="0"/>
              <a:t>y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299110" y="912621"/>
            <a:ext cx="8509635" cy="36880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The following</a:t>
            </a:r>
            <a:r>
              <a:rPr sz="1400" b="1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are</a:t>
            </a:r>
            <a:r>
              <a:rPr sz="1400" b="1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400" b="1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advantages</a:t>
            </a:r>
            <a:r>
              <a:rPr sz="1400" b="1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Segoe UI"/>
                <a:cs typeface="Segoe UI"/>
              </a:rPr>
              <a:t>of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 using</a:t>
            </a:r>
            <a:r>
              <a:rPr sz="1400" b="1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400" b="1" spc="-10" dirty="0">
                <a:solidFill>
                  <a:srgbClr val="333333"/>
                </a:solidFill>
                <a:latin typeface="Segoe UI"/>
                <a:cs typeface="Segoe UI"/>
              </a:rPr>
              <a:t>linked</a:t>
            </a:r>
            <a:r>
              <a:rPr sz="1400" b="1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list</a:t>
            </a:r>
            <a:r>
              <a:rPr sz="1400" b="1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over</a:t>
            </a:r>
            <a:r>
              <a:rPr sz="1400" b="1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an array: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400" b="1" spc="-5" dirty="0">
                <a:latin typeface="Segoe UI"/>
                <a:cs typeface="Segoe UI"/>
              </a:rPr>
              <a:t>Dynamic</a:t>
            </a:r>
            <a:r>
              <a:rPr sz="1400" b="1" spc="-2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data</a:t>
            </a:r>
            <a:r>
              <a:rPr sz="1400" b="1" spc="-3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structure: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size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linked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fixed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vary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according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our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requirements.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400" b="1" dirty="0">
                <a:latin typeface="Segoe UI"/>
                <a:cs typeface="Segoe UI"/>
              </a:rPr>
              <a:t>Insertion</a:t>
            </a:r>
            <a:r>
              <a:rPr sz="1400" b="1" spc="-2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and</a:t>
            </a:r>
            <a:r>
              <a:rPr sz="1400" b="1" spc="-1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Deletion: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5" dirty="0">
                <a:latin typeface="Calibri"/>
                <a:cs typeface="Calibri"/>
              </a:rPr>
              <a:t>Insertion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deletion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linked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easier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array</a:t>
            </a:r>
            <a:r>
              <a:rPr sz="1400" dirty="0">
                <a:latin typeface="Calibri"/>
                <a:cs typeface="Calibri"/>
              </a:rPr>
              <a:t> as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array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stored</a:t>
            </a:r>
            <a:r>
              <a:rPr sz="1400" dirty="0">
                <a:latin typeface="Calibri"/>
                <a:cs typeface="Calibri"/>
              </a:rPr>
              <a:t> in a </a:t>
            </a:r>
            <a:r>
              <a:rPr sz="1400" spc="-10" dirty="0">
                <a:latin typeface="Calibri"/>
                <a:cs typeface="Calibri"/>
              </a:rPr>
              <a:t>consecutive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7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location.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contrast,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case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linked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stored</a:t>
            </a:r>
            <a:r>
              <a:rPr sz="1400" dirty="0">
                <a:latin typeface="Calibri"/>
                <a:cs typeface="Calibri"/>
              </a:rPr>
              <a:t> 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random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location.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complexity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insertion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deletion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elements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beginning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O(1)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linked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while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case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array,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complexity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would 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O(n).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want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insert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 </a:t>
            </a:r>
            <a:r>
              <a:rPr sz="1400" spc="-10" dirty="0">
                <a:latin typeface="Calibri"/>
                <a:cs typeface="Calibri"/>
              </a:rPr>
              <a:t>delete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array,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shift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elements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creating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space.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other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hand,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linked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list, we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have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shift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elements.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linked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just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update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address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pointer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the </a:t>
            </a:r>
            <a:r>
              <a:rPr sz="1400" spc="-5" dirty="0">
                <a:latin typeface="Calibri"/>
                <a:cs typeface="Calibri"/>
              </a:rPr>
              <a:t>node.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00" b="1" spc="10" dirty="0">
                <a:latin typeface="Segoe UI"/>
                <a:cs typeface="Segoe UI"/>
              </a:rPr>
              <a:t>Memory</a:t>
            </a:r>
            <a:r>
              <a:rPr sz="1400" b="1" spc="-7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efficient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-5" dirty="0">
                <a:latin typeface="Calibri"/>
                <a:cs typeface="Calibri"/>
              </a:rPr>
              <a:t>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memory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consumption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efficient</a:t>
            </a:r>
            <a:r>
              <a:rPr sz="1400" dirty="0">
                <a:latin typeface="Calibri"/>
                <a:cs typeface="Calibri"/>
              </a:rPr>
              <a:t> as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size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linked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spc="-10" dirty="0">
                <a:latin typeface="Calibri"/>
                <a:cs typeface="Calibri"/>
              </a:rPr>
              <a:t>grow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 shrink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according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our </a:t>
            </a:r>
            <a:r>
              <a:rPr sz="1400" spc="-10" dirty="0">
                <a:latin typeface="Calibri"/>
                <a:cs typeface="Calibri"/>
              </a:rPr>
              <a:t>requirements.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400" b="1" dirty="0">
                <a:latin typeface="Segoe UI"/>
                <a:cs typeface="Segoe UI"/>
              </a:rPr>
              <a:t>Implementation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-5" dirty="0">
                <a:latin typeface="Calibri"/>
                <a:cs typeface="Calibri"/>
              </a:rPr>
              <a:t>Both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stacks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implemented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using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linked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41172"/>
            <a:ext cx="4170679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14" dirty="0"/>
              <a:t>Di</a:t>
            </a:r>
            <a:r>
              <a:rPr sz="2900" spc="-110" dirty="0"/>
              <a:t>sa</a:t>
            </a:r>
            <a:r>
              <a:rPr sz="2900" spc="-105" dirty="0"/>
              <a:t>d</a:t>
            </a:r>
            <a:r>
              <a:rPr sz="2900" spc="-165" dirty="0"/>
              <a:t>v</a:t>
            </a:r>
            <a:r>
              <a:rPr sz="2900" spc="-110" dirty="0"/>
              <a:t>anta</a:t>
            </a:r>
            <a:r>
              <a:rPr sz="2900" spc="-105" dirty="0"/>
              <a:t>g</a:t>
            </a:r>
            <a:r>
              <a:rPr sz="2900" spc="-114" dirty="0"/>
              <a:t>e</a:t>
            </a:r>
            <a:r>
              <a:rPr sz="2900" dirty="0"/>
              <a:t>s</a:t>
            </a:r>
            <a:r>
              <a:rPr sz="2900" spc="-250" dirty="0"/>
              <a:t> </a:t>
            </a:r>
            <a:r>
              <a:rPr sz="2900" spc="-114" dirty="0"/>
              <a:t>o</a:t>
            </a:r>
            <a:r>
              <a:rPr sz="2900" dirty="0"/>
              <a:t>f</a:t>
            </a:r>
            <a:r>
              <a:rPr sz="2900" spc="-215" dirty="0"/>
              <a:t> </a:t>
            </a:r>
            <a:r>
              <a:rPr sz="2900" spc="-114" dirty="0"/>
              <a:t>Li</a:t>
            </a:r>
            <a:r>
              <a:rPr sz="2900" spc="-110" dirty="0"/>
              <a:t>n</a:t>
            </a:r>
            <a:r>
              <a:rPr sz="2900" spc="-125" dirty="0"/>
              <a:t>k</a:t>
            </a:r>
            <a:r>
              <a:rPr sz="2900" spc="-114" dirty="0"/>
              <a:t>e</a:t>
            </a:r>
            <a:r>
              <a:rPr sz="2900" dirty="0"/>
              <a:t>d</a:t>
            </a:r>
            <a:r>
              <a:rPr sz="2900" spc="-245" dirty="0"/>
              <a:t> </a:t>
            </a:r>
            <a:r>
              <a:rPr sz="2900" spc="-114" dirty="0"/>
              <a:t>li</a:t>
            </a:r>
            <a:r>
              <a:rPr sz="2900" spc="-110" dirty="0"/>
              <a:t>s</a:t>
            </a:r>
            <a:r>
              <a:rPr sz="2900" dirty="0"/>
              <a:t>t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261010" y="1221486"/>
            <a:ext cx="8682990" cy="3093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The following</a:t>
            </a:r>
            <a:r>
              <a:rPr sz="1400" b="1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are</a:t>
            </a:r>
            <a:r>
              <a:rPr sz="1400" b="1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400" b="1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disadvantages</a:t>
            </a:r>
            <a:r>
              <a:rPr sz="1400" b="1" spc="-10" dirty="0">
                <a:solidFill>
                  <a:srgbClr val="333333"/>
                </a:solidFill>
                <a:latin typeface="Segoe UI"/>
                <a:cs typeface="Segoe UI"/>
              </a:rPr>
              <a:t> of</a:t>
            </a:r>
            <a:r>
              <a:rPr sz="1400" b="1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Segoe UI"/>
                <a:cs typeface="Segoe UI"/>
              </a:rPr>
              <a:t>linked</a:t>
            </a:r>
            <a:r>
              <a:rPr sz="1400" b="1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list: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Segoe UI"/>
              <a:cs typeface="Segoe UI"/>
            </a:endParaRPr>
          </a:p>
          <a:p>
            <a:pPr marL="50800">
              <a:lnSpc>
                <a:spcPct val="100000"/>
              </a:lnSpc>
            </a:pPr>
            <a:r>
              <a:rPr sz="1400" b="1" spc="10" dirty="0">
                <a:latin typeface="Segoe UI"/>
                <a:cs typeface="Segoe UI"/>
              </a:rPr>
              <a:t>Memory</a:t>
            </a:r>
            <a:r>
              <a:rPr sz="1400" b="1" spc="-75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usage</a:t>
            </a:r>
            <a:endParaRPr sz="1400">
              <a:latin typeface="Segoe UI"/>
              <a:cs typeface="Segoe UI"/>
            </a:endParaRPr>
          </a:p>
          <a:p>
            <a:pPr marL="50800" marR="173990">
              <a:lnSpc>
                <a:spcPct val="1071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linked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occupies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more </a:t>
            </a:r>
            <a:r>
              <a:rPr sz="1400" dirty="0">
                <a:latin typeface="Calibri"/>
                <a:cs typeface="Calibri"/>
              </a:rPr>
              <a:t>memory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array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each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occupies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two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types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variables,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i.e.,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one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simple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variable,</a:t>
            </a:r>
            <a:r>
              <a:rPr sz="1400" dirty="0">
                <a:latin typeface="Calibri"/>
                <a:cs typeface="Calibri"/>
              </a:rPr>
              <a:t> and</a:t>
            </a:r>
            <a:r>
              <a:rPr sz="1400" spc="-5" dirty="0">
                <a:latin typeface="Calibri"/>
                <a:cs typeface="Calibri"/>
              </a:rPr>
              <a:t> another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pointer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variable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occupies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4</a:t>
            </a:r>
            <a:r>
              <a:rPr sz="1400" spc="-5" dirty="0">
                <a:latin typeface="Calibri"/>
                <a:cs typeface="Calibri"/>
              </a:rPr>
              <a:t> bytes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the </a:t>
            </a:r>
            <a:r>
              <a:rPr sz="1400" spc="-15" dirty="0">
                <a:latin typeface="Calibri"/>
                <a:cs typeface="Calibri"/>
              </a:rPr>
              <a:t>memory.</a:t>
            </a:r>
            <a:endParaRPr sz="1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910"/>
              </a:spcBef>
            </a:pPr>
            <a:r>
              <a:rPr sz="1400" b="1" spc="-15" dirty="0">
                <a:latin typeface="Segoe UI"/>
                <a:cs typeface="Segoe UI"/>
              </a:rPr>
              <a:t>Traversal</a:t>
            </a:r>
            <a:endParaRPr sz="1400">
              <a:latin typeface="Segoe UI"/>
              <a:cs typeface="Segoe UI"/>
            </a:endParaRPr>
          </a:p>
          <a:p>
            <a:pPr marL="50800" marR="43180" algn="just">
              <a:lnSpc>
                <a:spcPct val="107100"/>
              </a:lnSpc>
            </a:pPr>
            <a:r>
              <a:rPr sz="1400" spc="-5" dirty="0">
                <a:latin typeface="Calibri"/>
                <a:cs typeface="Calibri"/>
              </a:rPr>
              <a:t>In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linked </a:t>
            </a:r>
            <a:r>
              <a:rPr sz="1400" spc="-5" dirty="0">
                <a:latin typeface="Calibri"/>
                <a:cs typeface="Calibri"/>
              </a:rPr>
              <a:t>list, the </a:t>
            </a:r>
            <a:r>
              <a:rPr sz="1400" spc="-10" dirty="0">
                <a:latin typeface="Calibri"/>
                <a:cs typeface="Calibri"/>
              </a:rPr>
              <a:t>traversal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not </a:t>
            </a:r>
            <a:r>
              <a:rPr sz="1400" spc="-25" dirty="0">
                <a:latin typeface="Calibri"/>
                <a:cs typeface="Calibri"/>
              </a:rPr>
              <a:t>easy. </a:t>
            </a:r>
            <a:r>
              <a:rPr sz="1400" spc="-5" dirty="0">
                <a:latin typeface="Calibri"/>
                <a:cs typeface="Calibri"/>
              </a:rPr>
              <a:t>If we </a:t>
            </a:r>
            <a:r>
              <a:rPr sz="1400" spc="-10" dirty="0">
                <a:latin typeface="Calibri"/>
                <a:cs typeface="Calibri"/>
              </a:rPr>
              <a:t>want to </a:t>
            </a:r>
            <a:r>
              <a:rPr sz="1400" spc="-5" dirty="0">
                <a:latin typeface="Calibri"/>
                <a:cs typeface="Calibri"/>
              </a:rPr>
              <a:t>access the element </a:t>
            </a:r>
            <a:r>
              <a:rPr sz="1400" dirty="0">
                <a:latin typeface="Calibri"/>
                <a:cs typeface="Calibri"/>
              </a:rPr>
              <a:t>in a </a:t>
            </a:r>
            <a:r>
              <a:rPr sz="1400" spc="-10" dirty="0">
                <a:latin typeface="Calibri"/>
                <a:cs typeface="Calibri"/>
              </a:rPr>
              <a:t>linked </a:t>
            </a:r>
            <a:r>
              <a:rPr sz="1400" spc="-5" dirty="0">
                <a:latin typeface="Calibri"/>
                <a:cs typeface="Calibri"/>
              </a:rPr>
              <a:t>list, we </a:t>
            </a:r>
            <a:r>
              <a:rPr sz="1400" spc="-10" dirty="0">
                <a:latin typeface="Calibri"/>
                <a:cs typeface="Calibri"/>
              </a:rPr>
              <a:t>cannot </a:t>
            </a:r>
            <a:r>
              <a:rPr sz="1400" spc="-5" dirty="0">
                <a:latin typeface="Calibri"/>
                <a:cs typeface="Calibri"/>
              </a:rPr>
              <a:t>access the element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randomly, </a:t>
            </a:r>
            <a:r>
              <a:rPr sz="1400" spc="-5" dirty="0">
                <a:latin typeface="Calibri"/>
                <a:cs typeface="Calibri"/>
              </a:rPr>
              <a:t>but </a:t>
            </a:r>
            <a:r>
              <a:rPr sz="1400" dirty="0">
                <a:latin typeface="Calibri"/>
                <a:cs typeface="Calibri"/>
              </a:rPr>
              <a:t>in the </a:t>
            </a:r>
            <a:r>
              <a:rPr sz="1400" spc="-5" dirty="0">
                <a:latin typeface="Calibri"/>
                <a:cs typeface="Calibri"/>
              </a:rPr>
              <a:t>case of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25" dirty="0">
                <a:latin typeface="Calibri"/>
                <a:cs typeface="Calibri"/>
              </a:rPr>
              <a:t>array, </a:t>
            </a:r>
            <a:r>
              <a:rPr sz="1400" spc="-5" dirty="0">
                <a:latin typeface="Calibri"/>
                <a:cs typeface="Calibri"/>
              </a:rPr>
              <a:t>we can </a:t>
            </a:r>
            <a:r>
              <a:rPr sz="1400" spc="-10" dirty="0">
                <a:latin typeface="Calibri"/>
                <a:cs typeface="Calibri"/>
              </a:rPr>
              <a:t>randomly </a:t>
            </a:r>
            <a:r>
              <a:rPr sz="1400" spc="-5" dirty="0">
                <a:latin typeface="Calibri"/>
                <a:cs typeface="Calibri"/>
              </a:rPr>
              <a:t>access the element </a:t>
            </a:r>
            <a:r>
              <a:rPr sz="1400" spc="-10" dirty="0">
                <a:latin typeface="Calibri"/>
                <a:cs typeface="Calibri"/>
              </a:rPr>
              <a:t>by index. For example, </a:t>
            </a:r>
            <a:r>
              <a:rPr sz="1400" dirty="0">
                <a:latin typeface="Calibri"/>
                <a:cs typeface="Calibri"/>
              </a:rPr>
              <a:t>if </a:t>
            </a:r>
            <a:r>
              <a:rPr sz="1400" spc="-5" dirty="0">
                <a:latin typeface="Calibri"/>
                <a:cs typeface="Calibri"/>
              </a:rPr>
              <a:t>we </a:t>
            </a:r>
            <a:r>
              <a:rPr sz="1400" spc="-10" dirty="0">
                <a:latin typeface="Calibri"/>
                <a:cs typeface="Calibri"/>
              </a:rPr>
              <a:t>want to </a:t>
            </a:r>
            <a:r>
              <a:rPr sz="1400" spc="-5" dirty="0">
                <a:latin typeface="Calibri"/>
                <a:cs typeface="Calibri"/>
              </a:rPr>
              <a:t>access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3</a:t>
            </a:r>
            <a:r>
              <a:rPr sz="1350" baseline="24691" dirty="0">
                <a:latin typeface="Calibri"/>
                <a:cs typeface="Calibri"/>
              </a:rPr>
              <a:t>rd</a:t>
            </a:r>
            <a:r>
              <a:rPr sz="1350" spc="179" baseline="24691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node,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 need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traverse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nodes </a:t>
            </a:r>
            <a:r>
              <a:rPr sz="1400" spc="-10" dirty="0">
                <a:latin typeface="Calibri"/>
                <a:cs typeface="Calibri"/>
              </a:rPr>
              <a:t>before</a:t>
            </a:r>
            <a:r>
              <a:rPr sz="1400" dirty="0">
                <a:latin typeface="Calibri"/>
                <a:cs typeface="Calibri"/>
              </a:rPr>
              <a:t> it.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time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required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access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particular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large.</a:t>
            </a:r>
            <a:endParaRPr sz="1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915"/>
              </a:spcBef>
            </a:pPr>
            <a:r>
              <a:rPr sz="1400" b="1" spc="-10" dirty="0">
                <a:latin typeface="Segoe UI"/>
                <a:cs typeface="Segoe UI"/>
              </a:rPr>
              <a:t>Reverse</a:t>
            </a:r>
            <a:r>
              <a:rPr sz="1400" b="1" spc="-5" dirty="0">
                <a:latin typeface="Segoe UI"/>
                <a:cs typeface="Segoe UI"/>
              </a:rPr>
              <a:t> traversing</a:t>
            </a:r>
            <a:endParaRPr sz="1400">
              <a:latin typeface="Segoe UI"/>
              <a:cs typeface="Segoe UI"/>
            </a:endParaRPr>
          </a:p>
          <a:p>
            <a:pPr marL="50800" marR="604520">
              <a:lnSpc>
                <a:spcPct val="1071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linked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backtracking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reverse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traversing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difficult.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doubly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linked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easier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requires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more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memory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store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back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pointer.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457200" y="171450"/>
            <a:ext cx="8686800" cy="446276"/>
          </a:xfrm>
        </p:spPr>
        <p:txBody>
          <a:bodyPr/>
          <a:lstStyle/>
          <a:p>
            <a:pPr eaLnBrk="1" hangingPunct="1"/>
            <a:r>
              <a:rPr lang="en-US" altLang="en-US" sz="2900" spc="-110" dirty="0" smtClean="0"/>
              <a:t>Why and when to use Linked Structures ? </a:t>
            </a:r>
          </a:p>
        </p:txBody>
      </p:sp>
      <p:sp>
        <p:nvSpPr>
          <p:cNvPr id="19459" name="Rectangle 3"/>
          <p:cNvSpPr>
            <a:spLocks noGrp="1"/>
          </p:cNvSpPr>
          <p:nvPr>
            <p:ph sz="quarter" idx="1"/>
          </p:nvPr>
        </p:nvSpPr>
        <p:spPr>
          <a:xfrm>
            <a:off x="457200" y="895350"/>
            <a:ext cx="8305800" cy="3539430"/>
          </a:xfrm>
        </p:spPr>
        <p:txBody>
          <a:bodyPr/>
          <a:lstStyle/>
          <a:p>
            <a:pPr marL="273050" lvl="1" indent="-273050" algn="just" eaLnBrk="1" hangingPunct="1">
              <a:spcBef>
                <a:spcPts val="575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en-US" sz="2800" dirty="0" smtClean="0"/>
              <a:t>The </a:t>
            </a:r>
            <a:r>
              <a:rPr lang="en-US" altLang="en-US" sz="2800" dirty="0" smtClean="0">
                <a:solidFill>
                  <a:srgbClr val="FF0000"/>
                </a:solidFill>
              </a:rPr>
              <a:t>total amount of information is not known beforehand. 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 smtClean="0"/>
              <a:t>It must be possible to </a:t>
            </a:r>
            <a:r>
              <a:rPr lang="en-US" altLang="en-US" sz="2800" dirty="0" smtClean="0">
                <a:solidFill>
                  <a:srgbClr val="FF0000"/>
                </a:solidFill>
              </a:rPr>
              <a:t>add or remove information, relatively efficiently</a:t>
            </a:r>
            <a:r>
              <a:rPr lang="en-US" altLang="en-US" sz="2800" dirty="0" smtClean="0"/>
              <a:t>.</a:t>
            </a:r>
          </a:p>
          <a:p>
            <a:pPr marL="273050" lvl="1" indent="-273050" algn="just" eaLnBrk="1" hangingPunct="1">
              <a:spcBef>
                <a:spcPts val="575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en-US" sz="2800" dirty="0" smtClean="0"/>
              <a:t>Information is stored in an </a:t>
            </a:r>
            <a:r>
              <a:rPr lang="en-US" altLang="en-US" sz="2800" dirty="0" smtClean="0">
                <a:solidFill>
                  <a:srgbClr val="FF0000"/>
                </a:solidFill>
              </a:rPr>
              <a:t>"ordered"</a:t>
            </a:r>
            <a:r>
              <a:rPr lang="en-US" altLang="en-US" sz="2800" dirty="0" smtClean="0"/>
              <a:t> or "sequenced" manner. </a:t>
            </a:r>
          </a:p>
          <a:p>
            <a:pPr marL="273050" lvl="1" indent="-273050" algn="just" eaLnBrk="1" hangingPunct="1">
              <a:spcBef>
                <a:spcPts val="575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en-US" sz="2800" dirty="0" smtClean="0"/>
              <a:t>The stored data has to be </a:t>
            </a:r>
            <a:r>
              <a:rPr lang="en-US" altLang="en-US" sz="2800" dirty="0" smtClean="0">
                <a:solidFill>
                  <a:srgbClr val="FF0000"/>
                </a:solidFill>
              </a:rPr>
              <a:t>manipulated extensively</a:t>
            </a:r>
            <a:r>
              <a:rPr lang="en-US" altLang="en-US" sz="2800" dirty="0" smtClean="0"/>
              <a:t>. </a:t>
            </a:r>
          </a:p>
          <a:p>
            <a:pPr eaLnBrk="1" hangingPunct="1"/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/>
          </p:cNvSpPr>
          <p:nvPr>
            <p:ph sz="quarter" idx="1"/>
          </p:nvPr>
        </p:nvSpPr>
        <p:spPr>
          <a:xfrm>
            <a:off x="304800" y="857251"/>
            <a:ext cx="8229600" cy="3262432"/>
          </a:xfrm>
        </p:spPr>
        <p:txBody>
          <a:bodyPr/>
          <a:lstStyle/>
          <a:p>
            <a:pPr algn="just"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General List </a:t>
            </a:r>
          </a:p>
          <a:p>
            <a:pPr algn="just" eaLnBrk="1" hangingPunct="1"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</a:rPr>
              <a:t>    </a:t>
            </a:r>
            <a:r>
              <a:rPr lang="en-US" altLang="en-US" sz="2400" dirty="0" smtClean="0"/>
              <a:t>Data can be inserted and deleted from any end and no restrictions on the operations that can be performed on the list.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 smtClean="0"/>
              <a:t>Random List – No ordering of data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 smtClean="0"/>
              <a:t>Ordered List – data are arranged according to the </a:t>
            </a:r>
            <a:r>
              <a:rPr lang="en-US" altLang="en-US" dirty="0" smtClean="0">
                <a:solidFill>
                  <a:srgbClr val="FF0000"/>
                </a:solidFill>
              </a:rPr>
              <a:t>key</a:t>
            </a:r>
          </a:p>
          <a:p>
            <a:pPr lvl="2" eaLnBrk="1" hangingPunct="1"/>
            <a:r>
              <a:rPr lang="en-US" altLang="en-US" sz="1800" dirty="0" smtClean="0">
                <a:solidFill>
                  <a:schemeClr val="hlink"/>
                </a:solidFill>
              </a:rPr>
              <a:t>Key: one or more fields within the structure that are used to identify the data or otherwise control their use.</a:t>
            </a:r>
          </a:p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Restricted List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 smtClean="0"/>
              <a:t>LIFO (Stack)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 smtClean="0"/>
              <a:t>FIFO (Queue)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41172"/>
            <a:ext cx="285813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375" dirty="0"/>
              <a:t>T</a:t>
            </a:r>
            <a:r>
              <a:rPr sz="2900" spc="-105" dirty="0"/>
              <a:t>yp</a:t>
            </a:r>
            <a:r>
              <a:rPr sz="2900" spc="-114" dirty="0"/>
              <a:t>e</a:t>
            </a:r>
            <a:r>
              <a:rPr sz="2900" dirty="0"/>
              <a:t>s</a:t>
            </a:r>
            <a:r>
              <a:rPr sz="2900" spc="-235" dirty="0"/>
              <a:t> </a:t>
            </a:r>
            <a:r>
              <a:rPr sz="2900" spc="-114" dirty="0"/>
              <a:t>o</a:t>
            </a:r>
            <a:r>
              <a:rPr sz="2900" dirty="0"/>
              <a:t>f</a:t>
            </a:r>
            <a:r>
              <a:rPr sz="2900" spc="-215" dirty="0"/>
              <a:t> </a:t>
            </a:r>
            <a:r>
              <a:rPr sz="2900" spc="-114" dirty="0"/>
              <a:t>Li</a:t>
            </a:r>
            <a:r>
              <a:rPr sz="2900" spc="-110" dirty="0"/>
              <a:t>n</a:t>
            </a:r>
            <a:r>
              <a:rPr sz="2900" spc="-125" dirty="0"/>
              <a:t>k</a:t>
            </a:r>
            <a:r>
              <a:rPr sz="2900" spc="-114" dirty="0"/>
              <a:t>e</a:t>
            </a:r>
            <a:r>
              <a:rPr sz="2900" dirty="0"/>
              <a:t>d</a:t>
            </a:r>
            <a:r>
              <a:rPr sz="2900" spc="-245" dirty="0"/>
              <a:t> </a:t>
            </a:r>
            <a:r>
              <a:rPr sz="2900" spc="-114" dirty="0"/>
              <a:t>li</a:t>
            </a:r>
            <a:r>
              <a:rPr sz="2900" spc="-110" dirty="0"/>
              <a:t>s</a:t>
            </a:r>
            <a:r>
              <a:rPr sz="2900" dirty="0"/>
              <a:t>t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230225" y="1132459"/>
            <a:ext cx="8585835" cy="285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800" b="1" spc="-5" dirty="0">
                <a:solidFill>
                  <a:srgbClr val="333333"/>
                </a:solidFill>
                <a:latin typeface="Segoe UI"/>
                <a:cs typeface="Segoe UI"/>
              </a:rPr>
              <a:t> following</a:t>
            </a:r>
            <a:r>
              <a:rPr sz="1800" b="1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Segoe UI"/>
                <a:cs typeface="Segoe UI"/>
              </a:rPr>
              <a:t>are</a:t>
            </a:r>
            <a:r>
              <a:rPr sz="1800" b="1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800" b="1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Segoe UI"/>
                <a:cs typeface="Segoe UI"/>
              </a:rPr>
              <a:t>types </a:t>
            </a:r>
            <a:r>
              <a:rPr sz="1800" b="1" spc="-15" dirty="0">
                <a:solidFill>
                  <a:srgbClr val="333333"/>
                </a:solidFill>
                <a:latin typeface="Segoe UI"/>
                <a:cs typeface="Segoe UI"/>
              </a:rPr>
              <a:t>of</a:t>
            </a:r>
            <a:r>
              <a:rPr sz="1800" b="1" spc="-5" dirty="0">
                <a:solidFill>
                  <a:srgbClr val="333333"/>
                </a:solidFill>
                <a:latin typeface="Segoe UI"/>
                <a:cs typeface="Segoe UI"/>
              </a:rPr>
              <a:t> linked</a:t>
            </a:r>
            <a:r>
              <a:rPr sz="1800" b="1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Segoe UI"/>
                <a:cs typeface="Segoe UI"/>
              </a:rPr>
              <a:t>list: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b="1" smtClean="0">
                <a:latin typeface="Arial"/>
                <a:cs typeface="Arial"/>
              </a:rPr>
              <a:t>Simp</a:t>
            </a:r>
            <a:r>
              <a:rPr sz="1800" b="1" spc="5" smtClean="0">
                <a:latin typeface="Arial"/>
                <a:cs typeface="Arial"/>
              </a:rPr>
              <a:t>l</a:t>
            </a:r>
            <a:r>
              <a:rPr sz="1800" b="1" spc="-5" smtClean="0">
                <a:latin typeface="Arial"/>
                <a:cs typeface="Arial"/>
              </a:rPr>
              <a:t>e</a:t>
            </a:r>
            <a:r>
              <a:rPr lang="en-US" sz="1800" b="1" spc="-5" dirty="0" smtClean="0">
                <a:latin typeface="Arial"/>
                <a:cs typeface="Arial"/>
              </a:rPr>
              <a:t>/Singly</a:t>
            </a:r>
            <a:r>
              <a:rPr sz="1800" b="1" spc="-1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nk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st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spc="-750" dirty="0">
                <a:latin typeface="Arial MT"/>
                <a:cs typeface="Arial MT"/>
              </a:rPr>
              <a:t>−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em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vi</a:t>
            </a:r>
            <a:r>
              <a:rPr sz="1800" spc="-15" dirty="0">
                <a:latin typeface="Arial MT"/>
                <a:cs typeface="Arial MT"/>
              </a:rPr>
              <a:t>g</a:t>
            </a:r>
            <a:r>
              <a:rPr sz="1800" spc="-5" dirty="0">
                <a:latin typeface="Arial MT"/>
                <a:cs typeface="Arial MT"/>
              </a:rPr>
              <a:t>ati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dirty="0">
                <a:latin typeface="Arial MT"/>
                <a:cs typeface="Arial MT"/>
              </a:rPr>
              <a:t> for</a:t>
            </a:r>
            <a:r>
              <a:rPr sz="1800" spc="-40" dirty="0">
                <a:latin typeface="Arial MT"/>
                <a:cs typeface="Arial MT"/>
              </a:rPr>
              <a:t>w</a:t>
            </a:r>
            <a:r>
              <a:rPr sz="1800" spc="-5" dirty="0">
                <a:latin typeface="Arial MT"/>
                <a:cs typeface="Arial MT"/>
              </a:rPr>
              <a:t>ard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-160" dirty="0">
                <a:latin typeface="Arial MT"/>
                <a:cs typeface="Arial MT"/>
              </a:rPr>
              <a:t>y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450"/>
              </a:spcBef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Doubly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Linked</a:t>
            </a:r>
            <a:r>
              <a:rPr sz="1800" b="1" dirty="0">
                <a:latin typeface="Arial"/>
                <a:cs typeface="Arial"/>
              </a:rPr>
              <a:t> List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750" dirty="0">
                <a:latin typeface="Arial MT"/>
                <a:cs typeface="Arial MT"/>
              </a:rPr>
              <a:t>−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Items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navigated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forward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backward.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Circular Linked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List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750" dirty="0">
                <a:latin typeface="Arial MT"/>
                <a:cs typeface="Arial MT"/>
              </a:rPr>
              <a:t>−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Last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item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contains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link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first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element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next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 the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55"/>
              </a:spcBef>
            </a:pPr>
            <a:r>
              <a:rPr sz="1800" dirty="0">
                <a:latin typeface="Arial MT"/>
                <a:cs typeface="Arial MT"/>
              </a:rPr>
              <a:t>first</a:t>
            </a:r>
            <a:r>
              <a:rPr sz="1800" spc="-10" dirty="0">
                <a:latin typeface="Arial MT"/>
                <a:cs typeface="Arial MT"/>
              </a:rPr>
              <a:t> element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link</a:t>
            </a:r>
            <a:r>
              <a:rPr sz="1800" dirty="0">
                <a:latin typeface="Arial MT"/>
                <a:cs typeface="Arial MT"/>
              </a:rPr>
              <a:t> to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previous.</a:t>
            </a:r>
            <a:endParaRPr sz="1800">
              <a:latin typeface="Arial MT"/>
              <a:cs typeface="Arial MT"/>
            </a:endParaRPr>
          </a:p>
          <a:p>
            <a:pPr marL="355600" marR="5080" indent="-342900">
              <a:lnSpc>
                <a:spcPct val="106600"/>
              </a:lnSpc>
              <a:spcBef>
                <a:spcPts val="1310"/>
              </a:spcBef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Circular</a:t>
            </a:r>
            <a:r>
              <a:rPr sz="1800" b="1" spc="2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Doubly</a:t>
            </a:r>
            <a:r>
              <a:rPr sz="1800" b="1" spc="2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Linked</a:t>
            </a:r>
            <a:r>
              <a:rPr sz="1800" b="1" spc="3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List</a:t>
            </a:r>
            <a:r>
              <a:rPr sz="1800" b="1" spc="300" dirty="0">
                <a:latin typeface="Arial"/>
                <a:cs typeface="Arial"/>
              </a:rPr>
              <a:t> </a:t>
            </a:r>
            <a:r>
              <a:rPr sz="1800" spc="-90" dirty="0">
                <a:latin typeface="Arial MT"/>
                <a:cs typeface="Arial MT"/>
              </a:rPr>
              <a:t>−Features</a:t>
            </a:r>
            <a:r>
              <a:rPr sz="1800" spc="2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2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both</a:t>
            </a:r>
            <a:r>
              <a:rPr sz="1800" spc="3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circular</a:t>
            </a:r>
            <a:r>
              <a:rPr sz="1800" spc="3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linked</a:t>
            </a:r>
            <a:r>
              <a:rPr sz="1800" spc="2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list</a:t>
            </a:r>
            <a:r>
              <a:rPr sz="1800" spc="3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3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doubly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linked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list.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41172"/>
            <a:ext cx="249237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5" dirty="0"/>
              <a:t>S</a:t>
            </a:r>
            <a:r>
              <a:rPr sz="2900" spc="-114" dirty="0"/>
              <a:t>i</a:t>
            </a:r>
            <a:r>
              <a:rPr sz="2900" spc="-110" dirty="0"/>
              <a:t>n</a:t>
            </a:r>
            <a:r>
              <a:rPr sz="2900" spc="-105" dirty="0"/>
              <a:t>g</a:t>
            </a:r>
            <a:r>
              <a:rPr sz="2900" spc="-114" dirty="0"/>
              <a:t>l</a:t>
            </a:r>
            <a:r>
              <a:rPr sz="2900" dirty="0"/>
              <a:t>y</a:t>
            </a:r>
            <a:r>
              <a:rPr sz="2900" spc="-245" dirty="0"/>
              <a:t> </a:t>
            </a:r>
            <a:r>
              <a:rPr sz="2900" spc="-114" dirty="0"/>
              <a:t>Li</a:t>
            </a:r>
            <a:r>
              <a:rPr sz="2900" spc="-110" dirty="0"/>
              <a:t>n</a:t>
            </a:r>
            <a:r>
              <a:rPr sz="2900" spc="-125" dirty="0"/>
              <a:t>k</a:t>
            </a:r>
            <a:r>
              <a:rPr sz="2900" spc="-114" dirty="0"/>
              <a:t>e</a:t>
            </a:r>
            <a:r>
              <a:rPr sz="2900" dirty="0"/>
              <a:t>d</a:t>
            </a:r>
            <a:r>
              <a:rPr sz="2900" spc="-229" dirty="0"/>
              <a:t> </a:t>
            </a:r>
            <a:r>
              <a:rPr sz="2900" spc="-114" dirty="0"/>
              <a:t>li</a:t>
            </a:r>
            <a:r>
              <a:rPr sz="2900" spc="-110" dirty="0"/>
              <a:t>s</a:t>
            </a:r>
            <a:r>
              <a:rPr sz="2900" dirty="0"/>
              <a:t>t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211023" y="898017"/>
            <a:ext cx="825880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Suppose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we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have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three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nodes, and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addresses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333333"/>
                </a:solidFill>
                <a:latin typeface="Segoe UI"/>
                <a:cs typeface="Segoe UI"/>
              </a:rPr>
              <a:t>of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these </a:t>
            </a:r>
            <a:r>
              <a:rPr sz="1600" spc="-15" dirty="0">
                <a:solidFill>
                  <a:srgbClr val="333333"/>
                </a:solidFill>
                <a:latin typeface="Segoe UI"/>
                <a:cs typeface="Segoe UI"/>
              </a:rPr>
              <a:t>three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nodes </a:t>
            </a:r>
            <a:r>
              <a:rPr sz="1600" spc="-15" dirty="0">
                <a:solidFill>
                  <a:srgbClr val="333333"/>
                </a:solidFill>
                <a:latin typeface="Segoe UI"/>
                <a:cs typeface="Segoe UI"/>
              </a:rPr>
              <a:t>are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100, 200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and</a:t>
            </a:r>
            <a:r>
              <a:rPr sz="16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300 </a:t>
            </a:r>
            <a:r>
              <a:rPr sz="1600" spc="-4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Segoe UI"/>
                <a:cs typeface="Segoe UI"/>
              </a:rPr>
              <a:t>respectively.</a:t>
            </a:r>
            <a:r>
              <a:rPr sz="160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representation</a:t>
            </a:r>
            <a:r>
              <a:rPr sz="1600" spc="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333333"/>
                </a:solidFill>
                <a:latin typeface="Segoe UI"/>
                <a:cs typeface="Segoe UI"/>
              </a:rPr>
              <a:t>of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 three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nodes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as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333333"/>
                </a:solidFill>
                <a:latin typeface="Segoe UI"/>
                <a:cs typeface="Segoe UI"/>
              </a:rPr>
              <a:t>linked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list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is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shown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in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below</a:t>
            </a:r>
            <a:r>
              <a:rPr sz="160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figure: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023" y="3431540"/>
            <a:ext cx="8592185" cy="11410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9400"/>
              </a:lnSpc>
              <a:spcBef>
                <a:spcPts val="300"/>
              </a:spcBef>
            </a:pPr>
            <a:r>
              <a:rPr sz="1600" spc="-25" dirty="0">
                <a:solidFill>
                  <a:srgbClr val="333333"/>
                </a:solidFill>
                <a:latin typeface="Segoe UI"/>
                <a:cs typeface="Segoe UI"/>
              </a:rPr>
              <a:t>We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can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observe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in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above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figure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that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there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333333"/>
                </a:solidFill>
                <a:latin typeface="Segoe UI"/>
                <a:cs typeface="Segoe UI"/>
              </a:rPr>
              <a:t>are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three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different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nodes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having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 address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100,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200 </a:t>
            </a:r>
            <a:r>
              <a:rPr sz="1600" spc="-4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and 300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Segoe UI"/>
                <a:cs typeface="Segoe UI"/>
              </a:rPr>
              <a:t>respectively.</a:t>
            </a:r>
            <a:r>
              <a:rPr sz="1600" spc="3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first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node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contains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address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333333"/>
                </a:solidFill>
                <a:latin typeface="Segoe UI"/>
                <a:cs typeface="Segoe UI"/>
              </a:rPr>
              <a:t>of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next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node,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i.e.,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200,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second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 node contains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address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333333"/>
                </a:solidFill>
                <a:latin typeface="Segoe UI"/>
                <a:cs typeface="Segoe UI"/>
              </a:rPr>
              <a:t>of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 the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last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 node,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i.e.,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300, and the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third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node contains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NULL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value </a:t>
            </a:r>
            <a:r>
              <a:rPr sz="1600" spc="-4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in its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address 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part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as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it does not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point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 to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any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node.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pointer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that</a:t>
            </a:r>
            <a:r>
              <a:rPr sz="16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holds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address </a:t>
            </a:r>
            <a:r>
              <a:rPr sz="1600" spc="-15" dirty="0">
                <a:solidFill>
                  <a:srgbClr val="333333"/>
                </a:solidFill>
                <a:latin typeface="Segoe UI"/>
                <a:cs typeface="Segoe UI"/>
              </a:rPr>
              <a:t>of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initial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node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is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known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as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600" spc="-7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b="1" i="1" spc="-5" dirty="0">
                <a:solidFill>
                  <a:srgbClr val="333333"/>
                </a:solidFill>
                <a:latin typeface="Segoe UI"/>
                <a:cs typeface="Segoe UI"/>
              </a:rPr>
              <a:t>head</a:t>
            </a:r>
            <a:r>
              <a:rPr sz="1600" b="1" i="1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b="1" i="1" spc="-5" dirty="0">
                <a:solidFill>
                  <a:srgbClr val="333333"/>
                </a:solidFill>
                <a:latin typeface="Segoe UI"/>
                <a:cs typeface="Segoe UI"/>
              </a:rPr>
              <a:t>pointer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6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527" y="1719072"/>
            <a:ext cx="5241036" cy="17053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41172"/>
            <a:ext cx="255270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14" dirty="0"/>
              <a:t>Do</a:t>
            </a:r>
            <a:r>
              <a:rPr sz="2900" spc="-110" dirty="0"/>
              <a:t>u</a:t>
            </a:r>
            <a:r>
              <a:rPr sz="2900" spc="-105" dirty="0"/>
              <a:t>b</a:t>
            </a:r>
            <a:r>
              <a:rPr sz="2900" spc="-114" dirty="0"/>
              <a:t>l</a:t>
            </a:r>
            <a:r>
              <a:rPr sz="2900" dirty="0"/>
              <a:t>y</a:t>
            </a:r>
            <a:r>
              <a:rPr sz="2900" spc="-245" dirty="0"/>
              <a:t> </a:t>
            </a:r>
            <a:r>
              <a:rPr sz="2900" spc="-114" dirty="0"/>
              <a:t>li</a:t>
            </a:r>
            <a:r>
              <a:rPr sz="2900" spc="-110" dirty="0"/>
              <a:t>n</a:t>
            </a:r>
            <a:r>
              <a:rPr sz="2900" spc="-125" dirty="0"/>
              <a:t>k</a:t>
            </a:r>
            <a:r>
              <a:rPr sz="2900" spc="-114" dirty="0"/>
              <a:t>e</a:t>
            </a:r>
            <a:r>
              <a:rPr sz="2900" dirty="0"/>
              <a:t>d</a:t>
            </a:r>
            <a:r>
              <a:rPr sz="2900" spc="-229" dirty="0"/>
              <a:t> </a:t>
            </a:r>
            <a:r>
              <a:rPr sz="2900" spc="-114" dirty="0"/>
              <a:t>li</a:t>
            </a:r>
            <a:r>
              <a:rPr sz="2900" spc="-110" dirty="0"/>
              <a:t>s</a:t>
            </a:r>
            <a:r>
              <a:rPr sz="2900" dirty="0"/>
              <a:t>t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230225" y="964133"/>
            <a:ext cx="8616315" cy="1031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5"/>
              </a:spcBef>
            </a:pP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Doubly</a:t>
            </a:r>
            <a:r>
              <a:rPr sz="1400" b="1" spc="17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Segoe UI"/>
                <a:cs typeface="Segoe UI"/>
              </a:rPr>
              <a:t>linked</a:t>
            </a:r>
            <a:r>
              <a:rPr sz="1400" b="1" spc="17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list</a:t>
            </a:r>
            <a:r>
              <a:rPr sz="1400" b="1" spc="19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as</a:t>
            </a:r>
            <a:r>
              <a:rPr sz="1400" b="1" spc="16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400" b="1" spc="17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linear</a:t>
            </a:r>
            <a:r>
              <a:rPr sz="1400" b="1" spc="17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data</a:t>
            </a:r>
            <a:r>
              <a:rPr sz="1400" b="1" spc="17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structure</a:t>
            </a:r>
            <a:r>
              <a:rPr sz="1400" b="1" spc="17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that</a:t>
            </a:r>
            <a:r>
              <a:rPr sz="1400" b="1" spc="17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has</a:t>
            </a:r>
            <a:r>
              <a:rPr sz="1400" b="1" spc="16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three</a:t>
            </a:r>
            <a:r>
              <a:rPr sz="1400" b="1" spc="16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5" dirty="0">
                <a:solidFill>
                  <a:srgbClr val="333333"/>
                </a:solidFill>
                <a:latin typeface="Segoe UI"/>
                <a:cs typeface="Segoe UI"/>
              </a:rPr>
              <a:t>parts</a:t>
            </a:r>
            <a:r>
              <a:rPr sz="1400" b="1" spc="16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in</a:t>
            </a:r>
            <a:r>
              <a:rPr sz="1400" b="1" spc="17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400" b="1" spc="17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single</a:t>
            </a:r>
            <a:r>
              <a:rPr sz="1400" b="1" spc="16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node,</a:t>
            </a:r>
            <a:r>
              <a:rPr sz="1400" b="1" spc="17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includes</a:t>
            </a:r>
            <a:r>
              <a:rPr sz="1400" b="1" spc="16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one</a:t>
            </a:r>
            <a:r>
              <a:rPr sz="1400" b="1" spc="16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data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ts val="1645"/>
              </a:lnSpc>
            </a:pPr>
            <a:r>
              <a:rPr sz="1400" b="1" spc="5" dirty="0">
                <a:solidFill>
                  <a:srgbClr val="333333"/>
                </a:solidFill>
                <a:latin typeface="Segoe UI"/>
                <a:cs typeface="Segoe UI"/>
              </a:rPr>
              <a:t>part,</a:t>
            </a:r>
            <a:r>
              <a:rPr sz="1400" b="1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pointer</a:t>
            </a:r>
            <a:r>
              <a:rPr sz="1400" b="1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to</a:t>
            </a:r>
            <a:r>
              <a:rPr sz="1400" b="1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its</a:t>
            </a:r>
            <a:r>
              <a:rPr sz="1400" b="1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previous</a:t>
            </a:r>
            <a:r>
              <a:rPr sz="1400" b="1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node,</a:t>
            </a:r>
            <a:r>
              <a:rPr sz="1400" b="1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and</a:t>
            </a:r>
            <a:r>
              <a:rPr sz="1400" b="1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pointer</a:t>
            </a:r>
            <a:r>
              <a:rPr sz="1400" b="1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to</a:t>
            </a:r>
            <a:r>
              <a:rPr sz="1400" b="1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next</a:t>
            </a:r>
            <a:r>
              <a:rPr sz="1400" b="1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333333"/>
                </a:solidFill>
                <a:latin typeface="Segoe UI"/>
                <a:cs typeface="Segoe UI"/>
              </a:rPr>
              <a:t>node.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Segoe UI"/>
              <a:cs typeface="Segoe UI"/>
            </a:endParaRPr>
          </a:p>
          <a:p>
            <a:pPr marL="12700" marR="7620">
              <a:lnSpc>
                <a:spcPts val="1510"/>
              </a:lnSpc>
            </a:pP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Suppose</a:t>
            </a:r>
            <a:r>
              <a:rPr sz="1400" spc="3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we</a:t>
            </a:r>
            <a:r>
              <a:rPr sz="1400" spc="3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have</a:t>
            </a:r>
            <a:r>
              <a:rPr sz="1400" spc="3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three</a:t>
            </a:r>
            <a:r>
              <a:rPr sz="1400" spc="29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nodes,</a:t>
            </a:r>
            <a:r>
              <a:rPr sz="1400" spc="29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and</a:t>
            </a:r>
            <a:r>
              <a:rPr sz="1400" spc="29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400" spc="29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address</a:t>
            </a:r>
            <a:r>
              <a:rPr sz="1400" spc="3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Segoe UI"/>
                <a:cs typeface="Segoe UI"/>
              </a:rPr>
              <a:t>of</a:t>
            </a:r>
            <a:r>
              <a:rPr sz="1400" spc="29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these</a:t>
            </a:r>
            <a:r>
              <a:rPr sz="1400" spc="29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nodes</a:t>
            </a:r>
            <a:r>
              <a:rPr sz="1400" spc="3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Segoe UI"/>
                <a:cs typeface="Segoe UI"/>
              </a:rPr>
              <a:t>are</a:t>
            </a:r>
            <a:r>
              <a:rPr sz="1400" spc="29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100,</a:t>
            </a:r>
            <a:r>
              <a:rPr sz="1400" spc="3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200</a:t>
            </a:r>
            <a:r>
              <a:rPr sz="1400" spc="29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and</a:t>
            </a:r>
            <a:r>
              <a:rPr sz="1400" spc="29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300,</a:t>
            </a:r>
            <a:r>
              <a:rPr sz="1400" spc="29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Segoe UI"/>
                <a:cs typeface="Segoe UI"/>
              </a:rPr>
              <a:t>respectively.</a:t>
            </a:r>
            <a:r>
              <a:rPr sz="1400" spc="3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400" spc="-37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representation</a:t>
            </a:r>
            <a:r>
              <a:rPr sz="1400" spc="-10" dirty="0">
                <a:solidFill>
                  <a:srgbClr val="333333"/>
                </a:solidFill>
                <a:latin typeface="Segoe UI"/>
                <a:cs typeface="Segoe UI"/>
              </a:rPr>
              <a:t> of</a:t>
            </a:r>
            <a:r>
              <a:rPr sz="14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these nodes</a:t>
            </a:r>
            <a:r>
              <a:rPr sz="14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in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 a</a:t>
            </a:r>
            <a:r>
              <a:rPr sz="14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doubly-linked</a:t>
            </a:r>
            <a:r>
              <a:rPr sz="1400" spc="-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list</a:t>
            </a:r>
            <a:r>
              <a:rPr sz="14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is</a:t>
            </a:r>
            <a:r>
              <a:rPr sz="14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shown</a:t>
            </a:r>
            <a:r>
              <a:rPr sz="14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below: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225" y="4060647"/>
            <a:ext cx="8616315" cy="814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just">
              <a:lnSpc>
                <a:spcPct val="89800"/>
              </a:lnSpc>
              <a:spcBef>
                <a:spcPts val="275"/>
              </a:spcBef>
            </a:pP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As we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can </a:t>
            </a:r>
            <a:r>
              <a:rPr sz="1400" spc="5" dirty="0">
                <a:solidFill>
                  <a:srgbClr val="333333"/>
                </a:solidFill>
                <a:latin typeface="Segoe UI"/>
                <a:cs typeface="Segoe UI"/>
              </a:rPr>
              <a:t>observe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in the above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figure,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the node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in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doubly-linked list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has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two address </a:t>
            </a:r>
            <a:r>
              <a:rPr sz="1400" spc="5" dirty="0">
                <a:solidFill>
                  <a:srgbClr val="333333"/>
                </a:solidFill>
                <a:latin typeface="Segoe UI"/>
                <a:cs typeface="Segoe UI"/>
              </a:rPr>
              <a:t>parts;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one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part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stores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 the 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address </a:t>
            </a:r>
            <a:r>
              <a:rPr sz="1400" b="1" i="1" spc="-20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400" b="1" i="1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next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while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the other part </a:t>
            </a:r>
            <a:r>
              <a:rPr sz="1400" spc="-10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node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stores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previous </a:t>
            </a:r>
            <a:r>
              <a:rPr sz="1400" b="1" i="1" spc="-25" dirty="0">
                <a:solidFill>
                  <a:srgbClr val="333333"/>
                </a:solidFill>
                <a:latin typeface="Segoe UI"/>
                <a:cs typeface="Segoe UI"/>
              </a:rPr>
              <a:t>node's 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address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. The initial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node </a:t>
            </a:r>
            <a:r>
              <a:rPr sz="14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in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the doubly </a:t>
            </a:r>
            <a:r>
              <a:rPr sz="1400" spc="-10" dirty="0">
                <a:solidFill>
                  <a:srgbClr val="333333"/>
                </a:solidFill>
                <a:latin typeface="Segoe UI"/>
                <a:cs typeface="Segoe UI"/>
              </a:rPr>
              <a:t>linked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list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has the </a:t>
            </a:r>
            <a:r>
              <a:rPr sz="1400" b="1" spc="-5" dirty="0">
                <a:solidFill>
                  <a:srgbClr val="333333"/>
                </a:solidFill>
                <a:latin typeface="Segoe UI"/>
                <a:cs typeface="Segoe UI"/>
              </a:rPr>
              <a:t>NULL </a:t>
            </a:r>
            <a:r>
              <a:rPr sz="1400" spc="-10" dirty="0">
                <a:solidFill>
                  <a:srgbClr val="333333"/>
                </a:solidFill>
                <a:latin typeface="Segoe UI"/>
                <a:cs typeface="Segoe UI"/>
              </a:rPr>
              <a:t>value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in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address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part, which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provides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address </a:t>
            </a:r>
            <a:r>
              <a:rPr sz="1400" spc="-10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previous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 node.</a:t>
            </a:r>
            <a:endParaRPr sz="1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5355" y="2316479"/>
            <a:ext cx="5731764" cy="15941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47955"/>
            <a:ext cx="6817359" cy="8604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090"/>
              </a:lnSpc>
              <a:spcBef>
                <a:spcPts val="535"/>
              </a:spcBef>
            </a:pPr>
            <a:r>
              <a:rPr sz="2900" spc="-110" dirty="0"/>
              <a:t>Representation</a:t>
            </a:r>
            <a:r>
              <a:rPr sz="2900" spc="-250" dirty="0"/>
              <a:t> </a:t>
            </a:r>
            <a:r>
              <a:rPr sz="2900" spc="-55" dirty="0"/>
              <a:t>of</a:t>
            </a:r>
            <a:r>
              <a:rPr sz="2900" spc="-204" dirty="0"/>
              <a:t> </a:t>
            </a:r>
            <a:r>
              <a:rPr sz="2900" spc="-75" dirty="0"/>
              <a:t>the</a:t>
            </a:r>
            <a:r>
              <a:rPr sz="2900" spc="-225" dirty="0"/>
              <a:t> </a:t>
            </a:r>
            <a:r>
              <a:rPr sz="2900" spc="-85" dirty="0"/>
              <a:t>node</a:t>
            </a:r>
            <a:r>
              <a:rPr sz="2900" spc="-245" dirty="0"/>
              <a:t> </a:t>
            </a:r>
            <a:r>
              <a:rPr sz="2900" spc="-55" dirty="0"/>
              <a:t>in</a:t>
            </a:r>
            <a:r>
              <a:rPr sz="2900" spc="-210" dirty="0"/>
              <a:t> </a:t>
            </a:r>
            <a:r>
              <a:rPr sz="2900" dirty="0"/>
              <a:t>a</a:t>
            </a:r>
            <a:r>
              <a:rPr sz="2900" spc="-220" dirty="0"/>
              <a:t> </a:t>
            </a:r>
            <a:r>
              <a:rPr sz="2900" spc="-95" dirty="0"/>
              <a:t>doubly</a:t>
            </a:r>
            <a:r>
              <a:rPr sz="2900" spc="-235" dirty="0"/>
              <a:t> </a:t>
            </a:r>
            <a:r>
              <a:rPr sz="2900" spc="-95" dirty="0"/>
              <a:t>linked </a:t>
            </a:r>
            <a:r>
              <a:rPr sz="2900" spc="-890" dirty="0"/>
              <a:t> </a:t>
            </a:r>
            <a:r>
              <a:rPr sz="2900" spc="-85" dirty="0"/>
              <a:t>list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668223" y="1066927"/>
            <a:ext cx="8001000" cy="373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800" dirty="0">
                <a:latin typeface="Segoe UI"/>
                <a:cs typeface="Segoe UI"/>
              </a:rPr>
              <a:t>1.struct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node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ts val="1900"/>
              </a:lnSpc>
              <a:tabLst>
                <a:tab pos="354965" algn="l"/>
              </a:tabLst>
            </a:pPr>
            <a:r>
              <a:rPr sz="1600" spc="-5" dirty="0">
                <a:latin typeface="Segoe UI"/>
                <a:cs typeface="Segoe UI"/>
              </a:rPr>
              <a:t>2.	{</a:t>
            </a:r>
            <a:endParaRPr sz="1600">
              <a:latin typeface="Segoe UI"/>
              <a:cs typeface="Segoe UI"/>
            </a:endParaRPr>
          </a:p>
          <a:p>
            <a:pPr marL="309880" indent="-297180">
              <a:lnSpc>
                <a:spcPts val="2135"/>
              </a:lnSpc>
              <a:spcBef>
                <a:spcPts val="570"/>
              </a:spcBef>
              <a:buClr>
                <a:srgbClr val="000000"/>
              </a:buClr>
              <a:buAutoNum type="arabicPeriod" startAt="3"/>
              <a:tabLst>
                <a:tab pos="309880" algn="l"/>
              </a:tabLst>
            </a:pPr>
            <a:r>
              <a:rPr sz="1800" spc="-5" dirty="0">
                <a:solidFill>
                  <a:srgbClr val="006699"/>
                </a:solidFill>
                <a:latin typeface="Segoe UI"/>
                <a:cs typeface="Segoe UI"/>
              </a:rPr>
              <a:t>int</a:t>
            </a:r>
            <a:r>
              <a:rPr sz="1800" spc="-55" dirty="0">
                <a:solidFill>
                  <a:srgbClr val="006699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data;</a:t>
            </a:r>
            <a:endParaRPr sz="1800">
              <a:latin typeface="Segoe UI"/>
              <a:cs typeface="Segoe UI"/>
            </a:endParaRPr>
          </a:p>
          <a:p>
            <a:pPr marL="466725" indent="-454659">
              <a:lnSpc>
                <a:spcPts val="1895"/>
              </a:lnSpc>
              <a:buAutoNum type="arabicPeriod" startAt="3"/>
              <a:tabLst>
                <a:tab pos="466725" algn="l"/>
                <a:tab pos="467359" algn="l"/>
              </a:tabLst>
            </a:pPr>
            <a:r>
              <a:rPr sz="1600" spc="-10" dirty="0">
                <a:latin typeface="Segoe UI"/>
                <a:cs typeface="Segoe UI"/>
              </a:rPr>
              <a:t>struct </a:t>
            </a:r>
            <a:r>
              <a:rPr sz="1600" spc="-5" dirty="0">
                <a:latin typeface="Segoe UI"/>
                <a:cs typeface="Segoe UI"/>
              </a:rPr>
              <a:t>node</a:t>
            </a:r>
            <a:r>
              <a:rPr sz="1600" spc="-20" dirty="0">
                <a:latin typeface="Segoe UI"/>
                <a:cs typeface="Segoe UI"/>
              </a:rPr>
              <a:t> </a:t>
            </a:r>
            <a:r>
              <a:rPr sz="1600" spc="-5" dirty="0">
                <a:latin typeface="Segoe UI"/>
                <a:cs typeface="Segoe UI"/>
              </a:rPr>
              <a:t>*next;</a:t>
            </a:r>
            <a:endParaRPr sz="1600">
              <a:latin typeface="Segoe UI"/>
              <a:cs typeface="Segoe UI"/>
            </a:endParaRPr>
          </a:p>
          <a:p>
            <a:pPr marL="247015" indent="-234950">
              <a:lnSpc>
                <a:spcPts val="2135"/>
              </a:lnSpc>
              <a:spcBef>
                <a:spcPts val="565"/>
              </a:spcBef>
              <a:buAutoNum type="arabicPeriod" startAt="3"/>
              <a:tabLst>
                <a:tab pos="247650" algn="l"/>
              </a:tabLst>
            </a:pPr>
            <a:r>
              <a:rPr sz="1800" spc="-5" dirty="0">
                <a:latin typeface="Segoe UI"/>
                <a:cs typeface="Segoe UI"/>
              </a:rPr>
              <a:t>struct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node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*prev;</a:t>
            </a:r>
            <a:endParaRPr sz="1800">
              <a:latin typeface="Segoe UI"/>
              <a:cs typeface="Segoe UI"/>
            </a:endParaRPr>
          </a:p>
          <a:p>
            <a:pPr marL="12700" algn="just">
              <a:lnSpc>
                <a:spcPts val="1895"/>
              </a:lnSpc>
            </a:pPr>
            <a:r>
              <a:rPr sz="1600" spc="-5" dirty="0">
                <a:latin typeface="Segoe UI"/>
                <a:cs typeface="Segoe UI"/>
              </a:rPr>
              <a:t>6.</a:t>
            </a:r>
            <a:r>
              <a:rPr sz="1600" spc="555" dirty="0">
                <a:latin typeface="Segoe UI"/>
                <a:cs typeface="Segoe UI"/>
              </a:rPr>
              <a:t> </a:t>
            </a:r>
            <a:r>
              <a:rPr sz="1600" spc="-5" dirty="0">
                <a:latin typeface="Segoe UI"/>
                <a:cs typeface="Segoe UI"/>
              </a:rPr>
              <a:t>}</a:t>
            </a:r>
            <a:endParaRPr sz="1600">
              <a:latin typeface="Segoe UI"/>
              <a:cs typeface="Segoe UI"/>
            </a:endParaRPr>
          </a:p>
          <a:p>
            <a:pPr marL="12700" marR="5080" algn="just">
              <a:lnSpc>
                <a:spcPct val="99900"/>
              </a:lnSpc>
              <a:spcBef>
                <a:spcPts val="850"/>
              </a:spcBef>
            </a:pP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In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the above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representation,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we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have defined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user-defined structure named </a:t>
            </a:r>
            <a:r>
              <a:rPr sz="1800" b="1" i="1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800" b="1" i="1" spc="-48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b="1" i="1" spc="-5" dirty="0">
                <a:solidFill>
                  <a:srgbClr val="333333"/>
                </a:solidFill>
                <a:latin typeface="Segoe UI"/>
                <a:cs typeface="Segoe UI"/>
              </a:rPr>
              <a:t>node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with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three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members,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one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is </a:t>
            </a:r>
            <a:r>
              <a:rPr sz="1800" b="1" spc="-10" dirty="0">
                <a:solidFill>
                  <a:srgbClr val="333333"/>
                </a:solidFill>
                <a:latin typeface="Segoe UI"/>
                <a:cs typeface="Segoe UI"/>
              </a:rPr>
              <a:t>data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of</a:t>
            </a:r>
            <a:r>
              <a:rPr sz="1800" spc="45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integer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type,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and the other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two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are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pointers, i.e., </a:t>
            </a:r>
            <a:r>
              <a:rPr sz="1800" b="1" dirty="0">
                <a:solidFill>
                  <a:srgbClr val="333333"/>
                </a:solidFill>
                <a:latin typeface="Segoe UI"/>
                <a:cs typeface="Segoe UI"/>
              </a:rPr>
              <a:t>next and </a:t>
            </a:r>
            <a:r>
              <a:rPr sz="1800" b="1" spc="-5" dirty="0">
                <a:solidFill>
                  <a:srgbClr val="333333"/>
                </a:solidFill>
                <a:latin typeface="Segoe UI"/>
                <a:cs typeface="Segoe UI"/>
              </a:rPr>
              <a:t>prev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node type. The </a:t>
            </a:r>
            <a:r>
              <a:rPr sz="1800" b="1" spc="-5" dirty="0">
                <a:solidFill>
                  <a:srgbClr val="333333"/>
                </a:solidFill>
                <a:latin typeface="Segoe UI"/>
                <a:cs typeface="Segoe UI"/>
              </a:rPr>
              <a:t>next pointer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variable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holds the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address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next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node,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and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800" b="1" spc="-5" dirty="0">
                <a:solidFill>
                  <a:srgbClr val="333333"/>
                </a:solidFill>
                <a:latin typeface="Segoe UI"/>
                <a:cs typeface="Segoe UI"/>
              </a:rPr>
              <a:t>prev pointer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holds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address 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previous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node. The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type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both the pointers,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i.e., </a:t>
            </a:r>
            <a:r>
              <a:rPr sz="1800" b="1" dirty="0">
                <a:solidFill>
                  <a:srgbClr val="333333"/>
                </a:solidFill>
                <a:latin typeface="Segoe UI"/>
                <a:cs typeface="Segoe UI"/>
              </a:rPr>
              <a:t>next and </a:t>
            </a:r>
            <a:r>
              <a:rPr sz="1800" b="1" spc="-5" dirty="0">
                <a:solidFill>
                  <a:srgbClr val="333333"/>
                </a:solidFill>
                <a:latin typeface="Segoe UI"/>
                <a:cs typeface="Segoe UI"/>
              </a:rPr>
              <a:t>prev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is </a:t>
            </a:r>
            <a:r>
              <a:rPr sz="1800" b="1" spc="-5" dirty="0">
                <a:solidFill>
                  <a:srgbClr val="333333"/>
                </a:solidFill>
                <a:latin typeface="Segoe UI"/>
                <a:cs typeface="Segoe UI"/>
              </a:rPr>
              <a:t>struct </a:t>
            </a:r>
            <a:r>
              <a:rPr sz="1800" b="1" dirty="0">
                <a:solidFill>
                  <a:srgbClr val="333333"/>
                </a:solidFill>
                <a:latin typeface="Segoe UI"/>
                <a:cs typeface="Segoe UI"/>
              </a:rPr>
              <a:t> node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as both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pointers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are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storing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address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node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800" b="1" i="1" spc="-5" dirty="0">
                <a:solidFill>
                  <a:srgbClr val="333333"/>
                </a:solidFill>
                <a:latin typeface="Segoe UI"/>
                <a:cs typeface="Segoe UI"/>
              </a:rPr>
              <a:t>struct </a:t>
            </a:r>
            <a:r>
              <a:rPr sz="1800" b="1" i="1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b="1" i="1" spc="-5" dirty="0">
                <a:solidFill>
                  <a:srgbClr val="333333"/>
                </a:solidFill>
                <a:latin typeface="Segoe UI"/>
                <a:cs typeface="Segoe UI"/>
              </a:rPr>
              <a:t>node</a:t>
            </a:r>
            <a:r>
              <a:rPr sz="1800" b="1" i="1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type.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41172"/>
            <a:ext cx="262318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14" dirty="0"/>
              <a:t>Ci</a:t>
            </a:r>
            <a:r>
              <a:rPr sz="2900" spc="-125" dirty="0"/>
              <a:t>r</a:t>
            </a:r>
            <a:r>
              <a:rPr sz="2900" spc="-105" dirty="0"/>
              <a:t>c</a:t>
            </a:r>
            <a:r>
              <a:rPr sz="2900" spc="-110" dirty="0"/>
              <a:t>u</a:t>
            </a:r>
            <a:r>
              <a:rPr sz="2900" spc="-114" dirty="0"/>
              <a:t>l</a:t>
            </a:r>
            <a:r>
              <a:rPr sz="2900" spc="-110" dirty="0"/>
              <a:t>a</a:t>
            </a:r>
            <a:r>
              <a:rPr sz="2900" dirty="0"/>
              <a:t>r</a:t>
            </a:r>
            <a:r>
              <a:rPr sz="2900" spc="-240" dirty="0"/>
              <a:t> </a:t>
            </a:r>
            <a:r>
              <a:rPr sz="2900" spc="-114" dirty="0"/>
              <a:t>li</a:t>
            </a:r>
            <a:r>
              <a:rPr sz="2900" spc="-110" dirty="0"/>
              <a:t>n</a:t>
            </a:r>
            <a:r>
              <a:rPr sz="2900" spc="-125" dirty="0"/>
              <a:t>k</a:t>
            </a:r>
            <a:r>
              <a:rPr sz="2900" spc="-114" dirty="0"/>
              <a:t>e</a:t>
            </a:r>
            <a:r>
              <a:rPr sz="2900" dirty="0"/>
              <a:t>d</a:t>
            </a:r>
            <a:r>
              <a:rPr sz="2900" spc="-220" dirty="0"/>
              <a:t> </a:t>
            </a:r>
            <a:r>
              <a:rPr sz="2900" spc="-114" dirty="0"/>
              <a:t>li</a:t>
            </a:r>
            <a:r>
              <a:rPr sz="2900" spc="-110" dirty="0"/>
              <a:t>s</a:t>
            </a:r>
            <a:r>
              <a:rPr sz="2900" dirty="0"/>
              <a:t>t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230225" y="997965"/>
            <a:ext cx="8615680" cy="177990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715" algn="just">
              <a:lnSpc>
                <a:spcPct val="89700"/>
              </a:lnSpc>
              <a:spcBef>
                <a:spcPts val="320"/>
              </a:spcBef>
            </a:pP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circular linked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list is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variation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singly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linked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list.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only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difference between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800" b="1" i="1" spc="-5" dirty="0">
                <a:solidFill>
                  <a:srgbClr val="333333"/>
                </a:solidFill>
                <a:latin typeface="Segoe UI"/>
                <a:cs typeface="Segoe UI"/>
              </a:rPr>
              <a:t>singly </a:t>
            </a:r>
            <a:r>
              <a:rPr sz="1800" b="1" i="1" spc="-10" dirty="0">
                <a:solidFill>
                  <a:srgbClr val="333333"/>
                </a:solidFill>
                <a:latin typeface="Segoe UI"/>
                <a:cs typeface="Segoe UI"/>
              </a:rPr>
              <a:t>linked </a:t>
            </a:r>
            <a:r>
              <a:rPr sz="1800" b="1" i="1" dirty="0">
                <a:solidFill>
                  <a:srgbClr val="333333"/>
                </a:solidFill>
                <a:latin typeface="Segoe UI"/>
                <a:cs typeface="Segoe UI"/>
              </a:rPr>
              <a:t>list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and a </a:t>
            </a:r>
            <a:r>
              <a:rPr sz="1800" b="1" i="1" spc="-5" dirty="0">
                <a:solidFill>
                  <a:srgbClr val="333333"/>
                </a:solidFill>
                <a:latin typeface="Segoe UI"/>
                <a:cs typeface="Segoe UI"/>
              </a:rPr>
              <a:t>circular </a:t>
            </a:r>
            <a:r>
              <a:rPr sz="1800" b="1" i="1" spc="-10" dirty="0">
                <a:solidFill>
                  <a:srgbClr val="333333"/>
                </a:solidFill>
                <a:latin typeface="Segoe UI"/>
                <a:cs typeface="Segoe UI"/>
              </a:rPr>
              <a:t>linked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list is that the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last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node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does not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point 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to </a:t>
            </a:r>
            <a:r>
              <a:rPr sz="1800" spc="-48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any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node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in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singly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linked</a:t>
            </a:r>
            <a:r>
              <a:rPr sz="18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list,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so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its link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part</a:t>
            </a:r>
            <a:r>
              <a:rPr sz="18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contains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NULL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value.</a:t>
            </a:r>
            <a:endParaRPr sz="1800">
              <a:latin typeface="Segoe UI"/>
              <a:cs typeface="Segoe UI"/>
            </a:endParaRPr>
          </a:p>
          <a:p>
            <a:pPr marL="12700" marR="5080" indent="62230" algn="just">
              <a:lnSpc>
                <a:spcPct val="89800"/>
              </a:lnSpc>
              <a:spcBef>
                <a:spcPts val="20"/>
              </a:spcBef>
            </a:pP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In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circular linked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list is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list in which the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last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node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connects to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first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node, so the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link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part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last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node holds the first 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node's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address. The circular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linked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list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has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no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starting and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ending node. 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We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can traverse in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any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direction,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i.e.,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either backward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or 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forward.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diagrammatic</a:t>
            </a:r>
            <a:r>
              <a:rPr sz="1800" spc="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representation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of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circular</a:t>
            </a:r>
            <a:r>
              <a:rPr sz="180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linked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list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is shown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below: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0724" y="2796539"/>
            <a:ext cx="5715000" cy="2118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78104"/>
            <a:ext cx="6984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A3B6"/>
                </a:solidFill>
              </a:rPr>
              <a:t>Unit-2</a:t>
            </a:r>
            <a:r>
              <a:rPr sz="2400" spc="-20" dirty="0">
                <a:solidFill>
                  <a:srgbClr val="00A3B6"/>
                </a:solidFill>
              </a:rPr>
              <a:t> </a:t>
            </a:r>
            <a:r>
              <a:rPr sz="2400" dirty="0">
                <a:solidFill>
                  <a:srgbClr val="00A3B6"/>
                </a:solidFill>
              </a:rPr>
              <a:t>Linear</a:t>
            </a:r>
            <a:r>
              <a:rPr sz="2400" spc="-10" dirty="0">
                <a:solidFill>
                  <a:srgbClr val="00A3B6"/>
                </a:solidFill>
              </a:rPr>
              <a:t> </a:t>
            </a:r>
            <a:r>
              <a:rPr sz="2400" spc="-5" dirty="0">
                <a:solidFill>
                  <a:srgbClr val="00A3B6"/>
                </a:solidFill>
              </a:rPr>
              <a:t>Data</a:t>
            </a:r>
            <a:r>
              <a:rPr sz="2400" spc="-20" dirty="0">
                <a:solidFill>
                  <a:srgbClr val="00A3B6"/>
                </a:solidFill>
              </a:rPr>
              <a:t> </a:t>
            </a:r>
            <a:r>
              <a:rPr sz="2400" spc="-5" dirty="0">
                <a:solidFill>
                  <a:srgbClr val="00A3B6"/>
                </a:solidFill>
              </a:rPr>
              <a:t>Structures</a:t>
            </a:r>
            <a:r>
              <a:rPr sz="2400" spc="-15" dirty="0">
                <a:solidFill>
                  <a:srgbClr val="00A3B6"/>
                </a:solidFill>
              </a:rPr>
              <a:t> </a:t>
            </a:r>
            <a:r>
              <a:rPr sz="2400" dirty="0">
                <a:solidFill>
                  <a:srgbClr val="00A3B6"/>
                </a:solidFill>
              </a:rPr>
              <a:t>&amp;</a:t>
            </a:r>
            <a:r>
              <a:rPr sz="2400" spc="-25" dirty="0">
                <a:solidFill>
                  <a:srgbClr val="00A3B6"/>
                </a:solidFill>
              </a:rPr>
              <a:t> </a:t>
            </a:r>
            <a:r>
              <a:rPr sz="2400" spc="-5" dirty="0">
                <a:solidFill>
                  <a:srgbClr val="00A3B6"/>
                </a:solidFill>
              </a:rPr>
              <a:t>their</a:t>
            </a:r>
            <a:r>
              <a:rPr sz="2400" spc="-20" dirty="0">
                <a:solidFill>
                  <a:srgbClr val="00A3B6"/>
                </a:solidFill>
              </a:rPr>
              <a:t> </a:t>
            </a:r>
            <a:r>
              <a:rPr sz="2400" spc="-5" dirty="0">
                <a:solidFill>
                  <a:srgbClr val="00A3B6"/>
                </a:solidFill>
              </a:rPr>
              <a:t>representation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0550" y="905996"/>
            <a:ext cx="8362315" cy="3399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  <a:tabLst>
                <a:tab pos="455930" algn="l"/>
                <a:tab pos="1120775" algn="l"/>
                <a:tab pos="1800225" algn="l"/>
                <a:tab pos="2481580" algn="l"/>
                <a:tab pos="3096260" algn="l"/>
                <a:tab pos="3624579" algn="l"/>
                <a:tab pos="4390390" algn="l"/>
                <a:tab pos="4834890" algn="l"/>
                <a:tab pos="6548755" algn="l"/>
                <a:tab pos="7160895" algn="l"/>
              </a:tabLst>
            </a:pPr>
            <a:r>
              <a:rPr sz="2400" dirty="0">
                <a:latin typeface="Arial MT"/>
                <a:cs typeface="Arial MT"/>
              </a:rPr>
              <a:t>In	</a:t>
            </a:r>
            <a:r>
              <a:rPr sz="2400" spc="-5" dirty="0">
                <a:latin typeface="Arial MT"/>
                <a:cs typeface="Arial MT"/>
              </a:rPr>
              <a:t>this	un</a:t>
            </a:r>
            <a:r>
              <a:rPr sz="2400" spc="-1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t	</a:t>
            </a:r>
            <a:r>
              <a:rPr sz="2400" spc="-5" dirty="0">
                <a:latin typeface="Arial MT"/>
                <a:cs typeface="Arial MT"/>
              </a:rPr>
              <a:t>you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w</a:t>
            </a:r>
            <a:r>
              <a:rPr sz="2400" spc="-15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ll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b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ab</a:t>
            </a:r>
            <a:r>
              <a:rPr sz="2400" spc="-15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to	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-15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erst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nd</a:t>
            </a:r>
            <a:r>
              <a:rPr sz="2400" dirty="0">
                <a:latin typeface="Arial MT"/>
                <a:cs typeface="Arial MT"/>
              </a:rPr>
              <a:t>	the	f</a:t>
            </a:r>
            <a:r>
              <a:rPr sz="2400" spc="-1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llo</a:t>
            </a:r>
            <a:r>
              <a:rPr sz="2400" dirty="0">
                <a:latin typeface="Arial MT"/>
                <a:cs typeface="Arial MT"/>
              </a:rPr>
              <a:t>w</a:t>
            </a:r>
            <a:r>
              <a:rPr sz="2400" spc="-5" dirty="0">
                <a:latin typeface="Arial MT"/>
                <a:cs typeface="Arial MT"/>
              </a:rPr>
              <a:t>ing  concepts: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2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Linked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List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Understanding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their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Operations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Singly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Linked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List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Doubly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Linked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List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Circular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Linked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List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Circular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Doubly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Linked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Applications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Linked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List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41172"/>
            <a:ext cx="7385684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10" dirty="0"/>
              <a:t>Representation</a:t>
            </a:r>
            <a:r>
              <a:rPr sz="2900" spc="-250" dirty="0"/>
              <a:t> </a:t>
            </a:r>
            <a:r>
              <a:rPr sz="2900" spc="-60" dirty="0"/>
              <a:t>of</a:t>
            </a:r>
            <a:r>
              <a:rPr sz="2900" spc="-210" dirty="0"/>
              <a:t> </a:t>
            </a:r>
            <a:r>
              <a:rPr sz="2900" spc="-75" dirty="0"/>
              <a:t>the</a:t>
            </a:r>
            <a:r>
              <a:rPr sz="2900" spc="-220" dirty="0"/>
              <a:t> </a:t>
            </a:r>
            <a:r>
              <a:rPr sz="2900" spc="-85" dirty="0"/>
              <a:t>node</a:t>
            </a:r>
            <a:r>
              <a:rPr sz="2900" spc="-235" dirty="0"/>
              <a:t> </a:t>
            </a:r>
            <a:r>
              <a:rPr sz="2900" spc="-60" dirty="0"/>
              <a:t>in</a:t>
            </a:r>
            <a:r>
              <a:rPr sz="2900" spc="-210" dirty="0"/>
              <a:t> </a:t>
            </a:r>
            <a:r>
              <a:rPr sz="2900" dirty="0"/>
              <a:t>a</a:t>
            </a:r>
            <a:r>
              <a:rPr sz="2900" spc="-220" dirty="0"/>
              <a:t> </a:t>
            </a:r>
            <a:r>
              <a:rPr sz="2900" spc="-100" dirty="0"/>
              <a:t>circular</a:t>
            </a:r>
            <a:r>
              <a:rPr sz="2900" spc="-220" dirty="0"/>
              <a:t> </a:t>
            </a:r>
            <a:r>
              <a:rPr sz="2900" spc="-95" dirty="0"/>
              <a:t>linked</a:t>
            </a:r>
            <a:r>
              <a:rPr sz="2900" spc="-225" dirty="0"/>
              <a:t> </a:t>
            </a:r>
            <a:r>
              <a:rPr sz="2900" spc="-85" dirty="0"/>
              <a:t>list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299110" y="1233296"/>
            <a:ext cx="8615680" cy="7835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algn="just">
              <a:lnSpc>
                <a:spcPct val="88100"/>
              </a:lnSpc>
              <a:spcBef>
                <a:spcPts val="355"/>
              </a:spcBef>
            </a:pP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circular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linked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list is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sequence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elements in which each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node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has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link to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next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node,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and the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last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node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is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having a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link to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first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node. The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representation 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circular</a:t>
            </a:r>
            <a:r>
              <a:rPr sz="18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linked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list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will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be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similar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to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singly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linked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list, as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shown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below: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110" y="2679649"/>
            <a:ext cx="2338705" cy="1469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dirty="0">
                <a:latin typeface="Segoe UI"/>
                <a:cs typeface="Segoe UI"/>
              </a:rPr>
              <a:t>1.	</a:t>
            </a:r>
            <a:r>
              <a:rPr sz="1800" spc="-5" dirty="0">
                <a:latin typeface="Segoe UI"/>
                <a:cs typeface="Segoe UI"/>
              </a:rPr>
              <a:t>struct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node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ts val="2010"/>
              </a:lnSpc>
              <a:tabLst>
                <a:tab pos="354965" algn="l"/>
              </a:tabLst>
            </a:pPr>
            <a:r>
              <a:rPr sz="1800" dirty="0">
                <a:latin typeface="Segoe UI"/>
                <a:cs typeface="Segoe UI"/>
              </a:rPr>
              <a:t>2.	{</a:t>
            </a:r>
            <a:endParaRPr sz="1800">
              <a:latin typeface="Segoe UI"/>
              <a:cs typeface="Segoe UI"/>
            </a:endParaRPr>
          </a:p>
          <a:p>
            <a:pPr marL="541020" indent="-528955">
              <a:lnSpc>
                <a:spcPts val="2010"/>
              </a:lnSpc>
              <a:spcBef>
                <a:spcPts val="590"/>
              </a:spcBef>
              <a:buClr>
                <a:srgbClr val="000000"/>
              </a:buClr>
              <a:buFont typeface="Segoe UI"/>
              <a:buAutoNum type="arabicPeriod" startAt="3"/>
              <a:tabLst>
                <a:tab pos="541020" algn="l"/>
                <a:tab pos="541655" algn="l"/>
              </a:tabLst>
            </a:pPr>
            <a:r>
              <a:rPr sz="1800" b="1" dirty="0">
                <a:solidFill>
                  <a:srgbClr val="006699"/>
                </a:solidFill>
                <a:latin typeface="Segoe UI"/>
                <a:cs typeface="Segoe UI"/>
              </a:rPr>
              <a:t>int</a:t>
            </a:r>
            <a:r>
              <a:rPr sz="1800" b="1" spc="-60" dirty="0">
                <a:solidFill>
                  <a:srgbClr val="006699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data;</a:t>
            </a:r>
            <a:endParaRPr sz="1800">
              <a:latin typeface="Segoe UI"/>
              <a:cs typeface="Segoe UI"/>
            </a:endParaRPr>
          </a:p>
          <a:p>
            <a:pPr marL="541020" indent="-528955">
              <a:lnSpc>
                <a:spcPts val="2010"/>
              </a:lnSpc>
              <a:buAutoNum type="arabicPeriod" startAt="3"/>
              <a:tabLst>
                <a:tab pos="541020" algn="l"/>
                <a:tab pos="541655" algn="l"/>
              </a:tabLst>
            </a:pPr>
            <a:r>
              <a:rPr sz="1800" spc="-5" dirty="0">
                <a:latin typeface="Segoe UI"/>
                <a:cs typeface="Segoe UI"/>
              </a:rPr>
              <a:t>struct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node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*next;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800" dirty="0">
                <a:latin typeface="Segoe UI"/>
                <a:cs typeface="Segoe UI"/>
              </a:rPr>
              <a:t>5.	}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440182"/>
            <a:ext cx="376618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14" dirty="0"/>
              <a:t>Do</a:t>
            </a:r>
            <a:r>
              <a:rPr sz="2900" spc="-110" dirty="0"/>
              <a:t>u</a:t>
            </a:r>
            <a:r>
              <a:rPr sz="2900" spc="-105" dirty="0"/>
              <a:t>b</a:t>
            </a:r>
            <a:r>
              <a:rPr sz="2900" spc="-114" dirty="0"/>
              <a:t>l</a:t>
            </a:r>
            <a:r>
              <a:rPr sz="2900" dirty="0"/>
              <a:t>y</a:t>
            </a:r>
            <a:r>
              <a:rPr sz="2900" spc="-245" dirty="0"/>
              <a:t> </a:t>
            </a:r>
            <a:r>
              <a:rPr sz="2900" spc="-114" dirty="0"/>
              <a:t>Ci</a:t>
            </a:r>
            <a:r>
              <a:rPr sz="2900" spc="-125" dirty="0"/>
              <a:t>r</a:t>
            </a:r>
            <a:r>
              <a:rPr sz="2900" spc="-105" dirty="0"/>
              <a:t>c</a:t>
            </a:r>
            <a:r>
              <a:rPr sz="2900" spc="-110" dirty="0"/>
              <a:t>u</a:t>
            </a:r>
            <a:r>
              <a:rPr sz="2900" spc="-114" dirty="0"/>
              <a:t>l</a:t>
            </a:r>
            <a:r>
              <a:rPr sz="2900" spc="-110" dirty="0"/>
              <a:t>a</a:t>
            </a:r>
            <a:r>
              <a:rPr sz="2900" dirty="0"/>
              <a:t>r</a:t>
            </a:r>
            <a:r>
              <a:rPr sz="2900" spc="-225" dirty="0"/>
              <a:t> </a:t>
            </a:r>
            <a:r>
              <a:rPr sz="2900" spc="-114" dirty="0"/>
              <a:t>li</a:t>
            </a:r>
            <a:r>
              <a:rPr sz="2900" spc="-110" dirty="0"/>
              <a:t>n</a:t>
            </a:r>
            <a:r>
              <a:rPr sz="2900" spc="-125" dirty="0"/>
              <a:t>k</a:t>
            </a:r>
            <a:r>
              <a:rPr sz="2900" spc="-114" dirty="0"/>
              <a:t>e</a:t>
            </a:r>
            <a:r>
              <a:rPr sz="2900" dirty="0"/>
              <a:t>d</a:t>
            </a:r>
            <a:r>
              <a:rPr sz="2900" spc="-229" dirty="0"/>
              <a:t> </a:t>
            </a:r>
            <a:r>
              <a:rPr sz="2900" spc="-114" dirty="0"/>
              <a:t>li</a:t>
            </a:r>
            <a:r>
              <a:rPr sz="2900" spc="-110" dirty="0"/>
              <a:t>s</a:t>
            </a:r>
            <a:r>
              <a:rPr sz="2900" dirty="0"/>
              <a:t>t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299110" y="1069974"/>
            <a:ext cx="8613775" cy="5099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75"/>
              </a:spcBef>
            </a:pP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600" spc="1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doubly</a:t>
            </a:r>
            <a:r>
              <a:rPr sz="1600" spc="1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circular</a:t>
            </a:r>
            <a:r>
              <a:rPr sz="1600" spc="10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333333"/>
                </a:solidFill>
                <a:latin typeface="Segoe UI"/>
                <a:cs typeface="Segoe UI"/>
              </a:rPr>
              <a:t>linked</a:t>
            </a:r>
            <a:r>
              <a:rPr sz="1600" spc="1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list</a:t>
            </a:r>
            <a:r>
              <a:rPr sz="1600" spc="10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has</a:t>
            </a:r>
            <a:r>
              <a:rPr sz="1600" spc="10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600" spc="9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features</a:t>
            </a:r>
            <a:r>
              <a:rPr sz="1600" spc="1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333333"/>
                </a:solidFill>
                <a:latin typeface="Segoe UI"/>
                <a:cs typeface="Segoe UI"/>
              </a:rPr>
              <a:t>of</a:t>
            </a:r>
            <a:r>
              <a:rPr sz="1600" spc="9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both</a:t>
            </a:r>
            <a:r>
              <a:rPr sz="1600" spc="9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600" spc="1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circular</a:t>
            </a:r>
            <a:r>
              <a:rPr sz="1600" spc="1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linked</a:t>
            </a:r>
            <a:r>
              <a:rPr sz="1600" spc="1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list</a:t>
            </a:r>
            <a:r>
              <a:rPr sz="1600" spc="10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and</a:t>
            </a:r>
            <a:r>
              <a:rPr sz="1600" spc="1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doubly</a:t>
            </a:r>
            <a:r>
              <a:rPr sz="1600" spc="1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333333"/>
                </a:solidFill>
                <a:latin typeface="Segoe UI"/>
                <a:cs typeface="Segoe UI"/>
              </a:rPr>
              <a:t>linked </a:t>
            </a:r>
            <a:r>
              <a:rPr sz="1600" spc="-4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list.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110" y="3001517"/>
            <a:ext cx="8615680" cy="17170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14"/>
              </a:spcBef>
            </a:pP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 above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figure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shows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600" spc="4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representation </a:t>
            </a:r>
            <a:r>
              <a:rPr sz="1600" spc="-15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doubly circular </a:t>
            </a:r>
            <a:r>
              <a:rPr sz="1600" spc="-15" dirty="0">
                <a:solidFill>
                  <a:srgbClr val="333333"/>
                </a:solidFill>
                <a:latin typeface="Segoe UI"/>
                <a:cs typeface="Segoe UI"/>
              </a:rPr>
              <a:t>linked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list in which the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last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 node is attached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to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 first node and thus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creates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circle.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It 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is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a doubly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linked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list also because 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each node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holds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address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333333"/>
                </a:solidFill>
                <a:latin typeface="Segoe UI"/>
                <a:cs typeface="Segoe UI"/>
              </a:rPr>
              <a:t>of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previous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node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also.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main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difference</a:t>
            </a:r>
            <a:r>
              <a:rPr sz="1600" spc="4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between</a:t>
            </a:r>
            <a:r>
              <a:rPr sz="1600" spc="4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600" spc="-4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doubly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linked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list and doubly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circular linked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list 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is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that the doubly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circular linked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list does not 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contain the NULL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value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in the previous field </a:t>
            </a:r>
            <a:r>
              <a:rPr sz="1600" spc="-15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 node. As the doubly circular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linked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contains 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three</a:t>
            </a:r>
            <a:r>
              <a:rPr sz="1600" spc="3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parts,</a:t>
            </a:r>
            <a:r>
              <a:rPr sz="1600" spc="34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i.e.,</a:t>
            </a:r>
            <a:r>
              <a:rPr sz="1600" spc="3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two</a:t>
            </a:r>
            <a:r>
              <a:rPr sz="1600" spc="3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address</a:t>
            </a:r>
            <a:r>
              <a:rPr sz="1600" spc="3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parts</a:t>
            </a:r>
            <a:r>
              <a:rPr sz="1600" spc="30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and</a:t>
            </a:r>
            <a:r>
              <a:rPr sz="1600" spc="3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one</a:t>
            </a:r>
            <a:r>
              <a:rPr sz="1600" spc="3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data</a:t>
            </a:r>
            <a:r>
              <a:rPr sz="1600" spc="3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part</a:t>
            </a:r>
            <a:r>
              <a:rPr sz="1600" spc="3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so</a:t>
            </a:r>
            <a:r>
              <a:rPr sz="1600" spc="3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its</a:t>
            </a:r>
            <a:r>
              <a:rPr sz="1600" spc="3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representation</a:t>
            </a:r>
            <a:r>
              <a:rPr sz="1600" spc="3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is</a:t>
            </a:r>
            <a:r>
              <a:rPr sz="1600" spc="3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similar</a:t>
            </a:r>
            <a:r>
              <a:rPr sz="1600" spc="3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to</a:t>
            </a:r>
            <a:r>
              <a:rPr sz="1600" spc="3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600" spc="-4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doubly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333333"/>
                </a:solidFill>
                <a:latin typeface="Segoe UI"/>
                <a:cs typeface="Segoe UI"/>
              </a:rPr>
              <a:t>linked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list.</a:t>
            </a:r>
            <a:endParaRPr sz="16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075" y="1336547"/>
            <a:ext cx="6190487" cy="19232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66750"/>
            <a:ext cx="86868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5" dirty="0"/>
              <a:t>R</a:t>
            </a:r>
            <a:r>
              <a:rPr sz="2800" spc="-110" dirty="0"/>
              <a:t>e</a:t>
            </a:r>
            <a:r>
              <a:rPr sz="2800" spc="-114" dirty="0"/>
              <a:t>p</a:t>
            </a:r>
            <a:r>
              <a:rPr sz="2800" spc="-125" dirty="0"/>
              <a:t>r</a:t>
            </a:r>
            <a:r>
              <a:rPr sz="2800" spc="-110" dirty="0"/>
              <a:t>e</a:t>
            </a:r>
            <a:r>
              <a:rPr sz="2800" spc="-114" dirty="0"/>
              <a:t>s</a:t>
            </a:r>
            <a:r>
              <a:rPr sz="2800" spc="-110" dirty="0"/>
              <a:t>e</a:t>
            </a:r>
            <a:r>
              <a:rPr sz="2800" spc="-114" dirty="0"/>
              <a:t>nt</a:t>
            </a:r>
            <a:r>
              <a:rPr sz="2800" spc="-120" dirty="0"/>
              <a:t>a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29" dirty="0"/>
              <a:t> </a:t>
            </a:r>
            <a:r>
              <a:rPr sz="2800" spc="-110" dirty="0"/>
              <a:t>o</a:t>
            </a:r>
            <a:r>
              <a:rPr sz="2800" spc="-5" dirty="0"/>
              <a:t>f</a:t>
            </a:r>
            <a:r>
              <a:rPr sz="2800" spc="-220" dirty="0"/>
              <a:t> </a:t>
            </a:r>
            <a:r>
              <a:rPr sz="2800" spc="-114" dirty="0"/>
              <a:t>th</a:t>
            </a:r>
            <a:r>
              <a:rPr sz="2800" spc="-5" dirty="0"/>
              <a:t>e</a:t>
            </a:r>
            <a:r>
              <a:rPr sz="2800" spc="-225" dirty="0"/>
              <a:t> </a:t>
            </a:r>
            <a:r>
              <a:rPr sz="2800" spc="-114" dirty="0"/>
              <a:t>n</a:t>
            </a:r>
            <a:r>
              <a:rPr sz="2800" spc="-110" dirty="0"/>
              <a:t>o</a:t>
            </a:r>
            <a:r>
              <a:rPr sz="2800" spc="-114" dirty="0"/>
              <a:t>d</a:t>
            </a:r>
            <a:r>
              <a:rPr sz="2800" spc="-5" dirty="0"/>
              <a:t>e</a:t>
            </a:r>
            <a:r>
              <a:rPr sz="2800" spc="-215" dirty="0"/>
              <a:t> </a:t>
            </a:r>
            <a:r>
              <a:rPr sz="2800" spc="-120" dirty="0"/>
              <a:t>i</a:t>
            </a:r>
            <a:r>
              <a:rPr sz="2800" spc="-5" dirty="0"/>
              <a:t>n</a:t>
            </a:r>
            <a:r>
              <a:rPr sz="2800" spc="-229" dirty="0"/>
              <a:t> </a:t>
            </a:r>
            <a:r>
              <a:rPr sz="2800" spc="-5"/>
              <a:t>a</a:t>
            </a:r>
            <a:r>
              <a:rPr sz="2800" spc="-210"/>
              <a:t> </a:t>
            </a:r>
            <a:r>
              <a:rPr lang="en-US" sz="2800" spc="-210" dirty="0" smtClean="0"/>
              <a:t>doubly </a:t>
            </a:r>
            <a:r>
              <a:rPr sz="2800" spc="-110" smtClean="0"/>
              <a:t>c</a:t>
            </a:r>
            <a:r>
              <a:rPr sz="2800" spc="-120" smtClean="0"/>
              <a:t>i</a:t>
            </a:r>
            <a:r>
              <a:rPr sz="2800" spc="-125" smtClean="0"/>
              <a:t>r</a:t>
            </a:r>
            <a:r>
              <a:rPr sz="2800" spc="-110" smtClean="0"/>
              <a:t>c</a:t>
            </a:r>
            <a:r>
              <a:rPr sz="2800" spc="-114" smtClean="0"/>
              <a:t>u</a:t>
            </a:r>
            <a:r>
              <a:rPr sz="2800" spc="-120" smtClean="0"/>
              <a:t>la</a:t>
            </a:r>
            <a:r>
              <a:rPr sz="2800" spc="-5" smtClean="0"/>
              <a:t>r</a:t>
            </a:r>
            <a:r>
              <a:rPr sz="2800" spc="-229" smtClean="0"/>
              <a:t> </a:t>
            </a:r>
            <a:r>
              <a:rPr sz="2800" spc="-120" dirty="0"/>
              <a:t>li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15" dirty="0"/>
              <a:t> </a:t>
            </a:r>
            <a:r>
              <a:rPr sz="2800" spc="-120" dirty="0"/>
              <a:t>li</a:t>
            </a:r>
            <a:r>
              <a:rPr sz="2800" spc="-114" dirty="0"/>
              <a:t>s</a:t>
            </a:r>
            <a:r>
              <a:rPr sz="2800" spc="-5" dirty="0"/>
              <a:t>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99110" y="1680794"/>
            <a:ext cx="2654300" cy="203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1.struct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5"/>
              </a:lnSpc>
            </a:pPr>
            <a:r>
              <a:rPr sz="2400" spc="-5" dirty="0">
                <a:latin typeface="Calibri"/>
                <a:cs typeface="Calibri"/>
              </a:rPr>
              <a:t>2.{</a:t>
            </a:r>
            <a:endParaRPr sz="2400">
              <a:latin typeface="Calibri"/>
              <a:cs typeface="Calibri"/>
            </a:endParaRPr>
          </a:p>
          <a:p>
            <a:pPr marL="379730" indent="-367665">
              <a:lnSpc>
                <a:spcPts val="2590"/>
              </a:lnSpc>
              <a:buClr>
                <a:srgbClr val="000000"/>
              </a:buClr>
              <a:buFont typeface="Calibri"/>
              <a:buAutoNum type="arabicPeriod" startAt="3"/>
              <a:tabLst>
                <a:tab pos="379730" algn="l"/>
                <a:tab pos="380365" algn="l"/>
              </a:tabLst>
            </a:pPr>
            <a:r>
              <a:rPr sz="2400" b="1" spc="-15" dirty="0">
                <a:solidFill>
                  <a:srgbClr val="006699"/>
                </a:solidFill>
                <a:latin typeface="Calibri"/>
                <a:cs typeface="Calibri"/>
              </a:rPr>
              <a:t>int</a:t>
            </a:r>
            <a:r>
              <a:rPr sz="2400" b="1" spc="-2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data;</a:t>
            </a:r>
            <a:endParaRPr sz="2400">
              <a:latin typeface="Calibri"/>
              <a:cs typeface="Calibri"/>
            </a:endParaRPr>
          </a:p>
          <a:p>
            <a:pPr marL="379730" indent="-367665">
              <a:lnSpc>
                <a:spcPts val="2595"/>
              </a:lnSpc>
              <a:buAutoNum type="arabicPeriod" startAt="3"/>
              <a:tabLst>
                <a:tab pos="379730" algn="l"/>
                <a:tab pos="380365" algn="l"/>
              </a:tabLst>
            </a:pPr>
            <a:r>
              <a:rPr sz="2400" spc="-5" dirty="0">
                <a:latin typeface="Calibri"/>
                <a:cs typeface="Calibri"/>
              </a:rPr>
              <a:t>struct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*next;</a:t>
            </a:r>
            <a:endParaRPr sz="2400">
              <a:latin typeface="Calibri"/>
              <a:cs typeface="Calibri"/>
            </a:endParaRPr>
          </a:p>
          <a:p>
            <a:pPr marL="12700" marR="66040">
              <a:lnSpc>
                <a:spcPts val="2590"/>
              </a:lnSpc>
              <a:spcBef>
                <a:spcPts val="185"/>
              </a:spcBef>
              <a:buAutoNum type="arabicPeriod" startAt="3"/>
              <a:tabLst>
                <a:tab pos="311785" algn="l"/>
              </a:tabLst>
            </a:pPr>
            <a:r>
              <a:rPr sz="2400" spc="-5" dirty="0">
                <a:latin typeface="Calibri"/>
                <a:cs typeface="Calibri"/>
              </a:rPr>
              <a:t>struct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*prev;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6.}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019" y="3880815"/>
            <a:ext cx="750506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5080" indent="-299085">
              <a:lnSpc>
                <a:spcPct val="114999"/>
              </a:lnSpc>
              <a:spcBef>
                <a:spcPts val="100"/>
              </a:spcBef>
              <a:buClr>
                <a:srgbClr val="40B9D1"/>
              </a:buClr>
              <a:buSzPct val="91666"/>
              <a:buFont typeface="Arial MT"/>
              <a:buChar char="●"/>
              <a:tabLst>
                <a:tab pos="311150" algn="l"/>
                <a:tab pos="311785" algn="l"/>
              </a:tabLst>
            </a:pP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Operating system bears the responsibility to change the status of the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memory</a:t>
            </a:r>
            <a:r>
              <a:rPr sz="18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Corbel"/>
                <a:cs typeface="Corbel"/>
              </a:rPr>
              <a:t>occupied</a:t>
            </a:r>
            <a:r>
              <a:rPr sz="18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to available</a:t>
            </a:r>
            <a:r>
              <a:rPr sz="18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18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vice</a:t>
            </a:r>
            <a:r>
              <a:rPr sz="18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versa</a:t>
            </a:r>
            <a:r>
              <a:rPr sz="18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without</a:t>
            </a:r>
            <a:r>
              <a:rPr sz="18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intervention</a:t>
            </a:r>
            <a:r>
              <a:rPr sz="18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18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Corbel"/>
                <a:cs typeface="Corbel"/>
              </a:rPr>
              <a:t>user.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110" y="0"/>
            <a:ext cx="5264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Memory</a:t>
            </a:r>
            <a:r>
              <a:rPr sz="2800" spc="-220" dirty="0"/>
              <a:t> </a:t>
            </a:r>
            <a:r>
              <a:rPr sz="2800" spc="-110" dirty="0"/>
              <a:t>Representation</a:t>
            </a:r>
            <a:r>
              <a:rPr sz="2800" spc="-225" dirty="0"/>
              <a:t> </a:t>
            </a:r>
            <a:r>
              <a:rPr sz="2800" spc="-55" dirty="0"/>
              <a:t>of</a:t>
            </a:r>
            <a:r>
              <a:rPr sz="2800" spc="-225" dirty="0"/>
              <a:t> </a:t>
            </a:r>
            <a:r>
              <a:rPr sz="2800" spc="-100" dirty="0"/>
              <a:t>linked</a:t>
            </a:r>
            <a:r>
              <a:rPr sz="2800" spc="-195" dirty="0"/>
              <a:t> </a:t>
            </a:r>
            <a:r>
              <a:rPr sz="2800" spc="-90" dirty="0"/>
              <a:t>list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3935" y="926591"/>
            <a:ext cx="4200144" cy="27218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510" y="152780"/>
            <a:ext cx="5168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Memo</a:t>
            </a:r>
            <a:r>
              <a:rPr sz="2800" spc="-114" dirty="0"/>
              <a:t>r</a:t>
            </a:r>
            <a:r>
              <a:rPr sz="2800" spc="-5" dirty="0"/>
              <a:t>y</a:t>
            </a:r>
            <a:r>
              <a:rPr sz="2800" spc="-220" dirty="0"/>
              <a:t> </a:t>
            </a:r>
            <a:r>
              <a:rPr sz="2800" spc="-114" dirty="0"/>
              <a:t>A</a:t>
            </a:r>
            <a:r>
              <a:rPr sz="2800" spc="-105" dirty="0"/>
              <a:t>l</a:t>
            </a:r>
            <a:r>
              <a:rPr sz="2800" spc="-120" dirty="0"/>
              <a:t>l</a:t>
            </a:r>
            <a:r>
              <a:rPr sz="2800" spc="-110" dirty="0"/>
              <a:t>oc</a:t>
            </a:r>
            <a:r>
              <a:rPr sz="2800" spc="-120" dirty="0"/>
              <a:t>a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40" dirty="0"/>
              <a:t> </a:t>
            </a:r>
            <a:r>
              <a:rPr sz="2800" spc="-120" dirty="0"/>
              <a:t>a</a:t>
            </a:r>
            <a:r>
              <a:rPr sz="2800" spc="-114" dirty="0"/>
              <a:t>n</a:t>
            </a:r>
            <a:r>
              <a:rPr sz="2800" spc="-5" dirty="0"/>
              <a:t>d</a:t>
            </a:r>
            <a:r>
              <a:rPr sz="2800" spc="-204" dirty="0"/>
              <a:t> </a:t>
            </a:r>
            <a:r>
              <a:rPr sz="2800" spc="-114" dirty="0"/>
              <a:t>D</a:t>
            </a:r>
            <a:r>
              <a:rPr sz="2800" spc="-110" dirty="0"/>
              <a:t>e</a:t>
            </a:r>
            <a:r>
              <a:rPr sz="2800" spc="-120" dirty="0"/>
              <a:t>a</a:t>
            </a:r>
            <a:r>
              <a:rPr sz="2800" spc="-105" dirty="0"/>
              <a:t>l</a:t>
            </a:r>
            <a:r>
              <a:rPr sz="2800" spc="-120" dirty="0"/>
              <a:t>l</a:t>
            </a:r>
            <a:r>
              <a:rPr sz="2800" spc="-110" dirty="0"/>
              <a:t>oc</a:t>
            </a:r>
            <a:r>
              <a:rPr sz="2800" spc="-120" dirty="0"/>
              <a:t>a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5" dirty="0"/>
              <a:t>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890005" y="1095883"/>
            <a:ext cx="2900045" cy="190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09" marR="5080" indent="-398145">
              <a:lnSpc>
                <a:spcPct val="114999"/>
              </a:lnSpc>
              <a:spcBef>
                <a:spcPts val="100"/>
              </a:spcBef>
              <a:buClr>
                <a:srgbClr val="40B9D1"/>
              </a:buClr>
              <a:buSzPct val="91666"/>
              <a:buFont typeface="Arial MT"/>
              <a:buChar char="●"/>
              <a:tabLst>
                <a:tab pos="410209" algn="l"/>
                <a:tab pos="410845" algn="l"/>
              </a:tabLst>
            </a:pPr>
            <a:r>
              <a:rPr sz="1800" spc="-35" dirty="0">
                <a:solidFill>
                  <a:srgbClr val="585858"/>
                </a:solidFill>
                <a:latin typeface="Corbel"/>
                <a:cs typeface="Corbel"/>
              </a:rPr>
              <a:t>Consider,</a:t>
            </a:r>
            <a:r>
              <a:rPr sz="18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18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have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 a </a:t>
            </a:r>
            <a:r>
              <a:rPr sz="18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po</a:t>
            </a:r>
            <a:r>
              <a:rPr sz="1800" spc="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nt</a:t>
            </a:r>
            <a:r>
              <a:rPr sz="1800" spc="-1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1800" spc="-1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160" dirty="0">
                <a:solidFill>
                  <a:srgbClr val="585858"/>
                </a:solidFill>
                <a:latin typeface="Corbel"/>
                <a:cs typeface="Corbel"/>
              </a:rPr>
              <a:t>AV</a:t>
            </a:r>
            <a:r>
              <a:rPr sz="1800" spc="-6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1800" spc="-6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1800" spc="-1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wh</a:t>
            </a:r>
            <a:r>
              <a:rPr sz="1800" spc="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18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stores  the</a:t>
            </a:r>
            <a:r>
              <a:rPr sz="18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address</a:t>
            </a:r>
            <a:r>
              <a:rPr sz="18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18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18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ﬁrst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 free</a:t>
            </a:r>
            <a:r>
              <a:rPr sz="18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address.</a:t>
            </a:r>
            <a:r>
              <a:rPr sz="18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(Free</a:t>
            </a:r>
            <a:r>
              <a:rPr sz="18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Corbel"/>
                <a:cs typeface="Corbel"/>
              </a:rPr>
              <a:t>Pool)</a:t>
            </a:r>
            <a:endParaRPr sz="1800">
              <a:latin typeface="Corbel"/>
              <a:cs typeface="Corbel"/>
            </a:endParaRPr>
          </a:p>
          <a:p>
            <a:pPr marL="410209" indent="-398145">
              <a:lnSpc>
                <a:spcPct val="100000"/>
              </a:lnSpc>
              <a:spcBef>
                <a:spcPts val="550"/>
              </a:spcBef>
              <a:buClr>
                <a:srgbClr val="40B9D1"/>
              </a:buClr>
              <a:buSzPct val="91666"/>
              <a:buFont typeface="Arial MT"/>
              <a:buChar char="●"/>
              <a:tabLst>
                <a:tab pos="410209" algn="l"/>
                <a:tab pos="410845" algn="l"/>
              </a:tabLst>
            </a:pPr>
            <a:r>
              <a:rPr sz="1800" spc="-160" dirty="0">
                <a:solidFill>
                  <a:srgbClr val="585858"/>
                </a:solidFill>
                <a:latin typeface="Corbel"/>
                <a:cs typeface="Corbel"/>
              </a:rPr>
              <a:t>AV</a:t>
            </a:r>
            <a:r>
              <a:rPr sz="1800" spc="-6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1800" spc="-6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18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1800" spc="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ll</a:t>
            </a:r>
            <a:r>
              <a:rPr sz="18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18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18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1800" spc="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ul</a:t>
            </a:r>
            <a:r>
              <a:rPr sz="18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endParaRPr sz="1800">
              <a:latin typeface="Corbel"/>
              <a:cs typeface="Corbel"/>
            </a:endParaRPr>
          </a:p>
          <a:p>
            <a:pPr marL="410209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store</a:t>
            </a:r>
            <a:r>
              <a:rPr sz="1800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new</a:t>
            </a:r>
            <a:r>
              <a:rPr sz="18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value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101852"/>
            <a:ext cx="5173980" cy="318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510" y="152780"/>
            <a:ext cx="5168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Memo</a:t>
            </a:r>
            <a:r>
              <a:rPr sz="2800" spc="-114" dirty="0"/>
              <a:t>r</a:t>
            </a:r>
            <a:r>
              <a:rPr sz="2800" spc="-5" dirty="0"/>
              <a:t>y</a:t>
            </a:r>
            <a:r>
              <a:rPr sz="2800" spc="-220" dirty="0"/>
              <a:t> </a:t>
            </a:r>
            <a:r>
              <a:rPr sz="2800" spc="-114" dirty="0"/>
              <a:t>A</a:t>
            </a:r>
            <a:r>
              <a:rPr sz="2800" spc="-105" dirty="0"/>
              <a:t>l</a:t>
            </a:r>
            <a:r>
              <a:rPr sz="2800" spc="-120" dirty="0"/>
              <a:t>l</a:t>
            </a:r>
            <a:r>
              <a:rPr sz="2800" spc="-110" dirty="0"/>
              <a:t>oc</a:t>
            </a:r>
            <a:r>
              <a:rPr sz="2800" spc="-120" dirty="0"/>
              <a:t>a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40" dirty="0"/>
              <a:t> </a:t>
            </a:r>
            <a:r>
              <a:rPr sz="2800" spc="-120" dirty="0"/>
              <a:t>a</a:t>
            </a:r>
            <a:r>
              <a:rPr sz="2800" spc="-114" dirty="0"/>
              <a:t>n</a:t>
            </a:r>
            <a:r>
              <a:rPr sz="2800" spc="-5" dirty="0"/>
              <a:t>d</a:t>
            </a:r>
            <a:r>
              <a:rPr sz="2800" spc="-204" dirty="0"/>
              <a:t> </a:t>
            </a:r>
            <a:r>
              <a:rPr sz="2800" spc="-114" dirty="0"/>
              <a:t>D</a:t>
            </a:r>
            <a:r>
              <a:rPr sz="2800" spc="-110" dirty="0"/>
              <a:t>e</a:t>
            </a:r>
            <a:r>
              <a:rPr sz="2800" spc="-120" dirty="0"/>
              <a:t>a</a:t>
            </a:r>
            <a:r>
              <a:rPr sz="2800" spc="-105" dirty="0"/>
              <a:t>l</a:t>
            </a:r>
            <a:r>
              <a:rPr sz="2800" spc="-120" dirty="0"/>
              <a:t>l</a:t>
            </a:r>
            <a:r>
              <a:rPr sz="2800" spc="-110" dirty="0"/>
              <a:t>oc</a:t>
            </a:r>
            <a:r>
              <a:rPr sz="2800" spc="-120" dirty="0"/>
              <a:t>a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5" dirty="0"/>
              <a:t>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661542"/>
            <a:ext cx="757174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7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Avail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list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free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nodes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memory.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contains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unused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cells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 cells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 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future.</a:t>
            </a:r>
            <a:r>
              <a:rPr sz="1800" dirty="0">
                <a:latin typeface="Arial MT"/>
                <a:cs typeface="Arial MT"/>
              </a:rPr>
              <a:t> It</a:t>
            </a:r>
            <a:r>
              <a:rPr sz="1800" spc="-5" dirty="0">
                <a:latin typeface="Arial MT"/>
                <a:cs typeface="Arial MT"/>
              </a:rPr>
              <a:t> is 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known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‘List of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Available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Space’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‘Free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List’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‘Free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Pool’.</a:t>
            </a:r>
            <a:endParaRPr sz="1800">
              <a:latin typeface="Arial MT"/>
              <a:cs typeface="Arial MT"/>
            </a:endParaRPr>
          </a:p>
          <a:p>
            <a:pPr marL="299085" marR="16764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Whenever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be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inserted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linked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list,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free node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taken</a:t>
            </a:r>
            <a:r>
              <a:rPr sz="1800" dirty="0">
                <a:latin typeface="Arial MT"/>
                <a:cs typeface="Arial MT"/>
              </a:rPr>
              <a:t> from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55" dirty="0">
                <a:latin typeface="Arial MT"/>
                <a:cs typeface="Arial MT"/>
              </a:rPr>
              <a:t>AVAIL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List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inserted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linked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list.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Arial MT"/>
                <a:cs typeface="Arial MT"/>
              </a:rPr>
              <a:t>Similarly,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whenever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Arial MT"/>
                <a:cs typeface="Arial MT"/>
              </a:rPr>
              <a:t>deleted</a:t>
            </a:r>
            <a:r>
              <a:rPr sz="1800" spc="1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from</a:t>
            </a:r>
            <a:r>
              <a:rPr sz="1800" spc="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F2F2F"/>
                </a:solidFill>
                <a:latin typeface="Arial MT"/>
                <a:cs typeface="Arial MT"/>
              </a:rPr>
              <a:t> linked</a:t>
            </a:r>
            <a:r>
              <a:rPr sz="1800" spc="1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Arial MT"/>
                <a:cs typeface="Arial MT"/>
              </a:rPr>
              <a:t>list,</a:t>
            </a:r>
            <a:r>
              <a:rPr sz="1800" spc="1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it</a:t>
            </a:r>
            <a:r>
              <a:rPr sz="1800" spc="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Arial MT"/>
                <a:cs typeface="Arial MT"/>
              </a:rPr>
              <a:t>inserted</a:t>
            </a:r>
            <a:r>
              <a:rPr sz="1800" spc="1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the</a:t>
            </a:r>
            <a:r>
              <a:rPr sz="1800" spc="-10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2F2F2F"/>
                </a:solidFill>
                <a:latin typeface="Arial MT"/>
                <a:cs typeface="Arial MT"/>
              </a:rPr>
              <a:t>AV</a:t>
            </a: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AIL</a:t>
            </a:r>
            <a:r>
              <a:rPr sz="1800" spc="-8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L</a:t>
            </a:r>
            <a:r>
              <a:rPr sz="1800" spc="-10" dirty="0">
                <a:solidFill>
                  <a:srgbClr val="2F2F2F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st. </a:t>
            </a:r>
            <a:r>
              <a:rPr sz="1800" spc="-10" dirty="0">
                <a:solidFill>
                  <a:srgbClr val="2F2F2F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t</a:t>
            </a:r>
            <a:r>
              <a:rPr sz="1800" spc="-10" dirty="0">
                <a:solidFill>
                  <a:srgbClr val="2F2F2F"/>
                </a:solidFill>
                <a:latin typeface="Arial MT"/>
                <a:cs typeface="Arial MT"/>
              </a:rPr>
              <a:t>ha</a:t>
            </a: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t it c</a:t>
            </a:r>
            <a:r>
              <a:rPr sz="1800" spc="-10" dirty="0">
                <a:solidFill>
                  <a:srgbClr val="2F2F2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be</a:t>
            </a:r>
            <a:r>
              <a:rPr sz="1800" spc="-1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us</a:t>
            </a:r>
            <a:r>
              <a:rPr sz="1800" spc="-15" dirty="0">
                <a:solidFill>
                  <a:srgbClr val="2F2F2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d</a:t>
            </a:r>
            <a:r>
              <a:rPr sz="1800" spc="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f</a:t>
            </a:r>
            <a:r>
              <a:rPr sz="1800" spc="-10" dirty="0">
                <a:solidFill>
                  <a:srgbClr val="2F2F2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tur</a:t>
            </a:r>
            <a:r>
              <a:rPr sz="1800" spc="-10" dirty="0">
                <a:solidFill>
                  <a:srgbClr val="2F2F2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F2F2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332" y="2714244"/>
            <a:ext cx="3925824" cy="220370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19634"/>
            <a:ext cx="5192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292929"/>
                </a:solidFill>
                <a:latin typeface="Georgia"/>
                <a:cs typeface="Georgia"/>
              </a:rPr>
              <a:t>Q.</a:t>
            </a:r>
            <a:r>
              <a:rPr sz="1800" spc="4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Georgia"/>
                <a:cs typeface="Georgia"/>
              </a:rPr>
              <a:t>What</a:t>
            </a:r>
            <a:r>
              <a:rPr sz="1800" spc="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Georgia"/>
                <a:cs typeface="Georgia"/>
              </a:rPr>
              <a:t>is</a:t>
            </a:r>
            <a:r>
              <a:rPr sz="1800" spc="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800" spc="65" dirty="0">
                <a:solidFill>
                  <a:srgbClr val="292929"/>
                </a:solidFill>
                <a:latin typeface="Georgia"/>
                <a:cs typeface="Georgia"/>
              </a:rPr>
              <a:t>stored</a:t>
            </a:r>
            <a:r>
              <a:rPr sz="1800" spc="4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292929"/>
                </a:solidFill>
                <a:latin typeface="Georgia"/>
                <a:cs typeface="Georgia"/>
              </a:rPr>
              <a:t>in</a:t>
            </a:r>
            <a:r>
              <a:rPr sz="1800" spc="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800" spc="7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1800" spc="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800" spc="20" dirty="0">
                <a:solidFill>
                  <a:srgbClr val="292929"/>
                </a:solidFill>
                <a:latin typeface="Georgia"/>
                <a:cs typeface="Georgia"/>
              </a:rPr>
              <a:t>linked</a:t>
            </a:r>
            <a:r>
              <a:rPr sz="1800" spc="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Georgia"/>
                <a:cs typeface="Georgia"/>
              </a:rPr>
              <a:t>list</a:t>
            </a:r>
            <a:r>
              <a:rPr sz="1800" spc="4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800" spc="60" dirty="0">
                <a:solidFill>
                  <a:srgbClr val="292929"/>
                </a:solidFill>
                <a:latin typeface="Georgia"/>
                <a:cs typeface="Georgia"/>
              </a:rPr>
              <a:t>shown</a:t>
            </a:r>
            <a:r>
              <a:rPr sz="1800" spc="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800" spc="50" dirty="0">
                <a:solidFill>
                  <a:srgbClr val="292929"/>
                </a:solidFill>
                <a:latin typeface="Georgia"/>
                <a:cs typeface="Georgia"/>
              </a:rPr>
              <a:t>below?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903732"/>
            <a:ext cx="3877055" cy="30921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7596" y="701040"/>
            <a:ext cx="3835907" cy="3198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105282"/>
            <a:ext cx="4607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O</a:t>
            </a:r>
            <a:r>
              <a:rPr sz="2800" spc="-114" dirty="0"/>
              <a:t>p</a:t>
            </a:r>
            <a:r>
              <a:rPr sz="2800" spc="-110" dirty="0"/>
              <a:t>e</a:t>
            </a:r>
            <a:r>
              <a:rPr sz="2800" spc="-160" dirty="0"/>
              <a:t>r</a:t>
            </a:r>
            <a:r>
              <a:rPr sz="2800" spc="-120" dirty="0"/>
              <a:t>a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114" dirty="0"/>
              <a:t>n</a:t>
            </a:r>
            <a:r>
              <a:rPr sz="2800" spc="-5" dirty="0"/>
              <a:t>s</a:t>
            </a:r>
            <a:r>
              <a:rPr sz="2800" spc="-215" dirty="0"/>
              <a:t> 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29" dirty="0"/>
              <a:t> </a:t>
            </a:r>
            <a:r>
              <a:rPr sz="2800" spc="-114" dirty="0"/>
              <a:t>S</a:t>
            </a:r>
            <a:r>
              <a:rPr sz="2800" spc="-120" dirty="0"/>
              <a:t>i</a:t>
            </a:r>
            <a:r>
              <a:rPr sz="2800" spc="-114" dirty="0"/>
              <a:t>ng</a:t>
            </a:r>
            <a:r>
              <a:rPr sz="2800" spc="-120" dirty="0"/>
              <a:t>l</a:t>
            </a:r>
            <a:r>
              <a:rPr sz="2800" spc="-5" dirty="0"/>
              <a:t>y</a:t>
            </a:r>
            <a:r>
              <a:rPr sz="2800" spc="-204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29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s</a:t>
            </a:r>
            <a:r>
              <a:rPr sz="2800" spc="-5" dirty="0"/>
              <a:t>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7200" y="819150"/>
            <a:ext cx="5073015" cy="3832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3775">
              <a:lnSpc>
                <a:spcPct val="200000"/>
              </a:lnSpc>
              <a:spcBef>
                <a:spcPts val="100"/>
              </a:spcBef>
            </a:pPr>
            <a:r>
              <a:rPr sz="1800" spc="-5" smtClean="0">
                <a:latin typeface="Times New Roman"/>
                <a:cs typeface="Times New Roman"/>
              </a:rPr>
              <a:t>1.</a:t>
            </a:r>
            <a:r>
              <a:rPr lang="en-US" dirty="0" smtClean="0">
                <a:latin typeface="Times New Roman"/>
                <a:cs typeface="Times New Roman"/>
              </a:rPr>
              <a:t>Insertion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Operations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 Link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List. 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 marR="993775">
              <a:lnSpc>
                <a:spcPct val="200000"/>
              </a:lnSpc>
              <a:spcBef>
                <a:spcPts val="100"/>
              </a:spcBef>
            </a:pPr>
            <a:r>
              <a:rPr lang="en-US" dirty="0" smtClean="0">
                <a:latin typeface="Times New Roman"/>
                <a:cs typeface="Times New Roman"/>
              </a:rPr>
              <a:t>2.Deletion</a:t>
            </a:r>
            <a:r>
              <a:rPr lang="en-US" spc="-35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Operations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Link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List.</a:t>
            </a:r>
          </a:p>
          <a:p>
            <a:pPr marL="12700" marR="993775">
              <a:lnSpc>
                <a:spcPct val="200000"/>
              </a:lnSpc>
              <a:spcBef>
                <a:spcPts val="100"/>
              </a:spcBef>
            </a:pPr>
            <a:r>
              <a:rPr lang="en-US" sz="1800" spc="-5" dirty="0" smtClean="0">
                <a:latin typeface="Times New Roman"/>
                <a:cs typeface="Times New Roman"/>
              </a:rPr>
              <a:t>3.</a:t>
            </a:r>
            <a:r>
              <a:rPr sz="1800" spc="-5" smtClean="0">
                <a:latin typeface="Times New Roman"/>
                <a:cs typeface="Times New Roman"/>
              </a:rPr>
              <a:t>Traversing</a:t>
            </a:r>
            <a:r>
              <a:rPr sz="1800" smtClean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Single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Link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</a:t>
            </a:r>
            <a:r>
              <a:rPr sz="1800">
                <a:latin typeface="Times New Roman"/>
                <a:cs typeface="Times New Roman"/>
              </a:rPr>
              <a:t>. </a:t>
            </a:r>
            <a:r>
              <a:rPr sz="1800" spc="5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4</a:t>
            </a:r>
            <a:r>
              <a:rPr sz="1800" smtClean="0">
                <a:latin typeface="Times New Roman"/>
                <a:cs typeface="Times New Roman"/>
              </a:rPr>
              <a:t>.Printing</a:t>
            </a:r>
            <a:r>
              <a:rPr sz="1800" spc="-25" smtClean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Elements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Single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List.</a:t>
            </a:r>
            <a:endParaRPr sz="1800">
              <a:latin typeface="Times New Roman"/>
              <a:cs typeface="Times New Roman"/>
            </a:endParaRPr>
          </a:p>
          <a:p>
            <a:pPr marL="184785" indent="-172085">
              <a:lnSpc>
                <a:spcPct val="200000"/>
              </a:lnSpc>
              <a:buSzPct val="94444"/>
              <a:tabLst>
                <a:tab pos="184785" algn="l"/>
              </a:tabLst>
            </a:pPr>
            <a:r>
              <a:rPr lang="en-US" sz="1800" dirty="0" smtClean="0">
                <a:latin typeface="Times New Roman"/>
                <a:cs typeface="Times New Roman"/>
              </a:rPr>
              <a:t>5.</a:t>
            </a:r>
            <a:r>
              <a:rPr sz="1800" smtClean="0">
                <a:latin typeface="Times New Roman"/>
                <a:cs typeface="Times New Roman"/>
              </a:rPr>
              <a:t>Counting</a:t>
            </a:r>
            <a:r>
              <a:rPr sz="1800" spc="-25" smtClean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Number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Nodes</a:t>
            </a:r>
            <a:r>
              <a:rPr sz="1800" dirty="0">
                <a:latin typeface="Times New Roman"/>
                <a:cs typeface="Times New Roman"/>
              </a:rPr>
              <a:t> 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Single</a:t>
            </a:r>
            <a:r>
              <a:rPr sz="1800" dirty="0">
                <a:latin typeface="Times New Roman"/>
                <a:cs typeface="Times New Roman"/>
              </a:rPr>
              <a:t> Link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List.</a:t>
            </a:r>
            <a:endParaRPr sz="1800">
              <a:latin typeface="Times New Roman"/>
              <a:cs typeface="Times New Roman"/>
            </a:endParaRPr>
          </a:p>
          <a:p>
            <a:pPr marL="184785" indent="-172720">
              <a:lnSpc>
                <a:spcPct val="200000"/>
              </a:lnSpc>
              <a:buSzPct val="94444"/>
              <a:tabLst>
                <a:tab pos="185420" algn="l"/>
              </a:tabLst>
            </a:pPr>
            <a:r>
              <a:rPr lang="en-US" sz="1800" dirty="0" smtClean="0">
                <a:latin typeface="Times New Roman"/>
                <a:cs typeface="Times New Roman"/>
              </a:rPr>
              <a:t>6.</a:t>
            </a:r>
            <a:r>
              <a:rPr sz="1800" smtClean="0">
                <a:latin typeface="Times New Roman"/>
                <a:cs typeface="Times New Roman"/>
              </a:rPr>
              <a:t>Searching</a:t>
            </a:r>
            <a:r>
              <a:rPr sz="1800" spc="-25" smtClean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 Element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unsorted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Single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Link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 smtClean="0">
                <a:latin typeface="Times New Roman"/>
                <a:cs typeface="Times New Roman"/>
              </a:rPr>
              <a:t>List.</a:t>
            </a:r>
          </a:p>
          <a:p>
            <a:pPr marL="12700" marR="461645">
              <a:lnSpc>
                <a:spcPct val="200000"/>
              </a:lnSpc>
              <a:buSzPct val="94444"/>
              <a:tabLst>
                <a:tab pos="184785" algn="l"/>
              </a:tabLst>
            </a:pPr>
            <a:r>
              <a:rPr lang="en-US" sz="1800" dirty="0" smtClean="0">
                <a:latin typeface="Times New Roman"/>
                <a:cs typeface="Times New Roman"/>
              </a:rPr>
              <a:t>7.</a:t>
            </a:r>
            <a:r>
              <a:rPr sz="1800" smtClean="0">
                <a:latin typeface="Times New Roman"/>
                <a:cs typeface="Times New Roman"/>
              </a:rPr>
              <a:t>Searching</a:t>
            </a:r>
            <a:r>
              <a:rPr sz="1800" spc="-30" smtClean="0">
                <a:latin typeface="Times New Roman"/>
                <a:cs typeface="Times New Roman"/>
              </a:rPr>
              <a:t> </a:t>
            </a:r>
            <a:r>
              <a:rPr sz="1800" smtClean="0">
                <a:latin typeface="Times New Roman"/>
                <a:cs typeface="Times New Roman"/>
              </a:rPr>
              <a:t>an</a:t>
            </a:r>
            <a:r>
              <a:rPr sz="1800" spc="-10" smtClean="0">
                <a:latin typeface="Times New Roman"/>
                <a:cs typeface="Times New Roman"/>
              </a:rPr>
              <a:t> </a:t>
            </a:r>
            <a:r>
              <a:rPr sz="1800" smtClean="0">
                <a:latin typeface="Times New Roman"/>
                <a:cs typeface="Times New Roman"/>
              </a:rPr>
              <a:t>element</a:t>
            </a:r>
            <a:r>
              <a:rPr sz="1800" spc="-5" smtClean="0">
                <a:latin typeface="Times New Roman"/>
                <a:cs typeface="Times New Roman"/>
              </a:rPr>
              <a:t> </a:t>
            </a:r>
            <a:r>
              <a:rPr sz="1800" smtClean="0">
                <a:latin typeface="Times New Roman"/>
                <a:cs typeface="Times New Roman"/>
              </a:rPr>
              <a:t>in</a:t>
            </a:r>
            <a:r>
              <a:rPr sz="1800" spc="-10" smtClean="0">
                <a:latin typeface="Times New Roman"/>
                <a:cs typeface="Times New Roman"/>
              </a:rPr>
              <a:t> </a:t>
            </a:r>
            <a:r>
              <a:rPr sz="1800" spc="-5" smtClean="0">
                <a:latin typeface="Times New Roman"/>
                <a:cs typeface="Times New Roman"/>
              </a:rPr>
              <a:t>sorted</a:t>
            </a:r>
            <a:r>
              <a:rPr sz="1800" spc="-15" smtClean="0">
                <a:latin typeface="Times New Roman"/>
                <a:cs typeface="Times New Roman"/>
              </a:rPr>
              <a:t> </a:t>
            </a:r>
            <a:r>
              <a:rPr sz="1800" smtClean="0">
                <a:latin typeface="Times New Roman"/>
                <a:cs typeface="Times New Roman"/>
              </a:rPr>
              <a:t>Single</a:t>
            </a:r>
            <a:r>
              <a:rPr sz="1800" spc="-10" smtClean="0">
                <a:latin typeface="Times New Roman"/>
                <a:cs typeface="Times New Roman"/>
              </a:rPr>
              <a:t> </a:t>
            </a:r>
            <a:r>
              <a:rPr sz="1800" smtClean="0">
                <a:latin typeface="Times New Roman"/>
                <a:cs typeface="Times New Roman"/>
              </a:rPr>
              <a:t>Link</a:t>
            </a:r>
            <a:r>
              <a:rPr sz="1800" spc="-15" smtClean="0">
                <a:latin typeface="Times New Roman"/>
                <a:cs typeface="Times New Roman"/>
              </a:rPr>
              <a:t> </a:t>
            </a:r>
            <a:r>
              <a:rPr sz="1800" smtClean="0">
                <a:latin typeface="Times New Roman"/>
                <a:cs typeface="Times New Roman"/>
              </a:rPr>
              <a:t>List. </a:t>
            </a:r>
            <a:r>
              <a:rPr sz="1800" spc="-434" smtClean="0">
                <a:latin typeface="Times New Roman"/>
                <a:cs typeface="Times New Roman"/>
              </a:rPr>
              <a:t> </a:t>
            </a:r>
            <a:endParaRPr sz="180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105282"/>
            <a:ext cx="4607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O</a:t>
            </a:r>
            <a:r>
              <a:rPr sz="2800" spc="-114" dirty="0"/>
              <a:t>p</a:t>
            </a:r>
            <a:r>
              <a:rPr sz="2800" spc="-110" dirty="0"/>
              <a:t>e</a:t>
            </a:r>
            <a:r>
              <a:rPr sz="2800" spc="-160" dirty="0"/>
              <a:t>r</a:t>
            </a:r>
            <a:r>
              <a:rPr sz="2800" spc="-120" dirty="0"/>
              <a:t>a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114" dirty="0"/>
              <a:t>n</a:t>
            </a:r>
            <a:r>
              <a:rPr sz="2800" spc="-5" dirty="0"/>
              <a:t>s</a:t>
            </a:r>
            <a:r>
              <a:rPr sz="2800" spc="-215" dirty="0"/>
              <a:t> 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29" dirty="0"/>
              <a:t> </a:t>
            </a:r>
            <a:r>
              <a:rPr sz="2800" spc="-114" dirty="0"/>
              <a:t>S</a:t>
            </a:r>
            <a:r>
              <a:rPr sz="2800" spc="-120" dirty="0"/>
              <a:t>i</a:t>
            </a:r>
            <a:r>
              <a:rPr sz="2800" spc="-114" dirty="0"/>
              <a:t>ng</a:t>
            </a:r>
            <a:r>
              <a:rPr sz="2800" spc="-120" dirty="0"/>
              <a:t>l</a:t>
            </a:r>
            <a:r>
              <a:rPr sz="2800" spc="-5" dirty="0"/>
              <a:t>y</a:t>
            </a:r>
            <a:r>
              <a:rPr sz="2800" spc="-204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29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s</a:t>
            </a:r>
            <a:r>
              <a:rPr sz="2800" spc="-5" dirty="0"/>
              <a:t>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99110" y="1242186"/>
            <a:ext cx="6711290" cy="262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945"/>
              </a:spcBef>
            </a:pPr>
            <a:r>
              <a:rPr sz="2000" spc="-5" dirty="0">
                <a:latin typeface="Calibri"/>
                <a:cs typeface="Calibri"/>
              </a:rPr>
              <a:t>1.struct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2.{</a:t>
            </a:r>
            <a:endParaRPr sz="2000">
              <a:latin typeface="Calibri"/>
              <a:cs typeface="Calibri"/>
            </a:endParaRPr>
          </a:p>
          <a:p>
            <a:pPr marL="433070" indent="-421005">
              <a:lnSpc>
                <a:spcPts val="2160"/>
              </a:lnSpc>
              <a:buClr>
                <a:srgbClr val="000000"/>
              </a:buClr>
              <a:buFont typeface="Calibri"/>
              <a:buAutoNum type="arabicPeriod" startAt="3"/>
              <a:tabLst>
                <a:tab pos="433070" algn="l"/>
                <a:tab pos="433705" algn="l"/>
              </a:tabLst>
            </a:pPr>
            <a:r>
              <a:rPr sz="2000" b="1" spc="-10" dirty="0">
                <a:solidFill>
                  <a:srgbClr val="006699"/>
                </a:solidFill>
                <a:latin typeface="Calibri"/>
                <a:cs typeface="Calibri"/>
              </a:rPr>
              <a:t>int</a:t>
            </a:r>
            <a:r>
              <a:rPr sz="2000" b="1" spc="-5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data;</a:t>
            </a:r>
            <a:endParaRPr sz="2000">
              <a:latin typeface="Calibri"/>
              <a:cs typeface="Calibri"/>
            </a:endParaRPr>
          </a:p>
          <a:p>
            <a:pPr marL="433070" indent="-421005">
              <a:lnSpc>
                <a:spcPts val="2160"/>
              </a:lnSpc>
              <a:buAutoNum type="arabicPeriod" startAt="3"/>
              <a:tabLst>
                <a:tab pos="433070" algn="l"/>
                <a:tab pos="433705" algn="l"/>
              </a:tabLst>
            </a:pPr>
            <a:r>
              <a:rPr sz="2000" spc="-5" dirty="0">
                <a:latin typeface="Calibri"/>
                <a:cs typeface="Calibri"/>
              </a:rPr>
              <a:t>struct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*next;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5.};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6.struct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*head</a:t>
            </a:r>
            <a:r>
              <a:rPr sz="2000" spc="-5">
                <a:latin typeface="Calibri"/>
                <a:cs typeface="Calibri"/>
              </a:rPr>
              <a:t>,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5" smtClean="0">
                <a:latin typeface="Calibri"/>
                <a:cs typeface="Calibri"/>
              </a:rPr>
              <a:t>*</a:t>
            </a:r>
            <a:r>
              <a:rPr lang="en-US" sz="2000" spc="-5" dirty="0" err="1" smtClean="0">
                <a:latin typeface="Calibri"/>
                <a:cs typeface="Calibri"/>
              </a:rPr>
              <a:t>newNode</a:t>
            </a:r>
            <a:r>
              <a:rPr sz="2000" spc="-5" smtClean="0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smtClean="0">
                <a:latin typeface="Calibri"/>
                <a:cs typeface="Calibri"/>
              </a:rPr>
              <a:t>7.</a:t>
            </a:r>
            <a:r>
              <a:rPr lang="en-US" sz="2000" spc="-5" dirty="0" err="1" smtClean="0">
                <a:latin typeface="Calibri"/>
                <a:cs typeface="Calibri"/>
              </a:rPr>
              <a:t>newNode</a:t>
            </a:r>
            <a:r>
              <a:rPr sz="2000" spc="-1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(struct</a:t>
            </a:r>
            <a:r>
              <a:rPr sz="2000" dirty="0">
                <a:latin typeface="Calibri"/>
                <a:cs typeface="Calibri"/>
              </a:rPr>
              <a:t> node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*)malloc(sizeof(struct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*));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990600" y="209550"/>
            <a:ext cx="6657340" cy="400110"/>
          </a:xfrm>
        </p:spPr>
        <p:txBody>
          <a:bodyPr/>
          <a:lstStyle/>
          <a:p>
            <a:r>
              <a:rPr lang="en-US" altLang="en-US" b="1" dirty="0" smtClean="0"/>
              <a:t>Insert Node in linked list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23950"/>
            <a:ext cx="7772400" cy="3790781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sz="1200" b="1" dirty="0" smtClean="0">
                <a:solidFill>
                  <a:srgbClr val="0096A7"/>
                </a:solidFill>
                <a:latin typeface="Tahoma"/>
                <a:ea typeface="+mj-ea"/>
                <a:cs typeface="Tahoma"/>
              </a:rPr>
              <a:t>Procedure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en-US" dirty="0" smtClean="0"/>
              <a:t> Allocate memory for new node and initialize it</a:t>
            </a:r>
          </a:p>
          <a:p>
            <a:r>
              <a:rPr lang="en-US" b="1" dirty="0" smtClean="0">
                <a:latin typeface="+mn-lt"/>
                <a:cs typeface="+mn-cs"/>
              </a:rPr>
              <a:t>          </a:t>
            </a:r>
            <a:r>
              <a:rPr lang="en-US" b="1" spc="-5" dirty="0" err="1" smtClean="0">
                <a:latin typeface="Calibri"/>
                <a:cs typeface="Calibri"/>
              </a:rPr>
              <a:t>struct</a:t>
            </a:r>
            <a:r>
              <a:rPr lang="en-US" b="1" spc="-5" dirty="0" smtClean="0">
                <a:latin typeface="Calibri"/>
                <a:cs typeface="Calibri"/>
              </a:rPr>
              <a:t> </a:t>
            </a:r>
            <a:r>
              <a:rPr lang="en-US" b="1" dirty="0" smtClean="0">
                <a:latin typeface="Calibri"/>
                <a:cs typeface="Calibri"/>
              </a:rPr>
              <a:t>node</a:t>
            </a:r>
            <a:r>
              <a:rPr lang="en-US" b="1" spc="-20" dirty="0" smtClean="0">
                <a:latin typeface="Calibri"/>
                <a:cs typeface="Calibri"/>
              </a:rPr>
              <a:t> </a:t>
            </a:r>
            <a:r>
              <a:rPr lang="en-US" b="1" spc="-5" dirty="0" smtClean="0">
                <a:latin typeface="Calibri"/>
                <a:cs typeface="Calibri"/>
              </a:rPr>
              <a:t>*</a:t>
            </a:r>
            <a:r>
              <a:rPr lang="en-US" b="1" spc="-5" dirty="0" err="1" smtClean="0">
                <a:latin typeface="Calibri"/>
                <a:cs typeface="Calibri"/>
              </a:rPr>
              <a:t>newNode</a:t>
            </a:r>
            <a:r>
              <a:rPr lang="en-US" b="1" spc="-5" dirty="0" smtClean="0">
                <a:latin typeface="Calibri"/>
                <a:cs typeface="Calibri"/>
              </a:rPr>
              <a:t>;</a:t>
            </a:r>
            <a:endParaRPr lang="en-US" b="1" dirty="0" smtClean="0">
              <a:latin typeface="Calibri"/>
              <a:cs typeface="Calibri"/>
            </a:endParaRPr>
          </a:p>
          <a:p>
            <a:endParaRPr lang="en-US" b="1" dirty="0" smtClean="0">
              <a:latin typeface="+mn-lt"/>
              <a:cs typeface="+mn-cs"/>
            </a:endParaRPr>
          </a:p>
          <a:p>
            <a:r>
              <a:rPr lang="en-US" b="1" dirty="0" smtClean="0">
                <a:latin typeface="+mn-lt"/>
                <a:cs typeface="+mn-cs"/>
              </a:rPr>
              <a:t>           </a:t>
            </a:r>
            <a:r>
              <a:rPr lang="en-US" b="1" dirty="0" err="1" smtClean="0">
                <a:latin typeface="+mn-lt"/>
                <a:cs typeface="+mn-cs"/>
              </a:rPr>
              <a:t>newNode</a:t>
            </a:r>
            <a:r>
              <a:rPr lang="en-US" b="1" dirty="0" smtClean="0">
                <a:latin typeface="+mn-lt"/>
                <a:cs typeface="+mn-cs"/>
              </a:rPr>
              <a:t> = (</a:t>
            </a:r>
            <a:r>
              <a:rPr lang="en-US" b="1" dirty="0" err="1" smtClean="0">
                <a:latin typeface="+mn-lt"/>
                <a:cs typeface="+mn-cs"/>
              </a:rPr>
              <a:t>struct</a:t>
            </a:r>
            <a:r>
              <a:rPr lang="en-US" b="1" dirty="0" smtClean="0">
                <a:latin typeface="+mn-lt"/>
                <a:cs typeface="+mn-cs"/>
              </a:rPr>
              <a:t> node *) </a:t>
            </a:r>
            <a:r>
              <a:rPr lang="en-US" b="1" dirty="0" err="1" smtClean="0">
                <a:latin typeface="+mn-lt"/>
                <a:cs typeface="+mn-cs"/>
              </a:rPr>
              <a:t>malloc</a:t>
            </a:r>
            <a:r>
              <a:rPr lang="en-US" b="1" dirty="0" smtClean="0">
                <a:latin typeface="+mn-lt"/>
                <a:cs typeface="+mn-cs"/>
              </a:rPr>
              <a:t>(</a:t>
            </a:r>
            <a:r>
              <a:rPr lang="en-US" b="1" dirty="0" err="1" smtClean="0">
                <a:latin typeface="+mn-lt"/>
                <a:cs typeface="+mn-cs"/>
              </a:rPr>
              <a:t>sizeof</a:t>
            </a:r>
            <a:r>
              <a:rPr lang="en-US" b="1" dirty="0" smtClean="0">
                <a:latin typeface="+mn-lt"/>
                <a:cs typeface="+mn-cs"/>
              </a:rPr>
              <a:t>(</a:t>
            </a:r>
            <a:r>
              <a:rPr lang="en-US" b="1" dirty="0" err="1" smtClean="0">
                <a:latin typeface="+mn-lt"/>
                <a:cs typeface="+mn-cs"/>
              </a:rPr>
              <a:t>struct</a:t>
            </a:r>
            <a:r>
              <a:rPr lang="en-US" b="1" dirty="0" smtClean="0">
                <a:latin typeface="+mn-lt"/>
                <a:cs typeface="+mn-cs"/>
              </a:rPr>
              <a:t> node *));  </a:t>
            </a:r>
          </a:p>
          <a:p>
            <a:r>
              <a:rPr lang="en-US" b="1" dirty="0" smtClean="0">
                <a:latin typeface="+mn-lt"/>
                <a:cs typeface="+mn-cs"/>
              </a:rPr>
              <a:t>            </a:t>
            </a:r>
            <a:r>
              <a:rPr lang="en-US" b="1" dirty="0" err="1" smtClean="0">
                <a:latin typeface="+mn-lt"/>
                <a:cs typeface="+mn-cs"/>
              </a:rPr>
              <a:t>newNode</a:t>
            </a:r>
            <a:r>
              <a:rPr lang="en-US" b="1" dirty="0" smtClean="0">
                <a:latin typeface="+mn-lt"/>
                <a:cs typeface="+mn-cs"/>
              </a:rPr>
              <a:t> → data = item   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en-US" dirty="0" smtClean="0"/>
              <a:t> Point new node to its successor</a:t>
            </a:r>
          </a:p>
          <a:p>
            <a:pPr lvl="1">
              <a:lnSpc>
                <a:spcPct val="200000"/>
              </a:lnSpc>
            </a:pPr>
            <a:r>
              <a:rPr lang="en-US" b="1" dirty="0" smtClean="0"/>
              <a:t> </a:t>
            </a:r>
            <a:r>
              <a:rPr lang="en-US" b="1" dirty="0" err="1" smtClean="0"/>
              <a:t>newNode</a:t>
            </a:r>
            <a:r>
              <a:rPr lang="en-US" b="1" dirty="0" smtClean="0"/>
              <a:t> → next= successor</a:t>
            </a:r>
            <a:endParaRPr lang="en-US" altLang="en-US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en-US" dirty="0" smtClean="0"/>
              <a:t> Point new node’s predecessor to it.</a:t>
            </a:r>
          </a:p>
          <a:p>
            <a:pPr lvl="1">
              <a:lnSpc>
                <a:spcPct val="200000"/>
              </a:lnSpc>
            </a:pPr>
            <a:r>
              <a:rPr lang="en-US" altLang="en-US" b="1" dirty="0" smtClean="0"/>
              <a:t>Predecessor=</a:t>
            </a:r>
            <a:r>
              <a:rPr lang="en-US" altLang="en-US" b="1" dirty="0" err="1" smtClean="0"/>
              <a:t>newNode</a:t>
            </a:r>
            <a:endParaRPr lang="en-US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41172"/>
            <a:ext cx="546544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10" dirty="0"/>
              <a:t>W</a:t>
            </a:r>
            <a:r>
              <a:rPr sz="2900" spc="-135" dirty="0"/>
              <a:t>h</a:t>
            </a:r>
            <a:r>
              <a:rPr sz="2900" dirty="0"/>
              <a:t>y</a:t>
            </a:r>
            <a:r>
              <a:rPr sz="2900" spc="-229" dirty="0"/>
              <a:t> </a:t>
            </a:r>
            <a:r>
              <a:rPr sz="2900" spc="-110" dirty="0"/>
              <a:t>th</a:t>
            </a:r>
            <a:r>
              <a:rPr sz="2900" spc="-114" dirty="0"/>
              <a:t>e</a:t>
            </a:r>
            <a:r>
              <a:rPr sz="2900" spc="-125" dirty="0"/>
              <a:t>r</a:t>
            </a:r>
            <a:r>
              <a:rPr sz="2900" dirty="0"/>
              <a:t>e</a:t>
            </a:r>
            <a:r>
              <a:rPr sz="2900" spc="-225" dirty="0"/>
              <a:t> </a:t>
            </a:r>
            <a:r>
              <a:rPr sz="2900" spc="-114" dirty="0"/>
              <a:t>i</a:t>
            </a:r>
            <a:r>
              <a:rPr sz="2900" dirty="0"/>
              <a:t>s</a:t>
            </a:r>
            <a:r>
              <a:rPr sz="2900" spc="-215" dirty="0"/>
              <a:t> </a:t>
            </a:r>
            <a:r>
              <a:rPr sz="2900" dirty="0"/>
              <a:t>a</a:t>
            </a:r>
            <a:r>
              <a:rPr sz="2900" spc="-210" dirty="0"/>
              <a:t> </a:t>
            </a:r>
            <a:r>
              <a:rPr sz="2900" spc="-110" dirty="0"/>
              <a:t>n</a:t>
            </a:r>
            <a:r>
              <a:rPr sz="2900" spc="-114" dirty="0"/>
              <a:t>ee</a:t>
            </a:r>
            <a:r>
              <a:rPr sz="2900" dirty="0"/>
              <a:t>d</a:t>
            </a:r>
            <a:r>
              <a:rPr sz="2900" spc="-229" dirty="0"/>
              <a:t> </a:t>
            </a:r>
            <a:r>
              <a:rPr sz="2900" spc="-135" dirty="0"/>
              <a:t>f</a:t>
            </a:r>
            <a:r>
              <a:rPr sz="2900" spc="-114" dirty="0"/>
              <a:t>o</a:t>
            </a:r>
            <a:r>
              <a:rPr sz="2900" dirty="0"/>
              <a:t>r</a:t>
            </a:r>
            <a:r>
              <a:rPr sz="2900" spc="-215" dirty="0"/>
              <a:t> </a:t>
            </a:r>
            <a:r>
              <a:rPr sz="2900" dirty="0"/>
              <a:t>a</a:t>
            </a:r>
            <a:r>
              <a:rPr sz="2900" spc="-210" dirty="0"/>
              <a:t> </a:t>
            </a:r>
            <a:r>
              <a:rPr sz="2900" spc="-114" dirty="0"/>
              <a:t>li</a:t>
            </a:r>
            <a:r>
              <a:rPr sz="2900" spc="-110" dirty="0"/>
              <a:t>n</a:t>
            </a:r>
            <a:r>
              <a:rPr sz="2900" spc="-125" dirty="0"/>
              <a:t>k</a:t>
            </a:r>
            <a:r>
              <a:rPr sz="2900" spc="-114" dirty="0"/>
              <a:t>e</a:t>
            </a:r>
            <a:r>
              <a:rPr sz="2900" dirty="0"/>
              <a:t>d</a:t>
            </a:r>
            <a:r>
              <a:rPr sz="2900" spc="-229" dirty="0"/>
              <a:t> </a:t>
            </a:r>
            <a:r>
              <a:rPr sz="2900" spc="-114" dirty="0"/>
              <a:t>li</a:t>
            </a:r>
            <a:r>
              <a:rPr sz="2900" spc="-110" dirty="0"/>
              <a:t>st</a:t>
            </a:r>
            <a:r>
              <a:rPr sz="2900" dirty="0"/>
              <a:t>?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299110" y="946784"/>
            <a:ext cx="8617585" cy="3902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72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If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we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want to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store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value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in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memory, we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need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memory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manager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that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manages </a:t>
            </a:r>
            <a:r>
              <a:rPr sz="1800" spc="-48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memory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for 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every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variable. For example, if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we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want to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create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variable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integer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type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like:</a:t>
            </a:r>
            <a:endParaRPr sz="180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  <a:spcBef>
                <a:spcPts val="645"/>
              </a:spcBef>
            </a:pPr>
            <a:r>
              <a:rPr sz="1800" b="1" spc="-5" dirty="0">
                <a:solidFill>
                  <a:srgbClr val="006699"/>
                </a:solidFill>
                <a:latin typeface="Segoe UI"/>
                <a:cs typeface="Segoe UI"/>
              </a:rPr>
              <a:t>1.</a:t>
            </a:r>
            <a:r>
              <a:rPr sz="1800" b="1" spc="155" dirty="0">
                <a:solidFill>
                  <a:srgbClr val="006699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Segoe UI"/>
                <a:cs typeface="Segoe UI"/>
              </a:rPr>
              <a:t>int</a:t>
            </a:r>
            <a:r>
              <a:rPr sz="1800" b="1" spc="-40" dirty="0">
                <a:solidFill>
                  <a:srgbClr val="006699"/>
                </a:solidFill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x;</a:t>
            </a:r>
            <a:endParaRPr sz="1800">
              <a:latin typeface="Segoe UI"/>
              <a:cs typeface="Segoe UI"/>
            </a:endParaRPr>
          </a:p>
          <a:p>
            <a:pPr marL="12700" marR="5715" algn="just">
              <a:lnSpc>
                <a:spcPct val="107200"/>
              </a:lnSpc>
              <a:spcBef>
                <a:spcPts val="484"/>
              </a:spcBef>
            </a:pP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In the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above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example, we have created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variable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'x'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type 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integer.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As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we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know that 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integer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variable</a:t>
            </a:r>
            <a:r>
              <a:rPr sz="18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occupies</a:t>
            </a:r>
            <a:r>
              <a:rPr sz="180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4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bytes,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so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'x'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variable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will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occupy</a:t>
            </a:r>
            <a:r>
              <a:rPr sz="18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4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bytes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to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store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value.</a:t>
            </a:r>
            <a:endParaRPr sz="180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  <a:spcBef>
                <a:spcPts val="950"/>
              </a:spcBef>
            </a:pP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Suppose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we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want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to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create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an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array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of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integer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type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like:</a:t>
            </a:r>
            <a:endParaRPr sz="180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800" b="1" spc="-5" dirty="0">
                <a:solidFill>
                  <a:srgbClr val="006699"/>
                </a:solidFill>
                <a:latin typeface="Segoe UI"/>
                <a:cs typeface="Segoe UI"/>
              </a:rPr>
              <a:t>1.</a:t>
            </a:r>
            <a:r>
              <a:rPr sz="1800" b="1" spc="155" dirty="0">
                <a:solidFill>
                  <a:srgbClr val="006699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006699"/>
                </a:solidFill>
                <a:latin typeface="Segoe UI"/>
                <a:cs typeface="Segoe UI"/>
              </a:rPr>
              <a:t>int</a:t>
            </a:r>
            <a:r>
              <a:rPr sz="1800" b="1" spc="-40" dirty="0">
                <a:solidFill>
                  <a:srgbClr val="006699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x[</a:t>
            </a:r>
            <a:r>
              <a:rPr sz="1800" spc="-5" dirty="0">
                <a:solidFill>
                  <a:srgbClr val="C00000"/>
                </a:solidFill>
                <a:latin typeface="Segoe UI"/>
                <a:cs typeface="Segoe UI"/>
              </a:rPr>
              <a:t>3</a:t>
            </a:r>
            <a:r>
              <a:rPr sz="1800" spc="-5" dirty="0">
                <a:latin typeface="Segoe UI"/>
                <a:cs typeface="Segoe UI"/>
              </a:rPr>
              <a:t>];</a:t>
            </a:r>
            <a:endParaRPr sz="1800">
              <a:latin typeface="Segoe UI"/>
              <a:cs typeface="Segoe UI"/>
            </a:endParaRPr>
          </a:p>
          <a:p>
            <a:pPr marL="12700" marR="5080" algn="just">
              <a:lnSpc>
                <a:spcPct val="106900"/>
              </a:lnSpc>
              <a:spcBef>
                <a:spcPts val="484"/>
              </a:spcBef>
            </a:pP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In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the above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example, we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have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declared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an array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size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3.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As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we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know,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that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all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values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an array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are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stored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in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continuous 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manner,</a:t>
            </a:r>
            <a:r>
              <a:rPr sz="1800" spc="4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so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all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three values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of an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array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are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stored</a:t>
            </a:r>
            <a:r>
              <a:rPr sz="1800" spc="459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in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sequential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fashion. The total 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memory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space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occupied by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array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would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be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Segoe UI"/>
                <a:cs typeface="Segoe UI"/>
              </a:rPr>
              <a:t>3*4</a:t>
            </a:r>
            <a:r>
              <a:rPr sz="1800" b="1" spc="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Segoe UI"/>
                <a:cs typeface="Segoe UI"/>
              </a:rPr>
              <a:t>=</a:t>
            </a:r>
            <a:r>
              <a:rPr sz="1800" b="1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Segoe UI"/>
                <a:cs typeface="Segoe UI"/>
              </a:rPr>
              <a:t>12</a:t>
            </a:r>
            <a:r>
              <a:rPr sz="1800" b="1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Segoe UI"/>
                <a:cs typeface="Segoe UI"/>
              </a:rPr>
              <a:t>bytes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33350"/>
            <a:ext cx="47244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latin typeface="Corbel"/>
                <a:cs typeface="Corbel"/>
              </a:rPr>
              <a:t>Insertion</a:t>
            </a:r>
            <a:r>
              <a:rPr sz="2400" b="1" spc="-10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Operation</a:t>
            </a:r>
            <a:r>
              <a:rPr sz="2400" b="1" dirty="0">
                <a:latin typeface="Corbel"/>
                <a:cs typeface="Corbel"/>
              </a:rPr>
              <a:t>s</a:t>
            </a:r>
            <a:r>
              <a:rPr sz="2400" b="1" spc="-3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o</a:t>
            </a:r>
            <a:r>
              <a:rPr sz="2400" b="1" dirty="0">
                <a:latin typeface="Corbel"/>
                <a:cs typeface="Corbel"/>
              </a:rPr>
              <a:t>n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Link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Li</a:t>
            </a:r>
            <a:r>
              <a:rPr sz="2400" b="1" spc="5" dirty="0">
                <a:latin typeface="Corbel"/>
                <a:cs typeface="Corbel"/>
              </a:rPr>
              <a:t>s</a:t>
            </a:r>
            <a:r>
              <a:rPr sz="2400" b="1" dirty="0">
                <a:latin typeface="Corbel"/>
                <a:cs typeface="Corbel"/>
              </a:rPr>
              <a:t>t</a:t>
            </a:r>
            <a:endParaRPr sz="2400" b="1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110" y="1084580"/>
            <a:ext cx="4857115" cy="22675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Inserting</a:t>
            </a:r>
            <a:r>
              <a:rPr sz="1800" b="1" spc="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a new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node</a:t>
            </a:r>
            <a:r>
              <a:rPr sz="1800" b="1" spc="-1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in</a:t>
            </a:r>
            <a:r>
              <a:rPr sz="1800" b="1" spc="-3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Singly</a:t>
            </a:r>
            <a:r>
              <a:rPr sz="1800" b="1" spc="-1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rbel"/>
                <a:cs typeface="Corbel"/>
              </a:rPr>
              <a:t>Linked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List</a:t>
            </a:r>
            <a:endParaRPr sz="1800">
              <a:latin typeface="Corbel"/>
              <a:cs typeface="Corbe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orbel"/>
                <a:cs typeface="Corbel"/>
              </a:rPr>
              <a:t>Case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1: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New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node</a:t>
            </a:r>
            <a:r>
              <a:rPr sz="1800" dirty="0">
                <a:latin typeface="Corbel"/>
                <a:cs typeface="Corbel"/>
              </a:rPr>
              <a:t> is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inserted </a:t>
            </a:r>
            <a:r>
              <a:rPr sz="1800" spc="-5" dirty="0">
                <a:latin typeface="Corbel"/>
                <a:cs typeface="Corbel"/>
              </a:rPr>
              <a:t>at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the beginning</a:t>
            </a:r>
            <a:endParaRPr sz="1800">
              <a:latin typeface="Corbel"/>
              <a:cs typeface="Corbe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orbel"/>
                <a:cs typeface="Corbel"/>
              </a:rPr>
              <a:t>Case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2: </a:t>
            </a:r>
            <a:r>
              <a:rPr sz="1800" spc="-5" dirty="0">
                <a:latin typeface="Corbel"/>
                <a:cs typeface="Corbel"/>
              </a:rPr>
              <a:t>New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node </a:t>
            </a:r>
            <a:r>
              <a:rPr sz="1800" dirty="0">
                <a:latin typeface="Corbel"/>
                <a:cs typeface="Corbel"/>
              </a:rPr>
              <a:t>is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inserted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at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the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end</a:t>
            </a:r>
            <a:endParaRPr sz="1800">
              <a:latin typeface="Corbel"/>
              <a:cs typeface="Corbel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orbel"/>
                <a:cs typeface="Corbel"/>
              </a:rPr>
              <a:t>Case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3: New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node</a:t>
            </a:r>
            <a:r>
              <a:rPr sz="1800" dirty="0">
                <a:latin typeface="Corbel"/>
                <a:cs typeface="Corbel"/>
              </a:rPr>
              <a:t> is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inserted</a:t>
            </a:r>
            <a:r>
              <a:rPr sz="1800" spc="-5" dirty="0">
                <a:latin typeface="Corbel"/>
                <a:cs typeface="Corbel"/>
              </a:rPr>
              <a:t> after</a:t>
            </a:r>
            <a:r>
              <a:rPr sz="1800" dirty="0">
                <a:latin typeface="Corbel"/>
                <a:cs typeface="Corbel"/>
              </a:rPr>
              <a:t> a given </a:t>
            </a:r>
            <a:r>
              <a:rPr sz="1800" spc="-5" dirty="0">
                <a:latin typeface="Corbel"/>
                <a:cs typeface="Corbel"/>
              </a:rPr>
              <a:t>node</a:t>
            </a:r>
            <a:endParaRPr sz="1800">
              <a:latin typeface="Corbel"/>
              <a:cs typeface="Corbe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orbel"/>
                <a:cs typeface="Corbel"/>
              </a:rPr>
              <a:t>Case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4: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New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node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is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inserted</a:t>
            </a:r>
            <a:r>
              <a:rPr sz="1800" spc="-5" dirty="0">
                <a:latin typeface="Corbel"/>
                <a:cs typeface="Corbel"/>
              </a:rPr>
              <a:t> before 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given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node</a:t>
            </a:r>
            <a:endParaRPr sz="1800">
              <a:latin typeface="Corbel"/>
              <a:cs typeface="Corbe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orbel"/>
                <a:cs typeface="Corbel"/>
              </a:rPr>
              <a:t>Case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5:</a:t>
            </a:r>
            <a:r>
              <a:rPr sz="1800" spc="-5" dirty="0">
                <a:latin typeface="Corbel"/>
                <a:cs typeface="Corbel"/>
              </a:rPr>
              <a:t> New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node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is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inserted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in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sorted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LL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885950"/>
            <a:ext cx="2210612" cy="800219"/>
          </a:xfrm>
        </p:spPr>
        <p:txBody>
          <a:bodyPr/>
          <a:lstStyle/>
          <a:p>
            <a:r>
              <a:rPr lang="en-IN" dirty="0" smtClean="0"/>
              <a:t>Insertion in a SLL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0"/>
            <a:ext cx="5998014" cy="4138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Algorithm for New Node is inserted at the Beginning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168889" y="977227"/>
          <a:ext cx="4977962" cy="777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3777"/>
                <a:gridCol w="496613"/>
                <a:gridCol w="270864"/>
                <a:gridCol w="249398"/>
                <a:gridCol w="555735"/>
                <a:gridCol w="246121"/>
                <a:gridCol w="250493"/>
                <a:gridCol w="508438"/>
                <a:gridCol w="292324"/>
                <a:gridCol w="287060"/>
                <a:gridCol w="496614"/>
                <a:gridCol w="267581"/>
                <a:gridCol w="264506"/>
                <a:gridCol w="508438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1050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7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X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913803" y="1064139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7074789" y="1056256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4966151" y="1052314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6026383" y="1048373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145237" y="425654"/>
            <a:ext cx="77469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b="1" dirty="0" smtClean="0"/>
              <a:t>START 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3831039" y="402008"/>
            <a:ext cx="626679" cy="260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1000</a:t>
            </a:r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 rot="5400000">
            <a:off x="3399699" y="860343"/>
            <a:ext cx="221329" cy="444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2765535" y="1757636"/>
          <a:ext cx="1100958" cy="563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5884"/>
                <a:gridCol w="595074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bg1"/>
                          </a:solidFill>
                        </a:rPr>
                        <a:t>VAL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8000</a:t>
                      </a:r>
                      <a:endParaRPr lang="en-IN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845679" y="2159911"/>
            <a:ext cx="120654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b="1" dirty="0" err="1" smtClean="0"/>
              <a:t>New_Node</a:t>
            </a:r>
            <a:endParaRPr lang="en-IN" b="1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2761590" y="2746949"/>
          <a:ext cx="1100958" cy="60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5884"/>
                <a:gridCol w="595074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bg1"/>
                          </a:solidFill>
                        </a:rPr>
                        <a:t>VAL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dirty="0" smtClean="0">
                          <a:solidFill>
                            <a:srgbClr val="FFFF00"/>
                          </a:solidFill>
                        </a:rPr>
                        <a:t>1000</a:t>
                      </a:r>
                      <a:endParaRPr lang="en-IN" sz="1700" b="1" dirty="0">
                        <a:solidFill>
                          <a:srgbClr val="FFFF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8000</a:t>
                      </a:r>
                      <a:endParaRPr lang="en-IN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2841734" y="3196522"/>
            <a:ext cx="120654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b="1" dirty="0" err="1" smtClean="0"/>
              <a:t>New_Node</a:t>
            </a:r>
            <a:endParaRPr lang="en-IN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587768" y="2116584"/>
            <a:ext cx="2698496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1700" b="1" dirty="0" err="1"/>
              <a:t>New_Node</a:t>
            </a:r>
            <a:r>
              <a:rPr lang="en-IN" sz="1700" b="1" dirty="0"/>
              <a:t> </a:t>
            </a:r>
            <a:r>
              <a:rPr lang="en-IN" sz="1700" b="1" dirty="0">
                <a:sym typeface="Wingdings" pitchFamily="2" charset="2"/>
              </a:rPr>
              <a:t> NEXT = START</a:t>
            </a:r>
            <a:endParaRPr lang="en-IN" sz="17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548350" y="2964003"/>
            <a:ext cx="1908215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1700" b="1" dirty="0">
                <a:sym typeface="Wingdings" pitchFamily="2" charset="2"/>
              </a:rPr>
              <a:t>START = </a:t>
            </a:r>
            <a:r>
              <a:rPr lang="en-IN" sz="1700" b="1" dirty="0" err="1">
                <a:sym typeface="Wingdings" pitchFamily="2" charset="2"/>
              </a:rPr>
              <a:t>New_Node</a:t>
            </a:r>
            <a:endParaRPr lang="en-IN" sz="1700" b="1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2660432" y="4358927"/>
          <a:ext cx="6190375" cy="777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9317"/>
                <a:gridCol w="485771"/>
                <a:gridCol w="162560"/>
                <a:gridCol w="258899"/>
                <a:gridCol w="576905"/>
                <a:gridCol w="255496"/>
                <a:gridCol w="260034"/>
                <a:gridCol w="527805"/>
                <a:gridCol w="303459"/>
                <a:gridCol w="297995"/>
                <a:gridCol w="515531"/>
                <a:gridCol w="277773"/>
                <a:gridCol w="274581"/>
                <a:gridCol w="527805"/>
                <a:gridCol w="288912"/>
                <a:gridCol w="363766"/>
                <a:gridCol w="363766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VAL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1000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1050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7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X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8000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Right Arrow 81"/>
          <p:cNvSpPr/>
          <p:nvPr/>
        </p:nvSpPr>
        <p:spPr>
          <a:xfrm>
            <a:off x="3570888" y="4445839"/>
            <a:ext cx="224662" cy="16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3" name="Right Arrow 82"/>
          <p:cNvSpPr/>
          <p:nvPr/>
        </p:nvSpPr>
        <p:spPr>
          <a:xfrm>
            <a:off x="7799988" y="4418250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4" name="Right Arrow 83"/>
          <p:cNvSpPr/>
          <p:nvPr/>
        </p:nvSpPr>
        <p:spPr>
          <a:xfrm>
            <a:off x="6731873" y="4437957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5" name="Right Arrow 84"/>
          <p:cNvSpPr/>
          <p:nvPr/>
        </p:nvSpPr>
        <p:spPr>
          <a:xfrm>
            <a:off x="4587762" y="4434015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6" name="Right Arrow 85"/>
          <p:cNvSpPr/>
          <p:nvPr/>
        </p:nvSpPr>
        <p:spPr>
          <a:xfrm>
            <a:off x="5647994" y="4430074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7" name="TextBox 86"/>
          <p:cNvSpPr txBox="1"/>
          <p:nvPr/>
        </p:nvSpPr>
        <p:spPr>
          <a:xfrm>
            <a:off x="2766848" y="3937424"/>
            <a:ext cx="77469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b="1" dirty="0" smtClean="0"/>
              <a:t>START </a:t>
            </a:r>
            <a:endParaRPr lang="en-IN" b="1" dirty="0"/>
          </a:p>
        </p:txBody>
      </p:sp>
      <p:sp>
        <p:nvSpPr>
          <p:cNvPr id="88" name="Rectangle 87"/>
          <p:cNvSpPr/>
          <p:nvPr/>
        </p:nvSpPr>
        <p:spPr>
          <a:xfrm>
            <a:off x="3452650" y="3901953"/>
            <a:ext cx="626679" cy="260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8000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rot="16200000" flipH="1">
            <a:off x="3011472" y="4276655"/>
            <a:ext cx="195984" cy="5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Bent Arrow 98"/>
          <p:cNvSpPr/>
          <p:nvPr/>
        </p:nvSpPr>
        <p:spPr>
          <a:xfrm>
            <a:off x="2601313" y="981403"/>
            <a:ext cx="610362" cy="188003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/>
      <p:bldP spid="15" grpId="0" animBg="1"/>
      <p:bldP spid="66" grpId="0"/>
      <p:bldP spid="68" grpId="0"/>
      <p:bldP spid="69" grpId="0"/>
      <p:bldP spid="70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/>
      <p:bldP spid="88" grpId="0" animBg="1"/>
      <p:bldP spid="9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92710"/>
            <a:ext cx="5862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Insertion</a:t>
            </a:r>
            <a:r>
              <a:rPr sz="2800" spc="-215" dirty="0"/>
              <a:t> </a:t>
            </a:r>
            <a:r>
              <a:rPr sz="2800" spc="-60" dirty="0"/>
              <a:t>in</a:t>
            </a:r>
            <a:r>
              <a:rPr sz="2800" spc="-215" dirty="0"/>
              <a:t> </a:t>
            </a:r>
            <a:r>
              <a:rPr sz="2800" spc="-95" dirty="0"/>
              <a:t>singly</a:t>
            </a:r>
            <a:r>
              <a:rPr sz="2800" spc="-220" dirty="0"/>
              <a:t> </a:t>
            </a:r>
            <a:r>
              <a:rPr sz="2800" spc="-100" dirty="0"/>
              <a:t>linked</a:t>
            </a:r>
            <a:r>
              <a:rPr sz="2800" spc="-210" dirty="0"/>
              <a:t> </a:t>
            </a:r>
            <a:r>
              <a:rPr sz="2800" spc="-90" dirty="0"/>
              <a:t>list</a:t>
            </a:r>
            <a:r>
              <a:rPr sz="2800" spc="-215" dirty="0"/>
              <a:t> </a:t>
            </a:r>
            <a:r>
              <a:rPr sz="2800" spc="-60" dirty="0"/>
              <a:t>at</a:t>
            </a:r>
            <a:r>
              <a:rPr sz="2800" spc="-215" dirty="0"/>
              <a:t> </a:t>
            </a:r>
            <a:r>
              <a:rPr sz="2800" spc="-105" dirty="0"/>
              <a:t>beginning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25323" y="946043"/>
            <a:ext cx="4026535" cy="2816797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2800" spc="-10" dirty="0">
                <a:solidFill>
                  <a:srgbClr val="600A38"/>
                </a:solidFill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  <a:spcBef>
                <a:spcPts val="1230"/>
              </a:spcBef>
            </a:pP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8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9999"/>
                </a:solidFill>
                <a:latin typeface="SimSun"/>
                <a:cs typeface="SimSun"/>
              </a:rPr>
              <a:t>1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8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b="1" spc="114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800" b="1" spc="345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lang="en-US" spc="-5" dirty="0" smtClean="0">
                <a:solidFill>
                  <a:srgbClr val="2E3135"/>
                </a:solidFill>
                <a:latin typeface="SimSun"/>
                <a:cs typeface="SimSun"/>
              </a:rPr>
              <a:t>NEW_NODE</a:t>
            </a:r>
            <a:r>
              <a:rPr sz="1800" spc="-15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8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b="1" spc="-215" dirty="0">
                <a:solidFill>
                  <a:srgbClr val="286391"/>
                </a:solidFill>
                <a:latin typeface="Trebuchet MS"/>
                <a:cs typeface="Trebuchet MS"/>
              </a:rPr>
              <a:t>NULL</a:t>
            </a:r>
            <a:endParaRPr sz="1800">
              <a:latin typeface="Trebuchet MS"/>
              <a:cs typeface="Trebuchet MS"/>
            </a:endParaRPr>
          </a:p>
          <a:p>
            <a:pPr marL="12700" marR="1605280">
              <a:lnSpc>
                <a:spcPts val="1939"/>
              </a:lnSpc>
              <a:spcBef>
                <a:spcPts val="140"/>
              </a:spcBef>
            </a:pP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Write</a:t>
            </a:r>
            <a:r>
              <a:rPr sz="1800" spc="-5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Memory</a:t>
            </a:r>
            <a:r>
              <a:rPr sz="1800" spc="-5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OVERFLOW </a:t>
            </a:r>
            <a:r>
              <a:rPr sz="1800" spc="-89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Go</a:t>
            </a:r>
            <a:r>
              <a:rPr sz="18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>
                <a:solidFill>
                  <a:srgbClr val="2E3135"/>
                </a:solidFill>
                <a:latin typeface="SimSun"/>
                <a:cs typeface="SimSun"/>
              </a:rPr>
              <a:t>to</a:t>
            </a:r>
            <a:r>
              <a:rPr sz="1800" spc="-1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smtClean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lang="en-US" sz="1800" dirty="0" smtClean="0">
                <a:solidFill>
                  <a:srgbClr val="2E3135"/>
                </a:solidFill>
                <a:latin typeface="SimSun"/>
                <a:cs typeface="SimSun"/>
              </a:rPr>
              <a:t> 5</a:t>
            </a:r>
            <a:r>
              <a:rPr sz="1800" spc="-5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1810"/>
              </a:lnSpc>
            </a:pPr>
            <a:r>
              <a:rPr sz="1800" spc="-180" dirty="0">
                <a:solidFill>
                  <a:srgbClr val="777777"/>
                </a:solidFill>
                <a:latin typeface="SimSun"/>
                <a:cs typeface="SimSun"/>
              </a:rPr>
              <a:t>[</a:t>
            </a:r>
            <a:r>
              <a:rPr sz="1800" b="1" spc="-180" dirty="0">
                <a:solidFill>
                  <a:srgbClr val="286391"/>
                </a:solidFill>
                <a:latin typeface="Trebuchet MS"/>
                <a:cs typeface="Trebuchet MS"/>
              </a:rPr>
              <a:t>END</a:t>
            </a:r>
            <a:r>
              <a:rPr sz="1800" b="1" spc="31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800" b="1" spc="-265" dirty="0">
                <a:solidFill>
                  <a:srgbClr val="286391"/>
                </a:solidFill>
                <a:latin typeface="Trebuchet MS"/>
                <a:cs typeface="Trebuchet MS"/>
              </a:rPr>
              <a:t>OF</a:t>
            </a:r>
            <a:r>
              <a:rPr sz="1800" b="1" spc="4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800" b="1" spc="75" dirty="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800" spc="75" dirty="0">
                <a:solidFill>
                  <a:srgbClr val="777777"/>
                </a:solidFill>
                <a:latin typeface="SimSun"/>
                <a:cs typeface="SimSun"/>
              </a:rPr>
              <a:t>]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1945"/>
              </a:lnSpc>
            </a:pPr>
            <a:r>
              <a:rPr sz="1800" smtClean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800" dirty="0" smtClean="0">
                <a:solidFill>
                  <a:srgbClr val="009999"/>
                </a:solidFill>
                <a:latin typeface="SimSun"/>
                <a:cs typeface="SimSun"/>
              </a:rPr>
              <a:t>2</a:t>
            </a:r>
            <a:r>
              <a:rPr sz="1800" smtClean="0">
                <a:solidFill>
                  <a:srgbClr val="2E3135"/>
                </a:solidFill>
                <a:latin typeface="SimSun"/>
                <a:cs typeface="SimSun"/>
              </a:rPr>
              <a:t>: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SET NEW_NODE -</a:t>
            </a:r>
            <a:r>
              <a:rPr sz="1800" dirty="0">
                <a:solidFill>
                  <a:srgbClr val="777777"/>
                </a:solidFill>
                <a:latin typeface="SimSun"/>
                <a:cs typeface="SimSun"/>
              </a:rPr>
              <a:t>&gt;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DATA = VAL </a:t>
            </a:r>
            <a:r>
              <a:rPr sz="1800" spc="-8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800" spc="-15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lang="en-US" dirty="0" smtClean="0">
                <a:solidFill>
                  <a:srgbClr val="009999"/>
                </a:solidFill>
                <a:latin typeface="SimSun"/>
                <a:cs typeface="SimSun"/>
              </a:rPr>
              <a:t>3</a:t>
            </a:r>
            <a:r>
              <a:rPr sz="1800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800" spc="-15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8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NEW_NODE</a:t>
            </a:r>
            <a:r>
              <a:rPr sz="18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800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800" spc="-15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NEXT</a:t>
            </a:r>
            <a:r>
              <a:rPr sz="18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8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HEAD </a:t>
            </a:r>
            <a:r>
              <a:rPr sz="1800" spc="-89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spc="-5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800" spc="-1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lang="en-US" dirty="0" smtClean="0">
                <a:solidFill>
                  <a:srgbClr val="009999"/>
                </a:solidFill>
                <a:latin typeface="SimSun"/>
                <a:cs typeface="SimSun"/>
              </a:rPr>
              <a:t>4</a:t>
            </a:r>
            <a:r>
              <a:rPr sz="1800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800" spc="-10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spc="-5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8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spc="-5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r>
              <a:rPr sz="18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8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spc="-5" dirty="0">
                <a:solidFill>
                  <a:srgbClr val="2E3135"/>
                </a:solidFill>
                <a:latin typeface="SimSun"/>
                <a:cs typeface="SimSun"/>
              </a:rPr>
              <a:t>NEW_NODE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1930"/>
              </a:lnSpc>
            </a:pPr>
            <a:r>
              <a:rPr sz="180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800" spc="-4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lang="en-US" dirty="0" smtClean="0">
                <a:solidFill>
                  <a:srgbClr val="009999"/>
                </a:solidFill>
                <a:latin typeface="SimSun"/>
                <a:cs typeface="SimSun"/>
              </a:rPr>
              <a:t>5</a:t>
            </a:r>
            <a:r>
              <a:rPr sz="1800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800" spc="-35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EXIT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90750"/>
            <a:ext cx="2210612" cy="800219"/>
          </a:xfrm>
        </p:spPr>
        <p:txBody>
          <a:bodyPr/>
          <a:lstStyle/>
          <a:p>
            <a:r>
              <a:rPr lang="en-IN" dirty="0" smtClean="0"/>
              <a:t>Insertion in a SLL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311" y="1"/>
            <a:ext cx="5624679" cy="4138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New Node is inserted at the end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13138" y="882631"/>
          <a:ext cx="5159261" cy="5813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5302"/>
                <a:gridCol w="499283"/>
                <a:gridCol w="272320"/>
                <a:gridCol w="250739"/>
                <a:gridCol w="558722"/>
                <a:gridCol w="247444"/>
                <a:gridCol w="251840"/>
                <a:gridCol w="511171"/>
                <a:gridCol w="293895"/>
                <a:gridCol w="288603"/>
                <a:gridCol w="499284"/>
                <a:gridCol w="269019"/>
                <a:gridCol w="265928"/>
                <a:gridCol w="665711"/>
              </a:tblGrid>
              <a:tr h="29945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1050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7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NULL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70461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358052" y="969543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6519038" y="961660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4410400" y="957718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5470631" y="953777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589486" y="461128"/>
            <a:ext cx="77469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b="1" dirty="0" smtClean="0"/>
              <a:t>START 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3275288" y="425657"/>
            <a:ext cx="626679" cy="260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1000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2834110" y="800359"/>
            <a:ext cx="195984" cy="5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43199" y="1371580"/>
            <a:ext cx="533401" cy="2857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IN" sz="1400" b="1" dirty="0" smtClean="0"/>
              <a:t>PTR</a:t>
            </a:r>
            <a:endParaRPr lang="en-IN" sz="14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622330" y="1581150"/>
          <a:ext cx="5139560" cy="563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1535"/>
                <a:gridCol w="504416"/>
                <a:gridCol w="275120"/>
                <a:gridCol w="253316"/>
                <a:gridCol w="564467"/>
                <a:gridCol w="249988"/>
                <a:gridCol w="254429"/>
                <a:gridCol w="516426"/>
                <a:gridCol w="296917"/>
                <a:gridCol w="291570"/>
                <a:gridCol w="504417"/>
                <a:gridCol w="271785"/>
                <a:gridCol w="268662"/>
                <a:gridCol w="616512"/>
              </a:tblGrid>
              <a:tr h="25674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1050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7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NULL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6149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>
            <a:off x="3389580" y="1710541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6550566" y="1702659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>
            <a:off x="4441928" y="1698717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5502160" y="1694776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3874375" y="2088904"/>
            <a:ext cx="54522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IN" sz="1400" b="1" dirty="0" smtClean="0"/>
              <a:t>PTR</a:t>
            </a:r>
            <a:endParaRPr lang="en-IN" sz="14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567150" y="2385190"/>
          <a:ext cx="5257799" cy="563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1646"/>
                <a:gridCol w="510386"/>
                <a:gridCol w="278376"/>
                <a:gridCol w="256315"/>
                <a:gridCol w="571148"/>
                <a:gridCol w="252947"/>
                <a:gridCol w="257440"/>
                <a:gridCol w="522539"/>
                <a:gridCol w="300431"/>
                <a:gridCol w="295021"/>
                <a:gridCol w="510387"/>
                <a:gridCol w="275002"/>
                <a:gridCol w="271842"/>
                <a:gridCol w="664319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1050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7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NULL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ight Arrow 28"/>
          <p:cNvSpPr/>
          <p:nvPr/>
        </p:nvSpPr>
        <p:spPr>
          <a:xfrm>
            <a:off x="3385635" y="2463364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31" name="Right Arrow 30"/>
          <p:cNvSpPr/>
          <p:nvPr/>
        </p:nvSpPr>
        <p:spPr>
          <a:xfrm>
            <a:off x="6546621" y="2455482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32" name="Right Arrow 31"/>
          <p:cNvSpPr/>
          <p:nvPr/>
        </p:nvSpPr>
        <p:spPr>
          <a:xfrm>
            <a:off x="4437983" y="2451540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33" name="Right Arrow 32"/>
          <p:cNvSpPr/>
          <p:nvPr/>
        </p:nvSpPr>
        <p:spPr>
          <a:xfrm>
            <a:off x="5498215" y="2447599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4887305" y="2829906"/>
            <a:ext cx="59909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IN" sz="1400" b="1" dirty="0" smtClean="0"/>
              <a:t>PTR</a:t>
            </a:r>
            <a:endParaRPr lang="en-IN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382858" y="409886"/>
            <a:ext cx="504882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b="1" dirty="0" smtClean="0"/>
              <a:t>PTR</a:t>
            </a:r>
            <a:endParaRPr lang="en-IN" b="1" dirty="0"/>
          </a:p>
        </p:txBody>
      </p:sp>
      <p:sp>
        <p:nvSpPr>
          <p:cNvPr id="36" name="Rectangle 35"/>
          <p:cNvSpPr/>
          <p:nvPr/>
        </p:nvSpPr>
        <p:spPr>
          <a:xfrm>
            <a:off x="4855826" y="398063"/>
            <a:ext cx="626679" cy="260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1000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559270" y="3092010"/>
          <a:ext cx="5257797" cy="57329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1422"/>
                <a:gridCol w="509992"/>
                <a:gridCol w="278162"/>
                <a:gridCol w="256118"/>
                <a:gridCol w="570707"/>
                <a:gridCol w="252752"/>
                <a:gridCol w="257241"/>
                <a:gridCol w="522136"/>
                <a:gridCol w="300199"/>
                <a:gridCol w="294794"/>
                <a:gridCol w="509994"/>
                <a:gridCol w="274790"/>
                <a:gridCol w="271632"/>
                <a:gridCol w="667858"/>
              </a:tblGrid>
              <a:tr h="29135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1050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7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NULL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5847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>
            <a:off x="3381690" y="3180714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40" name="Right Arrow 39"/>
          <p:cNvSpPr/>
          <p:nvPr/>
        </p:nvSpPr>
        <p:spPr>
          <a:xfrm>
            <a:off x="6542676" y="3172831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41" name="Right Arrow 40"/>
          <p:cNvSpPr/>
          <p:nvPr/>
        </p:nvSpPr>
        <p:spPr>
          <a:xfrm>
            <a:off x="4434038" y="3168889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42" name="Right Arrow 41"/>
          <p:cNvSpPr/>
          <p:nvPr/>
        </p:nvSpPr>
        <p:spPr>
          <a:xfrm>
            <a:off x="5494270" y="3164948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5959358" y="3570912"/>
            <a:ext cx="59384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IN" sz="1400" b="1" dirty="0" smtClean="0"/>
              <a:t>PTR</a:t>
            </a:r>
            <a:endParaRPr lang="en-IN" sz="1400" b="1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2490950" y="3822480"/>
          <a:ext cx="5410200" cy="563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727"/>
                <a:gridCol w="528027"/>
                <a:gridCol w="287998"/>
                <a:gridCol w="265175"/>
                <a:gridCol w="590889"/>
                <a:gridCol w="261690"/>
                <a:gridCol w="266336"/>
                <a:gridCol w="540599"/>
                <a:gridCol w="310815"/>
                <a:gridCol w="305219"/>
                <a:gridCol w="528028"/>
                <a:gridCol w="284507"/>
                <a:gridCol w="281237"/>
                <a:gridCol w="657953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1050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7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NULL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670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Right Arrow 44"/>
          <p:cNvSpPr/>
          <p:nvPr/>
        </p:nvSpPr>
        <p:spPr>
          <a:xfrm>
            <a:off x="3377745" y="3921712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47" name="Right Arrow 46"/>
          <p:cNvSpPr/>
          <p:nvPr/>
        </p:nvSpPr>
        <p:spPr>
          <a:xfrm>
            <a:off x="6629400" y="3943350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48" name="Right Arrow 47"/>
          <p:cNvSpPr/>
          <p:nvPr/>
        </p:nvSpPr>
        <p:spPr>
          <a:xfrm>
            <a:off x="4430093" y="3909888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49" name="Right Arrow 48"/>
          <p:cNvSpPr/>
          <p:nvPr/>
        </p:nvSpPr>
        <p:spPr>
          <a:xfrm>
            <a:off x="5562600" y="3867150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7010400" y="4248150"/>
            <a:ext cx="62406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IN" sz="1400" b="1" dirty="0" smtClean="0"/>
              <a:t>PTR</a:t>
            </a:r>
            <a:endParaRPr lang="en-IN" sz="1400" b="1" dirty="0"/>
          </a:p>
        </p:txBody>
      </p:sp>
      <p:sp>
        <p:nvSpPr>
          <p:cNvPr id="51" name="Rectangle 50"/>
          <p:cNvSpPr/>
          <p:nvPr/>
        </p:nvSpPr>
        <p:spPr>
          <a:xfrm>
            <a:off x="4851886" y="394122"/>
            <a:ext cx="626679" cy="260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1050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863709" y="405946"/>
            <a:ext cx="626679" cy="260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851884" y="394121"/>
            <a:ext cx="626679" cy="260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851885" y="394122"/>
            <a:ext cx="626679" cy="260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4000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2514600" y="4476750"/>
          <a:ext cx="5181601" cy="563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0102"/>
                <a:gridCol w="507682"/>
                <a:gridCol w="276901"/>
                <a:gridCol w="254957"/>
                <a:gridCol w="568121"/>
                <a:gridCol w="251607"/>
                <a:gridCol w="256076"/>
                <a:gridCol w="519770"/>
                <a:gridCol w="298839"/>
                <a:gridCol w="293458"/>
                <a:gridCol w="507683"/>
                <a:gridCol w="273545"/>
                <a:gridCol w="270401"/>
                <a:gridCol w="612459"/>
              </a:tblGrid>
              <a:tr h="24279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1050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7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rgbClr val="FF0000"/>
                          </a:solidFill>
                        </a:rPr>
                        <a:t>8000</a:t>
                      </a:r>
                      <a:endParaRPr lang="en-IN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38206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Right Arrow 56"/>
          <p:cNvSpPr/>
          <p:nvPr/>
        </p:nvSpPr>
        <p:spPr>
          <a:xfrm>
            <a:off x="3385625" y="4591764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59" name="Right Arrow 58"/>
          <p:cNvSpPr/>
          <p:nvPr/>
        </p:nvSpPr>
        <p:spPr>
          <a:xfrm>
            <a:off x="6546611" y="4583881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60" name="Right Arrow 59"/>
          <p:cNvSpPr/>
          <p:nvPr/>
        </p:nvSpPr>
        <p:spPr>
          <a:xfrm>
            <a:off x="4437973" y="4579939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61" name="Right Arrow 60"/>
          <p:cNvSpPr/>
          <p:nvPr/>
        </p:nvSpPr>
        <p:spPr>
          <a:xfrm>
            <a:off x="5498204" y="4575998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625366" y="149553"/>
          <a:ext cx="1100958" cy="563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5884"/>
                <a:gridCol w="595074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bg1"/>
                          </a:solidFill>
                        </a:rPr>
                        <a:t>VAL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8000</a:t>
                      </a:r>
                      <a:endParaRPr lang="en-IN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705510" y="551828"/>
            <a:ext cx="120654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b="1" dirty="0" err="1" smtClean="0"/>
              <a:t>New_Node</a:t>
            </a:r>
            <a:endParaRPr lang="en-IN" b="1" dirty="0"/>
          </a:p>
        </p:txBody>
      </p:sp>
      <p:cxnSp>
        <p:nvCxnSpPr>
          <p:cNvPr id="69" name="Curved Connector 68"/>
          <p:cNvCxnSpPr/>
          <p:nvPr/>
        </p:nvCxnSpPr>
        <p:spPr>
          <a:xfrm rot="10800000">
            <a:off x="1785446" y="248306"/>
            <a:ext cx="5829299" cy="3736428"/>
          </a:xfrm>
          <a:prstGeom prst="curvedConnector3">
            <a:avLst>
              <a:gd name="adj1" fmla="val -1389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8043042" y="4464226"/>
          <a:ext cx="1100958" cy="563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5884"/>
                <a:gridCol w="595074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bg1"/>
                          </a:solidFill>
                        </a:rPr>
                        <a:t>VAL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8000</a:t>
                      </a:r>
                      <a:endParaRPr lang="en-IN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8123186" y="4866501"/>
            <a:ext cx="120654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b="1" dirty="0" err="1" smtClean="0"/>
              <a:t>New_Node</a:t>
            </a:r>
            <a:endParaRPr lang="en-IN" b="1" dirty="0"/>
          </a:p>
        </p:txBody>
      </p:sp>
      <p:sp>
        <p:nvSpPr>
          <p:cNvPr id="75" name="Right Arrow 74"/>
          <p:cNvSpPr/>
          <p:nvPr/>
        </p:nvSpPr>
        <p:spPr>
          <a:xfrm>
            <a:off x="7713291" y="4544463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/>
      <p:bldP spid="15" grpId="0" animBg="1"/>
      <p:bldP spid="20" grpId="0"/>
      <p:bldP spid="22" grpId="0" animBg="1"/>
      <p:bldP spid="24" grpId="0" animBg="1"/>
      <p:bldP spid="25" grpId="0" animBg="1"/>
      <p:bldP spid="26" grpId="0" animBg="1"/>
      <p:bldP spid="27" grpId="0"/>
      <p:bldP spid="29" grpId="0" animBg="1"/>
      <p:bldP spid="31" grpId="0" animBg="1"/>
      <p:bldP spid="32" grpId="0" animBg="1"/>
      <p:bldP spid="33" grpId="0" animBg="1"/>
      <p:bldP spid="34" grpId="0"/>
      <p:bldP spid="35" grpId="0"/>
      <p:bldP spid="36" grpId="0" animBg="1"/>
      <p:bldP spid="38" grpId="0" animBg="1"/>
      <p:bldP spid="40" grpId="0" animBg="1"/>
      <p:bldP spid="41" grpId="0" animBg="1"/>
      <p:bldP spid="42" grpId="0" animBg="1"/>
      <p:bldP spid="43" grpId="0"/>
      <p:bldP spid="45" grpId="0" animBg="1"/>
      <p:bldP spid="47" grpId="0" animBg="1"/>
      <p:bldP spid="48" grpId="0" animBg="1"/>
      <p:bldP spid="49" grpId="0" animBg="1"/>
      <p:bldP spid="50" grpId="0"/>
      <p:bldP spid="51" grpId="0" animBg="1"/>
      <p:bldP spid="52" grpId="0" animBg="1"/>
      <p:bldP spid="53" grpId="0" animBg="1"/>
      <p:bldP spid="54" grpId="0" animBg="1"/>
      <p:bldP spid="57" grpId="0" animBg="1"/>
      <p:bldP spid="59" grpId="0" animBg="1"/>
      <p:bldP spid="60" grpId="0" animBg="1"/>
      <p:bldP spid="61" grpId="0" animBg="1"/>
      <p:bldP spid="66" grpId="0"/>
      <p:bldP spid="74" grpId="0"/>
      <p:bldP spid="75" grpId="0" animBg="1"/>
      <p:bldP spid="7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105282"/>
            <a:ext cx="5554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I</a:t>
            </a:r>
            <a:r>
              <a:rPr sz="2800" spc="-114" dirty="0"/>
              <a:t>ns</a:t>
            </a:r>
            <a:r>
              <a:rPr sz="2800" spc="-110" dirty="0"/>
              <a:t>e</a:t>
            </a:r>
            <a:r>
              <a:rPr sz="2800" spc="-114" dirty="0"/>
              <a:t>rt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20" dirty="0"/>
              <a:t>i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14" dirty="0"/>
              <a:t>s</a:t>
            </a:r>
            <a:r>
              <a:rPr sz="2800" spc="-120" dirty="0"/>
              <a:t>i</a:t>
            </a:r>
            <a:r>
              <a:rPr sz="2800" spc="-114" dirty="0"/>
              <a:t>ng</a:t>
            </a:r>
            <a:r>
              <a:rPr sz="2800" spc="-120" dirty="0"/>
              <a:t>l</a:t>
            </a:r>
            <a:r>
              <a:rPr sz="2800" spc="-5" dirty="0"/>
              <a:t>y</a:t>
            </a:r>
            <a:r>
              <a:rPr sz="2800" spc="-220" dirty="0"/>
              <a:t> </a:t>
            </a:r>
            <a:r>
              <a:rPr sz="2800" spc="-120" dirty="0"/>
              <a:t>li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15" dirty="0"/>
              <a:t> </a:t>
            </a:r>
            <a:r>
              <a:rPr sz="2800" spc="-120" dirty="0"/>
              <a:t>li</a:t>
            </a:r>
            <a:r>
              <a:rPr sz="2800" spc="-114" dirty="0"/>
              <a:t>s</a:t>
            </a:r>
            <a:r>
              <a:rPr sz="2800" spc="-5" dirty="0"/>
              <a:t>t</a:t>
            </a:r>
            <a:r>
              <a:rPr sz="2800" spc="-215" dirty="0"/>
              <a:t> </a:t>
            </a:r>
            <a:r>
              <a:rPr sz="2800" spc="-120" dirty="0"/>
              <a:t>a</a:t>
            </a:r>
            <a:r>
              <a:rPr sz="2800" spc="-5" dirty="0"/>
              <a:t>t</a:t>
            </a:r>
            <a:r>
              <a:rPr sz="2800" spc="-215" dirty="0"/>
              <a:t> </a:t>
            </a:r>
            <a:r>
              <a:rPr sz="2800" spc="-114" dirty="0"/>
              <a:t>th</a:t>
            </a:r>
            <a:r>
              <a:rPr sz="2800" spc="-5" dirty="0"/>
              <a:t>e</a:t>
            </a:r>
            <a:r>
              <a:rPr sz="2800" spc="-215" dirty="0"/>
              <a:t> </a:t>
            </a:r>
            <a:r>
              <a:rPr sz="2800" spc="-110" dirty="0"/>
              <a:t>e</a:t>
            </a:r>
            <a:r>
              <a:rPr sz="2800" spc="-114" dirty="0"/>
              <a:t>n</a:t>
            </a:r>
            <a:r>
              <a:rPr sz="2800" spc="-5" dirty="0"/>
              <a:t>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99110" y="867282"/>
            <a:ext cx="1664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600A38"/>
                </a:solidFill>
                <a:latin typeface="Calibri"/>
                <a:cs typeface="Calibri"/>
              </a:rPr>
              <a:t>Algorithm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110" y="1792046"/>
            <a:ext cx="4789805" cy="26411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009999"/>
                </a:solidFill>
                <a:latin typeface="SimSun"/>
                <a:cs typeface="SimSun"/>
              </a:rPr>
              <a:t>1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2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b="1" spc="10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600" b="1" spc="305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lang="en-US" sz="1600" spc="-10" dirty="0" smtClean="0">
                <a:solidFill>
                  <a:srgbClr val="2E3135"/>
                </a:solidFill>
                <a:latin typeface="SimSun"/>
                <a:cs typeface="SimSun"/>
              </a:rPr>
              <a:t>NEW_NODE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b="1" spc="-195" dirty="0">
                <a:solidFill>
                  <a:srgbClr val="286391"/>
                </a:solidFill>
                <a:latin typeface="Trebuchet MS"/>
                <a:cs typeface="Trebuchet MS"/>
              </a:rPr>
              <a:t>NULL</a:t>
            </a:r>
            <a:endParaRPr sz="1600">
              <a:latin typeface="Trebuchet MS"/>
              <a:cs typeface="Trebuchet MS"/>
            </a:endParaRPr>
          </a:p>
          <a:p>
            <a:pPr marL="12700" marR="2637155">
              <a:lnSpc>
                <a:spcPts val="1730"/>
              </a:lnSpc>
              <a:spcBef>
                <a:spcPts val="125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Write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Memory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OVERFLOW </a:t>
            </a:r>
            <a:r>
              <a:rPr sz="1600" spc="-7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Go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to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8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605"/>
              </a:lnSpc>
            </a:pPr>
            <a:r>
              <a:rPr sz="1600" spc="-165" dirty="0">
                <a:solidFill>
                  <a:srgbClr val="777777"/>
                </a:solidFill>
                <a:latin typeface="SimSun"/>
                <a:cs typeface="SimSun"/>
              </a:rPr>
              <a:t>[</a:t>
            </a:r>
            <a:r>
              <a:rPr sz="1600" b="1" spc="-165" dirty="0">
                <a:solidFill>
                  <a:srgbClr val="286391"/>
                </a:solidFill>
                <a:latin typeface="Trebuchet MS"/>
                <a:cs typeface="Trebuchet MS"/>
              </a:rPr>
              <a:t>END</a:t>
            </a:r>
            <a:r>
              <a:rPr sz="1600" b="1" spc="27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b="1" spc="-240" dirty="0">
                <a:solidFill>
                  <a:srgbClr val="286391"/>
                </a:solidFill>
                <a:latin typeface="Trebuchet MS"/>
                <a:cs typeface="Trebuchet MS"/>
              </a:rPr>
              <a:t>OF</a:t>
            </a:r>
            <a:r>
              <a:rPr sz="1600" b="1" spc="35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b="1" spc="65" dirty="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600" spc="65" dirty="0">
                <a:solidFill>
                  <a:srgbClr val="777777"/>
                </a:solidFill>
                <a:latin typeface="SimSun"/>
                <a:cs typeface="SimSun"/>
              </a:rPr>
              <a:t>]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2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NEW_NODE</a:t>
            </a:r>
            <a:r>
              <a:rPr sz="1600" spc="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spc="-10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600" spc="5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DATA =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VAL </a:t>
            </a:r>
            <a:r>
              <a:rPr sz="160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endParaRPr lang="en-US" sz="1600" dirty="0" smtClean="0">
              <a:solidFill>
                <a:srgbClr val="2E3135"/>
              </a:solidFill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3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NEW_NODE</a:t>
            </a:r>
            <a:r>
              <a:rPr sz="1600" spc="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spc="-10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600" spc="5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 =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b="1" spc="-195">
                <a:solidFill>
                  <a:srgbClr val="286391"/>
                </a:solidFill>
                <a:latin typeface="Trebuchet MS"/>
                <a:cs typeface="Trebuchet MS"/>
              </a:rPr>
              <a:t>NULL </a:t>
            </a:r>
            <a:endParaRPr lang="en-US" sz="1600" b="1" spc="-195" dirty="0" smtClean="0">
              <a:solidFill>
                <a:srgbClr val="286391"/>
              </a:solidFill>
              <a:latin typeface="Trebuchet MS"/>
              <a:cs typeface="Trebuchet MS"/>
            </a:endParaRPr>
          </a:p>
          <a:p>
            <a:pPr marL="12700">
              <a:lnSpc>
                <a:spcPts val="1730"/>
              </a:lnSpc>
            </a:pPr>
            <a:r>
              <a:rPr sz="1600" b="1" spc="-465" smtClean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4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10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endParaRPr sz="1600">
              <a:latin typeface="SimSun"/>
              <a:cs typeface="SimSun"/>
            </a:endParaRPr>
          </a:p>
          <a:p>
            <a:pPr marL="12700" marR="5080">
              <a:lnSpc>
                <a:spcPts val="1730"/>
              </a:lnSpc>
              <a:spcBef>
                <a:spcPts val="25"/>
              </a:spcBef>
            </a:pP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5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 </a:t>
            </a:r>
            <a:r>
              <a:rPr sz="1600" spc="-10">
                <a:solidFill>
                  <a:srgbClr val="2E3135"/>
                </a:solidFill>
                <a:latin typeface="SimSun"/>
                <a:cs typeface="SimSun"/>
              </a:rPr>
              <a:t>Repeat </a:t>
            </a:r>
            <a:r>
              <a:rPr sz="1600" b="1" spc="-30" smtClean="0">
                <a:solidFill>
                  <a:srgbClr val="286391"/>
                </a:solidFill>
                <a:latin typeface="Trebuchet MS"/>
                <a:cs typeface="Trebuchet MS"/>
              </a:rPr>
              <a:t>while</a:t>
            </a:r>
            <a:r>
              <a:rPr sz="1600" b="1" spc="-25" smtClean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 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dirty="0">
                <a:solidFill>
                  <a:srgbClr val="777777"/>
                </a:solidFill>
                <a:latin typeface="SimSun"/>
                <a:cs typeface="SimSun"/>
              </a:rPr>
              <a:t>&gt;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 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!= </a:t>
            </a:r>
            <a:r>
              <a:rPr sz="1600" b="1" spc="-195" smtClean="0">
                <a:solidFill>
                  <a:srgbClr val="286391"/>
                </a:solidFill>
                <a:latin typeface="Trebuchet MS"/>
                <a:cs typeface="Trebuchet MS"/>
              </a:rPr>
              <a:t>NULL</a:t>
            </a:r>
            <a:endParaRPr lang="en-US" sz="1600" b="1" spc="-195" dirty="0" smtClean="0">
              <a:solidFill>
                <a:srgbClr val="286391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ts val="1730"/>
              </a:lnSpc>
              <a:spcBef>
                <a:spcPts val="25"/>
              </a:spcBef>
            </a:pPr>
            <a:r>
              <a:rPr sz="1600" b="1" spc="-195" smtClean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b="1" spc="-470" smtClean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spc="-5" dirty="0" smtClean="0">
                <a:solidFill>
                  <a:srgbClr val="009999"/>
                </a:solidFill>
                <a:latin typeface="SimSun"/>
                <a:cs typeface="SimSun"/>
              </a:rPr>
              <a:t>6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600" spc="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605"/>
              </a:lnSpc>
            </a:pPr>
            <a:r>
              <a:rPr lang="en-US" sz="1600" spc="-165" dirty="0" smtClean="0">
                <a:solidFill>
                  <a:srgbClr val="777777"/>
                </a:solidFill>
                <a:latin typeface="SimSun"/>
                <a:cs typeface="SimSun"/>
              </a:rPr>
              <a:t>                    </a:t>
            </a:r>
            <a:r>
              <a:rPr sz="1600" spc="-165" smtClean="0">
                <a:solidFill>
                  <a:srgbClr val="777777"/>
                </a:solidFill>
                <a:latin typeface="SimSun"/>
                <a:cs typeface="SimSun"/>
              </a:rPr>
              <a:t>[</a:t>
            </a:r>
            <a:r>
              <a:rPr sz="1600" b="1" spc="-165" dirty="0">
                <a:solidFill>
                  <a:srgbClr val="286391"/>
                </a:solidFill>
                <a:latin typeface="Trebuchet MS"/>
                <a:cs typeface="Trebuchet MS"/>
              </a:rPr>
              <a:t>END</a:t>
            </a:r>
            <a:r>
              <a:rPr sz="1600" b="1" spc="26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b="1" spc="-240" dirty="0">
                <a:solidFill>
                  <a:srgbClr val="286391"/>
                </a:solidFill>
                <a:latin typeface="Trebuchet MS"/>
                <a:cs typeface="Trebuchet MS"/>
              </a:rPr>
              <a:t>OF</a:t>
            </a:r>
            <a:r>
              <a:rPr sz="1600" b="1" spc="28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LOOP</a:t>
            </a: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]</a:t>
            </a:r>
            <a:endParaRPr sz="1600">
              <a:latin typeface="SimSun"/>
              <a:cs typeface="SimSun"/>
            </a:endParaRPr>
          </a:p>
          <a:p>
            <a:pPr marL="12700" marR="1314450">
              <a:lnSpc>
                <a:spcPts val="1730"/>
              </a:lnSpc>
              <a:spcBef>
                <a:spcPts val="120"/>
              </a:spcBef>
            </a:pP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spc="-5" dirty="0" smtClean="0">
                <a:solidFill>
                  <a:srgbClr val="009999"/>
                </a:solidFill>
                <a:latin typeface="SimSun"/>
                <a:cs typeface="SimSun"/>
              </a:rPr>
              <a:t>7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 PTR 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dirty="0">
                <a:solidFill>
                  <a:srgbClr val="777777"/>
                </a:solidFill>
                <a:latin typeface="SimSun"/>
                <a:cs typeface="SimSun"/>
              </a:rPr>
              <a:t>&gt;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 = NEW_NODE </a:t>
            </a:r>
            <a:r>
              <a:rPr sz="1600" spc="-7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spc="-5" dirty="0" smtClean="0">
                <a:solidFill>
                  <a:srgbClr val="009999"/>
                </a:solidFill>
                <a:latin typeface="SimSun"/>
                <a:cs typeface="SimSun"/>
              </a:rPr>
              <a:t>8</a:t>
            </a: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EXIT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14550"/>
            <a:ext cx="2210612" cy="800219"/>
          </a:xfrm>
        </p:spPr>
        <p:txBody>
          <a:bodyPr/>
          <a:lstStyle/>
          <a:p>
            <a:r>
              <a:rPr lang="en-IN" dirty="0" smtClean="0"/>
              <a:t>Insertion in a SLL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311" y="1"/>
            <a:ext cx="5624679" cy="4138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New Node is inserted after the given node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13138" y="882631"/>
          <a:ext cx="5131676" cy="777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3777"/>
                <a:gridCol w="496613"/>
                <a:gridCol w="270864"/>
                <a:gridCol w="249398"/>
                <a:gridCol w="555735"/>
                <a:gridCol w="246121"/>
                <a:gridCol w="250493"/>
                <a:gridCol w="508438"/>
                <a:gridCol w="292324"/>
                <a:gridCol w="287060"/>
                <a:gridCol w="496614"/>
                <a:gridCol w="267581"/>
                <a:gridCol w="264506"/>
                <a:gridCol w="662152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1050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7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NULL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358052" y="969543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6519038" y="961660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4410400" y="957718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5470631" y="953777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589486" y="461128"/>
            <a:ext cx="77469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b="1" dirty="0" smtClean="0"/>
              <a:t>START 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3275288" y="425657"/>
            <a:ext cx="626679" cy="260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1000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2834110" y="800359"/>
            <a:ext cx="195984" cy="5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67000" y="1581150"/>
            <a:ext cx="68580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IN" dirty="0" smtClean="0"/>
              <a:t>PTR</a:t>
            </a:r>
            <a:endParaRPr lang="en-IN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590800" y="2190750"/>
          <a:ext cx="5181600" cy="7675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9652"/>
                <a:gridCol w="506895"/>
                <a:gridCol w="276472"/>
                <a:gridCol w="254561"/>
                <a:gridCol w="567241"/>
                <a:gridCol w="251217"/>
                <a:gridCol w="255679"/>
                <a:gridCol w="518964"/>
                <a:gridCol w="298376"/>
                <a:gridCol w="293003"/>
                <a:gridCol w="506896"/>
                <a:gridCol w="273121"/>
                <a:gridCol w="269982"/>
                <a:gridCol w="619541"/>
              </a:tblGrid>
              <a:tr h="48558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1050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7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NULL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641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>
            <a:off x="3425054" y="2490958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6586040" y="2483076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>
            <a:off x="4477402" y="2479134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5537633" y="2475193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3874388" y="2881176"/>
            <a:ext cx="69761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IN" dirty="0" smtClean="0"/>
              <a:t>PTR</a:t>
            </a:r>
            <a:endParaRPr lang="en-IN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667000" y="3257550"/>
          <a:ext cx="5257801" cy="6218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1647"/>
                <a:gridCol w="510386"/>
                <a:gridCol w="278376"/>
                <a:gridCol w="256315"/>
                <a:gridCol w="571148"/>
                <a:gridCol w="252947"/>
                <a:gridCol w="257440"/>
                <a:gridCol w="522539"/>
                <a:gridCol w="300431"/>
                <a:gridCol w="295021"/>
                <a:gridCol w="510387"/>
                <a:gridCol w="275002"/>
                <a:gridCol w="271842"/>
                <a:gridCol w="664320"/>
              </a:tblGrid>
              <a:tr h="33991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1050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7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NULL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3488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ight Arrow 28"/>
          <p:cNvSpPr/>
          <p:nvPr/>
        </p:nvSpPr>
        <p:spPr>
          <a:xfrm>
            <a:off x="3456582" y="3338377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31" name="Right Arrow 30"/>
          <p:cNvSpPr/>
          <p:nvPr/>
        </p:nvSpPr>
        <p:spPr>
          <a:xfrm>
            <a:off x="6617568" y="3330495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32" name="Right Arrow 31"/>
          <p:cNvSpPr/>
          <p:nvPr/>
        </p:nvSpPr>
        <p:spPr>
          <a:xfrm>
            <a:off x="4508930" y="3326553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33" name="Right Arrow 32"/>
          <p:cNvSpPr/>
          <p:nvPr/>
        </p:nvSpPr>
        <p:spPr>
          <a:xfrm>
            <a:off x="5569162" y="3322612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4970062" y="3728513"/>
            <a:ext cx="74493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IN" dirty="0" smtClean="0"/>
              <a:t>PTR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4038600" y="361950"/>
            <a:ext cx="504882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b="1" dirty="0" smtClean="0"/>
              <a:t>PTR</a:t>
            </a:r>
            <a:endParaRPr lang="en-IN" b="1" dirty="0"/>
          </a:p>
        </p:txBody>
      </p:sp>
      <p:sp>
        <p:nvSpPr>
          <p:cNvPr id="36" name="Rectangle 35"/>
          <p:cNvSpPr/>
          <p:nvPr/>
        </p:nvSpPr>
        <p:spPr>
          <a:xfrm>
            <a:off x="4560222" y="386238"/>
            <a:ext cx="626679" cy="260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56282" y="394122"/>
            <a:ext cx="626679" cy="260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1050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128892" y="370473"/>
            <a:ext cx="626679" cy="260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1050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68105" y="382296"/>
            <a:ext cx="626679" cy="260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2000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28893" y="358650"/>
            <a:ext cx="626679" cy="260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1000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5142186" y="1532977"/>
          <a:ext cx="1100958" cy="563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5884"/>
                <a:gridCol w="595074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bg1"/>
                          </a:solidFill>
                        </a:rPr>
                        <a:t>VAL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8000</a:t>
                      </a:r>
                      <a:endParaRPr lang="en-IN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5222330" y="1935252"/>
            <a:ext cx="120654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b="1" dirty="0" err="1" smtClean="0"/>
              <a:t>New_Node</a:t>
            </a:r>
            <a:endParaRPr lang="en-IN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846175" y="378373"/>
            <a:ext cx="215135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Given Node NUM = 7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rot="16200000" flipH="1">
            <a:off x="5092246" y="1237577"/>
            <a:ext cx="429644" cy="169481"/>
          </a:xfrm>
          <a:prstGeom prst="curvedConnector3">
            <a:avLst>
              <a:gd name="adj1" fmla="val -5042"/>
            </a:avLst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rot="16200000" flipV="1">
            <a:off x="5746531" y="1206061"/>
            <a:ext cx="567560" cy="283781"/>
          </a:xfrm>
          <a:prstGeom prst="curved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7800" y="361950"/>
            <a:ext cx="870366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b="1" dirty="0" smtClean="0"/>
              <a:t>PREPTR</a:t>
            </a:r>
            <a:endParaRPr lang="en-IN" b="1" dirty="0"/>
          </a:p>
        </p:txBody>
      </p:sp>
      <p:sp>
        <p:nvSpPr>
          <p:cNvPr id="87" name="Rectangle 86"/>
          <p:cNvSpPr/>
          <p:nvPr/>
        </p:nvSpPr>
        <p:spPr>
          <a:xfrm>
            <a:off x="6128927" y="370470"/>
            <a:ext cx="626679" cy="260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14600" y="1809750"/>
            <a:ext cx="182880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IN" dirty="0" smtClean="0"/>
              <a:t>PREPTR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>
            <a:off x="260131" y="177362"/>
            <a:ext cx="2347181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b="1" dirty="0" err="1" smtClean="0"/>
              <a:t>PREPTR</a:t>
            </a:r>
            <a:r>
              <a:rPr lang="en-IN" b="1" dirty="0" err="1" smtClean="0">
                <a:sym typeface="Wingdings" pitchFamily="2" charset="2"/>
              </a:rPr>
              <a:t>Data</a:t>
            </a:r>
            <a:r>
              <a:rPr lang="en-IN" b="1" dirty="0" smtClean="0">
                <a:sym typeface="Wingdings" pitchFamily="2" charset="2"/>
              </a:rPr>
              <a:t> != NUM</a:t>
            </a:r>
            <a:endParaRPr lang="en-IN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684078" y="2877235"/>
            <a:ext cx="104972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IN" dirty="0" smtClean="0"/>
              <a:t>PREPTR</a:t>
            </a:r>
            <a:endParaRPr lang="en-IN" dirty="0"/>
          </a:p>
        </p:txBody>
      </p:sp>
      <p:sp>
        <p:nvSpPr>
          <p:cNvPr id="91" name="TextBox 90"/>
          <p:cNvSpPr txBox="1"/>
          <p:nvPr/>
        </p:nvSpPr>
        <p:spPr>
          <a:xfrm>
            <a:off x="3771901" y="3712779"/>
            <a:ext cx="84920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dirty="0" smtClean="0"/>
              <a:t>PREPTR</a:t>
            </a:r>
            <a:endParaRPr lang="en-IN" dirty="0"/>
          </a:p>
        </p:txBody>
      </p:sp>
      <p:sp>
        <p:nvSpPr>
          <p:cNvPr id="92" name="Rectangle 91"/>
          <p:cNvSpPr/>
          <p:nvPr/>
        </p:nvSpPr>
        <p:spPr>
          <a:xfrm>
            <a:off x="6124985" y="378352"/>
            <a:ext cx="626679" cy="260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2000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552375" y="390176"/>
            <a:ext cx="626679" cy="260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3000</a:t>
            </a:r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667000" y="4019550"/>
          <a:ext cx="5335170" cy="563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5583"/>
                <a:gridCol w="517273"/>
                <a:gridCol w="282133"/>
                <a:gridCol w="259773"/>
                <a:gridCol w="578855"/>
                <a:gridCol w="256360"/>
                <a:gridCol w="267335"/>
                <a:gridCol w="529590"/>
                <a:gridCol w="304485"/>
                <a:gridCol w="299002"/>
                <a:gridCol w="517274"/>
                <a:gridCol w="278713"/>
                <a:gridCol w="275510"/>
                <a:gridCol w="673284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1050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7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NULL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4000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Right Arrow 94"/>
          <p:cNvSpPr/>
          <p:nvPr/>
        </p:nvSpPr>
        <p:spPr>
          <a:xfrm>
            <a:off x="3428988" y="4043902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96" name="Right Arrow 95"/>
          <p:cNvSpPr/>
          <p:nvPr/>
        </p:nvSpPr>
        <p:spPr>
          <a:xfrm>
            <a:off x="6589974" y="4036020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97" name="Right Arrow 96"/>
          <p:cNvSpPr/>
          <p:nvPr/>
        </p:nvSpPr>
        <p:spPr>
          <a:xfrm>
            <a:off x="4481336" y="4032078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98" name="Right Arrow 97"/>
          <p:cNvSpPr/>
          <p:nvPr/>
        </p:nvSpPr>
        <p:spPr>
          <a:xfrm>
            <a:off x="5541568" y="4028137"/>
            <a:ext cx="307428" cy="16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99" name="TextBox 98"/>
          <p:cNvSpPr txBox="1"/>
          <p:nvPr/>
        </p:nvSpPr>
        <p:spPr>
          <a:xfrm>
            <a:off x="5971168" y="4398564"/>
            <a:ext cx="48479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IN" dirty="0" smtClean="0"/>
              <a:t>PTR</a:t>
            </a:r>
            <a:endParaRPr lang="en-IN" dirty="0"/>
          </a:p>
        </p:txBody>
      </p:sp>
      <p:sp>
        <p:nvSpPr>
          <p:cNvPr id="100" name="TextBox 99"/>
          <p:cNvSpPr txBox="1"/>
          <p:nvPr/>
        </p:nvSpPr>
        <p:spPr>
          <a:xfrm>
            <a:off x="4773007" y="4394655"/>
            <a:ext cx="941993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IN" dirty="0" smtClean="0"/>
              <a:t>PREPTR</a:t>
            </a:r>
            <a:endParaRPr lang="en-IN" dirty="0"/>
          </a:p>
        </p:txBody>
      </p:sp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5185538" y="4638875"/>
          <a:ext cx="1139061" cy="563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3392"/>
                <a:gridCol w="615669"/>
              </a:tblGrid>
              <a:tr h="252313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bg1"/>
                          </a:solidFill>
                        </a:rPr>
                        <a:t>VAL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bg1"/>
                          </a:solidFill>
                        </a:rPr>
                        <a:t>3000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52313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8000</a:t>
                      </a:r>
                      <a:endParaRPr lang="en-IN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2" name="Curved Connector 101"/>
          <p:cNvCxnSpPr/>
          <p:nvPr/>
        </p:nvCxnSpPr>
        <p:spPr>
          <a:xfrm rot="16200000" flipV="1">
            <a:off x="5793828" y="4410502"/>
            <a:ext cx="567560" cy="283781"/>
          </a:xfrm>
          <a:prstGeom prst="curved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/>
          <p:nvPr/>
        </p:nvCxnSpPr>
        <p:spPr>
          <a:xfrm rot="16200000" flipH="1">
            <a:off x="5206546" y="4367125"/>
            <a:ext cx="429644" cy="169481"/>
          </a:xfrm>
          <a:prstGeom prst="curvedConnector3">
            <a:avLst>
              <a:gd name="adj1" fmla="val -5042"/>
            </a:avLst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025258" y="3972908"/>
            <a:ext cx="606576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8000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9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9" dur="2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3" grpId="1" animBg="1"/>
      <p:bldP spid="14" grpId="0"/>
      <p:bldP spid="15" grpId="0" animBg="1"/>
      <p:bldP spid="20" grpId="0"/>
      <p:bldP spid="29" grpId="0" animBg="1"/>
      <p:bldP spid="31" grpId="0" animBg="1"/>
      <p:bldP spid="32" grpId="0" animBg="1"/>
      <p:bldP spid="33" grpId="0" animBg="1"/>
      <p:bldP spid="34" grpId="0"/>
      <p:bldP spid="35" grpId="0"/>
      <p:bldP spid="36" grpId="0" animBg="1"/>
      <p:bldP spid="53" grpId="0" animBg="1"/>
      <p:bldP spid="66" grpId="0"/>
      <p:bldP spid="55" grpId="0"/>
      <p:bldP spid="86" grpId="0"/>
      <p:bldP spid="87" grpId="0" animBg="1"/>
      <p:bldP spid="88" grpId="0"/>
      <p:bldP spid="88" grpId="1"/>
      <p:bldP spid="90" grpId="0"/>
      <p:bldP spid="91" grpId="0"/>
      <p:bldP spid="92" grpId="0" animBg="1"/>
      <p:bldP spid="92" grpId="1" animBg="1"/>
      <p:bldP spid="93" grpId="0" animBg="1"/>
      <p:bldP spid="95" grpId="0" animBg="1"/>
      <p:bldP spid="96" grpId="0" animBg="1"/>
      <p:bldP spid="97" grpId="0" animBg="1"/>
      <p:bldP spid="98" grpId="0" animBg="1"/>
      <p:bldP spid="98" grpId="1" animBg="1"/>
      <p:bldP spid="99" grpId="0"/>
      <p:bldP spid="10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105282"/>
            <a:ext cx="69380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I</a:t>
            </a:r>
            <a:r>
              <a:rPr sz="2800" spc="-114" dirty="0"/>
              <a:t>ns</a:t>
            </a:r>
            <a:r>
              <a:rPr sz="2800" spc="-110" dirty="0"/>
              <a:t>e</a:t>
            </a:r>
            <a:r>
              <a:rPr sz="2800" spc="-114" dirty="0"/>
              <a:t>rt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20" dirty="0"/>
              <a:t>i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14" dirty="0"/>
              <a:t>s</a:t>
            </a:r>
            <a:r>
              <a:rPr sz="2800" spc="-120" dirty="0"/>
              <a:t>i</a:t>
            </a:r>
            <a:r>
              <a:rPr sz="2800" spc="-114" dirty="0"/>
              <a:t>ng</a:t>
            </a:r>
            <a:r>
              <a:rPr sz="2800" spc="-120" dirty="0"/>
              <a:t>l</a:t>
            </a:r>
            <a:r>
              <a:rPr sz="2800" spc="-5" dirty="0"/>
              <a:t>y</a:t>
            </a:r>
            <a:r>
              <a:rPr sz="2800" spc="-220" dirty="0"/>
              <a:t> </a:t>
            </a:r>
            <a:r>
              <a:rPr sz="2800" spc="-120" dirty="0"/>
              <a:t>li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15" dirty="0"/>
              <a:t> </a:t>
            </a:r>
            <a:r>
              <a:rPr sz="2800" spc="-120" dirty="0"/>
              <a:t>li</a:t>
            </a:r>
            <a:r>
              <a:rPr sz="2800" spc="-114" dirty="0"/>
              <a:t>s</a:t>
            </a:r>
            <a:r>
              <a:rPr sz="2800" spc="-5" dirty="0"/>
              <a:t>t</a:t>
            </a:r>
            <a:r>
              <a:rPr sz="2800" spc="-215" dirty="0"/>
              <a:t> </a:t>
            </a:r>
            <a:r>
              <a:rPr sz="2800" spc="-120" dirty="0"/>
              <a:t>a</a:t>
            </a:r>
            <a:r>
              <a:rPr sz="2800" spc="-114" dirty="0"/>
              <a:t>ft</a:t>
            </a:r>
            <a:r>
              <a:rPr sz="2800" spc="-110" dirty="0"/>
              <a:t>e</a:t>
            </a:r>
            <a:r>
              <a:rPr sz="2800" spc="-5" dirty="0"/>
              <a:t>r</a:t>
            </a:r>
            <a:r>
              <a:rPr sz="2800" spc="-215" dirty="0"/>
              <a:t> </a:t>
            </a:r>
            <a:r>
              <a:rPr sz="2800" spc="-114" dirty="0"/>
              <a:t>sp</a:t>
            </a:r>
            <a:r>
              <a:rPr sz="2800" spc="-110" dirty="0"/>
              <a:t>ec</a:t>
            </a:r>
            <a:r>
              <a:rPr sz="2800" spc="-120" dirty="0"/>
              <a:t>i</a:t>
            </a:r>
            <a:r>
              <a:rPr sz="2800" spc="-114" dirty="0"/>
              <a:t>f</a:t>
            </a:r>
            <a:r>
              <a:rPr sz="2800" spc="-120" dirty="0"/>
              <a:t>i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29" dirty="0"/>
              <a:t> </a:t>
            </a:r>
            <a:r>
              <a:rPr sz="2800" spc="-110" dirty="0"/>
              <a:t>No</a:t>
            </a:r>
            <a:r>
              <a:rPr sz="2800" spc="-114" dirty="0"/>
              <a:t>d</a:t>
            </a:r>
            <a:r>
              <a:rPr sz="2800" spc="-5" dirty="0"/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83895" y="677367"/>
            <a:ext cx="5707380" cy="379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600A38"/>
                </a:solidFill>
                <a:latin typeface="Calibri"/>
                <a:cs typeface="Calibri"/>
              </a:rPr>
              <a:t>Algorithm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1825"/>
              </a:lnSpc>
              <a:spcBef>
                <a:spcPts val="1710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1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2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b="1" spc="10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600" b="1" spc="305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lang="en-US" sz="1600" spc="-10" dirty="0" smtClean="0">
                <a:solidFill>
                  <a:srgbClr val="2E3135"/>
                </a:solidFill>
                <a:latin typeface="SimSun"/>
                <a:cs typeface="SimSun"/>
              </a:rPr>
              <a:t>NEW_NODE =</a:t>
            </a: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b="1" spc="-195" dirty="0">
                <a:solidFill>
                  <a:srgbClr val="286391"/>
                </a:solidFill>
                <a:latin typeface="Trebuchet MS"/>
                <a:cs typeface="Trebuchet MS"/>
              </a:rPr>
              <a:t>NULL</a:t>
            </a:r>
            <a:endParaRPr sz="1600">
              <a:latin typeface="Trebuchet MS"/>
              <a:cs typeface="Trebuchet MS"/>
            </a:endParaRPr>
          </a:p>
          <a:p>
            <a:pPr marL="12700" marR="3554729">
              <a:lnSpc>
                <a:spcPts val="1730"/>
              </a:lnSpc>
              <a:spcBef>
                <a:spcPts val="120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Write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Memory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OVERFLOW </a:t>
            </a:r>
            <a:r>
              <a:rPr sz="1600" spc="-7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Go </a:t>
            </a:r>
            <a:r>
              <a:rPr sz="1600" spc="-10">
                <a:solidFill>
                  <a:srgbClr val="2E3135"/>
                </a:solidFill>
                <a:latin typeface="SimSun"/>
                <a:cs typeface="SimSun"/>
              </a:rPr>
              <a:t>to</a:t>
            </a:r>
            <a:r>
              <a:rPr sz="160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lang="en-US" sz="1600" spc="-5" dirty="0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10</a:t>
            </a:r>
          </a:p>
          <a:p>
            <a:pPr marL="12700">
              <a:lnSpc>
                <a:spcPts val="1605"/>
              </a:lnSpc>
            </a:pPr>
            <a:r>
              <a:rPr lang="en-US" sz="1600" spc="-165" dirty="0" smtClean="0">
                <a:solidFill>
                  <a:srgbClr val="777777"/>
                </a:solidFill>
                <a:latin typeface="SimSun"/>
                <a:cs typeface="SimSun"/>
              </a:rPr>
              <a:t>         </a:t>
            </a:r>
            <a:r>
              <a:rPr sz="1600" spc="-165" smtClean="0">
                <a:solidFill>
                  <a:srgbClr val="777777"/>
                </a:solidFill>
                <a:latin typeface="SimSun"/>
                <a:cs typeface="SimSun"/>
              </a:rPr>
              <a:t>[</a:t>
            </a:r>
            <a:r>
              <a:rPr sz="1600" b="1" spc="-165" dirty="0">
                <a:solidFill>
                  <a:srgbClr val="286391"/>
                </a:solidFill>
                <a:latin typeface="Trebuchet MS"/>
                <a:cs typeface="Trebuchet MS"/>
              </a:rPr>
              <a:t>END</a:t>
            </a:r>
            <a:r>
              <a:rPr sz="1600" b="1" spc="27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b="1" spc="-240" dirty="0">
                <a:solidFill>
                  <a:srgbClr val="286391"/>
                </a:solidFill>
                <a:latin typeface="Trebuchet MS"/>
                <a:cs typeface="Trebuchet MS"/>
              </a:rPr>
              <a:t>OF</a:t>
            </a:r>
            <a:r>
              <a:rPr sz="1600" b="1" spc="35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b="1" spc="65" dirty="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600" spc="65" dirty="0">
                <a:solidFill>
                  <a:srgbClr val="777777"/>
                </a:solidFill>
                <a:latin typeface="SimSun"/>
                <a:cs typeface="SimSun"/>
              </a:rPr>
              <a:t>]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2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10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NEW_NODE</a:t>
            </a:r>
            <a:r>
              <a:rPr sz="1600" spc="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spc="-10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600" spc="10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DATA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 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VAL </a:t>
            </a:r>
            <a:r>
              <a:rPr sz="1600" spc="-785">
                <a:solidFill>
                  <a:srgbClr val="2E3135"/>
                </a:solidFill>
                <a:latin typeface="SimSun"/>
                <a:cs typeface="SimSun"/>
              </a:rPr>
              <a:t> </a:t>
            </a:r>
            <a:endParaRPr lang="en-US" sz="1600" spc="-785" dirty="0" smtClean="0">
              <a:solidFill>
                <a:srgbClr val="2E3135"/>
              </a:solidFill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3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10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605"/>
              </a:lnSpc>
            </a:pP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15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lang="en-US" sz="1600" spc="-5" dirty="0" smtClean="0">
                <a:solidFill>
                  <a:srgbClr val="009999"/>
                </a:solidFill>
                <a:latin typeface="SimSun"/>
                <a:cs typeface="SimSun"/>
              </a:rPr>
              <a:t>4</a:t>
            </a: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20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PREPTR</a:t>
            </a:r>
            <a:r>
              <a:rPr sz="16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endParaRPr sz="1600">
              <a:latin typeface="SimSun"/>
              <a:cs typeface="SimSun"/>
            </a:endParaRPr>
          </a:p>
          <a:p>
            <a:pPr marL="12700" marR="5080">
              <a:lnSpc>
                <a:spcPts val="1730"/>
              </a:lnSpc>
              <a:spcBef>
                <a:spcPts val="120"/>
              </a:spcBef>
            </a:pP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5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Repeat 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Steps </a:t>
            </a:r>
            <a:r>
              <a:rPr lang="en-US" sz="1600" spc="-5" dirty="0" smtClean="0">
                <a:solidFill>
                  <a:srgbClr val="009999"/>
                </a:solidFill>
                <a:latin typeface="SimSun"/>
                <a:cs typeface="SimSun"/>
              </a:rPr>
              <a:t>7</a:t>
            </a:r>
            <a:r>
              <a:rPr sz="1600" spc="-5" smtClean="0">
                <a:solidFill>
                  <a:srgbClr val="009999"/>
                </a:solidFill>
                <a:latin typeface="SimSun"/>
                <a:cs typeface="SimSun"/>
              </a:rPr>
              <a:t> </a:t>
            </a:r>
            <a:r>
              <a:rPr sz="1600" spc="-10">
                <a:solidFill>
                  <a:srgbClr val="2E3135"/>
                </a:solidFill>
                <a:latin typeface="SimSun"/>
                <a:cs typeface="SimSun"/>
              </a:rPr>
              <a:t>and </a:t>
            </a:r>
            <a:r>
              <a:rPr lang="en-US" sz="1600" spc="-5" dirty="0" smtClean="0">
                <a:solidFill>
                  <a:srgbClr val="009999"/>
                </a:solidFill>
                <a:latin typeface="SimSun"/>
                <a:cs typeface="SimSun"/>
              </a:rPr>
              <a:t>8</a:t>
            </a:r>
            <a:r>
              <a:rPr sz="1600" spc="-5" smtClean="0">
                <a:solidFill>
                  <a:srgbClr val="009999"/>
                </a:solidFill>
                <a:latin typeface="SimSun"/>
                <a:cs typeface="SimSun"/>
              </a:rPr>
              <a:t> </a:t>
            </a:r>
            <a:r>
              <a:rPr sz="1600" b="1" spc="-30" dirty="0">
                <a:solidFill>
                  <a:srgbClr val="286391"/>
                </a:solidFill>
                <a:latin typeface="Trebuchet MS"/>
                <a:cs typeface="Trebuchet MS"/>
              </a:rPr>
              <a:t>while</a:t>
            </a:r>
            <a:r>
              <a:rPr sz="1600" b="1" spc="-25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PREPTR 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dirty="0">
                <a:solidFill>
                  <a:srgbClr val="777777"/>
                </a:solidFill>
                <a:latin typeface="SimSun"/>
                <a:cs typeface="SimSun"/>
              </a:rPr>
              <a:t>&gt;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DATA !=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NUM </a:t>
            </a:r>
            <a:r>
              <a:rPr sz="1600" spc="-7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6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PREPTR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 =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605"/>
              </a:lnSpc>
            </a:pP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1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7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10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600" spc="-10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lang="en-US" sz="1600" spc="-165" dirty="0" smtClean="0">
                <a:solidFill>
                  <a:srgbClr val="777777"/>
                </a:solidFill>
                <a:latin typeface="SimSun"/>
                <a:cs typeface="SimSun"/>
              </a:rPr>
              <a:t>          </a:t>
            </a:r>
            <a:r>
              <a:rPr sz="1600" spc="-165" smtClean="0">
                <a:solidFill>
                  <a:srgbClr val="777777"/>
                </a:solidFill>
                <a:latin typeface="SimSun"/>
                <a:cs typeface="SimSun"/>
              </a:rPr>
              <a:t>[</a:t>
            </a:r>
            <a:r>
              <a:rPr sz="1600" b="1" spc="-165" dirty="0">
                <a:solidFill>
                  <a:srgbClr val="286391"/>
                </a:solidFill>
                <a:latin typeface="Trebuchet MS"/>
                <a:cs typeface="Trebuchet MS"/>
              </a:rPr>
              <a:t>END</a:t>
            </a:r>
            <a:r>
              <a:rPr sz="1600" b="1" spc="26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b="1" spc="-240" dirty="0">
                <a:solidFill>
                  <a:srgbClr val="286391"/>
                </a:solidFill>
                <a:latin typeface="Trebuchet MS"/>
                <a:cs typeface="Trebuchet MS"/>
              </a:rPr>
              <a:t>OF</a:t>
            </a:r>
            <a:r>
              <a:rPr sz="1600" b="1" spc="275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LOOP</a:t>
            </a: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]</a:t>
            </a:r>
            <a:endParaRPr sz="1600">
              <a:latin typeface="SimSun"/>
              <a:cs typeface="SimSun"/>
            </a:endParaRPr>
          </a:p>
          <a:p>
            <a:pPr marL="12700" marR="2131060">
              <a:lnSpc>
                <a:spcPct val="90100"/>
              </a:lnSpc>
              <a:spcBef>
                <a:spcPts val="95"/>
              </a:spcBef>
            </a:pP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spc="-5" dirty="0" smtClean="0">
                <a:solidFill>
                  <a:srgbClr val="009999"/>
                </a:solidFill>
                <a:latin typeface="SimSun"/>
                <a:cs typeface="SimSun"/>
              </a:rPr>
              <a:t>8</a:t>
            </a:r>
            <a:r>
              <a:rPr sz="1600" spc="-5" smtClean="0">
                <a:solidFill>
                  <a:srgbClr val="009999"/>
                </a:solidFill>
                <a:latin typeface="SimSun"/>
                <a:cs typeface="SimSun"/>
              </a:rPr>
              <a:t> </a:t>
            </a:r>
            <a:r>
              <a:rPr sz="1600" spc="-5" smtClean="0">
                <a:solidFill>
                  <a:srgbClr val="777777"/>
                </a:solidFill>
                <a:latin typeface="SimSun"/>
                <a:cs typeface="SimSun"/>
              </a:rPr>
              <a:t>:</a:t>
            </a:r>
            <a:r>
              <a:rPr lang="en-US" sz="1600" spc="-5" dirty="0" smtClean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PREPTR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&gt;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 = NEW_NODE 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spc="-5" dirty="0" smtClean="0">
                <a:solidFill>
                  <a:srgbClr val="009999"/>
                </a:solidFill>
                <a:latin typeface="SimSun"/>
                <a:cs typeface="SimSun"/>
              </a:rPr>
              <a:t>9</a:t>
            </a: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: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NEW_NODE 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dirty="0">
                <a:solidFill>
                  <a:srgbClr val="777777"/>
                </a:solidFill>
                <a:latin typeface="SimSun"/>
                <a:cs typeface="SimSun"/>
              </a:rPr>
              <a:t>&gt;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 =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 </a:t>
            </a:r>
            <a:r>
              <a:rPr sz="1600" spc="-7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sz="1600" spc="-5" smtClean="0">
                <a:solidFill>
                  <a:srgbClr val="009999"/>
                </a:solidFill>
                <a:latin typeface="SimSun"/>
                <a:cs typeface="SimSun"/>
              </a:rPr>
              <a:t>1</a:t>
            </a:r>
            <a:r>
              <a:rPr lang="en-US" sz="1600" spc="-5" dirty="0" smtClean="0">
                <a:solidFill>
                  <a:srgbClr val="009999"/>
                </a:solidFill>
                <a:latin typeface="SimSun"/>
                <a:cs typeface="SimSun"/>
              </a:rPr>
              <a:t>0</a:t>
            </a: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EXIT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95" y="73676"/>
            <a:ext cx="7304405" cy="10083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345"/>
              </a:spcBef>
            </a:pPr>
            <a:r>
              <a:rPr sz="2800" spc="-130" dirty="0"/>
              <a:t>I</a:t>
            </a:r>
            <a:r>
              <a:rPr sz="2800" spc="-114" dirty="0"/>
              <a:t>ns</a:t>
            </a:r>
            <a:r>
              <a:rPr sz="2800" spc="-110" dirty="0"/>
              <a:t>e</a:t>
            </a:r>
            <a:r>
              <a:rPr sz="2800" spc="-114" dirty="0"/>
              <a:t>rt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20" dirty="0"/>
              <a:t>i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14" dirty="0"/>
              <a:t>s</a:t>
            </a:r>
            <a:r>
              <a:rPr sz="2800" spc="-120" dirty="0"/>
              <a:t>i</a:t>
            </a:r>
            <a:r>
              <a:rPr sz="2800" spc="-114" dirty="0"/>
              <a:t>ng</a:t>
            </a:r>
            <a:r>
              <a:rPr sz="2800" spc="-120" dirty="0"/>
              <a:t>l</a:t>
            </a:r>
            <a:r>
              <a:rPr sz="2800" spc="-5" dirty="0"/>
              <a:t>y</a:t>
            </a:r>
            <a:r>
              <a:rPr sz="2800" spc="-220" dirty="0"/>
              <a:t> </a:t>
            </a:r>
            <a:r>
              <a:rPr sz="2800" spc="-120" dirty="0"/>
              <a:t>li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15" dirty="0"/>
              <a:t> </a:t>
            </a:r>
            <a:r>
              <a:rPr sz="2800" spc="-120" dirty="0"/>
              <a:t>li</a:t>
            </a:r>
            <a:r>
              <a:rPr sz="2800" spc="-114" dirty="0"/>
              <a:t>s</a:t>
            </a:r>
            <a:r>
              <a:rPr sz="2800" spc="-5" dirty="0"/>
              <a:t>t</a:t>
            </a:r>
            <a:r>
              <a:rPr sz="2800" spc="-215" dirty="0"/>
              <a:t> </a:t>
            </a:r>
            <a:r>
              <a:rPr sz="2800" spc="-114" dirty="0"/>
              <a:t>b</a:t>
            </a:r>
            <a:r>
              <a:rPr sz="2800" spc="-110" dirty="0"/>
              <a:t>e</a:t>
            </a:r>
            <a:r>
              <a:rPr sz="2800" spc="-145" dirty="0"/>
              <a:t>f</a:t>
            </a:r>
            <a:r>
              <a:rPr sz="2800" spc="-110" dirty="0"/>
              <a:t>o</a:t>
            </a:r>
            <a:r>
              <a:rPr sz="2800" spc="-125" dirty="0"/>
              <a:t>r</a:t>
            </a:r>
            <a:r>
              <a:rPr sz="2800" spc="-5" dirty="0"/>
              <a:t>e</a:t>
            </a:r>
            <a:r>
              <a:rPr sz="2800" spc="-225" dirty="0"/>
              <a:t> </a:t>
            </a:r>
            <a:r>
              <a:rPr sz="2800" spc="-114" dirty="0"/>
              <a:t>sp</a:t>
            </a:r>
            <a:r>
              <a:rPr sz="2800" spc="-110" dirty="0"/>
              <a:t>ec</a:t>
            </a:r>
            <a:r>
              <a:rPr sz="2800" spc="-120" dirty="0"/>
              <a:t>i</a:t>
            </a:r>
            <a:r>
              <a:rPr sz="2800" spc="-114" dirty="0"/>
              <a:t>f</a:t>
            </a:r>
            <a:r>
              <a:rPr sz="2800" spc="-120" dirty="0"/>
              <a:t>i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40" dirty="0"/>
              <a:t> </a:t>
            </a:r>
            <a:r>
              <a:rPr sz="2800" spc="-110" dirty="0"/>
              <a:t>No</a:t>
            </a:r>
            <a:r>
              <a:rPr sz="2800" spc="-114" dirty="0"/>
              <a:t>d</a:t>
            </a:r>
            <a:r>
              <a:rPr sz="2800" spc="-5" dirty="0"/>
              <a:t>e</a:t>
            </a:r>
            <a:endParaRPr sz="2800"/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3200" spc="-10" dirty="0">
                <a:solidFill>
                  <a:srgbClr val="600A38"/>
                </a:solidFill>
                <a:latin typeface="Calibri"/>
                <a:cs typeface="Calibri"/>
              </a:rPr>
              <a:t>Algorithm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895" y="1273810"/>
            <a:ext cx="5402580" cy="32951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1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2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b="1" spc="10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600" b="1" spc="305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lang="en-US" sz="1600" spc="-10" dirty="0" smtClean="0">
                <a:solidFill>
                  <a:srgbClr val="2E3135"/>
                </a:solidFill>
                <a:latin typeface="SimSun"/>
                <a:cs typeface="SimSun"/>
              </a:rPr>
              <a:t>NEW_NODE</a:t>
            </a: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 </a:t>
            </a:r>
            <a:r>
              <a:rPr sz="1600" b="1" spc="-195" dirty="0">
                <a:solidFill>
                  <a:srgbClr val="286391"/>
                </a:solidFill>
                <a:latin typeface="Trebuchet MS"/>
                <a:cs typeface="Trebuchet MS"/>
              </a:rPr>
              <a:t>NULL</a:t>
            </a:r>
            <a:endParaRPr sz="1600">
              <a:latin typeface="Trebuchet MS"/>
              <a:cs typeface="Trebuchet MS"/>
            </a:endParaRPr>
          </a:p>
          <a:p>
            <a:pPr marL="12700" marR="3249930">
              <a:lnSpc>
                <a:spcPts val="1730"/>
              </a:lnSpc>
              <a:spcBef>
                <a:spcPts val="120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Write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Memory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OVERFLOW </a:t>
            </a:r>
            <a:r>
              <a:rPr sz="1600" spc="-7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Go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to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sz="1600" smtClean="0">
                <a:solidFill>
                  <a:srgbClr val="009999"/>
                </a:solidFill>
                <a:latin typeface="SimSun"/>
                <a:cs typeface="SimSun"/>
              </a:rPr>
              <a:t>1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1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605"/>
              </a:lnSpc>
            </a:pPr>
            <a:r>
              <a:rPr sz="1600" spc="-160" dirty="0">
                <a:solidFill>
                  <a:srgbClr val="777777"/>
                </a:solidFill>
                <a:latin typeface="SimSun"/>
                <a:cs typeface="SimSun"/>
              </a:rPr>
              <a:t>[</a:t>
            </a:r>
            <a:r>
              <a:rPr sz="1600" b="1" spc="-160" dirty="0">
                <a:solidFill>
                  <a:srgbClr val="286391"/>
                </a:solidFill>
                <a:latin typeface="Trebuchet MS"/>
                <a:cs typeface="Trebuchet MS"/>
              </a:rPr>
              <a:t>END</a:t>
            </a:r>
            <a:r>
              <a:rPr sz="1600" b="1" spc="27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b="1" spc="-240" dirty="0">
                <a:solidFill>
                  <a:srgbClr val="286391"/>
                </a:solidFill>
                <a:latin typeface="Trebuchet MS"/>
                <a:cs typeface="Trebuchet MS"/>
              </a:rPr>
              <a:t>OF</a:t>
            </a:r>
            <a:r>
              <a:rPr sz="1600" b="1" spc="3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b="1" spc="65" dirty="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600" spc="65" dirty="0">
                <a:solidFill>
                  <a:srgbClr val="777777"/>
                </a:solidFill>
                <a:latin typeface="SimSun"/>
                <a:cs typeface="SimSun"/>
              </a:rPr>
              <a:t>]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2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10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NEW_NODE</a:t>
            </a:r>
            <a:r>
              <a:rPr sz="1600" spc="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spc="-10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600" spc="10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DATA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 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VAL </a:t>
            </a:r>
            <a:r>
              <a:rPr sz="1600" spc="-785">
                <a:solidFill>
                  <a:srgbClr val="2E3135"/>
                </a:solidFill>
                <a:latin typeface="SimSun"/>
                <a:cs typeface="SimSun"/>
              </a:rPr>
              <a:t> </a:t>
            </a:r>
            <a:endParaRPr lang="en-US" sz="1600" spc="-785" dirty="0" smtClean="0">
              <a:solidFill>
                <a:srgbClr val="2E3135"/>
              </a:solidFill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spc="-5" dirty="0" smtClean="0">
                <a:solidFill>
                  <a:srgbClr val="2E3135"/>
                </a:solidFill>
                <a:latin typeface="SimSun"/>
                <a:cs typeface="SimSun"/>
              </a:rPr>
              <a:t>3</a:t>
            </a: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: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NEW_NODE-&gt;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NEXT=NULL </a:t>
            </a:r>
            <a:r>
              <a:rPr sz="160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endParaRPr lang="en-US" sz="1600" dirty="0" smtClean="0">
              <a:solidFill>
                <a:srgbClr val="2E3135"/>
              </a:solidFill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spc="-5" dirty="0" smtClean="0">
                <a:solidFill>
                  <a:srgbClr val="009999"/>
                </a:solidFill>
                <a:latin typeface="SimSun"/>
                <a:cs typeface="SimSun"/>
              </a:rPr>
              <a:t>4</a:t>
            </a: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15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600"/>
              </a:lnSpc>
            </a:pP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1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5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10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PREPTR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endParaRPr sz="1600">
              <a:latin typeface="SimSun"/>
              <a:cs typeface="SimSun"/>
            </a:endParaRPr>
          </a:p>
          <a:p>
            <a:pPr marL="12700" marR="5080">
              <a:lnSpc>
                <a:spcPts val="1730"/>
              </a:lnSpc>
              <a:spcBef>
                <a:spcPts val="120"/>
              </a:spcBef>
            </a:pP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6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Repeat 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Steps </a:t>
            </a:r>
            <a:r>
              <a:rPr lang="en-US" sz="1600" spc="-5" dirty="0" smtClean="0">
                <a:solidFill>
                  <a:srgbClr val="009999"/>
                </a:solidFill>
                <a:latin typeface="SimSun"/>
                <a:cs typeface="SimSun"/>
              </a:rPr>
              <a:t>7</a:t>
            </a:r>
            <a:r>
              <a:rPr sz="1600" spc="-5" smtClean="0">
                <a:solidFill>
                  <a:srgbClr val="009999"/>
                </a:solidFill>
                <a:latin typeface="SimSun"/>
                <a:cs typeface="SimSun"/>
              </a:rPr>
              <a:t> </a:t>
            </a:r>
            <a:r>
              <a:rPr sz="1600" spc="-10">
                <a:solidFill>
                  <a:srgbClr val="2E3135"/>
                </a:solidFill>
                <a:latin typeface="SimSun"/>
                <a:cs typeface="SimSun"/>
              </a:rPr>
              <a:t>and </a:t>
            </a:r>
            <a:r>
              <a:rPr lang="en-US" sz="1600" spc="-5" dirty="0" smtClean="0">
                <a:solidFill>
                  <a:srgbClr val="009999"/>
                </a:solidFill>
                <a:latin typeface="SimSun"/>
                <a:cs typeface="SimSun"/>
              </a:rPr>
              <a:t>8</a:t>
            </a:r>
            <a:r>
              <a:rPr sz="1600" spc="-5" smtClean="0">
                <a:solidFill>
                  <a:srgbClr val="009999"/>
                </a:solidFill>
                <a:latin typeface="SimSun"/>
                <a:cs typeface="SimSun"/>
              </a:rPr>
              <a:t> </a:t>
            </a:r>
            <a:r>
              <a:rPr sz="1600" b="1" spc="-30" dirty="0">
                <a:solidFill>
                  <a:srgbClr val="286391"/>
                </a:solidFill>
                <a:latin typeface="Trebuchet MS"/>
                <a:cs typeface="Trebuchet MS"/>
              </a:rPr>
              <a:t>while</a:t>
            </a:r>
            <a:r>
              <a:rPr sz="1600" b="1" spc="-25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 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dirty="0">
                <a:solidFill>
                  <a:srgbClr val="777777"/>
                </a:solidFill>
                <a:latin typeface="SimSun"/>
                <a:cs typeface="SimSun"/>
              </a:rPr>
              <a:t>&gt;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DATA !=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NUM </a:t>
            </a:r>
            <a:r>
              <a:rPr sz="1600" spc="-7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7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PREPTR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 =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605"/>
              </a:lnSpc>
            </a:pP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1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8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10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600" spc="-10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spc="-160" dirty="0">
                <a:solidFill>
                  <a:srgbClr val="777777"/>
                </a:solidFill>
                <a:latin typeface="SimSun"/>
                <a:cs typeface="SimSun"/>
              </a:rPr>
              <a:t>[</a:t>
            </a:r>
            <a:r>
              <a:rPr sz="1600" b="1" spc="-160" dirty="0">
                <a:solidFill>
                  <a:srgbClr val="286391"/>
                </a:solidFill>
                <a:latin typeface="Trebuchet MS"/>
                <a:cs typeface="Trebuchet MS"/>
              </a:rPr>
              <a:t>END</a:t>
            </a:r>
            <a:r>
              <a:rPr sz="1600" b="1" spc="27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b="1" spc="-240" dirty="0">
                <a:solidFill>
                  <a:srgbClr val="286391"/>
                </a:solidFill>
                <a:latin typeface="Trebuchet MS"/>
                <a:cs typeface="Trebuchet MS"/>
              </a:rPr>
              <a:t>OF</a:t>
            </a:r>
            <a:r>
              <a:rPr sz="1600" b="1" spc="4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LOOP</a:t>
            </a: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]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spc="-5" dirty="0" smtClean="0">
                <a:solidFill>
                  <a:srgbClr val="009999"/>
                </a:solidFill>
                <a:latin typeface="SimSun"/>
                <a:cs typeface="SimSun"/>
              </a:rPr>
              <a:t>9</a:t>
            </a:r>
            <a:r>
              <a:rPr sz="1600" spc="-10" smtClean="0">
                <a:solidFill>
                  <a:srgbClr val="009999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:</a:t>
            </a:r>
            <a:r>
              <a:rPr sz="1600" spc="10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NEW_NODE</a:t>
            </a:r>
            <a:r>
              <a:rPr sz="1600" spc="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spc="-10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600" spc="5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 =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endParaRPr sz="1600">
              <a:latin typeface="SimSun"/>
              <a:cs typeface="SimSun"/>
            </a:endParaRPr>
          </a:p>
          <a:p>
            <a:pPr marL="12700" marR="1520825">
              <a:lnSpc>
                <a:spcPts val="1730"/>
              </a:lnSpc>
              <a:spcBef>
                <a:spcPts val="120"/>
              </a:spcBef>
            </a:pP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sz="1600" spc="-5" smtClean="0">
                <a:solidFill>
                  <a:srgbClr val="009999"/>
                </a:solidFill>
                <a:latin typeface="SimSun"/>
                <a:cs typeface="SimSun"/>
              </a:rPr>
              <a:t>1</a:t>
            </a:r>
            <a:r>
              <a:rPr lang="en-US" sz="1600" spc="-5" dirty="0" smtClean="0">
                <a:solidFill>
                  <a:srgbClr val="009999"/>
                </a:solidFill>
                <a:latin typeface="SimSun"/>
                <a:cs typeface="SimSun"/>
              </a:rPr>
              <a:t>0</a:t>
            </a: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: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PREPTR 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dirty="0">
                <a:solidFill>
                  <a:srgbClr val="777777"/>
                </a:solidFill>
                <a:latin typeface="SimSun"/>
                <a:cs typeface="SimSun"/>
              </a:rPr>
              <a:t>&gt;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 = NEW_NODE </a:t>
            </a:r>
            <a:r>
              <a:rPr sz="1600" spc="-7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sz="1600" spc="-5" smtClean="0">
                <a:solidFill>
                  <a:srgbClr val="009999"/>
                </a:solidFill>
                <a:latin typeface="SimSun"/>
                <a:cs typeface="SimSun"/>
              </a:rPr>
              <a:t>1</a:t>
            </a:r>
            <a:r>
              <a:rPr lang="en-US" sz="1600" spc="-5" dirty="0" smtClean="0">
                <a:solidFill>
                  <a:srgbClr val="009999"/>
                </a:solidFill>
                <a:latin typeface="SimSun"/>
                <a:cs typeface="SimSun"/>
              </a:rPr>
              <a:t>1</a:t>
            </a: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EXIT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16" y="678942"/>
            <a:ext cx="4845050" cy="37029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rbel"/>
                <a:cs typeface="Corbel"/>
              </a:rPr>
              <a:t>Step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1:</a:t>
            </a:r>
            <a:r>
              <a:rPr sz="1600" spc="-10" dirty="0">
                <a:latin typeface="Corbel"/>
                <a:cs typeface="Corbel"/>
              </a:rPr>
              <a:t> </a:t>
            </a:r>
            <a:r>
              <a:rPr sz="1600">
                <a:latin typeface="Corbel"/>
                <a:cs typeface="Corbel"/>
              </a:rPr>
              <a:t>IF</a:t>
            </a:r>
            <a:r>
              <a:rPr sz="1600" spc="-75">
                <a:latin typeface="Corbel"/>
                <a:cs typeface="Corbel"/>
              </a:rPr>
              <a:t> </a:t>
            </a:r>
            <a:r>
              <a:rPr lang="en-US" sz="1600" spc="-5" dirty="0" err="1" smtClean="0">
                <a:latin typeface="Corbel"/>
                <a:cs typeface="Corbel"/>
              </a:rPr>
              <a:t>New_Node</a:t>
            </a:r>
            <a:r>
              <a:rPr sz="1600" smtClean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=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NULL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then</a:t>
            </a:r>
            <a:endParaRPr sz="1600">
              <a:latin typeface="Corbel"/>
              <a:cs typeface="Corbel"/>
            </a:endParaRPr>
          </a:p>
          <a:p>
            <a:pPr marL="1841500">
              <a:lnSpc>
                <a:spcPct val="100000"/>
              </a:lnSpc>
            </a:pPr>
            <a:r>
              <a:rPr sz="1600" spc="-5" dirty="0">
                <a:latin typeface="Corbel"/>
                <a:cs typeface="Corbel"/>
              </a:rPr>
              <a:t>Write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Memory</a:t>
            </a:r>
            <a:r>
              <a:rPr sz="1600" spc="-5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Overflow</a:t>
            </a:r>
            <a:endParaRPr sz="1600">
              <a:latin typeface="Corbel"/>
              <a:cs typeface="Corbel"/>
            </a:endParaRPr>
          </a:p>
          <a:p>
            <a:pPr marL="18415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Corbel"/>
                <a:cs typeface="Corbel"/>
              </a:rPr>
              <a:t>Go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to</a:t>
            </a:r>
            <a:r>
              <a:rPr sz="1600" spc="-50" dirty="0">
                <a:latin typeface="Corbel"/>
                <a:cs typeface="Corbel"/>
              </a:rPr>
              <a:t> </a:t>
            </a:r>
            <a:r>
              <a:rPr sz="1600" spc="-10">
                <a:latin typeface="Corbel"/>
                <a:cs typeface="Corbel"/>
              </a:rPr>
              <a:t>Step</a:t>
            </a:r>
            <a:r>
              <a:rPr sz="1600" spc="-5">
                <a:latin typeface="Corbel"/>
                <a:cs typeface="Corbel"/>
              </a:rPr>
              <a:t> </a:t>
            </a:r>
            <a:r>
              <a:rPr sz="1600" spc="-20" smtClean="0">
                <a:latin typeface="Corbel"/>
                <a:cs typeface="Corbel"/>
              </a:rPr>
              <a:t>1</a:t>
            </a:r>
            <a:r>
              <a:rPr lang="en-US" sz="1600" spc="-20" dirty="0" smtClean="0">
                <a:latin typeface="Corbel"/>
                <a:cs typeface="Corbel"/>
              </a:rPr>
              <a:t>1</a:t>
            </a:r>
            <a:endParaRPr sz="16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1600" spc="-10" dirty="0">
                <a:latin typeface="Corbel"/>
                <a:cs typeface="Corbel"/>
              </a:rPr>
              <a:t>[End</a:t>
            </a:r>
            <a:r>
              <a:rPr sz="1600" spc="-5" dirty="0">
                <a:latin typeface="Corbel"/>
                <a:cs typeface="Corbel"/>
              </a:rPr>
              <a:t> of</a:t>
            </a:r>
            <a:r>
              <a:rPr sz="1600" spc="-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IF]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ts val="1870"/>
              </a:lnSpc>
            </a:pPr>
            <a:r>
              <a:rPr sz="1600" spc="-10" smtClean="0">
                <a:latin typeface="Corbel"/>
                <a:cs typeface="Corbel"/>
              </a:rPr>
              <a:t>Step</a:t>
            </a:r>
            <a:r>
              <a:rPr sz="1600" spc="5" smtClean="0">
                <a:latin typeface="Corbel"/>
                <a:cs typeface="Corbel"/>
              </a:rPr>
              <a:t> </a:t>
            </a:r>
            <a:r>
              <a:rPr lang="en-US" sz="1600" spc="-5" dirty="0" smtClean="0">
                <a:latin typeface="Corbel"/>
                <a:cs typeface="Corbel"/>
              </a:rPr>
              <a:t>2</a:t>
            </a:r>
            <a:r>
              <a:rPr sz="1600" spc="-5" smtClean="0">
                <a:latin typeface="Corbel"/>
                <a:cs typeface="Corbel"/>
              </a:rPr>
              <a:t>:</a:t>
            </a:r>
            <a:r>
              <a:rPr sz="1600" spc="-35" smtClean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Set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New_Node</a:t>
            </a:r>
            <a:r>
              <a:rPr sz="1600" spc="20" dirty="0">
                <a:latin typeface="Corbel"/>
                <a:cs typeface="Corbel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Corbel"/>
                <a:cs typeface="Corbel"/>
              </a:rPr>
              <a:t>DATA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=</a:t>
            </a:r>
            <a:r>
              <a:rPr sz="1600" spc="220" dirty="0">
                <a:latin typeface="Corbel"/>
                <a:cs typeface="Corbel"/>
              </a:rPr>
              <a:t> </a:t>
            </a:r>
            <a:r>
              <a:rPr sz="1600" spc="-35" dirty="0">
                <a:latin typeface="Corbel"/>
                <a:cs typeface="Corbel"/>
              </a:rPr>
              <a:t>VAL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600" spc="-10">
                <a:latin typeface="Corbel"/>
                <a:cs typeface="Corbel"/>
              </a:rPr>
              <a:t>Step</a:t>
            </a:r>
            <a:r>
              <a:rPr sz="1600">
                <a:latin typeface="Corbel"/>
                <a:cs typeface="Corbel"/>
              </a:rPr>
              <a:t> </a:t>
            </a:r>
            <a:r>
              <a:rPr lang="en-US" sz="1600" spc="-5" dirty="0" smtClean="0">
                <a:latin typeface="Corbel"/>
                <a:cs typeface="Corbel"/>
              </a:rPr>
              <a:t>3</a:t>
            </a:r>
            <a:r>
              <a:rPr sz="1600" spc="-5" smtClean="0">
                <a:latin typeface="Corbel"/>
                <a:cs typeface="Corbel"/>
              </a:rPr>
              <a:t>:</a:t>
            </a:r>
            <a:r>
              <a:rPr sz="1600" spc="-40" smtClean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Set</a:t>
            </a:r>
            <a:r>
              <a:rPr sz="1600" spc="2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New_Node</a:t>
            </a:r>
            <a:r>
              <a:rPr sz="1600" spc="20" dirty="0">
                <a:latin typeface="Corbel"/>
                <a:cs typeface="Corbel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orbel"/>
                <a:cs typeface="Corbel"/>
              </a:rPr>
              <a:t>NEXT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=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NULL</a:t>
            </a:r>
            <a:endParaRPr sz="1600">
              <a:latin typeface="Corbel"/>
              <a:cs typeface="Corbel"/>
            </a:endParaRPr>
          </a:p>
          <a:p>
            <a:pPr marL="12700" marR="2551430">
              <a:lnSpc>
                <a:spcPts val="1930"/>
              </a:lnSpc>
              <a:spcBef>
                <a:spcPts val="55"/>
              </a:spcBef>
            </a:pPr>
            <a:r>
              <a:rPr sz="1600" b="1" spc="-10">
                <a:solidFill>
                  <a:srgbClr val="6F2F9F"/>
                </a:solidFill>
                <a:latin typeface="Corbel"/>
                <a:cs typeface="Corbel"/>
              </a:rPr>
              <a:t>Step </a:t>
            </a:r>
            <a:r>
              <a:rPr lang="en-US" sz="1600" b="1" spc="-5" dirty="0" smtClean="0">
                <a:solidFill>
                  <a:srgbClr val="6F2F9F"/>
                </a:solidFill>
                <a:latin typeface="Corbel"/>
                <a:cs typeface="Corbel"/>
              </a:rPr>
              <a:t>4</a:t>
            </a:r>
            <a:r>
              <a:rPr sz="1600" b="1" spc="-5" smtClean="0">
                <a:solidFill>
                  <a:srgbClr val="6F2F9F"/>
                </a:solidFill>
                <a:latin typeface="Corbel"/>
                <a:cs typeface="Corbel"/>
              </a:rPr>
              <a:t>: </a:t>
            </a:r>
            <a:r>
              <a:rPr sz="1600" b="1" spc="-10" dirty="0">
                <a:solidFill>
                  <a:srgbClr val="6F2F9F"/>
                </a:solidFill>
                <a:latin typeface="Corbel"/>
                <a:cs typeface="Corbel"/>
              </a:rPr>
              <a:t>Set </a:t>
            </a:r>
            <a:r>
              <a:rPr sz="1600" b="1" spc="-5" dirty="0">
                <a:solidFill>
                  <a:srgbClr val="6F2F9F"/>
                </a:solidFill>
                <a:latin typeface="Corbel"/>
                <a:cs typeface="Corbel"/>
              </a:rPr>
              <a:t>PTR = </a:t>
            </a:r>
            <a:r>
              <a:rPr sz="1600" b="1" spc="-25" dirty="0">
                <a:solidFill>
                  <a:srgbClr val="6F2F9F"/>
                </a:solidFill>
                <a:latin typeface="Corbel"/>
                <a:cs typeface="Corbel"/>
              </a:rPr>
              <a:t>START </a:t>
            </a:r>
            <a:r>
              <a:rPr sz="1600" b="1" spc="-20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10">
                <a:solidFill>
                  <a:srgbClr val="6F2F9F"/>
                </a:solidFill>
                <a:latin typeface="Corbel"/>
                <a:cs typeface="Corbel"/>
              </a:rPr>
              <a:t>Step</a:t>
            </a:r>
            <a:r>
              <a:rPr sz="1600" b="1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lang="en-US" sz="1600" b="1" spc="-5" dirty="0" smtClean="0">
                <a:solidFill>
                  <a:srgbClr val="6F2F9F"/>
                </a:solidFill>
                <a:latin typeface="Corbel"/>
                <a:cs typeface="Corbel"/>
              </a:rPr>
              <a:t>5</a:t>
            </a:r>
            <a:r>
              <a:rPr sz="1600" b="1" spc="-5" smtClean="0">
                <a:solidFill>
                  <a:srgbClr val="6F2F9F"/>
                </a:solidFill>
                <a:latin typeface="Corbel"/>
                <a:cs typeface="Corbel"/>
              </a:rPr>
              <a:t>:</a:t>
            </a:r>
            <a:r>
              <a:rPr sz="1600" b="1" spc="-50" smtClean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10" dirty="0">
                <a:solidFill>
                  <a:srgbClr val="6F2F9F"/>
                </a:solidFill>
                <a:latin typeface="Corbel"/>
                <a:cs typeface="Corbel"/>
              </a:rPr>
              <a:t>Set</a:t>
            </a:r>
            <a:r>
              <a:rPr sz="1600" b="1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Corbel"/>
                <a:cs typeface="Corbel"/>
              </a:rPr>
              <a:t>PREPTR</a:t>
            </a:r>
            <a:r>
              <a:rPr sz="1600" b="1" spc="-15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Corbel"/>
                <a:cs typeface="Corbel"/>
              </a:rPr>
              <a:t>= PTR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ts val="1870"/>
              </a:lnSpc>
            </a:pPr>
            <a:r>
              <a:rPr sz="1600" b="1" spc="-10">
                <a:solidFill>
                  <a:srgbClr val="6F2F9F"/>
                </a:solidFill>
                <a:latin typeface="Corbel"/>
                <a:cs typeface="Corbel"/>
              </a:rPr>
              <a:t>Step</a:t>
            </a:r>
            <a:r>
              <a:rPr sz="1600" b="1" spc="1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lang="en-US" sz="1600" b="1" spc="-5" dirty="0" smtClean="0">
                <a:solidFill>
                  <a:srgbClr val="6F2F9F"/>
                </a:solidFill>
                <a:latin typeface="Corbel"/>
                <a:cs typeface="Corbel"/>
              </a:rPr>
              <a:t>6</a:t>
            </a:r>
            <a:r>
              <a:rPr sz="1600" b="1" spc="-5" smtClean="0">
                <a:solidFill>
                  <a:srgbClr val="6F2F9F"/>
                </a:solidFill>
                <a:latin typeface="Corbel"/>
                <a:cs typeface="Corbel"/>
              </a:rPr>
              <a:t>:</a:t>
            </a:r>
            <a:r>
              <a:rPr sz="1600" b="1" spc="-15" smtClean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15" dirty="0">
                <a:solidFill>
                  <a:srgbClr val="6F2F9F"/>
                </a:solidFill>
                <a:latin typeface="Corbel"/>
                <a:cs typeface="Corbel"/>
              </a:rPr>
              <a:t>Repeat</a:t>
            </a:r>
            <a:r>
              <a:rPr sz="1600" b="1" spc="-10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10">
                <a:solidFill>
                  <a:srgbClr val="6F2F9F"/>
                </a:solidFill>
                <a:latin typeface="Corbel"/>
                <a:cs typeface="Corbel"/>
              </a:rPr>
              <a:t>Step</a:t>
            </a:r>
            <a:r>
              <a:rPr sz="1600" b="1" spc="15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lang="en-US" sz="1600" b="1" spc="-5" dirty="0" smtClean="0">
                <a:solidFill>
                  <a:srgbClr val="6F2F9F"/>
                </a:solidFill>
                <a:latin typeface="Corbel"/>
                <a:cs typeface="Corbel"/>
              </a:rPr>
              <a:t>7</a:t>
            </a:r>
            <a:r>
              <a:rPr sz="1600" b="1" spc="5" smtClean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5">
                <a:solidFill>
                  <a:srgbClr val="6F2F9F"/>
                </a:solidFill>
                <a:latin typeface="Corbel"/>
                <a:cs typeface="Corbel"/>
              </a:rPr>
              <a:t>and</a:t>
            </a:r>
            <a:r>
              <a:rPr sz="1600" b="1" spc="5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lang="en-US" sz="1600" b="1" spc="-5" dirty="0" smtClean="0">
                <a:solidFill>
                  <a:srgbClr val="6F2F9F"/>
                </a:solidFill>
                <a:latin typeface="Corbel"/>
                <a:cs typeface="Corbel"/>
              </a:rPr>
              <a:t>8</a:t>
            </a:r>
            <a:r>
              <a:rPr sz="1600" b="1" spc="-5" smtClean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Corbel"/>
                <a:cs typeface="Corbel"/>
              </a:rPr>
              <a:t>while</a:t>
            </a:r>
            <a:r>
              <a:rPr sz="1600" b="1" spc="15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Corbel"/>
                <a:cs typeface="Corbel"/>
              </a:rPr>
              <a:t>PTR</a:t>
            </a:r>
            <a:r>
              <a:rPr sz="1600" b="1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spc="-40" dirty="0">
                <a:solidFill>
                  <a:srgbClr val="6F2F9F"/>
                </a:solidFill>
                <a:latin typeface="Wingdings"/>
                <a:cs typeface="Wingdings"/>
              </a:rPr>
              <a:t></a:t>
            </a:r>
            <a:r>
              <a:rPr sz="1600" b="1" spc="-40" dirty="0">
                <a:solidFill>
                  <a:srgbClr val="6F2F9F"/>
                </a:solidFill>
                <a:latin typeface="Corbel"/>
                <a:cs typeface="Corbel"/>
              </a:rPr>
              <a:t>DATA</a:t>
            </a:r>
            <a:r>
              <a:rPr sz="1600" b="1" spc="-20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5">
                <a:solidFill>
                  <a:srgbClr val="FF0000"/>
                </a:solidFill>
                <a:latin typeface="Corbel"/>
                <a:cs typeface="Corbel"/>
              </a:rPr>
              <a:t>&lt;</a:t>
            </a:r>
            <a:r>
              <a:rPr sz="160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lang="en-US" sz="1600" b="1" spc="-5" dirty="0" smtClean="0">
                <a:solidFill>
                  <a:srgbClr val="FF0000"/>
                </a:solidFill>
                <a:latin typeface="Corbel"/>
                <a:cs typeface="Corbel"/>
              </a:rPr>
              <a:t>VAL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>
                <a:solidFill>
                  <a:srgbClr val="6F2F9F"/>
                </a:solidFill>
                <a:latin typeface="Corbel"/>
                <a:cs typeface="Corbel"/>
              </a:rPr>
              <a:t>Step</a:t>
            </a:r>
            <a:r>
              <a:rPr sz="1600" b="1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lang="en-US" sz="1600" b="1" spc="-5" dirty="0" smtClean="0">
                <a:solidFill>
                  <a:srgbClr val="6F2F9F"/>
                </a:solidFill>
                <a:latin typeface="Corbel"/>
                <a:cs typeface="Corbel"/>
              </a:rPr>
              <a:t>7</a:t>
            </a:r>
            <a:r>
              <a:rPr sz="1600" b="1" spc="-5" smtClean="0">
                <a:solidFill>
                  <a:srgbClr val="6F2F9F"/>
                </a:solidFill>
                <a:latin typeface="Corbel"/>
                <a:cs typeface="Corbel"/>
              </a:rPr>
              <a:t>:Set</a:t>
            </a:r>
            <a:r>
              <a:rPr sz="1600" b="1" spc="5" smtClean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Corbel"/>
                <a:cs typeface="Corbel"/>
              </a:rPr>
              <a:t>PREPTR</a:t>
            </a:r>
            <a:r>
              <a:rPr sz="1600" b="1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Corbel"/>
                <a:cs typeface="Corbel"/>
              </a:rPr>
              <a:t>=</a:t>
            </a:r>
            <a:r>
              <a:rPr sz="1600" b="1" spc="-15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Corbel"/>
                <a:cs typeface="Corbel"/>
              </a:rPr>
              <a:t>PTR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ts val="1914"/>
              </a:lnSpc>
              <a:spcBef>
                <a:spcPts val="25"/>
              </a:spcBef>
              <a:tabLst>
                <a:tab pos="926465" algn="l"/>
              </a:tabLst>
            </a:pPr>
            <a:r>
              <a:rPr sz="1600" b="1" spc="-10">
                <a:solidFill>
                  <a:srgbClr val="6F2F9F"/>
                </a:solidFill>
                <a:latin typeface="Corbel"/>
                <a:cs typeface="Corbel"/>
              </a:rPr>
              <a:t>Step</a:t>
            </a:r>
            <a:r>
              <a:rPr sz="1600" b="1" spc="15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lang="en-US" sz="1600" b="1" spc="-5" dirty="0" smtClean="0">
                <a:solidFill>
                  <a:srgbClr val="6F2F9F"/>
                </a:solidFill>
                <a:latin typeface="Corbel"/>
                <a:cs typeface="Corbel"/>
              </a:rPr>
              <a:t>8</a:t>
            </a:r>
            <a:r>
              <a:rPr sz="1600" b="1" spc="-5" smtClean="0">
                <a:solidFill>
                  <a:srgbClr val="6F2F9F"/>
                </a:solidFill>
                <a:latin typeface="Corbel"/>
                <a:cs typeface="Corbel"/>
              </a:rPr>
              <a:t>:</a:t>
            </a:r>
            <a:r>
              <a:rPr sz="1600" b="1" spc="-5" dirty="0">
                <a:solidFill>
                  <a:srgbClr val="6F2F9F"/>
                </a:solidFill>
                <a:latin typeface="Corbel"/>
                <a:cs typeface="Corbel"/>
              </a:rPr>
              <a:t>	</a:t>
            </a:r>
            <a:r>
              <a:rPr sz="1600" b="1" spc="-10" dirty="0">
                <a:solidFill>
                  <a:srgbClr val="6F2F9F"/>
                </a:solidFill>
                <a:latin typeface="Corbel"/>
                <a:cs typeface="Corbel"/>
              </a:rPr>
              <a:t>Set</a:t>
            </a:r>
            <a:r>
              <a:rPr sz="1600" b="1" spc="5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Corbel"/>
                <a:cs typeface="Corbel"/>
              </a:rPr>
              <a:t>PTR =</a:t>
            </a:r>
            <a:r>
              <a:rPr sz="1600" b="1" spc="-15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Corbel"/>
                <a:cs typeface="Corbel"/>
              </a:rPr>
              <a:t>PTR</a:t>
            </a:r>
            <a:r>
              <a:rPr sz="1600" b="1" spc="-10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6F2F9F"/>
                </a:solidFill>
                <a:latin typeface="Wingdings"/>
                <a:cs typeface="Wingdings"/>
              </a:rPr>
              <a:t></a:t>
            </a:r>
            <a:r>
              <a:rPr sz="1600" spc="-9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Corbel"/>
                <a:cs typeface="Corbel"/>
              </a:rPr>
              <a:t>NEXT</a:t>
            </a:r>
            <a:endParaRPr sz="1600">
              <a:latin typeface="Corbel"/>
              <a:cs typeface="Corbel"/>
            </a:endParaRPr>
          </a:p>
          <a:p>
            <a:pPr marL="927100">
              <a:lnSpc>
                <a:spcPts val="1914"/>
              </a:lnSpc>
            </a:pPr>
            <a:r>
              <a:rPr sz="1600" b="1" spc="-5" dirty="0">
                <a:solidFill>
                  <a:srgbClr val="6F2F9F"/>
                </a:solidFill>
                <a:latin typeface="Corbel"/>
                <a:cs typeface="Corbel"/>
              </a:rPr>
              <a:t>[End</a:t>
            </a:r>
            <a:r>
              <a:rPr sz="1600" b="1" spc="-25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Corbel"/>
                <a:cs typeface="Corbel"/>
              </a:rPr>
              <a:t>of</a:t>
            </a:r>
            <a:r>
              <a:rPr sz="1600" b="1" spc="-35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10" dirty="0">
                <a:solidFill>
                  <a:srgbClr val="6F2F9F"/>
                </a:solidFill>
                <a:latin typeface="Corbel"/>
                <a:cs typeface="Corbel"/>
              </a:rPr>
              <a:t>Loop]</a:t>
            </a:r>
            <a:endParaRPr sz="1600">
              <a:latin typeface="Corbel"/>
              <a:cs typeface="Corbel"/>
            </a:endParaRPr>
          </a:p>
          <a:p>
            <a:pPr marL="12700" marR="1042669">
              <a:lnSpc>
                <a:spcPct val="100099"/>
              </a:lnSpc>
              <a:spcBef>
                <a:spcPts val="20"/>
              </a:spcBef>
            </a:pPr>
            <a:r>
              <a:rPr sz="1600" b="1" spc="-10">
                <a:solidFill>
                  <a:srgbClr val="6F2F9F"/>
                </a:solidFill>
                <a:latin typeface="Corbel"/>
                <a:cs typeface="Corbel"/>
              </a:rPr>
              <a:t>Step </a:t>
            </a:r>
            <a:r>
              <a:rPr lang="en-US" sz="1600" b="1" spc="-5" dirty="0" smtClean="0">
                <a:solidFill>
                  <a:srgbClr val="6F2F9F"/>
                </a:solidFill>
                <a:latin typeface="Corbel"/>
                <a:cs typeface="Corbel"/>
              </a:rPr>
              <a:t>9</a:t>
            </a:r>
            <a:r>
              <a:rPr sz="1600" b="1" spc="-5" smtClean="0">
                <a:solidFill>
                  <a:srgbClr val="6F2F9F"/>
                </a:solidFill>
                <a:latin typeface="Corbel"/>
                <a:cs typeface="Corbel"/>
              </a:rPr>
              <a:t>: </a:t>
            </a:r>
            <a:r>
              <a:rPr sz="1600" b="1" spc="-10" dirty="0">
                <a:solidFill>
                  <a:srgbClr val="6F2F9F"/>
                </a:solidFill>
                <a:latin typeface="Corbel"/>
                <a:cs typeface="Corbel"/>
              </a:rPr>
              <a:t>Set </a:t>
            </a:r>
            <a:r>
              <a:rPr sz="1600" b="1" spc="-5" dirty="0">
                <a:solidFill>
                  <a:srgbClr val="6F2F9F"/>
                </a:solidFill>
                <a:latin typeface="Corbel"/>
                <a:cs typeface="Corbel"/>
              </a:rPr>
              <a:t>New_Node </a:t>
            </a:r>
            <a:r>
              <a:rPr sz="1600" spc="-5" dirty="0">
                <a:solidFill>
                  <a:srgbClr val="6F2F9F"/>
                </a:solidFill>
                <a:latin typeface="Wingdings"/>
                <a:cs typeface="Wingdings"/>
              </a:rPr>
              <a:t></a:t>
            </a:r>
            <a:r>
              <a:rPr sz="1600" spc="-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Corbel"/>
                <a:cs typeface="Corbel"/>
              </a:rPr>
              <a:t>NEXT = PTR </a:t>
            </a:r>
            <a:r>
              <a:rPr sz="1600" b="1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10">
                <a:solidFill>
                  <a:srgbClr val="6F2F9F"/>
                </a:solidFill>
                <a:latin typeface="Corbel"/>
                <a:cs typeface="Corbel"/>
              </a:rPr>
              <a:t>Step</a:t>
            </a:r>
            <a:r>
              <a:rPr sz="1600" b="1" spc="5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5" smtClean="0">
                <a:solidFill>
                  <a:srgbClr val="6F2F9F"/>
                </a:solidFill>
                <a:latin typeface="Corbel"/>
                <a:cs typeface="Corbel"/>
              </a:rPr>
              <a:t>1</a:t>
            </a:r>
            <a:r>
              <a:rPr lang="en-US" sz="1600" b="1" spc="-5" dirty="0" smtClean="0">
                <a:solidFill>
                  <a:srgbClr val="6F2F9F"/>
                </a:solidFill>
                <a:latin typeface="Corbel"/>
                <a:cs typeface="Corbel"/>
              </a:rPr>
              <a:t>0</a:t>
            </a:r>
            <a:r>
              <a:rPr sz="1600" b="1" spc="-5" smtClean="0">
                <a:solidFill>
                  <a:srgbClr val="6F2F9F"/>
                </a:solidFill>
                <a:latin typeface="Corbel"/>
                <a:cs typeface="Corbel"/>
              </a:rPr>
              <a:t>:</a:t>
            </a:r>
            <a:r>
              <a:rPr sz="1600" b="1" spc="-45" smtClean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Corbel"/>
                <a:cs typeface="Corbel"/>
              </a:rPr>
              <a:t>Set PREPTR</a:t>
            </a:r>
            <a:r>
              <a:rPr sz="1600" b="1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spc="-5" dirty="0">
                <a:solidFill>
                  <a:srgbClr val="6F2F9F"/>
                </a:solidFill>
                <a:latin typeface="Wingdings"/>
                <a:cs typeface="Wingdings"/>
              </a:rPr>
              <a:t></a:t>
            </a:r>
            <a:r>
              <a:rPr sz="1600" spc="-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6F2F9F"/>
                </a:solidFill>
                <a:latin typeface="Corbel"/>
                <a:cs typeface="Corbel"/>
              </a:rPr>
              <a:t>NEXT</a:t>
            </a:r>
            <a:r>
              <a:rPr sz="1600" b="1" spc="-20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Corbel"/>
                <a:cs typeface="Corbel"/>
              </a:rPr>
              <a:t>=</a:t>
            </a:r>
            <a:r>
              <a:rPr sz="1600" b="1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6F2F9F"/>
                </a:solidFill>
                <a:latin typeface="Corbel"/>
                <a:cs typeface="Corbel"/>
              </a:rPr>
              <a:t>New_Node </a:t>
            </a:r>
            <a:r>
              <a:rPr sz="1600" b="1" spc="-315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10">
                <a:solidFill>
                  <a:srgbClr val="6F2F9F"/>
                </a:solidFill>
                <a:latin typeface="Corbel"/>
                <a:cs typeface="Corbel"/>
              </a:rPr>
              <a:t>Step</a:t>
            </a:r>
            <a:r>
              <a:rPr sz="1600" b="1" spc="5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15" smtClean="0">
                <a:solidFill>
                  <a:srgbClr val="6F2F9F"/>
                </a:solidFill>
                <a:latin typeface="Corbel"/>
                <a:cs typeface="Corbel"/>
              </a:rPr>
              <a:t>1</a:t>
            </a:r>
            <a:r>
              <a:rPr lang="en-US" sz="1600" b="1" spc="-15" dirty="0" smtClean="0">
                <a:solidFill>
                  <a:srgbClr val="6F2F9F"/>
                </a:solidFill>
                <a:latin typeface="Corbel"/>
                <a:cs typeface="Corbel"/>
              </a:rPr>
              <a:t>1</a:t>
            </a:r>
            <a:r>
              <a:rPr sz="1600" b="1" spc="-15" smtClean="0">
                <a:solidFill>
                  <a:srgbClr val="6F2F9F"/>
                </a:solidFill>
                <a:latin typeface="Corbel"/>
                <a:cs typeface="Corbel"/>
              </a:rPr>
              <a:t>:</a:t>
            </a:r>
            <a:r>
              <a:rPr sz="1600" b="1" spc="-30" smtClean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1600" b="1" spc="-10" dirty="0">
                <a:solidFill>
                  <a:srgbClr val="6F2F9F"/>
                </a:solidFill>
                <a:latin typeface="Corbel"/>
                <a:cs typeface="Corbel"/>
              </a:rPr>
              <a:t>Exit.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110" y="0"/>
            <a:ext cx="6396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rbel"/>
                <a:cs typeface="Corbel"/>
              </a:rPr>
              <a:t>New node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is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inserted in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</a:t>
            </a:r>
            <a:r>
              <a:rPr sz="2800" spc="-6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Sorted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Linked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List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209550"/>
            <a:ext cx="44196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latin typeface="Corbel"/>
                <a:cs typeface="Corbel"/>
              </a:rPr>
              <a:t>Del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5" dirty="0">
                <a:latin typeface="Corbel"/>
                <a:cs typeface="Corbel"/>
              </a:rPr>
              <a:t>tio</a:t>
            </a:r>
            <a:r>
              <a:rPr sz="2400" b="1" dirty="0">
                <a:latin typeface="Corbel"/>
                <a:cs typeface="Corbel"/>
              </a:rPr>
              <a:t>n</a:t>
            </a:r>
            <a:r>
              <a:rPr sz="2400" b="1" spc="-10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Operation</a:t>
            </a:r>
            <a:r>
              <a:rPr sz="2400" b="1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o</a:t>
            </a:r>
            <a:r>
              <a:rPr sz="2400" b="1" dirty="0">
                <a:latin typeface="Corbel"/>
                <a:cs typeface="Corbel"/>
              </a:rPr>
              <a:t>n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Link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Li</a:t>
            </a:r>
            <a:r>
              <a:rPr sz="2400" b="1" spc="5" dirty="0">
                <a:latin typeface="Corbel"/>
                <a:cs typeface="Corbel"/>
              </a:rPr>
              <a:t>s</a:t>
            </a:r>
            <a:r>
              <a:rPr sz="2400" b="1" dirty="0">
                <a:latin typeface="Corbel"/>
                <a:cs typeface="Corbel"/>
              </a:rPr>
              <a:t>t</a:t>
            </a:r>
            <a:endParaRPr sz="2400" b="1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110" y="1084580"/>
            <a:ext cx="4599940" cy="22675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Deleting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a</a:t>
            </a:r>
            <a:r>
              <a:rPr sz="1800" b="1" spc="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node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 from</a:t>
            </a:r>
            <a:r>
              <a:rPr sz="1800" b="1" spc="-4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Singly</a:t>
            </a:r>
            <a:r>
              <a:rPr sz="1800" b="1" spc="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rbel"/>
                <a:cs typeface="Corbel"/>
              </a:rPr>
              <a:t>Linked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List</a:t>
            </a:r>
            <a:endParaRPr sz="1800">
              <a:latin typeface="Corbel"/>
              <a:cs typeface="Corbe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orbel"/>
                <a:cs typeface="Corbel"/>
              </a:rPr>
              <a:t>Case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1: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First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node </a:t>
            </a:r>
            <a:r>
              <a:rPr sz="1800" dirty="0">
                <a:latin typeface="Corbel"/>
                <a:cs typeface="Corbel"/>
              </a:rPr>
              <a:t>is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deleted</a:t>
            </a:r>
            <a:endParaRPr sz="1800">
              <a:latin typeface="Corbel"/>
              <a:cs typeface="Corbe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orbel"/>
                <a:cs typeface="Corbel"/>
              </a:rPr>
              <a:t>Case</a:t>
            </a:r>
            <a:r>
              <a:rPr sz="1800" dirty="0">
                <a:latin typeface="Corbel"/>
                <a:cs typeface="Corbel"/>
              </a:rPr>
              <a:t> 2: </a:t>
            </a:r>
            <a:r>
              <a:rPr sz="1800" spc="-5" dirty="0">
                <a:latin typeface="Corbel"/>
                <a:cs typeface="Corbel"/>
              </a:rPr>
              <a:t>Last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node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is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deleted</a:t>
            </a:r>
            <a:endParaRPr sz="1800">
              <a:latin typeface="Corbel"/>
              <a:cs typeface="Corbel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orbel"/>
                <a:cs typeface="Corbel"/>
              </a:rPr>
              <a:t>Case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3: Node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after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 given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node</a:t>
            </a:r>
            <a:r>
              <a:rPr sz="1800" dirty="0">
                <a:latin typeface="Corbel"/>
                <a:cs typeface="Corbel"/>
              </a:rPr>
              <a:t> is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deleted</a:t>
            </a:r>
            <a:endParaRPr sz="1800">
              <a:latin typeface="Corbel"/>
              <a:cs typeface="Corbe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orbel"/>
                <a:cs typeface="Corbel"/>
              </a:rPr>
              <a:t>Case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4: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Node </a:t>
            </a:r>
            <a:r>
              <a:rPr sz="1800" dirty="0">
                <a:latin typeface="Corbel"/>
                <a:cs typeface="Corbel"/>
              </a:rPr>
              <a:t>before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given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node</a:t>
            </a:r>
            <a:r>
              <a:rPr sz="1800" dirty="0">
                <a:latin typeface="Corbel"/>
                <a:cs typeface="Corbel"/>
              </a:rPr>
              <a:t> is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deleted</a:t>
            </a:r>
            <a:endParaRPr sz="1800">
              <a:latin typeface="Corbel"/>
              <a:cs typeface="Corbe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orbel"/>
                <a:cs typeface="Corbel"/>
              </a:rPr>
              <a:t>Case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5: </a:t>
            </a:r>
            <a:r>
              <a:rPr sz="1800" spc="-5" dirty="0">
                <a:latin typeface="Corbel"/>
                <a:cs typeface="Corbel"/>
              </a:rPr>
              <a:t>Node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is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deleted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from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 </a:t>
            </a:r>
            <a:r>
              <a:rPr sz="1800" spc="-5" dirty="0">
                <a:latin typeface="Corbel"/>
                <a:cs typeface="Corbel"/>
              </a:rPr>
              <a:t>sorted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Link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List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41172"/>
            <a:ext cx="546544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10" dirty="0"/>
              <a:t>W</a:t>
            </a:r>
            <a:r>
              <a:rPr sz="2900" spc="-135" dirty="0"/>
              <a:t>h</a:t>
            </a:r>
            <a:r>
              <a:rPr sz="2900" dirty="0"/>
              <a:t>y</a:t>
            </a:r>
            <a:r>
              <a:rPr sz="2900" spc="-229" dirty="0"/>
              <a:t> </a:t>
            </a:r>
            <a:r>
              <a:rPr sz="2900" spc="-110" dirty="0"/>
              <a:t>th</a:t>
            </a:r>
            <a:r>
              <a:rPr sz="2900" spc="-114" dirty="0"/>
              <a:t>e</a:t>
            </a:r>
            <a:r>
              <a:rPr sz="2900" spc="-125" dirty="0"/>
              <a:t>r</a:t>
            </a:r>
            <a:r>
              <a:rPr sz="2900" dirty="0"/>
              <a:t>e</a:t>
            </a:r>
            <a:r>
              <a:rPr sz="2900" spc="-225" dirty="0"/>
              <a:t> </a:t>
            </a:r>
            <a:r>
              <a:rPr sz="2900" spc="-114" dirty="0"/>
              <a:t>i</a:t>
            </a:r>
            <a:r>
              <a:rPr sz="2900" dirty="0"/>
              <a:t>s</a:t>
            </a:r>
            <a:r>
              <a:rPr sz="2900" spc="-215" dirty="0"/>
              <a:t> </a:t>
            </a:r>
            <a:r>
              <a:rPr sz="2900" dirty="0"/>
              <a:t>a</a:t>
            </a:r>
            <a:r>
              <a:rPr sz="2900" spc="-210" dirty="0"/>
              <a:t> </a:t>
            </a:r>
            <a:r>
              <a:rPr sz="2900" spc="-110" dirty="0"/>
              <a:t>n</a:t>
            </a:r>
            <a:r>
              <a:rPr sz="2900" spc="-114" dirty="0"/>
              <a:t>ee</a:t>
            </a:r>
            <a:r>
              <a:rPr sz="2900" dirty="0"/>
              <a:t>d</a:t>
            </a:r>
            <a:r>
              <a:rPr sz="2900" spc="-229" dirty="0"/>
              <a:t> </a:t>
            </a:r>
            <a:r>
              <a:rPr sz="2900" spc="-135" dirty="0"/>
              <a:t>f</a:t>
            </a:r>
            <a:r>
              <a:rPr sz="2900" spc="-114" dirty="0"/>
              <a:t>o</a:t>
            </a:r>
            <a:r>
              <a:rPr sz="2900" dirty="0"/>
              <a:t>r</a:t>
            </a:r>
            <a:r>
              <a:rPr sz="2900" spc="-215" dirty="0"/>
              <a:t> </a:t>
            </a:r>
            <a:r>
              <a:rPr sz="2900" dirty="0"/>
              <a:t>a</a:t>
            </a:r>
            <a:r>
              <a:rPr sz="2900" spc="-210" dirty="0"/>
              <a:t> </a:t>
            </a:r>
            <a:r>
              <a:rPr sz="2900" spc="-114" dirty="0"/>
              <a:t>li</a:t>
            </a:r>
            <a:r>
              <a:rPr sz="2900" spc="-110" dirty="0"/>
              <a:t>n</a:t>
            </a:r>
            <a:r>
              <a:rPr sz="2900" spc="-125" dirty="0"/>
              <a:t>k</a:t>
            </a:r>
            <a:r>
              <a:rPr sz="2900" spc="-114" dirty="0"/>
              <a:t>e</a:t>
            </a:r>
            <a:r>
              <a:rPr sz="2900" dirty="0"/>
              <a:t>d</a:t>
            </a:r>
            <a:r>
              <a:rPr sz="2900" spc="-229" dirty="0"/>
              <a:t> </a:t>
            </a:r>
            <a:r>
              <a:rPr sz="2900" spc="-114" dirty="0"/>
              <a:t>li</a:t>
            </a:r>
            <a:r>
              <a:rPr sz="2900" spc="-110" dirty="0"/>
              <a:t>st</a:t>
            </a:r>
            <a:r>
              <a:rPr sz="2900" dirty="0"/>
              <a:t>?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299110" y="1419859"/>
            <a:ext cx="8616950" cy="284734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20"/>
              </a:spcBef>
            </a:pPr>
            <a:r>
              <a:rPr sz="1800" b="1" spc="-5" dirty="0">
                <a:solidFill>
                  <a:srgbClr val="333333"/>
                </a:solidFill>
                <a:latin typeface="Segoe UI"/>
                <a:cs typeface="Segoe UI"/>
              </a:rPr>
              <a:t>There are</a:t>
            </a:r>
            <a:r>
              <a:rPr sz="1800" b="1" spc="-10" dirty="0">
                <a:solidFill>
                  <a:srgbClr val="333333"/>
                </a:solidFill>
                <a:latin typeface="Segoe UI"/>
                <a:cs typeface="Segoe UI"/>
              </a:rPr>
              <a:t> two</a:t>
            </a:r>
            <a:r>
              <a:rPr sz="1800" b="1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Segoe UI"/>
                <a:cs typeface="Segoe UI"/>
              </a:rPr>
              <a:t>major</a:t>
            </a:r>
            <a:r>
              <a:rPr sz="1800" b="1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Segoe UI"/>
                <a:cs typeface="Segoe UI"/>
              </a:rPr>
              <a:t>drawbacks</a:t>
            </a:r>
            <a:r>
              <a:rPr sz="1800" b="1" spc="-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b="1" spc="-15" dirty="0">
                <a:solidFill>
                  <a:srgbClr val="333333"/>
                </a:solidFill>
                <a:latin typeface="Segoe UI"/>
                <a:cs typeface="Segoe UI"/>
              </a:rPr>
              <a:t>of</a:t>
            </a:r>
            <a:r>
              <a:rPr sz="1800" b="1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Segoe UI"/>
                <a:cs typeface="Segoe UI"/>
              </a:rPr>
              <a:t>using</a:t>
            </a:r>
            <a:r>
              <a:rPr sz="1800" b="1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Segoe UI"/>
                <a:cs typeface="Segoe UI"/>
              </a:rPr>
              <a:t>array:</a:t>
            </a:r>
            <a:endParaRPr sz="1800">
              <a:latin typeface="Segoe UI"/>
              <a:cs typeface="Segoe UI"/>
            </a:endParaRPr>
          </a:p>
          <a:p>
            <a:pPr marL="355600" marR="6985" indent="-342900" algn="just">
              <a:lnSpc>
                <a:spcPts val="1850"/>
              </a:lnSpc>
              <a:spcBef>
                <a:spcPts val="1340"/>
              </a:spcBef>
              <a:buSzPct val="55555"/>
              <a:buFont typeface="Courier New"/>
              <a:buChar char="o"/>
              <a:tabLst>
                <a:tab pos="355600" algn="l"/>
              </a:tabLst>
            </a:pPr>
            <a:r>
              <a:rPr sz="1800" spc="-25" dirty="0">
                <a:latin typeface="Segoe UI"/>
                <a:cs typeface="Segoe UI"/>
              </a:rPr>
              <a:t>We </a:t>
            </a:r>
            <a:r>
              <a:rPr sz="1800" spc="-5" dirty="0">
                <a:latin typeface="Segoe UI"/>
                <a:cs typeface="Segoe UI"/>
              </a:rPr>
              <a:t>cannot </a:t>
            </a:r>
            <a:r>
              <a:rPr sz="1800" dirty="0">
                <a:latin typeface="Segoe UI"/>
                <a:cs typeface="Segoe UI"/>
              </a:rPr>
              <a:t>insert </a:t>
            </a:r>
            <a:r>
              <a:rPr sz="1800" spc="-10" dirty="0">
                <a:latin typeface="Segoe UI"/>
                <a:cs typeface="Segoe UI"/>
              </a:rPr>
              <a:t>more </a:t>
            </a:r>
            <a:r>
              <a:rPr sz="1800" dirty="0">
                <a:latin typeface="Segoe UI"/>
                <a:cs typeface="Segoe UI"/>
              </a:rPr>
              <a:t>than 3 </a:t>
            </a:r>
            <a:r>
              <a:rPr sz="1800" spc="-5" dirty="0">
                <a:latin typeface="Segoe UI"/>
                <a:cs typeface="Segoe UI"/>
              </a:rPr>
              <a:t>elements in </a:t>
            </a:r>
            <a:r>
              <a:rPr sz="1800" dirty="0">
                <a:latin typeface="Segoe UI"/>
                <a:cs typeface="Segoe UI"/>
              </a:rPr>
              <a:t>the </a:t>
            </a:r>
            <a:r>
              <a:rPr sz="1800" spc="-5" dirty="0">
                <a:latin typeface="Segoe UI"/>
                <a:cs typeface="Segoe UI"/>
              </a:rPr>
              <a:t>above example </a:t>
            </a:r>
            <a:r>
              <a:rPr sz="1800" dirty="0">
                <a:latin typeface="Segoe UI"/>
                <a:cs typeface="Segoe UI"/>
              </a:rPr>
              <a:t>because only 3 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spaces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are</a:t>
            </a:r>
            <a:r>
              <a:rPr sz="1800" spc="-10" dirty="0">
                <a:latin typeface="Segoe UI"/>
                <a:cs typeface="Segoe UI"/>
              </a:rPr>
              <a:t> allocated</a:t>
            </a:r>
            <a:r>
              <a:rPr sz="1800" spc="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for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3 </a:t>
            </a:r>
            <a:r>
              <a:rPr sz="1800" spc="-5" dirty="0">
                <a:latin typeface="Segoe UI"/>
                <a:cs typeface="Segoe UI"/>
              </a:rPr>
              <a:t>elements.</a:t>
            </a:r>
            <a:endParaRPr sz="1800">
              <a:latin typeface="Segoe UI"/>
              <a:cs typeface="Segoe UI"/>
            </a:endParaRPr>
          </a:p>
          <a:p>
            <a:pPr marL="355600" marR="5080" indent="-342900" algn="just">
              <a:lnSpc>
                <a:spcPct val="87300"/>
              </a:lnSpc>
              <a:spcBef>
                <a:spcPts val="1150"/>
              </a:spcBef>
              <a:buSzPct val="55555"/>
              <a:buFont typeface="Courier New"/>
              <a:buChar char="o"/>
              <a:tabLst>
                <a:tab pos="355600" algn="l"/>
              </a:tabLst>
            </a:pPr>
            <a:r>
              <a:rPr sz="1800" dirty="0">
                <a:latin typeface="Segoe UI"/>
                <a:cs typeface="Segoe UI"/>
              </a:rPr>
              <a:t>In </a:t>
            </a:r>
            <a:r>
              <a:rPr sz="1800" spc="-5" dirty="0">
                <a:latin typeface="Segoe UI"/>
                <a:cs typeface="Segoe UI"/>
              </a:rPr>
              <a:t>the case </a:t>
            </a:r>
            <a:r>
              <a:rPr sz="1800" spc="-20" dirty="0">
                <a:latin typeface="Segoe UI"/>
                <a:cs typeface="Segoe UI"/>
              </a:rPr>
              <a:t>of </a:t>
            </a:r>
            <a:r>
              <a:rPr sz="1800" spc="-5" dirty="0">
                <a:latin typeface="Segoe UI"/>
                <a:cs typeface="Segoe UI"/>
              </a:rPr>
              <a:t>an </a:t>
            </a:r>
            <a:r>
              <a:rPr sz="1800" spc="-20" dirty="0">
                <a:latin typeface="Segoe UI"/>
                <a:cs typeface="Segoe UI"/>
              </a:rPr>
              <a:t>array, </a:t>
            </a:r>
            <a:r>
              <a:rPr sz="1800" spc="-10" dirty="0">
                <a:latin typeface="Segoe UI"/>
                <a:cs typeface="Segoe UI"/>
              </a:rPr>
              <a:t>lots </a:t>
            </a:r>
            <a:r>
              <a:rPr sz="1800" spc="-25" dirty="0">
                <a:latin typeface="Segoe UI"/>
                <a:cs typeface="Segoe UI"/>
              </a:rPr>
              <a:t>of </a:t>
            </a:r>
            <a:r>
              <a:rPr sz="1800" spc="-5" dirty="0">
                <a:latin typeface="Segoe UI"/>
                <a:cs typeface="Segoe UI"/>
              </a:rPr>
              <a:t>wastage </a:t>
            </a:r>
            <a:r>
              <a:rPr sz="1800" spc="-20" dirty="0">
                <a:latin typeface="Segoe UI"/>
                <a:cs typeface="Segoe UI"/>
              </a:rPr>
              <a:t>of </a:t>
            </a:r>
            <a:r>
              <a:rPr sz="1800" spc="5" dirty="0">
                <a:latin typeface="Segoe UI"/>
                <a:cs typeface="Segoe UI"/>
              </a:rPr>
              <a:t>memory </a:t>
            </a:r>
            <a:r>
              <a:rPr sz="1800" spc="-5" dirty="0">
                <a:latin typeface="Segoe UI"/>
                <a:cs typeface="Segoe UI"/>
              </a:rPr>
              <a:t>can </a:t>
            </a:r>
            <a:r>
              <a:rPr sz="1800" spc="-30" dirty="0">
                <a:latin typeface="Segoe UI"/>
                <a:cs typeface="Segoe UI"/>
              </a:rPr>
              <a:t>occur. </a:t>
            </a:r>
            <a:r>
              <a:rPr sz="1800" spc="-5" dirty="0">
                <a:latin typeface="Segoe UI"/>
                <a:cs typeface="Segoe UI"/>
              </a:rPr>
              <a:t>For example, if </a:t>
            </a:r>
            <a:r>
              <a:rPr sz="1800" spc="-20" dirty="0">
                <a:latin typeface="Segoe UI"/>
                <a:cs typeface="Segoe UI"/>
              </a:rPr>
              <a:t>we 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declare </a:t>
            </a:r>
            <a:r>
              <a:rPr sz="1800" spc="-5" dirty="0">
                <a:latin typeface="Segoe UI"/>
                <a:cs typeface="Segoe UI"/>
              </a:rPr>
              <a:t>an array </a:t>
            </a:r>
            <a:r>
              <a:rPr sz="1800" spc="-20" dirty="0">
                <a:latin typeface="Segoe UI"/>
                <a:cs typeface="Segoe UI"/>
              </a:rPr>
              <a:t>of </a:t>
            </a:r>
            <a:r>
              <a:rPr sz="1800" dirty="0">
                <a:latin typeface="Segoe UI"/>
                <a:cs typeface="Segoe UI"/>
              </a:rPr>
              <a:t>50 </a:t>
            </a:r>
            <a:r>
              <a:rPr sz="1800" spc="-5" dirty="0">
                <a:latin typeface="Segoe UI"/>
                <a:cs typeface="Segoe UI"/>
              </a:rPr>
              <a:t>size but </a:t>
            </a:r>
            <a:r>
              <a:rPr sz="1800" spc="-10" dirty="0">
                <a:latin typeface="Segoe UI"/>
                <a:cs typeface="Segoe UI"/>
              </a:rPr>
              <a:t>we </a:t>
            </a:r>
            <a:r>
              <a:rPr sz="1800" dirty="0">
                <a:latin typeface="Segoe UI"/>
                <a:cs typeface="Segoe UI"/>
              </a:rPr>
              <a:t>insert </a:t>
            </a:r>
            <a:r>
              <a:rPr sz="1800" spc="-10" dirty="0">
                <a:latin typeface="Segoe UI"/>
                <a:cs typeface="Segoe UI"/>
              </a:rPr>
              <a:t>only </a:t>
            </a:r>
            <a:r>
              <a:rPr sz="1800" dirty="0">
                <a:latin typeface="Segoe UI"/>
                <a:cs typeface="Segoe UI"/>
              </a:rPr>
              <a:t>10 </a:t>
            </a:r>
            <a:r>
              <a:rPr sz="1800" spc="-5" dirty="0">
                <a:latin typeface="Segoe UI"/>
                <a:cs typeface="Segoe UI"/>
              </a:rPr>
              <a:t>elements in an </a:t>
            </a:r>
            <a:r>
              <a:rPr sz="1800" spc="-25" dirty="0">
                <a:latin typeface="Segoe UI"/>
                <a:cs typeface="Segoe UI"/>
              </a:rPr>
              <a:t>array. </a:t>
            </a:r>
            <a:r>
              <a:rPr sz="1800" spc="-5" dirty="0">
                <a:latin typeface="Segoe UI"/>
                <a:cs typeface="Segoe UI"/>
              </a:rPr>
              <a:t>So, in </a:t>
            </a:r>
            <a:r>
              <a:rPr sz="1800" spc="-10" dirty="0">
                <a:latin typeface="Segoe UI"/>
                <a:cs typeface="Segoe UI"/>
              </a:rPr>
              <a:t>this </a:t>
            </a:r>
            <a:r>
              <a:rPr sz="1800" spc="-5" dirty="0">
                <a:latin typeface="Segoe UI"/>
                <a:cs typeface="Segoe UI"/>
              </a:rPr>
              <a:t> case,</a:t>
            </a:r>
            <a:r>
              <a:rPr sz="1800" dirty="0">
                <a:latin typeface="Segoe UI"/>
                <a:cs typeface="Segoe UI"/>
              </a:rPr>
              <a:t> the </a:t>
            </a:r>
            <a:r>
              <a:rPr sz="1800" spc="5" dirty="0">
                <a:latin typeface="Segoe UI"/>
                <a:cs typeface="Segoe UI"/>
              </a:rPr>
              <a:t>memory </a:t>
            </a:r>
            <a:r>
              <a:rPr sz="1800" spc="-10" dirty="0">
                <a:latin typeface="Segoe UI"/>
                <a:cs typeface="Segoe UI"/>
              </a:rPr>
              <a:t>space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for other 40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elements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will get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wasted</a:t>
            </a:r>
            <a:r>
              <a:rPr sz="1800" spc="47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and </a:t>
            </a:r>
            <a:r>
              <a:rPr sz="1800" spc="-5" dirty="0">
                <a:latin typeface="Segoe UI"/>
                <a:cs typeface="Segoe UI"/>
              </a:rPr>
              <a:t>cannot</a:t>
            </a:r>
            <a:r>
              <a:rPr sz="1800" spc="484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be 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used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by</a:t>
            </a:r>
            <a:r>
              <a:rPr sz="1800" dirty="0">
                <a:latin typeface="Segoe UI"/>
                <a:cs typeface="Segoe UI"/>
              </a:rPr>
              <a:t> another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variable</a:t>
            </a:r>
            <a:r>
              <a:rPr sz="1800" spc="1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as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this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whole</a:t>
            </a:r>
            <a:r>
              <a:rPr sz="1800" spc="-10" dirty="0">
                <a:latin typeface="Segoe UI"/>
                <a:cs typeface="Segoe UI"/>
              </a:rPr>
              <a:t> space </a:t>
            </a:r>
            <a:r>
              <a:rPr sz="1800" spc="-5" dirty="0">
                <a:latin typeface="Segoe UI"/>
                <a:cs typeface="Segoe UI"/>
              </a:rPr>
              <a:t>is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occupied</a:t>
            </a:r>
            <a:r>
              <a:rPr sz="1800" spc="2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by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an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25" dirty="0">
                <a:latin typeface="Segoe UI"/>
                <a:cs typeface="Segoe UI"/>
              </a:rPr>
              <a:t>array.</a:t>
            </a:r>
            <a:endParaRPr sz="1800">
              <a:latin typeface="Segoe UI"/>
              <a:cs typeface="Segoe UI"/>
            </a:endParaRPr>
          </a:p>
          <a:p>
            <a:pPr marL="12700" marR="11430" algn="just">
              <a:lnSpc>
                <a:spcPct val="107200"/>
              </a:lnSpc>
              <a:spcBef>
                <a:spcPts val="675"/>
              </a:spcBef>
            </a:pP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In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array,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we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are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providing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fixed-size at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compile-time,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due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to which wastage 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memory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occurs.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solution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to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this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problem</a:t>
            </a:r>
            <a:r>
              <a:rPr sz="18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is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to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use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Segoe UI"/>
                <a:cs typeface="Segoe UI"/>
              </a:rPr>
              <a:t>linked list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92710"/>
            <a:ext cx="576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/>
              <a:t>D</a:t>
            </a:r>
            <a:r>
              <a:rPr sz="2800" spc="-110" dirty="0"/>
              <a:t>e</a:t>
            </a:r>
            <a:r>
              <a:rPr sz="2800" spc="-120" dirty="0"/>
              <a:t>l</a:t>
            </a:r>
            <a:r>
              <a:rPr sz="2800" spc="-110" dirty="0"/>
              <a:t>e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29" dirty="0"/>
              <a:t> </a:t>
            </a:r>
            <a:r>
              <a:rPr sz="2800" spc="-120" dirty="0"/>
              <a:t>i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14" dirty="0"/>
              <a:t>s</a:t>
            </a:r>
            <a:r>
              <a:rPr sz="2800" spc="-120" dirty="0"/>
              <a:t>i</a:t>
            </a:r>
            <a:r>
              <a:rPr sz="2800" spc="-114" dirty="0"/>
              <a:t>ng</a:t>
            </a:r>
            <a:r>
              <a:rPr sz="2800" spc="-120" dirty="0"/>
              <a:t>l</a:t>
            </a:r>
            <a:r>
              <a:rPr sz="2800" spc="-5" dirty="0"/>
              <a:t>y</a:t>
            </a:r>
            <a:r>
              <a:rPr sz="2800" spc="-220" dirty="0"/>
              <a:t> </a:t>
            </a:r>
            <a:r>
              <a:rPr sz="2800" spc="-120" dirty="0"/>
              <a:t>li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15" dirty="0"/>
              <a:t> </a:t>
            </a:r>
            <a:r>
              <a:rPr sz="2800" spc="-120" dirty="0"/>
              <a:t>li</a:t>
            </a:r>
            <a:r>
              <a:rPr sz="2800" spc="-114" dirty="0"/>
              <a:t>s</a:t>
            </a:r>
            <a:r>
              <a:rPr sz="2800" spc="-5" dirty="0"/>
              <a:t>t</a:t>
            </a:r>
            <a:r>
              <a:rPr sz="2800" spc="-215" dirty="0"/>
              <a:t> </a:t>
            </a:r>
            <a:r>
              <a:rPr sz="2800" spc="-120" dirty="0"/>
              <a:t>a</a:t>
            </a:r>
            <a:r>
              <a:rPr sz="2800" spc="-5" dirty="0"/>
              <a:t>t</a:t>
            </a:r>
            <a:r>
              <a:rPr sz="2800" spc="-204" dirty="0"/>
              <a:t> </a:t>
            </a:r>
            <a:r>
              <a:rPr sz="2800" spc="-114" dirty="0"/>
              <a:t>b</a:t>
            </a:r>
            <a:r>
              <a:rPr sz="2800" spc="-110" dirty="0"/>
              <a:t>e</a:t>
            </a:r>
            <a:r>
              <a:rPr sz="2800" spc="-114" dirty="0"/>
              <a:t>g</a:t>
            </a:r>
            <a:r>
              <a:rPr sz="2800" spc="-120" dirty="0"/>
              <a:t>i</a:t>
            </a:r>
            <a:r>
              <a:rPr sz="2800" spc="-114" dirty="0"/>
              <a:t>nn</a:t>
            </a:r>
            <a:r>
              <a:rPr sz="2800" spc="-120" dirty="0"/>
              <a:t>i</a:t>
            </a:r>
            <a:r>
              <a:rPr sz="2800" spc="-114" dirty="0"/>
              <a:t>n</a:t>
            </a:r>
            <a:r>
              <a:rPr sz="2800" spc="-5" dirty="0"/>
              <a:t>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25323" y="1111768"/>
            <a:ext cx="3964304" cy="304546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10" dirty="0">
                <a:solidFill>
                  <a:srgbClr val="600A38"/>
                </a:solidFill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  <a:p>
            <a:pPr marL="12700" marR="1156335">
              <a:lnSpc>
                <a:spcPts val="2160"/>
              </a:lnSpc>
              <a:spcBef>
                <a:spcPts val="1485"/>
              </a:spcBef>
            </a:pP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2000" spc="-2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spc="-5" dirty="0">
                <a:solidFill>
                  <a:srgbClr val="009999"/>
                </a:solidFill>
                <a:latin typeface="SimSun"/>
                <a:cs typeface="SimSun"/>
              </a:rPr>
              <a:t>1</a:t>
            </a:r>
            <a:r>
              <a:rPr sz="2000" spc="-5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20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b="1" spc="130" dirty="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2000" b="1" spc="37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r>
              <a:rPr sz="2000" spc="-2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20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b="1" spc="-235" dirty="0">
                <a:solidFill>
                  <a:srgbClr val="286391"/>
                </a:solidFill>
                <a:latin typeface="Trebuchet MS"/>
                <a:cs typeface="Trebuchet MS"/>
              </a:rPr>
              <a:t>NULL </a:t>
            </a:r>
            <a:r>
              <a:rPr sz="2000" b="1" spc="-59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Write</a:t>
            </a:r>
            <a:r>
              <a:rPr sz="2000" spc="-2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UNDERFLOW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ts val="2010"/>
              </a:lnSpc>
            </a:pP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Go</a:t>
            </a:r>
            <a:r>
              <a:rPr sz="2000" spc="-2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to</a:t>
            </a:r>
            <a:r>
              <a:rPr sz="2000" spc="-3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2000" spc="-3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009999"/>
                </a:solidFill>
                <a:latin typeface="SimSun"/>
                <a:cs typeface="SimSun"/>
              </a:rPr>
              <a:t>5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ts val="2160"/>
              </a:lnSpc>
            </a:pPr>
            <a:r>
              <a:rPr sz="2000" spc="-200" dirty="0">
                <a:solidFill>
                  <a:srgbClr val="777777"/>
                </a:solidFill>
                <a:latin typeface="SimSun"/>
                <a:cs typeface="SimSun"/>
              </a:rPr>
              <a:t>[</a:t>
            </a:r>
            <a:r>
              <a:rPr sz="2000" b="1" spc="-200" dirty="0">
                <a:solidFill>
                  <a:srgbClr val="286391"/>
                </a:solidFill>
                <a:latin typeface="Trebuchet MS"/>
                <a:cs typeface="Trebuchet MS"/>
              </a:rPr>
              <a:t>END</a:t>
            </a:r>
            <a:r>
              <a:rPr sz="2000" b="1" spc="355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2000" b="1" spc="-295" dirty="0">
                <a:solidFill>
                  <a:srgbClr val="286391"/>
                </a:solidFill>
                <a:latin typeface="Trebuchet MS"/>
                <a:cs typeface="Trebuchet MS"/>
              </a:rPr>
              <a:t>OF</a:t>
            </a:r>
            <a:r>
              <a:rPr sz="2000" b="1" spc="55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2000" b="1" spc="80" dirty="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2000" spc="80" dirty="0">
                <a:solidFill>
                  <a:srgbClr val="777777"/>
                </a:solidFill>
                <a:latin typeface="SimSun"/>
                <a:cs typeface="SimSun"/>
              </a:rPr>
              <a:t>]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20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spc="-5" dirty="0">
                <a:solidFill>
                  <a:srgbClr val="009999"/>
                </a:solidFill>
                <a:latin typeface="SimSun"/>
                <a:cs typeface="SimSun"/>
              </a:rPr>
              <a:t>2</a:t>
            </a:r>
            <a:r>
              <a:rPr sz="2000" spc="-5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20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20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20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20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endParaRPr sz="2000">
              <a:latin typeface="SimSun"/>
              <a:cs typeface="SimSun"/>
            </a:endParaRPr>
          </a:p>
          <a:p>
            <a:pPr marL="12700" marR="508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20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spc="-5" dirty="0">
                <a:solidFill>
                  <a:srgbClr val="009999"/>
                </a:solidFill>
                <a:latin typeface="SimSun"/>
                <a:cs typeface="SimSun"/>
              </a:rPr>
              <a:t>3</a:t>
            </a:r>
            <a:r>
              <a:rPr sz="2000" spc="-5" dirty="0">
                <a:solidFill>
                  <a:srgbClr val="2E3135"/>
                </a:solidFill>
                <a:latin typeface="SimSun"/>
                <a:cs typeface="SimSun"/>
              </a:rPr>
              <a:t>: </a:t>
            </a: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20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r>
              <a:rPr sz="2000" spc="-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20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r>
              <a:rPr sz="20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2000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2000" spc="-15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NEXT </a:t>
            </a:r>
            <a:r>
              <a:rPr sz="2000" spc="-9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20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spc="-5" dirty="0">
                <a:solidFill>
                  <a:srgbClr val="009999"/>
                </a:solidFill>
                <a:latin typeface="SimSun"/>
                <a:cs typeface="SimSun"/>
              </a:rPr>
              <a:t>4</a:t>
            </a:r>
            <a:r>
              <a:rPr sz="2000" spc="-5" dirty="0">
                <a:solidFill>
                  <a:srgbClr val="2E3135"/>
                </a:solidFill>
                <a:latin typeface="SimSun"/>
                <a:cs typeface="SimSun"/>
              </a:rPr>
              <a:t>: </a:t>
            </a: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FREE</a:t>
            </a:r>
            <a:r>
              <a:rPr sz="20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ts val="2130"/>
              </a:lnSpc>
            </a:pP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2000" spc="-3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spc="-5" dirty="0">
                <a:solidFill>
                  <a:srgbClr val="009999"/>
                </a:solidFill>
                <a:latin typeface="SimSun"/>
                <a:cs typeface="SimSun"/>
              </a:rPr>
              <a:t>5</a:t>
            </a:r>
            <a:r>
              <a:rPr sz="2000" spc="-5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2000" spc="-3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2E3135"/>
                </a:solidFill>
                <a:latin typeface="SimSun"/>
                <a:cs typeface="SimSun"/>
              </a:rPr>
              <a:t>EXIT</a:t>
            </a:r>
            <a:endParaRPr sz="20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0335" y="897636"/>
            <a:ext cx="5199888" cy="2266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92710"/>
            <a:ext cx="576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/>
              <a:t>D</a:t>
            </a:r>
            <a:r>
              <a:rPr sz="2800" spc="-110" dirty="0"/>
              <a:t>e</a:t>
            </a:r>
            <a:r>
              <a:rPr sz="2800" spc="-120" dirty="0"/>
              <a:t>l</a:t>
            </a:r>
            <a:r>
              <a:rPr sz="2800" spc="-110" dirty="0"/>
              <a:t>e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29" dirty="0"/>
              <a:t> </a:t>
            </a:r>
            <a:r>
              <a:rPr sz="2800" spc="-120" dirty="0"/>
              <a:t>i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14" dirty="0"/>
              <a:t>s</a:t>
            </a:r>
            <a:r>
              <a:rPr sz="2800" spc="-120" dirty="0"/>
              <a:t>i</a:t>
            </a:r>
            <a:r>
              <a:rPr sz="2800" spc="-114" dirty="0"/>
              <a:t>ng</a:t>
            </a:r>
            <a:r>
              <a:rPr sz="2800" spc="-120" dirty="0"/>
              <a:t>l</a:t>
            </a:r>
            <a:r>
              <a:rPr sz="2800" spc="-5" dirty="0"/>
              <a:t>y</a:t>
            </a:r>
            <a:r>
              <a:rPr sz="2800" spc="-220" dirty="0"/>
              <a:t> </a:t>
            </a:r>
            <a:r>
              <a:rPr sz="2800" spc="-120" dirty="0"/>
              <a:t>li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15" dirty="0"/>
              <a:t> </a:t>
            </a:r>
            <a:r>
              <a:rPr sz="2800" spc="-120" dirty="0"/>
              <a:t>li</a:t>
            </a:r>
            <a:r>
              <a:rPr sz="2800" spc="-114" dirty="0"/>
              <a:t>s</a:t>
            </a:r>
            <a:r>
              <a:rPr sz="2800" spc="-5" dirty="0"/>
              <a:t>t</a:t>
            </a:r>
            <a:r>
              <a:rPr sz="2800" spc="-215" dirty="0"/>
              <a:t> </a:t>
            </a:r>
            <a:r>
              <a:rPr sz="2800" spc="-120" dirty="0"/>
              <a:t>a</a:t>
            </a:r>
            <a:r>
              <a:rPr sz="2800" spc="-5" dirty="0"/>
              <a:t>t</a:t>
            </a:r>
            <a:r>
              <a:rPr sz="2800" spc="-204" dirty="0"/>
              <a:t> </a:t>
            </a:r>
            <a:r>
              <a:rPr sz="2800" spc="-114" dirty="0"/>
              <a:t>b</a:t>
            </a:r>
            <a:r>
              <a:rPr sz="2800" spc="-110" dirty="0"/>
              <a:t>e</a:t>
            </a:r>
            <a:r>
              <a:rPr sz="2800" spc="-114" dirty="0"/>
              <a:t>g</a:t>
            </a:r>
            <a:r>
              <a:rPr sz="2800" spc="-120" dirty="0"/>
              <a:t>i</a:t>
            </a:r>
            <a:r>
              <a:rPr sz="2800" spc="-114" dirty="0"/>
              <a:t>nn</a:t>
            </a:r>
            <a:r>
              <a:rPr sz="2800" spc="-120" dirty="0"/>
              <a:t>i</a:t>
            </a:r>
            <a:r>
              <a:rPr sz="2800" spc="-114" dirty="0"/>
              <a:t>n</a:t>
            </a:r>
            <a:r>
              <a:rPr sz="2800" spc="-5" dirty="0"/>
              <a:t>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25323" y="1325702"/>
            <a:ext cx="2058035" cy="283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00A38"/>
                </a:solidFill>
                <a:latin typeface="Calibri"/>
                <a:cs typeface="Calibri"/>
              </a:rPr>
              <a:t>C</a:t>
            </a:r>
            <a:r>
              <a:rPr sz="2800" spc="-35" dirty="0">
                <a:solidFill>
                  <a:srgbClr val="600A3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00A38"/>
                </a:solidFill>
                <a:latin typeface="Calibri"/>
                <a:cs typeface="Calibri"/>
              </a:rPr>
              <a:t>Code: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1825"/>
              </a:lnSpc>
              <a:spcBef>
                <a:spcPts val="1265"/>
              </a:spcBef>
            </a:pPr>
            <a:r>
              <a:rPr sz="1600" b="1" spc="70" dirty="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600" spc="70" dirty="0">
                <a:solidFill>
                  <a:srgbClr val="777777"/>
                </a:solidFill>
                <a:latin typeface="SimSun"/>
                <a:cs typeface="SimSun"/>
              </a:rPr>
              <a:t>(</a:t>
            </a:r>
            <a:r>
              <a:rPr sz="1600" spc="70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r>
              <a:rPr sz="1600" spc="-3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==</a:t>
            </a:r>
            <a:r>
              <a:rPr sz="1600" spc="-3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b="1" spc="-160" dirty="0">
                <a:solidFill>
                  <a:srgbClr val="286391"/>
                </a:solidFill>
                <a:latin typeface="Trebuchet MS"/>
                <a:cs typeface="Trebuchet MS"/>
              </a:rPr>
              <a:t>NULL</a:t>
            </a:r>
            <a:r>
              <a:rPr sz="1600" spc="-160" dirty="0">
                <a:solidFill>
                  <a:srgbClr val="777777"/>
                </a:solidFill>
                <a:latin typeface="SimSun"/>
                <a:cs typeface="SimSun"/>
              </a:rPr>
              <a:t>)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{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solidFill>
                  <a:srgbClr val="0085B3"/>
                </a:solidFill>
                <a:latin typeface="SimSun"/>
                <a:cs typeface="SimSun"/>
              </a:rPr>
              <a:t>printf</a:t>
            </a: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(</a:t>
            </a:r>
            <a:r>
              <a:rPr sz="1600" spc="-5" dirty="0">
                <a:solidFill>
                  <a:srgbClr val="DD1144"/>
                </a:solidFill>
                <a:latin typeface="SimSun"/>
                <a:cs typeface="SimSun"/>
              </a:rPr>
              <a:t>"Underflow"</a:t>
            </a: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)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;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}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b="1" spc="35" dirty="0">
                <a:solidFill>
                  <a:srgbClr val="286391"/>
                </a:solidFill>
                <a:latin typeface="Trebuchet MS"/>
                <a:cs typeface="Trebuchet MS"/>
              </a:rPr>
              <a:t>else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{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600" spc="-3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head;</a:t>
            </a:r>
            <a:endParaRPr sz="1600">
              <a:latin typeface="SimSun"/>
              <a:cs typeface="SimSun"/>
            </a:endParaRPr>
          </a:p>
          <a:p>
            <a:pPr marL="12700" marR="5080">
              <a:lnSpc>
                <a:spcPts val="1730"/>
              </a:lnSpc>
              <a:spcBef>
                <a:spcPts val="120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head = head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spc="-10" dirty="0">
                <a:solidFill>
                  <a:srgbClr val="777777"/>
                </a:solidFill>
                <a:latin typeface="SimSun"/>
                <a:cs typeface="SimSun"/>
              </a:rPr>
              <a:t>&gt;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next; </a:t>
            </a:r>
            <a:r>
              <a:rPr sz="1600" spc="-7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0085B3"/>
                </a:solidFill>
                <a:latin typeface="SimSun"/>
                <a:cs typeface="SimSun"/>
              </a:rPr>
              <a:t>free</a:t>
            </a: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(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)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;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00"/>
              </a:lnSpc>
            </a:pP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}</a:t>
            </a:r>
            <a:endParaRPr sz="16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0335" y="897636"/>
            <a:ext cx="5199888" cy="2266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105282"/>
            <a:ext cx="5459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/>
              <a:t>D</a:t>
            </a:r>
            <a:r>
              <a:rPr sz="2800" spc="-110" dirty="0"/>
              <a:t>e</a:t>
            </a:r>
            <a:r>
              <a:rPr sz="2800" spc="-120" dirty="0"/>
              <a:t>l</a:t>
            </a:r>
            <a:r>
              <a:rPr sz="2800" spc="-110" dirty="0"/>
              <a:t>e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29" dirty="0"/>
              <a:t> </a:t>
            </a:r>
            <a:r>
              <a:rPr sz="2800" spc="-120" dirty="0"/>
              <a:t>i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14" dirty="0"/>
              <a:t>s</a:t>
            </a:r>
            <a:r>
              <a:rPr sz="2800" spc="-120" dirty="0"/>
              <a:t>i</a:t>
            </a:r>
            <a:r>
              <a:rPr sz="2800" spc="-114" dirty="0"/>
              <a:t>ng</a:t>
            </a:r>
            <a:r>
              <a:rPr sz="2800" spc="-120" dirty="0"/>
              <a:t>l</a:t>
            </a:r>
            <a:r>
              <a:rPr sz="2800" spc="-5" dirty="0"/>
              <a:t>y</a:t>
            </a:r>
            <a:r>
              <a:rPr sz="2800" spc="-220" dirty="0"/>
              <a:t> </a:t>
            </a:r>
            <a:r>
              <a:rPr sz="2800" spc="-120" dirty="0"/>
              <a:t>li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15" dirty="0"/>
              <a:t> </a:t>
            </a:r>
            <a:r>
              <a:rPr sz="2800" spc="-120" dirty="0"/>
              <a:t>li</a:t>
            </a:r>
            <a:r>
              <a:rPr sz="2800" spc="-114" dirty="0"/>
              <a:t>s</a:t>
            </a:r>
            <a:r>
              <a:rPr sz="2800" spc="-5" dirty="0"/>
              <a:t>t</a:t>
            </a:r>
            <a:r>
              <a:rPr sz="2800" spc="-215" dirty="0"/>
              <a:t> </a:t>
            </a:r>
            <a:r>
              <a:rPr sz="2800" spc="-120" dirty="0"/>
              <a:t>a</a:t>
            </a:r>
            <a:r>
              <a:rPr sz="2800" spc="-5" dirty="0"/>
              <a:t>t</a:t>
            </a:r>
            <a:r>
              <a:rPr sz="2800" spc="-204" dirty="0"/>
              <a:t> </a:t>
            </a:r>
            <a:r>
              <a:rPr sz="2800" spc="-114" dirty="0"/>
              <a:t>th</a:t>
            </a:r>
            <a:r>
              <a:rPr sz="2800" spc="-5" dirty="0"/>
              <a:t>e</a:t>
            </a:r>
            <a:r>
              <a:rPr sz="2800" spc="-225" dirty="0"/>
              <a:t> </a:t>
            </a:r>
            <a:r>
              <a:rPr sz="2800" spc="-110" dirty="0"/>
              <a:t>e</a:t>
            </a:r>
            <a:r>
              <a:rPr sz="2800" spc="-114" dirty="0"/>
              <a:t>n</a:t>
            </a:r>
            <a:r>
              <a:rPr sz="2800" spc="-5" dirty="0"/>
              <a:t>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99110" y="908431"/>
            <a:ext cx="1664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600A38"/>
                </a:solidFill>
                <a:latin typeface="Calibri"/>
                <a:cs typeface="Calibri"/>
              </a:rPr>
              <a:t>Algorithm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110" y="1856054"/>
            <a:ext cx="2545080" cy="1288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8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spc="-5" dirty="0">
                <a:solidFill>
                  <a:srgbClr val="009999"/>
                </a:solidFill>
                <a:latin typeface="SimSun"/>
                <a:cs typeface="SimSun"/>
              </a:rPr>
              <a:t>1</a:t>
            </a:r>
            <a:r>
              <a:rPr sz="1800" spc="-5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8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b="1" spc="114" dirty="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800" b="1" spc="34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r>
              <a:rPr sz="18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8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b="1" spc="-220" dirty="0">
                <a:solidFill>
                  <a:srgbClr val="286391"/>
                </a:solidFill>
                <a:latin typeface="Trebuchet MS"/>
                <a:cs typeface="Trebuchet MS"/>
              </a:rPr>
              <a:t>NULL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Write</a:t>
            </a:r>
            <a:r>
              <a:rPr sz="1800" spc="-6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UNDERFLOW</a:t>
            </a:r>
            <a:endParaRPr sz="1800">
              <a:latin typeface="SimSun"/>
              <a:cs typeface="SimSun"/>
            </a:endParaRPr>
          </a:p>
          <a:p>
            <a:pPr marL="12700" marR="1152525">
              <a:lnSpc>
                <a:spcPts val="1939"/>
              </a:lnSpc>
              <a:spcBef>
                <a:spcPts val="140"/>
              </a:spcBef>
            </a:pP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Go</a:t>
            </a:r>
            <a:r>
              <a:rPr sz="1800" spc="-3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to</a:t>
            </a:r>
            <a:r>
              <a:rPr sz="1800" spc="-3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800" spc="-3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9999"/>
                </a:solidFill>
                <a:latin typeface="SimSun"/>
                <a:cs typeface="SimSun"/>
              </a:rPr>
              <a:t>8 </a:t>
            </a:r>
            <a:r>
              <a:rPr sz="1800" spc="-890" dirty="0">
                <a:solidFill>
                  <a:srgbClr val="009999"/>
                </a:solidFill>
                <a:latin typeface="SimSun"/>
                <a:cs typeface="SimSun"/>
              </a:rPr>
              <a:t> </a:t>
            </a:r>
            <a:r>
              <a:rPr sz="1800" spc="-180" dirty="0">
                <a:solidFill>
                  <a:srgbClr val="777777"/>
                </a:solidFill>
                <a:latin typeface="SimSun"/>
                <a:cs typeface="SimSun"/>
              </a:rPr>
              <a:t>[</a:t>
            </a:r>
            <a:r>
              <a:rPr sz="1800" b="1" spc="-180" dirty="0">
                <a:solidFill>
                  <a:srgbClr val="286391"/>
                </a:solidFill>
                <a:latin typeface="Trebuchet MS"/>
                <a:cs typeface="Trebuchet MS"/>
              </a:rPr>
              <a:t>END</a:t>
            </a:r>
            <a:r>
              <a:rPr sz="1800" b="1" spc="-4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800" b="1" spc="-270" dirty="0">
                <a:solidFill>
                  <a:srgbClr val="286391"/>
                </a:solidFill>
                <a:latin typeface="Trebuchet MS"/>
                <a:cs typeface="Trebuchet MS"/>
              </a:rPr>
              <a:t>OF</a:t>
            </a:r>
            <a:r>
              <a:rPr sz="1800" b="1" spc="-22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800" b="1" spc="75" dirty="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800" spc="75" dirty="0">
                <a:solidFill>
                  <a:srgbClr val="777777"/>
                </a:solidFill>
                <a:latin typeface="SimSun"/>
                <a:cs typeface="SimSun"/>
              </a:rPr>
              <a:t>]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8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spc="-5" dirty="0">
                <a:solidFill>
                  <a:srgbClr val="009999"/>
                </a:solidFill>
                <a:latin typeface="SimSun"/>
                <a:cs typeface="SimSun"/>
              </a:rPr>
              <a:t>2</a:t>
            </a:r>
            <a:r>
              <a:rPr sz="1800" spc="-5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8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8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8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8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endParaRPr sz="1800">
              <a:latin typeface="SimSun"/>
              <a:cs typeface="SimSu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0060" y="3136366"/>
          <a:ext cx="6223000" cy="1721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560"/>
                <a:gridCol w="342265"/>
                <a:gridCol w="5337175"/>
              </a:tblGrid>
              <a:tr h="243344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Step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14"/>
                        </a:lnSpc>
                      </a:pPr>
                      <a:r>
                        <a:rPr sz="1800" dirty="0">
                          <a:solidFill>
                            <a:srgbClr val="009999"/>
                          </a:solidFill>
                          <a:latin typeface="SimSun"/>
                          <a:cs typeface="SimSun"/>
                        </a:rPr>
                        <a:t>3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: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14"/>
                        </a:lnSpc>
                      </a:pP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Repeat</a:t>
                      </a:r>
                      <a:r>
                        <a:rPr sz="1800" spc="-1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Steps</a:t>
                      </a:r>
                      <a:r>
                        <a:rPr sz="1800" spc="-4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009999"/>
                          </a:solidFill>
                          <a:latin typeface="SimSun"/>
                          <a:cs typeface="SimSun"/>
                        </a:rPr>
                        <a:t>4</a:t>
                      </a:r>
                      <a:r>
                        <a:rPr sz="1800" spc="-5" dirty="0">
                          <a:solidFill>
                            <a:srgbClr val="009999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and</a:t>
                      </a:r>
                      <a:r>
                        <a:rPr sz="1800" spc="-1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009999"/>
                          </a:solidFill>
                          <a:latin typeface="SimSun"/>
                          <a:cs typeface="SimSun"/>
                        </a:rPr>
                        <a:t>5</a:t>
                      </a:r>
                      <a:r>
                        <a:rPr sz="1800" spc="-5" dirty="0">
                          <a:solidFill>
                            <a:srgbClr val="009999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286391"/>
                          </a:solidFill>
                          <a:latin typeface="Trebuchet MS"/>
                          <a:cs typeface="Trebuchet MS"/>
                        </a:rPr>
                        <a:t>while</a:t>
                      </a:r>
                      <a:r>
                        <a:rPr sz="1800" b="1" spc="350" dirty="0">
                          <a:solidFill>
                            <a:srgbClr val="2863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PTR</a:t>
                      </a:r>
                      <a:r>
                        <a:rPr sz="1800" spc="-25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-</a:t>
                      </a:r>
                      <a:r>
                        <a:rPr sz="1800" dirty="0">
                          <a:solidFill>
                            <a:srgbClr val="777777"/>
                          </a:solidFill>
                          <a:latin typeface="SimSun"/>
                          <a:cs typeface="SimSun"/>
                        </a:rPr>
                        <a:t>&gt;</a:t>
                      </a:r>
                      <a:r>
                        <a:rPr sz="1800" spc="-10" dirty="0">
                          <a:solidFill>
                            <a:srgbClr val="777777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NEXT</a:t>
                      </a:r>
                      <a:r>
                        <a:rPr sz="1800" spc="-5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!=</a:t>
                      </a:r>
                      <a:r>
                        <a:rPr sz="1800" spc="-1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b="1" spc="-220" dirty="0">
                          <a:solidFill>
                            <a:srgbClr val="286391"/>
                          </a:solidFill>
                          <a:latin typeface="Trebuchet MS"/>
                          <a:cs typeface="Trebuchet MS"/>
                        </a:rPr>
                        <a:t>NULL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246888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Step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009999"/>
                          </a:solidFill>
                          <a:latin typeface="SimSun"/>
                          <a:cs typeface="SimSun"/>
                        </a:rPr>
                        <a:t>4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: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SET</a:t>
                      </a:r>
                      <a:r>
                        <a:rPr sz="1800" spc="-3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PREPTR</a:t>
                      </a:r>
                      <a:r>
                        <a:rPr sz="1800" spc="-25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=</a:t>
                      </a:r>
                      <a:r>
                        <a:rPr sz="1800" spc="-3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PTR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  <a:tr h="246862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Step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009999"/>
                          </a:solidFill>
                          <a:latin typeface="SimSun"/>
                          <a:cs typeface="SimSun"/>
                        </a:rPr>
                        <a:t>5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: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SET</a:t>
                      </a:r>
                      <a:r>
                        <a:rPr sz="1800" spc="-2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PTR</a:t>
                      </a:r>
                      <a:r>
                        <a:rPr sz="1800" spc="-2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=</a:t>
                      </a:r>
                      <a:r>
                        <a:rPr sz="1800" spc="-15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PTR</a:t>
                      </a:r>
                      <a:r>
                        <a:rPr sz="1800" spc="-5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-</a:t>
                      </a:r>
                      <a:r>
                        <a:rPr sz="1800" dirty="0">
                          <a:solidFill>
                            <a:srgbClr val="777777"/>
                          </a:solidFill>
                          <a:latin typeface="SimSun"/>
                          <a:cs typeface="SimSun"/>
                        </a:rPr>
                        <a:t>&gt;</a:t>
                      </a:r>
                      <a:r>
                        <a:rPr sz="1800" spc="-15" dirty="0">
                          <a:solidFill>
                            <a:srgbClr val="777777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NEXT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  <a:tr h="246731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</a:pPr>
                      <a:r>
                        <a:rPr sz="1800" spc="-185" dirty="0">
                          <a:solidFill>
                            <a:srgbClr val="777777"/>
                          </a:solidFill>
                          <a:latin typeface="SimSun"/>
                          <a:cs typeface="SimSun"/>
                        </a:rPr>
                        <a:t>[</a:t>
                      </a:r>
                      <a:r>
                        <a:rPr sz="1800" b="1" spc="-185" dirty="0">
                          <a:solidFill>
                            <a:srgbClr val="286391"/>
                          </a:solidFill>
                          <a:latin typeface="Trebuchet MS"/>
                          <a:cs typeface="Trebuchet MS"/>
                        </a:rPr>
                        <a:t>END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sz="1800" b="1" spc="-275" dirty="0">
                          <a:solidFill>
                            <a:srgbClr val="286391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LOOP</a:t>
                      </a:r>
                      <a:r>
                        <a:rPr sz="1800" dirty="0">
                          <a:solidFill>
                            <a:srgbClr val="777777"/>
                          </a:solidFill>
                          <a:latin typeface="SimSun"/>
                          <a:cs typeface="SimSun"/>
                        </a:rPr>
                        <a:t>]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  <a:tr h="247200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</a:pPr>
                      <a:r>
                        <a:rPr sz="1800" spc="-5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Step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45"/>
                        </a:lnSpc>
                      </a:pPr>
                      <a:r>
                        <a:rPr sz="1800" spc="-5" dirty="0">
                          <a:solidFill>
                            <a:srgbClr val="009999"/>
                          </a:solidFill>
                          <a:latin typeface="SimSun"/>
                          <a:cs typeface="SimSun"/>
                        </a:rPr>
                        <a:t>6</a:t>
                      </a:r>
                      <a:r>
                        <a:rPr sz="1800" spc="-5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: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SET</a:t>
                      </a:r>
                      <a:r>
                        <a:rPr sz="1800" spc="-15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PREPTR</a:t>
                      </a:r>
                      <a:r>
                        <a:rPr sz="1800" spc="-35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spc="-5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-</a:t>
                      </a:r>
                      <a:r>
                        <a:rPr sz="1800" spc="-5" dirty="0">
                          <a:solidFill>
                            <a:srgbClr val="777777"/>
                          </a:solidFill>
                          <a:latin typeface="SimSun"/>
                          <a:cs typeface="SimSun"/>
                        </a:rPr>
                        <a:t>&gt;</a:t>
                      </a:r>
                      <a:r>
                        <a:rPr sz="1800" spc="-10" dirty="0">
                          <a:solidFill>
                            <a:srgbClr val="777777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spc="-5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NEXT</a:t>
                      </a:r>
                      <a:r>
                        <a:rPr sz="1800" spc="-15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=</a:t>
                      </a:r>
                      <a:r>
                        <a:rPr sz="1800" spc="-15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b="1" spc="-220" dirty="0">
                          <a:solidFill>
                            <a:srgbClr val="286391"/>
                          </a:solidFill>
                          <a:latin typeface="Trebuchet MS"/>
                          <a:cs typeface="Trebuchet MS"/>
                        </a:rPr>
                        <a:t>NULL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247011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Step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009999"/>
                          </a:solidFill>
                          <a:latin typeface="SimSun"/>
                          <a:cs typeface="SimSun"/>
                        </a:rPr>
                        <a:t>7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: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FREE</a:t>
                      </a:r>
                      <a:r>
                        <a:rPr sz="1800" spc="-6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 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PTR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  <a:tr h="243344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Step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14"/>
                        </a:lnSpc>
                      </a:pPr>
                      <a:r>
                        <a:rPr sz="1800" dirty="0">
                          <a:solidFill>
                            <a:srgbClr val="009999"/>
                          </a:solidFill>
                          <a:latin typeface="SimSun"/>
                          <a:cs typeface="SimSun"/>
                        </a:rPr>
                        <a:t>8</a:t>
                      </a: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: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14"/>
                        </a:lnSpc>
                      </a:pPr>
                      <a:r>
                        <a:rPr sz="1800" dirty="0">
                          <a:solidFill>
                            <a:srgbClr val="2E3135"/>
                          </a:solidFill>
                          <a:latin typeface="SimSun"/>
                          <a:cs typeface="SimSun"/>
                        </a:rPr>
                        <a:t>EXIT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9708" y="859536"/>
            <a:ext cx="4619244" cy="2092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105282"/>
            <a:ext cx="5459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/>
              <a:t>D</a:t>
            </a:r>
            <a:r>
              <a:rPr sz="2800" spc="-110" dirty="0"/>
              <a:t>e</a:t>
            </a:r>
            <a:r>
              <a:rPr sz="2800" spc="-120" dirty="0"/>
              <a:t>l</a:t>
            </a:r>
            <a:r>
              <a:rPr sz="2800" spc="-110" dirty="0"/>
              <a:t>e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29" dirty="0"/>
              <a:t> </a:t>
            </a:r>
            <a:r>
              <a:rPr sz="2800" spc="-120" dirty="0"/>
              <a:t>i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14" dirty="0"/>
              <a:t>s</a:t>
            </a:r>
            <a:r>
              <a:rPr sz="2800" spc="-120" dirty="0"/>
              <a:t>i</a:t>
            </a:r>
            <a:r>
              <a:rPr sz="2800" spc="-114" dirty="0"/>
              <a:t>ng</a:t>
            </a:r>
            <a:r>
              <a:rPr sz="2800" spc="-120" dirty="0"/>
              <a:t>l</a:t>
            </a:r>
            <a:r>
              <a:rPr sz="2800" spc="-5" dirty="0"/>
              <a:t>y</a:t>
            </a:r>
            <a:r>
              <a:rPr sz="2800" spc="-220" dirty="0"/>
              <a:t> </a:t>
            </a:r>
            <a:r>
              <a:rPr sz="2800" spc="-120" dirty="0"/>
              <a:t>li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15" dirty="0"/>
              <a:t> </a:t>
            </a:r>
            <a:r>
              <a:rPr sz="2800" spc="-120" dirty="0"/>
              <a:t>li</a:t>
            </a:r>
            <a:r>
              <a:rPr sz="2800" spc="-114" dirty="0"/>
              <a:t>s</a:t>
            </a:r>
            <a:r>
              <a:rPr sz="2800" spc="-5" dirty="0"/>
              <a:t>t</a:t>
            </a:r>
            <a:r>
              <a:rPr sz="2800" spc="-215" dirty="0"/>
              <a:t> </a:t>
            </a:r>
            <a:r>
              <a:rPr sz="2800" spc="-120" dirty="0"/>
              <a:t>a</a:t>
            </a:r>
            <a:r>
              <a:rPr sz="2800" spc="-5" dirty="0"/>
              <a:t>t</a:t>
            </a:r>
            <a:r>
              <a:rPr sz="2800" spc="-204" dirty="0"/>
              <a:t> </a:t>
            </a:r>
            <a:r>
              <a:rPr sz="2800" spc="-114" dirty="0"/>
              <a:t>th</a:t>
            </a:r>
            <a:r>
              <a:rPr sz="2800" spc="-5" dirty="0"/>
              <a:t>e</a:t>
            </a:r>
            <a:r>
              <a:rPr sz="2800" spc="-225" dirty="0"/>
              <a:t> </a:t>
            </a:r>
            <a:r>
              <a:rPr sz="2800" spc="-110" dirty="0"/>
              <a:t>e</a:t>
            </a:r>
            <a:r>
              <a:rPr sz="2800" spc="-114" dirty="0"/>
              <a:t>n</a:t>
            </a:r>
            <a:r>
              <a:rPr sz="2800" spc="-5" dirty="0"/>
              <a:t>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99110" y="977011"/>
            <a:ext cx="12915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00A38"/>
                </a:solidFill>
                <a:latin typeface="Calibri"/>
                <a:cs typeface="Calibri"/>
              </a:rPr>
              <a:t>C</a:t>
            </a:r>
            <a:r>
              <a:rPr sz="3200" spc="-70" dirty="0">
                <a:solidFill>
                  <a:srgbClr val="600A38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600A38"/>
                </a:solidFill>
                <a:latin typeface="Calibri"/>
                <a:cs typeface="Calibri"/>
              </a:rPr>
              <a:t>Code: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110" y="1877390"/>
            <a:ext cx="2422525" cy="2929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b="1" spc="60" dirty="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400" spc="60" dirty="0">
                <a:solidFill>
                  <a:srgbClr val="777777"/>
                </a:solidFill>
                <a:latin typeface="SimSun"/>
                <a:cs typeface="SimSun"/>
              </a:rPr>
              <a:t>(</a:t>
            </a:r>
            <a:r>
              <a:rPr sz="1400" spc="60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r>
              <a:rPr sz="1400" spc="-4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==</a:t>
            </a:r>
            <a:r>
              <a:rPr sz="1400" spc="-3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b="1" spc="-135" dirty="0">
                <a:solidFill>
                  <a:srgbClr val="340589"/>
                </a:solidFill>
                <a:latin typeface="Trebuchet MS"/>
                <a:cs typeface="Trebuchet MS"/>
              </a:rPr>
              <a:t>NULL</a:t>
            </a:r>
            <a:r>
              <a:rPr sz="1400" spc="-135" dirty="0">
                <a:solidFill>
                  <a:srgbClr val="777777"/>
                </a:solidFill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ts val="1515"/>
              </a:lnSpc>
            </a:pPr>
            <a:r>
              <a:rPr sz="1400" dirty="0">
                <a:solidFill>
                  <a:srgbClr val="777777"/>
                </a:solidFill>
                <a:latin typeface="SimSun"/>
                <a:cs typeface="SimSun"/>
              </a:rPr>
              <a:t>{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ts val="1510"/>
              </a:lnSpc>
            </a:pPr>
            <a:r>
              <a:rPr sz="1400" spc="-5" dirty="0">
                <a:solidFill>
                  <a:srgbClr val="0085B3"/>
                </a:solidFill>
                <a:latin typeface="SimSun"/>
                <a:cs typeface="SimSun"/>
              </a:rPr>
              <a:t>printf</a:t>
            </a:r>
            <a:r>
              <a:rPr sz="1400" spc="-5" dirty="0">
                <a:solidFill>
                  <a:srgbClr val="777777"/>
                </a:solidFill>
                <a:latin typeface="SimSun"/>
                <a:cs typeface="SimSun"/>
              </a:rPr>
              <a:t>(</a:t>
            </a:r>
            <a:r>
              <a:rPr sz="1400" spc="-5" dirty="0">
                <a:solidFill>
                  <a:srgbClr val="DD1144"/>
                </a:solidFill>
                <a:latin typeface="SimSun"/>
                <a:cs typeface="SimSun"/>
              </a:rPr>
              <a:t>"Underflow"</a:t>
            </a:r>
            <a:r>
              <a:rPr sz="1400" spc="-5" dirty="0">
                <a:solidFill>
                  <a:srgbClr val="777777"/>
                </a:solidFill>
                <a:latin typeface="SimSun"/>
                <a:cs typeface="SimSun"/>
              </a:rPr>
              <a:t>)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;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777777"/>
                </a:solidFill>
                <a:latin typeface="SimSun"/>
                <a:cs typeface="SimSun"/>
              </a:rPr>
              <a:t>}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ts val="1510"/>
              </a:lnSpc>
            </a:pPr>
            <a:r>
              <a:rPr sz="1400" b="1" spc="30" dirty="0">
                <a:solidFill>
                  <a:srgbClr val="286391"/>
                </a:solidFill>
                <a:latin typeface="Trebuchet MS"/>
                <a:cs typeface="Trebuchet MS"/>
              </a:rPr>
              <a:t>else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777777"/>
                </a:solidFill>
                <a:latin typeface="SimSun"/>
                <a:cs typeface="SimSun"/>
              </a:rPr>
              <a:t>{</a:t>
            </a:r>
            <a:endParaRPr sz="1400">
              <a:latin typeface="SimSun"/>
              <a:cs typeface="SimSun"/>
            </a:endParaRPr>
          </a:p>
          <a:p>
            <a:pPr marL="12700" marR="5080">
              <a:lnSpc>
                <a:spcPct val="90100"/>
              </a:lnSpc>
              <a:spcBef>
                <a:spcPts val="80"/>
              </a:spcBef>
            </a:pPr>
            <a:r>
              <a:rPr sz="1400" spc="-5" dirty="0">
                <a:solidFill>
                  <a:srgbClr val="445487"/>
                </a:solidFill>
                <a:latin typeface="SimSun"/>
                <a:cs typeface="SimSun"/>
              </a:rPr>
              <a:t>struct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node* ptr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=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head;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445487"/>
                </a:solidFill>
                <a:latin typeface="SimSun"/>
                <a:cs typeface="SimSun"/>
              </a:rPr>
              <a:t>struct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node* preptr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= </a:t>
            </a:r>
            <a:r>
              <a:rPr sz="1400" b="1" spc="-140" dirty="0">
                <a:solidFill>
                  <a:srgbClr val="340589"/>
                </a:solidFill>
                <a:latin typeface="Trebuchet MS"/>
                <a:cs typeface="Trebuchet MS"/>
              </a:rPr>
              <a:t>NULL</a:t>
            </a:r>
            <a:r>
              <a:rPr sz="1400" spc="-140" dirty="0">
                <a:solidFill>
                  <a:srgbClr val="2E3135"/>
                </a:solidFill>
                <a:latin typeface="SimSun"/>
                <a:cs typeface="SimSun"/>
              </a:rPr>
              <a:t>; </a:t>
            </a:r>
            <a:r>
              <a:rPr sz="1400" spc="-6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b="1" spc="-40" dirty="0">
                <a:solidFill>
                  <a:srgbClr val="286391"/>
                </a:solidFill>
                <a:latin typeface="Trebuchet MS"/>
                <a:cs typeface="Trebuchet MS"/>
              </a:rPr>
              <a:t>while</a:t>
            </a:r>
            <a:r>
              <a:rPr sz="1400" spc="-40" dirty="0">
                <a:solidFill>
                  <a:srgbClr val="777777"/>
                </a:solidFill>
                <a:latin typeface="SimSun"/>
                <a:cs typeface="SimSun"/>
              </a:rPr>
              <a:t>(</a:t>
            </a:r>
            <a:r>
              <a:rPr sz="1400" spc="-40" dirty="0">
                <a:solidFill>
                  <a:srgbClr val="2E3135"/>
                </a:solidFill>
                <a:latin typeface="SimSun"/>
                <a:cs typeface="SimSun"/>
              </a:rPr>
              <a:t>ptr-</a:t>
            </a:r>
            <a:r>
              <a:rPr sz="1400" spc="-40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400" spc="-40" dirty="0">
                <a:solidFill>
                  <a:srgbClr val="2E3135"/>
                </a:solidFill>
                <a:latin typeface="SimSun"/>
                <a:cs typeface="SimSun"/>
              </a:rPr>
              <a:t>next!=</a:t>
            </a:r>
            <a:r>
              <a:rPr sz="1400" b="1" spc="-40" dirty="0">
                <a:solidFill>
                  <a:srgbClr val="340589"/>
                </a:solidFill>
                <a:latin typeface="Trebuchet MS"/>
                <a:cs typeface="Trebuchet MS"/>
              </a:rPr>
              <a:t>NULL</a:t>
            </a:r>
            <a:r>
              <a:rPr sz="1400" spc="-40" dirty="0">
                <a:solidFill>
                  <a:srgbClr val="777777"/>
                </a:solidFill>
                <a:latin typeface="SimSun"/>
                <a:cs typeface="SimSun"/>
              </a:rPr>
              <a:t>){ </a:t>
            </a:r>
            <a:r>
              <a:rPr sz="1400" spc="-35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preptr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4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ptr;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ts val="1430"/>
              </a:lnSpc>
            </a:pP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400" spc="-3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400" spc="-3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ptr-</a:t>
            </a:r>
            <a:r>
              <a:rPr sz="1400" spc="-5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next;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ts val="1515"/>
              </a:lnSpc>
            </a:pPr>
            <a:r>
              <a:rPr sz="1400" dirty="0">
                <a:solidFill>
                  <a:srgbClr val="777777"/>
                </a:solidFill>
                <a:latin typeface="SimSun"/>
                <a:cs typeface="SimSun"/>
              </a:rPr>
              <a:t>}</a:t>
            </a:r>
            <a:endParaRPr sz="1400">
              <a:latin typeface="SimSun"/>
              <a:cs typeface="SimSun"/>
            </a:endParaRPr>
          </a:p>
          <a:p>
            <a:pPr marL="12700" marR="626745">
              <a:lnSpc>
                <a:spcPts val="1510"/>
              </a:lnSpc>
              <a:spcBef>
                <a:spcPts val="110"/>
              </a:spcBef>
            </a:pP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preptr-</a:t>
            </a:r>
            <a:r>
              <a:rPr sz="1400" spc="-5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next</a:t>
            </a:r>
            <a:r>
              <a:rPr sz="1400" spc="-3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400" spc="-4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b="1" spc="-135" dirty="0">
                <a:solidFill>
                  <a:srgbClr val="340589"/>
                </a:solidFill>
                <a:latin typeface="Trebuchet MS"/>
                <a:cs typeface="Trebuchet MS"/>
              </a:rPr>
              <a:t>NULL</a:t>
            </a:r>
            <a:r>
              <a:rPr sz="1400" spc="-135" dirty="0">
                <a:solidFill>
                  <a:srgbClr val="2E3135"/>
                </a:solidFill>
                <a:latin typeface="SimSun"/>
                <a:cs typeface="SimSun"/>
              </a:rPr>
              <a:t>; </a:t>
            </a:r>
            <a:r>
              <a:rPr sz="1400" spc="-6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0085B3"/>
                </a:solidFill>
                <a:latin typeface="SimSun"/>
                <a:cs typeface="SimSun"/>
              </a:rPr>
              <a:t>free</a:t>
            </a:r>
            <a:r>
              <a:rPr sz="1400" spc="-5" dirty="0">
                <a:solidFill>
                  <a:srgbClr val="777777"/>
                </a:solidFill>
                <a:latin typeface="SimSun"/>
                <a:cs typeface="SimSun"/>
              </a:rPr>
              <a:t>(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400" spc="-5" dirty="0">
                <a:solidFill>
                  <a:srgbClr val="777777"/>
                </a:solidFill>
                <a:latin typeface="SimSun"/>
                <a:cs typeface="SimSun"/>
              </a:rPr>
              <a:t>)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;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ts val="1490"/>
              </a:lnSpc>
            </a:pPr>
            <a:r>
              <a:rPr sz="1400" dirty="0">
                <a:solidFill>
                  <a:srgbClr val="777777"/>
                </a:solidFill>
                <a:latin typeface="SimSun"/>
                <a:cs typeface="SimSun"/>
              </a:rPr>
              <a:t>}</a:t>
            </a:r>
            <a:endParaRPr sz="1400">
              <a:latin typeface="SimSun"/>
              <a:cs typeface="SimSu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9708" y="859536"/>
            <a:ext cx="4619244" cy="2092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105282"/>
            <a:ext cx="6843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/>
              <a:t>D</a:t>
            </a:r>
            <a:r>
              <a:rPr sz="2800" spc="-110" dirty="0"/>
              <a:t>e</a:t>
            </a:r>
            <a:r>
              <a:rPr sz="2800" spc="-120" dirty="0"/>
              <a:t>l</a:t>
            </a:r>
            <a:r>
              <a:rPr sz="2800" spc="-110" dirty="0"/>
              <a:t>e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29" dirty="0"/>
              <a:t> </a:t>
            </a:r>
            <a:r>
              <a:rPr sz="2800" spc="-120" dirty="0"/>
              <a:t>i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14" dirty="0"/>
              <a:t>s</a:t>
            </a:r>
            <a:r>
              <a:rPr sz="2800" spc="-120" dirty="0"/>
              <a:t>i</a:t>
            </a:r>
            <a:r>
              <a:rPr sz="2800" spc="-114" dirty="0"/>
              <a:t>ng</a:t>
            </a:r>
            <a:r>
              <a:rPr sz="2800" spc="-120" dirty="0"/>
              <a:t>l</a:t>
            </a:r>
            <a:r>
              <a:rPr sz="2800" spc="-5" dirty="0"/>
              <a:t>y</a:t>
            </a:r>
            <a:r>
              <a:rPr sz="2800" spc="-220" dirty="0"/>
              <a:t> </a:t>
            </a:r>
            <a:r>
              <a:rPr sz="2800" spc="-120" dirty="0"/>
              <a:t>li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15" dirty="0"/>
              <a:t> </a:t>
            </a:r>
            <a:r>
              <a:rPr sz="2800" spc="-120" dirty="0"/>
              <a:t>li</a:t>
            </a:r>
            <a:r>
              <a:rPr sz="2800" spc="-114" dirty="0"/>
              <a:t>s</a:t>
            </a:r>
            <a:r>
              <a:rPr sz="2800" spc="-5" dirty="0"/>
              <a:t>t</a:t>
            </a:r>
            <a:r>
              <a:rPr sz="2800" spc="-215" dirty="0"/>
              <a:t> </a:t>
            </a:r>
            <a:r>
              <a:rPr sz="2800" spc="-120" dirty="0"/>
              <a:t>a</a:t>
            </a:r>
            <a:r>
              <a:rPr sz="2800" spc="-114" dirty="0"/>
              <a:t>ft</a:t>
            </a:r>
            <a:r>
              <a:rPr sz="2800" spc="-110" dirty="0"/>
              <a:t>e</a:t>
            </a:r>
            <a:r>
              <a:rPr sz="2800" spc="-5" dirty="0"/>
              <a:t>r</a:t>
            </a:r>
            <a:r>
              <a:rPr sz="2800" spc="-215" dirty="0"/>
              <a:t> </a:t>
            </a:r>
            <a:r>
              <a:rPr sz="2800" spc="-114" dirty="0"/>
              <a:t>sp</a:t>
            </a:r>
            <a:r>
              <a:rPr sz="2800" spc="-110" dirty="0"/>
              <a:t>ec</a:t>
            </a:r>
            <a:r>
              <a:rPr sz="2800" spc="-120" dirty="0"/>
              <a:t>i</a:t>
            </a:r>
            <a:r>
              <a:rPr sz="2800" spc="-114" dirty="0"/>
              <a:t>f</a:t>
            </a:r>
            <a:r>
              <a:rPr sz="2800" spc="-120" dirty="0"/>
              <a:t>i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29" dirty="0"/>
              <a:t> </a:t>
            </a:r>
            <a:r>
              <a:rPr sz="2800" spc="-110" dirty="0"/>
              <a:t>No</a:t>
            </a:r>
            <a:r>
              <a:rPr sz="2800" spc="-114" dirty="0"/>
              <a:t>d</a:t>
            </a:r>
            <a:r>
              <a:rPr sz="2800" spc="-5" dirty="0"/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83895" y="1085850"/>
            <a:ext cx="5707380" cy="3855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600A38"/>
                </a:solidFill>
                <a:latin typeface="Calibri"/>
                <a:cs typeface="Calibri"/>
              </a:rPr>
              <a:t>Algorithm</a:t>
            </a:r>
            <a:endParaRPr sz="3200">
              <a:latin typeface="Calibri"/>
              <a:cs typeface="Calibri"/>
            </a:endParaRPr>
          </a:p>
          <a:p>
            <a:pPr marL="12700" marR="3458845">
              <a:lnSpc>
                <a:spcPts val="1730"/>
              </a:lnSpc>
              <a:spcBef>
                <a:spcPts val="2135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1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3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b="1" spc="100" dirty="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600" b="1" spc="30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b="1" spc="-195" dirty="0">
                <a:solidFill>
                  <a:srgbClr val="286391"/>
                </a:solidFill>
                <a:latin typeface="Trebuchet MS"/>
                <a:cs typeface="Trebuchet MS"/>
              </a:rPr>
              <a:t>NULL </a:t>
            </a:r>
            <a:r>
              <a:rPr sz="1600" b="1" spc="-465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Write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UNDERFLOW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605"/>
              </a:lnSpc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Go</a:t>
            </a:r>
            <a:r>
              <a:rPr sz="16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to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10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spc="-165" dirty="0">
                <a:solidFill>
                  <a:srgbClr val="777777"/>
                </a:solidFill>
                <a:latin typeface="SimSun"/>
                <a:cs typeface="SimSun"/>
              </a:rPr>
              <a:t>[</a:t>
            </a:r>
            <a:r>
              <a:rPr sz="1600" b="1" spc="-165" dirty="0">
                <a:solidFill>
                  <a:srgbClr val="286391"/>
                </a:solidFill>
                <a:latin typeface="Trebuchet MS"/>
                <a:cs typeface="Trebuchet MS"/>
              </a:rPr>
              <a:t>END</a:t>
            </a:r>
            <a:r>
              <a:rPr sz="1600" b="1" spc="27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b="1" spc="-240" dirty="0">
                <a:solidFill>
                  <a:srgbClr val="286391"/>
                </a:solidFill>
                <a:latin typeface="Trebuchet MS"/>
                <a:cs typeface="Trebuchet MS"/>
              </a:rPr>
              <a:t>OF</a:t>
            </a:r>
            <a:r>
              <a:rPr sz="1600" b="1" spc="35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b="1" spc="65" dirty="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600" spc="65" dirty="0">
                <a:solidFill>
                  <a:srgbClr val="777777"/>
                </a:solidFill>
                <a:latin typeface="SimSun"/>
                <a:cs typeface="SimSun"/>
              </a:rPr>
              <a:t>]</a:t>
            </a:r>
            <a:endParaRPr sz="1600">
              <a:latin typeface="SimSun"/>
              <a:cs typeface="SimSun"/>
            </a:endParaRPr>
          </a:p>
          <a:p>
            <a:pPr marL="12700" marR="3249295">
              <a:lnSpc>
                <a:spcPts val="1730"/>
              </a:lnSpc>
              <a:spcBef>
                <a:spcPts val="120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2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: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 PTR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 HEAD 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3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SET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PREPTR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605"/>
              </a:lnSpc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4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: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Repeat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Steps</a:t>
            </a:r>
            <a:r>
              <a:rPr sz="1600" spc="2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009999"/>
                </a:solidFill>
                <a:latin typeface="SimSun"/>
                <a:cs typeface="SimSun"/>
              </a:rPr>
              <a:t>5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and</a:t>
            </a:r>
            <a:r>
              <a:rPr sz="1600" spc="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009999"/>
                </a:solidFill>
                <a:latin typeface="SimSun"/>
                <a:cs typeface="SimSun"/>
              </a:rPr>
              <a:t>6</a:t>
            </a:r>
            <a:r>
              <a:rPr sz="1600" spc="-10" dirty="0">
                <a:solidFill>
                  <a:srgbClr val="009999"/>
                </a:solidFill>
                <a:latin typeface="SimSun"/>
                <a:cs typeface="SimSun"/>
              </a:rPr>
              <a:t> </a:t>
            </a:r>
            <a:r>
              <a:rPr sz="1600" b="1" spc="-30" dirty="0">
                <a:solidFill>
                  <a:srgbClr val="286391"/>
                </a:solidFill>
                <a:latin typeface="Trebuchet MS"/>
                <a:cs typeface="Trebuchet MS"/>
              </a:rPr>
              <a:t>while</a:t>
            </a:r>
            <a:r>
              <a:rPr sz="1600" b="1" spc="315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PREPTR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DATA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!=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NUM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5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SET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PREPTR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endParaRPr sz="1600">
              <a:latin typeface="SimSun"/>
              <a:cs typeface="SimSun"/>
            </a:endParaRPr>
          </a:p>
          <a:p>
            <a:pPr marL="12700" marR="2740025">
              <a:lnSpc>
                <a:spcPts val="1730"/>
              </a:lnSpc>
              <a:spcBef>
                <a:spcPts val="120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6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SET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600" spc="-10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 </a:t>
            </a:r>
            <a:r>
              <a:rPr sz="1600" spc="-7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65" dirty="0">
                <a:solidFill>
                  <a:srgbClr val="777777"/>
                </a:solidFill>
                <a:latin typeface="SimSun"/>
                <a:cs typeface="SimSun"/>
              </a:rPr>
              <a:t>[</a:t>
            </a:r>
            <a:r>
              <a:rPr sz="1600" b="1" spc="-165" dirty="0">
                <a:solidFill>
                  <a:srgbClr val="286391"/>
                </a:solidFill>
                <a:latin typeface="Trebuchet MS"/>
                <a:cs typeface="Trebuchet MS"/>
              </a:rPr>
              <a:t>END</a:t>
            </a:r>
            <a:r>
              <a:rPr sz="1600" b="1" spc="-15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b="1" spc="-240" dirty="0">
                <a:solidFill>
                  <a:srgbClr val="286391"/>
                </a:solidFill>
                <a:latin typeface="Trebuchet MS"/>
                <a:cs typeface="Trebuchet MS"/>
              </a:rPr>
              <a:t>OF</a:t>
            </a:r>
            <a:r>
              <a:rPr sz="1600" b="1" spc="-175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LOOP</a:t>
            </a: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]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605"/>
              </a:lnSpc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7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TEMP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endParaRPr sz="1600">
              <a:latin typeface="SimSun"/>
              <a:cs typeface="SimSun"/>
            </a:endParaRPr>
          </a:p>
          <a:p>
            <a:pPr marL="12700" marR="1621155">
              <a:lnSpc>
                <a:spcPts val="1730"/>
              </a:lnSpc>
              <a:spcBef>
                <a:spcPts val="125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8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PREPTR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dirty="0">
                <a:solidFill>
                  <a:srgbClr val="777777"/>
                </a:solidFill>
                <a:latin typeface="SimSun"/>
                <a:cs typeface="SimSun"/>
              </a:rPr>
              <a:t>&gt;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600" spc="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spc="-10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600" spc="5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 </a:t>
            </a:r>
            <a:r>
              <a:rPr sz="1600" spc="-7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9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FREE TEMP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00"/>
              </a:lnSpc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2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10</a:t>
            </a:r>
            <a:r>
              <a:rPr sz="1600" spc="-25" dirty="0">
                <a:solidFill>
                  <a:srgbClr val="009999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:</a:t>
            </a:r>
            <a:r>
              <a:rPr sz="1600" spc="-30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EXIT</a:t>
            </a:r>
            <a:endParaRPr sz="16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2028" y="710183"/>
            <a:ext cx="4727448" cy="2371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105282"/>
            <a:ext cx="6843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/>
              <a:t>D</a:t>
            </a:r>
            <a:r>
              <a:rPr sz="2800" spc="-110" dirty="0"/>
              <a:t>e</a:t>
            </a:r>
            <a:r>
              <a:rPr sz="2800" spc="-120" dirty="0"/>
              <a:t>l</a:t>
            </a:r>
            <a:r>
              <a:rPr sz="2800" spc="-110" dirty="0"/>
              <a:t>e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29" dirty="0"/>
              <a:t> </a:t>
            </a:r>
            <a:r>
              <a:rPr sz="2800" spc="-120" dirty="0"/>
              <a:t>i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14" dirty="0"/>
              <a:t>s</a:t>
            </a:r>
            <a:r>
              <a:rPr sz="2800" spc="-120" dirty="0"/>
              <a:t>i</a:t>
            </a:r>
            <a:r>
              <a:rPr sz="2800" spc="-114" dirty="0"/>
              <a:t>ng</a:t>
            </a:r>
            <a:r>
              <a:rPr sz="2800" spc="-120" dirty="0"/>
              <a:t>l</a:t>
            </a:r>
            <a:r>
              <a:rPr sz="2800" spc="-5" dirty="0"/>
              <a:t>y</a:t>
            </a:r>
            <a:r>
              <a:rPr sz="2800" spc="-220" dirty="0"/>
              <a:t> </a:t>
            </a:r>
            <a:r>
              <a:rPr sz="2800" spc="-120" dirty="0"/>
              <a:t>li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15" dirty="0"/>
              <a:t> </a:t>
            </a:r>
            <a:r>
              <a:rPr sz="2800" spc="-120" dirty="0"/>
              <a:t>li</a:t>
            </a:r>
            <a:r>
              <a:rPr sz="2800" spc="-114" dirty="0"/>
              <a:t>s</a:t>
            </a:r>
            <a:r>
              <a:rPr sz="2800" spc="-5" dirty="0"/>
              <a:t>t</a:t>
            </a:r>
            <a:r>
              <a:rPr sz="2800" spc="-215" dirty="0"/>
              <a:t> </a:t>
            </a:r>
            <a:r>
              <a:rPr sz="2800" spc="-120" dirty="0"/>
              <a:t>a</a:t>
            </a:r>
            <a:r>
              <a:rPr sz="2800" spc="-114" dirty="0"/>
              <a:t>ft</a:t>
            </a:r>
            <a:r>
              <a:rPr sz="2800" spc="-110" dirty="0"/>
              <a:t>e</a:t>
            </a:r>
            <a:r>
              <a:rPr sz="2800" spc="-5" dirty="0"/>
              <a:t>r</a:t>
            </a:r>
            <a:r>
              <a:rPr sz="2800" spc="-215" dirty="0"/>
              <a:t> </a:t>
            </a:r>
            <a:r>
              <a:rPr sz="2800" spc="-114" dirty="0"/>
              <a:t>sp</a:t>
            </a:r>
            <a:r>
              <a:rPr sz="2800" spc="-110" dirty="0"/>
              <a:t>ec</a:t>
            </a:r>
            <a:r>
              <a:rPr sz="2800" spc="-120" dirty="0"/>
              <a:t>i</a:t>
            </a:r>
            <a:r>
              <a:rPr sz="2800" spc="-114" dirty="0"/>
              <a:t>f</a:t>
            </a:r>
            <a:r>
              <a:rPr sz="2800" spc="-120" dirty="0"/>
              <a:t>i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29" dirty="0"/>
              <a:t> </a:t>
            </a:r>
            <a:r>
              <a:rPr sz="2800" spc="-110" dirty="0"/>
              <a:t>No</a:t>
            </a:r>
            <a:r>
              <a:rPr sz="2800" spc="-114" dirty="0"/>
              <a:t>d</a:t>
            </a:r>
            <a:r>
              <a:rPr sz="2800" spc="-5" dirty="0"/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83895" y="1113282"/>
            <a:ext cx="2605405" cy="38023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00A38"/>
                </a:solidFill>
                <a:latin typeface="Calibri"/>
                <a:cs typeface="Calibri"/>
              </a:rPr>
              <a:t>C</a:t>
            </a:r>
            <a:r>
              <a:rPr sz="3200" spc="-35" dirty="0">
                <a:solidFill>
                  <a:srgbClr val="600A38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600A38"/>
                </a:solidFill>
                <a:latin typeface="Calibri"/>
                <a:cs typeface="Calibri"/>
              </a:rPr>
              <a:t>Code: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1595"/>
              </a:lnSpc>
              <a:spcBef>
                <a:spcPts val="1520"/>
              </a:spcBef>
            </a:pPr>
            <a:r>
              <a:rPr sz="1400" b="1" spc="55" dirty="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400" spc="55" dirty="0">
                <a:solidFill>
                  <a:srgbClr val="777777"/>
                </a:solidFill>
                <a:latin typeface="SimSun"/>
                <a:cs typeface="SimSun"/>
              </a:rPr>
              <a:t>(</a:t>
            </a:r>
            <a:r>
              <a:rPr sz="1400" spc="55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r>
              <a:rPr sz="14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==</a:t>
            </a:r>
            <a:r>
              <a:rPr sz="14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b="1" spc="-140" dirty="0">
                <a:solidFill>
                  <a:srgbClr val="340589"/>
                </a:solidFill>
                <a:latin typeface="Trebuchet MS"/>
                <a:cs typeface="Trebuchet MS"/>
              </a:rPr>
              <a:t>NULL</a:t>
            </a:r>
            <a:r>
              <a:rPr sz="1400" spc="-140" dirty="0">
                <a:solidFill>
                  <a:srgbClr val="777777"/>
                </a:solidFill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ts val="1515"/>
              </a:lnSpc>
            </a:pPr>
            <a:r>
              <a:rPr sz="1400" dirty="0">
                <a:solidFill>
                  <a:srgbClr val="777777"/>
                </a:solidFill>
                <a:latin typeface="SimSun"/>
                <a:cs typeface="SimSun"/>
              </a:rPr>
              <a:t>{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ts val="1515"/>
              </a:lnSpc>
            </a:pPr>
            <a:r>
              <a:rPr sz="1400" spc="-5" dirty="0">
                <a:solidFill>
                  <a:srgbClr val="0085B3"/>
                </a:solidFill>
                <a:latin typeface="SimSun"/>
                <a:cs typeface="SimSun"/>
              </a:rPr>
              <a:t>printf</a:t>
            </a:r>
            <a:r>
              <a:rPr sz="1400" spc="-5" dirty="0">
                <a:solidFill>
                  <a:srgbClr val="777777"/>
                </a:solidFill>
                <a:latin typeface="SimSun"/>
                <a:cs typeface="SimSun"/>
              </a:rPr>
              <a:t>(</a:t>
            </a:r>
            <a:r>
              <a:rPr sz="1400" spc="-5" dirty="0">
                <a:solidFill>
                  <a:srgbClr val="DD1144"/>
                </a:solidFill>
                <a:latin typeface="SimSun"/>
                <a:cs typeface="SimSun"/>
              </a:rPr>
              <a:t>"Underflow"</a:t>
            </a:r>
            <a:r>
              <a:rPr sz="1400" spc="-5" dirty="0">
                <a:solidFill>
                  <a:srgbClr val="777777"/>
                </a:solidFill>
                <a:latin typeface="SimSun"/>
                <a:cs typeface="SimSun"/>
              </a:rPr>
              <a:t>)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;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777777"/>
                </a:solidFill>
                <a:latin typeface="SimSun"/>
                <a:cs typeface="SimSun"/>
              </a:rPr>
              <a:t>}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ts val="1510"/>
              </a:lnSpc>
            </a:pPr>
            <a:r>
              <a:rPr sz="1400" b="1" spc="30" dirty="0">
                <a:solidFill>
                  <a:srgbClr val="286391"/>
                </a:solidFill>
                <a:latin typeface="Trebuchet MS"/>
                <a:cs typeface="Trebuchet MS"/>
              </a:rPr>
              <a:t>else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777777"/>
                </a:solidFill>
                <a:latin typeface="SimSun"/>
                <a:cs typeface="SimSun"/>
              </a:rPr>
              <a:t>{</a:t>
            </a:r>
            <a:endParaRPr sz="1400">
              <a:latin typeface="SimSun"/>
              <a:cs typeface="SimSun"/>
            </a:endParaRPr>
          </a:p>
          <a:p>
            <a:pPr marL="12700" marR="271145">
              <a:lnSpc>
                <a:spcPct val="90000"/>
              </a:lnSpc>
              <a:spcBef>
                <a:spcPts val="85"/>
              </a:spcBef>
            </a:pPr>
            <a:r>
              <a:rPr sz="1400" spc="-5" dirty="0">
                <a:solidFill>
                  <a:srgbClr val="445487"/>
                </a:solidFill>
                <a:latin typeface="SimSun"/>
                <a:cs typeface="SimSun"/>
              </a:rPr>
              <a:t>struct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node* ptr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=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head;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445487"/>
                </a:solidFill>
                <a:latin typeface="SimSun"/>
                <a:cs typeface="SimSun"/>
              </a:rPr>
              <a:t>struct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node* preptr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=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400" spc="-5">
                <a:solidFill>
                  <a:srgbClr val="2E3135"/>
                </a:solidFill>
                <a:latin typeface="SimSun"/>
                <a:cs typeface="SimSun"/>
              </a:rPr>
              <a:t>; </a:t>
            </a:r>
            <a:r>
              <a:rPr sz="1400" spc="-685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b="1" spc="-10" smtClean="0">
                <a:solidFill>
                  <a:srgbClr val="286391"/>
                </a:solidFill>
                <a:latin typeface="Trebuchet MS"/>
                <a:cs typeface="Trebuchet MS"/>
              </a:rPr>
              <a:t>while</a:t>
            </a:r>
            <a:r>
              <a:rPr sz="1400" spc="-10" smtClean="0">
                <a:solidFill>
                  <a:srgbClr val="777777"/>
                </a:solidFill>
                <a:latin typeface="SimSun"/>
                <a:cs typeface="SimSun"/>
              </a:rPr>
              <a:t>(</a:t>
            </a:r>
            <a:r>
              <a:rPr lang="en-US" sz="1400" spc="-10" dirty="0" smtClean="0">
                <a:solidFill>
                  <a:srgbClr val="777777"/>
                </a:solidFill>
                <a:latin typeface="SimSun"/>
                <a:cs typeface="SimSun"/>
              </a:rPr>
              <a:t>pre</a:t>
            </a:r>
            <a:r>
              <a:rPr sz="1400" spc="-10" smtClean="0">
                <a:solidFill>
                  <a:srgbClr val="2E3135"/>
                </a:solidFill>
                <a:latin typeface="SimSun"/>
                <a:cs typeface="SimSun"/>
              </a:rPr>
              <a:t>ptr-</a:t>
            </a:r>
            <a:r>
              <a:rPr sz="1400" spc="-10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400" spc="-10" dirty="0">
                <a:solidFill>
                  <a:srgbClr val="2E3135"/>
                </a:solidFill>
                <a:latin typeface="SimSun"/>
                <a:cs typeface="SimSun"/>
              </a:rPr>
              <a:t>data!=num</a:t>
            </a:r>
            <a:r>
              <a:rPr sz="1400" spc="-10" dirty="0">
                <a:solidFill>
                  <a:srgbClr val="777777"/>
                </a:solidFill>
                <a:latin typeface="SimSun"/>
                <a:cs typeface="SimSun"/>
              </a:rPr>
              <a:t>){ </a:t>
            </a:r>
            <a:r>
              <a:rPr sz="1400" spc="-5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preptr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 =</a:t>
            </a:r>
            <a:r>
              <a:rPr sz="14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ptr;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ts val="1430"/>
              </a:lnSpc>
            </a:pP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400" spc="-3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400" spc="-3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ptr-</a:t>
            </a:r>
            <a:r>
              <a:rPr sz="1400" spc="-5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next;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777777"/>
                </a:solidFill>
                <a:latin typeface="SimSun"/>
                <a:cs typeface="SimSun"/>
              </a:rPr>
              <a:t>}</a:t>
            </a:r>
            <a:endParaRPr sz="1400">
              <a:latin typeface="SimSun"/>
              <a:cs typeface="SimSun"/>
            </a:endParaRPr>
          </a:p>
          <a:p>
            <a:pPr marL="12700" marR="5080">
              <a:lnSpc>
                <a:spcPct val="90100"/>
              </a:lnSpc>
              <a:spcBef>
                <a:spcPts val="85"/>
              </a:spcBef>
            </a:pPr>
            <a:r>
              <a:rPr sz="1400" spc="-5" dirty="0">
                <a:solidFill>
                  <a:srgbClr val="445487"/>
                </a:solidFill>
                <a:latin typeface="SimSun"/>
                <a:cs typeface="SimSun"/>
              </a:rPr>
              <a:t>struct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node* temp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=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ptr;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preptr -</a:t>
            </a:r>
            <a:r>
              <a:rPr sz="1400" spc="-5" dirty="0">
                <a:solidFill>
                  <a:srgbClr val="777777"/>
                </a:solidFill>
                <a:latin typeface="SimSun"/>
                <a:cs typeface="SimSun"/>
              </a:rPr>
              <a:t>&gt;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next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=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ptr -</a:t>
            </a:r>
            <a:r>
              <a:rPr sz="1400" spc="-5" dirty="0">
                <a:solidFill>
                  <a:srgbClr val="777777"/>
                </a:solidFill>
                <a:latin typeface="SimSun"/>
                <a:cs typeface="SimSun"/>
              </a:rPr>
              <a:t>&gt;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next; </a:t>
            </a:r>
            <a:r>
              <a:rPr sz="1400" spc="-6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0085B3"/>
                </a:solidFill>
                <a:latin typeface="SimSun"/>
                <a:cs typeface="SimSun"/>
              </a:rPr>
              <a:t>free</a:t>
            </a:r>
            <a:r>
              <a:rPr sz="1400" spc="-5" dirty="0">
                <a:solidFill>
                  <a:srgbClr val="777777"/>
                </a:solidFill>
                <a:latin typeface="SimSun"/>
                <a:cs typeface="SimSun"/>
              </a:rPr>
              <a:t>(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temp</a:t>
            </a:r>
            <a:r>
              <a:rPr sz="1400" spc="-5" dirty="0">
                <a:solidFill>
                  <a:srgbClr val="777777"/>
                </a:solidFill>
                <a:latin typeface="SimSun"/>
                <a:cs typeface="SimSun"/>
              </a:rPr>
              <a:t>)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;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777777"/>
                </a:solidFill>
                <a:latin typeface="SimSun"/>
                <a:cs typeface="SimSun"/>
              </a:rPr>
              <a:t>}</a:t>
            </a:r>
            <a:endParaRPr sz="1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2028" y="710183"/>
            <a:ext cx="4727448" cy="2371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105282"/>
            <a:ext cx="7094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/>
              <a:t>D</a:t>
            </a:r>
            <a:r>
              <a:rPr sz="2800" spc="-110" dirty="0"/>
              <a:t>e</a:t>
            </a:r>
            <a:r>
              <a:rPr sz="2800" spc="-120" dirty="0"/>
              <a:t>l</a:t>
            </a:r>
            <a:r>
              <a:rPr sz="2800" spc="-110" dirty="0"/>
              <a:t>e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29" dirty="0"/>
              <a:t> </a:t>
            </a:r>
            <a:r>
              <a:rPr sz="2800" spc="-120" dirty="0"/>
              <a:t>i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14" dirty="0"/>
              <a:t>s</a:t>
            </a:r>
            <a:r>
              <a:rPr sz="2800" spc="-120" dirty="0"/>
              <a:t>i</a:t>
            </a:r>
            <a:r>
              <a:rPr sz="2800" spc="-114" dirty="0"/>
              <a:t>ng</a:t>
            </a:r>
            <a:r>
              <a:rPr sz="2800" spc="-120" dirty="0"/>
              <a:t>l</a:t>
            </a:r>
            <a:r>
              <a:rPr sz="2800" spc="-5" dirty="0"/>
              <a:t>y</a:t>
            </a:r>
            <a:r>
              <a:rPr sz="2800" spc="-220" dirty="0"/>
              <a:t> </a:t>
            </a:r>
            <a:r>
              <a:rPr sz="2800" spc="-120" dirty="0"/>
              <a:t>li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15" dirty="0"/>
              <a:t> </a:t>
            </a:r>
            <a:r>
              <a:rPr sz="2800" spc="-120" dirty="0"/>
              <a:t>li</a:t>
            </a:r>
            <a:r>
              <a:rPr sz="2800" spc="-114" dirty="0"/>
              <a:t>s</a:t>
            </a:r>
            <a:r>
              <a:rPr sz="2800" spc="-5" dirty="0"/>
              <a:t>t</a:t>
            </a:r>
            <a:r>
              <a:rPr sz="2800" spc="-215" dirty="0"/>
              <a:t> </a:t>
            </a:r>
            <a:r>
              <a:rPr sz="2800" spc="-114" dirty="0"/>
              <a:t>b</a:t>
            </a:r>
            <a:r>
              <a:rPr sz="2800" spc="-110" dirty="0"/>
              <a:t>e</a:t>
            </a:r>
            <a:r>
              <a:rPr sz="2800" spc="-145" dirty="0"/>
              <a:t>f</a:t>
            </a:r>
            <a:r>
              <a:rPr sz="2800" spc="-110" dirty="0"/>
              <a:t>o</a:t>
            </a:r>
            <a:r>
              <a:rPr sz="2800" spc="-125" dirty="0"/>
              <a:t>r</a:t>
            </a:r>
            <a:r>
              <a:rPr sz="2800" spc="-5" dirty="0"/>
              <a:t>e</a:t>
            </a:r>
            <a:r>
              <a:rPr sz="2800" spc="-225" dirty="0"/>
              <a:t> </a:t>
            </a:r>
            <a:r>
              <a:rPr sz="2800" spc="-114" dirty="0"/>
              <a:t>sp</a:t>
            </a:r>
            <a:r>
              <a:rPr sz="2800" spc="-110" dirty="0"/>
              <a:t>ec</a:t>
            </a:r>
            <a:r>
              <a:rPr sz="2800" spc="-120" dirty="0"/>
              <a:t>i</a:t>
            </a:r>
            <a:r>
              <a:rPr sz="2800" spc="-114" dirty="0"/>
              <a:t>f</a:t>
            </a:r>
            <a:r>
              <a:rPr sz="2800" spc="-120" dirty="0"/>
              <a:t>i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40" dirty="0"/>
              <a:t> </a:t>
            </a:r>
            <a:r>
              <a:rPr sz="2800" spc="-110" dirty="0"/>
              <a:t>No</a:t>
            </a:r>
            <a:r>
              <a:rPr sz="2800" spc="-114" dirty="0"/>
              <a:t>d</a:t>
            </a:r>
            <a:r>
              <a:rPr sz="2800" spc="-5" dirty="0"/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04317" y="629157"/>
            <a:ext cx="5207635" cy="2538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600A38"/>
                </a:solidFill>
                <a:latin typeface="Calibri"/>
                <a:cs typeface="Calibri"/>
              </a:rPr>
              <a:t>Algorithm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1825"/>
              </a:lnSpc>
              <a:spcBef>
                <a:spcPts val="1920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1: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IF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START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NULL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then</a:t>
            </a:r>
            <a:endParaRPr sz="1600">
              <a:latin typeface="SimSun"/>
              <a:cs typeface="SimSun"/>
            </a:endParaRPr>
          </a:p>
          <a:p>
            <a:pPr marL="2756535" marR="919480">
              <a:lnSpc>
                <a:spcPts val="1730"/>
              </a:lnSpc>
              <a:spcBef>
                <a:spcPts val="120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Write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Underflow </a:t>
            </a:r>
            <a:r>
              <a:rPr sz="1600" spc="-7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Go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to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11</a:t>
            </a:r>
            <a:endParaRPr sz="1600">
              <a:latin typeface="SimSun"/>
              <a:cs typeface="SimSun"/>
            </a:endParaRPr>
          </a:p>
          <a:p>
            <a:pPr marL="1841500">
              <a:lnSpc>
                <a:spcPts val="1605"/>
              </a:lnSpc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[End</a:t>
            </a:r>
            <a:r>
              <a:rPr sz="1600" spc="-3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of</a:t>
            </a:r>
            <a:r>
              <a:rPr sz="1600" spc="-3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IF]</a:t>
            </a:r>
            <a:endParaRPr sz="1600">
              <a:latin typeface="SimSun"/>
              <a:cs typeface="SimSun"/>
            </a:endParaRPr>
          </a:p>
          <a:p>
            <a:pPr marL="12700" marR="2547620">
              <a:lnSpc>
                <a:spcPts val="1730"/>
              </a:lnSpc>
              <a:spcBef>
                <a:spcPts val="120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2: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Set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START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 Step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3: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Set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PREPTR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START </a:t>
            </a:r>
            <a:r>
              <a:rPr sz="1600" spc="-7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4: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Set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CUR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START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00"/>
              </a:lnSpc>
              <a:tabLst>
                <a:tab pos="4077335" algn="l"/>
              </a:tabLst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5: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Repeat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Steps</a:t>
            </a:r>
            <a:r>
              <a:rPr sz="1600" spc="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5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to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8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while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CUR	DATA</a:t>
            </a:r>
            <a:r>
              <a:rPr sz="1600" spc="-4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!=</a:t>
            </a:r>
            <a:r>
              <a:rPr sz="1600" spc="-3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NUM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317" y="3118484"/>
            <a:ext cx="737235" cy="708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9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6: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9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7: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9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8: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8717" y="3118484"/>
            <a:ext cx="1649095" cy="708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spc="-3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PREPTR</a:t>
            </a:r>
            <a:r>
              <a:rPr sz="1600" spc="-2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spc="-2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 </a:t>
            </a:r>
            <a:r>
              <a:rPr sz="1600" spc="-7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spc="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600" spc="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spc="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CUR 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CUR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CUR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5104" y="3557396"/>
            <a:ext cx="431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X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T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317" y="3996638"/>
            <a:ext cx="1852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9: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 PREPTR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3397" y="3776878"/>
            <a:ext cx="1957070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[END</a:t>
            </a:r>
            <a:r>
              <a:rPr sz="1600" spc="-3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of</a:t>
            </a:r>
            <a:r>
              <a:rPr sz="1600" spc="-3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LOOP]</a:t>
            </a:r>
            <a:endParaRPr sz="1600">
              <a:latin typeface="SimSun"/>
              <a:cs typeface="SimSun"/>
            </a:endParaRPr>
          </a:p>
          <a:p>
            <a:pPr marL="318770">
              <a:lnSpc>
                <a:spcPts val="1825"/>
              </a:lnSpc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</a:t>
            </a:r>
            <a:r>
              <a:rPr sz="1600" spc="-4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spc="-3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PTR-&gt;NEXT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9720" y="4216095"/>
            <a:ext cx="16503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1030" algn="l"/>
              </a:tabLst>
            </a:pP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OR	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spc="-8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PREPTR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9485" y="4216095"/>
            <a:ext cx="1040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</a:t>
            </a:r>
            <a:r>
              <a:rPr sz="1600" spc="-3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spc="-4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CUR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317" y="4435551"/>
            <a:ext cx="1751330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2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10: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FREE</a:t>
            </a:r>
            <a:r>
              <a:rPr sz="16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3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11:</a:t>
            </a:r>
            <a:r>
              <a:rPr sz="16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Exit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870"/>
            <a:ext cx="46932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latin typeface="Corbel"/>
                <a:cs typeface="Corbel"/>
              </a:rPr>
              <a:t>Node</a:t>
            </a:r>
            <a:r>
              <a:rPr sz="2500" b="1" spc="15" dirty="0">
                <a:latin typeface="Corbel"/>
                <a:cs typeface="Corbel"/>
              </a:rPr>
              <a:t> </a:t>
            </a:r>
            <a:r>
              <a:rPr sz="2500" b="1" spc="-5" dirty="0">
                <a:latin typeface="Corbel"/>
                <a:cs typeface="Corbel"/>
              </a:rPr>
              <a:t>is</a:t>
            </a:r>
            <a:r>
              <a:rPr sz="2500" b="1" spc="5" dirty="0">
                <a:latin typeface="Corbel"/>
                <a:cs typeface="Corbel"/>
              </a:rPr>
              <a:t> </a:t>
            </a:r>
            <a:r>
              <a:rPr sz="2500" b="1" spc="-5" dirty="0">
                <a:latin typeface="Corbel"/>
                <a:cs typeface="Corbel"/>
              </a:rPr>
              <a:t>Deleted</a:t>
            </a:r>
            <a:r>
              <a:rPr sz="2500" b="1" spc="5" dirty="0">
                <a:latin typeface="Corbel"/>
                <a:cs typeface="Corbel"/>
              </a:rPr>
              <a:t> </a:t>
            </a:r>
            <a:r>
              <a:rPr sz="2500" b="1" spc="-5" dirty="0">
                <a:latin typeface="Corbel"/>
                <a:cs typeface="Corbel"/>
              </a:rPr>
              <a:t>from</a:t>
            </a:r>
            <a:r>
              <a:rPr sz="2500" b="1" spc="-10" dirty="0">
                <a:latin typeface="Corbel"/>
                <a:cs typeface="Corbel"/>
              </a:rPr>
              <a:t> </a:t>
            </a:r>
            <a:r>
              <a:rPr sz="2500" b="1" spc="-5" dirty="0">
                <a:latin typeface="Corbel"/>
                <a:cs typeface="Corbel"/>
              </a:rPr>
              <a:t>a</a:t>
            </a:r>
            <a:r>
              <a:rPr sz="2500" b="1" dirty="0">
                <a:latin typeface="Corbel"/>
                <a:cs typeface="Corbel"/>
              </a:rPr>
              <a:t> </a:t>
            </a:r>
            <a:r>
              <a:rPr sz="2500" b="1" spc="-5" dirty="0">
                <a:latin typeface="Corbel"/>
                <a:cs typeface="Corbel"/>
              </a:rPr>
              <a:t>sorted</a:t>
            </a:r>
            <a:r>
              <a:rPr sz="2500" b="1" spc="-40" dirty="0">
                <a:latin typeface="Corbel"/>
                <a:cs typeface="Corbel"/>
              </a:rPr>
              <a:t> </a:t>
            </a:r>
            <a:r>
              <a:rPr sz="2500" b="1" spc="-10" dirty="0">
                <a:latin typeface="Corbel"/>
                <a:cs typeface="Corbel"/>
              </a:rPr>
              <a:t>SLL</a:t>
            </a:r>
            <a:endParaRPr sz="25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Step</a:t>
            </a:r>
            <a:r>
              <a:rPr dirty="0"/>
              <a:t> </a:t>
            </a:r>
            <a:r>
              <a:rPr spc="-5" dirty="0"/>
              <a:t>1:</a:t>
            </a:r>
            <a:r>
              <a:rPr spc="-10" dirty="0"/>
              <a:t> </a:t>
            </a:r>
            <a:r>
              <a:rPr dirty="0"/>
              <a:t>IF</a:t>
            </a:r>
            <a:r>
              <a:rPr spc="-40" dirty="0"/>
              <a:t> </a:t>
            </a:r>
            <a:r>
              <a:rPr spc="-25" dirty="0"/>
              <a:t>START</a:t>
            </a:r>
            <a:r>
              <a:rPr spc="10" dirty="0"/>
              <a:t> </a:t>
            </a:r>
            <a:r>
              <a:rPr spc="-5" dirty="0"/>
              <a:t>=</a:t>
            </a:r>
            <a:r>
              <a:rPr spc="5" dirty="0"/>
              <a:t> </a:t>
            </a:r>
            <a:r>
              <a:rPr spc="-5" dirty="0"/>
              <a:t>NULL</a:t>
            </a:r>
            <a:r>
              <a:rPr spc="15" dirty="0"/>
              <a:t> </a:t>
            </a:r>
            <a:r>
              <a:rPr spc="-10" dirty="0"/>
              <a:t>then</a:t>
            </a:r>
          </a:p>
          <a:p>
            <a:pPr marL="1841500" marR="1323975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Write</a:t>
            </a:r>
            <a:r>
              <a:rPr spc="-35" dirty="0"/>
              <a:t> </a:t>
            </a:r>
            <a:r>
              <a:rPr spc="-5" dirty="0"/>
              <a:t>Un</a:t>
            </a:r>
            <a:r>
              <a:rPr spc="-15" dirty="0"/>
              <a:t>d</a:t>
            </a:r>
            <a:r>
              <a:rPr spc="-5" dirty="0"/>
              <a:t>erflow  Go to</a:t>
            </a:r>
            <a:r>
              <a:rPr spc="-40" dirty="0"/>
              <a:t> </a:t>
            </a:r>
            <a:r>
              <a:rPr spc="-10" dirty="0"/>
              <a:t>Step</a:t>
            </a:r>
            <a:r>
              <a:rPr spc="5" dirty="0"/>
              <a:t> </a:t>
            </a:r>
            <a:r>
              <a:rPr spc="-5" dirty="0"/>
              <a:t>9</a:t>
            </a:r>
          </a:p>
          <a:p>
            <a:pPr marL="12700" marR="2364105" indent="914400">
              <a:lnSpc>
                <a:spcPct val="100299"/>
              </a:lnSpc>
              <a:spcBef>
                <a:spcPts val="5"/>
              </a:spcBef>
            </a:pPr>
            <a:r>
              <a:rPr spc="-10" dirty="0"/>
              <a:t>[End</a:t>
            </a:r>
            <a:r>
              <a:rPr spc="75" dirty="0"/>
              <a:t> </a:t>
            </a:r>
            <a:r>
              <a:rPr spc="-5" dirty="0"/>
              <a:t>of</a:t>
            </a:r>
            <a:r>
              <a:rPr spc="70" dirty="0"/>
              <a:t> </a:t>
            </a:r>
            <a:r>
              <a:rPr spc="-5" dirty="0"/>
              <a:t>IF] </a:t>
            </a:r>
            <a:r>
              <a:rPr dirty="0"/>
              <a:t> </a:t>
            </a:r>
            <a:r>
              <a:rPr spc="-10" dirty="0"/>
              <a:t>Step </a:t>
            </a:r>
            <a:r>
              <a:rPr spc="-5" dirty="0"/>
              <a:t>2: Set </a:t>
            </a:r>
            <a:r>
              <a:rPr spc="-10" dirty="0"/>
              <a:t>PTR </a:t>
            </a:r>
            <a:r>
              <a:rPr spc="-5" dirty="0"/>
              <a:t>= </a:t>
            </a:r>
            <a:r>
              <a:rPr spc="-25" dirty="0"/>
              <a:t>START </a:t>
            </a:r>
            <a:r>
              <a:rPr spc="-20" dirty="0"/>
              <a:t> </a:t>
            </a:r>
            <a:r>
              <a:rPr spc="-10" dirty="0"/>
              <a:t>Step</a:t>
            </a:r>
            <a:r>
              <a:rPr spc="5" dirty="0"/>
              <a:t> </a:t>
            </a:r>
            <a:r>
              <a:rPr spc="-5" dirty="0"/>
              <a:t>3:</a:t>
            </a:r>
            <a:r>
              <a:rPr spc="-35" dirty="0"/>
              <a:t> </a:t>
            </a:r>
            <a:r>
              <a:rPr spc="-5" dirty="0"/>
              <a:t>Set</a:t>
            </a:r>
            <a:r>
              <a:rPr spc="10" dirty="0"/>
              <a:t> </a:t>
            </a:r>
            <a:r>
              <a:rPr spc="-10" dirty="0"/>
              <a:t>PREPTR</a:t>
            </a:r>
            <a:r>
              <a:rPr spc="5" dirty="0"/>
              <a:t> </a:t>
            </a:r>
            <a:r>
              <a:rPr spc="-5" dirty="0"/>
              <a:t>=</a:t>
            </a:r>
            <a:r>
              <a:rPr spc="5" dirty="0"/>
              <a:t> </a:t>
            </a:r>
            <a:r>
              <a:rPr spc="-10" dirty="0"/>
              <a:t>PTR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Step</a:t>
            </a:r>
            <a:r>
              <a:rPr spc="10" dirty="0"/>
              <a:t> </a:t>
            </a:r>
            <a:r>
              <a:rPr spc="-5" dirty="0"/>
              <a:t>4:</a:t>
            </a:r>
            <a:r>
              <a:rPr spc="15" dirty="0"/>
              <a:t> </a:t>
            </a:r>
            <a:r>
              <a:rPr spc="-10" dirty="0"/>
              <a:t>Repeat</a:t>
            </a:r>
            <a:r>
              <a:rPr spc="-15" dirty="0"/>
              <a:t> </a:t>
            </a:r>
            <a:r>
              <a:rPr spc="-10" dirty="0"/>
              <a:t>Steps</a:t>
            </a:r>
            <a:r>
              <a:rPr spc="15" dirty="0"/>
              <a:t> </a:t>
            </a:r>
            <a:r>
              <a:rPr spc="-5" dirty="0"/>
              <a:t>4</a:t>
            </a:r>
            <a:r>
              <a:rPr spc="10" dirty="0"/>
              <a:t> </a:t>
            </a:r>
            <a:r>
              <a:rPr spc="-5" dirty="0"/>
              <a:t>to 6</a:t>
            </a:r>
            <a:r>
              <a:rPr spc="5" dirty="0"/>
              <a:t> </a:t>
            </a:r>
            <a:r>
              <a:rPr spc="-5" dirty="0"/>
              <a:t>while</a:t>
            </a:r>
            <a:r>
              <a:rPr spc="15" dirty="0"/>
              <a:t> </a:t>
            </a:r>
            <a:r>
              <a:rPr spc="-10" dirty="0"/>
              <a:t>PTR</a:t>
            </a:r>
            <a:r>
              <a:rPr spc="35" dirty="0"/>
              <a:t> </a:t>
            </a:r>
            <a:r>
              <a:rPr spc="-5" dirty="0">
                <a:latin typeface="Wingdings"/>
                <a:cs typeface="Wingdings"/>
              </a:rPr>
              <a:t>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0" dirty="0"/>
              <a:t>DATA</a:t>
            </a:r>
            <a:r>
              <a:rPr spc="5" dirty="0"/>
              <a:t> </a:t>
            </a:r>
            <a:r>
              <a:rPr spc="-5" dirty="0"/>
              <a:t>&lt;</a:t>
            </a:r>
            <a:r>
              <a:rPr spc="10" dirty="0"/>
              <a:t> </a:t>
            </a:r>
            <a:r>
              <a:rPr spc="-5" dirty="0"/>
              <a:t>NUM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8779" y="2560065"/>
            <a:ext cx="617220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rbel"/>
                <a:cs typeface="Corbel"/>
              </a:rPr>
              <a:t>Step</a:t>
            </a:r>
            <a:r>
              <a:rPr sz="1600" spc="-7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5: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10" dirty="0">
                <a:latin typeface="Corbel"/>
                <a:cs typeface="Corbel"/>
              </a:rPr>
              <a:t>Step</a:t>
            </a:r>
            <a:r>
              <a:rPr sz="1600" spc="-7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6: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433" y="2560065"/>
            <a:ext cx="200215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rbel"/>
                <a:cs typeface="Corbel"/>
              </a:rPr>
              <a:t>Set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PREPTR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=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PTR</a:t>
            </a:r>
            <a:endParaRPr sz="1600">
              <a:latin typeface="Corbel"/>
              <a:cs typeface="Corbe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Corbel"/>
                <a:cs typeface="Corbel"/>
              </a:rPr>
              <a:t>Set </a:t>
            </a:r>
            <a:r>
              <a:rPr sz="1600" spc="-10" dirty="0">
                <a:latin typeface="Corbel"/>
                <a:cs typeface="Corbel"/>
              </a:rPr>
              <a:t>PTR </a:t>
            </a:r>
            <a:r>
              <a:rPr sz="1600" spc="-5" dirty="0">
                <a:latin typeface="Corbel"/>
                <a:cs typeface="Corbel"/>
              </a:rPr>
              <a:t>= </a:t>
            </a:r>
            <a:r>
              <a:rPr sz="1600" spc="-10" dirty="0">
                <a:latin typeface="Corbel"/>
                <a:cs typeface="Corbel"/>
              </a:rPr>
              <a:t>PTR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NEXT </a:t>
            </a:r>
            <a:r>
              <a:rPr sz="1600" spc="-3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[END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of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LOOP]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779" y="3296539"/>
            <a:ext cx="4837430" cy="1491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rbel"/>
                <a:cs typeface="Corbel"/>
              </a:rPr>
              <a:t>Step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7: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IF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30" dirty="0">
                <a:latin typeface="Corbel"/>
                <a:cs typeface="Corbel"/>
              </a:rPr>
              <a:t>PTR</a:t>
            </a:r>
            <a:r>
              <a:rPr sz="1600" spc="-30" dirty="0">
                <a:latin typeface="Wingdings"/>
                <a:cs typeface="Wingdings"/>
              </a:rPr>
              <a:t></a:t>
            </a:r>
            <a:r>
              <a:rPr sz="1600" spc="-30" dirty="0">
                <a:latin typeface="Corbel"/>
                <a:cs typeface="Corbel"/>
              </a:rPr>
              <a:t>DATA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==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NUM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then</a:t>
            </a:r>
            <a:endParaRPr sz="1600">
              <a:latin typeface="Corbel"/>
              <a:cs typeface="Corbel"/>
            </a:endParaRPr>
          </a:p>
          <a:p>
            <a:pPr marL="1841500" marR="5080">
              <a:lnSpc>
                <a:spcPct val="100000"/>
              </a:lnSpc>
            </a:pPr>
            <a:r>
              <a:rPr sz="1600" spc="-5" dirty="0">
                <a:latin typeface="Corbel"/>
                <a:cs typeface="Corbel"/>
              </a:rPr>
              <a:t>Set </a:t>
            </a:r>
            <a:r>
              <a:rPr sz="1600" spc="-10" dirty="0">
                <a:latin typeface="Corbel"/>
                <a:cs typeface="Corbel"/>
              </a:rPr>
              <a:t>PREPTR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orbel"/>
                <a:cs typeface="Corbel"/>
              </a:rPr>
              <a:t>NEXT = PTR-&gt;NEXT </a:t>
            </a:r>
            <a:r>
              <a:rPr sz="1600" spc="-3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FREE</a:t>
            </a:r>
            <a:r>
              <a:rPr sz="1600" spc="2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PTR</a:t>
            </a:r>
            <a:endParaRPr sz="16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1600" spc="-10" dirty="0">
                <a:latin typeface="Corbel"/>
                <a:cs typeface="Corbel"/>
              </a:rPr>
              <a:t>Else</a:t>
            </a:r>
            <a:endParaRPr sz="1600">
              <a:latin typeface="Corbel"/>
              <a:cs typeface="Corbel"/>
            </a:endParaRPr>
          </a:p>
          <a:p>
            <a:pPr marL="1841500">
              <a:lnSpc>
                <a:spcPct val="100000"/>
              </a:lnSpc>
            </a:pPr>
            <a:r>
              <a:rPr sz="1600" spc="-5" dirty="0">
                <a:latin typeface="Corbel"/>
                <a:cs typeface="Corbel"/>
              </a:rPr>
              <a:t>Write</a:t>
            </a:r>
            <a:r>
              <a:rPr sz="1600" spc="-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“Data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Not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Found”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10" dirty="0">
                <a:latin typeface="Corbel"/>
                <a:cs typeface="Corbel"/>
              </a:rPr>
              <a:t>Step </a:t>
            </a:r>
            <a:r>
              <a:rPr sz="1600" spc="-5" dirty="0">
                <a:latin typeface="Corbel"/>
                <a:cs typeface="Corbel"/>
              </a:rPr>
              <a:t>9: </a:t>
            </a:r>
            <a:r>
              <a:rPr sz="1600" spc="-10" dirty="0">
                <a:latin typeface="Corbel"/>
                <a:cs typeface="Corbel"/>
              </a:rPr>
              <a:t>Exit</a:t>
            </a:r>
            <a:endParaRPr sz="16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209550"/>
            <a:ext cx="4053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0" smtClean="0">
                <a:latin typeface="Corbel"/>
                <a:cs typeface="Corbel"/>
              </a:rPr>
              <a:t>T</a:t>
            </a:r>
            <a:r>
              <a:rPr sz="2400" b="1" smtClean="0">
                <a:latin typeface="Corbel"/>
                <a:cs typeface="Corbel"/>
              </a:rPr>
              <a:t>ra</a:t>
            </a:r>
            <a:r>
              <a:rPr sz="2400" b="1" spc="-10" smtClean="0">
                <a:latin typeface="Corbel"/>
                <a:cs typeface="Corbel"/>
              </a:rPr>
              <a:t>v</a:t>
            </a:r>
            <a:r>
              <a:rPr sz="2400" b="1" smtClean="0">
                <a:latin typeface="Corbel"/>
                <a:cs typeface="Corbel"/>
              </a:rPr>
              <a:t>ersing</a:t>
            </a:r>
            <a:r>
              <a:rPr sz="2400" b="1" spc="10" smtClean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in</a:t>
            </a:r>
            <a:r>
              <a:rPr sz="2400" b="1" spc="-1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a</a:t>
            </a:r>
            <a:r>
              <a:rPr sz="2400" b="1" spc="-6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i</a:t>
            </a:r>
            <a:r>
              <a:rPr sz="2400" b="1" spc="-5" dirty="0">
                <a:latin typeface="Corbel"/>
                <a:cs typeface="Corbel"/>
              </a:rPr>
              <a:t>n</a:t>
            </a:r>
            <a:r>
              <a:rPr sz="2400" b="1" spc="-15" dirty="0">
                <a:latin typeface="Corbel"/>
                <a:cs typeface="Corbel"/>
              </a:rPr>
              <a:t>g</a:t>
            </a:r>
            <a:r>
              <a:rPr sz="2400" b="1" dirty="0">
                <a:latin typeface="Corbel"/>
                <a:cs typeface="Corbel"/>
              </a:rPr>
              <a:t>le</a:t>
            </a:r>
            <a:r>
              <a:rPr sz="2400" b="1" spc="1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L</a:t>
            </a: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5" dirty="0">
                <a:latin typeface="Corbel"/>
                <a:cs typeface="Corbel"/>
              </a:rPr>
              <a:t>n</a:t>
            </a:r>
            <a:r>
              <a:rPr sz="2400" b="1" dirty="0">
                <a:latin typeface="Corbel"/>
                <a:cs typeface="Corbel"/>
              </a:rPr>
              <a:t>k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L</a:t>
            </a: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5" dirty="0">
                <a:latin typeface="Corbel"/>
                <a:cs typeface="Corbel"/>
              </a:rPr>
              <a:t>st</a:t>
            </a:r>
            <a:endParaRPr sz="2400" b="1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539" y="813561"/>
            <a:ext cx="4874260" cy="1901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spc="-5" dirty="0">
                <a:solidFill>
                  <a:srgbClr val="C00000"/>
                </a:solidFill>
                <a:latin typeface="Corbel"/>
                <a:cs typeface="Corbel"/>
              </a:rPr>
              <a:t>Algorithm</a:t>
            </a:r>
            <a:r>
              <a:rPr sz="1950" b="1" spc="-3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spc="-5" dirty="0">
                <a:solidFill>
                  <a:srgbClr val="C00000"/>
                </a:solidFill>
                <a:latin typeface="Corbel"/>
                <a:cs typeface="Corbel"/>
              </a:rPr>
              <a:t>for</a:t>
            </a:r>
            <a:r>
              <a:rPr sz="1950" b="1" spc="-1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dirty="0">
                <a:solidFill>
                  <a:srgbClr val="C00000"/>
                </a:solidFill>
                <a:latin typeface="Corbel"/>
                <a:cs typeface="Corbel"/>
              </a:rPr>
              <a:t>traversing</a:t>
            </a:r>
            <a:r>
              <a:rPr sz="1950" b="1" spc="-1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dirty="0">
                <a:solidFill>
                  <a:srgbClr val="C00000"/>
                </a:solidFill>
                <a:latin typeface="Corbel"/>
                <a:cs typeface="Corbel"/>
              </a:rPr>
              <a:t>a</a:t>
            </a:r>
            <a:r>
              <a:rPr sz="1950" b="1" spc="-10" dirty="0">
                <a:solidFill>
                  <a:srgbClr val="C00000"/>
                </a:solidFill>
                <a:latin typeface="Corbel"/>
                <a:cs typeface="Corbel"/>
              </a:rPr>
              <a:t> linked</a:t>
            </a:r>
            <a:r>
              <a:rPr sz="1950" b="1" spc="-1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spc="-5" dirty="0">
                <a:solidFill>
                  <a:srgbClr val="C00000"/>
                </a:solidFill>
                <a:latin typeface="Corbel"/>
                <a:cs typeface="Corbel"/>
              </a:rPr>
              <a:t>list</a:t>
            </a:r>
            <a:endParaRPr sz="195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950" dirty="0">
                <a:latin typeface="Corbel"/>
                <a:cs typeface="Corbel"/>
              </a:rPr>
              <a:t>Step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1:</a:t>
            </a:r>
            <a:r>
              <a:rPr sz="1950" spc="-20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[INITIALIZE]</a:t>
            </a:r>
            <a:endParaRPr sz="195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1950" dirty="0">
                <a:latin typeface="Corbel"/>
                <a:cs typeface="Corbel"/>
              </a:rPr>
              <a:t>SET</a:t>
            </a:r>
            <a:r>
              <a:rPr sz="1950" spc="-3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PTR</a:t>
            </a:r>
            <a:r>
              <a:rPr sz="1950" spc="-3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=</a:t>
            </a:r>
            <a:r>
              <a:rPr sz="1950" spc="-80" dirty="0">
                <a:latin typeface="Corbel"/>
                <a:cs typeface="Corbel"/>
              </a:rPr>
              <a:t> </a:t>
            </a:r>
            <a:r>
              <a:rPr sz="1950" spc="-20" dirty="0">
                <a:latin typeface="Corbel"/>
                <a:cs typeface="Corbel"/>
              </a:rPr>
              <a:t>START</a:t>
            </a:r>
            <a:endParaRPr sz="19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50" dirty="0">
                <a:latin typeface="Corbel"/>
                <a:cs typeface="Corbel"/>
              </a:rPr>
              <a:t>Step</a:t>
            </a:r>
            <a:r>
              <a:rPr sz="1950" spc="-1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2:</a:t>
            </a:r>
            <a:r>
              <a:rPr sz="1950" spc="-10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Repeat</a:t>
            </a:r>
            <a:r>
              <a:rPr sz="1950" spc="-6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Steps</a:t>
            </a:r>
            <a:r>
              <a:rPr sz="1950" spc="-3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3 and</a:t>
            </a:r>
            <a:r>
              <a:rPr sz="1950" spc="-1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4</a:t>
            </a:r>
            <a:r>
              <a:rPr sz="1950" spc="-1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while</a:t>
            </a:r>
            <a:r>
              <a:rPr sz="1950" spc="-2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PTR</a:t>
            </a:r>
            <a:r>
              <a:rPr sz="1950" spc="-20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!=</a:t>
            </a:r>
            <a:r>
              <a:rPr sz="1950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NULL</a:t>
            </a:r>
            <a:endParaRPr sz="195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539" y="2688760"/>
            <a:ext cx="746760" cy="8159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950" dirty="0">
                <a:latin typeface="Corbel"/>
                <a:cs typeface="Corbel"/>
              </a:rPr>
              <a:t>Step</a:t>
            </a:r>
            <a:r>
              <a:rPr sz="1950" spc="-9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3:</a:t>
            </a:r>
            <a:endParaRPr sz="19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50" dirty="0">
                <a:latin typeface="Corbel"/>
                <a:cs typeface="Corbel"/>
              </a:rPr>
              <a:t>Step</a:t>
            </a:r>
            <a:r>
              <a:rPr sz="1950" spc="-1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4:</a:t>
            </a:r>
            <a:endParaRPr sz="195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3989" y="2688760"/>
            <a:ext cx="3102610" cy="120904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950" dirty="0">
                <a:latin typeface="Corbel"/>
                <a:cs typeface="Corbel"/>
              </a:rPr>
              <a:t>Apply</a:t>
            </a:r>
            <a:r>
              <a:rPr sz="1950" spc="-40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Process</a:t>
            </a:r>
            <a:r>
              <a:rPr sz="1950" spc="-4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to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PTR</a:t>
            </a:r>
            <a:r>
              <a:rPr sz="1950" spc="-1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-&gt;</a:t>
            </a:r>
            <a:r>
              <a:rPr sz="1950" spc="-5" dirty="0">
                <a:latin typeface="Corbel"/>
                <a:cs typeface="Corbel"/>
              </a:rPr>
              <a:t> </a:t>
            </a:r>
            <a:r>
              <a:rPr sz="1950" spc="-50" dirty="0">
                <a:latin typeface="Corbel"/>
                <a:cs typeface="Corbel"/>
              </a:rPr>
              <a:t>DATA</a:t>
            </a:r>
            <a:endParaRPr sz="1950">
              <a:latin typeface="Corbel"/>
              <a:cs typeface="Corbel"/>
            </a:endParaRPr>
          </a:p>
          <a:p>
            <a:pPr marL="12700" marR="643890">
              <a:lnSpc>
                <a:spcPct val="132300"/>
              </a:lnSpc>
              <a:spcBef>
                <a:spcPts val="15"/>
              </a:spcBef>
            </a:pPr>
            <a:r>
              <a:rPr sz="1950" dirty="0">
                <a:latin typeface="Corbel"/>
                <a:cs typeface="Corbel"/>
              </a:rPr>
              <a:t>SET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PTR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=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PTR</a:t>
            </a:r>
            <a:r>
              <a:rPr sz="1950" spc="-2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-&gt;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NEXT </a:t>
            </a:r>
            <a:r>
              <a:rPr sz="1950" spc="-37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[EN</a:t>
            </a:r>
            <a:r>
              <a:rPr sz="1950" dirty="0">
                <a:latin typeface="Corbel"/>
                <a:cs typeface="Corbel"/>
              </a:rPr>
              <a:t>D</a:t>
            </a:r>
            <a:r>
              <a:rPr sz="1950" spc="-9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O</a:t>
            </a:r>
            <a:r>
              <a:rPr sz="1950" dirty="0">
                <a:latin typeface="Corbel"/>
                <a:cs typeface="Corbel"/>
              </a:rPr>
              <a:t>F</a:t>
            </a:r>
            <a:r>
              <a:rPr sz="1950" spc="-5" dirty="0">
                <a:latin typeface="Corbel"/>
                <a:cs typeface="Corbel"/>
              </a:rPr>
              <a:t> </a:t>
            </a:r>
            <a:r>
              <a:rPr sz="1950" spc="-70" dirty="0">
                <a:latin typeface="Corbel"/>
                <a:cs typeface="Corbel"/>
              </a:rPr>
              <a:t>L</a:t>
            </a:r>
            <a:r>
              <a:rPr sz="1950" spc="-5" dirty="0">
                <a:latin typeface="Corbel"/>
                <a:cs typeface="Corbel"/>
              </a:rPr>
              <a:t>OOP]</a:t>
            </a:r>
            <a:endParaRPr sz="195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539" y="3968597"/>
            <a:ext cx="126746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latin typeface="Corbel"/>
                <a:cs typeface="Corbel"/>
              </a:rPr>
              <a:t>Step</a:t>
            </a:r>
            <a:r>
              <a:rPr sz="1950" spc="-4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5:</a:t>
            </a:r>
            <a:r>
              <a:rPr sz="1950" spc="-40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EXIT</a:t>
            </a:r>
            <a:endParaRPr sz="195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923" y="646176"/>
            <a:ext cx="6702552" cy="4250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772400" cy="446276"/>
          </a:xfrm>
        </p:spPr>
        <p:txBody>
          <a:bodyPr/>
          <a:lstStyle/>
          <a:p>
            <a:r>
              <a:rPr lang="en-US" altLang="en-US" sz="2900" spc="-110" dirty="0" smtClean="0"/>
              <a:t>Disadvantages of using array as a data structure: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28750"/>
            <a:ext cx="7772400" cy="1069780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/>
              <a:t>Difficulty in dynamic allocation of memory.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/>
              <a:t>Data stored at continuous memory locations.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/>
              <a:t>Insertion or deletion of element is difficult.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33350"/>
            <a:ext cx="5391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smtClean="0">
                <a:latin typeface="Corbel"/>
                <a:cs typeface="Corbel"/>
              </a:rPr>
              <a:t>Printing</a:t>
            </a:r>
            <a:r>
              <a:rPr sz="2400" b="1" spc="25" smtClean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the</a:t>
            </a:r>
            <a:r>
              <a:rPr sz="2400" b="1" spc="-5" dirty="0">
                <a:latin typeface="Corbel"/>
                <a:cs typeface="Corbel"/>
              </a:rPr>
              <a:t> Elements</a:t>
            </a:r>
            <a:r>
              <a:rPr sz="2400" b="1" spc="1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of</a:t>
            </a:r>
            <a:r>
              <a:rPr sz="2400" b="1" spc="40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Single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Link</a:t>
            </a:r>
            <a:r>
              <a:rPr sz="2400" b="1" spc="-1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List</a:t>
            </a:r>
            <a:endParaRPr sz="2400" b="1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459" y="725195"/>
            <a:ext cx="4874260" cy="16021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950" b="1" spc="-5" dirty="0">
                <a:solidFill>
                  <a:srgbClr val="C00000"/>
                </a:solidFill>
                <a:latin typeface="Corbel"/>
                <a:cs typeface="Corbel"/>
              </a:rPr>
              <a:t>Algorithm</a:t>
            </a:r>
            <a:r>
              <a:rPr sz="1950" b="1" spc="-3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dirty="0">
                <a:solidFill>
                  <a:srgbClr val="C00000"/>
                </a:solidFill>
                <a:latin typeface="Corbel"/>
                <a:cs typeface="Corbel"/>
              </a:rPr>
              <a:t>to</a:t>
            </a:r>
            <a:r>
              <a:rPr sz="1950" b="1" spc="-2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dirty="0">
                <a:solidFill>
                  <a:srgbClr val="C00000"/>
                </a:solidFill>
                <a:latin typeface="Corbel"/>
                <a:cs typeface="Corbel"/>
              </a:rPr>
              <a:t>print</a:t>
            </a:r>
            <a:r>
              <a:rPr sz="1950" b="1" spc="-1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dirty="0">
                <a:solidFill>
                  <a:srgbClr val="C00000"/>
                </a:solidFill>
                <a:latin typeface="Corbel"/>
                <a:cs typeface="Corbel"/>
              </a:rPr>
              <a:t>each</a:t>
            </a:r>
            <a:r>
              <a:rPr sz="1950" b="1" spc="-1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dirty="0">
                <a:solidFill>
                  <a:srgbClr val="C00000"/>
                </a:solidFill>
                <a:latin typeface="Corbel"/>
                <a:cs typeface="Corbel"/>
              </a:rPr>
              <a:t>node</a:t>
            </a:r>
            <a:r>
              <a:rPr sz="1950" b="1" spc="-1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dirty="0">
                <a:solidFill>
                  <a:srgbClr val="C00000"/>
                </a:solidFill>
                <a:latin typeface="Corbel"/>
                <a:cs typeface="Corbel"/>
              </a:rPr>
              <a:t>of</a:t>
            </a:r>
            <a:r>
              <a:rPr sz="1950" b="1" spc="-2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spc="-5" dirty="0">
                <a:solidFill>
                  <a:srgbClr val="C00000"/>
                </a:solidFill>
                <a:latin typeface="Corbel"/>
                <a:cs typeface="Corbel"/>
              </a:rPr>
              <a:t>the</a:t>
            </a:r>
            <a:r>
              <a:rPr sz="1950" b="1" spc="-2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spc="-10" dirty="0">
                <a:solidFill>
                  <a:srgbClr val="C00000"/>
                </a:solidFill>
                <a:latin typeface="Corbel"/>
                <a:cs typeface="Corbel"/>
              </a:rPr>
              <a:t>linked </a:t>
            </a:r>
            <a:r>
              <a:rPr sz="1950" b="1" spc="-5" dirty="0">
                <a:solidFill>
                  <a:srgbClr val="C00000"/>
                </a:solidFill>
                <a:latin typeface="Corbel"/>
                <a:cs typeface="Corbel"/>
              </a:rPr>
              <a:t>list</a:t>
            </a:r>
            <a:endParaRPr sz="19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950" dirty="0">
                <a:latin typeface="Corbel"/>
                <a:cs typeface="Corbel"/>
              </a:rPr>
              <a:t>Step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1:</a:t>
            </a:r>
            <a:r>
              <a:rPr sz="1950" spc="-20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[INITIALIZE]</a:t>
            </a:r>
            <a:endParaRPr sz="195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1950" dirty="0">
                <a:latin typeface="Corbel"/>
                <a:cs typeface="Corbel"/>
              </a:rPr>
              <a:t>SET</a:t>
            </a:r>
            <a:r>
              <a:rPr sz="1950" spc="-3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PTR</a:t>
            </a:r>
            <a:r>
              <a:rPr sz="1950" spc="-3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=</a:t>
            </a:r>
            <a:r>
              <a:rPr sz="1950" spc="-80" dirty="0">
                <a:latin typeface="Corbel"/>
                <a:cs typeface="Corbel"/>
              </a:rPr>
              <a:t> </a:t>
            </a:r>
            <a:r>
              <a:rPr sz="1950" spc="-20" dirty="0">
                <a:latin typeface="Corbel"/>
                <a:cs typeface="Corbel"/>
              </a:rPr>
              <a:t>START</a:t>
            </a:r>
            <a:endParaRPr sz="19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50" dirty="0">
                <a:latin typeface="Corbel"/>
                <a:cs typeface="Corbel"/>
              </a:rPr>
              <a:t>Step</a:t>
            </a:r>
            <a:r>
              <a:rPr sz="1950" spc="-1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2:</a:t>
            </a:r>
            <a:r>
              <a:rPr sz="1950" spc="-10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Repeat</a:t>
            </a:r>
            <a:r>
              <a:rPr sz="1950" spc="-6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Steps</a:t>
            </a:r>
            <a:r>
              <a:rPr sz="1950" spc="-3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3 and</a:t>
            </a:r>
            <a:r>
              <a:rPr sz="1950" spc="-1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4</a:t>
            </a:r>
            <a:r>
              <a:rPr sz="1950" spc="-1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while</a:t>
            </a:r>
            <a:r>
              <a:rPr sz="1950" spc="-2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PTR</a:t>
            </a:r>
            <a:r>
              <a:rPr sz="1950" spc="-20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!=</a:t>
            </a:r>
            <a:r>
              <a:rPr sz="1950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NULL</a:t>
            </a:r>
            <a:endParaRPr sz="195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459" y="2301138"/>
            <a:ext cx="746760" cy="815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950" dirty="0">
                <a:latin typeface="Corbel"/>
                <a:cs typeface="Corbel"/>
              </a:rPr>
              <a:t>Step</a:t>
            </a:r>
            <a:r>
              <a:rPr sz="1950" spc="-1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3:</a:t>
            </a:r>
            <a:endParaRPr sz="19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50" dirty="0">
                <a:latin typeface="Corbel"/>
                <a:cs typeface="Corbel"/>
              </a:rPr>
              <a:t>Step</a:t>
            </a:r>
            <a:r>
              <a:rPr sz="1950" spc="-1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4:</a:t>
            </a:r>
            <a:endParaRPr sz="195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5910" y="2301138"/>
            <a:ext cx="2463165" cy="1210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2900"/>
              </a:lnSpc>
              <a:spcBef>
                <a:spcPts val="95"/>
              </a:spcBef>
            </a:pPr>
            <a:r>
              <a:rPr sz="1950" dirty="0">
                <a:latin typeface="Corbel"/>
                <a:cs typeface="Corbel"/>
              </a:rPr>
              <a:t>Write</a:t>
            </a:r>
            <a:r>
              <a:rPr sz="1950" spc="46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PTR</a:t>
            </a:r>
            <a:r>
              <a:rPr sz="1950" spc="9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-&gt;</a:t>
            </a:r>
            <a:r>
              <a:rPr sz="1950" spc="110" dirty="0">
                <a:latin typeface="Corbel"/>
                <a:cs typeface="Corbel"/>
              </a:rPr>
              <a:t> </a:t>
            </a:r>
            <a:r>
              <a:rPr sz="1950" spc="-55" dirty="0">
                <a:latin typeface="Corbel"/>
                <a:cs typeface="Corbel"/>
              </a:rPr>
              <a:t>DATA </a:t>
            </a:r>
            <a:r>
              <a:rPr sz="1950" spc="-5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SET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PTR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=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PTR</a:t>
            </a:r>
            <a:r>
              <a:rPr sz="1950" spc="-2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-&gt;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NEXT </a:t>
            </a:r>
            <a:r>
              <a:rPr sz="1950" spc="-37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[EN</a:t>
            </a:r>
            <a:r>
              <a:rPr sz="1950" dirty="0">
                <a:latin typeface="Corbel"/>
                <a:cs typeface="Corbel"/>
              </a:rPr>
              <a:t>D</a:t>
            </a:r>
            <a:r>
              <a:rPr sz="1950" spc="-9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O</a:t>
            </a:r>
            <a:r>
              <a:rPr sz="1950" dirty="0">
                <a:latin typeface="Corbel"/>
                <a:cs typeface="Corbel"/>
              </a:rPr>
              <a:t>F</a:t>
            </a:r>
            <a:r>
              <a:rPr sz="1950" spc="-5" dirty="0">
                <a:latin typeface="Corbel"/>
                <a:cs typeface="Corbel"/>
              </a:rPr>
              <a:t> </a:t>
            </a:r>
            <a:r>
              <a:rPr sz="1950" spc="-70" dirty="0">
                <a:latin typeface="Corbel"/>
                <a:cs typeface="Corbel"/>
              </a:rPr>
              <a:t>L</a:t>
            </a:r>
            <a:r>
              <a:rPr sz="1950" spc="-5" dirty="0">
                <a:latin typeface="Corbel"/>
                <a:cs typeface="Corbel"/>
              </a:rPr>
              <a:t>OOP]</a:t>
            </a:r>
            <a:endParaRPr sz="195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459" y="3580891"/>
            <a:ext cx="126682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latin typeface="Corbel"/>
                <a:cs typeface="Corbel"/>
              </a:rPr>
              <a:t>Step</a:t>
            </a:r>
            <a:r>
              <a:rPr sz="1950" spc="-5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5:</a:t>
            </a:r>
            <a:r>
              <a:rPr sz="1950" spc="-40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EXIT</a:t>
            </a:r>
            <a:endParaRPr sz="195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230124"/>
            <a:ext cx="6387083" cy="453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09550"/>
            <a:ext cx="55791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smtClean="0">
                <a:latin typeface="Corbel"/>
                <a:cs typeface="Corbel"/>
              </a:rPr>
              <a:t>Counting</a:t>
            </a:r>
            <a:r>
              <a:rPr sz="2000" b="1" spc="-30" smtClean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the</a:t>
            </a:r>
            <a:r>
              <a:rPr sz="2000" b="1" spc="5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Number</a:t>
            </a:r>
            <a:r>
              <a:rPr sz="2000" b="1" spc="20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of</a:t>
            </a:r>
            <a:r>
              <a:rPr sz="2000" b="1" spc="-1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Nodes</a:t>
            </a:r>
            <a:r>
              <a:rPr sz="2000" b="1" spc="5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in</a:t>
            </a:r>
            <a:r>
              <a:rPr sz="2000" b="1" spc="-20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a</a:t>
            </a:r>
            <a:r>
              <a:rPr sz="2000" b="1" spc="-50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Single</a:t>
            </a:r>
            <a:r>
              <a:rPr sz="2000" b="1" spc="-30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Link</a:t>
            </a:r>
            <a:r>
              <a:rPr sz="2000" b="1" spc="-5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List</a:t>
            </a:r>
            <a:endParaRPr sz="2000" b="1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584" y="718464"/>
            <a:ext cx="5960110" cy="199643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950" b="1" spc="-5" dirty="0">
                <a:solidFill>
                  <a:srgbClr val="C00000"/>
                </a:solidFill>
                <a:latin typeface="Corbel"/>
                <a:cs typeface="Corbel"/>
              </a:rPr>
              <a:t>Algorithm</a:t>
            </a:r>
            <a:r>
              <a:rPr sz="1950" b="1" spc="-3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dirty="0">
                <a:solidFill>
                  <a:srgbClr val="C00000"/>
                </a:solidFill>
                <a:latin typeface="Corbel"/>
                <a:cs typeface="Corbel"/>
              </a:rPr>
              <a:t>to</a:t>
            </a:r>
            <a:r>
              <a:rPr sz="1950" b="1" spc="-1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dirty="0">
                <a:solidFill>
                  <a:srgbClr val="C00000"/>
                </a:solidFill>
                <a:latin typeface="Corbel"/>
                <a:cs typeface="Corbel"/>
              </a:rPr>
              <a:t>print</a:t>
            </a:r>
            <a:r>
              <a:rPr sz="1950" b="1" spc="-5" dirty="0">
                <a:solidFill>
                  <a:srgbClr val="C00000"/>
                </a:solidFill>
                <a:latin typeface="Corbel"/>
                <a:cs typeface="Corbel"/>
              </a:rPr>
              <a:t> the</a:t>
            </a:r>
            <a:r>
              <a:rPr sz="1950" b="1" spc="-1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dirty="0">
                <a:solidFill>
                  <a:srgbClr val="C00000"/>
                </a:solidFill>
                <a:latin typeface="Corbel"/>
                <a:cs typeface="Corbel"/>
              </a:rPr>
              <a:t>number</a:t>
            </a:r>
            <a:r>
              <a:rPr sz="1950" b="1" spc="-1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dirty="0">
                <a:solidFill>
                  <a:srgbClr val="C00000"/>
                </a:solidFill>
                <a:latin typeface="Corbel"/>
                <a:cs typeface="Corbel"/>
              </a:rPr>
              <a:t>of</a:t>
            </a:r>
            <a:r>
              <a:rPr sz="1950" b="1" spc="-1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dirty="0">
                <a:solidFill>
                  <a:srgbClr val="C00000"/>
                </a:solidFill>
                <a:latin typeface="Corbel"/>
                <a:cs typeface="Corbel"/>
              </a:rPr>
              <a:t>nodes</a:t>
            </a:r>
            <a:r>
              <a:rPr sz="1950" b="1" spc="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dirty="0">
                <a:solidFill>
                  <a:srgbClr val="C00000"/>
                </a:solidFill>
                <a:latin typeface="Corbel"/>
                <a:cs typeface="Corbel"/>
              </a:rPr>
              <a:t>in</a:t>
            </a:r>
            <a:r>
              <a:rPr sz="1950" b="1" spc="-5" dirty="0">
                <a:solidFill>
                  <a:srgbClr val="C00000"/>
                </a:solidFill>
                <a:latin typeface="Corbel"/>
                <a:cs typeface="Corbel"/>
              </a:rPr>
              <a:t> the</a:t>
            </a:r>
            <a:r>
              <a:rPr sz="1950" b="1" spc="-1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spc="-10" dirty="0">
                <a:solidFill>
                  <a:srgbClr val="C00000"/>
                </a:solidFill>
                <a:latin typeface="Corbel"/>
                <a:cs typeface="Corbel"/>
              </a:rPr>
              <a:t>linked</a:t>
            </a:r>
            <a:r>
              <a:rPr sz="1950" b="1" spc="-1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spc="-5" dirty="0">
                <a:solidFill>
                  <a:srgbClr val="C00000"/>
                </a:solidFill>
                <a:latin typeface="Corbel"/>
                <a:cs typeface="Corbel"/>
              </a:rPr>
              <a:t>list</a:t>
            </a:r>
            <a:endParaRPr sz="19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950" dirty="0">
                <a:latin typeface="Corbel"/>
                <a:cs typeface="Corbel"/>
              </a:rPr>
              <a:t>Step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1:</a:t>
            </a:r>
            <a:r>
              <a:rPr sz="1950" spc="-20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[INITIALIZE]</a:t>
            </a:r>
            <a:endParaRPr sz="1950">
              <a:latin typeface="Corbel"/>
              <a:cs typeface="Corbel"/>
            </a:endParaRPr>
          </a:p>
          <a:p>
            <a:pPr marL="926465">
              <a:lnSpc>
                <a:spcPct val="100000"/>
              </a:lnSpc>
              <a:spcBef>
                <a:spcPts val="765"/>
              </a:spcBef>
            </a:pPr>
            <a:r>
              <a:rPr sz="1950" dirty="0">
                <a:latin typeface="Corbel"/>
                <a:cs typeface="Corbel"/>
              </a:rPr>
              <a:t>SET</a:t>
            </a:r>
            <a:r>
              <a:rPr sz="1950" spc="-3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PTR</a:t>
            </a:r>
            <a:r>
              <a:rPr sz="1950" spc="-3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=</a:t>
            </a:r>
            <a:r>
              <a:rPr sz="1950" spc="-80" dirty="0">
                <a:latin typeface="Corbel"/>
                <a:cs typeface="Corbel"/>
              </a:rPr>
              <a:t> </a:t>
            </a:r>
            <a:r>
              <a:rPr sz="1950" spc="-20" dirty="0">
                <a:latin typeface="Corbel"/>
                <a:cs typeface="Corbel"/>
              </a:rPr>
              <a:t>START</a:t>
            </a:r>
            <a:endParaRPr sz="1950">
              <a:latin typeface="Corbel"/>
              <a:cs typeface="Corbel"/>
            </a:endParaRPr>
          </a:p>
          <a:p>
            <a:pPr marL="926465">
              <a:lnSpc>
                <a:spcPct val="100000"/>
              </a:lnSpc>
              <a:spcBef>
                <a:spcPts val="775"/>
              </a:spcBef>
            </a:pPr>
            <a:r>
              <a:rPr sz="1950" dirty="0">
                <a:latin typeface="Corbel"/>
                <a:cs typeface="Corbel"/>
              </a:rPr>
              <a:t>SET</a:t>
            </a:r>
            <a:r>
              <a:rPr sz="1950" spc="28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Count</a:t>
            </a:r>
            <a:r>
              <a:rPr sz="1950" spc="-4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=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0</a:t>
            </a:r>
            <a:endParaRPr sz="19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950" dirty="0">
                <a:latin typeface="Corbel"/>
                <a:cs typeface="Corbel"/>
              </a:rPr>
              <a:t>Step</a:t>
            </a:r>
            <a:r>
              <a:rPr sz="1950" spc="-1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2:</a:t>
            </a:r>
            <a:r>
              <a:rPr sz="1950" spc="-10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Repeat</a:t>
            </a:r>
            <a:r>
              <a:rPr sz="1950" spc="-6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Steps</a:t>
            </a:r>
            <a:r>
              <a:rPr sz="1950" spc="-3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3 and</a:t>
            </a:r>
            <a:r>
              <a:rPr sz="1950" spc="-1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4</a:t>
            </a:r>
            <a:r>
              <a:rPr sz="1950" spc="-1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while</a:t>
            </a:r>
            <a:r>
              <a:rPr sz="1950" spc="-2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PTR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!=</a:t>
            </a:r>
            <a:r>
              <a:rPr sz="1950" spc="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NULL</a:t>
            </a:r>
            <a:endParaRPr sz="195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584" y="2688760"/>
            <a:ext cx="746760" cy="8159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950" dirty="0">
                <a:latin typeface="Corbel"/>
                <a:cs typeface="Corbel"/>
              </a:rPr>
              <a:t>Step</a:t>
            </a:r>
            <a:r>
              <a:rPr sz="1950" spc="-9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3:</a:t>
            </a:r>
            <a:endParaRPr sz="19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50" dirty="0">
                <a:latin typeface="Corbel"/>
                <a:cs typeface="Corbel"/>
              </a:rPr>
              <a:t>Step</a:t>
            </a:r>
            <a:r>
              <a:rPr sz="1950" spc="-1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4:</a:t>
            </a:r>
            <a:endParaRPr sz="195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3933" y="2688760"/>
            <a:ext cx="2463165" cy="1209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105"/>
              </a:spcBef>
            </a:pPr>
            <a:r>
              <a:rPr sz="1950" dirty="0">
                <a:latin typeface="Corbel"/>
                <a:cs typeface="Corbel"/>
              </a:rPr>
              <a:t>SET</a:t>
            </a:r>
            <a:r>
              <a:rPr sz="1950" spc="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Count </a:t>
            </a:r>
            <a:r>
              <a:rPr sz="1950" dirty="0">
                <a:latin typeface="Corbel"/>
                <a:cs typeface="Corbel"/>
              </a:rPr>
              <a:t>= </a:t>
            </a:r>
            <a:r>
              <a:rPr sz="1950" spc="-5" dirty="0">
                <a:latin typeface="Corbel"/>
                <a:cs typeface="Corbel"/>
              </a:rPr>
              <a:t>Count </a:t>
            </a:r>
            <a:r>
              <a:rPr sz="1950" dirty="0">
                <a:latin typeface="Corbel"/>
                <a:cs typeface="Corbel"/>
              </a:rPr>
              <a:t>+ 1 </a:t>
            </a:r>
            <a:r>
              <a:rPr sz="1950" spc="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SET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PTR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=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PTR</a:t>
            </a:r>
            <a:r>
              <a:rPr sz="1950" spc="-2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-&gt;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NEXT </a:t>
            </a:r>
            <a:r>
              <a:rPr sz="1950" spc="-37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[EN</a:t>
            </a:r>
            <a:r>
              <a:rPr sz="1950" dirty="0">
                <a:latin typeface="Corbel"/>
                <a:cs typeface="Corbel"/>
              </a:rPr>
              <a:t>D</a:t>
            </a:r>
            <a:r>
              <a:rPr sz="1950" spc="-9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O</a:t>
            </a:r>
            <a:r>
              <a:rPr sz="1950" dirty="0">
                <a:latin typeface="Corbel"/>
                <a:cs typeface="Corbel"/>
              </a:rPr>
              <a:t>F</a:t>
            </a:r>
            <a:r>
              <a:rPr sz="1950" spc="-5" dirty="0">
                <a:latin typeface="Corbel"/>
                <a:cs typeface="Corbel"/>
              </a:rPr>
              <a:t> </a:t>
            </a:r>
            <a:r>
              <a:rPr sz="1950" spc="-70" dirty="0">
                <a:latin typeface="Corbel"/>
                <a:cs typeface="Corbel"/>
              </a:rPr>
              <a:t>L</a:t>
            </a:r>
            <a:r>
              <a:rPr sz="1950" spc="-5" dirty="0">
                <a:latin typeface="Corbel"/>
                <a:cs typeface="Corbel"/>
              </a:rPr>
              <a:t>OOP]</a:t>
            </a:r>
            <a:endParaRPr sz="195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584" y="3968597"/>
            <a:ext cx="126746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latin typeface="Corbel"/>
                <a:cs typeface="Corbel"/>
              </a:rPr>
              <a:t>Step</a:t>
            </a:r>
            <a:r>
              <a:rPr sz="1950" spc="-4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5:</a:t>
            </a:r>
            <a:r>
              <a:rPr sz="1950" spc="-40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EXIT</a:t>
            </a:r>
            <a:endParaRPr sz="195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48" y="284988"/>
            <a:ext cx="6455663" cy="4672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33350"/>
            <a:ext cx="57150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mtClean="0">
                <a:latin typeface="Corbel"/>
                <a:cs typeface="Corbel"/>
              </a:rPr>
              <a:t>Searching</a:t>
            </a:r>
            <a:r>
              <a:rPr sz="2000" b="1" spc="-25" smtClean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an</a:t>
            </a:r>
            <a:r>
              <a:rPr sz="2000" b="1" spc="-2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Element</a:t>
            </a:r>
            <a:r>
              <a:rPr sz="2000" b="1" spc="405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in</a:t>
            </a:r>
            <a:r>
              <a:rPr sz="2000" b="1" spc="-15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unsorted</a:t>
            </a:r>
            <a:r>
              <a:rPr sz="2000" b="1" spc="-50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Single</a:t>
            </a:r>
            <a:r>
              <a:rPr sz="2000" b="1" spc="-20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Link</a:t>
            </a:r>
            <a:r>
              <a:rPr sz="2000" b="1" spc="-15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List</a:t>
            </a:r>
            <a:endParaRPr sz="2000" b="1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57" y="496818"/>
            <a:ext cx="4857115" cy="13493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950" b="1" spc="-5" dirty="0">
                <a:solidFill>
                  <a:srgbClr val="C00000"/>
                </a:solidFill>
                <a:latin typeface="Corbel"/>
                <a:cs typeface="Corbel"/>
              </a:rPr>
              <a:t>Searching</a:t>
            </a:r>
            <a:r>
              <a:rPr sz="1950" b="1" spc="-3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dirty="0">
                <a:solidFill>
                  <a:srgbClr val="C00000"/>
                </a:solidFill>
                <a:latin typeface="Corbel"/>
                <a:cs typeface="Corbel"/>
              </a:rPr>
              <a:t>an</a:t>
            </a:r>
            <a:r>
              <a:rPr sz="1950" b="1" spc="-1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dirty="0">
                <a:solidFill>
                  <a:srgbClr val="C00000"/>
                </a:solidFill>
                <a:latin typeface="Corbel"/>
                <a:cs typeface="Corbel"/>
              </a:rPr>
              <a:t>element</a:t>
            </a:r>
            <a:r>
              <a:rPr sz="1950" b="1" spc="-4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dirty="0">
                <a:solidFill>
                  <a:srgbClr val="C00000"/>
                </a:solidFill>
                <a:latin typeface="Corbel"/>
                <a:cs typeface="Corbel"/>
              </a:rPr>
              <a:t>in</a:t>
            </a:r>
            <a:r>
              <a:rPr sz="1950" b="1" spc="-6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dirty="0">
                <a:solidFill>
                  <a:srgbClr val="C00000"/>
                </a:solidFill>
                <a:latin typeface="Corbel"/>
                <a:cs typeface="Corbel"/>
              </a:rPr>
              <a:t>Unsorted</a:t>
            </a:r>
            <a:r>
              <a:rPr sz="1950" b="1" spc="-2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spc="-5" dirty="0">
                <a:solidFill>
                  <a:srgbClr val="C00000"/>
                </a:solidFill>
                <a:latin typeface="Corbel"/>
                <a:cs typeface="Corbel"/>
              </a:rPr>
              <a:t>Linked</a:t>
            </a:r>
            <a:r>
              <a:rPr sz="1950" b="1" spc="-1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950" b="1" dirty="0">
                <a:solidFill>
                  <a:srgbClr val="C00000"/>
                </a:solidFill>
                <a:latin typeface="Corbel"/>
                <a:cs typeface="Corbel"/>
              </a:rPr>
              <a:t>List</a:t>
            </a:r>
            <a:endParaRPr sz="19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950" dirty="0">
                <a:latin typeface="Corbel"/>
                <a:cs typeface="Corbel"/>
              </a:rPr>
              <a:t>Step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1:</a:t>
            </a:r>
            <a:r>
              <a:rPr sz="1950" spc="-20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[INITIALIZE]</a:t>
            </a:r>
            <a:endParaRPr sz="195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265"/>
              </a:spcBef>
            </a:pPr>
            <a:r>
              <a:rPr sz="1950" dirty="0">
                <a:latin typeface="Corbel"/>
                <a:cs typeface="Corbel"/>
              </a:rPr>
              <a:t>SET</a:t>
            </a:r>
            <a:r>
              <a:rPr sz="1950" spc="-3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PTR</a:t>
            </a:r>
            <a:r>
              <a:rPr sz="1950" spc="-3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=</a:t>
            </a:r>
            <a:r>
              <a:rPr sz="1950" spc="-80" dirty="0">
                <a:latin typeface="Corbel"/>
                <a:cs typeface="Corbel"/>
              </a:rPr>
              <a:t> </a:t>
            </a:r>
            <a:r>
              <a:rPr sz="1950" spc="-20" dirty="0">
                <a:latin typeface="Corbel"/>
                <a:cs typeface="Corbel"/>
              </a:rPr>
              <a:t>START</a:t>
            </a:r>
            <a:endParaRPr sz="19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950" dirty="0">
                <a:latin typeface="Corbel"/>
                <a:cs typeface="Corbel"/>
              </a:rPr>
              <a:t>Step</a:t>
            </a:r>
            <a:r>
              <a:rPr sz="1950" spc="-2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2:</a:t>
            </a:r>
            <a:r>
              <a:rPr sz="1950" spc="-10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Repeat</a:t>
            </a:r>
            <a:r>
              <a:rPr sz="1950" spc="-6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Steps</a:t>
            </a:r>
            <a:r>
              <a:rPr sz="1950" spc="-3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3 </a:t>
            </a:r>
            <a:r>
              <a:rPr sz="1950" spc="-5" dirty="0">
                <a:latin typeface="Corbel"/>
                <a:cs typeface="Corbel"/>
              </a:rPr>
              <a:t>while</a:t>
            </a:r>
            <a:r>
              <a:rPr sz="1950" spc="-2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PTR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!=</a:t>
            </a:r>
            <a:r>
              <a:rPr sz="1950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NULL</a:t>
            </a:r>
            <a:endParaRPr sz="195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357" y="1853564"/>
            <a:ext cx="73088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latin typeface="Corbel"/>
                <a:cs typeface="Corbel"/>
              </a:rPr>
              <a:t>Step</a:t>
            </a:r>
            <a:r>
              <a:rPr sz="1950" spc="-80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3:</a:t>
            </a:r>
            <a:endParaRPr sz="195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9036" y="1820951"/>
            <a:ext cx="4292600" cy="23425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950" dirty="0">
                <a:latin typeface="Corbel"/>
                <a:cs typeface="Corbel"/>
              </a:rPr>
              <a:t>IF</a:t>
            </a:r>
            <a:r>
              <a:rPr sz="1950" spc="-145" dirty="0">
                <a:latin typeface="Corbel"/>
                <a:cs typeface="Corbel"/>
              </a:rPr>
              <a:t> </a:t>
            </a:r>
            <a:r>
              <a:rPr sz="1950" spc="-110" dirty="0">
                <a:latin typeface="Corbel"/>
                <a:cs typeface="Corbel"/>
              </a:rPr>
              <a:t>V</a:t>
            </a:r>
            <a:r>
              <a:rPr sz="1950" dirty="0">
                <a:latin typeface="Corbel"/>
                <a:cs typeface="Corbel"/>
              </a:rPr>
              <a:t>AL</a:t>
            </a:r>
            <a:r>
              <a:rPr sz="1950" spc="-1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= </a:t>
            </a:r>
            <a:r>
              <a:rPr sz="1950" spc="-5" dirty="0">
                <a:latin typeface="Corbel"/>
                <a:cs typeface="Corbel"/>
              </a:rPr>
              <a:t>PT</a:t>
            </a:r>
            <a:r>
              <a:rPr sz="1950" dirty="0">
                <a:latin typeface="Corbel"/>
                <a:cs typeface="Corbel"/>
              </a:rPr>
              <a:t>R</a:t>
            </a:r>
            <a:r>
              <a:rPr sz="1950" spc="-20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-</a:t>
            </a:r>
            <a:r>
              <a:rPr sz="1950" dirty="0">
                <a:latin typeface="Corbel"/>
                <a:cs typeface="Corbel"/>
              </a:rPr>
              <a:t>&gt; </a:t>
            </a:r>
            <a:r>
              <a:rPr sz="1950" spc="-10" dirty="0">
                <a:latin typeface="Corbel"/>
                <a:cs typeface="Corbel"/>
              </a:rPr>
              <a:t>D</a:t>
            </a:r>
            <a:r>
              <a:rPr sz="1950" spc="-105" dirty="0">
                <a:latin typeface="Corbel"/>
                <a:cs typeface="Corbel"/>
              </a:rPr>
              <a:t>AT</a:t>
            </a:r>
            <a:r>
              <a:rPr sz="1950" dirty="0">
                <a:latin typeface="Corbel"/>
                <a:cs typeface="Corbel"/>
              </a:rPr>
              <a:t>A</a:t>
            </a:r>
            <a:endParaRPr sz="1950">
              <a:latin typeface="Corbel"/>
              <a:cs typeface="Corbel"/>
            </a:endParaRPr>
          </a:p>
          <a:p>
            <a:pPr marL="1841500">
              <a:lnSpc>
                <a:spcPct val="100000"/>
              </a:lnSpc>
              <a:spcBef>
                <a:spcPts val="265"/>
              </a:spcBef>
            </a:pPr>
            <a:r>
              <a:rPr sz="1950" dirty="0">
                <a:latin typeface="Corbel"/>
                <a:cs typeface="Corbel"/>
              </a:rPr>
              <a:t>SET</a:t>
            </a:r>
            <a:r>
              <a:rPr sz="1950" spc="-3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POS</a:t>
            </a:r>
            <a:r>
              <a:rPr sz="1950" spc="-3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=</a:t>
            </a:r>
            <a:r>
              <a:rPr sz="1950" spc="-1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PTR</a:t>
            </a:r>
            <a:endParaRPr sz="1950">
              <a:latin typeface="Corbel"/>
              <a:cs typeface="Corbel"/>
            </a:endParaRPr>
          </a:p>
          <a:p>
            <a:pPr marL="1841500">
              <a:lnSpc>
                <a:spcPct val="100000"/>
              </a:lnSpc>
              <a:spcBef>
                <a:spcPts val="275"/>
              </a:spcBef>
            </a:pPr>
            <a:r>
              <a:rPr sz="1950" dirty="0">
                <a:latin typeface="Corbel"/>
                <a:cs typeface="Corbel"/>
              </a:rPr>
              <a:t>Go</a:t>
            </a:r>
            <a:r>
              <a:rPr sz="1950" spc="-150" dirty="0">
                <a:latin typeface="Corbel"/>
                <a:cs typeface="Corbel"/>
              </a:rPr>
              <a:t> </a:t>
            </a:r>
            <a:r>
              <a:rPr sz="1950" spc="-114" dirty="0">
                <a:latin typeface="Corbel"/>
                <a:cs typeface="Corbel"/>
              </a:rPr>
              <a:t>T</a:t>
            </a:r>
            <a:r>
              <a:rPr sz="1950" dirty="0">
                <a:latin typeface="Corbel"/>
                <a:cs typeface="Corbel"/>
              </a:rPr>
              <a:t>o</a:t>
            </a:r>
            <a:r>
              <a:rPr sz="1950" spc="-7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Step</a:t>
            </a:r>
            <a:r>
              <a:rPr sz="1950" spc="-1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5</a:t>
            </a:r>
            <a:endParaRPr sz="195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265"/>
              </a:spcBef>
            </a:pPr>
            <a:r>
              <a:rPr sz="1950" spc="-5" dirty="0">
                <a:latin typeface="Corbel"/>
                <a:cs typeface="Corbel"/>
              </a:rPr>
              <a:t>ELSE</a:t>
            </a:r>
            <a:endParaRPr sz="1950">
              <a:latin typeface="Corbel"/>
              <a:cs typeface="Corbel"/>
            </a:endParaRPr>
          </a:p>
          <a:p>
            <a:pPr marL="927100" marR="5080" indent="914400">
              <a:lnSpc>
                <a:spcPct val="111300"/>
              </a:lnSpc>
              <a:spcBef>
                <a:spcPts val="5"/>
              </a:spcBef>
            </a:pPr>
            <a:r>
              <a:rPr sz="1950" dirty="0">
                <a:latin typeface="Corbel"/>
                <a:cs typeface="Corbel"/>
              </a:rPr>
              <a:t>SET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PTR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=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PTR</a:t>
            </a:r>
            <a:r>
              <a:rPr sz="1950" spc="-2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-&gt;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NEXT </a:t>
            </a:r>
            <a:r>
              <a:rPr sz="1950" spc="-37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[EN</a:t>
            </a:r>
            <a:r>
              <a:rPr sz="1950" dirty="0">
                <a:latin typeface="Corbel"/>
                <a:cs typeface="Corbel"/>
              </a:rPr>
              <a:t>D</a:t>
            </a:r>
            <a:r>
              <a:rPr sz="1950" spc="-9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O</a:t>
            </a:r>
            <a:r>
              <a:rPr sz="1950" dirty="0">
                <a:latin typeface="Corbel"/>
                <a:cs typeface="Corbel"/>
              </a:rPr>
              <a:t>F</a:t>
            </a:r>
            <a:r>
              <a:rPr sz="1950" spc="-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IF]</a:t>
            </a:r>
            <a:endParaRPr sz="19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950" spc="-5" dirty="0">
                <a:latin typeface="Corbel"/>
                <a:cs typeface="Corbel"/>
              </a:rPr>
              <a:t>[EN</a:t>
            </a:r>
            <a:r>
              <a:rPr sz="1950" spc="5" dirty="0">
                <a:latin typeface="Corbel"/>
                <a:cs typeface="Corbel"/>
              </a:rPr>
              <a:t>D</a:t>
            </a:r>
            <a:r>
              <a:rPr sz="1950" spc="-10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OF</a:t>
            </a:r>
            <a:r>
              <a:rPr sz="1950" spc="-5" dirty="0">
                <a:latin typeface="Corbel"/>
                <a:cs typeface="Corbel"/>
              </a:rPr>
              <a:t> </a:t>
            </a:r>
            <a:r>
              <a:rPr sz="1950" spc="-75" dirty="0">
                <a:latin typeface="Corbel"/>
                <a:cs typeface="Corbel"/>
              </a:rPr>
              <a:t>L</a:t>
            </a:r>
            <a:r>
              <a:rPr sz="1950" spc="-5" dirty="0">
                <a:latin typeface="Corbel"/>
                <a:cs typeface="Corbel"/>
              </a:rPr>
              <a:t>OOP]</a:t>
            </a:r>
            <a:endParaRPr sz="195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357" y="4136542"/>
            <a:ext cx="2532380" cy="690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sz="1950" dirty="0">
                <a:latin typeface="Corbel"/>
                <a:cs typeface="Corbel"/>
              </a:rPr>
              <a:t>Step</a:t>
            </a:r>
            <a:r>
              <a:rPr sz="1950" spc="-3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4:</a:t>
            </a:r>
            <a:r>
              <a:rPr sz="1950" spc="-7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SET</a:t>
            </a:r>
            <a:r>
              <a:rPr sz="1950" spc="-2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POS</a:t>
            </a:r>
            <a:r>
              <a:rPr sz="1950" spc="-1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=</a:t>
            </a:r>
            <a:r>
              <a:rPr sz="1950" spc="-3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NULL </a:t>
            </a:r>
            <a:r>
              <a:rPr sz="1950" spc="-375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Step</a:t>
            </a:r>
            <a:r>
              <a:rPr sz="1950" spc="-20" dirty="0">
                <a:latin typeface="Corbel"/>
                <a:cs typeface="Corbel"/>
              </a:rPr>
              <a:t> </a:t>
            </a:r>
            <a:r>
              <a:rPr sz="1950" dirty="0">
                <a:latin typeface="Corbel"/>
                <a:cs typeface="Corbel"/>
              </a:rPr>
              <a:t>5:</a:t>
            </a:r>
            <a:r>
              <a:rPr sz="1950" spc="-15" dirty="0">
                <a:latin typeface="Corbel"/>
                <a:cs typeface="Corbel"/>
              </a:rPr>
              <a:t> </a:t>
            </a:r>
            <a:r>
              <a:rPr sz="1950" spc="-5" dirty="0">
                <a:latin typeface="Corbel"/>
                <a:cs typeface="Corbel"/>
              </a:rPr>
              <a:t>EXIT</a:t>
            </a:r>
            <a:endParaRPr sz="195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052" y="792480"/>
            <a:ext cx="5588508" cy="417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09550"/>
            <a:ext cx="6019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mtClean="0">
                <a:latin typeface="Corbel"/>
                <a:cs typeface="Corbel"/>
              </a:rPr>
              <a:t>Searching</a:t>
            </a:r>
            <a:r>
              <a:rPr sz="2000" b="1" spc="-35" smtClean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an</a:t>
            </a:r>
            <a:r>
              <a:rPr sz="2000" b="1" spc="10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element</a:t>
            </a:r>
            <a:r>
              <a:rPr sz="2000" b="1" spc="-5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in</a:t>
            </a:r>
            <a:r>
              <a:rPr sz="2000" b="1" spc="-2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sorted</a:t>
            </a:r>
            <a:r>
              <a:rPr sz="2000" b="1" dirty="0">
                <a:latin typeface="Corbel"/>
                <a:cs typeface="Corbel"/>
              </a:rPr>
              <a:t> Single</a:t>
            </a:r>
            <a:r>
              <a:rPr sz="2000" b="1" spc="-25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Link</a:t>
            </a:r>
            <a:r>
              <a:rPr sz="2000" b="1" spc="-5" dirty="0">
                <a:latin typeface="Corbel"/>
                <a:cs typeface="Corbel"/>
              </a:rPr>
              <a:t> List</a:t>
            </a:r>
            <a:endParaRPr sz="2000" b="1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194" y="655472"/>
            <a:ext cx="3763010" cy="115824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600" b="1" spc="-5" dirty="0">
                <a:solidFill>
                  <a:srgbClr val="C00000"/>
                </a:solidFill>
                <a:latin typeface="Corbel"/>
                <a:cs typeface="Corbel"/>
              </a:rPr>
              <a:t>Searching</a:t>
            </a:r>
            <a:r>
              <a:rPr sz="1600" b="1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rbel"/>
                <a:cs typeface="Corbel"/>
              </a:rPr>
              <a:t>an</a:t>
            </a:r>
            <a:r>
              <a:rPr sz="1600" b="1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orbel"/>
                <a:cs typeface="Corbel"/>
              </a:rPr>
              <a:t>element</a:t>
            </a:r>
            <a:r>
              <a:rPr sz="1600" b="1" spc="2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orbel"/>
                <a:cs typeface="Corbel"/>
              </a:rPr>
              <a:t>in</a:t>
            </a:r>
            <a:r>
              <a:rPr sz="1600" b="1" spc="-4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orbel"/>
                <a:cs typeface="Corbel"/>
              </a:rPr>
              <a:t>Sorted</a:t>
            </a:r>
            <a:r>
              <a:rPr sz="1600" b="1" spc="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rbel"/>
                <a:cs typeface="Corbel"/>
              </a:rPr>
              <a:t>Linked </a:t>
            </a:r>
            <a:r>
              <a:rPr sz="1600" b="1" spc="-5" dirty="0">
                <a:solidFill>
                  <a:srgbClr val="C00000"/>
                </a:solidFill>
                <a:latin typeface="Corbel"/>
                <a:cs typeface="Corbel"/>
              </a:rPr>
              <a:t>List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spc="-10" dirty="0">
                <a:latin typeface="Corbel"/>
                <a:cs typeface="Corbel"/>
              </a:rPr>
              <a:t>Step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1: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[INITIALIZE]</a:t>
            </a:r>
            <a:endParaRPr sz="16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1600" spc="-10" dirty="0">
                <a:latin typeface="Corbel"/>
                <a:cs typeface="Corbel"/>
              </a:rPr>
              <a:t>SET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PTR</a:t>
            </a:r>
            <a:r>
              <a:rPr sz="1600" spc="-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=</a:t>
            </a:r>
            <a:r>
              <a:rPr sz="1600" spc="-35" dirty="0">
                <a:latin typeface="Corbel"/>
                <a:cs typeface="Corbel"/>
              </a:rPr>
              <a:t> </a:t>
            </a:r>
            <a:r>
              <a:rPr sz="1600" spc="-25" dirty="0">
                <a:latin typeface="Corbel"/>
                <a:cs typeface="Corbel"/>
              </a:rPr>
              <a:t>START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spc="-10" dirty="0">
                <a:latin typeface="Corbel"/>
                <a:cs typeface="Corbel"/>
              </a:rPr>
              <a:t>Step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2: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Repeat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Steps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3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while</a:t>
            </a:r>
            <a:r>
              <a:rPr sz="1600" spc="2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PTR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!=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NULL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194" y="1828545"/>
            <a:ext cx="603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rbel"/>
                <a:cs typeface="Corbel"/>
              </a:rPr>
              <a:t>Step</a:t>
            </a:r>
            <a:r>
              <a:rPr sz="1600" spc="-5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3: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4950" y="1789455"/>
            <a:ext cx="3860165" cy="25717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Corbel"/>
                <a:cs typeface="Corbel"/>
              </a:rPr>
              <a:t>IF PTR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-</a:t>
            </a:r>
            <a:r>
              <a:rPr sz="1600" spc="-5" dirty="0">
                <a:latin typeface="Corbel"/>
                <a:cs typeface="Corbel"/>
              </a:rPr>
              <a:t>&gt;</a:t>
            </a:r>
            <a:r>
              <a:rPr sz="1600" spc="2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D</a:t>
            </a:r>
            <a:r>
              <a:rPr sz="1600" spc="-100" dirty="0">
                <a:latin typeface="Corbel"/>
                <a:cs typeface="Corbel"/>
              </a:rPr>
              <a:t>A</a:t>
            </a:r>
            <a:r>
              <a:rPr sz="1600" spc="-90" dirty="0">
                <a:latin typeface="Corbel"/>
                <a:cs typeface="Corbel"/>
              </a:rPr>
              <a:t>T</a:t>
            </a:r>
            <a:r>
              <a:rPr sz="1600" spc="-5" dirty="0">
                <a:latin typeface="Corbel"/>
                <a:cs typeface="Corbel"/>
              </a:rPr>
              <a:t>A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=</a:t>
            </a:r>
            <a:r>
              <a:rPr sz="1600" spc="-95" dirty="0">
                <a:latin typeface="Corbel"/>
                <a:cs typeface="Corbel"/>
              </a:rPr>
              <a:t> </a:t>
            </a:r>
            <a:r>
              <a:rPr sz="1600" spc="-90" dirty="0">
                <a:latin typeface="Corbel"/>
                <a:cs typeface="Corbel"/>
              </a:rPr>
              <a:t>V</a:t>
            </a:r>
            <a:r>
              <a:rPr sz="1600" spc="-15" dirty="0">
                <a:latin typeface="Corbel"/>
                <a:cs typeface="Corbel"/>
              </a:rPr>
              <a:t>A</a:t>
            </a:r>
            <a:r>
              <a:rPr sz="1600" spc="-5" dirty="0">
                <a:latin typeface="Corbel"/>
                <a:cs typeface="Corbel"/>
              </a:rPr>
              <a:t>L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then</a:t>
            </a:r>
            <a:endParaRPr sz="1600">
              <a:latin typeface="Corbel"/>
              <a:cs typeface="Corbel"/>
            </a:endParaRPr>
          </a:p>
          <a:p>
            <a:pPr marL="1841500">
              <a:lnSpc>
                <a:spcPct val="100000"/>
              </a:lnSpc>
              <a:spcBef>
                <a:spcPts val="305"/>
              </a:spcBef>
            </a:pPr>
            <a:r>
              <a:rPr sz="1600" spc="-10" dirty="0">
                <a:latin typeface="Corbel"/>
                <a:cs typeface="Corbel"/>
              </a:rPr>
              <a:t>SET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POS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= PTR</a:t>
            </a:r>
            <a:endParaRPr sz="1600">
              <a:latin typeface="Corbel"/>
              <a:cs typeface="Corbel"/>
            </a:endParaRPr>
          </a:p>
          <a:p>
            <a:pPr marL="927100" marR="593090" indent="914400">
              <a:lnSpc>
                <a:spcPct val="116199"/>
              </a:lnSpc>
            </a:pPr>
            <a:r>
              <a:rPr sz="1600" spc="-5" dirty="0">
                <a:latin typeface="Corbel"/>
                <a:cs typeface="Corbel"/>
              </a:rPr>
              <a:t>Go</a:t>
            </a:r>
            <a:r>
              <a:rPr sz="1600" spc="-105" dirty="0">
                <a:latin typeface="Corbel"/>
                <a:cs typeface="Corbel"/>
              </a:rPr>
              <a:t> </a:t>
            </a:r>
            <a:r>
              <a:rPr sz="1600" spc="-100" dirty="0">
                <a:latin typeface="Corbel"/>
                <a:cs typeface="Corbel"/>
              </a:rPr>
              <a:t>T</a:t>
            </a:r>
            <a:r>
              <a:rPr sz="1600" spc="-5" dirty="0">
                <a:latin typeface="Corbel"/>
                <a:cs typeface="Corbel"/>
              </a:rPr>
              <a:t>o</a:t>
            </a:r>
            <a:r>
              <a:rPr sz="1600" spc="-3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Ste</a:t>
            </a:r>
            <a:r>
              <a:rPr sz="1600" spc="-5" dirty="0">
                <a:latin typeface="Corbel"/>
                <a:cs typeface="Corbel"/>
              </a:rPr>
              <a:t>p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5  </a:t>
            </a:r>
            <a:r>
              <a:rPr sz="1600" spc="-10" dirty="0">
                <a:latin typeface="Corbel"/>
                <a:cs typeface="Corbel"/>
              </a:rPr>
              <a:t>E</a:t>
            </a:r>
            <a:r>
              <a:rPr sz="1600" spc="-15" dirty="0">
                <a:latin typeface="Corbel"/>
                <a:cs typeface="Corbel"/>
              </a:rPr>
              <a:t>L</a:t>
            </a:r>
            <a:r>
              <a:rPr sz="1600" spc="-10" dirty="0">
                <a:latin typeface="Corbel"/>
                <a:cs typeface="Corbel"/>
              </a:rPr>
              <a:t>S</a:t>
            </a:r>
            <a:r>
              <a:rPr sz="1600" spc="-5" dirty="0">
                <a:latin typeface="Corbel"/>
                <a:cs typeface="Corbel"/>
              </a:rPr>
              <a:t>E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5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IF</a:t>
            </a:r>
            <a:r>
              <a:rPr sz="1600" spc="-110" dirty="0">
                <a:latin typeface="Corbel"/>
                <a:cs typeface="Corbel"/>
              </a:rPr>
              <a:t> </a:t>
            </a:r>
            <a:r>
              <a:rPr sz="1600" spc="-90" dirty="0">
                <a:latin typeface="Corbel"/>
                <a:cs typeface="Corbel"/>
              </a:rPr>
              <a:t>V</a:t>
            </a:r>
            <a:r>
              <a:rPr sz="1600" spc="-15" dirty="0">
                <a:latin typeface="Corbel"/>
                <a:cs typeface="Corbel"/>
              </a:rPr>
              <a:t>A</a:t>
            </a:r>
            <a:r>
              <a:rPr sz="1600" spc="-5" dirty="0">
                <a:latin typeface="Corbel"/>
                <a:cs typeface="Corbel"/>
              </a:rPr>
              <a:t>L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&gt;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PTR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-</a:t>
            </a:r>
            <a:r>
              <a:rPr sz="1600" spc="-5" dirty="0">
                <a:latin typeface="Corbel"/>
                <a:cs typeface="Corbel"/>
              </a:rPr>
              <a:t>&gt;</a:t>
            </a:r>
            <a:r>
              <a:rPr sz="1600" spc="2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D</a:t>
            </a:r>
            <a:r>
              <a:rPr sz="1600" spc="-100" dirty="0">
                <a:latin typeface="Corbel"/>
                <a:cs typeface="Corbel"/>
              </a:rPr>
              <a:t>A</a:t>
            </a:r>
            <a:r>
              <a:rPr sz="1600" spc="-90" dirty="0">
                <a:latin typeface="Corbel"/>
                <a:cs typeface="Corbel"/>
              </a:rPr>
              <a:t>T</a:t>
            </a:r>
            <a:r>
              <a:rPr sz="1600" spc="-5" dirty="0">
                <a:latin typeface="Corbel"/>
                <a:cs typeface="Corbel"/>
              </a:rPr>
              <a:t>A</a:t>
            </a:r>
            <a:endParaRPr sz="1600">
              <a:latin typeface="Corbel"/>
              <a:cs typeface="Corbel"/>
            </a:endParaRPr>
          </a:p>
          <a:p>
            <a:pPr marL="1841500">
              <a:lnSpc>
                <a:spcPct val="100000"/>
              </a:lnSpc>
              <a:spcBef>
                <a:spcPts val="300"/>
              </a:spcBef>
            </a:pPr>
            <a:r>
              <a:rPr sz="1600" spc="-10" dirty="0">
                <a:latin typeface="Corbel"/>
                <a:cs typeface="Corbel"/>
              </a:rPr>
              <a:t>SET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PTR =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PTR -&gt;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NEXT</a:t>
            </a:r>
            <a:endParaRPr sz="16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315"/>
              </a:spcBef>
            </a:pPr>
            <a:r>
              <a:rPr sz="1600" spc="-10" dirty="0">
                <a:latin typeface="Corbel"/>
                <a:cs typeface="Corbel"/>
              </a:rPr>
              <a:t>ELSE</a:t>
            </a:r>
            <a:endParaRPr sz="1600">
              <a:latin typeface="Corbel"/>
              <a:cs typeface="Corbel"/>
            </a:endParaRPr>
          </a:p>
          <a:p>
            <a:pPr marL="927100" marR="955675" indent="914400">
              <a:lnSpc>
                <a:spcPct val="115599"/>
              </a:lnSpc>
              <a:spcBef>
                <a:spcPts val="15"/>
              </a:spcBef>
            </a:pPr>
            <a:r>
              <a:rPr sz="1600" spc="-5" dirty="0">
                <a:latin typeface="Corbel"/>
                <a:cs typeface="Corbel"/>
              </a:rPr>
              <a:t>Go</a:t>
            </a:r>
            <a:r>
              <a:rPr sz="1600" spc="-105" dirty="0">
                <a:latin typeface="Corbel"/>
                <a:cs typeface="Corbel"/>
              </a:rPr>
              <a:t> </a:t>
            </a:r>
            <a:r>
              <a:rPr sz="1600" spc="-100" dirty="0">
                <a:latin typeface="Corbel"/>
                <a:cs typeface="Corbel"/>
              </a:rPr>
              <a:t>T</a:t>
            </a:r>
            <a:r>
              <a:rPr sz="1600" spc="-5" dirty="0">
                <a:latin typeface="Corbel"/>
                <a:cs typeface="Corbel"/>
              </a:rPr>
              <a:t>o</a:t>
            </a:r>
            <a:r>
              <a:rPr sz="1600" spc="-3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Ste</a:t>
            </a:r>
            <a:r>
              <a:rPr sz="1600" spc="-5" dirty="0">
                <a:latin typeface="Corbel"/>
                <a:cs typeface="Corbel"/>
              </a:rPr>
              <a:t>p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4  </a:t>
            </a:r>
            <a:r>
              <a:rPr sz="1600" spc="-10" dirty="0">
                <a:latin typeface="Corbel"/>
                <a:cs typeface="Corbel"/>
              </a:rPr>
              <a:t>[END</a:t>
            </a:r>
            <a:r>
              <a:rPr sz="1600" spc="-5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OF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IF]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spc="-10" dirty="0">
                <a:latin typeface="Corbel"/>
                <a:cs typeface="Corbel"/>
              </a:rPr>
              <a:t>[END</a:t>
            </a:r>
            <a:r>
              <a:rPr sz="1600" spc="-6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OF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LOOP]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194" y="4337405"/>
            <a:ext cx="208661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1600" spc="-10" dirty="0">
                <a:latin typeface="Corbel"/>
                <a:cs typeface="Corbel"/>
              </a:rPr>
              <a:t>Step</a:t>
            </a:r>
            <a:r>
              <a:rPr sz="1600" dirty="0">
                <a:latin typeface="Corbel"/>
                <a:cs typeface="Corbel"/>
              </a:rPr>
              <a:t> 4:</a:t>
            </a:r>
            <a:r>
              <a:rPr sz="1600" spc="-4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SET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POS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=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NULL </a:t>
            </a:r>
            <a:r>
              <a:rPr sz="1600" spc="-3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Step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5: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EXIT</a:t>
            </a:r>
            <a:endParaRPr sz="16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105282"/>
            <a:ext cx="4827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O</a:t>
            </a:r>
            <a:r>
              <a:rPr sz="2800" spc="-114" dirty="0"/>
              <a:t>p</a:t>
            </a:r>
            <a:r>
              <a:rPr sz="2800" spc="-110" dirty="0"/>
              <a:t>e</a:t>
            </a:r>
            <a:r>
              <a:rPr sz="2800" spc="-160" dirty="0"/>
              <a:t>r</a:t>
            </a:r>
            <a:r>
              <a:rPr sz="2800" spc="-120" dirty="0"/>
              <a:t>a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114" dirty="0"/>
              <a:t>n</a:t>
            </a:r>
            <a:r>
              <a:rPr sz="2800" spc="-5" dirty="0"/>
              <a:t>s</a:t>
            </a:r>
            <a:r>
              <a:rPr sz="2800" spc="-215" dirty="0"/>
              <a:t> 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29" dirty="0"/>
              <a:t> </a:t>
            </a:r>
            <a:r>
              <a:rPr sz="2800" spc="-114" dirty="0"/>
              <a:t>C</a:t>
            </a:r>
            <a:r>
              <a:rPr sz="2800" spc="-120" dirty="0"/>
              <a:t>i</a:t>
            </a:r>
            <a:r>
              <a:rPr sz="2800" spc="-125" dirty="0"/>
              <a:t>r</a:t>
            </a:r>
            <a:r>
              <a:rPr sz="2800" spc="-110" dirty="0"/>
              <a:t>c</a:t>
            </a:r>
            <a:r>
              <a:rPr sz="2800" spc="-114" dirty="0"/>
              <a:t>u</a:t>
            </a:r>
            <a:r>
              <a:rPr sz="2800" spc="-120" dirty="0"/>
              <a:t>la</a:t>
            </a:r>
            <a:r>
              <a:rPr sz="2800" spc="-5" dirty="0"/>
              <a:t>r</a:t>
            </a:r>
            <a:r>
              <a:rPr sz="2800" spc="-204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29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s</a:t>
            </a:r>
            <a:r>
              <a:rPr sz="2800" spc="-5" dirty="0"/>
              <a:t>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44500" y="1097660"/>
            <a:ext cx="3486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Insertion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Operations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List.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Deletion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Operations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13538"/>
            <a:ext cx="4268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rbel"/>
                <a:cs typeface="Corbel"/>
              </a:rPr>
              <a:t>Insertion</a:t>
            </a:r>
            <a:r>
              <a:rPr sz="2000" spc="-1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Operations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on</a:t>
            </a:r>
            <a:r>
              <a:rPr sz="2000" spc="-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Circular</a:t>
            </a:r>
            <a:r>
              <a:rPr sz="2000" dirty="0">
                <a:latin typeface="Corbel"/>
                <a:cs typeface="Corbel"/>
              </a:rPr>
              <a:t> Link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List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110" y="1084580"/>
            <a:ext cx="6132830" cy="114617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Inserting</a:t>
            </a:r>
            <a:r>
              <a:rPr sz="1800" b="1" spc="1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a</a:t>
            </a:r>
            <a:r>
              <a:rPr sz="1800" b="1" spc="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new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node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in</a:t>
            </a:r>
            <a:r>
              <a:rPr sz="1800" b="1" spc="-3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Singly</a:t>
            </a:r>
            <a:r>
              <a:rPr sz="1800" b="1" spc="-8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Circular</a:t>
            </a:r>
            <a:r>
              <a:rPr sz="1800" b="1" spc="-2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rbel"/>
                <a:cs typeface="Corbel"/>
              </a:rPr>
              <a:t>Linked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 List</a:t>
            </a:r>
            <a:endParaRPr sz="1800">
              <a:latin typeface="Corbel"/>
              <a:cs typeface="Corbe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orbel"/>
                <a:cs typeface="Corbel"/>
              </a:rPr>
              <a:t>Inserting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new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Node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at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the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beginning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Circular</a:t>
            </a:r>
            <a:r>
              <a:rPr sz="1800" spc="-10" dirty="0">
                <a:latin typeface="Corbel"/>
                <a:cs typeface="Corbel"/>
              </a:rPr>
              <a:t> Linked</a:t>
            </a:r>
            <a:r>
              <a:rPr sz="1800" dirty="0">
                <a:latin typeface="Corbel"/>
                <a:cs typeface="Corbel"/>
              </a:rPr>
              <a:t> List.</a:t>
            </a:r>
            <a:endParaRPr sz="1800">
              <a:latin typeface="Corbel"/>
              <a:cs typeface="Corbe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orbel"/>
                <a:cs typeface="Corbel"/>
              </a:rPr>
              <a:t>Inserting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 </a:t>
            </a:r>
            <a:r>
              <a:rPr sz="1800" spc="-5" dirty="0">
                <a:latin typeface="Corbel"/>
                <a:cs typeface="Corbel"/>
              </a:rPr>
              <a:t>new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Node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at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the </a:t>
            </a:r>
            <a:r>
              <a:rPr sz="1800" dirty="0">
                <a:latin typeface="Corbel"/>
                <a:cs typeface="Corbel"/>
              </a:rPr>
              <a:t>end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of 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Circular</a:t>
            </a:r>
            <a:r>
              <a:rPr sz="1800" spc="-10" dirty="0">
                <a:latin typeface="Corbel"/>
                <a:cs typeface="Corbel"/>
              </a:rPr>
              <a:t> Linked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List.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7016090" cy="13260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5" dirty="0"/>
              <a:t>Inserting</a:t>
            </a:r>
            <a:r>
              <a:rPr sz="2800" spc="-210" dirty="0"/>
              <a:t> </a:t>
            </a:r>
            <a:r>
              <a:rPr sz="2800" spc="-5" dirty="0"/>
              <a:t>a</a:t>
            </a:r>
            <a:r>
              <a:rPr sz="2800" spc="-215" dirty="0"/>
              <a:t> </a:t>
            </a:r>
            <a:r>
              <a:rPr sz="2800" spc="-75" dirty="0"/>
              <a:t>new</a:t>
            </a:r>
            <a:r>
              <a:rPr sz="2800" spc="-210" dirty="0"/>
              <a:t> </a:t>
            </a:r>
            <a:r>
              <a:rPr sz="2800" spc="-85" dirty="0"/>
              <a:t>Node</a:t>
            </a:r>
            <a:r>
              <a:rPr sz="2800" spc="-215" dirty="0"/>
              <a:t> </a:t>
            </a:r>
            <a:r>
              <a:rPr sz="2800" spc="-60" dirty="0"/>
              <a:t>at</a:t>
            </a:r>
            <a:r>
              <a:rPr sz="2800" spc="-200" dirty="0"/>
              <a:t> </a:t>
            </a:r>
            <a:r>
              <a:rPr sz="2800" spc="-80" dirty="0"/>
              <a:t>the</a:t>
            </a:r>
            <a:r>
              <a:rPr sz="2800" spc="-220" dirty="0"/>
              <a:t> </a:t>
            </a:r>
            <a:r>
              <a:rPr sz="2800" spc="-105" dirty="0"/>
              <a:t>beginning</a:t>
            </a:r>
            <a:r>
              <a:rPr sz="2800" spc="-210" dirty="0"/>
              <a:t> </a:t>
            </a:r>
            <a:r>
              <a:rPr sz="2800" spc="-55" dirty="0"/>
              <a:t>of</a:t>
            </a:r>
            <a:r>
              <a:rPr sz="2800" spc="-225" dirty="0"/>
              <a:t> </a:t>
            </a:r>
            <a:r>
              <a:rPr sz="2800" spc="-5" dirty="0"/>
              <a:t>a</a:t>
            </a:r>
            <a:r>
              <a:rPr sz="2800" spc="-204" dirty="0"/>
              <a:t> </a:t>
            </a:r>
            <a:r>
              <a:rPr sz="2800" spc="-105" dirty="0"/>
              <a:t>Circular</a:t>
            </a:r>
            <a:r>
              <a:rPr sz="2800" spc="-210" dirty="0"/>
              <a:t> </a:t>
            </a:r>
            <a:r>
              <a:rPr sz="2800" spc="-100" dirty="0"/>
              <a:t>Linked </a:t>
            </a:r>
            <a:r>
              <a:rPr sz="2800" spc="-860" dirty="0"/>
              <a:t> </a:t>
            </a:r>
            <a:r>
              <a:rPr sz="2800" spc="-95" dirty="0"/>
              <a:t>List.</a:t>
            </a:r>
            <a:endParaRPr sz="2800"/>
          </a:p>
          <a:p>
            <a:pPr marL="38735">
              <a:lnSpc>
                <a:spcPct val="100000"/>
              </a:lnSpc>
              <a:spcBef>
                <a:spcPts val="475"/>
              </a:spcBef>
            </a:pPr>
            <a:r>
              <a:rPr sz="2800" spc="-10" dirty="0">
                <a:solidFill>
                  <a:srgbClr val="600A38"/>
                </a:solidFill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323" y="1364106"/>
            <a:ext cx="4792980" cy="2893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1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2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b="1" spc="10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600" b="1" spc="305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lang="en-US" sz="1600" spc="-10" dirty="0" smtClean="0">
                <a:solidFill>
                  <a:srgbClr val="2E3135"/>
                </a:solidFill>
                <a:latin typeface="SimSun"/>
                <a:cs typeface="SimSun"/>
              </a:rPr>
              <a:t>NEW_NODE</a:t>
            </a: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 </a:t>
            </a:r>
            <a:r>
              <a:rPr sz="1600" b="1" spc="-195" dirty="0">
                <a:solidFill>
                  <a:srgbClr val="286391"/>
                </a:solidFill>
                <a:latin typeface="Trebuchet MS"/>
                <a:cs typeface="Trebuchet MS"/>
              </a:rPr>
              <a:t>NULL</a:t>
            </a:r>
            <a:endParaRPr sz="1600">
              <a:latin typeface="Trebuchet MS"/>
              <a:cs typeface="Trebuchet MS"/>
            </a:endParaRPr>
          </a:p>
          <a:p>
            <a:pPr marL="12700" marR="3350895">
              <a:lnSpc>
                <a:spcPct val="90100"/>
              </a:lnSpc>
              <a:spcBef>
                <a:spcPts val="95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Write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OVERFLOW </a:t>
            </a:r>
            <a:r>
              <a:rPr sz="1600" spc="-79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Go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to 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9</a:t>
            </a:r>
            <a:r>
              <a:rPr sz="1600" smtClean="0">
                <a:solidFill>
                  <a:srgbClr val="009999"/>
                </a:solidFill>
                <a:latin typeface="SimSun"/>
                <a:cs typeface="SimSun"/>
              </a:rPr>
              <a:t> </a:t>
            </a:r>
            <a:r>
              <a:rPr sz="1600" spc="-785" smtClean="0">
                <a:solidFill>
                  <a:srgbClr val="009999"/>
                </a:solidFill>
                <a:latin typeface="SimSun"/>
                <a:cs typeface="SimSun"/>
              </a:rPr>
              <a:t> </a:t>
            </a:r>
            <a:r>
              <a:rPr sz="1600" spc="-165" dirty="0">
                <a:solidFill>
                  <a:srgbClr val="777777"/>
                </a:solidFill>
                <a:latin typeface="SimSun"/>
                <a:cs typeface="SimSun"/>
              </a:rPr>
              <a:t>[</a:t>
            </a:r>
            <a:r>
              <a:rPr sz="1600" b="1" spc="-165" dirty="0">
                <a:solidFill>
                  <a:srgbClr val="286391"/>
                </a:solidFill>
                <a:latin typeface="Trebuchet MS"/>
                <a:cs typeface="Trebuchet MS"/>
              </a:rPr>
              <a:t>END</a:t>
            </a:r>
            <a:r>
              <a:rPr sz="1600" b="1" spc="-25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b="1" spc="-240" dirty="0">
                <a:solidFill>
                  <a:srgbClr val="286391"/>
                </a:solidFill>
                <a:latin typeface="Trebuchet MS"/>
                <a:cs typeface="Trebuchet MS"/>
              </a:rPr>
              <a:t>OF</a:t>
            </a:r>
            <a:r>
              <a:rPr sz="1600" b="1" spc="-195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b="1" spc="65" dirty="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600" spc="65" dirty="0">
                <a:solidFill>
                  <a:srgbClr val="777777"/>
                </a:solidFill>
                <a:latin typeface="SimSun"/>
                <a:cs typeface="SimSun"/>
              </a:rPr>
              <a:t>]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605"/>
              </a:lnSpc>
            </a:pP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2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10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NEW_NODE</a:t>
            </a:r>
            <a:r>
              <a:rPr sz="1600" spc="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600" spc="5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DATA =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VAL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1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3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15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 HEAD</a:t>
            </a:r>
            <a:endParaRPr sz="1600">
              <a:latin typeface="SimSun"/>
              <a:cs typeface="SimSun"/>
            </a:endParaRPr>
          </a:p>
          <a:p>
            <a:pPr marL="12700" marR="5080">
              <a:lnSpc>
                <a:spcPts val="1730"/>
              </a:lnSpc>
              <a:spcBef>
                <a:spcPts val="120"/>
              </a:spcBef>
            </a:pP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4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Repeat 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spc="-5" dirty="0" smtClean="0">
                <a:solidFill>
                  <a:srgbClr val="009999"/>
                </a:solidFill>
                <a:latin typeface="SimSun"/>
                <a:cs typeface="SimSun"/>
              </a:rPr>
              <a:t>5</a:t>
            </a:r>
            <a:r>
              <a:rPr sz="1600" spc="-5" smtClean="0">
                <a:solidFill>
                  <a:srgbClr val="009999"/>
                </a:solidFill>
                <a:latin typeface="SimSun"/>
                <a:cs typeface="SimSun"/>
              </a:rPr>
              <a:t> </a:t>
            </a:r>
            <a:r>
              <a:rPr sz="1600" b="1" spc="-30" dirty="0">
                <a:solidFill>
                  <a:srgbClr val="286391"/>
                </a:solidFill>
                <a:latin typeface="Trebuchet MS"/>
                <a:cs typeface="Trebuchet MS"/>
              </a:rPr>
              <a:t>while</a:t>
            </a:r>
            <a:r>
              <a:rPr sz="1600" b="1" spc="-25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 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dirty="0">
                <a:solidFill>
                  <a:srgbClr val="777777"/>
                </a:solidFill>
                <a:latin typeface="SimSun"/>
                <a:cs typeface="SimSun"/>
              </a:rPr>
              <a:t>&gt;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 != HEAD </a:t>
            </a:r>
            <a:r>
              <a:rPr sz="1600" spc="-7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5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600" spc="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spc="-10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600" spc="5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605"/>
              </a:lnSpc>
            </a:pPr>
            <a:r>
              <a:rPr sz="1600" spc="-165" dirty="0">
                <a:solidFill>
                  <a:srgbClr val="777777"/>
                </a:solidFill>
                <a:latin typeface="SimSun"/>
                <a:cs typeface="SimSun"/>
              </a:rPr>
              <a:t>[</a:t>
            </a:r>
            <a:r>
              <a:rPr sz="1600" b="1" spc="-165" dirty="0">
                <a:solidFill>
                  <a:srgbClr val="286391"/>
                </a:solidFill>
                <a:latin typeface="Trebuchet MS"/>
                <a:cs typeface="Trebuchet MS"/>
              </a:rPr>
              <a:t>END</a:t>
            </a:r>
            <a:r>
              <a:rPr sz="1600" b="1" spc="27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b="1" spc="-240" dirty="0">
                <a:solidFill>
                  <a:srgbClr val="286391"/>
                </a:solidFill>
                <a:latin typeface="Trebuchet MS"/>
                <a:cs typeface="Trebuchet MS"/>
              </a:rPr>
              <a:t>OF</a:t>
            </a:r>
            <a:r>
              <a:rPr sz="1600" b="1" spc="5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LOOP</a:t>
            </a: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]</a:t>
            </a:r>
            <a:endParaRPr sz="1600">
              <a:latin typeface="SimSun"/>
              <a:cs typeface="SimSun"/>
            </a:endParaRPr>
          </a:p>
          <a:p>
            <a:pPr marL="12700" marR="1216025">
              <a:lnSpc>
                <a:spcPct val="90100"/>
              </a:lnSpc>
              <a:spcBef>
                <a:spcPts val="90"/>
              </a:spcBef>
            </a:pP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6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10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NEW_NODE</a:t>
            </a:r>
            <a:r>
              <a:rPr sz="1600" spc="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600" spc="5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HEAD </a:t>
            </a:r>
            <a:r>
              <a:rPr sz="1600" spc="-7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dirty="0" smtClean="0">
                <a:solidFill>
                  <a:srgbClr val="009999"/>
                </a:solidFill>
                <a:latin typeface="SimSun"/>
                <a:cs typeface="SimSun"/>
              </a:rPr>
              <a:t>7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: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 PTR 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dirty="0">
                <a:solidFill>
                  <a:srgbClr val="777777"/>
                </a:solidFill>
                <a:latin typeface="SimSun"/>
                <a:cs typeface="SimSun"/>
              </a:rPr>
              <a:t>&gt;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 = NEW_NODE 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600" spc="-5" dirty="0" smtClean="0">
                <a:solidFill>
                  <a:srgbClr val="009999"/>
                </a:solidFill>
                <a:latin typeface="SimSun"/>
                <a:cs typeface="SimSun"/>
              </a:rPr>
              <a:t>8</a:t>
            </a: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NEW_NODE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spc="-5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3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lang="en-US" sz="1600" spc="-5" dirty="0" smtClean="0">
                <a:solidFill>
                  <a:srgbClr val="009999"/>
                </a:solidFill>
                <a:latin typeface="SimSun"/>
                <a:cs typeface="SimSun"/>
              </a:rPr>
              <a:t>9</a:t>
            </a:r>
            <a:r>
              <a:rPr sz="1600" spc="-5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25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EXIT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/>
          </p:cNvSpPr>
          <p:nvPr>
            <p:ph type="title"/>
          </p:nvPr>
        </p:nvSpPr>
        <p:spPr>
          <a:xfrm>
            <a:off x="3276600" y="209550"/>
            <a:ext cx="1905000" cy="446276"/>
          </a:xfrm>
        </p:spPr>
        <p:txBody>
          <a:bodyPr/>
          <a:lstStyle/>
          <a:p>
            <a:pPr eaLnBrk="1" hangingPunct="1"/>
            <a:r>
              <a:rPr lang="en-US" altLang="en-US" sz="2900" spc="-110" dirty="0" smtClean="0"/>
              <a:t>Linked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sz="2900" spc="-110" dirty="0" smtClean="0"/>
              <a:t>List</a:t>
            </a:r>
          </a:p>
        </p:txBody>
      </p:sp>
      <p:sp>
        <p:nvSpPr>
          <p:cNvPr id="13315" name="Rectangle 14"/>
          <p:cNvSpPr>
            <a:spLocks noGrp="1"/>
          </p:cNvSpPr>
          <p:nvPr>
            <p:ph type="body" idx="4294967295"/>
          </p:nvPr>
        </p:nvSpPr>
        <p:spPr>
          <a:xfrm>
            <a:off x="533400" y="800100"/>
            <a:ext cx="8229600" cy="3714750"/>
          </a:xfrm>
        </p:spPr>
        <p:txBody>
          <a:bodyPr/>
          <a:lstStyle/>
          <a:p>
            <a:pPr algn="just" eaLnBrk="1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en-US" sz="2400" dirty="0" smtClean="0"/>
              <a:t>A linked list is an </a:t>
            </a:r>
            <a:r>
              <a:rPr lang="en-US" altLang="en-US" sz="2400" dirty="0" smtClean="0">
                <a:solidFill>
                  <a:srgbClr val="FF0000"/>
                </a:solidFill>
              </a:rPr>
              <a:t>ordered collection </a:t>
            </a:r>
            <a:r>
              <a:rPr lang="en-US" altLang="en-US" sz="2400" dirty="0" smtClean="0"/>
              <a:t>of elements called </a:t>
            </a:r>
            <a:r>
              <a:rPr lang="en-US" altLang="en-US" sz="2400" dirty="0" smtClean="0">
                <a:solidFill>
                  <a:srgbClr val="FF0000"/>
                </a:solidFill>
              </a:rPr>
              <a:t>nodes</a:t>
            </a:r>
            <a:r>
              <a:rPr lang="en-US" altLang="en-US" sz="2400" dirty="0" smtClean="0"/>
              <a:t>. </a:t>
            </a:r>
          </a:p>
          <a:p>
            <a:pPr algn="just" eaLnBrk="1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en-US" sz="2400" dirty="0" smtClean="0"/>
              <a:t>Each node contains a </a:t>
            </a:r>
            <a:r>
              <a:rPr lang="en-US" altLang="en-US" sz="2400" dirty="0" smtClean="0">
                <a:solidFill>
                  <a:srgbClr val="FF0000"/>
                </a:solidFill>
              </a:rPr>
              <a:t>data portion </a:t>
            </a:r>
            <a:r>
              <a:rPr lang="en-US" altLang="en-US" sz="2400" dirty="0" smtClean="0"/>
              <a:t>and a </a:t>
            </a:r>
            <a:r>
              <a:rPr lang="en-US" altLang="en-US" sz="2400" dirty="0" smtClean="0">
                <a:solidFill>
                  <a:srgbClr val="FF0000"/>
                </a:solidFill>
              </a:rPr>
              <a:t>pointer</a:t>
            </a:r>
            <a:r>
              <a:rPr lang="en-US" altLang="en-US" sz="2400" dirty="0" smtClean="0"/>
              <a:t>. </a:t>
            </a:r>
          </a:p>
          <a:p>
            <a:pPr algn="just" eaLnBrk="1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en-US" sz="2400" dirty="0" smtClean="0"/>
              <a:t>The data portions in all nodes are of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same type</a:t>
            </a:r>
            <a:r>
              <a:rPr lang="en-US" altLang="en-US" sz="2400" dirty="0" smtClean="0"/>
              <a:t>. </a:t>
            </a:r>
          </a:p>
          <a:p>
            <a:pPr algn="just" eaLnBrk="1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en-US" sz="2400" dirty="0" smtClean="0"/>
              <a:t>The pointer in a given node contains the location of the node, that </a:t>
            </a:r>
            <a:r>
              <a:rPr lang="en-US" altLang="en-US" sz="2400" dirty="0" smtClean="0">
                <a:solidFill>
                  <a:srgbClr val="FF0000"/>
                </a:solidFill>
              </a:rPr>
              <a:t>follows</a:t>
            </a:r>
            <a:r>
              <a:rPr lang="en-US" altLang="en-US" sz="2400" dirty="0" smtClean="0"/>
              <a:t> the given node, in the linear ordering of the list.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105282"/>
            <a:ext cx="4827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O</a:t>
            </a:r>
            <a:r>
              <a:rPr sz="2800" spc="-114" dirty="0"/>
              <a:t>p</a:t>
            </a:r>
            <a:r>
              <a:rPr sz="2800" spc="-110" dirty="0"/>
              <a:t>e</a:t>
            </a:r>
            <a:r>
              <a:rPr sz="2800" spc="-160" dirty="0"/>
              <a:t>r</a:t>
            </a:r>
            <a:r>
              <a:rPr sz="2800" spc="-120" dirty="0"/>
              <a:t>a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114" dirty="0"/>
              <a:t>n</a:t>
            </a:r>
            <a:r>
              <a:rPr sz="2800" spc="-5" dirty="0"/>
              <a:t>s</a:t>
            </a:r>
            <a:r>
              <a:rPr sz="2800" spc="-215" dirty="0"/>
              <a:t> 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29" dirty="0"/>
              <a:t> </a:t>
            </a:r>
            <a:r>
              <a:rPr sz="2800" spc="-114" dirty="0"/>
              <a:t>C</a:t>
            </a:r>
            <a:r>
              <a:rPr sz="2800" spc="-120" dirty="0"/>
              <a:t>i</a:t>
            </a:r>
            <a:r>
              <a:rPr sz="2800" spc="-125" dirty="0"/>
              <a:t>r</a:t>
            </a:r>
            <a:r>
              <a:rPr sz="2800" spc="-110" dirty="0"/>
              <a:t>c</a:t>
            </a:r>
            <a:r>
              <a:rPr sz="2800" spc="-114" dirty="0"/>
              <a:t>u</a:t>
            </a:r>
            <a:r>
              <a:rPr sz="2800" spc="-120" dirty="0"/>
              <a:t>la</a:t>
            </a:r>
            <a:r>
              <a:rPr sz="2800" spc="-5" dirty="0"/>
              <a:t>r</a:t>
            </a:r>
            <a:r>
              <a:rPr sz="2800" spc="-204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29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s</a:t>
            </a:r>
            <a:r>
              <a:rPr sz="2800" spc="-5" dirty="0"/>
              <a:t>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623" y="1694688"/>
            <a:ext cx="5085588" cy="2865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61228" y="932764"/>
            <a:ext cx="358076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spc="-15" dirty="0">
                <a:latin typeface="Calibri"/>
                <a:cs typeface="Calibri"/>
              </a:rPr>
              <a:t>Allocate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initialize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24.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dirty="0">
                <a:latin typeface="Calibri"/>
                <a:cs typeface="Calibri"/>
              </a:rPr>
              <a:t>Add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pointing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NEXT </a:t>
            </a:r>
            <a:r>
              <a:rPr sz="1800" spc="-5" dirty="0">
                <a:latin typeface="Calibri"/>
                <a:cs typeface="Calibri"/>
              </a:rPr>
              <a:t>part 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HEAD.</a:t>
            </a:r>
            <a:endParaRPr sz="1800">
              <a:latin typeface="Calibri"/>
              <a:cs typeface="Calibri"/>
            </a:endParaRPr>
          </a:p>
          <a:p>
            <a:pPr marL="12700" marR="52069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spc="-20" dirty="0">
                <a:latin typeface="Calibri"/>
                <a:cs typeface="Calibri"/>
              </a:rPr>
              <a:t>Make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HEAD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point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spc="-20" dirty="0">
                <a:latin typeface="Calibri"/>
                <a:cs typeface="Calibri"/>
              </a:rPr>
              <a:t>Make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HEAD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"/>
            <a:ext cx="693989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Inserting</a:t>
            </a:r>
            <a:r>
              <a:rPr sz="2800" spc="-215" dirty="0"/>
              <a:t> </a:t>
            </a:r>
            <a:r>
              <a:rPr sz="2800" spc="-5" dirty="0"/>
              <a:t>a</a:t>
            </a:r>
            <a:r>
              <a:rPr sz="2800" spc="-215" dirty="0"/>
              <a:t> </a:t>
            </a:r>
            <a:r>
              <a:rPr sz="2800" spc="-75" dirty="0"/>
              <a:t>new</a:t>
            </a:r>
            <a:r>
              <a:rPr sz="2800" spc="-210" dirty="0"/>
              <a:t> </a:t>
            </a:r>
            <a:r>
              <a:rPr sz="2800" spc="-85" dirty="0"/>
              <a:t>Node</a:t>
            </a:r>
            <a:r>
              <a:rPr sz="2800" spc="-220" dirty="0"/>
              <a:t> </a:t>
            </a:r>
            <a:r>
              <a:rPr sz="2800" spc="-60" dirty="0"/>
              <a:t>at</a:t>
            </a:r>
            <a:r>
              <a:rPr sz="2800" spc="-200" dirty="0"/>
              <a:t> </a:t>
            </a:r>
            <a:r>
              <a:rPr sz="2800" spc="-80" dirty="0"/>
              <a:t>the</a:t>
            </a:r>
            <a:r>
              <a:rPr sz="2800" spc="-220" dirty="0"/>
              <a:t> </a:t>
            </a:r>
            <a:r>
              <a:rPr sz="2800" spc="-75" dirty="0"/>
              <a:t>end</a:t>
            </a:r>
            <a:r>
              <a:rPr sz="2800" spc="-215" dirty="0"/>
              <a:t> </a:t>
            </a:r>
            <a:r>
              <a:rPr sz="2800" spc="-55" dirty="0"/>
              <a:t>of</a:t>
            </a:r>
            <a:r>
              <a:rPr sz="2800" spc="-229" dirty="0"/>
              <a:t> </a:t>
            </a:r>
            <a:r>
              <a:rPr sz="2800" spc="-5" dirty="0"/>
              <a:t>a</a:t>
            </a:r>
            <a:r>
              <a:rPr sz="2800" spc="-204" dirty="0"/>
              <a:t> </a:t>
            </a:r>
            <a:r>
              <a:rPr sz="2800" spc="-105" dirty="0"/>
              <a:t>Circular</a:t>
            </a:r>
            <a:r>
              <a:rPr sz="2800" spc="-210" dirty="0"/>
              <a:t> </a:t>
            </a:r>
            <a:r>
              <a:rPr sz="2800" spc="-100" dirty="0"/>
              <a:t>Linked</a:t>
            </a:r>
            <a:r>
              <a:rPr sz="2800" spc="-225" dirty="0"/>
              <a:t> </a:t>
            </a:r>
            <a:r>
              <a:rPr sz="2800" spc="-95" dirty="0"/>
              <a:t>List.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4324" y="909904"/>
            <a:ext cx="1665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600A38"/>
                </a:solidFill>
                <a:latin typeface="Calibri"/>
                <a:cs typeface="Calibri"/>
              </a:rPr>
              <a:t>Algorithm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324" y="1811274"/>
            <a:ext cx="4196715" cy="23135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4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009999"/>
                </a:solidFill>
                <a:latin typeface="SimSun"/>
                <a:cs typeface="SimSun"/>
              </a:rPr>
              <a:t>1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4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b="1" spc="85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400" b="1" spc="254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lang="en-US" sz="1400" spc="-5" dirty="0" smtClean="0">
                <a:solidFill>
                  <a:srgbClr val="2E3135"/>
                </a:solidFill>
                <a:latin typeface="SimSun"/>
                <a:cs typeface="SimSun"/>
              </a:rPr>
              <a:t>NEW_NODE</a:t>
            </a:r>
            <a:r>
              <a:rPr sz="1400" spc="-15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4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b="1" spc="-170" dirty="0">
                <a:solidFill>
                  <a:srgbClr val="286391"/>
                </a:solidFill>
                <a:latin typeface="Trebuchet MS"/>
                <a:cs typeface="Trebuchet MS"/>
              </a:rPr>
              <a:t>NULL</a:t>
            </a:r>
            <a:endParaRPr sz="1400">
              <a:latin typeface="Trebuchet MS"/>
              <a:cs typeface="Trebuchet MS"/>
            </a:endParaRPr>
          </a:p>
          <a:p>
            <a:pPr marL="12700" marR="2930525">
              <a:lnSpc>
                <a:spcPct val="90100"/>
              </a:lnSpc>
              <a:spcBef>
                <a:spcPts val="80"/>
              </a:spcBef>
            </a:pP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Write</a:t>
            </a:r>
            <a:r>
              <a:rPr sz="1400" spc="-7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OVERFLOW </a:t>
            </a:r>
            <a:r>
              <a:rPr sz="1400" spc="-6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Go to </a:t>
            </a:r>
            <a:r>
              <a:rPr sz="14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400" dirty="0" smtClean="0">
                <a:solidFill>
                  <a:srgbClr val="009999"/>
                </a:solidFill>
                <a:latin typeface="SimSun"/>
                <a:cs typeface="SimSun"/>
              </a:rPr>
              <a:t>8</a:t>
            </a:r>
            <a:r>
              <a:rPr sz="1400" smtClean="0">
                <a:solidFill>
                  <a:srgbClr val="009999"/>
                </a:solidFill>
                <a:latin typeface="SimSun"/>
                <a:cs typeface="SimSun"/>
              </a:rPr>
              <a:t> </a:t>
            </a:r>
            <a:r>
              <a:rPr sz="1400" spc="5" smtClean="0">
                <a:solidFill>
                  <a:srgbClr val="009999"/>
                </a:solidFill>
                <a:latin typeface="SimSun"/>
                <a:cs typeface="SimSun"/>
              </a:rPr>
              <a:t> </a:t>
            </a:r>
            <a:r>
              <a:rPr sz="1400" spc="-145" dirty="0">
                <a:solidFill>
                  <a:srgbClr val="777777"/>
                </a:solidFill>
                <a:latin typeface="SimSun"/>
                <a:cs typeface="SimSun"/>
              </a:rPr>
              <a:t>[</a:t>
            </a:r>
            <a:r>
              <a:rPr sz="1400" b="1" spc="-145" dirty="0">
                <a:solidFill>
                  <a:srgbClr val="286391"/>
                </a:solidFill>
                <a:latin typeface="Trebuchet MS"/>
                <a:cs typeface="Trebuchet MS"/>
              </a:rPr>
              <a:t>END</a:t>
            </a:r>
            <a:r>
              <a:rPr sz="1400" b="1" spc="-2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400" b="1" spc="-210" dirty="0">
                <a:solidFill>
                  <a:srgbClr val="286391"/>
                </a:solidFill>
                <a:latin typeface="Trebuchet MS"/>
                <a:cs typeface="Trebuchet MS"/>
              </a:rPr>
              <a:t>OF</a:t>
            </a:r>
            <a:r>
              <a:rPr sz="1400" b="1" spc="-17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400" b="1" spc="55" dirty="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400" spc="55" dirty="0">
                <a:solidFill>
                  <a:srgbClr val="777777"/>
                </a:solidFill>
                <a:latin typeface="SimSun"/>
                <a:cs typeface="SimSun"/>
              </a:rPr>
              <a:t>]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ts val="1430"/>
              </a:lnSpc>
            </a:pPr>
            <a:r>
              <a:rPr sz="1400" spc="-5" smtClean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400" spc="-5" dirty="0" smtClean="0">
                <a:solidFill>
                  <a:srgbClr val="009999"/>
                </a:solidFill>
                <a:latin typeface="SimSun"/>
                <a:cs typeface="SimSun"/>
              </a:rPr>
              <a:t>2</a:t>
            </a:r>
            <a:r>
              <a:rPr sz="1400" spc="-5" smtClean="0">
                <a:solidFill>
                  <a:srgbClr val="2E3135"/>
                </a:solidFill>
                <a:latin typeface="SimSun"/>
                <a:cs typeface="SimSun"/>
              </a:rPr>
              <a:t>: SET NEW_NODE -</a:t>
            </a:r>
            <a:r>
              <a:rPr sz="1400" spc="-5" smtClean="0">
                <a:solidFill>
                  <a:srgbClr val="777777"/>
                </a:solidFill>
                <a:latin typeface="SimSun"/>
                <a:cs typeface="SimSun"/>
              </a:rPr>
              <a:t>&gt; </a:t>
            </a:r>
            <a:r>
              <a:rPr sz="1400" spc="-5" smtClean="0">
                <a:solidFill>
                  <a:srgbClr val="2E3135"/>
                </a:solidFill>
                <a:latin typeface="SimSun"/>
                <a:cs typeface="SimSun"/>
              </a:rPr>
              <a:t>DATA </a:t>
            </a:r>
            <a:r>
              <a:rPr sz="1400" smtClean="0">
                <a:solidFill>
                  <a:srgbClr val="2E3135"/>
                </a:solidFill>
                <a:latin typeface="SimSun"/>
                <a:cs typeface="SimSun"/>
              </a:rPr>
              <a:t>= </a:t>
            </a:r>
            <a:r>
              <a:rPr sz="1400" spc="-5" smtClean="0">
                <a:solidFill>
                  <a:srgbClr val="2E3135"/>
                </a:solidFill>
                <a:latin typeface="SimSun"/>
                <a:cs typeface="SimSun"/>
              </a:rPr>
              <a:t>VAL </a:t>
            </a:r>
            <a:r>
              <a:rPr sz="1400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endParaRPr lang="en-US" sz="1400" dirty="0" smtClean="0">
              <a:solidFill>
                <a:srgbClr val="2E3135"/>
              </a:solidFill>
              <a:latin typeface="SimSun"/>
              <a:cs typeface="SimSun"/>
            </a:endParaRPr>
          </a:p>
          <a:p>
            <a:pPr marL="12700">
              <a:lnSpc>
                <a:spcPts val="1430"/>
              </a:lnSpc>
            </a:pPr>
            <a:r>
              <a:rPr sz="1400" spc="-5" smtClean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400" spc="-5" dirty="0" smtClean="0">
                <a:solidFill>
                  <a:srgbClr val="009999"/>
                </a:solidFill>
                <a:latin typeface="SimSun"/>
                <a:cs typeface="SimSun"/>
              </a:rPr>
              <a:t>3</a:t>
            </a:r>
            <a:r>
              <a:rPr sz="1400" spc="-5" smtClean="0">
                <a:solidFill>
                  <a:srgbClr val="2E3135"/>
                </a:solidFill>
                <a:latin typeface="SimSun"/>
                <a:cs typeface="SimSun"/>
              </a:rPr>
              <a:t>: SET NEW_NODE -</a:t>
            </a:r>
            <a:r>
              <a:rPr sz="1400" spc="-5" smtClean="0">
                <a:solidFill>
                  <a:srgbClr val="777777"/>
                </a:solidFill>
                <a:latin typeface="SimSun"/>
                <a:cs typeface="SimSun"/>
              </a:rPr>
              <a:t>&gt; </a:t>
            </a:r>
            <a:r>
              <a:rPr sz="1400" spc="-5" smtClean="0">
                <a:solidFill>
                  <a:srgbClr val="2E3135"/>
                </a:solidFill>
                <a:latin typeface="SimSun"/>
                <a:cs typeface="SimSun"/>
              </a:rPr>
              <a:t>NEXT </a:t>
            </a:r>
            <a:r>
              <a:rPr sz="1400" smtClean="0">
                <a:solidFill>
                  <a:srgbClr val="2E3135"/>
                </a:solidFill>
                <a:latin typeface="SimSun"/>
                <a:cs typeface="SimSun"/>
              </a:rPr>
              <a:t>= </a:t>
            </a:r>
            <a:r>
              <a:rPr sz="1400" spc="-5" smtClean="0">
                <a:solidFill>
                  <a:srgbClr val="2E3135"/>
                </a:solidFill>
                <a:latin typeface="SimSun"/>
                <a:cs typeface="SimSun"/>
              </a:rPr>
              <a:t>HEAD </a:t>
            </a:r>
            <a:r>
              <a:rPr sz="1400" spc="-685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endParaRPr lang="en-US" sz="1400" spc="-685" dirty="0" smtClean="0">
              <a:solidFill>
                <a:srgbClr val="2E3135"/>
              </a:solidFill>
              <a:latin typeface="SimSun"/>
              <a:cs typeface="SimSun"/>
            </a:endParaRPr>
          </a:p>
          <a:p>
            <a:pPr marL="12700">
              <a:lnSpc>
                <a:spcPts val="1430"/>
              </a:lnSpc>
            </a:pPr>
            <a:r>
              <a:rPr sz="1400" spc="-5" smtClean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400" spc="-5" dirty="0" smtClean="0">
                <a:solidFill>
                  <a:srgbClr val="009999"/>
                </a:solidFill>
                <a:latin typeface="SimSun"/>
                <a:cs typeface="SimSun"/>
              </a:rPr>
              <a:t>4</a:t>
            </a:r>
            <a:r>
              <a:rPr sz="1400" spc="-5" smtClean="0">
                <a:solidFill>
                  <a:srgbClr val="2E3135"/>
                </a:solidFill>
                <a:latin typeface="SimSun"/>
                <a:cs typeface="SimSun"/>
              </a:rPr>
              <a:t>: SET</a:t>
            </a:r>
            <a:r>
              <a:rPr sz="1400" spc="-20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smtClean="0">
                <a:solidFill>
                  <a:srgbClr val="2E3135"/>
                </a:solidFill>
                <a:latin typeface="SimSun"/>
                <a:cs typeface="SimSun"/>
              </a:rPr>
              <a:t>PTR </a:t>
            </a:r>
            <a:r>
              <a:rPr sz="1400" smtClean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400" spc="-5" smtClean="0">
                <a:solidFill>
                  <a:srgbClr val="2E3135"/>
                </a:solidFill>
                <a:latin typeface="SimSun"/>
                <a:cs typeface="SimSun"/>
              </a:rPr>
              <a:t> HEAD</a:t>
            </a:r>
            <a:endParaRPr sz="1400" smtClean="0">
              <a:latin typeface="SimSun"/>
              <a:cs typeface="SimSun"/>
            </a:endParaRPr>
          </a:p>
          <a:p>
            <a:pPr marL="12700" marR="5080">
              <a:lnSpc>
                <a:spcPts val="1510"/>
              </a:lnSpc>
              <a:spcBef>
                <a:spcPts val="10"/>
              </a:spcBef>
            </a:pPr>
            <a:r>
              <a:rPr sz="1400" spc="-5" smtClean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400" spc="-5" dirty="0" smtClean="0">
                <a:solidFill>
                  <a:srgbClr val="009999"/>
                </a:solidFill>
                <a:latin typeface="SimSun"/>
                <a:cs typeface="SimSun"/>
              </a:rPr>
              <a:t>5</a:t>
            </a:r>
            <a:r>
              <a:rPr sz="1400" spc="-5" smtClean="0">
                <a:solidFill>
                  <a:srgbClr val="2E3135"/>
                </a:solidFill>
                <a:latin typeface="SimSun"/>
                <a:cs typeface="SimSun"/>
              </a:rPr>
              <a:t>: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Repeat</a:t>
            </a:r>
            <a:r>
              <a:rPr sz="14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400" spc="-1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lang="en-US" sz="1400" dirty="0" smtClean="0">
                <a:solidFill>
                  <a:srgbClr val="009999"/>
                </a:solidFill>
                <a:latin typeface="SimSun"/>
                <a:cs typeface="SimSun"/>
              </a:rPr>
              <a:t>6</a:t>
            </a:r>
            <a:r>
              <a:rPr sz="1400" smtClean="0">
                <a:solidFill>
                  <a:srgbClr val="009999"/>
                </a:solidFill>
                <a:latin typeface="SimSun"/>
                <a:cs typeface="SimSun"/>
              </a:rPr>
              <a:t> </a:t>
            </a:r>
            <a:r>
              <a:rPr sz="1400" b="1" spc="-25" dirty="0">
                <a:solidFill>
                  <a:srgbClr val="286391"/>
                </a:solidFill>
                <a:latin typeface="Trebuchet MS"/>
                <a:cs typeface="Trebuchet MS"/>
              </a:rPr>
              <a:t>while</a:t>
            </a:r>
            <a:r>
              <a:rPr sz="1400" b="1" spc="265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PTR -</a:t>
            </a:r>
            <a:r>
              <a:rPr sz="1400" spc="-5" dirty="0">
                <a:solidFill>
                  <a:srgbClr val="777777"/>
                </a:solidFill>
                <a:latin typeface="SimSun"/>
                <a:cs typeface="SimSun"/>
              </a:rPr>
              <a:t>&gt;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NEXT</a:t>
            </a:r>
            <a:r>
              <a:rPr sz="14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!=</a:t>
            </a:r>
            <a:r>
              <a:rPr sz="14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HEAD </a:t>
            </a:r>
            <a:r>
              <a:rPr sz="1400" spc="-6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400" spc="-5" dirty="0" smtClean="0">
                <a:solidFill>
                  <a:srgbClr val="009999"/>
                </a:solidFill>
                <a:latin typeface="SimSun"/>
                <a:cs typeface="SimSun"/>
              </a:rPr>
              <a:t>6</a:t>
            </a:r>
            <a:r>
              <a:rPr sz="1400" spc="-5" smtClean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400" smtClean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4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 =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 PTR</a:t>
            </a:r>
            <a:r>
              <a:rPr sz="1400" spc="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400" spc="-5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400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NEXT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ts val="1410"/>
              </a:lnSpc>
            </a:pPr>
            <a:r>
              <a:rPr sz="1400" spc="-145" dirty="0">
                <a:solidFill>
                  <a:srgbClr val="777777"/>
                </a:solidFill>
                <a:latin typeface="SimSun"/>
                <a:cs typeface="SimSun"/>
              </a:rPr>
              <a:t>[</a:t>
            </a:r>
            <a:r>
              <a:rPr sz="1400" b="1" spc="-145" dirty="0">
                <a:solidFill>
                  <a:srgbClr val="286391"/>
                </a:solidFill>
                <a:latin typeface="Trebuchet MS"/>
                <a:cs typeface="Trebuchet MS"/>
              </a:rPr>
              <a:t>END</a:t>
            </a:r>
            <a:r>
              <a:rPr sz="1400" b="1" spc="229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400" b="1" spc="-210" dirty="0">
                <a:solidFill>
                  <a:srgbClr val="286391"/>
                </a:solidFill>
                <a:latin typeface="Trebuchet MS"/>
                <a:cs typeface="Trebuchet MS"/>
              </a:rPr>
              <a:t>OF</a:t>
            </a:r>
            <a:r>
              <a:rPr sz="1400" b="1" spc="229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LOOP</a:t>
            </a:r>
            <a:r>
              <a:rPr sz="1400" spc="-5" dirty="0">
                <a:solidFill>
                  <a:srgbClr val="777777"/>
                </a:solidFill>
                <a:latin typeface="SimSun"/>
                <a:cs typeface="SimSun"/>
              </a:rPr>
              <a:t>]</a:t>
            </a:r>
            <a:endParaRPr sz="1400">
              <a:latin typeface="SimSun"/>
              <a:cs typeface="SimSun"/>
            </a:endParaRPr>
          </a:p>
          <a:p>
            <a:pPr marL="12700" marR="1151255">
              <a:lnSpc>
                <a:spcPts val="1510"/>
              </a:lnSpc>
              <a:spcBef>
                <a:spcPts val="105"/>
              </a:spcBef>
            </a:pPr>
            <a:r>
              <a:rPr sz="14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400" spc="-5" dirty="0" smtClean="0">
                <a:solidFill>
                  <a:srgbClr val="009999"/>
                </a:solidFill>
                <a:latin typeface="SimSun"/>
                <a:cs typeface="SimSun"/>
              </a:rPr>
              <a:t>7</a:t>
            </a:r>
            <a:r>
              <a:rPr sz="1400" spc="-5" smtClean="0">
                <a:solidFill>
                  <a:srgbClr val="2E3135"/>
                </a:solidFill>
                <a:latin typeface="SimSun"/>
                <a:cs typeface="SimSun"/>
              </a:rPr>
              <a:t>: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SET PTR -</a:t>
            </a:r>
            <a:r>
              <a:rPr sz="1400" spc="-5" dirty="0">
                <a:solidFill>
                  <a:srgbClr val="777777"/>
                </a:solidFill>
                <a:latin typeface="SimSun"/>
                <a:cs typeface="SimSun"/>
              </a:rPr>
              <a:t>&gt;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NEXT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=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NEW_NODE </a:t>
            </a:r>
            <a:r>
              <a:rPr sz="1400" spc="-6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lang="en-US" sz="1400" dirty="0" smtClean="0">
                <a:solidFill>
                  <a:srgbClr val="009999"/>
                </a:solidFill>
                <a:latin typeface="SimSun"/>
                <a:cs typeface="SimSun"/>
              </a:rPr>
              <a:t>8</a:t>
            </a:r>
            <a:r>
              <a:rPr sz="1400" spc="-5" smtClean="0">
                <a:solidFill>
                  <a:srgbClr val="009999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777777"/>
                </a:solidFill>
                <a:latin typeface="SimSun"/>
                <a:cs typeface="SimSun"/>
              </a:rPr>
              <a:t>:</a:t>
            </a:r>
            <a:r>
              <a:rPr sz="1400" spc="-10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EXIT</a:t>
            </a:r>
            <a:endParaRPr sz="1400">
              <a:latin typeface="SimSun"/>
              <a:cs typeface="SimSu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4008" y="1024127"/>
            <a:ext cx="4571999" cy="2075688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13538"/>
            <a:ext cx="42379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rbel"/>
                <a:cs typeface="Corbel"/>
              </a:rPr>
              <a:t>Deletion</a:t>
            </a:r>
            <a:r>
              <a:rPr sz="2000" spc="-10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Operations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on</a:t>
            </a:r>
            <a:r>
              <a:rPr sz="2000" spc="-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Circular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Link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List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110" y="1084580"/>
            <a:ext cx="4674235" cy="114617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Deleting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 a</a:t>
            </a:r>
            <a:r>
              <a:rPr sz="1800" b="1" spc="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node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 from</a:t>
            </a:r>
            <a:r>
              <a:rPr sz="1800" b="1" spc="-6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Circular</a:t>
            </a:r>
            <a:r>
              <a:rPr sz="1800" b="1" spc="-7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Singly</a:t>
            </a:r>
            <a:r>
              <a:rPr sz="1800" b="1" spc="1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rbel"/>
                <a:cs typeface="Corbel"/>
              </a:rPr>
              <a:t>Linked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List</a:t>
            </a:r>
            <a:endParaRPr sz="1800">
              <a:latin typeface="Corbel"/>
              <a:cs typeface="Corbe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orbel"/>
                <a:cs typeface="Corbel"/>
              </a:rPr>
              <a:t>Case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1: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First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node </a:t>
            </a:r>
            <a:r>
              <a:rPr sz="1800" dirty="0">
                <a:latin typeface="Corbel"/>
                <a:cs typeface="Corbel"/>
              </a:rPr>
              <a:t>is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deleted</a:t>
            </a:r>
            <a:endParaRPr sz="1800">
              <a:latin typeface="Corbel"/>
              <a:cs typeface="Corbe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orbel"/>
                <a:cs typeface="Corbel"/>
              </a:rPr>
              <a:t>Case</a:t>
            </a:r>
            <a:r>
              <a:rPr sz="1800" dirty="0">
                <a:latin typeface="Corbel"/>
                <a:cs typeface="Corbel"/>
              </a:rPr>
              <a:t> 2: </a:t>
            </a:r>
            <a:r>
              <a:rPr sz="1800" spc="-5" dirty="0">
                <a:latin typeface="Corbel"/>
                <a:cs typeface="Corbel"/>
              </a:rPr>
              <a:t>Last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node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is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deleted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92710"/>
            <a:ext cx="69348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Deletion</a:t>
            </a:r>
            <a:r>
              <a:rPr sz="2800" spc="-229" dirty="0"/>
              <a:t> </a:t>
            </a:r>
            <a:r>
              <a:rPr sz="2800" spc="-60" dirty="0"/>
              <a:t>in</a:t>
            </a:r>
            <a:r>
              <a:rPr sz="2800" spc="-210" dirty="0"/>
              <a:t> </a:t>
            </a:r>
            <a:r>
              <a:rPr sz="2800" spc="-105" dirty="0"/>
              <a:t>Circular</a:t>
            </a:r>
            <a:r>
              <a:rPr sz="2800" spc="-210" dirty="0"/>
              <a:t> </a:t>
            </a:r>
            <a:r>
              <a:rPr sz="2800" spc="-95" dirty="0"/>
              <a:t>singly</a:t>
            </a:r>
            <a:r>
              <a:rPr sz="2800" spc="-200" dirty="0"/>
              <a:t> </a:t>
            </a:r>
            <a:r>
              <a:rPr sz="2800" spc="-100" dirty="0"/>
              <a:t>linked</a:t>
            </a:r>
            <a:r>
              <a:rPr sz="2800" spc="-215" dirty="0"/>
              <a:t> </a:t>
            </a:r>
            <a:r>
              <a:rPr sz="2800" spc="-90" dirty="0"/>
              <a:t>list</a:t>
            </a:r>
            <a:r>
              <a:rPr sz="2800" spc="-210" dirty="0"/>
              <a:t> </a:t>
            </a:r>
            <a:r>
              <a:rPr sz="2800" spc="-60" dirty="0"/>
              <a:t>at</a:t>
            </a:r>
            <a:r>
              <a:rPr sz="2800" spc="-210" dirty="0"/>
              <a:t> </a:t>
            </a:r>
            <a:r>
              <a:rPr sz="2800" spc="-105" dirty="0"/>
              <a:t>beginning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25323" y="1079118"/>
            <a:ext cx="4792345" cy="3325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600A38"/>
                </a:solidFill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1825"/>
              </a:lnSpc>
              <a:spcBef>
                <a:spcPts val="1689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1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3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b="1" spc="100" dirty="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600" b="1" spc="305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b="1" spc="-195" dirty="0">
                <a:solidFill>
                  <a:srgbClr val="286391"/>
                </a:solidFill>
                <a:latin typeface="Trebuchet MS"/>
                <a:cs typeface="Trebuchet MS"/>
              </a:rPr>
              <a:t>NULL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Write</a:t>
            </a:r>
            <a:r>
              <a:rPr sz="1600" spc="-3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UNDERFLOW</a:t>
            </a:r>
            <a:endParaRPr sz="1600">
              <a:latin typeface="SimSun"/>
              <a:cs typeface="SimSun"/>
            </a:endParaRPr>
          </a:p>
          <a:p>
            <a:pPr marL="12700" marR="3550920">
              <a:lnSpc>
                <a:spcPts val="1730"/>
              </a:lnSpc>
              <a:spcBef>
                <a:spcPts val="120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Go</a:t>
            </a:r>
            <a:r>
              <a:rPr sz="1600" spc="-2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to</a:t>
            </a:r>
            <a:r>
              <a:rPr sz="16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2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009999"/>
                </a:solidFill>
                <a:latin typeface="SimSun"/>
                <a:cs typeface="SimSun"/>
              </a:rPr>
              <a:t>8 </a:t>
            </a:r>
            <a:r>
              <a:rPr sz="1600" spc="-785" dirty="0">
                <a:solidFill>
                  <a:srgbClr val="009999"/>
                </a:solidFill>
                <a:latin typeface="SimSun"/>
                <a:cs typeface="SimSun"/>
              </a:rPr>
              <a:t> </a:t>
            </a:r>
            <a:r>
              <a:rPr sz="1600" spc="-165" dirty="0">
                <a:solidFill>
                  <a:srgbClr val="777777"/>
                </a:solidFill>
                <a:latin typeface="SimSun"/>
                <a:cs typeface="SimSun"/>
              </a:rPr>
              <a:t>[</a:t>
            </a:r>
            <a:r>
              <a:rPr sz="1600" b="1" spc="-165" dirty="0">
                <a:solidFill>
                  <a:srgbClr val="286391"/>
                </a:solidFill>
                <a:latin typeface="Trebuchet MS"/>
                <a:cs typeface="Trebuchet MS"/>
              </a:rPr>
              <a:t>END</a:t>
            </a:r>
            <a:r>
              <a:rPr sz="1600" b="1" spc="-35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b="1" spc="-240" dirty="0">
                <a:solidFill>
                  <a:srgbClr val="286391"/>
                </a:solidFill>
                <a:latin typeface="Trebuchet MS"/>
                <a:cs typeface="Trebuchet MS"/>
              </a:rPr>
              <a:t>OF</a:t>
            </a:r>
            <a:r>
              <a:rPr sz="1600" b="1" spc="-204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b="1" spc="65" dirty="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600" spc="65" dirty="0">
                <a:solidFill>
                  <a:srgbClr val="777777"/>
                </a:solidFill>
                <a:latin typeface="SimSun"/>
                <a:cs typeface="SimSun"/>
              </a:rPr>
              <a:t>]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605"/>
              </a:lnSpc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2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 HEAD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3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Repeat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009999"/>
                </a:solidFill>
                <a:latin typeface="SimSun"/>
                <a:cs typeface="SimSun"/>
              </a:rPr>
              <a:t>4</a:t>
            </a:r>
            <a:r>
              <a:rPr sz="1600" spc="-10" dirty="0">
                <a:solidFill>
                  <a:srgbClr val="009999"/>
                </a:solidFill>
                <a:latin typeface="SimSun"/>
                <a:cs typeface="SimSun"/>
              </a:rPr>
              <a:t> </a:t>
            </a:r>
            <a:r>
              <a:rPr sz="1600" b="1" spc="-25" dirty="0">
                <a:solidFill>
                  <a:srgbClr val="286391"/>
                </a:solidFill>
                <a:latin typeface="Trebuchet MS"/>
                <a:cs typeface="Trebuchet MS"/>
              </a:rPr>
              <a:t>while</a:t>
            </a:r>
            <a:r>
              <a:rPr sz="1600" b="1" spc="30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600" spc="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&gt;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!=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endParaRPr sz="1600">
              <a:latin typeface="SimSun"/>
              <a:cs typeface="SimSun"/>
            </a:endParaRPr>
          </a:p>
          <a:p>
            <a:pPr marL="12700" marR="1824355">
              <a:lnSpc>
                <a:spcPts val="1730"/>
              </a:lnSpc>
              <a:spcBef>
                <a:spcPts val="125"/>
              </a:spcBef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4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SET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600" spc="-10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 </a:t>
            </a:r>
            <a:r>
              <a:rPr sz="1600" spc="-7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65" dirty="0">
                <a:solidFill>
                  <a:srgbClr val="777777"/>
                </a:solidFill>
                <a:latin typeface="SimSun"/>
                <a:cs typeface="SimSun"/>
              </a:rPr>
              <a:t>[</a:t>
            </a:r>
            <a:r>
              <a:rPr sz="1600" b="1" spc="-165" dirty="0">
                <a:solidFill>
                  <a:srgbClr val="286391"/>
                </a:solidFill>
                <a:latin typeface="Trebuchet MS"/>
                <a:cs typeface="Trebuchet MS"/>
              </a:rPr>
              <a:t>END</a:t>
            </a:r>
            <a:r>
              <a:rPr sz="1600" b="1" spc="-15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b="1" spc="-240" dirty="0">
                <a:solidFill>
                  <a:srgbClr val="286391"/>
                </a:solidFill>
                <a:latin typeface="Trebuchet MS"/>
                <a:cs typeface="Trebuchet MS"/>
              </a:rPr>
              <a:t>OF</a:t>
            </a:r>
            <a:r>
              <a:rPr sz="1600" b="1" spc="-17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LOOP</a:t>
            </a: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]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605"/>
              </a:lnSpc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5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SET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-</a:t>
            </a:r>
            <a:r>
              <a:rPr sz="1600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600" spc="-10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-</a:t>
            </a:r>
            <a:r>
              <a:rPr sz="1600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600" spc="-10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2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6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3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FREE</a:t>
            </a:r>
            <a:r>
              <a:rPr sz="1600" spc="-2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7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10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r>
              <a:rPr sz="1600" spc="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6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600" spc="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600" spc="-5" dirty="0">
                <a:solidFill>
                  <a:srgbClr val="777777"/>
                </a:solidFill>
                <a:latin typeface="SimSun"/>
                <a:cs typeface="SimSun"/>
              </a:rPr>
              <a:t>&gt;</a:t>
            </a:r>
            <a:r>
              <a:rPr sz="1600" spc="-10" dirty="0">
                <a:solidFill>
                  <a:srgbClr val="777777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NEXT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600" spc="-3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9999"/>
                </a:solidFill>
                <a:latin typeface="SimSun"/>
                <a:cs typeface="SimSun"/>
              </a:rPr>
              <a:t>8</a:t>
            </a:r>
            <a:r>
              <a:rPr sz="1600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600" spc="-3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600" spc="-5" dirty="0">
                <a:solidFill>
                  <a:srgbClr val="2E3135"/>
                </a:solidFill>
                <a:latin typeface="SimSun"/>
                <a:cs typeface="SimSun"/>
              </a:rPr>
              <a:t>EXIT</a:t>
            </a:r>
            <a:endParaRPr sz="16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5759" y="947927"/>
            <a:ext cx="4565903" cy="2859024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105282"/>
            <a:ext cx="6625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Deletion</a:t>
            </a:r>
            <a:r>
              <a:rPr sz="2800" spc="-229" dirty="0"/>
              <a:t> </a:t>
            </a:r>
            <a:r>
              <a:rPr sz="2800" spc="-60" dirty="0"/>
              <a:t>in</a:t>
            </a:r>
            <a:r>
              <a:rPr sz="2800" spc="-215" dirty="0"/>
              <a:t> </a:t>
            </a:r>
            <a:r>
              <a:rPr sz="2800" spc="-105" dirty="0"/>
              <a:t>Circular</a:t>
            </a:r>
            <a:r>
              <a:rPr sz="2800" spc="-215" dirty="0"/>
              <a:t> </a:t>
            </a:r>
            <a:r>
              <a:rPr sz="2800" spc="-95" dirty="0"/>
              <a:t>singly</a:t>
            </a:r>
            <a:r>
              <a:rPr sz="2800" spc="-204" dirty="0"/>
              <a:t> </a:t>
            </a:r>
            <a:r>
              <a:rPr sz="2800" spc="-100" dirty="0"/>
              <a:t>linked</a:t>
            </a:r>
            <a:r>
              <a:rPr sz="2800" spc="-215" dirty="0"/>
              <a:t> </a:t>
            </a:r>
            <a:r>
              <a:rPr sz="2800" spc="-90" dirty="0"/>
              <a:t>list</a:t>
            </a:r>
            <a:r>
              <a:rPr sz="2800" spc="-215" dirty="0"/>
              <a:t> </a:t>
            </a:r>
            <a:r>
              <a:rPr sz="2800" spc="-60" dirty="0"/>
              <a:t>at</a:t>
            </a:r>
            <a:r>
              <a:rPr sz="2800" spc="-215" dirty="0"/>
              <a:t> </a:t>
            </a:r>
            <a:r>
              <a:rPr sz="2800" spc="-80" dirty="0"/>
              <a:t>the</a:t>
            </a:r>
            <a:r>
              <a:rPr sz="2800" spc="-225" dirty="0"/>
              <a:t> </a:t>
            </a:r>
            <a:r>
              <a:rPr sz="2800" spc="-75" dirty="0"/>
              <a:t>end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99110" y="1265046"/>
            <a:ext cx="1664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600A38"/>
                </a:solidFill>
                <a:latin typeface="Calibri"/>
                <a:cs typeface="Calibri"/>
              </a:rPr>
              <a:t>Algorithm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110" y="2165985"/>
            <a:ext cx="4552950" cy="23526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2583180">
              <a:lnSpc>
                <a:spcPts val="1510"/>
              </a:lnSpc>
              <a:spcBef>
                <a:spcPts val="295"/>
              </a:spcBef>
            </a:pP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4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009999"/>
                </a:solidFill>
                <a:latin typeface="SimSun"/>
                <a:cs typeface="SimSun"/>
              </a:rPr>
              <a:t>1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4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b="1" spc="85" dirty="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400" b="1" spc="254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r>
              <a:rPr sz="14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400" spc="-2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b="1" spc="-170" dirty="0">
                <a:solidFill>
                  <a:srgbClr val="286391"/>
                </a:solidFill>
                <a:latin typeface="Trebuchet MS"/>
                <a:cs typeface="Trebuchet MS"/>
              </a:rPr>
              <a:t>NULL </a:t>
            </a:r>
            <a:r>
              <a:rPr sz="1400" b="1" spc="-405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Write</a:t>
            </a:r>
            <a:r>
              <a:rPr sz="14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UNDERFLOW</a:t>
            </a:r>
            <a:endParaRPr sz="1400">
              <a:latin typeface="SimSun"/>
              <a:cs typeface="SimSun"/>
            </a:endParaRPr>
          </a:p>
          <a:p>
            <a:pPr marL="12700" marR="3463925">
              <a:lnSpc>
                <a:spcPts val="1510"/>
              </a:lnSpc>
              <a:spcBef>
                <a:spcPts val="5"/>
              </a:spcBef>
            </a:pP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Go</a:t>
            </a:r>
            <a:r>
              <a:rPr sz="1400" spc="-4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to</a:t>
            </a:r>
            <a:r>
              <a:rPr sz="1400" spc="-3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400" spc="-2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9999"/>
                </a:solidFill>
                <a:latin typeface="SimSun"/>
                <a:cs typeface="SimSun"/>
              </a:rPr>
              <a:t>8 </a:t>
            </a:r>
            <a:r>
              <a:rPr sz="1400" spc="-685" dirty="0">
                <a:solidFill>
                  <a:srgbClr val="009999"/>
                </a:solidFill>
                <a:latin typeface="SimSun"/>
                <a:cs typeface="SimSun"/>
              </a:rPr>
              <a:t> </a:t>
            </a:r>
            <a:r>
              <a:rPr sz="1400" spc="-145" dirty="0">
                <a:solidFill>
                  <a:srgbClr val="777777"/>
                </a:solidFill>
                <a:latin typeface="SimSun"/>
                <a:cs typeface="SimSun"/>
              </a:rPr>
              <a:t>[</a:t>
            </a:r>
            <a:r>
              <a:rPr sz="1400" b="1" spc="-145" dirty="0">
                <a:solidFill>
                  <a:srgbClr val="286391"/>
                </a:solidFill>
                <a:latin typeface="Trebuchet MS"/>
                <a:cs typeface="Trebuchet MS"/>
              </a:rPr>
              <a:t>END</a:t>
            </a:r>
            <a:r>
              <a:rPr sz="1400" b="1" spc="-3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400" b="1" spc="-210" dirty="0">
                <a:solidFill>
                  <a:srgbClr val="286391"/>
                </a:solidFill>
                <a:latin typeface="Trebuchet MS"/>
                <a:cs typeface="Trebuchet MS"/>
              </a:rPr>
              <a:t>OF</a:t>
            </a:r>
            <a:r>
              <a:rPr sz="1400" b="1" spc="-175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400" b="1" spc="55" dirty="0">
                <a:solidFill>
                  <a:srgbClr val="286391"/>
                </a:solidFill>
                <a:latin typeface="Trebuchet MS"/>
                <a:cs typeface="Trebuchet MS"/>
              </a:rPr>
              <a:t>IF</a:t>
            </a:r>
            <a:r>
              <a:rPr sz="1400" spc="55" dirty="0">
                <a:solidFill>
                  <a:srgbClr val="777777"/>
                </a:solidFill>
                <a:latin typeface="SimSun"/>
                <a:cs typeface="SimSun"/>
              </a:rPr>
              <a:t>]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ts val="1410"/>
              </a:lnSpc>
            </a:pP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4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009999"/>
                </a:solidFill>
                <a:latin typeface="SimSun"/>
                <a:cs typeface="SimSun"/>
              </a:rPr>
              <a:t>2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4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4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r>
              <a:rPr sz="14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4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endParaRPr sz="1400">
              <a:latin typeface="SimSun"/>
              <a:cs typeface="SimSun"/>
            </a:endParaRPr>
          </a:p>
          <a:p>
            <a:pPr marL="12700" marR="5080">
              <a:lnSpc>
                <a:spcPts val="1510"/>
              </a:lnSpc>
              <a:spcBef>
                <a:spcPts val="110"/>
              </a:spcBef>
            </a:pP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sz="1400" spc="-5" dirty="0">
                <a:solidFill>
                  <a:srgbClr val="009999"/>
                </a:solidFill>
                <a:latin typeface="SimSun"/>
                <a:cs typeface="SimSun"/>
              </a:rPr>
              <a:t>3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: Repeat Steps </a:t>
            </a:r>
            <a:r>
              <a:rPr sz="1400" dirty="0">
                <a:solidFill>
                  <a:srgbClr val="009999"/>
                </a:solidFill>
                <a:latin typeface="SimSun"/>
                <a:cs typeface="SimSun"/>
              </a:rPr>
              <a:t>4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and </a:t>
            </a:r>
            <a:r>
              <a:rPr sz="1400" dirty="0">
                <a:solidFill>
                  <a:srgbClr val="009999"/>
                </a:solidFill>
                <a:latin typeface="SimSun"/>
                <a:cs typeface="SimSun"/>
              </a:rPr>
              <a:t>5 </a:t>
            </a:r>
            <a:r>
              <a:rPr sz="1400" b="1" spc="-25" dirty="0">
                <a:solidFill>
                  <a:srgbClr val="286391"/>
                </a:solidFill>
                <a:latin typeface="Trebuchet MS"/>
                <a:cs typeface="Trebuchet MS"/>
              </a:rPr>
              <a:t>while</a:t>
            </a:r>
            <a:r>
              <a:rPr sz="1400" b="1" spc="-2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PTR NEXT != HEAD </a:t>
            </a:r>
            <a:r>
              <a:rPr sz="1400" spc="-6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sz="1400" spc="-5" dirty="0">
                <a:solidFill>
                  <a:srgbClr val="009999"/>
                </a:solidFill>
                <a:latin typeface="SimSun"/>
                <a:cs typeface="SimSun"/>
              </a:rPr>
              <a:t>4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SET</a:t>
            </a:r>
            <a:r>
              <a:rPr sz="14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PREPTR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 =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endParaRPr sz="1400">
              <a:latin typeface="SimSun"/>
              <a:cs typeface="SimSun"/>
            </a:endParaRPr>
          </a:p>
          <a:p>
            <a:pPr marL="12700" marR="1951989">
              <a:lnSpc>
                <a:spcPts val="1510"/>
              </a:lnSpc>
            </a:pP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Step </a:t>
            </a:r>
            <a:r>
              <a:rPr sz="1400" spc="-5" dirty="0">
                <a:solidFill>
                  <a:srgbClr val="009999"/>
                </a:solidFill>
                <a:latin typeface="SimSun"/>
                <a:cs typeface="SimSun"/>
              </a:rPr>
              <a:t>5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: SET PTR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=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PTR -</a:t>
            </a:r>
            <a:r>
              <a:rPr sz="1400" spc="-5" dirty="0">
                <a:solidFill>
                  <a:srgbClr val="777777"/>
                </a:solidFill>
                <a:latin typeface="SimSun"/>
                <a:cs typeface="SimSun"/>
              </a:rPr>
              <a:t>&gt;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NEXT </a:t>
            </a:r>
            <a:r>
              <a:rPr sz="1400" spc="-68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145" dirty="0">
                <a:solidFill>
                  <a:srgbClr val="777777"/>
                </a:solidFill>
                <a:latin typeface="SimSun"/>
                <a:cs typeface="SimSun"/>
              </a:rPr>
              <a:t>[</a:t>
            </a:r>
            <a:r>
              <a:rPr sz="1400" b="1" spc="-145" dirty="0">
                <a:solidFill>
                  <a:srgbClr val="286391"/>
                </a:solidFill>
                <a:latin typeface="Trebuchet MS"/>
                <a:cs typeface="Trebuchet MS"/>
              </a:rPr>
              <a:t>END</a:t>
            </a:r>
            <a:r>
              <a:rPr sz="1400" b="1" spc="-1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400" b="1" spc="-210" dirty="0">
                <a:solidFill>
                  <a:srgbClr val="286391"/>
                </a:solidFill>
                <a:latin typeface="Trebuchet MS"/>
                <a:cs typeface="Trebuchet MS"/>
              </a:rPr>
              <a:t>OF</a:t>
            </a:r>
            <a:r>
              <a:rPr sz="1400" b="1" spc="-160" dirty="0">
                <a:solidFill>
                  <a:srgbClr val="286391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LOOP</a:t>
            </a:r>
            <a:r>
              <a:rPr sz="1400" spc="-5" dirty="0">
                <a:solidFill>
                  <a:srgbClr val="777777"/>
                </a:solidFill>
                <a:latin typeface="SimSun"/>
                <a:cs typeface="SimSun"/>
              </a:rPr>
              <a:t>]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ts val="1410"/>
              </a:lnSpc>
            </a:pP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400" spc="-1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009999"/>
                </a:solidFill>
                <a:latin typeface="SimSun"/>
                <a:cs typeface="SimSun"/>
              </a:rPr>
              <a:t>6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: SET</a:t>
            </a:r>
            <a:r>
              <a:rPr sz="14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PREPTR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-</a:t>
            </a:r>
            <a:r>
              <a:rPr sz="1400" spc="-5" dirty="0">
                <a:solidFill>
                  <a:srgbClr val="777777"/>
                </a:solidFill>
                <a:latin typeface="SimSun"/>
                <a:cs typeface="SimSun"/>
              </a:rPr>
              <a:t>&gt;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NEXT </a:t>
            </a:r>
            <a:r>
              <a:rPr sz="1400" dirty="0">
                <a:solidFill>
                  <a:srgbClr val="2E3135"/>
                </a:solidFill>
                <a:latin typeface="SimSun"/>
                <a:cs typeface="SimSun"/>
              </a:rPr>
              <a:t>=</a:t>
            </a:r>
            <a:r>
              <a:rPr sz="1400" spc="-1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HEAD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ts val="1515"/>
              </a:lnSpc>
            </a:pP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4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009999"/>
                </a:solidFill>
                <a:latin typeface="SimSun"/>
                <a:cs typeface="SimSun"/>
              </a:rPr>
              <a:t>7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400" spc="-2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FREE</a:t>
            </a:r>
            <a:r>
              <a:rPr sz="1400" spc="-25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PTR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ts val="1595"/>
              </a:lnSpc>
            </a:pP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Step</a:t>
            </a:r>
            <a:r>
              <a:rPr sz="1400" spc="-3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009999"/>
                </a:solidFill>
                <a:latin typeface="SimSun"/>
                <a:cs typeface="SimSun"/>
              </a:rPr>
              <a:t>8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:</a:t>
            </a:r>
            <a:r>
              <a:rPr sz="1400" spc="-30" dirty="0">
                <a:solidFill>
                  <a:srgbClr val="2E3135"/>
                </a:solidFill>
                <a:latin typeface="SimSun"/>
                <a:cs typeface="SimSun"/>
              </a:rPr>
              <a:t> </a:t>
            </a:r>
            <a:r>
              <a:rPr sz="1400" spc="-5" dirty="0">
                <a:solidFill>
                  <a:srgbClr val="2E3135"/>
                </a:solidFill>
                <a:latin typeface="SimSun"/>
                <a:cs typeface="SimSun"/>
              </a:rPr>
              <a:t>EXIT</a:t>
            </a:r>
            <a:endParaRPr sz="1400">
              <a:latin typeface="SimSun"/>
              <a:cs typeface="SimSu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2647" y="1214627"/>
            <a:ext cx="4322063" cy="2877312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251" y="1178509"/>
            <a:ext cx="7452995" cy="26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162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orbel"/>
                <a:cs typeface="Corbel"/>
              </a:rPr>
              <a:t>In</a:t>
            </a:r>
            <a:r>
              <a:rPr sz="1500" spc="-1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Doubly-linked</a:t>
            </a:r>
            <a:r>
              <a:rPr sz="1500" spc="-5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list</a:t>
            </a:r>
            <a:r>
              <a:rPr sz="1500" spc="5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each</a:t>
            </a:r>
            <a:r>
              <a:rPr sz="1500" spc="-1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node</a:t>
            </a:r>
            <a:r>
              <a:rPr sz="1500" spc="-2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has</a:t>
            </a:r>
            <a:r>
              <a:rPr sz="1500" spc="-15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two</a:t>
            </a:r>
            <a:r>
              <a:rPr sz="1500" spc="-1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links: </a:t>
            </a:r>
            <a:r>
              <a:rPr sz="1500" spc="-5" dirty="0">
                <a:latin typeface="Corbel"/>
                <a:cs typeface="Corbel"/>
              </a:rPr>
              <a:t>one</a:t>
            </a:r>
            <a:r>
              <a:rPr sz="1500" spc="-1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points</a:t>
            </a:r>
            <a:r>
              <a:rPr sz="150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to</a:t>
            </a:r>
            <a:r>
              <a:rPr sz="1500" spc="15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previous</a:t>
            </a:r>
            <a:r>
              <a:rPr sz="1500" spc="5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node</a:t>
            </a:r>
            <a:r>
              <a:rPr sz="1500" spc="-3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and</a:t>
            </a:r>
            <a:r>
              <a:rPr sz="1500" spc="-2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one</a:t>
            </a:r>
            <a:endParaRPr sz="1500">
              <a:latin typeface="Corbel"/>
              <a:cs typeface="Corbel"/>
            </a:endParaRPr>
          </a:p>
          <a:p>
            <a:pPr marL="299085">
              <a:lnSpc>
                <a:spcPts val="1620"/>
              </a:lnSpc>
            </a:pPr>
            <a:r>
              <a:rPr sz="1500" spc="-5" dirty="0">
                <a:latin typeface="Corbel"/>
                <a:cs typeface="Corbel"/>
              </a:rPr>
              <a:t>points</a:t>
            </a:r>
            <a:r>
              <a:rPr sz="1500" spc="-2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to</a:t>
            </a:r>
            <a:r>
              <a:rPr sz="1500" spc="-2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next</a:t>
            </a:r>
            <a:r>
              <a:rPr sz="150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node.</a:t>
            </a:r>
            <a:endParaRPr sz="1500">
              <a:latin typeface="Corbel"/>
              <a:cs typeface="Corbel"/>
            </a:endParaRPr>
          </a:p>
          <a:p>
            <a:pPr marL="299085" marR="5080" indent="-287020">
              <a:lnSpc>
                <a:spcPct val="77300"/>
              </a:lnSpc>
              <a:spcBef>
                <a:spcPts val="9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Corbel"/>
                <a:cs typeface="Corbel"/>
              </a:rPr>
              <a:t>The previous </a:t>
            </a:r>
            <a:r>
              <a:rPr sz="1500" dirty="0">
                <a:latin typeface="Corbel"/>
                <a:cs typeface="Corbel"/>
              </a:rPr>
              <a:t>link of first </a:t>
            </a:r>
            <a:r>
              <a:rPr sz="1500" spc="-5" dirty="0">
                <a:latin typeface="Corbel"/>
                <a:cs typeface="Corbel"/>
              </a:rPr>
              <a:t>node </a:t>
            </a:r>
            <a:r>
              <a:rPr sz="1500" dirty="0">
                <a:latin typeface="Corbel"/>
                <a:cs typeface="Corbel"/>
              </a:rPr>
              <a:t>in </a:t>
            </a:r>
            <a:r>
              <a:rPr sz="1500" spc="-5" dirty="0">
                <a:latin typeface="Corbel"/>
                <a:cs typeface="Corbel"/>
              </a:rPr>
              <a:t>the </a:t>
            </a:r>
            <a:r>
              <a:rPr sz="1500" dirty="0">
                <a:latin typeface="Corbel"/>
                <a:cs typeface="Corbel"/>
              </a:rPr>
              <a:t>list </a:t>
            </a:r>
            <a:r>
              <a:rPr sz="1500" spc="-5" dirty="0">
                <a:latin typeface="Corbel"/>
                <a:cs typeface="Corbel"/>
              </a:rPr>
              <a:t>points to </a:t>
            </a:r>
            <a:r>
              <a:rPr sz="1500" dirty="0">
                <a:latin typeface="Corbel"/>
                <a:cs typeface="Corbel"/>
              </a:rPr>
              <a:t>a </a:t>
            </a:r>
            <a:r>
              <a:rPr sz="1500" spc="-5" dirty="0">
                <a:latin typeface="Corbel"/>
                <a:cs typeface="Corbel"/>
              </a:rPr>
              <a:t>Null </a:t>
            </a:r>
            <a:r>
              <a:rPr sz="1500" dirty="0">
                <a:latin typeface="Corbel"/>
                <a:cs typeface="Corbel"/>
              </a:rPr>
              <a:t>and </a:t>
            </a:r>
            <a:r>
              <a:rPr sz="1500" spc="-5" dirty="0">
                <a:latin typeface="Corbel"/>
                <a:cs typeface="Corbel"/>
              </a:rPr>
              <a:t>the</a:t>
            </a:r>
            <a:r>
              <a:rPr sz="150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next </a:t>
            </a:r>
            <a:r>
              <a:rPr sz="1500" dirty="0">
                <a:latin typeface="Corbel"/>
                <a:cs typeface="Corbel"/>
              </a:rPr>
              <a:t>link of last </a:t>
            </a:r>
            <a:r>
              <a:rPr sz="1500" spc="-5" dirty="0">
                <a:latin typeface="Corbel"/>
                <a:cs typeface="Corbel"/>
              </a:rPr>
              <a:t>node points </a:t>
            </a:r>
            <a:r>
              <a:rPr sz="1500" spc="-29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to</a:t>
            </a:r>
            <a:r>
              <a:rPr sz="1500" spc="-15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Null.</a:t>
            </a:r>
            <a:endParaRPr sz="1500">
              <a:latin typeface="Corbel"/>
              <a:cs typeface="Corbel"/>
            </a:endParaRPr>
          </a:p>
          <a:p>
            <a:pPr marL="314325" indent="-30226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314325" algn="l"/>
                <a:tab pos="314960" algn="l"/>
              </a:tabLst>
            </a:pPr>
            <a:r>
              <a:rPr sz="1500" spc="-5" dirty="0">
                <a:latin typeface="Corbel"/>
                <a:cs typeface="Corbel"/>
              </a:rPr>
              <a:t>Representation</a:t>
            </a:r>
            <a:r>
              <a:rPr sz="1500" spc="-30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of</a:t>
            </a:r>
            <a:r>
              <a:rPr sz="1500" spc="-30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Doubly</a:t>
            </a:r>
            <a:r>
              <a:rPr sz="1500" spc="-4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Linked</a:t>
            </a:r>
            <a:r>
              <a:rPr sz="1500" spc="-45" dirty="0">
                <a:latin typeface="Corbel"/>
                <a:cs typeface="Corbel"/>
              </a:rPr>
              <a:t> </a:t>
            </a:r>
            <a:r>
              <a:rPr sz="1500">
                <a:latin typeface="Corbel"/>
                <a:cs typeface="Corbel"/>
              </a:rPr>
              <a:t>List</a:t>
            </a:r>
            <a:r>
              <a:rPr sz="1500" spc="250">
                <a:latin typeface="Corbel"/>
                <a:cs typeface="Corbel"/>
              </a:rPr>
              <a:t> </a:t>
            </a:r>
            <a:endParaRPr lang="en-US" sz="1500" spc="250" dirty="0" smtClean="0">
              <a:latin typeface="Corbel"/>
              <a:cs typeface="Corbel"/>
            </a:endParaRPr>
          </a:p>
          <a:p>
            <a:pPr marL="314325" indent="-30226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314325" algn="l"/>
                <a:tab pos="314960" algn="l"/>
              </a:tabLst>
            </a:pPr>
            <a:r>
              <a:rPr sz="1500" spc="-5" smtClean="0">
                <a:latin typeface="Corbel"/>
                <a:cs typeface="Corbel"/>
              </a:rPr>
              <a:t>Struct</a:t>
            </a:r>
            <a:r>
              <a:rPr sz="1500" spc="-15" smtClean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node_type</a:t>
            </a:r>
            <a:endParaRPr sz="15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1500" dirty="0" smtClean="0">
                <a:latin typeface="Corbel"/>
                <a:cs typeface="Corbel"/>
              </a:rPr>
              <a:t>        </a:t>
            </a:r>
            <a:r>
              <a:rPr sz="1500" smtClean="0">
                <a:latin typeface="Corbel"/>
                <a:cs typeface="Corbel"/>
              </a:rPr>
              <a:t>{</a:t>
            </a:r>
            <a:r>
              <a:rPr lang="en-US" sz="1500" dirty="0" smtClean="0">
                <a:latin typeface="Corbel"/>
                <a:cs typeface="Corbel"/>
              </a:rPr>
              <a:t>                </a:t>
            </a:r>
            <a:r>
              <a:rPr lang="en-US" sz="1500" dirty="0" err="1" smtClean="0">
                <a:latin typeface="Corbel"/>
                <a:cs typeface="Corbel"/>
              </a:rPr>
              <a:t>int</a:t>
            </a:r>
            <a:r>
              <a:rPr lang="en-US" sz="1500" spc="-25" dirty="0" smtClean="0">
                <a:latin typeface="Corbel"/>
                <a:cs typeface="Corbel"/>
              </a:rPr>
              <a:t> </a:t>
            </a:r>
            <a:r>
              <a:rPr lang="en-US" sz="1500" dirty="0" smtClean="0">
                <a:latin typeface="Corbel"/>
                <a:cs typeface="Corbel"/>
              </a:rPr>
              <a:t>info</a:t>
            </a:r>
            <a:r>
              <a:rPr lang="en-US" sz="1500" spc="-30" dirty="0" smtClean="0">
                <a:latin typeface="Corbel"/>
                <a:cs typeface="Corbel"/>
              </a:rPr>
              <a:t> </a:t>
            </a:r>
            <a:r>
              <a:rPr lang="en-US" sz="1500" dirty="0" smtClean="0">
                <a:latin typeface="Corbel"/>
                <a:cs typeface="Corbel"/>
              </a:rPr>
              <a:t>;</a:t>
            </a:r>
            <a:endParaRPr sz="1500">
              <a:latin typeface="Corbel"/>
              <a:cs typeface="Corbel"/>
            </a:endParaRPr>
          </a:p>
          <a:p>
            <a:pPr marL="698500">
              <a:lnSpc>
                <a:spcPct val="100000"/>
              </a:lnSpc>
              <a:spcBef>
                <a:spcPts val="350"/>
              </a:spcBef>
            </a:pPr>
            <a:r>
              <a:rPr sz="1500" spc="-5" dirty="0">
                <a:latin typeface="Corbel"/>
                <a:cs typeface="Corbel"/>
              </a:rPr>
              <a:t>struct</a:t>
            </a:r>
            <a:r>
              <a:rPr sz="1500" spc="-3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node_type</a:t>
            </a:r>
            <a:r>
              <a:rPr sz="1500" spc="-2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*prev</a:t>
            </a:r>
            <a:r>
              <a:rPr sz="1500" spc="-5">
                <a:latin typeface="Corbel"/>
                <a:cs typeface="Corbel"/>
              </a:rPr>
              <a:t>; </a:t>
            </a:r>
            <a:endParaRPr sz="1500">
              <a:latin typeface="Corbel"/>
              <a:cs typeface="Corbel"/>
            </a:endParaRPr>
          </a:p>
          <a:p>
            <a:pPr marL="698500">
              <a:lnSpc>
                <a:spcPct val="100000"/>
              </a:lnSpc>
              <a:spcBef>
                <a:spcPts val="685"/>
              </a:spcBef>
            </a:pPr>
            <a:r>
              <a:rPr sz="1500" spc="-5" dirty="0">
                <a:latin typeface="Corbel"/>
                <a:cs typeface="Corbel"/>
              </a:rPr>
              <a:t>struct</a:t>
            </a:r>
            <a:r>
              <a:rPr sz="1500" spc="-3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node_type</a:t>
            </a:r>
            <a:r>
              <a:rPr sz="1500" spc="-4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*next;</a:t>
            </a:r>
            <a:endParaRPr sz="15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lang="en-US" sz="1500" dirty="0" smtClean="0">
                <a:latin typeface="Corbel"/>
                <a:cs typeface="Corbel"/>
              </a:rPr>
              <a:t>          </a:t>
            </a:r>
            <a:r>
              <a:rPr sz="1500" smtClean="0">
                <a:latin typeface="Corbel"/>
                <a:cs typeface="Corbel"/>
              </a:rPr>
              <a:t>}</a:t>
            </a:r>
            <a:r>
              <a:rPr sz="1500" spc="-60" smtClean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node</a:t>
            </a:r>
            <a:r>
              <a:rPr sz="1500" spc="-5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;</a:t>
            </a:r>
            <a:endParaRPr sz="15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59" y="4075176"/>
            <a:ext cx="5932932" cy="5410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56768"/>
            <a:ext cx="2305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/>
              <a:t>D</a:t>
            </a:r>
            <a:r>
              <a:rPr sz="2800" spc="-110" dirty="0"/>
              <a:t>o</a:t>
            </a:r>
            <a:r>
              <a:rPr sz="2800" spc="-114" dirty="0"/>
              <a:t>ub</a:t>
            </a:r>
            <a:r>
              <a:rPr sz="2800" spc="-120" dirty="0"/>
              <a:t>l</a:t>
            </a:r>
            <a:r>
              <a:rPr sz="2800" spc="-5" dirty="0"/>
              <a:t>e</a:t>
            </a:r>
            <a:r>
              <a:rPr sz="2800" spc="-215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n</a:t>
            </a:r>
            <a:r>
              <a:rPr sz="2800" spc="-5" dirty="0"/>
              <a:t>k</a:t>
            </a:r>
            <a:r>
              <a:rPr sz="2800" spc="-229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s</a:t>
            </a:r>
            <a:r>
              <a:rPr sz="2800" spc="-5" dirty="0"/>
              <a:t>t</a:t>
            </a:r>
            <a:endParaRPr sz="2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44" y="1029411"/>
            <a:ext cx="7105015" cy="3256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85858"/>
                </a:solidFill>
                <a:latin typeface="Corbel"/>
                <a:cs typeface="Corbel"/>
              </a:rPr>
              <a:t>Advantages</a:t>
            </a:r>
            <a:endParaRPr sz="1800">
              <a:latin typeface="Corbel"/>
              <a:cs typeface="Corbel"/>
            </a:endParaRPr>
          </a:p>
          <a:p>
            <a:pPr marL="241300" indent="-228600" algn="just">
              <a:lnSpc>
                <a:spcPct val="100000"/>
              </a:lnSpc>
              <a:spcBef>
                <a:spcPts val="137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30" dirty="0">
                <a:solidFill>
                  <a:srgbClr val="585858"/>
                </a:solidFill>
                <a:latin typeface="Corbel"/>
                <a:cs typeface="Corbel"/>
              </a:rPr>
              <a:t>Traversal</a:t>
            </a:r>
            <a:r>
              <a:rPr sz="18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1800" i="1" spc="-10" dirty="0">
                <a:solidFill>
                  <a:srgbClr val="585858"/>
                </a:solidFill>
                <a:latin typeface="Corbel"/>
                <a:cs typeface="Corbel"/>
              </a:rPr>
              <a:t>either</a:t>
            </a:r>
            <a:r>
              <a:rPr sz="1800" i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i="1" spc="-5" dirty="0">
                <a:solidFill>
                  <a:srgbClr val="585858"/>
                </a:solidFill>
                <a:latin typeface="Corbel"/>
                <a:cs typeface="Corbel"/>
              </a:rPr>
              <a:t>direction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becomes</a:t>
            </a:r>
            <a:r>
              <a:rPr sz="18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convenient.</a:t>
            </a:r>
            <a:endParaRPr sz="1800">
              <a:latin typeface="Corbel"/>
              <a:cs typeface="Corbel"/>
            </a:endParaRPr>
          </a:p>
          <a:p>
            <a:pPr marL="241300" indent="-228600" algn="just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i="1" spc="-5" dirty="0">
                <a:solidFill>
                  <a:srgbClr val="585858"/>
                </a:solidFill>
                <a:latin typeface="Corbel"/>
                <a:cs typeface="Corbel"/>
              </a:rPr>
              <a:t>Reduces</a:t>
            </a:r>
            <a:r>
              <a:rPr sz="1800" i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i="1" spc="-5" dirty="0">
                <a:solidFill>
                  <a:srgbClr val="585858"/>
                </a:solidFill>
                <a:latin typeface="Corbel"/>
                <a:cs typeface="Corbel"/>
              </a:rPr>
              <a:t>time</a:t>
            </a:r>
            <a:r>
              <a:rPr sz="1800" i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requirement</a:t>
            </a:r>
            <a:r>
              <a:rPr sz="18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18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the program</a:t>
            </a:r>
            <a:r>
              <a:rPr sz="18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execution.</a:t>
            </a:r>
            <a:endParaRPr sz="1800">
              <a:latin typeface="Corbel"/>
              <a:cs typeface="Corbel"/>
            </a:endParaRPr>
          </a:p>
          <a:p>
            <a:pPr marL="158750" marR="5080" indent="-137160" algn="just">
              <a:lnSpc>
                <a:spcPts val="1939"/>
              </a:lnSpc>
              <a:spcBef>
                <a:spcPts val="935"/>
              </a:spcBef>
              <a:buFont typeface="Arial MT"/>
              <a:buChar char="•"/>
              <a:tabLst>
                <a:tab pos="159385" algn="l"/>
              </a:tabLst>
            </a:pP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The doubly </a:t>
            </a:r>
            <a:r>
              <a:rPr sz="1800" spc="-15" dirty="0">
                <a:solidFill>
                  <a:srgbClr val="585858"/>
                </a:solidFill>
                <a:latin typeface="Corbel"/>
                <a:cs typeface="Corbel"/>
              </a:rPr>
              <a:t>linked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lists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be used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to represent other </a:t>
            </a:r>
            <a:r>
              <a:rPr sz="1800" spc="-10" dirty="0">
                <a:solidFill>
                  <a:srgbClr val="585858"/>
                </a:solidFill>
                <a:latin typeface="Corbel"/>
                <a:cs typeface="Corbel"/>
              </a:rPr>
              <a:t>data-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 structure. The </a:t>
            </a:r>
            <a:r>
              <a:rPr sz="1800" spc="-3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hierarchical structure of the </a:t>
            </a:r>
            <a:r>
              <a:rPr sz="1800" i="1" spc="-5" dirty="0">
                <a:solidFill>
                  <a:srgbClr val="585858"/>
                </a:solidFill>
                <a:latin typeface="Corbel"/>
                <a:cs typeface="Corbel"/>
              </a:rPr>
              <a:t>tree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be easily</a:t>
            </a:r>
            <a:r>
              <a:rPr sz="18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represented using a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doubly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orbel"/>
                <a:cs typeface="Corbel"/>
              </a:rPr>
              <a:t>linked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list.</a:t>
            </a:r>
            <a:r>
              <a:rPr sz="18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i="1" spc="-5" dirty="0">
                <a:solidFill>
                  <a:srgbClr val="585858"/>
                </a:solidFill>
                <a:latin typeface="Corbel"/>
                <a:cs typeface="Corbel"/>
              </a:rPr>
              <a:t>Graphs</a:t>
            </a:r>
            <a:r>
              <a:rPr sz="1800" i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18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 represented</a:t>
            </a:r>
            <a:r>
              <a:rPr sz="18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1800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doubly</a:t>
            </a:r>
            <a:r>
              <a:rPr sz="18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Corbel"/>
                <a:cs typeface="Corbel"/>
              </a:rPr>
              <a:t>linked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list.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85858"/>
              </a:buClr>
              <a:buFont typeface="Arial MT"/>
              <a:buChar char="•"/>
            </a:pPr>
            <a:endParaRPr sz="2450">
              <a:latin typeface="Corbel"/>
              <a:cs typeface="Corbel"/>
            </a:endParaRPr>
          </a:p>
          <a:p>
            <a:pPr marL="106045">
              <a:lnSpc>
                <a:spcPct val="100000"/>
              </a:lnSpc>
            </a:pPr>
            <a:r>
              <a:rPr sz="1800" b="1" spc="-5" dirty="0">
                <a:solidFill>
                  <a:srgbClr val="575757"/>
                </a:solidFill>
                <a:latin typeface="Corbel"/>
                <a:cs typeface="Corbel"/>
              </a:rPr>
              <a:t>Disadvantages</a:t>
            </a:r>
            <a:endParaRPr sz="1800">
              <a:latin typeface="Corbel"/>
              <a:cs typeface="Corbel"/>
            </a:endParaRPr>
          </a:p>
          <a:p>
            <a:pPr marL="392430" lvl="1" indent="-28702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Each</a:t>
            </a:r>
            <a:r>
              <a:rPr sz="1500" spc="-1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node</a:t>
            </a:r>
            <a:r>
              <a:rPr sz="1500" spc="-2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requires</a:t>
            </a:r>
            <a:r>
              <a:rPr sz="1500" spc="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i="1" spc="-5" dirty="0">
                <a:solidFill>
                  <a:srgbClr val="575757"/>
                </a:solidFill>
                <a:latin typeface="Corbel"/>
                <a:cs typeface="Corbel"/>
              </a:rPr>
              <a:t>extra</a:t>
            </a:r>
            <a:r>
              <a:rPr sz="1500" i="1" spc="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i="1" spc="-5" dirty="0">
                <a:solidFill>
                  <a:srgbClr val="575757"/>
                </a:solidFill>
                <a:latin typeface="Corbel"/>
                <a:cs typeface="Corbel"/>
              </a:rPr>
              <a:t>space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for</a:t>
            </a:r>
            <a:r>
              <a:rPr sz="1500" spc="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storing</a:t>
            </a:r>
            <a:r>
              <a:rPr sz="1500" spc="-3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the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additional</a:t>
            </a:r>
            <a:r>
              <a:rPr sz="1500" spc="-4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25" dirty="0">
                <a:solidFill>
                  <a:srgbClr val="575757"/>
                </a:solidFill>
                <a:latin typeface="Corbel"/>
                <a:cs typeface="Corbel"/>
              </a:rPr>
              <a:t>pointer.</a:t>
            </a:r>
            <a:endParaRPr sz="1500">
              <a:latin typeface="Corbel"/>
              <a:cs typeface="Corbel"/>
            </a:endParaRPr>
          </a:p>
          <a:p>
            <a:pPr marL="392430" lvl="1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92430" algn="l"/>
                <a:tab pos="393065" algn="l"/>
              </a:tabLst>
            </a:pP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While</a:t>
            </a:r>
            <a:r>
              <a:rPr sz="1500" spc="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manipulating</a:t>
            </a:r>
            <a:r>
              <a:rPr sz="1500" spc="-1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the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lists,</a:t>
            </a:r>
            <a:r>
              <a:rPr sz="1500" spc="2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extra</a:t>
            </a:r>
            <a:r>
              <a:rPr sz="1500" spc="1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care</a:t>
            </a:r>
            <a:r>
              <a:rPr sz="1500" spc="-1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should</a:t>
            </a:r>
            <a:r>
              <a:rPr sz="1500" spc="-4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be</a:t>
            </a:r>
            <a:r>
              <a:rPr sz="1500" spc="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20" dirty="0">
                <a:solidFill>
                  <a:srgbClr val="575757"/>
                </a:solidFill>
                <a:latin typeface="Corbel"/>
                <a:cs typeface="Corbel"/>
              </a:rPr>
              <a:t>taken</a:t>
            </a:r>
            <a:r>
              <a:rPr sz="1500" spc="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to</a:t>
            </a:r>
            <a:r>
              <a:rPr sz="1500" spc="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manipulate</a:t>
            </a:r>
            <a:r>
              <a:rPr sz="1500" spc="-2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i="1" dirty="0">
                <a:solidFill>
                  <a:srgbClr val="575757"/>
                </a:solidFill>
                <a:latin typeface="Corbel"/>
                <a:cs typeface="Corbel"/>
              </a:rPr>
              <a:t>both</a:t>
            </a:r>
            <a:r>
              <a:rPr sz="1500" i="1" spc="-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i="1" dirty="0">
                <a:solidFill>
                  <a:srgbClr val="575757"/>
                </a:solidFill>
                <a:latin typeface="Corbel"/>
                <a:cs typeface="Corbel"/>
              </a:rPr>
              <a:t>links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.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6768"/>
            <a:ext cx="2305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/>
              <a:t>D</a:t>
            </a:r>
            <a:r>
              <a:rPr sz="2800" spc="-110" dirty="0"/>
              <a:t>o</a:t>
            </a:r>
            <a:r>
              <a:rPr sz="2800" spc="-114" dirty="0"/>
              <a:t>ub</a:t>
            </a:r>
            <a:r>
              <a:rPr sz="2800" spc="-120" dirty="0"/>
              <a:t>l</a:t>
            </a:r>
            <a:r>
              <a:rPr sz="2800" spc="-5" dirty="0"/>
              <a:t>e</a:t>
            </a:r>
            <a:r>
              <a:rPr sz="2800" spc="-215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n</a:t>
            </a:r>
            <a:r>
              <a:rPr sz="2800" spc="-5" dirty="0"/>
              <a:t>k</a:t>
            </a:r>
            <a:r>
              <a:rPr sz="2800" spc="-229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s</a:t>
            </a:r>
            <a:r>
              <a:rPr sz="2800" spc="-5" dirty="0"/>
              <a:t>t</a:t>
            </a:r>
            <a:endParaRPr sz="2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6768"/>
            <a:ext cx="3474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Memo</a:t>
            </a:r>
            <a:r>
              <a:rPr sz="2800" spc="-114" dirty="0"/>
              <a:t>r</a:t>
            </a:r>
            <a:r>
              <a:rPr sz="2800" spc="-5" dirty="0"/>
              <a:t>y</a:t>
            </a:r>
            <a:r>
              <a:rPr sz="2800" spc="-215" dirty="0"/>
              <a:t> </a:t>
            </a:r>
            <a:r>
              <a:rPr sz="2800" spc="-155" dirty="0"/>
              <a:t>R</a:t>
            </a:r>
            <a:r>
              <a:rPr sz="2800" spc="-110" dirty="0"/>
              <a:t>e</a:t>
            </a:r>
            <a:r>
              <a:rPr sz="2800" spc="-114" dirty="0"/>
              <a:t>p</a:t>
            </a:r>
            <a:r>
              <a:rPr sz="2800" spc="-125" dirty="0"/>
              <a:t>r</a:t>
            </a:r>
            <a:r>
              <a:rPr sz="2800" spc="-110" dirty="0"/>
              <a:t>e</a:t>
            </a:r>
            <a:r>
              <a:rPr sz="2800" spc="-114" dirty="0"/>
              <a:t>s</a:t>
            </a:r>
            <a:r>
              <a:rPr sz="2800" spc="-110" dirty="0"/>
              <a:t>e</a:t>
            </a:r>
            <a:r>
              <a:rPr sz="2800" spc="-114" dirty="0"/>
              <a:t>nt</a:t>
            </a:r>
            <a:r>
              <a:rPr sz="2800" spc="-120" dirty="0"/>
              <a:t>a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05" dirty="0"/>
              <a:t>o</a:t>
            </a:r>
            <a:r>
              <a:rPr sz="2800" spc="-5" dirty="0"/>
              <a:t>n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826008"/>
            <a:ext cx="4017264" cy="397611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15" y="0"/>
            <a:ext cx="6142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I</a:t>
            </a:r>
            <a:r>
              <a:rPr sz="2800" spc="-114" dirty="0"/>
              <a:t>ns</a:t>
            </a:r>
            <a:r>
              <a:rPr sz="2800" spc="-110" dirty="0"/>
              <a:t>e</a:t>
            </a:r>
            <a:r>
              <a:rPr sz="2800" spc="-114" dirty="0"/>
              <a:t>rt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20" dirty="0"/>
              <a:t> </a:t>
            </a:r>
            <a:r>
              <a:rPr sz="2800" spc="-114" dirty="0"/>
              <a:t>Op</a:t>
            </a:r>
            <a:r>
              <a:rPr sz="2800" spc="-110" dirty="0"/>
              <a:t>e</a:t>
            </a:r>
            <a:r>
              <a:rPr sz="2800" spc="-165" dirty="0"/>
              <a:t>r</a:t>
            </a:r>
            <a:r>
              <a:rPr sz="2800" spc="-120" dirty="0"/>
              <a:t>a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114" dirty="0"/>
              <a:t>n</a:t>
            </a:r>
            <a:r>
              <a:rPr sz="2800" spc="-5" dirty="0"/>
              <a:t>s</a:t>
            </a:r>
            <a:r>
              <a:rPr sz="2800" spc="-220" dirty="0"/>
              <a:t> 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29" dirty="0"/>
              <a:t> </a:t>
            </a:r>
            <a:r>
              <a:rPr sz="2800" spc="-114" dirty="0"/>
              <a:t>D</a:t>
            </a:r>
            <a:r>
              <a:rPr sz="2800" spc="-110" dirty="0"/>
              <a:t>o</a:t>
            </a:r>
            <a:r>
              <a:rPr sz="2800" spc="-114" dirty="0"/>
              <a:t>ub</a:t>
            </a:r>
            <a:r>
              <a:rPr sz="2800" spc="-120" dirty="0"/>
              <a:t>l</a:t>
            </a:r>
            <a:r>
              <a:rPr sz="2800" spc="-5" dirty="0"/>
              <a:t>e</a:t>
            </a:r>
            <a:r>
              <a:rPr sz="2800" spc="-215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25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s</a:t>
            </a:r>
            <a:r>
              <a:rPr sz="2800" spc="-5" dirty="0"/>
              <a:t>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1594" y="1024509"/>
            <a:ext cx="416115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node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inserted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beginning.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node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inserted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node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inserted after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given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node.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node 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inserted before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given</a:t>
            </a:r>
            <a:r>
              <a:rPr sz="1600" spc="-5" dirty="0">
                <a:latin typeface="Arial MT"/>
                <a:cs typeface="Arial MT"/>
              </a:rPr>
              <a:t> node.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New node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is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inserted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a sorted</a:t>
            </a:r>
            <a:r>
              <a:rPr sz="16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linked</a:t>
            </a:r>
            <a:r>
              <a:rPr sz="1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list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502" y="832383"/>
            <a:ext cx="3418840" cy="312098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697865" marR="423545" indent="-685800">
              <a:lnSpc>
                <a:spcPct val="144800"/>
              </a:lnSpc>
              <a:spcBef>
                <a:spcPts val="10"/>
              </a:spcBef>
            </a:pPr>
            <a:r>
              <a:rPr sz="1600" spc="-10" dirty="0">
                <a:latin typeface="Corbel"/>
                <a:cs typeface="Corbel"/>
              </a:rPr>
              <a:t>Step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1:</a:t>
            </a:r>
            <a:r>
              <a:rPr sz="1600" spc="-10" dirty="0">
                <a:latin typeface="Corbel"/>
                <a:cs typeface="Corbel"/>
              </a:rPr>
              <a:t> </a:t>
            </a:r>
            <a:r>
              <a:rPr sz="1600" spc="-5">
                <a:latin typeface="Corbel"/>
                <a:cs typeface="Corbel"/>
              </a:rPr>
              <a:t>IF</a:t>
            </a:r>
            <a:r>
              <a:rPr sz="1600" spc="-130">
                <a:latin typeface="Corbel"/>
                <a:cs typeface="Corbel"/>
              </a:rPr>
              <a:t> </a:t>
            </a:r>
            <a:r>
              <a:rPr lang="en-US" sz="1600" spc="-75" dirty="0" smtClean="0">
                <a:latin typeface="Corbel"/>
                <a:cs typeface="Corbel"/>
              </a:rPr>
              <a:t>NEW_NODE</a:t>
            </a:r>
            <a:r>
              <a:rPr sz="1600" spc="-15" smtClean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=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NULL, then</a:t>
            </a:r>
            <a:r>
              <a:rPr sz="1600" spc="23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Write </a:t>
            </a:r>
            <a:r>
              <a:rPr sz="1600" spc="-305" dirty="0">
                <a:latin typeface="Corbel"/>
                <a:cs typeface="Corbel"/>
              </a:rPr>
              <a:t> </a:t>
            </a:r>
            <a:r>
              <a:rPr sz="1600" spc="-30" dirty="0">
                <a:latin typeface="Corbel"/>
                <a:cs typeface="Corbel"/>
              </a:rPr>
              <a:t>O</a:t>
            </a:r>
            <a:r>
              <a:rPr sz="1600" spc="-15" dirty="0">
                <a:latin typeface="Corbel"/>
                <a:cs typeface="Corbel"/>
              </a:rPr>
              <a:t>V</a:t>
            </a:r>
            <a:r>
              <a:rPr sz="1600" spc="-20" dirty="0">
                <a:latin typeface="Corbel"/>
                <a:cs typeface="Corbel"/>
              </a:rPr>
              <a:t>E</a:t>
            </a:r>
            <a:r>
              <a:rPr sz="1600" spc="-15" dirty="0">
                <a:latin typeface="Corbel"/>
                <a:cs typeface="Corbel"/>
              </a:rPr>
              <a:t>R</a:t>
            </a:r>
            <a:r>
              <a:rPr sz="1600" spc="-20" dirty="0">
                <a:latin typeface="Corbel"/>
                <a:cs typeface="Corbel"/>
              </a:rPr>
              <a:t>F</a:t>
            </a:r>
            <a:r>
              <a:rPr sz="1600" spc="-80" dirty="0">
                <a:latin typeface="Corbel"/>
                <a:cs typeface="Corbel"/>
              </a:rPr>
              <a:t>L</a:t>
            </a:r>
            <a:r>
              <a:rPr sz="1600" spc="-10" dirty="0">
                <a:latin typeface="Corbel"/>
                <a:cs typeface="Corbel"/>
              </a:rPr>
              <a:t>O</a:t>
            </a:r>
            <a:r>
              <a:rPr sz="1600" spc="-5" dirty="0">
                <a:latin typeface="Corbel"/>
                <a:cs typeface="Corbel"/>
              </a:rPr>
              <a:t>W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4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G</a:t>
            </a:r>
            <a:r>
              <a:rPr sz="1600" spc="100" dirty="0">
                <a:latin typeface="Corbel"/>
                <a:cs typeface="Corbel"/>
              </a:rPr>
              <a:t>o</a:t>
            </a:r>
            <a:r>
              <a:rPr sz="1600" spc="-200" dirty="0">
                <a:latin typeface="Corbel"/>
                <a:cs typeface="Corbel"/>
              </a:rPr>
              <a:t>T</a:t>
            </a:r>
            <a:r>
              <a:rPr sz="1600" spc="-5" dirty="0">
                <a:latin typeface="Corbel"/>
                <a:cs typeface="Corbel"/>
              </a:rPr>
              <a:t>o</a:t>
            </a:r>
            <a:r>
              <a:rPr sz="1600" spc="-80" dirty="0">
                <a:latin typeface="Corbel"/>
                <a:cs typeface="Corbel"/>
              </a:rPr>
              <a:t> </a:t>
            </a:r>
            <a:r>
              <a:rPr sz="1600" spc="-10">
                <a:latin typeface="Corbel"/>
                <a:cs typeface="Corbel"/>
              </a:rPr>
              <a:t>Ste</a:t>
            </a:r>
            <a:r>
              <a:rPr sz="1600" spc="-5">
                <a:latin typeface="Corbel"/>
                <a:cs typeface="Corbel"/>
              </a:rPr>
              <a:t>p</a:t>
            </a:r>
            <a:r>
              <a:rPr sz="1600" spc="10">
                <a:latin typeface="Corbel"/>
                <a:cs typeface="Corbel"/>
              </a:rPr>
              <a:t> </a:t>
            </a:r>
            <a:r>
              <a:rPr lang="en-US" sz="1600" spc="10" dirty="0" smtClean="0">
                <a:latin typeface="Corbel"/>
                <a:cs typeface="Corbel"/>
              </a:rPr>
              <a:t>7</a:t>
            </a:r>
            <a:r>
              <a:rPr sz="1600" spc="-5" smtClean="0">
                <a:latin typeface="Corbel"/>
                <a:cs typeface="Corbel"/>
              </a:rPr>
              <a:t>  </a:t>
            </a:r>
            <a:r>
              <a:rPr sz="1600" spc="-10" dirty="0">
                <a:latin typeface="Corbel"/>
                <a:cs typeface="Corbel"/>
              </a:rPr>
              <a:t>[E</a:t>
            </a:r>
            <a:r>
              <a:rPr sz="1600" dirty="0">
                <a:latin typeface="Corbel"/>
                <a:cs typeface="Corbel"/>
              </a:rPr>
              <a:t>N</a:t>
            </a:r>
            <a:r>
              <a:rPr sz="1600" spc="-5" dirty="0">
                <a:latin typeface="Corbel"/>
                <a:cs typeface="Corbel"/>
              </a:rPr>
              <a:t>D</a:t>
            </a:r>
            <a:r>
              <a:rPr sz="1600" spc="-14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O</a:t>
            </a:r>
            <a:r>
              <a:rPr sz="1600" spc="-5" dirty="0">
                <a:latin typeface="Corbel"/>
                <a:cs typeface="Corbel"/>
              </a:rPr>
              <a:t>F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I</a:t>
            </a:r>
            <a:r>
              <a:rPr sz="1600" spc="-10" dirty="0">
                <a:latin typeface="Corbel"/>
                <a:cs typeface="Corbel"/>
              </a:rPr>
              <a:t>F]</a:t>
            </a:r>
            <a:endParaRPr sz="1600">
              <a:latin typeface="Corbel"/>
              <a:cs typeface="Corbel"/>
            </a:endParaRPr>
          </a:p>
          <a:p>
            <a:pPr marL="12700" marR="5080">
              <a:lnSpc>
                <a:spcPct val="135800"/>
              </a:lnSpc>
              <a:spcBef>
                <a:spcPts val="20"/>
              </a:spcBef>
            </a:pPr>
            <a:r>
              <a:rPr sz="1600" spc="-10" smtClean="0">
                <a:latin typeface="Corbel"/>
                <a:cs typeface="Corbel"/>
              </a:rPr>
              <a:t>Ste</a:t>
            </a:r>
            <a:r>
              <a:rPr sz="1600" spc="-5" smtClean="0">
                <a:latin typeface="Corbel"/>
                <a:cs typeface="Corbel"/>
              </a:rPr>
              <a:t>p</a:t>
            </a:r>
            <a:r>
              <a:rPr sz="1600" spc="15" smtClean="0">
                <a:latin typeface="Corbel"/>
                <a:cs typeface="Corbel"/>
              </a:rPr>
              <a:t> </a:t>
            </a:r>
            <a:r>
              <a:rPr lang="en-US" sz="1600" spc="-15" dirty="0" smtClean="0">
                <a:latin typeface="Corbel"/>
                <a:cs typeface="Corbel"/>
              </a:rPr>
              <a:t>2</a:t>
            </a:r>
            <a:r>
              <a:rPr sz="1600" spc="-5" smtClean="0">
                <a:latin typeface="Corbel"/>
                <a:cs typeface="Corbel"/>
              </a:rPr>
              <a:t>:</a:t>
            </a:r>
            <a:r>
              <a:rPr sz="1600" spc="-60" smtClean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SE</a:t>
            </a:r>
            <a:r>
              <a:rPr sz="1600" spc="-5" dirty="0">
                <a:latin typeface="Corbel"/>
                <a:cs typeface="Corbel"/>
              </a:rPr>
              <a:t>T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New_</a:t>
            </a:r>
            <a:r>
              <a:rPr sz="1600" dirty="0">
                <a:latin typeface="Corbel"/>
                <a:cs typeface="Corbel"/>
              </a:rPr>
              <a:t>N</a:t>
            </a:r>
            <a:r>
              <a:rPr sz="1600" spc="-5" dirty="0">
                <a:latin typeface="Corbel"/>
                <a:cs typeface="Corbel"/>
              </a:rPr>
              <a:t>o</a:t>
            </a:r>
            <a:r>
              <a:rPr sz="1600" spc="-20" dirty="0">
                <a:latin typeface="Corbel"/>
                <a:cs typeface="Corbel"/>
              </a:rPr>
              <a:t>d</a:t>
            </a:r>
            <a:r>
              <a:rPr sz="1600" spc="-10" dirty="0">
                <a:latin typeface="Corbel"/>
                <a:cs typeface="Corbel"/>
              </a:rPr>
              <a:t>e-</a:t>
            </a:r>
            <a:r>
              <a:rPr sz="1600" spc="-5" dirty="0">
                <a:latin typeface="Corbel"/>
                <a:cs typeface="Corbel"/>
              </a:rPr>
              <a:t>&gt;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D</a:t>
            </a:r>
            <a:r>
              <a:rPr sz="1600" spc="-180" dirty="0">
                <a:latin typeface="Corbel"/>
                <a:cs typeface="Corbel"/>
              </a:rPr>
              <a:t>A</a:t>
            </a:r>
            <a:r>
              <a:rPr sz="1600" spc="-170" dirty="0">
                <a:latin typeface="Corbel"/>
                <a:cs typeface="Corbel"/>
              </a:rPr>
              <a:t>T</a:t>
            </a:r>
            <a:r>
              <a:rPr sz="1600" spc="-5" dirty="0">
                <a:latin typeface="Corbel"/>
                <a:cs typeface="Corbel"/>
              </a:rPr>
              <a:t>A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110" dirty="0">
                <a:latin typeface="Corbel"/>
                <a:cs typeface="Corbel"/>
              </a:rPr>
              <a:t>=</a:t>
            </a:r>
            <a:r>
              <a:rPr sz="1600" spc="-170" dirty="0">
                <a:latin typeface="Corbel"/>
                <a:cs typeface="Corbel"/>
              </a:rPr>
              <a:t>V</a:t>
            </a:r>
            <a:r>
              <a:rPr sz="1600" spc="-15" dirty="0">
                <a:latin typeface="Corbel"/>
                <a:cs typeface="Corbel"/>
              </a:rPr>
              <a:t>AL  </a:t>
            </a:r>
            <a:r>
              <a:rPr sz="1600" spc="-10">
                <a:latin typeface="Corbel"/>
                <a:cs typeface="Corbel"/>
              </a:rPr>
              <a:t>Ste</a:t>
            </a:r>
            <a:r>
              <a:rPr sz="1600" spc="-5">
                <a:latin typeface="Corbel"/>
                <a:cs typeface="Corbel"/>
              </a:rPr>
              <a:t>p</a:t>
            </a:r>
            <a:r>
              <a:rPr sz="1600" spc="15">
                <a:latin typeface="Corbel"/>
                <a:cs typeface="Corbel"/>
              </a:rPr>
              <a:t> </a:t>
            </a:r>
            <a:r>
              <a:rPr lang="en-US" sz="1600" spc="15" dirty="0" smtClean="0">
                <a:latin typeface="Corbel"/>
                <a:cs typeface="Corbel"/>
              </a:rPr>
              <a:t>3</a:t>
            </a:r>
            <a:r>
              <a:rPr sz="1600" spc="-5" smtClean="0">
                <a:latin typeface="Corbel"/>
                <a:cs typeface="Corbel"/>
              </a:rPr>
              <a:t>:</a:t>
            </a:r>
            <a:r>
              <a:rPr sz="1600" spc="-95" smtClean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SE</a:t>
            </a:r>
            <a:r>
              <a:rPr sz="1600" spc="-5" dirty="0">
                <a:latin typeface="Corbel"/>
                <a:cs typeface="Corbel"/>
              </a:rPr>
              <a:t>T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New_</a:t>
            </a:r>
            <a:r>
              <a:rPr sz="1600" dirty="0">
                <a:latin typeface="Corbel"/>
                <a:cs typeface="Corbel"/>
              </a:rPr>
              <a:t>N</a:t>
            </a:r>
            <a:r>
              <a:rPr sz="1600" spc="-10" dirty="0">
                <a:latin typeface="Corbel"/>
                <a:cs typeface="Corbel"/>
              </a:rPr>
              <a:t>ode-</a:t>
            </a:r>
            <a:r>
              <a:rPr sz="1600" spc="-5" dirty="0">
                <a:latin typeface="Corbel"/>
                <a:cs typeface="Corbel"/>
              </a:rPr>
              <a:t>&gt;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P</a:t>
            </a:r>
            <a:r>
              <a:rPr sz="1600" spc="-5" dirty="0">
                <a:latin typeface="Corbel"/>
                <a:cs typeface="Corbel"/>
              </a:rPr>
              <a:t>R</a:t>
            </a:r>
            <a:r>
              <a:rPr sz="1600" spc="-10" dirty="0">
                <a:latin typeface="Corbel"/>
                <a:cs typeface="Corbel"/>
              </a:rPr>
              <a:t>E</a:t>
            </a:r>
            <a:r>
              <a:rPr sz="1600" spc="-5" dirty="0">
                <a:latin typeface="Corbel"/>
                <a:cs typeface="Corbel"/>
              </a:rPr>
              <a:t>V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=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NU</a:t>
            </a:r>
            <a:r>
              <a:rPr sz="1600" spc="-15" dirty="0">
                <a:latin typeface="Corbel"/>
                <a:cs typeface="Corbel"/>
              </a:rPr>
              <a:t>L</a:t>
            </a:r>
            <a:r>
              <a:rPr sz="1600" spc="-5" dirty="0">
                <a:latin typeface="Corbel"/>
                <a:cs typeface="Corbel"/>
              </a:rPr>
              <a:t>L  </a:t>
            </a:r>
            <a:r>
              <a:rPr sz="1600" spc="-10">
                <a:latin typeface="Corbel"/>
                <a:cs typeface="Corbel"/>
              </a:rPr>
              <a:t>Step </a:t>
            </a:r>
            <a:r>
              <a:rPr lang="en-US" sz="1600" spc="-10" dirty="0" smtClean="0">
                <a:latin typeface="Corbel"/>
                <a:cs typeface="Corbel"/>
              </a:rPr>
              <a:t>4</a:t>
            </a:r>
            <a:r>
              <a:rPr sz="1600" spc="-5" smtClean="0">
                <a:latin typeface="Corbel"/>
                <a:cs typeface="Corbel"/>
              </a:rPr>
              <a:t>: </a:t>
            </a:r>
            <a:r>
              <a:rPr sz="1600" spc="-10" dirty="0">
                <a:latin typeface="Corbel"/>
                <a:cs typeface="Corbel"/>
              </a:rPr>
              <a:t>SET </a:t>
            </a:r>
            <a:r>
              <a:rPr sz="1600" spc="-5" dirty="0">
                <a:latin typeface="Corbel"/>
                <a:cs typeface="Corbel"/>
              </a:rPr>
              <a:t>New_Node-&gt; NEXT = </a:t>
            </a:r>
            <a:r>
              <a:rPr sz="1600" spc="-45" dirty="0">
                <a:latin typeface="Corbel"/>
                <a:cs typeface="Corbel"/>
              </a:rPr>
              <a:t>START </a:t>
            </a:r>
            <a:r>
              <a:rPr sz="1600" spc="-310" dirty="0">
                <a:latin typeface="Corbel"/>
                <a:cs typeface="Corbel"/>
              </a:rPr>
              <a:t> </a:t>
            </a:r>
            <a:r>
              <a:rPr sz="1600" spc="-10">
                <a:solidFill>
                  <a:schemeClr val="tx2"/>
                </a:solidFill>
                <a:latin typeface="Corbel"/>
                <a:cs typeface="Corbel"/>
              </a:rPr>
              <a:t>Step </a:t>
            </a:r>
            <a:r>
              <a:rPr lang="en-US" sz="1600" spc="-10" dirty="0" smtClean="0">
                <a:solidFill>
                  <a:schemeClr val="tx2"/>
                </a:solidFill>
                <a:latin typeface="Corbel"/>
                <a:cs typeface="Corbel"/>
              </a:rPr>
              <a:t>5</a:t>
            </a:r>
            <a:r>
              <a:rPr sz="1600" spc="-5" smtClean="0">
                <a:solidFill>
                  <a:schemeClr val="tx2"/>
                </a:solidFill>
                <a:latin typeface="Corbel"/>
                <a:cs typeface="Corbel"/>
              </a:rPr>
              <a:t>: </a:t>
            </a:r>
            <a:r>
              <a:rPr sz="1600" spc="-10" dirty="0">
                <a:solidFill>
                  <a:schemeClr val="tx2"/>
                </a:solidFill>
                <a:latin typeface="Corbel"/>
                <a:cs typeface="Corbel"/>
              </a:rPr>
              <a:t>SET </a:t>
            </a:r>
            <a:r>
              <a:rPr sz="1600" spc="-45" dirty="0">
                <a:solidFill>
                  <a:schemeClr val="tx2"/>
                </a:solidFill>
                <a:latin typeface="Corbel"/>
                <a:cs typeface="Corbel"/>
              </a:rPr>
              <a:t>START </a:t>
            </a:r>
            <a:r>
              <a:rPr sz="1600" spc="-5" dirty="0">
                <a:solidFill>
                  <a:schemeClr val="tx2"/>
                </a:solidFill>
                <a:latin typeface="Corbel"/>
                <a:cs typeface="Corbel"/>
              </a:rPr>
              <a:t>-&gt; PREV = </a:t>
            </a:r>
            <a:r>
              <a:rPr sz="1600" spc="-10" dirty="0">
                <a:solidFill>
                  <a:schemeClr val="tx2"/>
                </a:solidFill>
                <a:latin typeface="Corbel"/>
                <a:cs typeface="Corbel"/>
              </a:rPr>
              <a:t>New_Node </a:t>
            </a:r>
            <a:r>
              <a:rPr sz="1600" spc="-310" dirty="0">
                <a:solidFill>
                  <a:schemeClr val="tx2"/>
                </a:solidFill>
                <a:latin typeface="Corbel"/>
                <a:cs typeface="Corbel"/>
              </a:rPr>
              <a:t> </a:t>
            </a:r>
            <a:r>
              <a:rPr sz="1600" spc="-10">
                <a:latin typeface="Corbel"/>
                <a:cs typeface="Corbel"/>
              </a:rPr>
              <a:t>Ste</a:t>
            </a:r>
            <a:r>
              <a:rPr sz="1600" spc="-5">
                <a:latin typeface="Corbel"/>
                <a:cs typeface="Corbel"/>
              </a:rPr>
              <a:t>p</a:t>
            </a:r>
            <a:r>
              <a:rPr sz="1600" spc="15">
                <a:latin typeface="Corbel"/>
                <a:cs typeface="Corbel"/>
              </a:rPr>
              <a:t> </a:t>
            </a:r>
            <a:r>
              <a:rPr lang="en-US" sz="1600" spc="15" dirty="0" smtClean="0">
                <a:latin typeface="Corbel"/>
                <a:cs typeface="Corbel"/>
              </a:rPr>
              <a:t>6</a:t>
            </a:r>
            <a:r>
              <a:rPr sz="1600" spc="-5" smtClean="0">
                <a:latin typeface="Corbel"/>
                <a:cs typeface="Corbel"/>
              </a:rPr>
              <a:t>:</a:t>
            </a:r>
            <a:r>
              <a:rPr sz="1600" spc="-70" smtClean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SE</a:t>
            </a:r>
            <a:r>
              <a:rPr sz="1600" spc="-5" dirty="0">
                <a:latin typeface="Corbel"/>
                <a:cs typeface="Corbel"/>
              </a:rPr>
              <a:t>T</a:t>
            </a:r>
            <a:r>
              <a:rPr sz="1600" spc="-70" dirty="0">
                <a:latin typeface="Corbel"/>
                <a:cs typeface="Corbel"/>
              </a:rPr>
              <a:t> </a:t>
            </a:r>
            <a:r>
              <a:rPr sz="1600" spc="-35" dirty="0">
                <a:latin typeface="Corbel"/>
                <a:cs typeface="Corbel"/>
              </a:rPr>
              <a:t>S</a:t>
            </a:r>
            <a:r>
              <a:rPr sz="1600" spc="-114" dirty="0">
                <a:latin typeface="Corbel"/>
                <a:cs typeface="Corbel"/>
              </a:rPr>
              <a:t>T</a:t>
            </a:r>
            <a:r>
              <a:rPr sz="1600" spc="-35" dirty="0">
                <a:latin typeface="Corbel"/>
                <a:cs typeface="Corbel"/>
              </a:rPr>
              <a:t>A</a:t>
            </a:r>
            <a:r>
              <a:rPr sz="1600" spc="-30" dirty="0">
                <a:latin typeface="Corbel"/>
                <a:cs typeface="Corbel"/>
              </a:rPr>
              <a:t>R</a:t>
            </a:r>
            <a:r>
              <a:rPr sz="1600" spc="-5" dirty="0">
                <a:latin typeface="Corbel"/>
                <a:cs typeface="Corbel"/>
              </a:rPr>
              <a:t>T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=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New_</a:t>
            </a:r>
            <a:r>
              <a:rPr sz="1600" dirty="0">
                <a:latin typeface="Corbel"/>
                <a:cs typeface="Corbel"/>
              </a:rPr>
              <a:t>N</a:t>
            </a:r>
            <a:r>
              <a:rPr sz="1600" spc="-10" dirty="0">
                <a:latin typeface="Corbel"/>
                <a:cs typeface="Corbel"/>
              </a:rPr>
              <a:t>ode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600" spc="-10">
                <a:latin typeface="Corbel"/>
                <a:cs typeface="Corbel"/>
              </a:rPr>
              <a:t>Step</a:t>
            </a:r>
            <a:r>
              <a:rPr sz="1600" spc="-20">
                <a:latin typeface="Corbel"/>
                <a:cs typeface="Corbel"/>
              </a:rPr>
              <a:t> </a:t>
            </a:r>
            <a:r>
              <a:rPr lang="en-US" sz="1600" spc="-20" dirty="0" smtClean="0">
                <a:latin typeface="Corbel"/>
                <a:cs typeface="Corbel"/>
              </a:rPr>
              <a:t>7</a:t>
            </a:r>
            <a:r>
              <a:rPr sz="1600" spc="-5" smtClean="0">
                <a:latin typeface="Corbel"/>
                <a:cs typeface="Corbel"/>
              </a:rPr>
              <a:t>:</a:t>
            </a:r>
            <a:r>
              <a:rPr sz="1600" spc="-40" smtClean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Exit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236347"/>
            <a:ext cx="6021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Insertion</a:t>
            </a:r>
            <a:r>
              <a:rPr sz="2800" spc="-215" dirty="0"/>
              <a:t> </a:t>
            </a:r>
            <a:r>
              <a:rPr sz="2800" spc="-60" dirty="0"/>
              <a:t>in</a:t>
            </a:r>
            <a:r>
              <a:rPr sz="2800" spc="-210" dirty="0"/>
              <a:t> </a:t>
            </a:r>
            <a:r>
              <a:rPr sz="2800" spc="-95" dirty="0"/>
              <a:t>double</a:t>
            </a:r>
            <a:r>
              <a:rPr sz="2800" spc="-225" dirty="0"/>
              <a:t> </a:t>
            </a:r>
            <a:r>
              <a:rPr sz="2800" spc="-100" dirty="0"/>
              <a:t>linked</a:t>
            </a:r>
            <a:r>
              <a:rPr sz="2800" spc="-210" dirty="0"/>
              <a:t> </a:t>
            </a:r>
            <a:r>
              <a:rPr sz="2800" spc="-90" dirty="0"/>
              <a:t>list</a:t>
            </a:r>
            <a:r>
              <a:rPr sz="2800" spc="-215" dirty="0"/>
              <a:t> </a:t>
            </a:r>
            <a:r>
              <a:rPr sz="2800" spc="-60" dirty="0"/>
              <a:t>at</a:t>
            </a:r>
            <a:r>
              <a:rPr sz="2800" spc="-210" dirty="0"/>
              <a:t> </a:t>
            </a:r>
            <a:r>
              <a:rPr sz="2800" spc="-105" dirty="0"/>
              <a:t>beginning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singly linked li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895350"/>
            <a:ext cx="4981575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4" descr="singly linked li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76550"/>
            <a:ext cx="8458200" cy="158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3886200" y="241935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 b="1" dirty="0"/>
              <a:t>Node</a:t>
            </a: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3657600" y="447675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 b="1"/>
              <a:t>Linked List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953" y="814476"/>
            <a:ext cx="4062095" cy="35966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600" spc="-10" dirty="0">
                <a:latin typeface="Corbel"/>
                <a:cs typeface="Corbel"/>
              </a:rPr>
              <a:t>S</a:t>
            </a:r>
            <a:r>
              <a:rPr sz="1600" spc="-20" dirty="0">
                <a:latin typeface="Corbel"/>
                <a:cs typeface="Corbel"/>
              </a:rPr>
              <a:t>t</a:t>
            </a:r>
            <a:r>
              <a:rPr sz="1600" spc="-10" dirty="0">
                <a:latin typeface="Corbel"/>
                <a:cs typeface="Corbel"/>
              </a:rPr>
              <a:t>e</a:t>
            </a:r>
            <a:r>
              <a:rPr sz="1600" spc="-5" dirty="0">
                <a:latin typeface="Corbel"/>
                <a:cs typeface="Corbel"/>
              </a:rPr>
              <a:t>p</a:t>
            </a:r>
            <a:r>
              <a:rPr sz="1600" spc="2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1:</a:t>
            </a:r>
            <a:r>
              <a:rPr sz="1600" spc="-10" dirty="0">
                <a:latin typeface="Corbel"/>
                <a:cs typeface="Corbel"/>
              </a:rPr>
              <a:t> </a:t>
            </a:r>
            <a:r>
              <a:rPr sz="1600" spc="-5">
                <a:latin typeface="Corbel"/>
                <a:cs typeface="Corbel"/>
              </a:rPr>
              <a:t>IF</a:t>
            </a:r>
            <a:r>
              <a:rPr sz="1600" spc="-130">
                <a:latin typeface="Corbel"/>
                <a:cs typeface="Corbel"/>
              </a:rPr>
              <a:t> </a:t>
            </a:r>
            <a:r>
              <a:rPr lang="en-US" sz="1600" spc="-5" dirty="0" err="1" smtClean="0">
                <a:latin typeface="Corbel"/>
                <a:cs typeface="Corbel"/>
              </a:rPr>
              <a:t>New_</a:t>
            </a:r>
            <a:r>
              <a:rPr lang="en-US" sz="1600" dirty="0" err="1" smtClean="0">
                <a:latin typeface="Corbel"/>
                <a:cs typeface="Corbel"/>
              </a:rPr>
              <a:t>N</a:t>
            </a:r>
            <a:r>
              <a:rPr lang="en-US" sz="1600" spc="-10" dirty="0" err="1" smtClean="0">
                <a:latin typeface="Corbel"/>
                <a:cs typeface="Corbel"/>
              </a:rPr>
              <a:t>ode</a:t>
            </a:r>
            <a:r>
              <a:rPr sz="1600" spc="-15" smtClean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=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NU</a:t>
            </a:r>
            <a:r>
              <a:rPr sz="1600" spc="-15" dirty="0">
                <a:latin typeface="Corbel"/>
                <a:cs typeface="Corbel"/>
              </a:rPr>
              <a:t>L</a:t>
            </a:r>
            <a:r>
              <a:rPr sz="1600" spc="-5" dirty="0">
                <a:latin typeface="Corbel"/>
                <a:cs typeface="Corbel"/>
              </a:rPr>
              <a:t>L,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t</a:t>
            </a:r>
            <a:r>
              <a:rPr sz="1600" spc="-5" dirty="0">
                <a:latin typeface="Corbel"/>
                <a:cs typeface="Corbel"/>
              </a:rPr>
              <a:t>h</a:t>
            </a:r>
            <a:r>
              <a:rPr sz="1600" spc="-10" dirty="0">
                <a:latin typeface="Corbel"/>
                <a:cs typeface="Corbel"/>
              </a:rPr>
              <a:t>en</a:t>
            </a:r>
            <a:endParaRPr sz="1600">
              <a:latin typeface="Corbel"/>
              <a:cs typeface="Corbel"/>
            </a:endParaRPr>
          </a:p>
          <a:p>
            <a:pPr marL="698500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Corbel"/>
                <a:cs typeface="Corbel"/>
              </a:rPr>
              <a:t>Write</a:t>
            </a:r>
            <a:r>
              <a:rPr sz="1600" spc="-95" dirty="0">
                <a:latin typeface="Corbel"/>
                <a:cs typeface="Corbel"/>
              </a:rPr>
              <a:t> </a:t>
            </a:r>
            <a:r>
              <a:rPr sz="1600" spc="-35" dirty="0">
                <a:latin typeface="Corbel"/>
                <a:cs typeface="Corbel"/>
              </a:rPr>
              <a:t>O</a:t>
            </a:r>
            <a:r>
              <a:rPr sz="1600" spc="-5" dirty="0">
                <a:latin typeface="Corbel"/>
                <a:cs typeface="Corbel"/>
              </a:rPr>
              <a:t>V</a:t>
            </a:r>
            <a:r>
              <a:rPr sz="1600" spc="-10" dirty="0">
                <a:latin typeface="Corbel"/>
                <a:cs typeface="Corbel"/>
              </a:rPr>
              <a:t>E</a:t>
            </a:r>
            <a:r>
              <a:rPr sz="1600" spc="-5" dirty="0">
                <a:latin typeface="Corbel"/>
                <a:cs typeface="Corbel"/>
              </a:rPr>
              <a:t>RF</a:t>
            </a:r>
            <a:r>
              <a:rPr sz="1600" spc="-120" dirty="0">
                <a:latin typeface="Corbel"/>
                <a:cs typeface="Corbel"/>
              </a:rPr>
              <a:t>L</a:t>
            </a:r>
            <a:r>
              <a:rPr sz="1600" spc="-10" dirty="0">
                <a:latin typeface="Corbel"/>
                <a:cs typeface="Corbel"/>
              </a:rPr>
              <a:t>O</a:t>
            </a:r>
            <a:r>
              <a:rPr sz="1600" spc="-5" dirty="0">
                <a:latin typeface="Corbel"/>
                <a:cs typeface="Corbel"/>
              </a:rPr>
              <a:t>W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2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G</a:t>
            </a:r>
            <a:r>
              <a:rPr sz="1600" spc="125" dirty="0">
                <a:latin typeface="Corbel"/>
                <a:cs typeface="Corbel"/>
              </a:rPr>
              <a:t>o</a:t>
            </a:r>
            <a:r>
              <a:rPr sz="1600" spc="-185" dirty="0">
                <a:latin typeface="Corbel"/>
                <a:cs typeface="Corbel"/>
              </a:rPr>
              <a:t>T</a:t>
            </a:r>
            <a:r>
              <a:rPr sz="1600" spc="-5" dirty="0">
                <a:latin typeface="Corbel"/>
                <a:cs typeface="Corbel"/>
              </a:rPr>
              <a:t>o</a:t>
            </a:r>
            <a:r>
              <a:rPr sz="1600" spc="-80" dirty="0">
                <a:latin typeface="Corbel"/>
                <a:cs typeface="Corbel"/>
              </a:rPr>
              <a:t> </a:t>
            </a:r>
            <a:r>
              <a:rPr sz="1600" spc="-10">
                <a:latin typeface="Corbel"/>
                <a:cs typeface="Corbel"/>
              </a:rPr>
              <a:t>S</a:t>
            </a:r>
            <a:r>
              <a:rPr sz="1600" spc="-20">
                <a:latin typeface="Corbel"/>
                <a:cs typeface="Corbel"/>
              </a:rPr>
              <a:t>t</a:t>
            </a:r>
            <a:r>
              <a:rPr sz="1600" spc="-10">
                <a:latin typeface="Corbel"/>
                <a:cs typeface="Corbel"/>
              </a:rPr>
              <a:t>e</a:t>
            </a:r>
            <a:r>
              <a:rPr sz="1600" spc="-5">
                <a:latin typeface="Corbel"/>
                <a:cs typeface="Corbel"/>
              </a:rPr>
              <a:t>p</a:t>
            </a:r>
            <a:r>
              <a:rPr sz="1600" spc="30">
                <a:latin typeface="Corbel"/>
                <a:cs typeface="Corbel"/>
              </a:rPr>
              <a:t> </a:t>
            </a:r>
            <a:r>
              <a:rPr lang="en-US" sz="1600" spc="-5" dirty="0" smtClean="0">
                <a:latin typeface="Corbel"/>
                <a:cs typeface="Corbel"/>
              </a:rPr>
              <a:t>9</a:t>
            </a:r>
            <a:endParaRPr sz="1600">
              <a:latin typeface="Corbel"/>
              <a:cs typeface="Corbel"/>
            </a:endParaRPr>
          </a:p>
          <a:p>
            <a:pPr marL="698500">
              <a:lnSpc>
                <a:spcPct val="100000"/>
              </a:lnSpc>
              <a:spcBef>
                <a:spcPts val="555"/>
              </a:spcBef>
            </a:pPr>
            <a:r>
              <a:rPr sz="1600" spc="-10" dirty="0">
                <a:latin typeface="Corbel"/>
                <a:cs typeface="Corbel"/>
              </a:rPr>
              <a:t>[E</a:t>
            </a:r>
            <a:r>
              <a:rPr sz="1600" spc="-5" dirty="0">
                <a:latin typeface="Corbel"/>
                <a:cs typeface="Corbel"/>
              </a:rPr>
              <a:t>ND</a:t>
            </a:r>
            <a:r>
              <a:rPr sz="1600" spc="-12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O</a:t>
            </a:r>
            <a:r>
              <a:rPr sz="1600" spc="-5" dirty="0">
                <a:latin typeface="Corbel"/>
                <a:cs typeface="Corbel"/>
              </a:rPr>
              <a:t>F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I</a:t>
            </a:r>
            <a:r>
              <a:rPr sz="1600" spc="-10" dirty="0">
                <a:latin typeface="Corbel"/>
                <a:cs typeface="Corbel"/>
              </a:rPr>
              <a:t>F</a:t>
            </a:r>
            <a:r>
              <a:rPr sz="1600" spc="-5" dirty="0">
                <a:latin typeface="Corbel"/>
                <a:cs typeface="Corbel"/>
              </a:rPr>
              <a:t>]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600" spc="-10" smtClean="0">
                <a:latin typeface="Corbel"/>
                <a:cs typeface="Corbel"/>
              </a:rPr>
              <a:t>S</a:t>
            </a:r>
            <a:r>
              <a:rPr sz="1600" spc="-20" smtClean="0">
                <a:latin typeface="Corbel"/>
                <a:cs typeface="Corbel"/>
              </a:rPr>
              <a:t>t</a:t>
            </a:r>
            <a:r>
              <a:rPr sz="1600" spc="-10" smtClean="0">
                <a:latin typeface="Corbel"/>
                <a:cs typeface="Corbel"/>
              </a:rPr>
              <a:t>e</a:t>
            </a:r>
            <a:r>
              <a:rPr sz="1600" spc="-5" smtClean="0">
                <a:latin typeface="Corbel"/>
                <a:cs typeface="Corbel"/>
              </a:rPr>
              <a:t>p</a:t>
            </a:r>
            <a:r>
              <a:rPr sz="1600" spc="20" smtClean="0">
                <a:latin typeface="Corbel"/>
                <a:cs typeface="Corbel"/>
              </a:rPr>
              <a:t> </a:t>
            </a:r>
            <a:r>
              <a:rPr lang="en-US" sz="1600" spc="-5" dirty="0" smtClean="0">
                <a:latin typeface="Corbel"/>
                <a:cs typeface="Corbel"/>
              </a:rPr>
              <a:t>2</a:t>
            </a:r>
            <a:r>
              <a:rPr sz="1600" spc="-5" smtClean="0">
                <a:latin typeface="Corbel"/>
                <a:cs typeface="Corbel"/>
              </a:rPr>
              <a:t>:</a:t>
            </a:r>
            <a:r>
              <a:rPr sz="1600" spc="-70" smtClean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</a:t>
            </a:r>
            <a:r>
              <a:rPr sz="1600" spc="-25" dirty="0">
                <a:latin typeface="Corbel"/>
                <a:cs typeface="Corbel"/>
              </a:rPr>
              <a:t>E</a:t>
            </a:r>
            <a:r>
              <a:rPr sz="1600" spc="-5" dirty="0">
                <a:latin typeface="Corbel"/>
                <a:cs typeface="Corbel"/>
              </a:rPr>
              <a:t>T</a:t>
            </a:r>
            <a:r>
              <a:rPr sz="1600" spc="4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New_</a:t>
            </a:r>
            <a:r>
              <a:rPr sz="1600" dirty="0">
                <a:latin typeface="Corbel"/>
                <a:cs typeface="Corbel"/>
              </a:rPr>
              <a:t>N</a:t>
            </a:r>
            <a:r>
              <a:rPr sz="1600" spc="-10" dirty="0">
                <a:latin typeface="Corbel"/>
                <a:cs typeface="Corbel"/>
              </a:rPr>
              <a:t>ode-</a:t>
            </a:r>
            <a:r>
              <a:rPr sz="1600" spc="-5" dirty="0">
                <a:latin typeface="Corbel"/>
                <a:cs typeface="Corbel"/>
              </a:rPr>
              <a:t>&gt;</a:t>
            </a:r>
            <a:r>
              <a:rPr sz="1600" spc="2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D</a:t>
            </a:r>
            <a:r>
              <a:rPr sz="1600" spc="-180" dirty="0">
                <a:latin typeface="Corbel"/>
                <a:cs typeface="Corbel"/>
              </a:rPr>
              <a:t>A</a:t>
            </a:r>
            <a:r>
              <a:rPr sz="1600" spc="-160" dirty="0">
                <a:latin typeface="Corbel"/>
                <a:cs typeface="Corbel"/>
              </a:rPr>
              <a:t>T</a:t>
            </a:r>
            <a:r>
              <a:rPr sz="1600" spc="-5" dirty="0">
                <a:latin typeface="Corbel"/>
                <a:cs typeface="Corbel"/>
              </a:rPr>
              <a:t>A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120" dirty="0">
                <a:latin typeface="Corbel"/>
                <a:cs typeface="Corbel"/>
              </a:rPr>
              <a:t>=</a:t>
            </a:r>
            <a:r>
              <a:rPr sz="1600" spc="-160" dirty="0">
                <a:latin typeface="Corbel"/>
                <a:cs typeface="Corbel"/>
              </a:rPr>
              <a:t>V</a:t>
            </a:r>
            <a:r>
              <a:rPr sz="1600" spc="-15" dirty="0">
                <a:latin typeface="Corbel"/>
                <a:cs typeface="Corbel"/>
              </a:rPr>
              <a:t>A</a:t>
            </a:r>
            <a:r>
              <a:rPr sz="1600" spc="-5" dirty="0">
                <a:latin typeface="Corbel"/>
                <a:cs typeface="Corbel"/>
              </a:rPr>
              <a:t>L</a:t>
            </a:r>
            <a:endParaRPr sz="1600">
              <a:latin typeface="Corbel"/>
              <a:cs typeface="Corbel"/>
            </a:endParaRPr>
          </a:p>
          <a:p>
            <a:pPr marL="12700" marR="732155">
              <a:lnSpc>
                <a:spcPts val="2480"/>
              </a:lnSpc>
              <a:spcBef>
                <a:spcPts val="170"/>
              </a:spcBef>
            </a:pPr>
            <a:r>
              <a:rPr sz="1600" spc="-10">
                <a:latin typeface="Corbel"/>
                <a:cs typeface="Corbel"/>
              </a:rPr>
              <a:t>Ste</a:t>
            </a:r>
            <a:r>
              <a:rPr sz="1600" spc="-5">
                <a:latin typeface="Corbel"/>
                <a:cs typeface="Corbel"/>
              </a:rPr>
              <a:t>p </a:t>
            </a:r>
            <a:r>
              <a:rPr lang="en-US" sz="1600" spc="-5" dirty="0" smtClean="0">
                <a:latin typeface="Corbel"/>
                <a:cs typeface="Corbel"/>
              </a:rPr>
              <a:t>3</a:t>
            </a:r>
            <a:r>
              <a:rPr sz="1600" spc="-5" smtClean="0">
                <a:latin typeface="Corbel"/>
                <a:cs typeface="Corbel"/>
              </a:rPr>
              <a:t>:</a:t>
            </a:r>
            <a:r>
              <a:rPr sz="1600" spc="-70" smtClean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SE</a:t>
            </a:r>
            <a:r>
              <a:rPr sz="1600" spc="-5" dirty="0">
                <a:latin typeface="Corbel"/>
                <a:cs typeface="Corbel"/>
              </a:rPr>
              <a:t>T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New_</a:t>
            </a:r>
            <a:r>
              <a:rPr sz="1600" dirty="0">
                <a:latin typeface="Corbel"/>
                <a:cs typeface="Corbel"/>
              </a:rPr>
              <a:t>N</a:t>
            </a:r>
            <a:r>
              <a:rPr sz="1600" spc="-10" dirty="0">
                <a:latin typeface="Corbel"/>
                <a:cs typeface="Corbel"/>
              </a:rPr>
              <a:t>od</a:t>
            </a:r>
            <a:r>
              <a:rPr sz="1600" spc="-5" dirty="0">
                <a:latin typeface="Corbel"/>
                <a:cs typeface="Corbel"/>
              </a:rPr>
              <a:t>e</a:t>
            </a:r>
            <a:r>
              <a:rPr sz="1600" spc="-10" dirty="0">
                <a:latin typeface="Corbel"/>
                <a:cs typeface="Corbel"/>
              </a:rPr>
              <a:t>-</a:t>
            </a:r>
            <a:r>
              <a:rPr sz="1600" spc="-5" dirty="0">
                <a:latin typeface="Corbel"/>
                <a:cs typeface="Corbel"/>
              </a:rPr>
              <a:t>&gt;</a:t>
            </a:r>
            <a:r>
              <a:rPr sz="1600" spc="3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N</a:t>
            </a:r>
            <a:r>
              <a:rPr sz="1600" spc="-10" dirty="0">
                <a:latin typeface="Corbel"/>
                <a:cs typeface="Corbel"/>
              </a:rPr>
              <a:t>EX</a:t>
            </a:r>
            <a:r>
              <a:rPr sz="1600" spc="-5" dirty="0">
                <a:latin typeface="Corbel"/>
                <a:cs typeface="Corbel"/>
              </a:rPr>
              <a:t>T =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NU</a:t>
            </a:r>
            <a:r>
              <a:rPr sz="1600" spc="-15" dirty="0">
                <a:latin typeface="Corbel"/>
                <a:cs typeface="Corbel"/>
              </a:rPr>
              <a:t>L</a:t>
            </a:r>
            <a:r>
              <a:rPr sz="1600" spc="-5" dirty="0">
                <a:latin typeface="Corbel"/>
                <a:cs typeface="Corbel"/>
              </a:rPr>
              <a:t>L  </a:t>
            </a:r>
            <a:r>
              <a:rPr sz="1600" spc="-10">
                <a:latin typeface="Corbel"/>
                <a:cs typeface="Corbel"/>
              </a:rPr>
              <a:t>Ste</a:t>
            </a:r>
            <a:r>
              <a:rPr sz="1600" spc="-5">
                <a:latin typeface="Corbel"/>
                <a:cs typeface="Corbel"/>
              </a:rPr>
              <a:t>p </a:t>
            </a:r>
            <a:r>
              <a:rPr lang="en-US" sz="1600" spc="-5" dirty="0" smtClean="0">
                <a:latin typeface="Corbel"/>
                <a:cs typeface="Corbel"/>
              </a:rPr>
              <a:t>4</a:t>
            </a:r>
            <a:r>
              <a:rPr sz="1600" spc="-5" smtClean="0">
                <a:latin typeface="Corbel"/>
                <a:cs typeface="Corbel"/>
              </a:rPr>
              <a:t>:</a:t>
            </a:r>
            <a:r>
              <a:rPr sz="1600" spc="-85" smtClean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SE</a:t>
            </a:r>
            <a:r>
              <a:rPr sz="1600" spc="-5" dirty="0">
                <a:latin typeface="Corbel"/>
                <a:cs typeface="Corbel"/>
              </a:rPr>
              <a:t>T</a:t>
            </a:r>
            <a:r>
              <a:rPr sz="1600" spc="2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PT</a:t>
            </a:r>
            <a:r>
              <a:rPr sz="1600" spc="-5" dirty="0">
                <a:latin typeface="Corbel"/>
                <a:cs typeface="Corbel"/>
              </a:rPr>
              <a:t>R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=</a:t>
            </a:r>
            <a:r>
              <a:rPr sz="1600" spc="-75" dirty="0">
                <a:latin typeface="Corbel"/>
                <a:cs typeface="Corbel"/>
              </a:rPr>
              <a:t> </a:t>
            </a:r>
            <a:r>
              <a:rPr sz="1600" spc="-35" dirty="0">
                <a:latin typeface="Corbel"/>
                <a:cs typeface="Corbel"/>
              </a:rPr>
              <a:t>S</a:t>
            </a:r>
            <a:r>
              <a:rPr sz="1600" spc="-114" dirty="0">
                <a:latin typeface="Corbel"/>
                <a:cs typeface="Corbel"/>
              </a:rPr>
              <a:t>T</a:t>
            </a:r>
            <a:r>
              <a:rPr sz="1600" spc="-35" dirty="0">
                <a:latin typeface="Corbel"/>
                <a:cs typeface="Corbel"/>
              </a:rPr>
              <a:t>A</a:t>
            </a:r>
            <a:r>
              <a:rPr sz="1600" spc="-30" dirty="0">
                <a:latin typeface="Corbel"/>
                <a:cs typeface="Corbel"/>
              </a:rPr>
              <a:t>R</a:t>
            </a:r>
            <a:r>
              <a:rPr sz="1600" spc="-5" dirty="0">
                <a:latin typeface="Corbel"/>
                <a:cs typeface="Corbel"/>
              </a:rPr>
              <a:t>T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10">
                <a:latin typeface="Corbel"/>
                <a:cs typeface="Corbel"/>
              </a:rPr>
              <a:t>Ste</a:t>
            </a:r>
            <a:r>
              <a:rPr sz="1600" spc="-5">
                <a:latin typeface="Corbel"/>
                <a:cs typeface="Corbel"/>
              </a:rPr>
              <a:t>p </a:t>
            </a:r>
            <a:r>
              <a:rPr lang="en-US" sz="1600" spc="-5" dirty="0" smtClean="0">
                <a:latin typeface="Corbel"/>
                <a:cs typeface="Corbel"/>
              </a:rPr>
              <a:t>5</a:t>
            </a:r>
            <a:r>
              <a:rPr sz="1600" spc="-5" smtClean="0">
                <a:latin typeface="Corbel"/>
                <a:cs typeface="Corbel"/>
              </a:rPr>
              <a:t>:</a:t>
            </a:r>
            <a:r>
              <a:rPr sz="1600" smtClean="0">
                <a:latin typeface="Corbel"/>
                <a:cs typeface="Corbel"/>
              </a:rPr>
              <a:t> </a:t>
            </a:r>
            <a:r>
              <a:rPr sz="1600" spc="-40" dirty="0">
                <a:latin typeface="Corbel"/>
                <a:cs typeface="Corbel"/>
              </a:rPr>
              <a:t>R</a:t>
            </a:r>
            <a:r>
              <a:rPr sz="1600" spc="-5" dirty="0">
                <a:latin typeface="Corbel"/>
                <a:cs typeface="Corbel"/>
              </a:rPr>
              <a:t>epeat</a:t>
            </a:r>
            <a:r>
              <a:rPr sz="1600" spc="-90" dirty="0">
                <a:latin typeface="Corbel"/>
                <a:cs typeface="Corbel"/>
              </a:rPr>
              <a:t> </a:t>
            </a:r>
            <a:r>
              <a:rPr sz="1600" spc="-10">
                <a:latin typeface="Corbel"/>
                <a:cs typeface="Corbel"/>
              </a:rPr>
              <a:t>Ste</a:t>
            </a:r>
            <a:r>
              <a:rPr sz="1600" spc="-5">
                <a:latin typeface="Corbel"/>
                <a:cs typeface="Corbel"/>
              </a:rPr>
              <a:t>p</a:t>
            </a:r>
            <a:r>
              <a:rPr sz="1600">
                <a:latin typeface="Corbel"/>
                <a:cs typeface="Corbel"/>
              </a:rPr>
              <a:t> </a:t>
            </a:r>
            <a:r>
              <a:rPr lang="en-US" sz="1600" spc="-5" dirty="0" smtClean="0">
                <a:latin typeface="Corbel"/>
                <a:cs typeface="Corbel"/>
              </a:rPr>
              <a:t>6</a:t>
            </a:r>
            <a:r>
              <a:rPr sz="1600" smtClean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while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PTR</a:t>
            </a:r>
            <a:r>
              <a:rPr sz="1600" spc="-10" dirty="0">
                <a:latin typeface="Corbel"/>
                <a:cs typeface="Corbel"/>
              </a:rPr>
              <a:t>-</a:t>
            </a:r>
            <a:r>
              <a:rPr sz="1600" spc="-5" dirty="0">
                <a:latin typeface="Corbel"/>
                <a:cs typeface="Corbel"/>
              </a:rPr>
              <a:t>&gt;NEXT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!</a:t>
            </a:r>
            <a:r>
              <a:rPr sz="1600" spc="-5" dirty="0">
                <a:latin typeface="Corbel"/>
                <a:cs typeface="Corbel"/>
              </a:rPr>
              <a:t>=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NU</a:t>
            </a:r>
            <a:r>
              <a:rPr sz="1600" spc="-15" dirty="0">
                <a:latin typeface="Corbel"/>
                <a:cs typeface="Corbel"/>
              </a:rPr>
              <a:t>L</a:t>
            </a:r>
            <a:r>
              <a:rPr sz="1600" spc="-5" dirty="0">
                <a:latin typeface="Corbel"/>
                <a:cs typeface="Corbel"/>
              </a:rPr>
              <a:t>L</a:t>
            </a:r>
            <a:endParaRPr sz="1600">
              <a:latin typeface="Corbel"/>
              <a:cs typeface="Corbel"/>
            </a:endParaRPr>
          </a:p>
          <a:p>
            <a:pPr marL="698500" marR="1423035" indent="-686435">
              <a:lnSpc>
                <a:spcPts val="2510"/>
              </a:lnSpc>
              <a:spcBef>
                <a:spcPts val="155"/>
              </a:spcBef>
            </a:pPr>
            <a:r>
              <a:rPr sz="1600" spc="-10">
                <a:latin typeface="Corbel"/>
                <a:cs typeface="Corbel"/>
              </a:rPr>
              <a:t>Step </a:t>
            </a:r>
            <a:r>
              <a:rPr lang="en-US" sz="1600" spc="-10" dirty="0" smtClean="0">
                <a:latin typeface="Corbel"/>
                <a:cs typeface="Corbel"/>
              </a:rPr>
              <a:t>6</a:t>
            </a:r>
            <a:r>
              <a:rPr sz="1600" spc="-10" smtClean="0">
                <a:latin typeface="Corbel"/>
                <a:cs typeface="Corbel"/>
              </a:rPr>
              <a:t>: </a:t>
            </a:r>
            <a:r>
              <a:rPr sz="1600" spc="-10" dirty="0">
                <a:latin typeface="Corbel"/>
                <a:cs typeface="Corbel"/>
              </a:rPr>
              <a:t>SET </a:t>
            </a:r>
            <a:r>
              <a:rPr sz="1600" spc="-5" dirty="0">
                <a:latin typeface="Corbel"/>
                <a:cs typeface="Corbel"/>
              </a:rPr>
              <a:t>PTR = PTR -&gt; </a:t>
            </a:r>
            <a:r>
              <a:rPr sz="1600" spc="-10" dirty="0">
                <a:latin typeface="Corbel"/>
                <a:cs typeface="Corbel"/>
              </a:rPr>
              <a:t>NEXT </a:t>
            </a:r>
            <a:r>
              <a:rPr sz="1600" spc="-3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[E</a:t>
            </a:r>
            <a:r>
              <a:rPr sz="1600" spc="-5" dirty="0">
                <a:latin typeface="Corbel"/>
                <a:cs typeface="Corbel"/>
              </a:rPr>
              <a:t>ND</a:t>
            </a:r>
            <a:r>
              <a:rPr sz="1600" spc="-12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O</a:t>
            </a:r>
            <a:r>
              <a:rPr sz="1600" spc="-5" dirty="0">
                <a:latin typeface="Corbel"/>
                <a:cs typeface="Corbel"/>
              </a:rPr>
              <a:t>F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130" dirty="0">
                <a:latin typeface="Corbel"/>
                <a:cs typeface="Corbel"/>
              </a:rPr>
              <a:t>L</a:t>
            </a:r>
            <a:r>
              <a:rPr sz="1600" spc="-10" dirty="0">
                <a:latin typeface="Corbel"/>
                <a:cs typeface="Corbel"/>
              </a:rPr>
              <a:t>O</a:t>
            </a:r>
            <a:r>
              <a:rPr sz="1600" spc="-5" dirty="0">
                <a:latin typeface="Corbel"/>
                <a:cs typeface="Corbel"/>
              </a:rPr>
              <a:t>OP]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ts val="1845"/>
              </a:lnSpc>
            </a:pPr>
            <a:r>
              <a:rPr sz="1600" spc="-5">
                <a:latin typeface="Corbel"/>
                <a:cs typeface="Corbel"/>
              </a:rPr>
              <a:t>S</a:t>
            </a:r>
            <a:r>
              <a:rPr sz="1600" spc="-15">
                <a:latin typeface="Corbel"/>
                <a:cs typeface="Corbel"/>
              </a:rPr>
              <a:t>t</a:t>
            </a:r>
            <a:r>
              <a:rPr sz="1600" spc="-5">
                <a:latin typeface="Corbel"/>
                <a:cs typeface="Corbel"/>
              </a:rPr>
              <a:t>ep</a:t>
            </a:r>
            <a:r>
              <a:rPr sz="1600" spc="-25">
                <a:latin typeface="Corbel"/>
                <a:cs typeface="Corbel"/>
              </a:rPr>
              <a:t> </a:t>
            </a:r>
            <a:r>
              <a:rPr lang="en-US" sz="1600" spc="-5" dirty="0" smtClean="0">
                <a:latin typeface="Corbel"/>
                <a:cs typeface="Corbel"/>
              </a:rPr>
              <a:t>7</a:t>
            </a:r>
            <a:r>
              <a:rPr sz="1600" spc="-5" smtClean="0">
                <a:latin typeface="Corbel"/>
                <a:cs typeface="Corbel"/>
              </a:rPr>
              <a:t>:</a:t>
            </a:r>
            <a:r>
              <a:rPr sz="1600" spc="-85" smtClean="0">
                <a:latin typeface="Corbel"/>
                <a:cs typeface="Corbel"/>
              </a:rPr>
              <a:t> </a:t>
            </a:r>
            <a:r>
              <a:rPr sz="1600" spc="-15" dirty="0">
                <a:latin typeface="Corbel"/>
                <a:cs typeface="Corbel"/>
              </a:rPr>
              <a:t>S</a:t>
            </a:r>
            <a:r>
              <a:rPr sz="1600" spc="-10" dirty="0">
                <a:latin typeface="Corbel"/>
                <a:cs typeface="Corbel"/>
              </a:rPr>
              <a:t>E</a:t>
            </a:r>
            <a:r>
              <a:rPr sz="1600" spc="-5" dirty="0">
                <a:latin typeface="Corbel"/>
                <a:cs typeface="Corbel"/>
              </a:rPr>
              <a:t>T</a:t>
            </a:r>
            <a:r>
              <a:rPr sz="1600" spc="2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PTR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-</a:t>
            </a:r>
            <a:r>
              <a:rPr sz="1600" spc="-5" dirty="0">
                <a:latin typeface="Corbel"/>
                <a:cs typeface="Corbel"/>
              </a:rPr>
              <a:t>&gt;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NEX</a:t>
            </a:r>
            <a:r>
              <a:rPr sz="1600" spc="-5" dirty="0">
                <a:latin typeface="Corbel"/>
                <a:cs typeface="Corbel"/>
              </a:rPr>
              <a:t>T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=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New_</a:t>
            </a:r>
            <a:r>
              <a:rPr sz="1600" spc="-5" dirty="0">
                <a:latin typeface="Corbel"/>
                <a:cs typeface="Corbel"/>
              </a:rPr>
              <a:t>N</a:t>
            </a:r>
            <a:r>
              <a:rPr sz="1600" spc="-10" dirty="0">
                <a:latin typeface="Corbel"/>
                <a:cs typeface="Corbel"/>
              </a:rPr>
              <a:t>ode</a:t>
            </a:r>
            <a:endParaRPr sz="1600">
              <a:latin typeface="Corbel"/>
              <a:cs typeface="Corbel"/>
            </a:endParaRPr>
          </a:p>
          <a:p>
            <a:pPr marL="12700" marR="1153160">
              <a:lnSpc>
                <a:spcPct val="109400"/>
              </a:lnSpc>
              <a:spcBef>
                <a:spcPts val="5"/>
              </a:spcBef>
            </a:pPr>
            <a:r>
              <a:rPr sz="1600" spc="-5">
                <a:latin typeface="Corbel"/>
                <a:cs typeface="Corbel"/>
              </a:rPr>
              <a:t>Step</a:t>
            </a:r>
            <a:r>
              <a:rPr sz="1600" spc="-10">
                <a:latin typeface="Corbel"/>
                <a:cs typeface="Corbel"/>
              </a:rPr>
              <a:t> </a:t>
            </a:r>
            <a:r>
              <a:rPr lang="en-US" sz="1600" spc="-5" dirty="0" smtClean="0">
                <a:latin typeface="Corbel"/>
                <a:cs typeface="Corbel"/>
              </a:rPr>
              <a:t>8</a:t>
            </a:r>
            <a:r>
              <a:rPr sz="1600" spc="-5" smtClean="0">
                <a:latin typeface="Corbel"/>
                <a:cs typeface="Corbel"/>
              </a:rPr>
              <a:t>:</a:t>
            </a:r>
            <a:r>
              <a:rPr sz="1600" spc="-25" smtClean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New_Node-&gt;</a:t>
            </a:r>
            <a:r>
              <a:rPr sz="1600" spc="3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PREV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= PTR </a:t>
            </a:r>
            <a:r>
              <a:rPr sz="1600" spc="-305" dirty="0">
                <a:latin typeface="Corbel"/>
                <a:cs typeface="Corbel"/>
              </a:rPr>
              <a:t> </a:t>
            </a:r>
            <a:r>
              <a:rPr sz="1600" spc="-10">
                <a:latin typeface="Corbel"/>
                <a:cs typeface="Corbel"/>
              </a:rPr>
              <a:t>Step </a:t>
            </a:r>
            <a:r>
              <a:rPr lang="en-US" sz="1600" spc="-5" dirty="0" smtClean="0">
                <a:latin typeface="Corbel"/>
                <a:cs typeface="Corbel"/>
              </a:rPr>
              <a:t>9</a:t>
            </a:r>
            <a:r>
              <a:rPr sz="1600" spc="-5" smtClean="0">
                <a:latin typeface="Corbel"/>
                <a:cs typeface="Corbel"/>
              </a:rPr>
              <a:t>:</a:t>
            </a:r>
            <a:r>
              <a:rPr sz="1600" spc="-10" smtClean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Exit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236347"/>
            <a:ext cx="5165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I</a:t>
            </a:r>
            <a:r>
              <a:rPr sz="2800" spc="-114" dirty="0"/>
              <a:t>ns</a:t>
            </a:r>
            <a:r>
              <a:rPr sz="2800" spc="-110" dirty="0"/>
              <a:t>e</a:t>
            </a:r>
            <a:r>
              <a:rPr sz="2800" spc="-114" dirty="0"/>
              <a:t>rt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20" dirty="0"/>
              <a:t>i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14" dirty="0"/>
              <a:t>d</a:t>
            </a:r>
            <a:r>
              <a:rPr sz="2800" spc="-110" dirty="0"/>
              <a:t>o</a:t>
            </a:r>
            <a:r>
              <a:rPr sz="2800" spc="-114" dirty="0"/>
              <a:t>ub</a:t>
            </a:r>
            <a:r>
              <a:rPr sz="2800" spc="-120" dirty="0"/>
              <a:t>l</a:t>
            </a:r>
            <a:r>
              <a:rPr sz="2800" spc="-5" dirty="0"/>
              <a:t>e</a:t>
            </a:r>
            <a:r>
              <a:rPr sz="2800" spc="-225" dirty="0"/>
              <a:t> </a:t>
            </a:r>
            <a:r>
              <a:rPr sz="2800" spc="-120" dirty="0"/>
              <a:t>li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15" dirty="0"/>
              <a:t> </a:t>
            </a:r>
            <a:r>
              <a:rPr sz="2800" spc="-120" dirty="0"/>
              <a:t>li</a:t>
            </a:r>
            <a:r>
              <a:rPr sz="2800" spc="-114" dirty="0"/>
              <a:t>s</a:t>
            </a:r>
            <a:r>
              <a:rPr sz="2800" spc="-5" dirty="0"/>
              <a:t>t</a:t>
            </a:r>
            <a:r>
              <a:rPr sz="2800" spc="-215" dirty="0"/>
              <a:t> </a:t>
            </a:r>
            <a:r>
              <a:rPr sz="2800" spc="-120" dirty="0"/>
              <a:t>a</a:t>
            </a:r>
            <a:r>
              <a:rPr sz="2800" spc="-5" dirty="0"/>
              <a:t>t</a:t>
            </a:r>
            <a:r>
              <a:rPr sz="2800" spc="-215" dirty="0"/>
              <a:t> </a:t>
            </a:r>
            <a:r>
              <a:rPr sz="2800" spc="-110" dirty="0"/>
              <a:t>E</a:t>
            </a:r>
            <a:r>
              <a:rPr sz="2800" spc="-114" dirty="0"/>
              <a:t>n</a:t>
            </a:r>
            <a:r>
              <a:rPr sz="2800" spc="-5" dirty="0"/>
              <a:t>d</a:t>
            </a:r>
            <a:endParaRPr sz="2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191" y="1149858"/>
            <a:ext cx="4537710" cy="2604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Step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>
                <a:latin typeface="Times New Roman"/>
                <a:cs typeface="Times New Roman"/>
              </a:rPr>
              <a:t>I</a:t>
            </a:r>
            <a:r>
              <a:rPr sz="1600" spc="-5">
                <a:latin typeface="Times New Roman"/>
                <a:cs typeface="Times New Roman"/>
              </a:rPr>
              <a:t>F</a:t>
            </a:r>
            <a:r>
              <a:rPr sz="1600" spc="-140">
                <a:latin typeface="Times New Roman"/>
                <a:cs typeface="Times New Roman"/>
              </a:rPr>
              <a:t> </a:t>
            </a:r>
            <a:r>
              <a:rPr lang="en-US" sz="1600" spc="-5" dirty="0" err="1" smtClean="0">
                <a:latin typeface="Times New Roman"/>
                <a:cs typeface="Times New Roman"/>
              </a:rPr>
              <a:t>New_N</a:t>
            </a:r>
            <a:r>
              <a:rPr lang="en-US" sz="1600" dirty="0" err="1" smtClean="0">
                <a:latin typeface="Times New Roman"/>
                <a:cs typeface="Times New Roman"/>
              </a:rPr>
              <a:t>o</a:t>
            </a:r>
            <a:r>
              <a:rPr lang="en-US" sz="1600" spc="-15" dirty="0" err="1" smtClean="0">
                <a:latin typeface="Times New Roman"/>
                <a:cs typeface="Times New Roman"/>
              </a:rPr>
              <a:t>d</a:t>
            </a:r>
            <a:r>
              <a:rPr lang="en-US" sz="1600" spc="-5" dirty="0" err="1" smtClean="0">
                <a:latin typeface="Times New Roman"/>
                <a:cs typeface="Times New Roman"/>
              </a:rPr>
              <a:t>e</a:t>
            </a:r>
            <a:r>
              <a:rPr sz="1600" spc="-8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20" dirty="0">
                <a:latin typeface="Times New Roman"/>
                <a:cs typeface="Times New Roman"/>
              </a:rPr>
              <a:t> N</a:t>
            </a:r>
            <a:r>
              <a:rPr sz="1600" spc="-5" dirty="0">
                <a:latin typeface="Times New Roman"/>
                <a:cs typeface="Times New Roman"/>
              </a:rPr>
              <a:t>UL</a:t>
            </a:r>
            <a:r>
              <a:rPr sz="1600" spc="-15" dirty="0">
                <a:latin typeface="Times New Roman"/>
                <a:cs typeface="Times New Roman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, t</a:t>
            </a:r>
            <a:r>
              <a:rPr sz="1600" dirty="0">
                <a:latin typeface="Times New Roman"/>
                <a:cs typeface="Times New Roman"/>
              </a:rPr>
              <a:t>h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748665" marR="964565" indent="-50800">
              <a:lnSpc>
                <a:spcPct val="100000"/>
              </a:lnSpc>
            </a:pPr>
            <a:r>
              <a:rPr sz="1600" spc="-75" dirty="0">
                <a:latin typeface="Times New Roman"/>
                <a:cs typeface="Times New Roman"/>
              </a:rPr>
              <a:t>W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ite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VERF</a:t>
            </a:r>
            <a:r>
              <a:rPr sz="1600" spc="-60" dirty="0">
                <a:latin typeface="Times New Roman"/>
                <a:cs typeface="Times New Roman"/>
              </a:rPr>
              <a:t>L</a:t>
            </a:r>
            <a:r>
              <a:rPr sz="1600" spc="-15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W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-18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>
                <a:latin typeface="Times New Roman"/>
                <a:cs typeface="Times New Roman"/>
              </a:rPr>
              <a:t> </a:t>
            </a:r>
            <a:r>
              <a:rPr sz="1600" spc="-35" smtClean="0">
                <a:latin typeface="Times New Roman"/>
                <a:cs typeface="Times New Roman"/>
              </a:rPr>
              <a:t>1</a:t>
            </a:r>
            <a:r>
              <a:rPr lang="en-US" sz="1600" spc="-5" dirty="0" smtClean="0">
                <a:latin typeface="Times New Roman"/>
                <a:cs typeface="Times New Roman"/>
              </a:rPr>
              <a:t>1</a:t>
            </a:r>
            <a:r>
              <a:rPr sz="1600" spc="-5" smtClean="0">
                <a:latin typeface="Times New Roman"/>
                <a:cs typeface="Times New Roman"/>
              </a:rPr>
              <a:t>  </a:t>
            </a:r>
            <a:r>
              <a:rPr sz="1600" spc="-10" dirty="0">
                <a:latin typeface="Times New Roman"/>
                <a:cs typeface="Times New Roman"/>
              </a:rPr>
              <a:t>[END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OF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IF]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smtClean="0">
                <a:latin typeface="Times New Roman"/>
                <a:cs typeface="Times New Roman"/>
              </a:rPr>
              <a:t>Step</a:t>
            </a:r>
            <a:r>
              <a:rPr sz="1600" spc="5" smtClean="0">
                <a:latin typeface="Times New Roman"/>
                <a:cs typeface="Times New Roman"/>
              </a:rPr>
              <a:t> </a:t>
            </a:r>
            <a:r>
              <a:rPr lang="en-US" sz="1600" spc="-15" dirty="0" smtClean="0">
                <a:latin typeface="Times New Roman"/>
                <a:cs typeface="Times New Roman"/>
              </a:rPr>
              <a:t>2</a:t>
            </a:r>
            <a:r>
              <a:rPr sz="1600" spc="-5" smtClean="0">
                <a:latin typeface="Times New Roman"/>
                <a:cs typeface="Times New Roman"/>
              </a:rPr>
              <a:t>:</a:t>
            </a:r>
            <a:r>
              <a:rPr sz="1600" spc="-3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20" dirty="0">
                <a:latin typeface="Times New Roman"/>
                <a:cs typeface="Times New Roman"/>
              </a:rPr>
              <a:t>w</a:t>
            </a:r>
            <a:r>
              <a:rPr sz="1600" dirty="0">
                <a:latin typeface="Times New Roman"/>
                <a:cs typeface="Times New Roman"/>
              </a:rPr>
              <a:t>_</a:t>
            </a:r>
            <a:r>
              <a:rPr sz="1600" spc="-2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od</a:t>
            </a:r>
            <a:r>
              <a:rPr sz="1600" spc="-10" dirty="0">
                <a:latin typeface="Times New Roman"/>
                <a:cs typeface="Times New Roman"/>
              </a:rPr>
              <a:t>e-</a:t>
            </a:r>
            <a:r>
              <a:rPr sz="1600" spc="-5" dirty="0">
                <a:latin typeface="Times New Roman"/>
                <a:cs typeface="Times New Roman"/>
              </a:rPr>
              <a:t>&gt;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spc="-250" dirty="0">
                <a:latin typeface="Times New Roman"/>
                <a:cs typeface="Times New Roman"/>
              </a:rPr>
              <a:t>A</a:t>
            </a:r>
            <a:r>
              <a:rPr sz="1600" spc="-20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-270" dirty="0">
                <a:latin typeface="Times New Roman"/>
                <a:cs typeface="Times New Roman"/>
              </a:rPr>
              <a:t>V</a:t>
            </a:r>
            <a:r>
              <a:rPr sz="1600" spc="-10" dirty="0">
                <a:latin typeface="Times New Roman"/>
                <a:cs typeface="Times New Roman"/>
              </a:rPr>
              <a:t>AL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-25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3</a:t>
            </a:r>
            <a:r>
              <a:rPr sz="1600" spc="-5" smtClean="0">
                <a:latin typeface="Times New Roman"/>
                <a:cs typeface="Times New Roman"/>
              </a:rPr>
              <a:t>:</a:t>
            </a:r>
            <a:r>
              <a:rPr sz="1600" spc="-55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PTR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60" dirty="0">
                <a:latin typeface="Times New Roman"/>
                <a:cs typeface="Times New Roman"/>
              </a:rPr>
              <a:t>START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-25">
                <a:latin typeface="Times New Roman"/>
                <a:cs typeface="Times New Roman"/>
              </a:rPr>
              <a:t> </a:t>
            </a:r>
            <a:r>
              <a:rPr lang="en-US" sz="1600" spc="-25" dirty="0" smtClean="0">
                <a:latin typeface="Times New Roman"/>
                <a:cs typeface="Times New Roman"/>
              </a:rPr>
              <a:t>4</a:t>
            </a:r>
            <a:r>
              <a:rPr sz="1600" smtClean="0">
                <a:latin typeface="Times New Roman"/>
                <a:cs typeface="Times New Roman"/>
              </a:rPr>
              <a:t>:</a:t>
            </a:r>
            <a:r>
              <a:rPr sz="1600" spc="-5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PREPTR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PTR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1099"/>
              </a:lnSpc>
              <a:spcBef>
                <a:spcPts val="115"/>
              </a:spcBef>
            </a:pP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5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5</a:t>
            </a:r>
            <a:r>
              <a:rPr sz="1600" smtClean="0">
                <a:latin typeface="Times New Roman"/>
                <a:cs typeface="Times New Roman"/>
              </a:rPr>
              <a:t>:</a:t>
            </a:r>
            <a:r>
              <a:rPr sz="1600" spc="-5" smtClean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Repeat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-1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6</a:t>
            </a:r>
            <a:r>
              <a:rPr sz="160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while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PREPTR-&gt;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DATA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!= </a:t>
            </a:r>
            <a:r>
              <a:rPr sz="1600" spc="-10" dirty="0">
                <a:latin typeface="Times New Roman"/>
                <a:cs typeface="Times New Roman"/>
              </a:rPr>
              <a:t>NUM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-15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6</a:t>
            </a:r>
            <a:r>
              <a:rPr sz="1600" smtClean="0">
                <a:latin typeface="Times New Roman"/>
                <a:cs typeface="Times New Roman"/>
              </a:rPr>
              <a:t>:</a:t>
            </a:r>
            <a:r>
              <a:rPr sz="1600" spc="-4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PREPTR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PTR</a:t>
            </a:r>
            <a:endParaRPr sz="1600">
              <a:latin typeface="Times New Roman"/>
              <a:cs typeface="Times New Roman"/>
            </a:endParaRPr>
          </a:p>
          <a:p>
            <a:pPr marL="596900">
              <a:lnSpc>
                <a:spcPts val="1889"/>
              </a:lnSpc>
            </a:pP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PTR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PTR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-&gt;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NEXT</a:t>
            </a:r>
            <a:endParaRPr sz="1600">
              <a:latin typeface="Times New Roman"/>
              <a:cs typeface="Times New Roman"/>
            </a:endParaRPr>
          </a:p>
          <a:p>
            <a:pPr marL="596900">
              <a:lnSpc>
                <a:spcPct val="100000"/>
              </a:lnSpc>
              <a:spcBef>
                <a:spcPts val="790"/>
              </a:spcBef>
            </a:pPr>
            <a:r>
              <a:rPr sz="1600" spc="-5" dirty="0">
                <a:latin typeface="Times New Roman"/>
                <a:cs typeface="Times New Roman"/>
              </a:rPr>
              <a:t>[END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OF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LOOP]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855" y="207644"/>
            <a:ext cx="6856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I</a:t>
            </a:r>
            <a:r>
              <a:rPr sz="2800" spc="-114" dirty="0"/>
              <a:t>ns</a:t>
            </a:r>
            <a:r>
              <a:rPr sz="2800" spc="-110" dirty="0"/>
              <a:t>e</a:t>
            </a:r>
            <a:r>
              <a:rPr sz="2800" spc="-114" dirty="0"/>
              <a:t>rt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20" dirty="0"/>
              <a:t>i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14" dirty="0"/>
              <a:t>d</a:t>
            </a:r>
            <a:r>
              <a:rPr sz="2800" spc="-110" dirty="0"/>
              <a:t>o</a:t>
            </a:r>
            <a:r>
              <a:rPr sz="2800" spc="-114" dirty="0"/>
              <a:t>ub</a:t>
            </a:r>
            <a:r>
              <a:rPr sz="2800" spc="-120" dirty="0"/>
              <a:t>l</a:t>
            </a:r>
            <a:r>
              <a:rPr sz="2800" spc="-5" dirty="0"/>
              <a:t>e</a:t>
            </a:r>
            <a:r>
              <a:rPr sz="2800" spc="-225" dirty="0"/>
              <a:t> </a:t>
            </a:r>
            <a:r>
              <a:rPr sz="2800" spc="-120" dirty="0"/>
              <a:t>li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15" dirty="0"/>
              <a:t> </a:t>
            </a:r>
            <a:r>
              <a:rPr sz="2800" spc="-120" dirty="0"/>
              <a:t>li</a:t>
            </a:r>
            <a:r>
              <a:rPr sz="2800" spc="-114" dirty="0"/>
              <a:t>s</a:t>
            </a:r>
            <a:r>
              <a:rPr sz="2800" spc="-5" dirty="0"/>
              <a:t>t</a:t>
            </a:r>
            <a:r>
              <a:rPr sz="2800" spc="-215" dirty="0"/>
              <a:t> </a:t>
            </a:r>
            <a:r>
              <a:rPr sz="2800" spc="-120" dirty="0"/>
              <a:t>a</a:t>
            </a:r>
            <a:r>
              <a:rPr sz="2800" spc="-114" dirty="0"/>
              <a:t>ft</a:t>
            </a:r>
            <a:r>
              <a:rPr sz="2800" spc="-110" dirty="0"/>
              <a:t>e</a:t>
            </a:r>
            <a:r>
              <a:rPr sz="2800" spc="-5" dirty="0"/>
              <a:t>r</a:t>
            </a:r>
            <a:r>
              <a:rPr sz="2800" spc="-215" dirty="0"/>
              <a:t> </a:t>
            </a:r>
            <a:r>
              <a:rPr sz="2800" spc="-5" dirty="0"/>
              <a:t>a</a:t>
            </a:r>
            <a:r>
              <a:rPr sz="2800" spc="-210" dirty="0"/>
              <a:t> </a:t>
            </a:r>
            <a:r>
              <a:rPr sz="2800" spc="-114" dirty="0"/>
              <a:t>g</a:t>
            </a:r>
            <a:r>
              <a:rPr sz="2800" spc="-120" dirty="0"/>
              <a:t>i</a:t>
            </a:r>
            <a:r>
              <a:rPr sz="2800" spc="-140" dirty="0"/>
              <a:t>v</a:t>
            </a:r>
            <a:r>
              <a:rPr sz="2800" spc="-110" dirty="0"/>
              <a:t>e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14" dirty="0"/>
              <a:t>n</a:t>
            </a:r>
            <a:r>
              <a:rPr sz="2800" spc="-110" dirty="0"/>
              <a:t>o</a:t>
            </a:r>
            <a:r>
              <a:rPr sz="2800" spc="-114" dirty="0"/>
              <a:t>d</a:t>
            </a:r>
            <a:r>
              <a:rPr sz="2800" spc="-5" dirty="0"/>
              <a:t>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173471" y="748690"/>
            <a:ext cx="3831590" cy="154813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-15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7</a:t>
            </a:r>
            <a:r>
              <a:rPr sz="1600" smtClean="0">
                <a:latin typeface="Times New Roman"/>
                <a:cs typeface="Times New Roman"/>
              </a:rPr>
              <a:t>:</a:t>
            </a:r>
            <a:r>
              <a:rPr sz="1600" spc="-35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New_Node-&gt;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NEXT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PTR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2720"/>
              </a:lnSpc>
              <a:spcBef>
                <a:spcPts val="215"/>
              </a:spcBef>
            </a:pPr>
            <a:r>
              <a:rPr sz="1600" spc="-5">
                <a:latin typeface="Times New Roman"/>
                <a:cs typeface="Times New Roman"/>
              </a:rPr>
              <a:t>Step </a:t>
            </a:r>
            <a:r>
              <a:rPr lang="en-US" sz="1600" dirty="0" smtClean="0">
                <a:latin typeface="Times New Roman"/>
                <a:cs typeface="Times New Roman"/>
              </a:rPr>
              <a:t>8</a:t>
            </a:r>
            <a:r>
              <a:rPr sz="1600" smtClean="0">
                <a:latin typeface="Times New Roman"/>
                <a:cs typeface="Times New Roman"/>
              </a:rPr>
              <a:t>: </a:t>
            </a:r>
            <a:r>
              <a:rPr sz="1600" spc="-5" dirty="0">
                <a:latin typeface="Times New Roman"/>
                <a:cs typeface="Times New Roman"/>
              </a:rPr>
              <a:t>SET New_Node-&gt; PREV = PREPTR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-15">
                <a:latin typeface="Times New Roman"/>
                <a:cs typeface="Times New Roman"/>
              </a:rPr>
              <a:t> </a:t>
            </a:r>
            <a:r>
              <a:rPr lang="en-US" sz="1600" spc="-30" dirty="0" smtClean="0">
                <a:latin typeface="Times New Roman"/>
                <a:cs typeface="Times New Roman"/>
              </a:rPr>
              <a:t>9</a:t>
            </a:r>
            <a:r>
              <a:rPr sz="1600" spc="-30" smtClean="0">
                <a:latin typeface="Times New Roman"/>
                <a:cs typeface="Times New Roman"/>
              </a:rPr>
              <a:t>:</a:t>
            </a:r>
            <a:r>
              <a:rPr sz="1600" spc="-35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PREPTR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-&gt;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NEXT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New_Node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00"/>
              </a:lnSpc>
            </a:pP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-20">
                <a:latin typeface="Times New Roman"/>
                <a:cs typeface="Times New Roman"/>
              </a:rPr>
              <a:t> </a:t>
            </a:r>
            <a:r>
              <a:rPr sz="1600" smtClean="0">
                <a:latin typeface="Times New Roman"/>
                <a:cs typeface="Times New Roman"/>
              </a:rPr>
              <a:t>1</a:t>
            </a:r>
            <a:r>
              <a:rPr lang="en-US" sz="1600" dirty="0" smtClean="0">
                <a:latin typeface="Times New Roman"/>
                <a:cs typeface="Times New Roman"/>
              </a:rPr>
              <a:t>0</a:t>
            </a:r>
            <a:r>
              <a:rPr sz="1600" smtClean="0">
                <a:latin typeface="Times New Roman"/>
                <a:cs typeface="Times New Roman"/>
              </a:rPr>
              <a:t>:</a:t>
            </a:r>
            <a:r>
              <a:rPr sz="1600" spc="-6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PTR-&gt;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PREV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New_Node</a:t>
            </a:r>
            <a:endParaRPr sz="160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spcBef>
                <a:spcPts val="5"/>
              </a:spcBef>
            </a:pP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-35">
                <a:latin typeface="Times New Roman"/>
                <a:cs typeface="Times New Roman"/>
              </a:rPr>
              <a:t> </a:t>
            </a:r>
            <a:r>
              <a:rPr sz="1600" spc="-10" smtClean="0">
                <a:latin typeface="Times New Roman"/>
                <a:cs typeface="Times New Roman"/>
              </a:rPr>
              <a:t>1</a:t>
            </a:r>
            <a:r>
              <a:rPr lang="en-US" sz="1600" spc="-10" dirty="0" smtClean="0">
                <a:latin typeface="Times New Roman"/>
                <a:cs typeface="Times New Roman"/>
              </a:rPr>
              <a:t>1</a:t>
            </a:r>
            <a:r>
              <a:rPr sz="1600" spc="-10" smtClean="0">
                <a:latin typeface="Times New Roman"/>
                <a:cs typeface="Times New Roman"/>
              </a:rPr>
              <a:t>:</a:t>
            </a:r>
            <a:r>
              <a:rPr sz="1600" spc="-5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Exit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91" y="860298"/>
            <a:ext cx="4167504" cy="32181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Step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>
                <a:latin typeface="Times New Roman"/>
                <a:cs typeface="Times New Roman"/>
              </a:rPr>
              <a:t>I</a:t>
            </a:r>
            <a:r>
              <a:rPr sz="1600" spc="-5">
                <a:latin typeface="Times New Roman"/>
                <a:cs typeface="Times New Roman"/>
              </a:rPr>
              <a:t>F</a:t>
            </a:r>
            <a:r>
              <a:rPr sz="1600" spc="-140">
                <a:latin typeface="Times New Roman"/>
                <a:cs typeface="Times New Roman"/>
              </a:rPr>
              <a:t> </a:t>
            </a:r>
            <a:r>
              <a:rPr lang="en-US" sz="1600" spc="-5" dirty="0" err="1" smtClean="0">
                <a:latin typeface="Times New Roman"/>
                <a:cs typeface="Times New Roman"/>
              </a:rPr>
              <a:t>New_N</a:t>
            </a:r>
            <a:r>
              <a:rPr lang="en-US" sz="1600" dirty="0" err="1" smtClean="0">
                <a:latin typeface="Times New Roman"/>
                <a:cs typeface="Times New Roman"/>
              </a:rPr>
              <a:t>o</a:t>
            </a:r>
            <a:r>
              <a:rPr lang="en-US" sz="1600" spc="-15" dirty="0" err="1" smtClean="0">
                <a:latin typeface="Times New Roman"/>
                <a:cs typeface="Times New Roman"/>
              </a:rPr>
              <a:t>d</a:t>
            </a:r>
            <a:r>
              <a:rPr lang="en-US" sz="1600" spc="-5" dirty="0" err="1" smtClean="0">
                <a:latin typeface="Times New Roman"/>
                <a:cs typeface="Times New Roman"/>
              </a:rPr>
              <a:t>e</a:t>
            </a:r>
            <a:r>
              <a:rPr sz="1600" spc="-8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20" dirty="0">
                <a:latin typeface="Times New Roman"/>
                <a:cs typeface="Times New Roman"/>
              </a:rPr>
              <a:t> N</a:t>
            </a:r>
            <a:r>
              <a:rPr sz="1600" spc="-5" dirty="0">
                <a:latin typeface="Times New Roman"/>
                <a:cs typeface="Times New Roman"/>
              </a:rPr>
              <a:t>UL</a:t>
            </a:r>
            <a:r>
              <a:rPr sz="1600" spc="-15" dirty="0">
                <a:latin typeface="Times New Roman"/>
                <a:cs typeface="Times New Roman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, t</a:t>
            </a:r>
            <a:r>
              <a:rPr sz="1600" dirty="0">
                <a:latin typeface="Times New Roman"/>
                <a:cs typeface="Times New Roman"/>
              </a:rPr>
              <a:t>h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748665" marR="597535" indent="-50800">
              <a:lnSpc>
                <a:spcPct val="100000"/>
              </a:lnSpc>
            </a:pPr>
            <a:r>
              <a:rPr sz="1600" spc="-75" dirty="0">
                <a:latin typeface="Times New Roman"/>
                <a:cs typeface="Times New Roman"/>
              </a:rPr>
              <a:t>W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ite</a:t>
            </a:r>
            <a:r>
              <a:rPr sz="1600" spc="-20" dirty="0">
                <a:latin typeface="Times New Roman"/>
                <a:cs typeface="Times New Roman"/>
              </a:rPr>
              <a:t> O</a:t>
            </a:r>
            <a:r>
              <a:rPr sz="1600" spc="-5" dirty="0">
                <a:latin typeface="Times New Roman"/>
                <a:cs typeface="Times New Roman"/>
              </a:rPr>
              <a:t>VERF</a:t>
            </a:r>
            <a:r>
              <a:rPr sz="1600" spc="-60" dirty="0">
                <a:latin typeface="Times New Roman"/>
                <a:cs typeface="Times New Roman"/>
              </a:rPr>
              <a:t>L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W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Go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8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-10">
                <a:latin typeface="Times New Roman"/>
                <a:cs typeface="Times New Roman"/>
              </a:rPr>
              <a:t> </a:t>
            </a:r>
            <a:r>
              <a:rPr sz="1600" spc="-15" smtClean="0">
                <a:latin typeface="Times New Roman"/>
                <a:cs typeface="Times New Roman"/>
              </a:rPr>
              <a:t>1</a:t>
            </a:r>
            <a:r>
              <a:rPr lang="en-US" sz="1600" spc="-5" dirty="0" smtClean="0">
                <a:latin typeface="Times New Roman"/>
                <a:cs typeface="Times New Roman"/>
              </a:rPr>
              <a:t>1</a:t>
            </a:r>
            <a:r>
              <a:rPr sz="1600" spc="-5" smtClean="0">
                <a:latin typeface="Times New Roman"/>
                <a:cs typeface="Times New Roman"/>
              </a:rPr>
              <a:t>  </a:t>
            </a:r>
            <a:r>
              <a:rPr sz="1600" spc="-10" dirty="0">
                <a:latin typeface="Times New Roman"/>
                <a:cs typeface="Times New Roman"/>
              </a:rPr>
              <a:t>[END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OF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IF]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spc="-5" smtClean="0">
                <a:latin typeface="Times New Roman"/>
                <a:cs typeface="Times New Roman"/>
              </a:rPr>
              <a:t>Step</a:t>
            </a:r>
            <a:r>
              <a:rPr sz="1600" spc="5" smtClean="0">
                <a:latin typeface="Times New Roman"/>
                <a:cs typeface="Times New Roman"/>
              </a:rPr>
              <a:t> </a:t>
            </a:r>
            <a:r>
              <a:rPr lang="en-US" sz="1600" spc="-15" dirty="0" smtClean="0">
                <a:latin typeface="Times New Roman"/>
                <a:cs typeface="Times New Roman"/>
              </a:rPr>
              <a:t>2</a:t>
            </a:r>
            <a:r>
              <a:rPr sz="1600" spc="-5" smtClean="0">
                <a:latin typeface="Times New Roman"/>
                <a:cs typeface="Times New Roman"/>
              </a:rPr>
              <a:t>:</a:t>
            </a:r>
            <a:r>
              <a:rPr sz="1600" spc="-3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20" dirty="0">
                <a:latin typeface="Times New Roman"/>
                <a:cs typeface="Times New Roman"/>
              </a:rPr>
              <a:t>w</a:t>
            </a:r>
            <a:r>
              <a:rPr sz="1600" dirty="0">
                <a:latin typeface="Times New Roman"/>
                <a:cs typeface="Times New Roman"/>
              </a:rPr>
              <a:t>_</a:t>
            </a:r>
            <a:r>
              <a:rPr sz="1600" spc="-2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od</a:t>
            </a:r>
            <a:r>
              <a:rPr sz="1600" spc="-10" dirty="0">
                <a:latin typeface="Times New Roman"/>
                <a:cs typeface="Times New Roman"/>
              </a:rPr>
              <a:t>e-</a:t>
            </a:r>
            <a:r>
              <a:rPr sz="1600" spc="-5" dirty="0">
                <a:latin typeface="Times New Roman"/>
                <a:cs typeface="Times New Roman"/>
              </a:rPr>
              <a:t>&gt;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spc="-250" dirty="0">
                <a:latin typeface="Times New Roman"/>
                <a:cs typeface="Times New Roman"/>
              </a:rPr>
              <a:t>A</a:t>
            </a:r>
            <a:r>
              <a:rPr sz="1600" spc="-20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-270" dirty="0">
                <a:latin typeface="Times New Roman"/>
                <a:cs typeface="Times New Roman"/>
              </a:rPr>
              <a:t>V</a:t>
            </a:r>
            <a:r>
              <a:rPr sz="1600" spc="-10" dirty="0">
                <a:latin typeface="Times New Roman"/>
                <a:cs typeface="Times New Roman"/>
              </a:rPr>
              <a:t>AL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-25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3</a:t>
            </a:r>
            <a:r>
              <a:rPr sz="1600" smtClean="0">
                <a:latin typeface="Times New Roman"/>
                <a:cs typeface="Times New Roman"/>
              </a:rPr>
              <a:t>:</a:t>
            </a:r>
            <a:r>
              <a:rPr sz="1600" spc="-5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PTR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60" dirty="0">
                <a:latin typeface="Times New Roman"/>
                <a:cs typeface="Times New Roman"/>
              </a:rPr>
              <a:t>START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-2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4</a:t>
            </a:r>
            <a:r>
              <a:rPr sz="1600" spc="-5" smtClean="0">
                <a:latin typeface="Times New Roman"/>
                <a:cs typeface="Times New Roman"/>
              </a:rPr>
              <a:t>:</a:t>
            </a:r>
            <a:r>
              <a:rPr sz="1600" spc="-55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PREPTR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PTR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2870"/>
              </a:lnSpc>
              <a:spcBef>
                <a:spcPts val="250"/>
              </a:spcBef>
            </a:pP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5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5</a:t>
            </a:r>
            <a:r>
              <a:rPr sz="1600" spc="-5" smtClean="0">
                <a:latin typeface="Times New Roman"/>
                <a:cs typeface="Times New Roman"/>
              </a:rPr>
              <a:t>: </a:t>
            </a:r>
            <a:r>
              <a:rPr sz="1600" spc="-15" dirty="0">
                <a:latin typeface="Times New Roman"/>
                <a:cs typeface="Times New Roman"/>
              </a:rPr>
              <a:t>R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p</a:t>
            </a:r>
            <a:r>
              <a:rPr sz="1600" spc="-20" dirty="0">
                <a:latin typeface="Times New Roman"/>
                <a:cs typeface="Times New Roman"/>
              </a:rPr>
              <a:t>ea</a:t>
            </a:r>
            <a:r>
              <a:rPr sz="1600" spc="-5" dirty="0">
                <a:latin typeface="Times New Roman"/>
                <a:cs typeface="Times New Roman"/>
              </a:rPr>
              <a:t>t Step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8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while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PTR</a:t>
            </a:r>
            <a:r>
              <a:rPr sz="1600" spc="-10" dirty="0">
                <a:latin typeface="Times New Roman"/>
                <a:cs typeface="Times New Roman"/>
              </a:rPr>
              <a:t>-</a:t>
            </a:r>
            <a:r>
              <a:rPr sz="1600" spc="-5" dirty="0">
                <a:latin typeface="Times New Roman"/>
                <a:cs typeface="Times New Roman"/>
              </a:rPr>
              <a:t>&gt;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D</a:t>
            </a:r>
            <a:r>
              <a:rPr sz="1600" spc="-210" dirty="0">
                <a:latin typeface="Times New Roman"/>
                <a:cs typeface="Times New Roman"/>
              </a:rPr>
              <a:t>A</a:t>
            </a:r>
            <a:r>
              <a:rPr sz="1600" spc="-165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!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NUM  </a:t>
            </a: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-15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6</a:t>
            </a:r>
            <a:r>
              <a:rPr sz="1600" spc="-5" smtClean="0">
                <a:latin typeface="Times New Roman"/>
                <a:cs typeface="Times New Roman"/>
              </a:rPr>
              <a:t>:SET</a:t>
            </a:r>
            <a:r>
              <a:rPr sz="1600" spc="-6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PREPTR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PTR</a:t>
            </a:r>
            <a:endParaRPr sz="1600">
              <a:latin typeface="Times New Roman"/>
              <a:cs typeface="Times New Roman"/>
            </a:endParaRPr>
          </a:p>
          <a:p>
            <a:pPr marL="698500">
              <a:lnSpc>
                <a:spcPts val="1760"/>
              </a:lnSpc>
            </a:pP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PTR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PTR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-&gt;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NEXT</a:t>
            </a:r>
            <a:endParaRPr sz="16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805"/>
              </a:spcBef>
            </a:pPr>
            <a:r>
              <a:rPr sz="1600" spc="-10" dirty="0">
                <a:latin typeface="Times New Roman"/>
                <a:cs typeface="Times New Roman"/>
              </a:rPr>
              <a:t>[END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LOOP]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2615" y="1410726"/>
            <a:ext cx="3831590" cy="179641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-2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7</a:t>
            </a:r>
            <a:r>
              <a:rPr sz="1600" spc="-5" smtClean="0">
                <a:latin typeface="Times New Roman"/>
                <a:cs typeface="Times New Roman"/>
              </a:rPr>
              <a:t>:</a:t>
            </a:r>
            <a:r>
              <a:rPr sz="1600" spc="-35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New_Node-&gt;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NEXT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PTR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2720"/>
              </a:lnSpc>
              <a:spcBef>
                <a:spcPts val="220"/>
              </a:spcBef>
            </a:pPr>
            <a:r>
              <a:rPr sz="1600" spc="-5">
                <a:latin typeface="Times New Roman"/>
                <a:cs typeface="Times New Roman"/>
              </a:rPr>
              <a:t>Step </a:t>
            </a:r>
            <a:r>
              <a:rPr lang="en-US" sz="1600" dirty="0" smtClean="0">
                <a:latin typeface="Times New Roman"/>
                <a:cs typeface="Times New Roman"/>
              </a:rPr>
              <a:t>8</a:t>
            </a:r>
            <a:r>
              <a:rPr sz="1600" smtClean="0">
                <a:latin typeface="Times New Roman"/>
                <a:cs typeface="Times New Roman"/>
              </a:rPr>
              <a:t>: </a:t>
            </a:r>
            <a:r>
              <a:rPr sz="1600" spc="-5" dirty="0">
                <a:latin typeface="Times New Roman"/>
                <a:cs typeface="Times New Roman"/>
              </a:rPr>
              <a:t>SET New_Node-&gt; PREV = PREPTR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-15">
                <a:latin typeface="Times New Roman"/>
                <a:cs typeface="Times New Roman"/>
              </a:rPr>
              <a:t> </a:t>
            </a:r>
            <a:r>
              <a:rPr lang="en-US" sz="1600" spc="-30" dirty="0" smtClean="0">
                <a:latin typeface="Times New Roman"/>
                <a:cs typeface="Times New Roman"/>
              </a:rPr>
              <a:t>9</a:t>
            </a:r>
            <a:r>
              <a:rPr sz="1600" spc="-30" smtClean="0">
                <a:latin typeface="Times New Roman"/>
                <a:cs typeface="Times New Roman"/>
              </a:rPr>
              <a:t>: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PREPTR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-&gt;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NEXT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New_Node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-20">
                <a:latin typeface="Times New Roman"/>
                <a:cs typeface="Times New Roman"/>
              </a:rPr>
              <a:t> </a:t>
            </a:r>
            <a:r>
              <a:rPr sz="1600" spc="-5" smtClean="0">
                <a:latin typeface="Times New Roman"/>
                <a:cs typeface="Times New Roman"/>
              </a:rPr>
              <a:t>1</a:t>
            </a:r>
            <a:r>
              <a:rPr lang="en-US" sz="1600" spc="-5" dirty="0" smtClean="0">
                <a:latin typeface="Times New Roman"/>
                <a:cs typeface="Times New Roman"/>
              </a:rPr>
              <a:t>0</a:t>
            </a:r>
            <a:r>
              <a:rPr sz="1600" spc="-5" smtClean="0">
                <a:latin typeface="Times New Roman"/>
                <a:cs typeface="Times New Roman"/>
              </a:rPr>
              <a:t>:</a:t>
            </a:r>
            <a:r>
              <a:rPr sz="1600" spc="-55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PTR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-&gt;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PREV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New_Node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-35">
                <a:latin typeface="Times New Roman"/>
                <a:cs typeface="Times New Roman"/>
              </a:rPr>
              <a:t> </a:t>
            </a:r>
            <a:r>
              <a:rPr sz="1600" spc="-10" smtClean="0">
                <a:latin typeface="Times New Roman"/>
                <a:cs typeface="Times New Roman"/>
              </a:rPr>
              <a:t>1</a:t>
            </a:r>
            <a:r>
              <a:rPr lang="en-US" sz="1600" spc="-10" dirty="0" smtClean="0">
                <a:latin typeface="Times New Roman"/>
                <a:cs typeface="Times New Roman"/>
              </a:rPr>
              <a:t>1</a:t>
            </a:r>
            <a:r>
              <a:rPr sz="1600" spc="-10" smtClean="0">
                <a:latin typeface="Times New Roman"/>
                <a:cs typeface="Times New Roman"/>
              </a:rPr>
              <a:t>:</a:t>
            </a:r>
            <a:r>
              <a:rPr sz="1600" spc="-4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Exit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855" y="207644"/>
            <a:ext cx="71094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I</a:t>
            </a:r>
            <a:r>
              <a:rPr sz="2800" spc="-114" dirty="0"/>
              <a:t>ns</a:t>
            </a:r>
            <a:r>
              <a:rPr sz="2800" spc="-110" dirty="0"/>
              <a:t>e</a:t>
            </a:r>
            <a:r>
              <a:rPr sz="2800" spc="-114" dirty="0"/>
              <a:t>rt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20" dirty="0"/>
              <a:t>i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14" dirty="0"/>
              <a:t>d</a:t>
            </a:r>
            <a:r>
              <a:rPr sz="2800" spc="-110" dirty="0"/>
              <a:t>o</a:t>
            </a:r>
            <a:r>
              <a:rPr sz="2800" spc="-114" dirty="0"/>
              <a:t>ub</a:t>
            </a:r>
            <a:r>
              <a:rPr sz="2800" spc="-120" dirty="0"/>
              <a:t>l</a:t>
            </a:r>
            <a:r>
              <a:rPr sz="2800" spc="-5" dirty="0"/>
              <a:t>e</a:t>
            </a:r>
            <a:r>
              <a:rPr sz="2800" spc="-225" dirty="0"/>
              <a:t> </a:t>
            </a:r>
            <a:r>
              <a:rPr sz="2800" spc="-120" dirty="0"/>
              <a:t>li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15" dirty="0"/>
              <a:t> </a:t>
            </a:r>
            <a:r>
              <a:rPr sz="2800" spc="-120" dirty="0"/>
              <a:t>li</a:t>
            </a:r>
            <a:r>
              <a:rPr sz="2800" spc="-114" dirty="0"/>
              <a:t>s</a:t>
            </a:r>
            <a:r>
              <a:rPr sz="2800" spc="-5" dirty="0"/>
              <a:t>t</a:t>
            </a:r>
            <a:r>
              <a:rPr sz="2800" spc="-210" dirty="0"/>
              <a:t> </a:t>
            </a:r>
            <a:r>
              <a:rPr sz="2800" spc="-114" dirty="0"/>
              <a:t>b</a:t>
            </a:r>
            <a:r>
              <a:rPr sz="2800" spc="-110" dirty="0"/>
              <a:t>e</a:t>
            </a:r>
            <a:r>
              <a:rPr sz="2800" spc="-145" dirty="0"/>
              <a:t>f</a:t>
            </a:r>
            <a:r>
              <a:rPr sz="2800" spc="-110" dirty="0"/>
              <a:t>o</a:t>
            </a:r>
            <a:r>
              <a:rPr sz="2800" spc="-120" dirty="0"/>
              <a:t>r</a:t>
            </a:r>
            <a:r>
              <a:rPr sz="2800" spc="-5" dirty="0"/>
              <a:t>e</a:t>
            </a:r>
            <a:r>
              <a:rPr sz="2800" spc="-225" dirty="0"/>
              <a:t> </a:t>
            </a:r>
            <a:r>
              <a:rPr sz="2800" spc="-5" dirty="0"/>
              <a:t>a</a:t>
            </a:r>
            <a:r>
              <a:rPr sz="2800" spc="-220" dirty="0"/>
              <a:t> </a:t>
            </a:r>
            <a:r>
              <a:rPr sz="2800" spc="-114" dirty="0"/>
              <a:t>g</a:t>
            </a:r>
            <a:r>
              <a:rPr sz="2800" spc="-120" dirty="0"/>
              <a:t>i</a:t>
            </a:r>
            <a:r>
              <a:rPr sz="2800" spc="-140" dirty="0"/>
              <a:t>v</a:t>
            </a:r>
            <a:r>
              <a:rPr sz="2800" spc="-110" dirty="0"/>
              <a:t>e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14" dirty="0"/>
              <a:t>n</a:t>
            </a:r>
            <a:r>
              <a:rPr sz="2800" spc="-110" dirty="0"/>
              <a:t>o</a:t>
            </a:r>
            <a:r>
              <a:rPr sz="2800" spc="-114" dirty="0"/>
              <a:t>d</a:t>
            </a:r>
            <a:r>
              <a:rPr sz="2800" spc="-5" dirty="0"/>
              <a:t>e</a:t>
            </a:r>
            <a:endParaRPr sz="28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xfrm>
            <a:off x="395731" y="1517142"/>
            <a:ext cx="4032885" cy="20630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40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[END</a:t>
            </a:r>
            <a:r>
              <a:rPr spc="-85" dirty="0"/>
              <a:t> </a:t>
            </a:r>
            <a:r>
              <a:rPr spc="-15"/>
              <a:t>OF</a:t>
            </a:r>
            <a:r>
              <a:rPr spc="-25"/>
              <a:t> </a:t>
            </a:r>
            <a:r>
              <a:rPr spc="-5" smtClean="0"/>
              <a:t>IF]</a:t>
            </a:r>
            <a:endParaRPr spc="-5" dirty="0"/>
          </a:p>
          <a:p>
            <a:pPr marL="12700" marR="721360" indent="35560">
              <a:lnSpc>
                <a:spcPts val="1900"/>
              </a:lnSpc>
              <a:spcBef>
                <a:spcPts val="100"/>
              </a:spcBef>
            </a:pPr>
            <a:r>
              <a:rPr spc="-5" smtClean="0"/>
              <a:t>Step </a:t>
            </a:r>
            <a:r>
              <a:rPr lang="en-US" spc="-15" dirty="0" smtClean="0"/>
              <a:t>2</a:t>
            </a:r>
            <a:r>
              <a:rPr spc="-5" smtClean="0"/>
              <a:t>:</a:t>
            </a:r>
            <a:r>
              <a:rPr spc="-30" smtClean="0"/>
              <a:t> </a:t>
            </a:r>
            <a:r>
              <a:rPr spc="-5" dirty="0"/>
              <a:t>S</a:t>
            </a:r>
            <a:r>
              <a:rPr spc="-10" dirty="0"/>
              <a:t>E</a:t>
            </a:r>
            <a:r>
              <a:rPr spc="-5" dirty="0"/>
              <a:t>T</a:t>
            </a:r>
            <a:r>
              <a:rPr spc="-45" dirty="0"/>
              <a:t> </a:t>
            </a:r>
            <a:r>
              <a:rPr spc="-20" dirty="0"/>
              <a:t>N</a:t>
            </a:r>
            <a:r>
              <a:rPr spc="-10" dirty="0"/>
              <a:t>e</a:t>
            </a:r>
            <a:r>
              <a:rPr spc="-20" dirty="0"/>
              <a:t>w</a:t>
            </a:r>
            <a:r>
              <a:rPr dirty="0"/>
              <a:t>_</a:t>
            </a:r>
            <a:r>
              <a:rPr spc="-20" dirty="0"/>
              <a:t>N</a:t>
            </a:r>
            <a:r>
              <a:rPr dirty="0"/>
              <a:t>od</a:t>
            </a:r>
            <a:r>
              <a:rPr spc="-10" dirty="0"/>
              <a:t>e-</a:t>
            </a:r>
            <a:r>
              <a:rPr spc="-5" dirty="0"/>
              <a:t>&gt;</a:t>
            </a:r>
            <a:r>
              <a:rPr spc="15" dirty="0"/>
              <a:t> </a:t>
            </a:r>
            <a:r>
              <a:rPr spc="-10" dirty="0"/>
              <a:t>D</a:t>
            </a:r>
            <a:r>
              <a:rPr spc="-245" dirty="0"/>
              <a:t>A</a:t>
            </a:r>
            <a:r>
              <a:rPr spc="-200" dirty="0"/>
              <a:t>T</a:t>
            </a:r>
            <a:r>
              <a:rPr spc="-5" dirty="0"/>
              <a:t>A</a:t>
            </a:r>
            <a:r>
              <a:rPr spc="-114" dirty="0"/>
              <a:t> </a:t>
            </a:r>
            <a:r>
              <a:rPr spc="-5" dirty="0"/>
              <a:t>=</a:t>
            </a:r>
            <a:r>
              <a:rPr spc="-114" dirty="0"/>
              <a:t> </a:t>
            </a:r>
            <a:r>
              <a:rPr spc="-270" dirty="0"/>
              <a:t>V</a:t>
            </a:r>
            <a:r>
              <a:rPr spc="-10" dirty="0"/>
              <a:t>AL  </a:t>
            </a:r>
            <a:r>
              <a:rPr spc="-5"/>
              <a:t>Step</a:t>
            </a:r>
            <a:r>
              <a:rPr spc="-15"/>
              <a:t> </a:t>
            </a:r>
            <a:r>
              <a:rPr lang="en-US" spc="-15" dirty="0" smtClean="0"/>
              <a:t>3</a:t>
            </a:r>
            <a:r>
              <a:rPr smtClean="0"/>
              <a:t>:</a:t>
            </a:r>
            <a:r>
              <a:rPr spc="-40" smtClean="0"/>
              <a:t> </a:t>
            </a:r>
            <a:r>
              <a:rPr spc="-5" dirty="0"/>
              <a:t>SET</a:t>
            </a:r>
            <a:r>
              <a:rPr spc="-65" dirty="0"/>
              <a:t> </a:t>
            </a:r>
            <a:r>
              <a:rPr spc="-5" dirty="0"/>
              <a:t>PTR</a:t>
            </a:r>
            <a:r>
              <a:rPr spc="-15" dirty="0"/>
              <a:t> </a:t>
            </a:r>
            <a:r>
              <a:rPr spc="-5" dirty="0"/>
              <a:t>=</a:t>
            </a:r>
            <a:r>
              <a:rPr spc="-50" dirty="0"/>
              <a:t> </a:t>
            </a:r>
            <a:r>
              <a:rPr spc="-60" dirty="0"/>
              <a:t>START</a:t>
            </a:r>
          </a:p>
          <a:p>
            <a:pPr marL="48260">
              <a:lnSpc>
                <a:spcPts val="1739"/>
              </a:lnSpc>
            </a:pPr>
            <a:r>
              <a:rPr spc="-5"/>
              <a:t>Step</a:t>
            </a:r>
            <a:r>
              <a:rPr spc="-20"/>
              <a:t> </a:t>
            </a:r>
            <a:r>
              <a:rPr lang="en-US" spc="-20" dirty="0" smtClean="0"/>
              <a:t>4</a:t>
            </a:r>
            <a:r>
              <a:rPr smtClean="0"/>
              <a:t>:</a:t>
            </a:r>
            <a:r>
              <a:rPr spc="-50" smtClean="0"/>
              <a:t> </a:t>
            </a:r>
            <a:r>
              <a:rPr spc="-5" dirty="0"/>
              <a:t>SET</a:t>
            </a:r>
            <a:r>
              <a:rPr spc="-60" dirty="0"/>
              <a:t> </a:t>
            </a:r>
            <a:r>
              <a:rPr spc="-5" dirty="0"/>
              <a:t>PREPTR</a:t>
            </a:r>
            <a:r>
              <a:rPr spc="-60" dirty="0"/>
              <a:t> </a:t>
            </a:r>
            <a:r>
              <a:rPr spc="-5" dirty="0"/>
              <a:t>=</a:t>
            </a:r>
            <a:r>
              <a:rPr spc="-15" dirty="0"/>
              <a:t> </a:t>
            </a:r>
            <a:r>
              <a:rPr spc="-5" dirty="0"/>
              <a:t>PTR</a:t>
            </a:r>
          </a:p>
          <a:p>
            <a:pPr marL="48260">
              <a:lnSpc>
                <a:spcPct val="100000"/>
              </a:lnSpc>
              <a:spcBef>
                <a:spcPts val="95"/>
              </a:spcBef>
            </a:pPr>
            <a:r>
              <a:rPr spc="-10"/>
              <a:t>Ste</a:t>
            </a:r>
            <a:r>
              <a:rPr spc="-5"/>
              <a:t>p</a:t>
            </a:r>
            <a:r>
              <a:rPr/>
              <a:t> </a:t>
            </a:r>
            <a:r>
              <a:rPr lang="en-US" dirty="0" smtClean="0"/>
              <a:t>5</a:t>
            </a:r>
            <a:r>
              <a:rPr spc="-5" smtClean="0"/>
              <a:t>: </a:t>
            </a:r>
            <a:r>
              <a:rPr spc="-15" dirty="0"/>
              <a:t>R</a:t>
            </a:r>
            <a:r>
              <a:rPr spc="-20" dirty="0"/>
              <a:t>e</a:t>
            </a:r>
            <a:r>
              <a:rPr spc="-15" dirty="0"/>
              <a:t>p</a:t>
            </a:r>
            <a:r>
              <a:rPr spc="-20" dirty="0"/>
              <a:t>ea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-10"/>
              <a:t>Ste</a:t>
            </a:r>
            <a:r>
              <a:rPr spc="-5"/>
              <a:t>p</a:t>
            </a:r>
            <a:r>
              <a:rPr/>
              <a:t> </a:t>
            </a:r>
            <a:r>
              <a:rPr lang="en-US" spc="-5" dirty="0" smtClean="0"/>
              <a:t>6</a:t>
            </a:r>
            <a:r>
              <a:rPr smtClean="0"/>
              <a:t> </a:t>
            </a:r>
            <a:r>
              <a:rPr spc="-5" dirty="0"/>
              <a:t>while</a:t>
            </a:r>
            <a:r>
              <a:rPr spc="-15" dirty="0"/>
              <a:t> </a:t>
            </a:r>
            <a:r>
              <a:rPr spc="-5" dirty="0"/>
              <a:t>P</a:t>
            </a:r>
            <a:r>
              <a:rPr spc="-10" dirty="0"/>
              <a:t>T</a:t>
            </a:r>
            <a:r>
              <a:rPr spc="-5" dirty="0"/>
              <a:t>R</a:t>
            </a:r>
            <a:r>
              <a:rPr spc="-10" dirty="0"/>
              <a:t>-</a:t>
            </a:r>
            <a:r>
              <a:rPr spc="-5" dirty="0"/>
              <a:t>&gt;</a:t>
            </a:r>
            <a:r>
              <a:rPr spc="-20" dirty="0"/>
              <a:t> </a:t>
            </a:r>
            <a:r>
              <a:rPr spc="-35" dirty="0"/>
              <a:t>D</a:t>
            </a:r>
            <a:r>
              <a:rPr spc="-215" dirty="0"/>
              <a:t>A</a:t>
            </a:r>
            <a:r>
              <a:rPr spc="-165" dirty="0"/>
              <a:t>T</a:t>
            </a:r>
            <a:r>
              <a:rPr spc="-5" dirty="0"/>
              <a:t>A</a:t>
            </a:r>
            <a:r>
              <a:rPr spc="-165" dirty="0"/>
              <a:t> </a:t>
            </a:r>
            <a:r>
              <a:rPr spc="-5" dirty="0"/>
              <a:t>&lt;</a:t>
            </a:r>
            <a:r>
              <a:rPr spc="-114" dirty="0"/>
              <a:t> </a:t>
            </a:r>
            <a:r>
              <a:rPr spc="-240" dirty="0"/>
              <a:t>V</a:t>
            </a:r>
            <a:r>
              <a:rPr spc="-35" dirty="0"/>
              <a:t>A</a:t>
            </a:r>
            <a:r>
              <a:rPr spc="-5" dirty="0"/>
              <a:t>L</a:t>
            </a:r>
          </a:p>
          <a:p>
            <a:pPr marL="48260">
              <a:lnSpc>
                <a:spcPct val="100000"/>
              </a:lnSpc>
              <a:spcBef>
                <a:spcPts val="110"/>
              </a:spcBef>
            </a:pPr>
            <a:r>
              <a:rPr spc="-5"/>
              <a:t>Step</a:t>
            </a:r>
            <a:r>
              <a:rPr spc="-20"/>
              <a:t> </a:t>
            </a:r>
            <a:r>
              <a:rPr lang="en-US" spc="-20" dirty="0" smtClean="0"/>
              <a:t>6</a:t>
            </a:r>
            <a:r>
              <a:rPr spc="-5" smtClean="0"/>
              <a:t>:SET</a:t>
            </a:r>
            <a:r>
              <a:rPr spc="-65" smtClean="0"/>
              <a:t> </a:t>
            </a:r>
            <a:r>
              <a:rPr spc="-5" dirty="0"/>
              <a:t>PREPTR</a:t>
            </a:r>
            <a:r>
              <a:rPr spc="-50" dirty="0"/>
              <a:t> </a:t>
            </a:r>
            <a:r>
              <a:rPr spc="-5" dirty="0"/>
              <a:t>=</a:t>
            </a:r>
            <a:r>
              <a:rPr spc="-35" dirty="0"/>
              <a:t> </a:t>
            </a:r>
            <a:r>
              <a:rPr spc="-5" dirty="0"/>
              <a:t>PTR</a:t>
            </a:r>
          </a:p>
          <a:p>
            <a:pPr marL="250190" marR="1599565">
              <a:lnSpc>
                <a:spcPct val="105000"/>
              </a:lnSpc>
              <a:spcBef>
                <a:spcPts val="430"/>
              </a:spcBef>
            </a:pPr>
            <a:r>
              <a:rPr spc="-5" dirty="0"/>
              <a:t>SET</a:t>
            </a:r>
            <a:r>
              <a:rPr spc="-75" dirty="0"/>
              <a:t> </a:t>
            </a:r>
            <a:r>
              <a:rPr spc="-5" dirty="0"/>
              <a:t>PTR</a:t>
            </a:r>
            <a:r>
              <a:rPr spc="-35" dirty="0"/>
              <a:t> </a:t>
            </a:r>
            <a:r>
              <a:rPr spc="-5" dirty="0"/>
              <a:t>=</a:t>
            </a:r>
            <a:r>
              <a:rPr spc="-45" dirty="0"/>
              <a:t> </a:t>
            </a:r>
            <a:r>
              <a:rPr spc="-5" dirty="0"/>
              <a:t>PTR</a:t>
            </a:r>
            <a:r>
              <a:rPr spc="-45" dirty="0"/>
              <a:t> </a:t>
            </a:r>
            <a:r>
              <a:rPr spc="-5" dirty="0"/>
              <a:t>-&gt;</a:t>
            </a:r>
            <a:r>
              <a:rPr spc="-30" dirty="0"/>
              <a:t> </a:t>
            </a:r>
            <a:r>
              <a:rPr spc="-5" dirty="0"/>
              <a:t>NEXT </a:t>
            </a:r>
            <a:r>
              <a:rPr spc="-385" dirty="0"/>
              <a:t> </a:t>
            </a:r>
            <a:r>
              <a:rPr spc="-10" dirty="0"/>
              <a:t>[END</a:t>
            </a:r>
            <a:r>
              <a:rPr spc="-55" dirty="0"/>
              <a:t> </a:t>
            </a:r>
            <a:r>
              <a:rPr spc="-15" dirty="0"/>
              <a:t>OF</a:t>
            </a:r>
            <a:r>
              <a:rPr spc="-25" dirty="0"/>
              <a:t> </a:t>
            </a:r>
            <a:r>
              <a:rPr spc="-20" dirty="0"/>
              <a:t>LOOP]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393" y="684428"/>
            <a:ext cx="7775575" cy="926536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600" spc="-5" dirty="0">
                <a:latin typeface="Times New Roman"/>
                <a:cs typeface="Times New Roman"/>
              </a:rPr>
              <a:t>Step </a:t>
            </a:r>
            <a:r>
              <a:rPr sz="1600" spc="-15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5">
                <a:latin typeface="Times New Roman"/>
                <a:cs typeface="Times New Roman"/>
              </a:rPr>
              <a:t>I</a:t>
            </a:r>
            <a:r>
              <a:rPr sz="1600" spc="-5">
                <a:latin typeface="Times New Roman"/>
                <a:cs typeface="Times New Roman"/>
              </a:rPr>
              <a:t>F</a:t>
            </a:r>
            <a:r>
              <a:rPr sz="1600" spc="-135">
                <a:latin typeface="Times New Roman"/>
                <a:cs typeface="Times New Roman"/>
              </a:rPr>
              <a:t> </a:t>
            </a:r>
            <a:r>
              <a:rPr lang="en-US" sz="1600" spc="-5" dirty="0" err="1" smtClean="0"/>
              <a:t>New_N</a:t>
            </a:r>
            <a:r>
              <a:rPr lang="en-US" sz="1600" dirty="0" err="1" smtClean="0"/>
              <a:t>o</a:t>
            </a:r>
            <a:r>
              <a:rPr lang="en-US" sz="1600" spc="-15" dirty="0" err="1" smtClean="0"/>
              <a:t>d</a:t>
            </a:r>
            <a:r>
              <a:rPr lang="en-US" sz="1600" spc="-5" dirty="0" err="1" smtClean="0"/>
              <a:t>e</a:t>
            </a:r>
            <a:r>
              <a:rPr sz="1600" spc="-8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20" dirty="0">
                <a:latin typeface="Times New Roman"/>
                <a:cs typeface="Times New Roman"/>
              </a:rPr>
              <a:t> N</a:t>
            </a:r>
            <a:r>
              <a:rPr sz="1600" spc="-5" dirty="0">
                <a:latin typeface="Times New Roman"/>
                <a:cs typeface="Times New Roman"/>
              </a:rPr>
              <a:t>UL</a:t>
            </a:r>
            <a:r>
              <a:rPr sz="1600" spc="-15" dirty="0">
                <a:latin typeface="Times New Roman"/>
                <a:cs typeface="Times New Roman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h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698500">
              <a:lnSpc>
                <a:spcPts val="1660"/>
              </a:lnSpc>
              <a:spcBef>
                <a:spcPts val="770"/>
              </a:spcBef>
            </a:pPr>
            <a:r>
              <a:rPr sz="1600" spc="-70" dirty="0">
                <a:latin typeface="Times New Roman"/>
                <a:cs typeface="Times New Roman"/>
              </a:rPr>
              <a:t>W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ite</a:t>
            </a:r>
            <a:r>
              <a:rPr sz="1600" spc="-20" dirty="0">
                <a:latin typeface="Times New Roman"/>
                <a:cs typeface="Times New Roman"/>
              </a:rPr>
              <a:t> O</a:t>
            </a:r>
            <a:r>
              <a:rPr sz="1600" spc="-5" dirty="0">
                <a:latin typeface="Times New Roman"/>
                <a:cs typeface="Times New Roman"/>
              </a:rPr>
              <a:t>VERF</a:t>
            </a:r>
            <a:r>
              <a:rPr sz="1600" spc="-60" dirty="0">
                <a:latin typeface="Times New Roman"/>
                <a:cs typeface="Times New Roman"/>
              </a:rPr>
              <a:t>L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W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Go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18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-10">
                <a:latin typeface="Times New Roman"/>
                <a:cs typeface="Times New Roman"/>
              </a:rPr>
              <a:t> </a:t>
            </a:r>
            <a:r>
              <a:rPr sz="1600" spc="-15" smtClean="0">
                <a:latin typeface="Times New Roman"/>
                <a:cs typeface="Times New Roman"/>
              </a:rPr>
              <a:t>1</a:t>
            </a:r>
            <a:r>
              <a:rPr lang="en-US" sz="1600" spc="-15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4470400">
              <a:lnSpc>
                <a:spcPts val="1660"/>
              </a:lnSpc>
            </a:pP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-20">
                <a:latin typeface="Times New Roman"/>
                <a:cs typeface="Times New Roman"/>
              </a:rPr>
              <a:t> </a:t>
            </a:r>
            <a:r>
              <a:rPr lang="en-US" sz="1600" spc="-20" dirty="0" smtClean="0">
                <a:latin typeface="Times New Roman"/>
                <a:cs typeface="Times New Roman"/>
              </a:rPr>
              <a:t>7</a:t>
            </a:r>
            <a:r>
              <a:rPr sz="1600" smtClean="0">
                <a:latin typeface="Times New Roman"/>
                <a:cs typeface="Times New Roman"/>
              </a:rPr>
              <a:t>:</a:t>
            </a:r>
            <a:r>
              <a:rPr sz="1600" spc="-35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New_Node-&gt;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NEXT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PTR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9119" y="1543964"/>
            <a:ext cx="3831590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900"/>
              </a:lnSpc>
              <a:spcBef>
                <a:spcPts val="100"/>
              </a:spcBef>
            </a:pPr>
            <a:r>
              <a:rPr sz="1600" spc="-5">
                <a:latin typeface="Times New Roman"/>
                <a:cs typeface="Times New Roman"/>
              </a:rPr>
              <a:t>Step </a:t>
            </a:r>
            <a:r>
              <a:rPr lang="en-US" sz="1600" spc="-5" dirty="0" smtClean="0">
                <a:latin typeface="Times New Roman"/>
                <a:cs typeface="Times New Roman"/>
              </a:rPr>
              <a:t>8</a:t>
            </a:r>
            <a:r>
              <a:rPr sz="1600" smtClean="0">
                <a:latin typeface="Times New Roman"/>
                <a:cs typeface="Times New Roman"/>
              </a:rPr>
              <a:t>: </a:t>
            </a:r>
            <a:r>
              <a:rPr sz="1600" spc="-5" dirty="0">
                <a:latin typeface="Times New Roman"/>
                <a:cs typeface="Times New Roman"/>
              </a:rPr>
              <a:t>SET New_Node-&gt; PREV = PREPTR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-15">
                <a:latin typeface="Times New Roman"/>
                <a:cs typeface="Times New Roman"/>
              </a:rPr>
              <a:t> </a:t>
            </a:r>
            <a:r>
              <a:rPr lang="en-US" sz="1600" spc="-30" dirty="0" smtClean="0">
                <a:latin typeface="Times New Roman"/>
                <a:cs typeface="Times New Roman"/>
              </a:rPr>
              <a:t>9</a:t>
            </a:r>
            <a:r>
              <a:rPr sz="1600" spc="-30" smtClean="0">
                <a:latin typeface="Times New Roman"/>
                <a:cs typeface="Times New Roman"/>
              </a:rPr>
              <a:t>:</a:t>
            </a:r>
            <a:r>
              <a:rPr sz="1600" spc="-35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PREPTR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-&gt;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NEXT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New_Node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-15">
                <a:latin typeface="Times New Roman"/>
                <a:cs typeface="Times New Roman"/>
              </a:rPr>
              <a:t> </a:t>
            </a:r>
            <a:r>
              <a:rPr lang="en-US" sz="1600" spc="-15" dirty="0" smtClean="0">
                <a:latin typeface="Times New Roman"/>
                <a:cs typeface="Times New Roman"/>
              </a:rPr>
              <a:t>10</a:t>
            </a:r>
            <a:r>
              <a:rPr sz="1600" smtClean="0">
                <a:latin typeface="Times New Roman"/>
                <a:cs typeface="Times New Roman"/>
              </a:rPr>
              <a:t>:</a:t>
            </a:r>
            <a:r>
              <a:rPr sz="1600" spc="-6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PTR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-&gt;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PREV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New_Node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600" spc="-5">
                <a:latin typeface="Times New Roman"/>
                <a:cs typeface="Times New Roman"/>
              </a:rPr>
              <a:t>Step</a:t>
            </a:r>
            <a:r>
              <a:rPr sz="1600" spc="-35">
                <a:latin typeface="Times New Roman"/>
                <a:cs typeface="Times New Roman"/>
              </a:rPr>
              <a:t> </a:t>
            </a:r>
            <a:r>
              <a:rPr sz="1600" smtClean="0">
                <a:latin typeface="Times New Roman"/>
                <a:cs typeface="Times New Roman"/>
              </a:rPr>
              <a:t>1</a:t>
            </a:r>
            <a:r>
              <a:rPr lang="en-US" sz="1600" dirty="0" smtClean="0">
                <a:latin typeface="Times New Roman"/>
                <a:cs typeface="Times New Roman"/>
              </a:rPr>
              <a:t>1</a:t>
            </a:r>
            <a:r>
              <a:rPr sz="1600" smtClean="0">
                <a:latin typeface="Times New Roman"/>
                <a:cs typeface="Times New Roman"/>
              </a:rPr>
              <a:t>:</a:t>
            </a:r>
            <a:r>
              <a:rPr sz="1600" spc="-4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Exit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855" y="207644"/>
            <a:ext cx="5968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I</a:t>
            </a:r>
            <a:r>
              <a:rPr sz="2800" spc="-114" dirty="0"/>
              <a:t>ns</a:t>
            </a:r>
            <a:r>
              <a:rPr sz="2800" spc="-110" dirty="0"/>
              <a:t>e</a:t>
            </a:r>
            <a:r>
              <a:rPr sz="2800" spc="-114" dirty="0"/>
              <a:t>rt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20" dirty="0"/>
              <a:t>i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14" dirty="0"/>
              <a:t>d</a:t>
            </a:r>
            <a:r>
              <a:rPr sz="2800" spc="-110" dirty="0"/>
              <a:t>o</a:t>
            </a:r>
            <a:r>
              <a:rPr sz="2800" spc="-114" dirty="0"/>
              <a:t>ub</a:t>
            </a:r>
            <a:r>
              <a:rPr sz="2800" spc="-120" dirty="0"/>
              <a:t>l</a:t>
            </a:r>
            <a:r>
              <a:rPr sz="2800" spc="-5" dirty="0"/>
              <a:t>e</a:t>
            </a:r>
            <a:r>
              <a:rPr sz="2800" spc="-225" dirty="0"/>
              <a:t> </a:t>
            </a:r>
            <a:r>
              <a:rPr sz="2800" spc="-120" dirty="0"/>
              <a:t>li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15" dirty="0"/>
              <a:t> </a:t>
            </a:r>
            <a:r>
              <a:rPr sz="2800" spc="-120" dirty="0"/>
              <a:t>li</a:t>
            </a:r>
            <a:r>
              <a:rPr sz="2800" spc="-114" dirty="0"/>
              <a:t>s</a:t>
            </a:r>
            <a:r>
              <a:rPr sz="2800" spc="-5" dirty="0"/>
              <a:t>t</a:t>
            </a:r>
            <a:r>
              <a:rPr sz="2800" spc="-210" dirty="0"/>
              <a:t> </a:t>
            </a:r>
            <a:r>
              <a:rPr sz="2800" spc="-120" dirty="0"/>
              <a:t>i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10" dirty="0"/>
              <a:t>sorte</a:t>
            </a:r>
            <a:r>
              <a:rPr sz="2800" spc="-5" dirty="0"/>
              <a:t>d</a:t>
            </a:r>
            <a:r>
              <a:rPr sz="2800" spc="-235" dirty="0"/>
              <a:t> </a:t>
            </a:r>
            <a:r>
              <a:rPr sz="2800" spc="-120" dirty="0"/>
              <a:t>li</a:t>
            </a:r>
            <a:r>
              <a:rPr sz="2800" spc="-114" dirty="0"/>
              <a:t>s</a:t>
            </a:r>
            <a:r>
              <a:rPr sz="2800" spc="-5" dirty="0"/>
              <a:t>t</a:t>
            </a:r>
            <a:endParaRPr sz="2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979" y="877569"/>
            <a:ext cx="3124835" cy="13220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Corbel"/>
                <a:cs typeface="Corbel"/>
              </a:rPr>
              <a:t>Node</a:t>
            </a:r>
            <a:r>
              <a:rPr sz="1500" spc="-2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is</a:t>
            </a:r>
            <a:r>
              <a:rPr sz="1500" spc="5" dirty="0">
                <a:latin typeface="Corbel"/>
                <a:cs typeface="Corbel"/>
              </a:rPr>
              <a:t> </a:t>
            </a:r>
            <a:r>
              <a:rPr sz="1500" spc="-10" dirty="0">
                <a:latin typeface="Corbel"/>
                <a:cs typeface="Corbel"/>
              </a:rPr>
              <a:t>deleted</a:t>
            </a:r>
            <a:r>
              <a:rPr sz="1500" spc="10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at</a:t>
            </a:r>
            <a:r>
              <a:rPr sz="1500" spc="-10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the</a:t>
            </a:r>
            <a:r>
              <a:rPr sz="1500" spc="-15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beginning</a:t>
            </a:r>
            <a:endParaRPr sz="150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Corbel"/>
                <a:cs typeface="Corbel"/>
              </a:rPr>
              <a:t>Node</a:t>
            </a:r>
            <a:r>
              <a:rPr sz="1500" spc="-30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is </a:t>
            </a:r>
            <a:r>
              <a:rPr sz="1500" spc="-5" dirty="0">
                <a:latin typeface="Corbel"/>
                <a:cs typeface="Corbel"/>
              </a:rPr>
              <a:t>deleted</a:t>
            </a:r>
            <a:r>
              <a:rPr sz="1500" spc="1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at</a:t>
            </a:r>
            <a:r>
              <a:rPr sz="1500" spc="-1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the</a:t>
            </a:r>
            <a:r>
              <a:rPr sz="1500" spc="-20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end</a:t>
            </a:r>
            <a:endParaRPr sz="150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Corbel"/>
                <a:cs typeface="Corbel"/>
              </a:rPr>
              <a:t>Node</a:t>
            </a:r>
            <a:r>
              <a:rPr sz="1500" spc="-2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is</a:t>
            </a:r>
            <a:r>
              <a:rPr sz="1500" spc="5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deleted</a:t>
            </a:r>
            <a:r>
              <a:rPr sz="1500" spc="2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after</a:t>
            </a:r>
            <a:r>
              <a:rPr sz="1500" dirty="0">
                <a:latin typeface="Corbel"/>
                <a:cs typeface="Corbel"/>
              </a:rPr>
              <a:t> a</a:t>
            </a:r>
            <a:r>
              <a:rPr sz="1500" spc="-1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given node</a:t>
            </a:r>
            <a:endParaRPr sz="150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Corbel"/>
                <a:cs typeface="Corbel"/>
              </a:rPr>
              <a:t>Node</a:t>
            </a:r>
            <a:r>
              <a:rPr sz="1500" spc="-2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is</a:t>
            </a:r>
            <a:r>
              <a:rPr sz="1500" spc="5" dirty="0">
                <a:latin typeface="Corbel"/>
                <a:cs typeface="Corbel"/>
              </a:rPr>
              <a:t> </a:t>
            </a:r>
            <a:r>
              <a:rPr sz="1500" spc="-10" dirty="0">
                <a:latin typeface="Corbel"/>
                <a:cs typeface="Corbel"/>
              </a:rPr>
              <a:t>deleted</a:t>
            </a:r>
            <a:r>
              <a:rPr sz="1500" spc="1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before </a:t>
            </a:r>
            <a:r>
              <a:rPr sz="1500" dirty="0">
                <a:latin typeface="Corbel"/>
                <a:cs typeface="Corbel"/>
              </a:rPr>
              <a:t>a</a:t>
            </a:r>
            <a:r>
              <a:rPr sz="1500" spc="-15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given</a:t>
            </a:r>
            <a:r>
              <a:rPr sz="1500" spc="-2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node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415" y="0"/>
            <a:ext cx="6049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/>
              <a:t>D</a:t>
            </a:r>
            <a:r>
              <a:rPr sz="2800" spc="-110" dirty="0"/>
              <a:t>e</a:t>
            </a:r>
            <a:r>
              <a:rPr sz="2800" spc="-120" dirty="0"/>
              <a:t>l</a:t>
            </a:r>
            <a:r>
              <a:rPr sz="2800" spc="-110" dirty="0"/>
              <a:t>e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4" dirty="0"/>
              <a:t>o</a:t>
            </a:r>
            <a:r>
              <a:rPr sz="2800" spc="-5" dirty="0"/>
              <a:t>n</a:t>
            </a:r>
            <a:r>
              <a:rPr sz="2800" spc="-229" dirty="0"/>
              <a:t> </a:t>
            </a:r>
            <a:r>
              <a:rPr sz="2800" spc="-110" dirty="0"/>
              <a:t>O</a:t>
            </a:r>
            <a:r>
              <a:rPr sz="2800" spc="-114" dirty="0"/>
              <a:t>p</a:t>
            </a:r>
            <a:r>
              <a:rPr sz="2800" spc="-110" dirty="0"/>
              <a:t>e</a:t>
            </a:r>
            <a:r>
              <a:rPr sz="2800" spc="-165" dirty="0"/>
              <a:t>r</a:t>
            </a:r>
            <a:r>
              <a:rPr sz="2800" spc="-120" dirty="0"/>
              <a:t>a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114" dirty="0"/>
              <a:t>n</a:t>
            </a:r>
            <a:r>
              <a:rPr sz="2800" spc="-5" dirty="0"/>
              <a:t>s</a:t>
            </a:r>
            <a:r>
              <a:rPr sz="2800" spc="-220" dirty="0"/>
              <a:t> 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20" dirty="0"/>
              <a:t> </a:t>
            </a:r>
            <a:r>
              <a:rPr sz="2800" spc="-114" dirty="0"/>
              <a:t>D</a:t>
            </a:r>
            <a:r>
              <a:rPr sz="2800" spc="-110" dirty="0"/>
              <a:t>o</a:t>
            </a:r>
            <a:r>
              <a:rPr sz="2800" spc="-114" dirty="0"/>
              <a:t>ub</a:t>
            </a:r>
            <a:r>
              <a:rPr sz="2800" spc="-120" dirty="0"/>
              <a:t>l</a:t>
            </a:r>
            <a:r>
              <a:rPr sz="2800" spc="-5" dirty="0"/>
              <a:t>e</a:t>
            </a:r>
            <a:r>
              <a:rPr sz="2800" spc="-225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15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s</a:t>
            </a:r>
            <a:r>
              <a:rPr sz="2800" spc="-5" dirty="0"/>
              <a:t>t</a:t>
            </a:r>
            <a:endParaRPr sz="28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8210" y="1076324"/>
            <a:ext cx="3416935" cy="284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65785" indent="-686435">
              <a:lnSpc>
                <a:spcPct val="1169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St</a:t>
            </a:r>
            <a:r>
              <a:rPr sz="1800" spc="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p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1</a:t>
            </a:r>
            <a:r>
              <a:rPr sz="1800" dirty="0">
                <a:latin typeface="Corbel"/>
                <a:cs typeface="Corbel"/>
              </a:rPr>
              <a:t>: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IF</a:t>
            </a:r>
            <a:r>
              <a:rPr sz="1800" spc="-85" dirty="0">
                <a:latin typeface="Corbel"/>
                <a:cs typeface="Corbel"/>
              </a:rPr>
              <a:t> </a:t>
            </a:r>
            <a:r>
              <a:rPr sz="1800" spc="-25" dirty="0">
                <a:latin typeface="Corbel"/>
                <a:cs typeface="Corbel"/>
              </a:rPr>
              <a:t>S</a:t>
            </a:r>
            <a:r>
              <a:rPr sz="1800" spc="-125" dirty="0">
                <a:latin typeface="Corbel"/>
                <a:cs typeface="Corbel"/>
              </a:rPr>
              <a:t>T</a:t>
            </a:r>
            <a:r>
              <a:rPr sz="1800" spc="-30" dirty="0">
                <a:latin typeface="Corbel"/>
                <a:cs typeface="Corbel"/>
              </a:rPr>
              <a:t>A</a:t>
            </a:r>
            <a:r>
              <a:rPr sz="1800" spc="-25" dirty="0">
                <a:latin typeface="Corbel"/>
                <a:cs typeface="Corbel"/>
              </a:rPr>
              <a:t>R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 </a:t>
            </a:r>
            <a:r>
              <a:rPr sz="1800" spc="-5" dirty="0">
                <a:latin typeface="Corbel"/>
                <a:cs typeface="Corbel"/>
              </a:rPr>
              <a:t>NULL</a:t>
            </a:r>
            <a:r>
              <a:rPr sz="1800" dirty="0">
                <a:latin typeface="Corbel"/>
                <a:cs typeface="Corbel"/>
              </a:rPr>
              <a:t>,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th</a:t>
            </a:r>
            <a:r>
              <a:rPr sz="1800" dirty="0">
                <a:latin typeface="Corbel"/>
                <a:cs typeface="Corbel"/>
              </a:rPr>
              <a:t>en  W</a:t>
            </a:r>
            <a:r>
              <a:rPr sz="1800" spc="-10" dirty="0">
                <a:latin typeface="Corbel"/>
                <a:cs typeface="Corbel"/>
              </a:rPr>
              <a:t>r</a:t>
            </a:r>
            <a:r>
              <a:rPr sz="1800" dirty="0">
                <a:latin typeface="Corbel"/>
                <a:cs typeface="Corbel"/>
              </a:rPr>
              <a:t>ite</a:t>
            </a:r>
            <a:r>
              <a:rPr sz="1800" spc="-10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U</a:t>
            </a:r>
            <a:r>
              <a:rPr sz="1800" spc="-20" dirty="0">
                <a:latin typeface="Corbel"/>
                <a:cs typeface="Corbel"/>
              </a:rPr>
              <a:t>N</a:t>
            </a:r>
            <a:r>
              <a:rPr sz="1800" spc="-10" dirty="0">
                <a:latin typeface="Corbel"/>
                <a:cs typeface="Corbel"/>
              </a:rPr>
              <a:t>DERF</a:t>
            </a:r>
            <a:r>
              <a:rPr sz="1800" spc="-90" dirty="0">
                <a:latin typeface="Corbel"/>
                <a:cs typeface="Corbel"/>
              </a:rPr>
              <a:t>L</a:t>
            </a:r>
            <a:r>
              <a:rPr sz="1800" spc="-10" dirty="0">
                <a:latin typeface="Corbel"/>
                <a:cs typeface="Corbel"/>
              </a:rPr>
              <a:t>O</a:t>
            </a:r>
            <a:r>
              <a:rPr sz="1800" dirty="0">
                <a:latin typeface="Corbel"/>
                <a:cs typeface="Corbel"/>
              </a:rPr>
              <a:t>W</a:t>
            </a:r>
            <a:endParaRPr sz="1800">
              <a:latin typeface="Corbel"/>
              <a:cs typeface="Corbel"/>
            </a:endParaRPr>
          </a:p>
          <a:p>
            <a:pPr marL="698500">
              <a:lnSpc>
                <a:spcPct val="100000"/>
              </a:lnSpc>
              <a:spcBef>
                <a:spcPts val="395"/>
              </a:spcBef>
            </a:pPr>
            <a:r>
              <a:rPr sz="1800" spc="-5" dirty="0">
                <a:latin typeface="Corbel"/>
                <a:cs typeface="Corbel"/>
              </a:rPr>
              <a:t>G</a:t>
            </a:r>
            <a:r>
              <a:rPr sz="1800" dirty="0">
                <a:latin typeface="Corbel"/>
                <a:cs typeface="Corbel"/>
              </a:rPr>
              <a:t>o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o</a:t>
            </a:r>
            <a:r>
              <a:rPr sz="1800" spc="-1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Step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6</a:t>
            </a:r>
            <a:r>
              <a:rPr sz="1800" spc="7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[E</a:t>
            </a:r>
            <a:r>
              <a:rPr sz="1800" spc="-10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D</a:t>
            </a:r>
            <a:r>
              <a:rPr sz="1800" spc="-17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OF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15" dirty="0">
                <a:latin typeface="Corbel"/>
                <a:cs typeface="Corbel"/>
              </a:rPr>
              <a:t>I</a:t>
            </a:r>
            <a:r>
              <a:rPr sz="1800" dirty="0">
                <a:latin typeface="Corbel"/>
                <a:cs typeface="Corbel"/>
              </a:rPr>
              <a:t>F]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rbel"/>
                <a:cs typeface="Corbel"/>
              </a:rPr>
              <a:t>St</a:t>
            </a:r>
            <a:r>
              <a:rPr sz="1800" spc="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p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2:</a:t>
            </a:r>
            <a:r>
              <a:rPr sz="1800" spc="-9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P</a:t>
            </a:r>
            <a:r>
              <a:rPr sz="1800" spc="-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R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95" dirty="0">
                <a:latin typeface="Corbel"/>
                <a:cs typeface="Corbel"/>
              </a:rPr>
              <a:t> </a:t>
            </a:r>
            <a:r>
              <a:rPr sz="1800" spc="-25" dirty="0">
                <a:latin typeface="Corbel"/>
                <a:cs typeface="Corbel"/>
              </a:rPr>
              <a:t>S</a:t>
            </a:r>
            <a:r>
              <a:rPr sz="1800" spc="-125" dirty="0">
                <a:latin typeface="Corbel"/>
                <a:cs typeface="Corbel"/>
              </a:rPr>
              <a:t>T</a:t>
            </a:r>
            <a:r>
              <a:rPr sz="1800" spc="-30" dirty="0">
                <a:latin typeface="Corbel"/>
                <a:cs typeface="Corbel"/>
              </a:rPr>
              <a:t>A</a:t>
            </a:r>
            <a:r>
              <a:rPr sz="1800" spc="-25" dirty="0">
                <a:latin typeface="Corbel"/>
                <a:cs typeface="Corbel"/>
              </a:rPr>
              <a:t>R</a:t>
            </a:r>
            <a:r>
              <a:rPr sz="1800" dirty="0">
                <a:latin typeface="Corbel"/>
                <a:cs typeface="Corbel"/>
              </a:rPr>
              <a:t>T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00" dirty="0">
                <a:latin typeface="Corbel"/>
                <a:cs typeface="Corbel"/>
              </a:rPr>
              <a:t>St</a:t>
            </a:r>
            <a:r>
              <a:rPr sz="1800" spc="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p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3:</a:t>
            </a:r>
            <a:r>
              <a:rPr sz="1800" spc="-9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-100" dirty="0">
                <a:latin typeface="Corbel"/>
                <a:cs typeface="Corbel"/>
              </a:rPr>
              <a:t> </a:t>
            </a:r>
            <a:r>
              <a:rPr sz="1800" spc="-25" dirty="0">
                <a:latin typeface="Corbel"/>
                <a:cs typeface="Corbel"/>
              </a:rPr>
              <a:t>S</a:t>
            </a:r>
            <a:r>
              <a:rPr sz="1800" spc="-125" dirty="0">
                <a:latin typeface="Corbel"/>
                <a:cs typeface="Corbel"/>
              </a:rPr>
              <a:t>T</a:t>
            </a:r>
            <a:r>
              <a:rPr sz="1800" spc="-30" dirty="0">
                <a:latin typeface="Corbel"/>
                <a:cs typeface="Corbel"/>
              </a:rPr>
              <a:t>A</a:t>
            </a:r>
            <a:r>
              <a:rPr sz="1800" spc="-25" dirty="0">
                <a:latin typeface="Corbel"/>
                <a:cs typeface="Corbel"/>
              </a:rPr>
              <a:t>R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85" dirty="0">
                <a:latin typeface="Corbel"/>
                <a:cs typeface="Corbel"/>
              </a:rPr>
              <a:t> </a:t>
            </a:r>
            <a:r>
              <a:rPr sz="1800" spc="-25" dirty="0">
                <a:latin typeface="Corbel"/>
                <a:cs typeface="Corbel"/>
              </a:rPr>
              <a:t>S</a:t>
            </a:r>
            <a:r>
              <a:rPr sz="1800" spc="-125" dirty="0">
                <a:latin typeface="Corbel"/>
                <a:cs typeface="Corbel"/>
              </a:rPr>
              <a:t>T</a:t>
            </a:r>
            <a:r>
              <a:rPr sz="1800" spc="-30" dirty="0">
                <a:latin typeface="Corbel"/>
                <a:cs typeface="Corbel"/>
              </a:rPr>
              <a:t>A</a:t>
            </a:r>
            <a:r>
              <a:rPr sz="1800" spc="-25" dirty="0">
                <a:latin typeface="Corbel"/>
                <a:cs typeface="Corbel"/>
              </a:rPr>
              <a:t>R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-&gt;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NEXT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Corbel"/>
                <a:cs typeface="Corbel"/>
              </a:rPr>
              <a:t>St</a:t>
            </a:r>
            <a:r>
              <a:rPr sz="1800" spc="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p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4</a:t>
            </a:r>
            <a:r>
              <a:rPr sz="1800" dirty="0">
                <a:latin typeface="Corbel"/>
                <a:cs typeface="Corbel"/>
              </a:rPr>
              <a:t>:</a:t>
            </a:r>
            <a:r>
              <a:rPr sz="1800" spc="-8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SET</a:t>
            </a:r>
            <a:r>
              <a:rPr sz="1800" spc="-110" dirty="0">
                <a:latin typeface="Corbel"/>
                <a:cs typeface="Corbel"/>
              </a:rPr>
              <a:t> </a:t>
            </a:r>
            <a:r>
              <a:rPr sz="1800" spc="-25" dirty="0">
                <a:latin typeface="Corbel"/>
                <a:cs typeface="Corbel"/>
              </a:rPr>
              <a:t>S</a:t>
            </a:r>
            <a:r>
              <a:rPr sz="1800" spc="-125" dirty="0">
                <a:latin typeface="Corbel"/>
                <a:cs typeface="Corbel"/>
              </a:rPr>
              <a:t>T</a:t>
            </a:r>
            <a:r>
              <a:rPr sz="1800" spc="-30" dirty="0">
                <a:latin typeface="Corbel"/>
                <a:cs typeface="Corbel"/>
              </a:rPr>
              <a:t>A</a:t>
            </a:r>
            <a:r>
              <a:rPr sz="1800" spc="-25" dirty="0">
                <a:latin typeface="Corbel"/>
                <a:cs typeface="Corbel"/>
              </a:rPr>
              <a:t>R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-&gt;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</a:t>
            </a:r>
            <a:r>
              <a:rPr sz="1800" dirty="0">
                <a:latin typeface="Corbel"/>
                <a:cs typeface="Corbel"/>
              </a:rPr>
              <a:t>R</a:t>
            </a:r>
            <a:r>
              <a:rPr sz="1800" spc="-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V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ULL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Corbel"/>
                <a:cs typeface="Corbel"/>
              </a:rPr>
              <a:t>Step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5: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FREE</a:t>
            </a:r>
            <a:r>
              <a:rPr sz="1800" spc="-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PTR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800" dirty="0">
                <a:latin typeface="Corbel"/>
                <a:cs typeface="Corbel"/>
              </a:rPr>
              <a:t>Step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6: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Exit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415" y="0"/>
            <a:ext cx="6165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/>
              <a:t>D</a:t>
            </a:r>
            <a:r>
              <a:rPr sz="2800" spc="-110" dirty="0"/>
              <a:t>e</a:t>
            </a:r>
            <a:r>
              <a:rPr sz="2800" spc="-120" dirty="0"/>
              <a:t>l</a:t>
            </a:r>
            <a:r>
              <a:rPr sz="2800" spc="-110" dirty="0"/>
              <a:t>e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4" dirty="0"/>
              <a:t>o</a:t>
            </a:r>
            <a:r>
              <a:rPr sz="2800" spc="-5" dirty="0"/>
              <a:t>n</a:t>
            </a:r>
            <a:r>
              <a:rPr sz="2800" spc="-229" dirty="0"/>
              <a:t> </a:t>
            </a:r>
            <a:r>
              <a:rPr sz="2800" spc="-120" dirty="0"/>
              <a:t>i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14" dirty="0"/>
              <a:t>D</a:t>
            </a:r>
            <a:r>
              <a:rPr sz="2800" spc="-110" dirty="0"/>
              <a:t>o</a:t>
            </a:r>
            <a:r>
              <a:rPr sz="2800" spc="-114" dirty="0"/>
              <a:t>ub</a:t>
            </a:r>
            <a:r>
              <a:rPr sz="2800" spc="-120" dirty="0"/>
              <a:t>l</a:t>
            </a:r>
            <a:r>
              <a:rPr sz="2800" spc="-5" dirty="0"/>
              <a:t>e</a:t>
            </a:r>
            <a:r>
              <a:rPr sz="2800" spc="-215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29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s</a:t>
            </a:r>
            <a:r>
              <a:rPr sz="2800" spc="-5" dirty="0"/>
              <a:t>t</a:t>
            </a:r>
            <a:r>
              <a:rPr sz="2800" spc="-229" dirty="0"/>
              <a:t> </a:t>
            </a:r>
            <a:r>
              <a:rPr sz="2800" spc="-120" dirty="0"/>
              <a:t>a</a:t>
            </a:r>
            <a:r>
              <a:rPr sz="2800" spc="-5" dirty="0"/>
              <a:t>t</a:t>
            </a:r>
            <a:r>
              <a:rPr sz="2800" spc="-204" dirty="0"/>
              <a:t> </a:t>
            </a:r>
            <a:r>
              <a:rPr sz="2800" spc="-114" dirty="0"/>
              <a:t>b</a:t>
            </a:r>
            <a:r>
              <a:rPr sz="2800" spc="-110" dirty="0"/>
              <a:t>e</a:t>
            </a:r>
            <a:r>
              <a:rPr sz="2800" spc="-114" dirty="0"/>
              <a:t>g</a:t>
            </a:r>
            <a:r>
              <a:rPr sz="2800" spc="-120" dirty="0"/>
              <a:t>i</a:t>
            </a:r>
            <a:r>
              <a:rPr sz="2800" spc="-114" dirty="0"/>
              <a:t>nn</a:t>
            </a:r>
            <a:r>
              <a:rPr sz="2800" spc="-120" dirty="0"/>
              <a:t>i</a:t>
            </a:r>
            <a:r>
              <a:rPr sz="2800" spc="-114" dirty="0"/>
              <a:t>n</a:t>
            </a:r>
            <a:r>
              <a:rPr sz="2800" spc="-5" dirty="0"/>
              <a:t>g</a:t>
            </a:r>
            <a:endParaRPr sz="28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2782" y="724441"/>
            <a:ext cx="3817620" cy="388048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500" dirty="0">
                <a:latin typeface="Corbel"/>
                <a:cs typeface="Corbel"/>
              </a:rPr>
              <a:t>S</a:t>
            </a:r>
            <a:r>
              <a:rPr sz="1500" spc="-5" dirty="0">
                <a:latin typeface="Corbel"/>
                <a:cs typeface="Corbel"/>
              </a:rPr>
              <a:t>t</a:t>
            </a:r>
            <a:r>
              <a:rPr sz="1500" dirty="0">
                <a:latin typeface="Corbel"/>
                <a:cs typeface="Corbel"/>
              </a:rPr>
              <a:t>ep </a:t>
            </a:r>
            <a:r>
              <a:rPr sz="1500" spc="-5" dirty="0">
                <a:latin typeface="Corbel"/>
                <a:cs typeface="Corbel"/>
              </a:rPr>
              <a:t>1</a:t>
            </a:r>
            <a:r>
              <a:rPr sz="1500" dirty="0">
                <a:latin typeface="Corbel"/>
                <a:cs typeface="Corbel"/>
              </a:rPr>
              <a:t>:</a:t>
            </a:r>
            <a:r>
              <a:rPr sz="1500" spc="-1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IF</a:t>
            </a:r>
            <a:r>
              <a:rPr sz="1500" spc="-75" dirty="0">
                <a:latin typeface="Corbel"/>
                <a:cs typeface="Corbel"/>
              </a:rPr>
              <a:t> </a:t>
            </a:r>
            <a:r>
              <a:rPr sz="1500" spc="-25" dirty="0">
                <a:latin typeface="Corbel"/>
                <a:cs typeface="Corbel"/>
              </a:rPr>
              <a:t>S</a:t>
            </a:r>
            <a:r>
              <a:rPr sz="1500" spc="-114" dirty="0">
                <a:latin typeface="Corbel"/>
                <a:cs typeface="Corbel"/>
              </a:rPr>
              <a:t>T</a:t>
            </a:r>
            <a:r>
              <a:rPr sz="1500" spc="-30" dirty="0">
                <a:latin typeface="Corbel"/>
                <a:cs typeface="Corbel"/>
              </a:rPr>
              <a:t>A</a:t>
            </a:r>
            <a:r>
              <a:rPr sz="1500" spc="-25" dirty="0">
                <a:latin typeface="Corbel"/>
                <a:cs typeface="Corbel"/>
              </a:rPr>
              <a:t>R</a:t>
            </a:r>
            <a:r>
              <a:rPr sz="1500" dirty="0">
                <a:latin typeface="Corbel"/>
                <a:cs typeface="Corbel"/>
              </a:rPr>
              <a:t>T</a:t>
            </a:r>
            <a:r>
              <a:rPr sz="1500" spc="-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=</a:t>
            </a:r>
            <a:r>
              <a:rPr sz="1500" spc="-5" dirty="0">
                <a:latin typeface="Corbel"/>
                <a:cs typeface="Corbel"/>
              </a:rPr>
              <a:t> NULL</a:t>
            </a:r>
            <a:r>
              <a:rPr sz="1500" dirty="0">
                <a:latin typeface="Corbel"/>
                <a:cs typeface="Corbel"/>
              </a:rPr>
              <a:t>,</a:t>
            </a:r>
            <a:r>
              <a:rPr sz="1500" spc="-5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t</a:t>
            </a:r>
            <a:r>
              <a:rPr sz="1500" dirty="0">
                <a:latin typeface="Corbel"/>
                <a:cs typeface="Corbel"/>
              </a:rPr>
              <a:t>hen</a:t>
            </a:r>
            <a:endParaRPr sz="1500">
              <a:latin typeface="Corbel"/>
              <a:cs typeface="Corbel"/>
            </a:endParaRPr>
          </a:p>
          <a:p>
            <a:pPr marL="698500">
              <a:lnSpc>
                <a:spcPct val="100000"/>
              </a:lnSpc>
              <a:spcBef>
                <a:spcPts val="540"/>
              </a:spcBef>
            </a:pPr>
            <a:r>
              <a:rPr sz="1500" spc="-5" dirty="0">
                <a:latin typeface="Corbel"/>
                <a:cs typeface="Corbel"/>
              </a:rPr>
              <a:t>W</a:t>
            </a:r>
            <a:r>
              <a:rPr sz="1500" dirty="0">
                <a:latin typeface="Corbel"/>
                <a:cs typeface="Corbel"/>
              </a:rPr>
              <a:t>ri</a:t>
            </a:r>
            <a:r>
              <a:rPr sz="1500" spc="-5" dirty="0">
                <a:latin typeface="Corbel"/>
                <a:cs typeface="Corbel"/>
              </a:rPr>
              <a:t>t</a:t>
            </a:r>
            <a:r>
              <a:rPr sz="1500" dirty="0">
                <a:latin typeface="Corbel"/>
                <a:cs typeface="Corbel"/>
              </a:rPr>
              <a:t>e</a:t>
            </a:r>
            <a:r>
              <a:rPr sz="1500" spc="-90" dirty="0">
                <a:latin typeface="Corbel"/>
                <a:cs typeface="Corbel"/>
              </a:rPr>
              <a:t> </a:t>
            </a:r>
            <a:r>
              <a:rPr sz="1500" spc="-15" dirty="0">
                <a:latin typeface="Corbel"/>
                <a:cs typeface="Corbel"/>
              </a:rPr>
              <a:t>UNDERF</a:t>
            </a:r>
            <a:r>
              <a:rPr sz="1500" spc="-75" dirty="0">
                <a:latin typeface="Corbel"/>
                <a:cs typeface="Corbel"/>
              </a:rPr>
              <a:t>L</a:t>
            </a:r>
            <a:r>
              <a:rPr sz="1500" spc="-10" dirty="0">
                <a:latin typeface="Corbel"/>
                <a:cs typeface="Corbel"/>
              </a:rPr>
              <a:t>O</a:t>
            </a:r>
            <a:r>
              <a:rPr sz="1500" dirty="0">
                <a:latin typeface="Corbel"/>
                <a:cs typeface="Corbel"/>
              </a:rPr>
              <a:t>W</a:t>
            </a:r>
            <a:endParaRPr sz="1500">
              <a:latin typeface="Corbel"/>
              <a:cs typeface="Corbel"/>
            </a:endParaRPr>
          </a:p>
          <a:p>
            <a:pPr marL="12700" marR="2151380" indent="685800">
              <a:lnSpc>
                <a:spcPct val="130000"/>
              </a:lnSpc>
            </a:pPr>
            <a:r>
              <a:rPr sz="1500" spc="5" dirty="0">
                <a:latin typeface="Corbel"/>
                <a:cs typeface="Corbel"/>
              </a:rPr>
              <a:t>G</a:t>
            </a:r>
            <a:r>
              <a:rPr sz="1500" dirty="0">
                <a:latin typeface="Corbel"/>
                <a:cs typeface="Corbel"/>
              </a:rPr>
              <a:t>o</a:t>
            </a:r>
            <a:r>
              <a:rPr sz="1500" spc="-45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t</a:t>
            </a:r>
            <a:r>
              <a:rPr sz="1500" dirty="0">
                <a:latin typeface="Corbel"/>
                <a:cs typeface="Corbel"/>
              </a:rPr>
              <a:t>o</a:t>
            </a:r>
            <a:r>
              <a:rPr sz="1500" spc="-90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S</a:t>
            </a:r>
            <a:r>
              <a:rPr sz="1500" spc="-5" dirty="0">
                <a:latin typeface="Corbel"/>
                <a:cs typeface="Corbel"/>
              </a:rPr>
              <a:t>t</a:t>
            </a:r>
            <a:r>
              <a:rPr sz="1500" dirty="0">
                <a:latin typeface="Corbel"/>
                <a:cs typeface="Corbel"/>
              </a:rPr>
              <a:t>ep 8  </a:t>
            </a:r>
            <a:r>
              <a:rPr sz="1500" spc="-10" dirty="0">
                <a:latin typeface="Corbel"/>
                <a:cs typeface="Corbel"/>
              </a:rPr>
              <a:t>[</a:t>
            </a:r>
            <a:r>
              <a:rPr sz="1500" spc="-5" dirty="0">
                <a:latin typeface="Corbel"/>
                <a:cs typeface="Corbel"/>
              </a:rPr>
              <a:t>E</a:t>
            </a:r>
            <a:r>
              <a:rPr sz="1500" dirty="0">
                <a:latin typeface="Corbel"/>
                <a:cs typeface="Corbel"/>
              </a:rPr>
              <a:t>ND</a:t>
            </a:r>
            <a:r>
              <a:rPr sz="1500" spc="-135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O</a:t>
            </a:r>
            <a:r>
              <a:rPr sz="1500" dirty="0">
                <a:latin typeface="Corbel"/>
                <a:cs typeface="Corbel"/>
              </a:rPr>
              <a:t>F</a:t>
            </a:r>
            <a:r>
              <a:rPr sz="1500" spc="-5" dirty="0">
                <a:latin typeface="Corbel"/>
                <a:cs typeface="Corbel"/>
              </a:rPr>
              <a:t> </a:t>
            </a:r>
            <a:r>
              <a:rPr sz="1500" spc="-10" dirty="0">
                <a:latin typeface="Corbel"/>
                <a:cs typeface="Corbel"/>
              </a:rPr>
              <a:t>I</a:t>
            </a:r>
            <a:r>
              <a:rPr sz="1500" spc="-5" dirty="0">
                <a:latin typeface="Corbel"/>
                <a:cs typeface="Corbel"/>
              </a:rPr>
              <a:t>F]</a:t>
            </a:r>
            <a:endParaRPr sz="1500">
              <a:latin typeface="Corbel"/>
              <a:cs typeface="Corbel"/>
            </a:endParaRPr>
          </a:p>
          <a:p>
            <a:pPr marL="12700" marR="1729739">
              <a:lnSpc>
                <a:spcPct val="128200"/>
              </a:lnSpc>
              <a:spcBef>
                <a:spcPts val="204"/>
              </a:spcBef>
            </a:pPr>
            <a:r>
              <a:rPr sz="1500" spc="-5" dirty="0">
                <a:latin typeface="Corbel"/>
                <a:cs typeface="Corbel"/>
              </a:rPr>
              <a:t>Step </a:t>
            </a:r>
            <a:r>
              <a:rPr sz="1500" dirty="0">
                <a:latin typeface="Corbel"/>
                <a:cs typeface="Corbel"/>
              </a:rPr>
              <a:t>2: SET </a:t>
            </a:r>
            <a:r>
              <a:rPr sz="1500" spc="-5" dirty="0">
                <a:latin typeface="Corbel"/>
                <a:cs typeface="Corbel"/>
              </a:rPr>
              <a:t>PTR </a:t>
            </a:r>
            <a:r>
              <a:rPr sz="1500" dirty="0">
                <a:latin typeface="Corbel"/>
                <a:cs typeface="Corbel"/>
              </a:rPr>
              <a:t>= </a:t>
            </a:r>
            <a:r>
              <a:rPr sz="1500" spc="-40" dirty="0">
                <a:latin typeface="Corbel"/>
                <a:cs typeface="Corbel"/>
              </a:rPr>
              <a:t>START </a:t>
            </a:r>
            <a:r>
              <a:rPr sz="1500" spc="-3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S</a:t>
            </a:r>
            <a:r>
              <a:rPr sz="1500" spc="-5" dirty="0">
                <a:latin typeface="Corbel"/>
                <a:cs typeface="Corbel"/>
              </a:rPr>
              <a:t>t</a:t>
            </a:r>
            <a:r>
              <a:rPr sz="1500" dirty="0">
                <a:latin typeface="Corbel"/>
                <a:cs typeface="Corbel"/>
              </a:rPr>
              <a:t>ep 3:</a:t>
            </a:r>
            <a:r>
              <a:rPr sz="1500" spc="-100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SET</a:t>
            </a:r>
            <a:r>
              <a:rPr sz="1500" spc="-2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PR</a:t>
            </a:r>
            <a:r>
              <a:rPr sz="1500" dirty="0">
                <a:latin typeface="Corbel"/>
                <a:cs typeface="Corbel"/>
              </a:rPr>
              <a:t>E</a:t>
            </a:r>
            <a:r>
              <a:rPr sz="1500" spc="-5" dirty="0">
                <a:latin typeface="Corbel"/>
                <a:cs typeface="Corbel"/>
              </a:rPr>
              <a:t>PT</a:t>
            </a:r>
            <a:r>
              <a:rPr sz="1500" dirty="0">
                <a:latin typeface="Corbel"/>
                <a:cs typeface="Corbel"/>
              </a:rPr>
              <a:t>R</a:t>
            </a:r>
            <a:r>
              <a:rPr sz="1500" spc="-50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=</a:t>
            </a:r>
            <a:r>
              <a:rPr sz="1500" spc="-15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P</a:t>
            </a:r>
            <a:r>
              <a:rPr sz="1500" spc="-10" dirty="0">
                <a:latin typeface="Corbel"/>
                <a:cs typeface="Corbel"/>
              </a:rPr>
              <a:t>T</a:t>
            </a:r>
            <a:r>
              <a:rPr sz="1500" dirty="0">
                <a:latin typeface="Corbel"/>
                <a:cs typeface="Corbel"/>
              </a:rPr>
              <a:t>R</a:t>
            </a:r>
            <a:endParaRPr sz="1500">
              <a:latin typeface="Corbel"/>
              <a:cs typeface="Corbel"/>
            </a:endParaRPr>
          </a:p>
          <a:p>
            <a:pPr marL="12700" marR="5080">
              <a:lnSpc>
                <a:spcPct val="127299"/>
              </a:lnSpc>
              <a:spcBef>
                <a:spcPts val="10"/>
              </a:spcBef>
            </a:pPr>
            <a:r>
              <a:rPr sz="1500" dirty="0">
                <a:latin typeface="Corbel"/>
                <a:cs typeface="Corbel"/>
              </a:rPr>
              <a:t>S</a:t>
            </a:r>
            <a:r>
              <a:rPr sz="1500" spc="-5" dirty="0">
                <a:latin typeface="Corbel"/>
                <a:cs typeface="Corbel"/>
              </a:rPr>
              <a:t>t</a:t>
            </a:r>
            <a:r>
              <a:rPr sz="1500" dirty="0">
                <a:latin typeface="Corbel"/>
                <a:cs typeface="Corbel"/>
              </a:rPr>
              <a:t>ep 4:</a:t>
            </a:r>
            <a:r>
              <a:rPr sz="1500" spc="-15" dirty="0">
                <a:latin typeface="Corbel"/>
                <a:cs typeface="Corbel"/>
              </a:rPr>
              <a:t> </a:t>
            </a:r>
            <a:r>
              <a:rPr sz="1500" spc="-25" dirty="0">
                <a:latin typeface="Corbel"/>
                <a:cs typeface="Corbel"/>
              </a:rPr>
              <a:t>R</a:t>
            </a:r>
            <a:r>
              <a:rPr sz="1500" dirty="0">
                <a:latin typeface="Corbel"/>
                <a:cs typeface="Corbel"/>
              </a:rPr>
              <a:t>e</a:t>
            </a:r>
            <a:r>
              <a:rPr sz="1500" spc="-10" dirty="0">
                <a:latin typeface="Corbel"/>
                <a:cs typeface="Corbel"/>
              </a:rPr>
              <a:t>p</a:t>
            </a:r>
            <a:r>
              <a:rPr sz="1500" dirty="0">
                <a:latin typeface="Corbel"/>
                <a:cs typeface="Corbel"/>
              </a:rPr>
              <a:t>e</a:t>
            </a:r>
            <a:r>
              <a:rPr sz="1500" spc="-10" dirty="0">
                <a:latin typeface="Corbel"/>
                <a:cs typeface="Corbel"/>
              </a:rPr>
              <a:t>a</a:t>
            </a:r>
            <a:r>
              <a:rPr sz="1500" dirty="0">
                <a:latin typeface="Corbel"/>
                <a:cs typeface="Corbel"/>
              </a:rPr>
              <a:t>t</a:t>
            </a:r>
            <a:r>
              <a:rPr sz="1500" spc="-7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S</a:t>
            </a:r>
            <a:r>
              <a:rPr sz="1500" spc="-5" dirty="0">
                <a:latin typeface="Corbel"/>
                <a:cs typeface="Corbel"/>
              </a:rPr>
              <a:t>t</a:t>
            </a:r>
            <a:r>
              <a:rPr sz="1500" dirty="0">
                <a:latin typeface="Corbel"/>
                <a:cs typeface="Corbel"/>
              </a:rPr>
              <a:t>ep</a:t>
            </a:r>
            <a:r>
              <a:rPr sz="1500" spc="1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5</a:t>
            </a:r>
            <a:r>
              <a:rPr sz="1500" spc="-1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while</a:t>
            </a:r>
            <a:r>
              <a:rPr sz="1500" spc="-15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P</a:t>
            </a:r>
            <a:r>
              <a:rPr sz="1500" spc="-10" dirty="0">
                <a:latin typeface="Corbel"/>
                <a:cs typeface="Corbel"/>
              </a:rPr>
              <a:t>T</a:t>
            </a:r>
            <a:r>
              <a:rPr sz="1500" dirty="0">
                <a:latin typeface="Corbel"/>
                <a:cs typeface="Corbel"/>
              </a:rPr>
              <a:t>R</a:t>
            </a:r>
            <a:r>
              <a:rPr sz="1500" spc="5" dirty="0">
                <a:latin typeface="Corbel"/>
                <a:cs typeface="Corbel"/>
              </a:rPr>
              <a:t>-</a:t>
            </a:r>
            <a:r>
              <a:rPr sz="1500" dirty="0">
                <a:latin typeface="Corbel"/>
                <a:cs typeface="Corbel"/>
              </a:rPr>
              <a:t>&gt;NEXT </a:t>
            </a:r>
            <a:r>
              <a:rPr sz="1500" spc="-5" dirty="0">
                <a:latin typeface="Corbel"/>
                <a:cs typeface="Corbel"/>
              </a:rPr>
              <a:t>!</a:t>
            </a:r>
            <a:r>
              <a:rPr sz="1500" dirty="0">
                <a:latin typeface="Corbel"/>
                <a:cs typeface="Corbel"/>
              </a:rPr>
              <a:t>=</a:t>
            </a:r>
            <a:r>
              <a:rPr sz="1500" spc="-4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NULL  </a:t>
            </a:r>
            <a:r>
              <a:rPr sz="1500" dirty="0">
                <a:latin typeface="Corbel"/>
                <a:cs typeface="Corbel"/>
              </a:rPr>
              <a:t>S</a:t>
            </a:r>
            <a:r>
              <a:rPr sz="1500" spc="-5" dirty="0">
                <a:latin typeface="Corbel"/>
                <a:cs typeface="Corbel"/>
              </a:rPr>
              <a:t>t</a:t>
            </a:r>
            <a:r>
              <a:rPr sz="1500" dirty="0">
                <a:latin typeface="Corbel"/>
                <a:cs typeface="Corbel"/>
              </a:rPr>
              <a:t>ep 5:</a:t>
            </a:r>
            <a:r>
              <a:rPr sz="1500" spc="-7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SET</a:t>
            </a:r>
            <a:r>
              <a:rPr sz="1500" spc="-1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PR</a:t>
            </a:r>
            <a:r>
              <a:rPr sz="1500" dirty="0">
                <a:latin typeface="Corbel"/>
                <a:cs typeface="Corbel"/>
              </a:rPr>
              <a:t>E</a:t>
            </a:r>
            <a:r>
              <a:rPr sz="1500" spc="-5" dirty="0">
                <a:latin typeface="Corbel"/>
                <a:cs typeface="Corbel"/>
              </a:rPr>
              <a:t>PT</a:t>
            </a:r>
            <a:r>
              <a:rPr sz="1500" dirty="0">
                <a:latin typeface="Corbel"/>
                <a:cs typeface="Corbel"/>
              </a:rPr>
              <a:t>R</a:t>
            </a:r>
            <a:r>
              <a:rPr sz="1500" spc="-50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=</a:t>
            </a:r>
            <a:r>
              <a:rPr sz="1500" spc="1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P</a:t>
            </a:r>
            <a:r>
              <a:rPr sz="1500" spc="-10" dirty="0">
                <a:latin typeface="Corbel"/>
                <a:cs typeface="Corbel"/>
              </a:rPr>
              <a:t>T</a:t>
            </a:r>
            <a:r>
              <a:rPr sz="1500" dirty="0">
                <a:latin typeface="Corbel"/>
                <a:cs typeface="Corbel"/>
              </a:rPr>
              <a:t>R</a:t>
            </a:r>
            <a:endParaRPr sz="1500">
              <a:latin typeface="Corbel"/>
              <a:cs typeface="Corbel"/>
            </a:endParaRPr>
          </a:p>
          <a:p>
            <a:pPr marL="698500">
              <a:lnSpc>
                <a:spcPct val="100000"/>
              </a:lnSpc>
              <a:spcBef>
                <a:spcPts val="590"/>
              </a:spcBef>
            </a:pPr>
            <a:r>
              <a:rPr sz="1500" dirty="0">
                <a:latin typeface="Corbel"/>
                <a:cs typeface="Corbel"/>
              </a:rPr>
              <a:t>SET</a:t>
            </a:r>
            <a:r>
              <a:rPr sz="1500" spc="-40" dirty="0">
                <a:latin typeface="Corbel"/>
                <a:cs typeface="Corbel"/>
              </a:rPr>
              <a:t> </a:t>
            </a:r>
            <a:r>
              <a:rPr sz="1500" spc="-10" dirty="0">
                <a:latin typeface="Corbel"/>
                <a:cs typeface="Corbel"/>
              </a:rPr>
              <a:t>PTR</a:t>
            </a:r>
            <a:r>
              <a:rPr sz="1500" spc="-1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=</a:t>
            </a:r>
            <a:r>
              <a:rPr sz="1500" spc="-15" dirty="0">
                <a:latin typeface="Corbel"/>
                <a:cs typeface="Corbel"/>
              </a:rPr>
              <a:t> </a:t>
            </a:r>
            <a:r>
              <a:rPr sz="1500" spc="-10" dirty="0">
                <a:latin typeface="Corbel"/>
                <a:cs typeface="Corbel"/>
              </a:rPr>
              <a:t>PTR</a:t>
            </a:r>
            <a:r>
              <a:rPr sz="1500" spc="-20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-&gt;</a:t>
            </a:r>
            <a:r>
              <a:rPr sz="1500" spc="-25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NEXT</a:t>
            </a:r>
            <a:endParaRPr sz="1500">
              <a:latin typeface="Corbel"/>
              <a:cs typeface="Corbel"/>
            </a:endParaRPr>
          </a:p>
          <a:p>
            <a:pPr marL="698500">
              <a:lnSpc>
                <a:spcPct val="100000"/>
              </a:lnSpc>
              <a:spcBef>
                <a:spcPts val="490"/>
              </a:spcBef>
            </a:pPr>
            <a:r>
              <a:rPr sz="1500" spc="-10" dirty="0">
                <a:latin typeface="Corbel"/>
                <a:cs typeface="Corbel"/>
              </a:rPr>
              <a:t>[</a:t>
            </a:r>
            <a:r>
              <a:rPr sz="1500" spc="-5" dirty="0">
                <a:latin typeface="Corbel"/>
                <a:cs typeface="Corbel"/>
              </a:rPr>
              <a:t>E</a:t>
            </a:r>
            <a:r>
              <a:rPr sz="1500" dirty="0">
                <a:latin typeface="Corbel"/>
                <a:cs typeface="Corbel"/>
              </a:rPr>
              <a:t>ND</a:t>
            </a:r>
            <a:r>
              <a:rPr sz="1500" spc="-13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O</a:t>
            </a:r>
            <a:r>
              <a:rPr sz="1500" dirty="0">
                <a:latin typeface="Corbel"/>
                <a:cs typeface="Corbel"/>
              </a:rPr>
              <a:t>F</a:t>
            </a:r>
            <a:r>
              <a:rPr sz="1500" spc="-5" dirty="0">
                <a:latin typeface="Corbel"/>
                <a:cs typeface="Corbel"/>
              </a:rPr>
              <a:t> </a:t>
            </a:r>
            <a:r>
              <a:rPr sz="1500" spc="-125" dirty="0">
                <a:latin typeface="Corbel"/>
                <a:cs typeface="Corbel"/>
              </a:rPr>
              <a:t>L</a:t>
            </a:r>
            <a:r>
              <a:rPr sz="1500" spc="-5" dirty="0">
                <a:latin typeface="Corbel"/>
                <a:cs typeface="Corbel"/>
              </a:rPr>
              <a:t>OOP]</a:t>
            </a:r>
            <a:endParaRPr sz="1500">
              <a:latin typeface="Corbel"/>
              <a:cs typeface="Corbel"/>
            </a:endParaRPr>
          </a:p>
          <a:p>
            <a:pPr marL="12700" marR="891540">
              <a:lnSpc>
                <a:spcPct val="128000"/>
              </a:lnSpc>
            </a:pPr>
            <a:r>
              <a:rPr sz="1500" dirty="0">
                <a:latin typeface="Corbel"/>
                <a:cs typeface="Corbel"/>
              </a:rPr>
              <a:t>S</a:t>
            </a:r>
            <a:r>
              <a:rPr sz="1500" spc="-5" dirty="0">
                <a:latin typeface="Corbel"/>
                <a:cs typeface="Corbel"/>
              </a:rPr>
              <a:t>t</a:t>
            </a:r>
            <a:r>
              <a:rPr sz="1500" dirty="0">
                <a:latin typeface="Corbel"/>
                <a:cs typeface="Corbel"/>
              </a:rPr>
              <a:t>ep </a:t>
            </a:r>
            <a:r>
              <a:rPr sz="1500" spc="5" dirty="0">
                <a:latin typeface="Corbel"/>
                <a:cs typeface="Corbel"/>
              </a:rPr>
              <a:t>6</a:t>
            </a:r>
            <a:r>
              <a:rPr sz="1500" dirty="0">
                <a:latin typeface="Corbel"/>
                <a:cs typeface="Corbel"/>
              </a:rPr>
              <a:t>:</a:t>
            </a:r>
            <a:r>
              <a:rPr sz="1500" spc="-85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SET</a:t>
            </a:r>
            <a:r>
              <a:rPr sz="1500" spc="-2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PR</a:t>
            </a:r>
            <a:r>
              <a:rPr sz="1500" dirty="0">
                <a:latin typeface="Corbel"/>
                <a:cs typeface="Corbel"/>
              </a:rPr>
              <a:t>E</a:t>
            </a:r>
            <a:r>
              <a:rPr sz="1500" spc="-5" dirty="0">
                <a:latin typeface="Corbel"/>
                <a:cs typeface="Corbel"/>
              </a:rPr>
              <a:t>PT</a:t>
            </a:r>
            <a:r>
              <a:rPr sz="1500" dirty="0">
                <a:latin typeface="Corbel"/>
                <a:cs typeface="Corbel"/>
              </a:rPr>
              <a:t>R</a:t>
            </a:r>
            <a:r>
              <a:rPr sz="1500" spc="-50" dirty="0">
                <a:latin typeface="Corbel"/>
                <a:cs typeface="Corbel"/>
              </a:rPr>
              <a:t> </a:t>
            </a:r>
            <a:r>
              <a:rPr sz="1500" spc="5" dirty="0">
                <a:latin typeface="Corbel"/>
                <a:cs typeface="Corbel"/>
              </a:rPr>
              <a:t>-</a:t>
            </a:r>
            <a:r>
              <a:rPr sz="1500" dirty="0">
                <a:latin typeface="Corbel"/>
                <a:cs typeface="Corbel"/>
              </a:rPr>
              <a:t>&gt;</a:t>
            </a:r>
            <a:r>
              <a:rPr sz="1500" spc="-5" dirty="0">
                <a:latin typeface="Corbel"/>
                <a:cs typeface="Corbel"/>
              </a:rPr>
              <a:t> NEX</a:t>
            </a:r>
            <a:r>
              <a:rPr sz="1500" dirty="0">
                <a:latin typeface="Corbel"/>
                <a:cs typeface="Corbel"/>
              </a:rPr>
              <a:t>T</a:t>
            </a:r>
            <a:r>
              <a:rPr sz="1500" spc="-40" dirty="0">
                <a:latin typeface="Corbel"/>
                <a:cs typeface="Corbel"/>
              </a:rPr>
              <a:t> </a:t>
            </a:r>
            <a:r>
              <a:rPr sz="1500" dirty="0">
                <a:latin typeface="Corbel"/>
                <a:cs typeface="Corbel"/>
              </a:rPr>
              <a:t>=</a:t>
            </a:r>
            <a:r>
              <a:rPr sz="1500" spc="1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NULL  Step 7:</a:t>
            </a:r>
            <a:r>
              <a:rPr sz="1500" spc="-25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FREE</a:t>
            </a:r>
            <a:r>
              <a:rPr sz="1500" spc="-35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PTR</a:t>
            </a:r>
            <a:endParaRPr sz="15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500" spc="-5" dirty="0">
                <a:latin typeface="Corbel"/>
                <a:cs typeface="Corbel"/>
              </a:rPr>
              <a:t>Step</a:t>
            </a:r>
            <a:r>
              <a:rPr sz="1500" spc="-40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8:</a:t>
            </a:r>
            <a:r>
              <a:rPr sz="1500" spc="-35" dirty="0">
                <a:latin typeface="Corbel"/>
                <a:cs typeface="Corbel"/>
              </a:rPr>
              <a:t> </a:t>
            </a:r>
            <a:r>
              <a:rPr sz="1500" spc="-5" dirty="0">
                <a:latin typeface="Corbel"/>
                <a:cs typeface="Corbel"/>
              </a:rPr>
              <a:t>Exit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415" y="17144"/>
            <a:ext cx="4031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5715" algn="l"/>
                <a:tab pos="3463925" algn="l"/>
              </a:tabLst>
            </a:pPr>
            <a:r>
              <a:rPr sz="2800" spc="-110" dirty="0"/>
              <a:t>No</a:t>
            </a:r>
            <a:r>
              <a:rPr sz="2800" spc="-114" dirty="0"/>
              <a:t>d</a:t>
            </a:r>
            <a:r>
              <a:rPr sz="2800" spc="-5" dirty="0"/>
              <a:t>e</a:t>
            </a:r>
            <a:r>
              <a:rPr sz="2800" spc="-225" dirty="0"/>
              <a:t> </a:t>
            </a:r>
            <a:r>
              <a:rPr sz="2800" spc="-120" dirty="0"/>
              <a:t>i</a:t>
            </a:r>
            <a:r>
              <a:rPr sz="2800" spc="-5" dirty="0"/>
              <a:t>s</a:t>
            </a:r>
            <a:r>
              <a:rPr sz="2800" dirty="0"/>
              <a:t>	</a:t>
            </a:r>
            <a:r>
              <a:rPr sz="2800" spc="-114" dirty="0"/>
              <a:t>d</a:t>
            </a:r>
            <a:r>
              <a:rPr sz="2800" spc="-110" dirty="0"/>
              <a:t>e</a:t>
            </a:r>
            <a:r>
              <a:rPr sz="2800" spc="-120" dirty="0"/>
              <a:t>l</a:t>
            </a:r>
            <a:r>
              <a:rPr sz="2800" spc="-110" dirty="0"/>
              <a:t>e</a:t>
            </a:r>
            <a:r>
              <a:rPr sz="2800" spc="-114" dirty="0"/>
              <a:t>t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29" dirty="0"/>
              <a:t> </a:t>
            </a:r>
            <a:r>
              <a:rPr sz="2800" spc="-120" dirty="0"/>
              <a:t>a</a:t>
            </a:r>
            <a:r>
              <a:rPr sz="2800" spc="-5" dirty="0"/>
              <a:t>t</a:t>
            </a:r>
            <a:r>
              <a:rPr sz="2800" spc="-215" dirty="0"/>
              <a:t> </a:t>
            </a:r>
            <a:r>
              <a:rPr sz="2800" spc="-114" dirty="0"/>
              <a:t>th</a:t>
            </a:r>
            <a:r>
              <a:rPr sz="2800" spc="-5" dirty="0"/>
              <a:t>e</a:t>
            </a:r>
            <a:r>
              <a:rPr sz="2800" dirty="0"/>
              <a:t>	</a:t>
            </a:r>
            <a:r>
              <a:rPr sz="2800" spc="-110" dirty="0"/>
              <a:t>e</a:t>
            </a:r>
            <a:r>
              <a:rPr sz="2800" spc="-114" dirty="0"/>
              <a:t>n</a:t>
            </a:r>
            <a:r>
              <a:rPr sz="2800" spc="-5" dirty="0"/>
              <a:t>d</a:t>
            </a:r>
            <a:endParaRPr sz="2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8210" y="636245"/>
            <a:ext cx="3806190" cy="41300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R="1579880" algn="r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latin typeface="Corbel"/>
                <a:cs typeface="Corbel"/>
              </a:rPr>
              <a:t>Step</a:t>
            </a:r>
            <a:r>
              <a:rPr sz="1400" spc="-4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1</a:t>
            </a:r>
            <a:r>
              <a:rPr sz="1400" dirty="0">
                <a:latin typeface="Corbel"/>
                <a:cs typeface="Corbel"/>
              </a:rPr>
              <a:t>: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IF</a:t>
            </a:r>
            <a:r>
              <a:rPr sz="1400" spc="-9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S</a:t>
            </a:r>
            <a:r>
              <a:rPr sz="1400" spc="-85" dirty="0">
                <a:latin typeface="Corbel"/>
                <a:cs typeface="Corbel"/>
              </a:rPr>
              <a:t>T</a:t>
            </a:r>
            <a:r>
              <a:rPr sz="1400" spc="-20" dirty="0">
                <a:latin typeface="Corbel"/>
                <a:cs typeface="Corbel"/>
              </a:rPr>
              <a:t>AR</a:t>
            </a:r>
            <a:r>
              <a:rPr sz="1400" dirty="0">
                <a:latin typeface="Corbel"/>
                <a:cs typeface="Corbel"/>
              </a:rPr>
              <a:t>T</a:t>
            </a:r>
            <a:r>
              <a:rPr sz="1400" spc="-6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=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N</a:t>
            </a:r>
            <a:r>
              <a:rPr sz="1400" dirty="0">
                <a:latin typeface="Corbel"/>
                <a:cs typeface="Corbel"/>
              </a:rPr>
              <a:t>ULL,</a:t>
            </a:r>
            <a:r>
              <a:rPr sz="1400" spc="-4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</a:t>
            </a:r>
            <a:r>
              <a:rPr sz="1400" spc="-5" dirty="0">
                <a:latin typeface="Corbel"/>
                <a:cs typeface="Corbel"/>
              </a:rPr>
              <a:t>h</a:t>
            </a:r>
            <a:r>
              <a:rPr sz="1400" spc="-10" dirty="0">
                <a:latin typeface="Corbel"/>
                <a:cs typeface="Corbel"/>
              </a:rPr>
              <a:t>e</a:t>
            </a:r>
            <a:r>
              <a:rPr sz="1400" dirty="0">
                <a:latin typeface="Corbel"/>
                <a:cs typeface="Corbel"/>
              </a:rPr>
              <a:t>n</a:t>
            </a:r>
            <a:endParaRPr sz="1400">
              <a:latin typeface="Corbel"/>
              <a:cs typeface="Corbel"/>
            </a:endParaRPr>
          </a:p>
          <a:p>
            <a:pPr marR="1577975" algn="r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latin typeface="Corbel"/>
                <a:cs typeface="Corbel"/>
              </a:rPr>
              <a:t>W</a:t>
            </a:r>
            <a:r>
              <a:rPr sz="1400" spc="-5" dirty="0">
                <a:latin typeface="Corbel"/>
                <a:cs typeface="Corbel"/>
              </a:rPr>
              <a:t>r</a:t>
            </a:r>
            <a:r>
              <a:rPr sz="1400" dirty="0">
                <a:latin typeface="Corbel"/>
                <a:cs typeface="Corbel"/>
              </a:rPr>
              <a:t>ite</a:t>
            </a:r>
            <a:r>
              <a:rPr sz="1400" spc="-8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U</a:t>
            </a:r>
            <a:r>
              <a:rPr sz="1400" spc="-10" dirty="0">
                <a:latin typeface="Corbel"/>
                <a:cs typeface="Corbel"/>
              </a:rPr>
              <a:t>N</a:t>
            </a:r>
            <a:r>
              <a:rPr sz="1400" spc="5" dirty="0">
                <a:latin typeface="Corbel"/>
                <a:cs typeface="Corbel"/>
              </a:rPr>
              <a:t>D</a:t>
            </a:r>
            <a:r>
              <a:rPr sz="1400" spc="-10" dirty="0">
                <a:latin typeface="Corbel"/>
                <a:cs typeface="Corbel"/>
              </a:rPr>
              <a:t>E</a:t>
            </a:r>
            <a:r>
              <a:rPr sz="1400" spc="-5" dirty="0">
                <a:latin typeface="Corbel"/>
                <a:cs typeface="Corbel"/>
              </a:rPr>
              <a:t>R</a:t>
            </a:r>
            <a:r>
              <a:rPr sz="1400" dirty="0">
                <a:latin typeface="Corbel"/>
                <a:cs typeface="Corbel"/>
              </a:rPr>
              <a:t>F</a:t>
            </a:r>
            <a:r>
              <a:rPr sz="1400" spc="-110" dirty="0">
                <a:latin typeface="Corbel"/>
                <a:cs typeface="Corbel"/>
              </a:rPr>
              <a:t>L</a:t>
            </a:r>
            <a:r>
              <a:rPr sz="1400" spc="-10" dirty="0">
                <a:latin typeface="Corbel"/>
                <a:cs typeface="Corbel"/>
              </a:rPr>
              <a:t>OW</a:t>
            </a:r>
            <a:endParaRPr sz="1400">
              <a:latin typeface="Corbel"/>
              <a:cs typeface="Corbel"/>
            </a:endParaRPr>
          </a:p>
          <a:p>
            <a:pPr marL="698500">
              <a:lnSpc>
                <a:spcPct val="100000"/>
              </a:lnSpc>
              <a:spcBef>
                <a:spcPts val="310"/>
              </a:spcBef>
            </a:pPr>
            <a:r>
              <a:rPr sz="1400" spc="-5" dirty="0">
                <a:latin typeface="Corbel"/>
                <a:cs typeface="Corbel"/>
              </a:rPr>
              <a:t>G</a:t>
            </a:r>
            <a:r>
              <a:rPr sz="1400" dirty="0">
                <a:latin typeface="Corbel"/>
                <a:cs typeface="Corbel"/>
              </a:rPr>
              <a:t>o</a:t>
            </a:r>
            <a:r>
              <a:rPr sz="1400" spc="-2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to</a:t>
            </a:r>
            <a:r>
              <a:rPr sz="1400" spc="-9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Step</a:t>
            </a:r>
            <a:r>
              <a:rPr sz="1400" spc="-7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1</a:t>
            </a:r>
            <a:r>
              <a:rPr sz="1400" dirty="0">
                <a:latin typeface="Corbel"/>
                <a:cs typeface="Corbel"/>
              </a:rPr>
              <a:t>0</a:t>
            </a: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400" spc="-5" dirty="0">
                <a:latin typeface="Corbel"/>
                <a:cs typeface="Corbel"/>
              </a:rPr>
              <a:t>[</a:t>
            </a:r>
            <a:r>
              <a:rPr sz="1400" spc="5" dirty="0">
                <a:latin typeface="Corbel"/>
                <a:cs typeface="Corbel"/>
              </a:rPr>
              <a:t>E</a:t>
            </a:r>
            <a:r>
              <a:rPr sz="1400" spc="-5" dirty="0">
                <a:latin typeface="Corbel"/>
                <a:cs typeface="Corbel"/>
              </a:rPr>
              <a:t>N</a:t>
            </a:r>
            <a:r>
              <a:rPr sz="1400" dirty="0">
                <a:latin typeface="Corbel"/>
                <a:cs typeface="Corbel"/>
              </a:rPr>
              <a:t>D</a:t>
            </a:r>
            <a:r>
              <a:rPr sz="1400" spc="-14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O</a:t>
            </a:r>
            <a:r>
              <a:rPr sz="1400" dirty="0">
                <a:latin typeface="Corbel"/>
                <a:cs typeface="Corbel"/>
              </a:rPr>
              <a:t>F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I</a:t>
            </a:r>
            <a:r>
              <a:rPr sz="1400" spc="-5" dirty="0">
                <a:latin typeface="Corbel"/>
                <a:cs typeface="Corbel"/>
              </a:rPr>
              <a:t>F</a:t>
            </a:r>
            <a:r>
              <a:rPr sz="1400" dirty="0">
                <a:latin typeface="Corbel"/>
                <a:cs typeface="Corbel"/>
              </a:rPr>
              <a:t>]</a:t>
            </a: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dirty="0">
                <a:latin typeface="Corbel"/>
                <a:cs typeface="Corbel"/>
              </a:rPr>
              <a:t>Step</a:t>
            </a:r>
            <a:r>
              <a:rPr sz="1400" spc="-5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2:</a:t>
            </a:r>
            <a:r>
              <a:rPr sz="1400" spc="-9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S</a:t>
            </a:r>
            <a:r>
              <a:rPr sz="1400" spc="5" dirty="0">
                <a:latin typeface="Corbel"/>
                <a:cs typeface="Corbel"/>
              </a:rPr>
              <a:t>E</a:t>
            </a:r>
            <a:r>
              <a:rPr sz="1400" dirty="0">
                <a:latin typeface="Corbel"/>
                <a:cs typeface="Corbel"/>
              </a:rPr>
              <a:t>T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P</a:t>
            </a:r>
            <a:r>
              <a:rPr sz="1400" dirty="0">
                <a:latin typeface="Corbel"/>
                <a:cs typeface="Corbel"/>
              </a:rPr>
              <a:t>TR</a:t>
            </a:r>
            <a:r>
              <a:rPr sz="1400" spc="-4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=</a:t>
            </a:r>
            <a:r>
              <a:rPr sz="1400" spc="-80" dirty="0">
                <a:latin typeface="Corbel"/>
                <a:cs typeface="Corbel"/>
              </a:rPr>
              <a:t> </a:t>
            </a:r>
            <a:r>
              <a:rPr sz="1400" spc="-20" dirty="0">
                <a:latin typeface="Corbel"/>
                <a:cs typeface="Corbel"/>
              </a:rPr>
              <a:t>S</a:t>
            </a:r>
            <a:r>
              <a:rPr sz="1400" spc="-100" dirty="0">
                <a:latin typeface="Corbel"/>
                <a:cs typeface="Corbel"/>
              </a:rPr>
              <a:t>T</a:t>
            </a:r>
            <a:r>
              <a:rPr sz="1400" spc="-30" dirty="0">
                <a:latin typeface="Corbel"/>
                <a:cs typeface="Corbel"/>
              </a:rPr>
              <a:t>AR</a:t>
            </a:r>
            <a:r>
              <a:rPr sz="1400" dirty="0">
                <a:latin typeface="Corbel"/>
                <a:cs typeface="Corbel"/>
              </a:rPr>
              <a:t>T</a:t>
            </a: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400" dirty="0">
                <a:latin typeface="Corbel"/>
                <a:cs typeface="Corbel"/>
              </a:rPr>
              <a:t>Step</a:t>
            </a:r>
            <a:r>
              <a:rPr sz="1400" spc="-4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3</a:t>
            </a:r>
            <a:r>
              <a:rPr sz="1400" dirty="0">
                <a:latin typeface="Corbel"/>
                <a:cs typeface="Corbel"/>
              </a:rPr>
              <a:t>:</a:t>
            </a:r>
            <a:r>
              <a:rPr sz="1400" spc="-9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S</a:t>
            </a:r>
            <a:r>
              <a:rPr sz="1400" spc="5" dirty="0">
                <a:latin typeface="Corbel"/>
                <a:cs typeface="Corbel"/>
              </a:rPr>
              <a:t>E</a:t>
            </a:r>
            <a:r>
              <a:rPr sz="1400" dirty="0">
                <a:latin typeface="Corbel"/>
                <a:cs typeface="Corbel"/>
              </a:rPr>
              <a:t>T</a:t>
            </a:r>
            <a:r>
              <a:rPr sz="1400" spc="-4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PR</a:t>
            </a:r>
            <a:r>
              <a:rPr sz="1400" spc="5" dirty="0">
                <a:latin typeface="Corbel"/>
                <a:cs typeface="Corbel"/>
              </a:rPr>
              <a:t>E</a:t>
            </a:r>
            <a:r>
              <a:rPr sz="1400" spc="-5" dirty="0">
                <a:latin typeface="Corbel"/>
                <a:cs typeface="Corbel"/>
              </a:rPr>
              <a:t>P</a:t>
            </a:r>
            <a:r>
              <a:rPr sz="1400" dirty="0">
                <a:latin typeface="Corbel"/>
                <a:cs typeface="Corbel"/>
              </a:rPr>
              <a:t>TR</a:t>
            </a:r>
            <a:r>
              <a:rPr sz="1400" spc="-6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=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P</a:t>
            </a:r>
            <a:r>
              <a:rPr sz="1400" dirty="0">
                <a:latin typeface="Corbel"/>
                <a:cs typeface="Corbel"/>
              </a:rPr>
              <a:t>TR</a:t>
            </a: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latin typeface="Corbel"/>
                <a:cs typeface="Corbel"/>
              </a:rPr>
              <a:t>Step</a:t>
            </a:r>
            <a:r>
              <a:rPr sz="1400" spc="-4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4:</a:t>
            </a:r>
            <a:r>
              <a:rPr sz="1400" spc="1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Repeat</a:t>
            </a:r>
            <a:r>
              <a:rPr sz="1400" spc="-7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Step</a:t>
            </a:r>
            <a:r>
              <a:rPr sz="1400" spc="-4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5 </a:t>
            </a:r>
            <a:r>
              <a:rPr sz="1400" spc="-5" dirty="0">
                <a:latin typeface="Corbel"/>
                <a:cs typeface="Corbel"/>
              </a:rPr>
              <a:t>while</a:t>
            </a:r>
            <a:r>
              <a:rPr sz="1400" spc="10" dirty="0">
                <a:latin typeface="Corbel"/>
                <a:cs typeface="Corbel"/>
              </a:rPr>
              <a:t> </a:t>
            </a:r>
            <a:r>
              <a:rPr sz="1400" spc="-30" dirty="0">
                <a:latin typeface="Corbel"/>
                <a:cs typeface="Corbel"/>
              </a:rPr>
              <a:t>PREPTR-&gt;DATA</a:t>
            </a:r>
            <a:r>
              <a:rPr sz="1400" spc="-8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!=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NUM</a:t>
            </a: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400" dirty="0">
                <a:latin typeface="Corbel"/>
                <a:cs typeface="Corbel"/>
              </a:rPr>
              <a:t>Step</a:t>
            </a:r>
            <a:r>
              <a:rPr sz="1400" spc="-4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5</a:t>
            </a:r>
            <a:r>
              <a:rPr sz="1400" dirty="0">
                <a:latin typeface="Corbel"/>
                <a:cs typeface="Corbel"/>
              </a:rPr>
              <a:t>:</a:t>
            </a:r>
            <a:r>
              <a:rPr sz="1400" spc="-8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S</a:t>
            </a:r>
            <a:r>
              <a:rPr sz="1400" spc="5" dirty="0">
                <a:latin typeface="Corbel"/>
                <a:cs typeface="Corbel"/>
              </a:rPr>
              <a:t>E</a:t>
            </a:r>
            <a:r>
              <a:rPr sz="1400" dirty="0">
                <a:latin typeface="Corbel"/>
                <a:cs typeface="Corbel"/>
              </a:rPr>
              <a:t>T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PR</a:t>
            </a:r>
            <a:r>
              <a:rPr sz="1400" spc="5" dirty="0">
                <a:latin typeface="Corbel"/>
                <a:cs typeface="Corbel"/>
              </a:rPr>
              <a:t>E</a:t>
            </a:r>
            <a:r>
              <a:rPr sz="1400" spc="-5" dirty="0">
                <a:latin typeface="Corbel"/>
                <a:cs typeface="Corbel"/>
              </a:rPr>
              <a:t>P</a:t>
            </a:r>
            <a:r>
              <a:rPr sz="1400" spc="-10" dirty="0">
                <a:latin typeface="Corbel"/>
                <a:cs typeface="Corbel"/>
              </a:rPr>
              <a:t>T</a:t>
            </a:r>
            <a:r>
              <a:rPr sz="1400" dirty="0">
                <a:latin typeface="Corbel"/>
                <a:cs typeface="Corbel"/>
              </a:rPr>
              <a:t>R</a:t>
            </a:r>
            <a:r>
              <a:rPr sz="1400" spc="-5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=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P</a:t>
            </a:r>
            <a:r>
              <a:rPr sz="1400" dirty="0">
                <a:latin typeface="Corbel"/>
                <a:cs typeface="Corbel"/>
              </a:rPr>
              <a:t>TR</a:t>
            </a:r>
            <a:endParaRPr sz="1400">
              <a:latin typeface="Corbel"/>
              <a:cs typeface="Corbel"/>
            </a:endParaRPr>
          </a:p>
          <a:p>
            <a:pPr marL="698500">
              <a:lnSpc>
                <a:spcPct val="100000"/>
              </a:lnSpc>
              <a:spcBef>
                <a:spcPts val="575"/>
              </a:spcBef>
            </a:pPr>
            <a:r>
              <a:rPr sz="1400" spc="5" dirty="0">
                <a:latin typeface="Corbel"/>
                <a:cs typeface="Corbel"/>
              </a:rPr>
              <a:t>SET</a:t>
            </a:r>
            <a:r>
              <a:rPr sz="1400" spc="-4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PTR</a:t>
            </a:r>
            <a:r>
              <a:rPr sz="1400" spc="-5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=</a:t>
            </a:r>
            <a:r>
              <a:rPr sz="1400" spc="-4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PTR</a:t>
            </a:r>
            <a:r>
              <a:rPr sz="1400" spc="-5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-&gt;</a:t>
            </a:r>
            <a:r>
              <a:rPr sz="1400" spc="-4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NEXT</a:t>
            </a:r>
            <a:endParaRPr sz="1400">
              <a:latin typeface="Corbel"/>
              <a:cs typeface="Corbel"/>
            </a:endParaRPr>
          </a:p>
          <a:p>
            <a:pPr marL="698500">
              <a:lnSpc>
                <a:spcPct val="100000"/>
              </a:lnSpc>
              <a:spcBef>
                <a:spcPts val="400"/>
              </a:spcBef>
            </a:pPr>
            <a:r>
              <a:rPr sz="1400" spc="-5" dirty="0">
                <a:latin typeface="Corbel"/>
                <a:cs typeface="Corbel"/>
              </a:rPr>
              <a:t>[</a:t>
            </a:r>
            <a:r>
              <a:rPr sz="1400" spc="5" dirty="0">
                <a:latin typeface="Corbel"/>
                <a:cs typeface="Corbel"/>
              </a:rPr>
              <a:t>E</a:t>
            </a:r>
            <a:r>
              <a:rPr sz="1400" spc="-5" dirty="0">
                <a:latin typeface="Corbel"/>
                <a:cs typeface="Corbel"/>
              </a:rPr>
              <a:t>N</a:t>
            </a:r>
            <a:r>
              <a:rPr sz="1400" dirty="0">
                <a:latin typeface="Corbel"/>
                <a:cs typeface="Corbel"/>
              </a:rPr>
              <a:t>D</a:t>
            </a:r>
            <a:r>
              <a:rPr sz="1400" spc="-14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O</a:t>
            </a:r>
            <a:r>
              <a:rPr sz="1400" dirty="0">
                <a:latin typeface="Corbel"/>
                <a:cs typeface="Corbel"/>
              </a:rPr>
              <a:t>F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spc="-120" dirty="0">
                <a:latin typeface="Corbel"/>
                <a:cs typeface="Corbel"/>
              </a:rPr>
              <a:t>L</a:t>
            </a:r>
            <a:r>
              <a:rPr sz="1400" spc="-10" dirty="0">
                <a:latin typeface="Corbel"/>
                <a:cs typeface="Corbel"/>
              </a:rPr>
              <a:t>O</a:t>
            </a:r>
            <a:r>
              <a:rPr sz="1400" spc="-5" dirty="0">
                <a:latin typeface="Corbel"/>
                <a:cs typeface="Corbel"/>
              </a:rPr>
              <a:t>O</a:t>
            </a:r>
            <a:r>
              <a:rPr sz="1400" dirty="0">
                <a:latin typeface="Corbel"/>
                <a:cs typeface="Corbel"/>
              </a:rPr>
              <a:t>P]</a:t>
            </a: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spc="5" dirty="0">
                <a:latin typeface="Corbel"/>
                <a:cs typeface="Corbel"/>
              </a:rPr>
              <a:t>S</a:t>
            </a:r>
            <a:r>
              <a:rPr sz="1400" spc="-10" dirty="0">
                <a:latin typeface="Corbel"/>
                <a:cs typeface="Corbel"/>
              </a:rPr>
              <a:t>t</a:t>
            </a:r>
            <a:r>
              <a:rPr sz="1400" spc="-5" dirty="0">
                <a:latin typeface="Corbel"/>
                <a:cs typeface="Corbel"/>
              </a:rPr>
              <a:t>e</a:t>
            </a:r>
            <a:r>
              <a:rPr sz="1400" dirty="0">
                <a:latin typeface="Corbel"/>
                <a:cs typeface="Corbel"/>
              </a:rPr>
              <a:t>p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6</a:t>
            </a:r>
            <a:r>
              <a:rPr sz="1400" dirty="0">
                <a:latin typeface="Corbel"/>
                <a:cs typeface="Corbel"/>
              </a:rPr>
              <a:t>:</a:t>
            </a:r>
            <a:r>
              <a:rPr sz="1400" spc="-8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S</a:t>
            </a:r>
            <a:r>
              <a:rPr sz="1400" spc="-10" dirty="0">
                <a:latin typeface="Corbel"/>
                <a:cs typeface="Corbel"/>
              </a:rPr>
              <a:t>E</a:t>
            </a:r>
            <a:r>
              <a:rPr sz="1400" spc="80" dirty="0">
                <a:latin typeface="Corbel"/>
                <a:cs typeface="Corbel"/>
              </a:rPr>
              <a:t>T</a:t>
            </a:r>
            <a:r>
              <a:rPr sz="1400" spc="-5" dirty="0">
                <a:latin typeface="Corbel"/>
                <a:cs typeface="Corbel"/>
              </a:rPr>
              <a:t>T</a:t>
            </a:r>
            <a:r>
              <a:rPr sz="1400" spc="5" dirty="0">
                <a:latin typeface="Corbel"/>
                <a:cs typeface="Corbel"/>
              </a:rPr>
              <a:t>E</a:t>
            </a:r>
            <a:r>
              <a:rPr sz="1400" spc="-5" dirty="0">
                <a:latin typeface="Corbel"/>
                <a:cs typeface="Corbel"/>
              </a:rPr>
              <a:t>M</a:t>
            </a:r>
            <a:r>
              <a:rPr sz="1400" dirty="0">
                <a:latin typeface="Corbel"/>
                <a:cs typeface="Corbel"/>
              </a:rPr>
              <a:t>P</a:t>
            </a:r>
            <a:r>
              <a:rPr sz="1400" spc="-4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=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PTR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-&gt;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N</a:t>
            </a:r>
            <a:r>
              <a:rPr sz="1400" spc="5" dirty="0">
                <a:latin typeface="Corbel"/>
                <a:cs typeface="Corbel"/>
              </a:rPr>
              <a:t>E</a:t>
            </a:r>
            <a:r>
              <a:rPr sz="1400" dirty="0">
                <a:latin typeface="Corbel"/>
                <a:cs typeface="Corbel"/>
              </a:rPr>
              <a:t>XT</a:t>
            </a: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dirty="0">
                <a:latin typeface="Corbel"/>
                <a:cs typeface="Corbel"/>
              </a:rPr>
              <a:t>Step</a:t>
            </a:r>
            <a:r>
              <a:rPr sz="1400" spc="-4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7:</a:t>
            </a:r>
            <a:r>
              <a:rPr sz="1400" spc="-3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SET</a:t>
            </a:r>
            <a:r>
              <a:rPr sz="1400" spc="-4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PREPTR</a:t>
            </a:r>
            <a:r>
              <a:rPr sz="1400" spc="-6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-&gt;</a:t>
            </a:r>
            <a:r>
              <a:rPr sz="1400" spc="-3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NEXT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=</a:t>
            </a:r>
            <a:r>
              <a:rPr sz="1400" spc="-2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PTR</a:t>
            </a:r>
            <a:r>
              <a:rPr sz="1400" spc="-3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-&gt;</a:t>
            </a:r>
            <a:r>
              <a:rPr sz="1400" spc="-4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NEXT</a:t>
            </a: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latin typeface="Corbel"/>
                <a:cs typeface="Corbel"/>
              </a:rPr>
              <a:t>St</a:t>
            </a:r>
            <a:r>
              <a:rPr sz="1400" spc="-5" dirty="0">
                <a:latin typeface="Corbel"/>
                <a:cs typeface="Corbel"/>
              </a:rPr>
              <a:t>e</a:t>
            </a:r>
            <a:r>
              <a:rPr sz="1400" dirty="0">
                <a:latin typeface="Corbel"/>
                <a:cs typeface="Corbel"/>
              </a:rPr>
              <a:t>p</a:t>
            </a:r>
            <a:r>
              <a:rPr sz="1400" spc="-4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8</a:t>
            </a:r>
            <a:r>
              <a:rPr sz="1400" dirty="0">
                <a:latin typeface="Corbel"/>
                <a:cs typeface="Corbel"/>
              </a:rPr>
              <a:t>:</a:t>
            </a:r>
            <a:r>
              <a:rPr sz="1400" spc="-6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SE</a:t>
            </a:r>
            <a:r>
              <a:rPr sz="1400" spc="55" dirty="0">
                <a:latin typeface="Corbel"/>
                <a:cs typeface="Corbel"/>
              </a:rPr>
              <a:t>T</a:t>
            </a:r>
            <a:r>
              <a:rPr sz="1400" spc="-5" dirty="0">
                <a:latin typeface="Corbel"/>
                <a:cs typeface="Corbel"/>
              </a:rPr>
              <a:t>T</a:t>
            </a:r>
            <a:r>
              <a:rPr sz="1400" dirty="0">
                <a:latin typeface="Corbel"/>
                <a:cs typeface="Corbel"/>
              </a:rPr>
              <a:t>EMP</a:t>
            </a:r>
            <a:r>
              <a:rPr sz="1400" spc="-4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-&gt;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spc="-15" dirty="0">
                <a:latin typeface="Corbel"/>
                <a:cs typeface="Corbel"/>
              </a:rPr>
              <a:t>P</a:t>
            </a:r>
            <a:r>
              <a:rPr sz="1400" spc="-5" dirty="0">
                <a:latin typeface="Corbel"/>
                <a:cs typeface="Corbel"/>
              </a:rPr>
              <a:t>R</a:t>
            </a:r>
            <a:r>
              <a:rPr sz="1400" spc="-10" dirty="0">
                <a:latin typeface="Corbel"/>
                <a:cs typeface="Corbel"/>
              </a:rPr>
              <a:t>E</a:t>
            </a:r>
            <a:r>
              <a:rPr sz="1400" dirty="0">
                <a:latin typeface="Corbel"/>
                <a:cs typeface="Corbel"/>
              </a:rPr>
              <a:t>V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=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P</a:t>
            </a:r>
            <a:r>
              <a:rPr sz="1400" spc="-5" dirty="0">
                <a:latin typeface="Corbel"/>
                <a:cs typeface="Corbel"/>
              </a:rPr>
              <a:t>T</a:t>
            </a:r>
            <a:r>
              <a:rPr sz="1400" dirty="0">
                <a:latin typeface="Corbel"/>
                <a:cs typeface="Corbel"/>
              </a:rPr>
              <a:t>R</a:t>
            </a:r>
            <a:r>
              <a:rPr sz="1400" spc="-4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-&gt;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spc="-15" dirty="0">
                <a:latin typeface="Corbel"/>
                <a:cs typeface="Corbel"/>
              </a:rPr>
              <a:t>P</a:t>
            </a:r>
            <a:r>
              <a:rPr sz="1400" spc="-5" dirty="0">
                <a:latin typeface="Corbel"/>
                <a:cs typeface="Corbel"/>
              </a:rPr>
              <a:t>R</a:t>
            </a:r>
            <a:r>
              <a:rPr sz="1400" spc="-10" dirty="0">
                <a:latin typeface="Corbel"/>
                <a:cs typeface="Corbel"/>
              </a:rPr>
              <a:t>E</a:t>
            </a:r>
            <a:r>
              <a:rPr sz="1400" dirty="0">
                <a:latin typeface="Corbel"/>
                <a:cs typeface="Corbel"/>
              </a:rPr>
              <a:t>V</a:t>
            </a:r>
            <a:endParaRPr sz="1400">
              <a:latin typeface="Corbel"/>
              <a:cs typeface="Corbel"/>
            </a:endParaRPr>
          </a:p>
          <a:p>
            <a:pPr marL="43180">
              <a:lnSpc>
                <a:spcPct val="100000"/>
              </a:lnSpc>
              <a:spcBef>
                <a:spcPts val="425"/>
              </a:spcBef>
            </a:pPr>
            <a:r>
              <a:rPr sz="1400" dirty="0">
                <a:latin typeface="Corbel"/>
                <a:cs typeface="Corbel"/>
              </a:rPr>
              <a:t>Step</a:t>
            </a:r>
            <a:r>
              <a:rPr sz="1400" spc="-4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9</a:t>
            </a:r>
            <a:r>
              <a:rPr sz="1400" dirty="0">
                <a:latin typeface="Corbel"/>
                <a:cs typeface="Corbel"/>
              </a:rPr>
              <a:t>: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FRE</a:t>
            </a:r>
            <a:r>
              <a:rPr sz="1400" dirty="0">
                <a:latin typeface="Corbel"/>
                <a:cs typeface="Corbel"/>
              </a:rPr>
              <a:t>E</a:t>
            </a:r>
            <a:r>
              <a:rPr sz="1400" spc="-5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P</a:t>
            </a:r>
            <a:r>
              <a:rPr sz="1400" dirty="0">
                <a:latin typeface="Corbel"/>
                <a:cs typeface="Corbel"/>
              </a:rPr>
              <a:t>TR</a:t>
            </a: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latin typeface="Corbel"/>
                <a:cs typeface="Corbel"/>
              </a:rPr>
              <a:t>Step</a:t>
            </a:r>
            <a:r>
              <a:rPr sz="1400" spc="-5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1</a:t>
            </a:r>
            <a:r>
              <a:rPr sz="1400" dirty="0">
                <a:latin typeface="Corbel"/>
                <a:cs typeface="Corbel"/>
              </a:rPr>
              <a:t>0: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E</a:t>
            </a:r>
            <a:r>
              <a:rPr sz="1400" spc="-5" dirty="0">
                <a:latin typeface="Corbel"/>
                <a:cs typeface="Corbel"/>
              </a:rPr>
              <a:t>xi</a:t>
            </a:r>
            <a:r>
              <a:rPr sz="1400" dirty="0">
                <a:latin typeface="Corbel"/>
                <a:cs typeface="Corbel"/>
              </a:rPr>
              <a:t>t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415" y="17144"/>
            <a:ext cx="5173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5715" algn="l"/>
                <a:tab pos="3559810" algn="l"/>
              </a:tabLst>
            </a:pPr>
            <a:r>
              <a:rPr sz="2800" spc="-110" dirty="0"/>
              <a:t>No</a:t>
            </a:r>
            <a:r>
              <a:rPr sz="2800" spc="-114" dirty="0"/>
              <a:t>d</a:t>
            </a:r>
            <a:r>
              <a:rPr sz="2800" spc="-5" dirty="0"/>
              <a:t>e</a:t>
            </a:r>
            <a:r>
              <a:rPr sz="2800" spc="-225" dirty="0"/>
              <a:t> </a:t>
            </a:r>
            <a:r>
              <a:rPr sz="2800" spc="-120" dirty="0"/>
              <a:t>i</a:t>
            </a:r>
            <a:r>
              <a:rPr sz="2800" spc="-5" dirty="0"/>
              <a:t>s</a:t>
            </a:r>
            <a:r>
              <a:rPr sz="2800" dirty="0"/>
              <a:t>	</a:t>
            </a:r>
            <a:r>
              <a:rPr sz="2800" spc="-114" dirty="0"/>
              <a:t>d</a:t>
            </a:r>
            <a:r>
              <a:rPr sz="2800" spc="-110" dirty="0"/>
              <a:t>e</a:t>
            </a:r>
            <a:r>
              <a:rPr sz="2800" spc="-120" dirty="0"/>
              <a:t>l</a:t>
            </a:r>
            <a:r>
              <a:rPr sz="2800" spc="-110" dirty="0"/>
              <a:t>e</a:t>
            </a:r>
            <a:r>
              <a:rPr sz="2800" spc="-114" dirty="0"/>
              <a:t>t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29" dirty="0"/>
              <a:t> </a:t>
            </a:r>
            <a:r>
              <a:rPr sz="2800" spc="-120" dirty="0"/>
              <a:t>a</a:t>
            </a:r>
            <a:r>
              <a:rPr sz="2800" spc="-114" dirty="0"/>
              <a:t>ft</a:t>
            </a:r>
            <a:r>
              <a:rPr sz="2800" spc="-110" dirty="0"/>
              <a:t>e</a:t>
            </a:r>
            <a:r>
              <a:rPr sz="2800" spc="-5" dirty="0"/>
              <a:t>r</a:t>
            </a:r>
            <a:r>
              <a:rPr sz="2800" spc="-215" dirty="0"/>
              <a:t> </a:t>
            </a:r>
            <a:r>
              <a:rPr sz="2800" spc="-5" dirty="0"/>
              <a:t>a</a:t>
            </a:r>
            <a:r>
              <a:rPr sz="2800" dirty="0"/>
              <a:t>	</a:t>
            </a:r>
            <a:r>
              <a:rPr sz="2800" spc="-114" dirty="0"/>
              <a:t>g</a:t>
            </a:r>
            <a:r>
              <a:rPr sz="2800" spc="-120" dirty="0"/>
              <a:t>i</a:t>
            </a:r>
            <a:r>
              <a:rPr sz="2800" spc="-140" dirty="0"/>
              <a:t>v</a:t>
            </a:r>
            <a:r>
              <a:rPr sz="2800" spc="-110" dirty="0"/>
              <a:t>e</a:t>
            </a:r>
            <a:r>
              <a:rPr sz="2800" spc="-5" dirty="0"/>
              <a:t>n</a:t>
            </a:r>
            <a:r>
              <a:rPr sz="2800" spc="-204" dirty="0"/>
              <a:t> </a:t>
            </a:r>
            <a:r>
              <a:rPr sz="2800" spc="-114" dirty="0"/>
              <a:t>n</a:t>
            </a:r>
            <a:r>
              <a:rPr sz="2800" spc="-110" dirty="0"/>
              <a:t>o</a:t>
            </a:r>
            <a:r>
              <a:rPr sz="2800" spc="-114" dirty="0"/>
              <a:t>d</a:t>
            </a:r>
            <a:r>
              <a:rPr sz="2800" spc="-5" dirty="0"/>
              <a:t>e</a:t>
            </a:r>
            <a:endParaRPr sz="28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7261" y="772794"/>
            <a:ext cx="4015740" cy="4031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rbel"/>
                <a:cs typeface="Corbel"/>
              </a:rPr>
              <a:t>Ste</a:t>
            </a:r>
            <a:r>
              <a:rPr sz="1600" spc="-5" dirty="0">
                <a:latin typeface="Corbel"/>
                <a:cs typeface="Corbel"/>
              </a:rPr>
              <a:t>p </a:t>
            </a:r>
            <a:r>
              <a:rPr sz="1600" spc="5" dirty="0">
                <a:latin typeface="Corbel"/>
                <a:cs typeface="Corbel"/>
              </a:rPr>
              <a:t>1</a:t>
            </a:r>
            <a:r>
              <a:rPr sz="1600" spc="-10" dirty="0">
                <a:latin typeface="Corbel"/>
                <a:cs typeface="Corbel"/>
              </a:rPr>
              <a:t>:</a:t>
            </a:r>
            <a:r>
              <a:rPr sz="1600" spc="-5" dirty="0">
                <a:latin typeface="Corbel"/>
                <a:cs typeface="Corbel"/>
              </a:rPr>
              <a:t>IF</a:t>
            </a:r>
            <a:r>
              <a:rPr sz="1600" spc="-95" dirty="0">
                <a:latin typeface="Corbel"/>
                <a:cs typeface="Corbel"/>
              </a:rPr>
              <a:t> </a:t>
            </a:r>
            <a:r>
              <a:rPr sz="1600" spc="-25" dirty="0">
                <a:latin typeface="Corbel"/>
                <a:cs typeface="Corbel"/>
              </a:rPr>
              <a:t>S</a:t>
            </a:r>
            <a:r>
              <a:rPr sz="1600" spc="-100" dirty="0">
                <a:latin typeface="Corbel"/>
                <a:cs typeface="Corbel"/>
              </a:rPr>
              <a:t>T</a:t>
            </a:r>
            <a:r>
              <a:rPr sz="1600" spc="-25" dirty="0">
                <a:latin typeface="Corbel"/>
                <a:cs typeface="Corbel"/>
              </a:rPr>
              <a:t>A</a:t>
            </a:r>
            <a:r>
              <a:rPr sz="1600" spc="-15" dirty="0">
                <a:latin typeface="Corbel"/>
                <a:cs typeface="Corbel"/>
              </a:rPr>
              <a:t>R</a:t>
            </a:r>
            <a:r>
              <a:rPr sz="1600" spc="-5" dirty="0">
                <a:latin typeface="Corbel"/>
                <a:cs typeface="Corbel"/>
              </a:rPr>
              <a:t>T</a:t>
            </a:r>
            <a:r>
              <a:rPr sz="1600" spc="-2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=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N</a:t>
            </a:r>
            <a:r>
              <a:rPr sz="1600" spc="-5" dirty="0">
                <a:latin typeface="Corbel"/>
                <a:cs typeface="Corbel"/>
              </a:rPr>
              <a:t>UL</a:t>
            </a:r>
            <a:r>
              <a:rPr sz="1600" spc="-15" dirty="0">
                <a:latin typeface="Corbel"/>
                <a:cs typeface="Corbel"/>
              </a:rPr>
              <a:t>L</a:t>
            </a:r>
            <a:r>
              <a:rPr sz="1600" spc="-5" dirty="0">
                <a:latin typeface="Corbel"/>
                <a:cs typeface="Corbel"/>
              </a:rPr>
              <a:t>,</a:t>
            </a:r>
            <a:endParaRPr sz="16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600" spc="-10" dirty="0">
                <a:latin typeface="Corbel"/>
                <a:cs typeface="Corbel"/>
              </a:rPr>
              <a:t>the</a:t>
            </a:r>
            <a:r>
              <a:rPr sz="1600" spc="-5" dirty="0">
                <a:latin typeface="Corbel"/>
                <a:cs typeface="Corbel"/>
              </a:rPr>
              <a:t>n</a:t>
            </a:r>
            <a:r>
              <a:rPr sz="1600" spc="-9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Write</a:t>
            </a:r>
            <a:r>
              <a:rPr sz="1600" spc="-6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UN</a:t>
            </a:r>
            <a:r>
              <a:rPr sz="1600" spc="-10" dirty="0">
                <a:latin typeface="Corbel"/>
                <a:cs typeface="Corbel"/>
              </a:rPr>
              <a:t>D</a:t>
            </a:r>
            <a:r>
              <a:rPr sz="1600" spc="-25" dirty="0">
                <a:latin typeface="Corbel"/>
                <a:cs typeface="Corbel"/>
              </a:rPr>
              <a:t>E</a:t>
            </a:r>
            <a:r>
              <a:rPr sz="1600" spc="-5" dirty="0">
                <a:latin typeface="Corbel"/>
                <a:cs typeface="Corbel"/>
              </a:rPr>
              <a:t>RF</a:t>
            </a:r>
            <a:r>
              <a:rPr sz="1600" spc="-120" dirty="0">
                <a:latin typeface="Corbel"/>
                <a:cs typeface="Corbel"/>
              </a:rPr>
              <a:t>L</a:t>
            </a:r>
            <a:r>
              <a:rPr sz="1600" spc="-10" dirty="0">
                <a:latin typeface="Corbel"/>
                <a:cs typeface="Corbel"/>
              </a:rPr>
              <a:t>OW</a:t>
            </a:r>
            <a:endParaRPr sz="1600">
              <a:latin typeface="Corbel"/>
              <a:cs typeface="Corbel"/>
            </a:endParaRPr>
          </a:p>
          <a:p>
            <a:pPr marL="12700" marR="1734185" indent="109220">
              <a:lnSpc>
                <a:spcPct val="126000"/>
              </a:lnSpc>
              <a:spcBef>
                <a:spcPts val="5"/>
              </a:spcBef>
            </a:pPr>
            <a:r>
              <a:rPr sz="1600" spc="-5" dirty="0">
                <a:latin typeface="Corbel"/>
                <a:cs typeface="Corbel"/>
              </a:rPr>
              <a:t>Go</a:t>
            </a:r>
            <a:r>
              <a:rPr sz="1600" spc="-10" dirty="0">
                <a:latin typeface="Corbel"/>
                <a:cs typeface="Corbel"/>
              </a:rPr>
              <a:t> t</a:t>
            </a:r>
            <a:r>
              <a:rPr sz="1600" spc="-5" dirty="0">
                <a:latin typeface="Corbel"/>
                <a:cs typeface="Corbel"/>
              </a:rPr>
              <a:t>o</a:t>
            </a:r>
            <a:r>
              <a:rPr sz="1600" spc="-9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Ste</a:t>
            </a:r>
            <a:r>
              <a:rPr sz="1600" spc="-5" dirty="0">
                <a:latin typeface="Corbel"/>
                <a:cs typeface="Corbel"/>
              </a:rPr>
              <a:t>p</a:t>
            </a:r>
            <a:r>
              <a:rPr sz="1600" spc="-2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10</a:t>
            </a:r>
            <a:r>
              <a:rPr sz="1600" spc="7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[E</a:t>
            </a:r>
            <a:r>
              <a:rPr sz="1600" spc="-5" dirty="0">
                <a:latin typeface="Corbel"/>
                <a:cs typeface="Corbel"/>
              </a:rPr>
              <a:t>ND</a:t>
            </a:r>
            <a:r>
              <a:rPr sz="1600" spc="-12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OF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I</a:t>
            </a:r>
            <a:r>
              <a:rPr sz="1600" spc="-10" dirty="0">
                <a:latin typeface="Corbel"/>
                <a:cs typeface="Corbel"/>
              </a:rPr>
              <a:t>F</a:t>
            </a:r>
            <a:r>
              <a:rPr sz="1600" spc="-5" dirty="0">
                <a:latin typeface="Corbel"/>
                <a:cs typeface="Corbel"/>
              </a:rPr>
              <a:t>]  </a:t>
            </a:r>
            <a:r>
              <a:rPr sz="1600" spc="-10" dirty="0">
                <a:latin typeface="Corbel"/>
                <a:cs typeface="Corbel"/>
              </a:rPr>
              <a:t>Ste</a:t>
            </a:r>
            <a:r>
              <a:rPr sz="1600" spc="-5" dirty="0">
                <a:latin typeface="Corbel"/>
                <a:cs typeface="Corbel"/>
              </a:rPr>
              <a:t>p</a:t>
            </a:r>
            <a:r>
              <a:rPr sz="1600" spc="-2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2:</a:t>
            </a:r>
            <a:r>
              <a:rPr sz="1600" spc="-7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SE</a:t>
            </a:r>
            <a:r>
              <a:rPr sz="1600" spc="-5" dirty="0">
                <a:latin typeface="Corbel"/>
                <a:cs typeface="Corbel"/>
              </a:rPr>
              <a:t>T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PTR =</a:t>
            </a:r>
            <a:r>
              <a:rPr sz="1600" spc="-75" dirty="0">
                <a:latin typeface="Corbel"/>
                <a:cs typeface="Corbel"/>
              </a:rPr>
              <a:t> </a:t>
            </a:r>
            <a:r>
              <a:rPr sz="1600" spc="-35" dirty="0">
                <a:latin typeface="Corbel"/>
                <a:cs typeface="Corbel"/>
              </a:rPr>
              <a:t>S</a:t>
            </a:r>
            <a:r>
              <a:rPr sz="1600" spc="-114" dirty="0">
                <a:latin typeface="Corbel"/>
                <a:cs typeface="Corbel"/>
              </a:rPr>
              <a:t>T</a:t>
            </a:r>
            <a:r>
              <a:rPr sz="1600" spc="-35" dirty="0">
                <a:latin typeface="Corbel"/>
                <a:cs typeface="Corbel"/>
              </a:rPr>
              <a:t>A</a:t>
            </a:r>
            <a:r>
              <a:rPr sz="1600" spc="-30" dirty="0">
                <a:latin typeface="Corbel"/>
                <a:cs typeface="Corbel"/>
              </a:rPr>
              <a:t>R</a:t>
            </a:r>
            <a:r>
              <a:rPr sz="1600" spc="-5" dirty="0">
                <a:latin typeface="Corbel"/>
                <a:cs typeface="Corbel"/>
              </a:rPr>
              <a:t>T  </a:t>
            </a:r>
            <a:r>
              <a:rPr sz="1600" spc="-10" dirty="0">
                <a:latin typeface="Corbel"/>
                <a:cs typeface="Corbel"/>
              </a:rPr>
              <a:t>Step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3:</a:t>
            </a:r>
            <a:r>
              <a:rPr sz="1600" spc="-7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SET</a:t>
            </a:r>
            <a:r>
              <a:rPr sz="1600" spc="-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PREPTR </a:t>
            </a:r>
            <a:r>
              <a:rPr sz="1600" spc="-5" dirty="0">
                <a:latin typeface="Corbel"/>
                <a:cs typeface="Corbel"/>
              </a:rPr>
              <a:t>= PTR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600" spc="-10" dirty="0">
                <a:latin typeface="Corbel"/>
                <a:cs typeface="Corbel"/>
              </a:rPr>
              <a:t>Step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4: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Repeat</a:t>
            </a:r>
            <a:r>
              <a:rPr sz="1600" spc="-4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Step </a:t>
            </a:r>
            <a:r>
              <a:rPr sz="1600" spc="-5" dirty="0">
                <a:latin typeface="Corbel"/>
                <a:cs typeface="Corbel"/>
              </a:rPr>
              <a:t>5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while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45" dirty="0">
                <a:latin typeface="Corbel"/>
                <a:cs typeface="Corbel"/>
              </a:rPr>
              <a:t>PTR-&gt;DATA</a:t>
            </a:r>
            <a:r>
              <a:rPr sz="1600" spc="2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!=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NUM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600" spc="-10" dirty="0">
                <a:latin typeface="Corbel"/>
                <a:cs typeface="Corbel"/>
              </a:rPr>
              <a:t>Step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5:</a:t>
            </a:r>
            <a:r>
              <a:rPr sz="1600" spc="-7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SET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PREPTR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= PTR</a:t>
            </a:r>
            <a:endParaRPr sz="1600">
              <a:latin typeface="Corbel"/>
              <a:cs typeface="Corbel"/>
            </a:endParaRPr>
          </a:p>
          <a:p>
            <a:pPr marL="698500" marR="1313815">
              <a:lnSpc>
                <a:spcPct val="120600"/>
              </a:lnSpc>
              <a:spcBef>
                <a:spcPts val="204"/>
              </a:spcBef>
            </a:pPr>
            <a:r>
              <a:rPr sz="1600" spc="-10" dirty="0">
                <a:latin typeface="Corbel"/>
                <a:cs typeface="Corbel"/>
              </a:rPr>
              <a:t>SET </a:t>
            </a:r>
            <a:r>
              <a:rPr sz="1600" spc="-5" dirty="0">
                <a:latin typeface="Corbel"/>
                <a:cs typeface="Corbel"/>
              </a:rPr>
              <a:t>PTR = PTR -&gt; </a:t>
            </a:r>
            <a:r>
              <a:rPr sz="1600" spc="-10" dirty="0">
                <a:latin typeface="Corbel"/>
                <a:cs typeface="Corbel"/>
              </a:rPr>
              <a:t>NEXT </a:t>
            </a:r>
            <a:r>
              <a:rPr sz="1600" spc="-3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[E</a:t>
            </a:r>
            <a:r>
              <a:rPr sz="1600" spc="-5" dirty="0">
                <a:latin typeface="Corbel"/>
                <a:cs typeface="Corbel"/>
              </a:rPr>
              <a:t>ND</a:t>
            </a:r>
            <a:r>
              <a:rPr sz="1600" spc="-12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O</a:t>
            </a:r>
            <a:r>
              <a:rPr sz="1600" spc="-5" dirty="0">
                <a:latin typeface="Corbel"/>
                <a:cs typeface="Corbel"/>
              </a:rPr>
              <a:t>F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130" dirty="0">
                <a:latin typeface="Corbel"/>
                <a:cs typeface="Corbel"/>
              </a:rPr>
              <a:t>L</a:t>
            </a:r>
            <a:r>
              <a:rPr sz="1600" spc="-10" dirty="0">
                <a:latin typeface="Corbel"/>
                <a:cs typeface="Corbel"/>
              </a:rPr>
              <a:t>O</a:t>
            </a:r>
            <a:r>
              <a:rPr sz="1600" spc="-5" dirty="0">
                <a:latin typeface="Corbel"/>
                <a:cs typeface="Corbel"/>
              </a:rPr>
              <a:t>OP]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10" dirty="0">
                <a:latin typeface="Corbel"/>
                <a:cs typeface="Corbel"/>
              </a:rPr>
              <a:t>S</a:t>
            </a:r>
            <a:r>
              <a:rPr sz="1600" spc="-20" dirty="0">
                <a:latin typeface="Corbel"/>
                <a:cs typeface="Corbel"/>
              </a:rPr>
              <a:t>t</a:t>
            </a:r>
            <a:r>
              <a:rPr sz="1600" spc="-10" dirty="0">
                <a:latin typeface="Corbel"/>
                <a:cs typeface="Corbel"/>
              </a:rPr>
              <a:t>e</a:t>
            </a:r>
            <a:r>
              <a:rPr sz="1600" spc="-5" dirty="0">
                <a:latin typeface="Corbel"/>
                <a:cs typeface="Corbel"/>
              </a:rPr>
              <a:t>p</a:t>
            </a:r>
            <a:r>
              <a:rPr sz="1600" spc="2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6:</a:t>
            </a:r>
            <a:r>
              <a:rPr sz="1600" spc="-7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</a:t>
            </a:r>
            <a:r>
              <a:rPr sz="1600" spc="-25" dirty="0">
                <a:latin typeface="Corbel"/>
                <a:cs typeface="Corbel"/>
              </a:rPr>
              <a:t>E</a:t>
            </a:r>
            <a:r>
              <a:rPr sz="1600" spc="-5" dirty="0">
                <a:latin typeface="Corbel"/>
                <a:cs typeface="Corbel"/>
              </a:rPr>
              <a:t>T</a:t>
            </a:r>
            <a:r>
              <a:rPr sz="1600" spc="-16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TEM</a:t>
            </a:r>
            <a:r>
              <a:rPr sz="1600" spc="-5" dirty="0">
                <a:latin typeface="Corbel"/>
                <a:cs typeface="Corbel"/>
              </a:rPr>
              <a:t>P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=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P</a:t>
            </a:r>
            <a:r>
              <a:rPr sz="1600" dirty="0">
                <a:latin typeface="Corbel"/>
                <a:cs typeface="Corbel"/>
              </a:rPr>
              <a:t>R</a:t>
            </a:r>
            <a:r>
              <a:rPr sz="1600" spc="-25" dirty="0">
                <a:latin typeface="Corbel"/>
                <a:cs typeface="Corbel"/>
              </a:rPr>
              <a:t>E</a:t>
            </a:r>
            <a:r>
              <a:rPr sz="1600" spc="-5" dirty="0">
                <a:latin typeface="Corbel"/>
                <a:cs typeface="Corbel"/>
              </a:rPr>
              <a:t>PTR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-</a:t>
            </a:r>
            <a:r>
              <a:rPr sz="1600" spc="-5" dirty="0">
                <a:latin typeface="Corbel"/>
                <a:cs typeface="Corbel"/>
              </a:rPr>
              <a:t>&gt;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PR</a:t>
            </a:r>
            <a:r>
              <a:rPr sz="1600" spc="-25" dirty="0">
                <a:latin typeface="Corbel"/>
                <a:cs typeface="Corbel"/>
              </a:rPr>
              <a:t>E</a:t>
            </a:r>
            <a:r>
              <a:rPr sz="1600" spc="-5" dirty="0">
                <a:latin typeface="Corbel"/>
                <a:cs typeface="Corbel"/>
              </a:rPr>
              <a:t>V</a:t>
            </a:r>
            <a:endParaRPr sz="1600">
              <a:latin typeface="Corbel"/>
              <a:cs typeface="Corbel"/>
            </a:endParaRPr>
          </a:p>
          <a:p>
            <a:pPr marL="12700" marR="173990">
              <a:lnSpc>
                <a:spcPts val="2100"/>
              </a:lnSpc>
              <a:spcBef>
                <a:spcPts val="15"/>
              </a:spcBef>
            </a:pPr>
            <a:r>
              <a:rPr sz="1600" spc="-10" dirty="0">
                <a:latin typeface="Corbel"/>
                <a:cs typeface="Corbel"/>
              </a:rPr>
              <a:t>Step </a:t>
            </a:r>
            <a:r>
              <a:rPr sz="1600" spc="-5" dirty="0">
                <a:latin typeface="Corbel"/>
                <a:cs typeface="Corbel"/>
              </a:rPr>
              <a:t>7: </a:t>
            </a:r>
            <a:r>
              <a:rPr sz="1600" spc="10" dirty="0">
                <a:latin typeface="Corbel"/>
                <a:cs typeface="Corbel"/>
              </a:rPr>
              <a:t>SETTEMP </a:t>
            </a:r>
            <a:r>
              <a:rPr sz="1600" spc="-5" dirty="0">
                <a:latin typeface="Corbel"/>
                <a:cs typeface="Corbel"/>
              </a:rPr>
              <a:t>-&gt; NEXT = </a:t>
            </a:r>
            <a:r>
              <a:rPr sz="1600" spc="-10" dirty="0">
                <a:latin typeface="Corbel"/>
                <a:cs typeface="Corbel"/>
              </a:rPr>
              <a:t>PREPTR </a:t>
            </a:r>
            <a:r>
              <a:rPr sz="1600" spc="-5" dirty="0">
                <a:latin typeface="Corbel"/>
                <a:cs typeface="Corbel"/>
              </a:rPr>
              <a:t>-&gt; </a:t>
            </a:r>
            <a:r>
              <a:rPr sz="1600" spc="-10" dirty="0">
                <a:latin typeface="Corbel"/>
                <a:cs typeface="Corbel"/>
              </a:rPr>
              <a:t>NEXT </a:t>
            </a:r>
            <a:r>
              <a:rPr sz="1600" spc="-3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Step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8:</a:t>
            </a:r>
            <a:r>
              <a:rPr sz="1600" spc="-3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SET</a:t>
            </a:r>
            <a:r>
              <a:rPr sz="1600" spc="2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PTR</a:t>
            </a:r>
            <a:r>
              <a:rPr sz="1600" spc="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-&gt;</a:t>
            </a:r>
            <a:r>
              <a:rPr sz="1600" spc="2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PREV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=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PREPTR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-&gt;</a:t>
            </a:r>
            <a:r>
              <a:rPr sz="1600" spc="1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PREV </a:t>
            </a:r>
            <a:r>
              <a:rPr sz="1600" spc="-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Step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9: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FREE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PREPTR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latin typeface="Corbel"/>
                <a:cs typeface="Corbel"/>
              </a:rPr>
              <a:t>Step</a:t>
            </a:r>
            <a:r>
              <a:rPr sz="1600" spc="-40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10:</a:t>
            </a:r>
            <a:r>
              <a:rPr sz="1600" spc="-4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Exit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415" y="17144"/>
            <a:ext cx="5425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5715" algn="l"/>
                <a:tab pos="3542665" algn="l"/>
              </a:tabLst>
            </a:pPr>
            <a:r>
              <a:rPr sz="2800" spc="-110" dirty="0"/>
              <a:t>No</a:t>
            </a:r>
            <a:r>
              <a:rPr sz="2800" spc="-114" dirty="0"/>
              <a:t>d</a:t>
            </a:r>
            <a:r>
              <a:rPr sz="2800" spc="-5" dirty="0"/>
              <a:t>e</a:t>
            </a:r>
            <a:r>
              <a:rPr sz="2800" spc="-225" dirty="0"/>
              <a:t> </a:t>
            </a:r>
            <a:r>
              <a:rPr sz="2800" spc="-120" dirty="0"/>
              <a:t>i</a:t>
            </a:r>
            <a:r>
              <a:rPr sz="2800" spc="-5" dirty="0"/>
              <a:t>s</a:t>
            </a:r>
            <a:r>
              <a:rPr sz="2800" dirty="0"/>
              <a:t>	</a:t>
            </a:r>
            <a:r>
              <a:rPr sz="2800" spc="-114" dirty="0"/>
              <a:t>d</a:t>
            </a:r>
            <a:r>
              <a:rPr sz="2800" spc="-110" dirty="0"/>
              <a:t>e</a:t>
            </a:r>
            <a:r>
              <a:rPr sz="2800" spc="-120" dirty="0"/>
              <a:t>l</a:t>
            </a:r>
            <a:r>
              <a:rPr sz="2800" spc="-110" dirty="0"/>
              <a:t>e</a:t>
            </a:r>
            <a:r>
              <a:rPr sz="2800" spc="-114" dirty="0"/>
              <a:t>t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29" dirty="0"/>
              <a:t> </a:t>
            </a:r>
            <a:r>
              <a:rPr sz="2800" spc="-114" dirty="0"/>
              <a:t>b</a:t>
            </a:r>
            <a:r>
              <a:rPr sz="2800" spc="-110" dirty="0"/>
              <a:t>e</a:t>
            </a:r>
            <a:r>
              <a:rPr sz="2800" spc="-145" dirty="0"/>
              <a:t>f</a:t>
            </a:r>
            <a:r>
              <a:rPr sz="2800" spc="-110" dirty="0"/>
              <a:t>o</a:t>
            </a:r>
            <a:r>
              <a:rPr sz="2800" spc="-125" dirty="0"/>
              <a:t>r</a:t>
            </a:r>
            <a:r>
              <a:rPr sz="2800" spc="-5" dirty="0"/>
              <a:t>e</a:t>
            </a:r>
            <a:r>
              <a:rPr sz="2800" dirty="0"/>
              <a:t>	</a:t>
            </a:r>
            <a:r>
              <a:rPr sz="2800" spc="-5" dirty="0"/>
              <a:t>a</a:t>
            </a:r>
            <a:r>
              <a:rPr sz="2800" spc="-220" dirty="0"/>
              <a:t> </a:t>
            </a:r>
            <a:r>
              <a:rPr sz="2800" spc="-114" dirty="0"/>
              <a:t>g</a:t>
            </a:r>
            <a:r>
              <a:rPr sz="2800" spc="-120" dirty="0"/>
              <a:t>i</a:t>
            </a:r>
            <a:r>
              <a:rPr sz="2800" spc="-140" dirty="0"/>
              <a:t>v</a:t>
            </a:r>
            <a:r>
              <a:rPr sz="2800" spc="-110" dirty="0"/>
              <a:t>e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14" dirty="0"/>
              <a:t>n</a:t>
            </a:r>
            <a:r>
              <a:rPr sz="2800" spc="-110" dirty="0"/>
              <a:t>o</a:t>
            </a:r>
            <a:r>
              <a:rPr sz="2800" spc="-114" dirty="0"/>
              <a:t>d</a:t>
            </a:r>
            <a:r>
              <a:rPr sz="2800" spc="-5" dirty="0"/>
              <a:t>e</a:t>
            </a:r>
            <a:endParaRPr sz="28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917" y="1055623"/>
            <a:ext cx="7531100" cy="17919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99085" marR="5080" indent="-287020">
              <a:lnSpc>
                <a:spcPts val="1620"/>
              </a:lnSpc>
              <a:spcBef>
                <a:spcPts val="3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1500" spc="-5" dirty="0">
                <a:solidFill>
                  <a:srgbClr val="585858"/>
                </a:solidFill>
                <a:latin typeface="Corbel"/>
                <a:cs typeface="Corbel"/>
              </a:rPr>
              <a:t>difference between</a:t>
            </a:r>
            <a:r>
              <a:rPr sz="15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1500" spc="-10" dirty="0">
                <a:solidFill>
                  <a:srgbClr val="585858"/>
                </a:solidFill>
                <a:latin typeface="Corbel"/>
                <a:cs typeface="Corbel"/>
              </a:rPr>
              <a:t>doubly</a:t>
            </a:r>
            <a:r>
              <a:rPr sz="15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spc="-15" dirty="0">
                <a:solidFill>
                  <a:srgbClr val="585858"/>
                </a:solidFill>
                <a:latin typeface="Corbel"/>
                <a:cs typeface="Corbel"/>
              </a:rPr>
              <a:t>linked</a:t>
            </a:r>
            <a:r>
              <a:rPr sz="15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15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15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orbel"/>
                <a:cs typeface="Corbel"/>
              </a:rPr>
              <a:t>circular</a:t>
            </a:r>
            <a:r>
              <a:rPr sz="15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Corbel"/>
                <a:cs typeface="Corbel"/>
              </a:rPr>
              <a:t>doubly</a:t>
            </a:r>
            <a:r>
              <a:rPr sz="15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spc="-20" dirty="0">
                <a:solidFill>
                  <a:srgbClr val="585858"/>
                </a:solidFill>
                <a:latin typeface="Corbel"/>
                <a:cs typeface="Corbel"/>
              </a:rPr>
              <a:t>linked</a:t>
            </a:r>
            <a:r>
              <a:rPr sz="15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85858"/>
                </a:solidFill>
                <a:latin typeface="Corbel"/>
                <a:cs typeface="Corbel"/>
              </a:rPr>
              <a:t>list</a:t>
            </a:r>
            <a:r>
              <a:rPr sz="15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15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85858"/>
                </a:solidFill>
                <a:latin typeface="Corbel"/>
                <a:cs typeface="Corbel"/>
              </a:rPr>
              <a:t>same</a:t>
            </a:r>
            <a:r>
              <a:rPr sz="15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15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15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orbel"/>
                <a:cs typeface="Corbel"/>
              </a:rPr>
              <a:t>exists </a:t>
            </a:r>
            <a:r>
              <a:rPr sz="1500" spc="-2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orbel"/>
                <a:cs typeface="Corbel"/>
              </a:rPr>
              <a:t>between</a:t>
            </a:r>
            <a:r>
              <a:rPr sz="15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15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85858"/>
                </a:solidFill>
                <a:latin typeface="Corbel"/>
                <a:cs typeface="Corbel"/>
              </a:rPr>
              <a:t>singly</a:t>
            </a:r>
            <a:r>
              <a:rPr sz="15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spc="-20" dirty="0">
                <a:solidFill>
                  <a:srgbClr val="585858"/>
                </a:solidFill>
                <a:latin typeface="Corbel"/>
                <a:cs typeface="Corbel"/>
              </a:rPr>
              <a:t>linked</a:t>
            </a:r>
            <a:r>
              <a:rPr sz="15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85858"/>
                </a:solidFill>
                <a:latin typeface="Corbel"/>
                <a:cs typeface="Corbel"/>
              </a:rPr>
              <a:t>list</a:t>
            </a:r>
            <a:r>
              <a:rPr sz="15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85858"/>
                </a:solidFill>
                <a:latin typeface="Corbel"/>
                <a:cs typeface="Corbel"/>
              </a:rPr>
              <a:t>and a</a:t>
            </a:r>
            <a:r>
              <a:rPr sz="15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orbel"/>
                <a:cs typeface="Corbel"/>
              </a:rPr>
              <a:t>circular</a:t>
            </a:r>
            <a:r>
              <a:rPr sz="15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orbel"/>
                <a:cs typeface="Corbel"/>
              </a:rPr>
              <a:t>linked</a:t>
            </a:r>
            <a:r>
              <a:rPr sz="15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orbel"/>
                <a:cs typeface="Corbel"/>
              </a:rPr>
              <a:t>list.</a:t>
            </a:r>
            <a:endParaRPr sz="1500">
              <a:latin typeface="Corbel"/>
              <a:cs typeface="Corbel"/>
            </a:endParaRPr>
          </a:p>
          <a:p>
            <a:pPr>
              <a:lnSpc>
                <a:spcPct val="100000"/>
              </a:lnSpc>
              <a:buChar char="•"/>
            </a:pPr>
            <a:endParaRPr sz="1500">
              <a:latin typeface="Corbel"/>
              <a:cs typeface="Corbel"/>
            </a:endParaRPr>
          </a:p>
          <a:p>
            <a:pPr marL="299085" marR="227965" indent="-287020">
              <a:lnSpc>
                <a:spcPts val="1610"/>
              </a:lnSpc>
              <a:spcBef>
                <a:spcPts val="12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The circular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doubly </a:t>
            </a:r>
            <a:r>
              <a:rPr sz="1500" spc="-20" dirty="0">
                <a:solidFill>
                  <a:srgbClr val="575757"/>
                </a:solidFill>
                <a:latin typeface="Corbel"/>
                <a:cs typeface="Corbel"/>
              </a:rPr>
              <a:t>linked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list does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not contain NULL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in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the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previous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field of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the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first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node </a:t>
            </a:r>
            <a:r>
              <a:rPr sz="1500" spc="-29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and</a:t>
            </a:r>
            <a:r>
              <a:rPr sz="1500" spc="-3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the</a:t>
            </a:r>
            <a:r>
              <a:rPr sz="1500" spc="1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next</a:t>
            </a:r>
            <a:r>
              <a:rPr sz="1500" spc="-2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field of</a:t>
            </a:r>
            <a:r>
              <a:rPr sz="1500" spc="-1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the</a:t>
            </a:r>
            <a:r>
              <a:rPr sz="1500" spc="-1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last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 node.</a:t>
            </a:r>
            <a:endParaRPr sz="1500">
              <a:latin typeface="Corbel"/>
              <a:cs typeface="Corbel"/>
            </a:endParaRPr>
          </a:p>
          <a:p>
            <a:pPr marL="299085" marR="348615" indent="-287020">
              <a:lnSpc>
                <a:spcPts val="162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25" dirty="0">
                <a:solidFill>
                  <a:srgbClr val="575757"/>
                </a:solidFill>
                <a:latin typeface="Corbel"/>
                <a:cs typeface="Corbel"/>
              </a:rPr>
              <a:t>Rather,</a:t>
            </a:r>
            <a:r>
              <a:rPr sz="1500" spc="4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the</a:t>
            </a:r>
            <a:r>
              <a:rPr sz="1500" spc="1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next</a:t>
            </a:r>
            <a:r>
              <a:rPr sz="1500" spc="3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field</a:t>
            </a:r>
            <a:r>
              <a:rPr sz="1500" spc="3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of</a:t>
            </a:r>
            <a:r>
              <a:rPr sz="1500" spc="1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the</a:t>
            </a:r>
            <a:r>
              <a:rPr sz="1500" spc="3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last</a:t>
            </a:r>
            <a:r>
              <a:rPr sz="1500" spc="3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node</a:t>
            </a:r>
            <a:r>
              <a:rPr sz="1500" spc="1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stores</a:t>
            </a:r>
            <a:r>
              <a:rPr sz="1500" spc="2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the</a:t>
            </a:r>
            <a:r>
              <a:rPr sz="1500" spc="3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address</a:t>
            </a:r>
            <a:r>
              <a:rPr sz="1500" spc="6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of</a:t>
            </a:r>
            <a:r>
              <a:rPr sz="1500" spc="1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the</a:t>
            </a:r>
            <a:r>
              <a:rPr sz="1500" spc="1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first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node</a:t>
            </a:r>
            <a:r>
              <a:rPr sz="1500" spc="-3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of</a:t>
            </a:r>
            <a:r>
              <a:rPr sz="1500" spc="-2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the</a:t>
            </a:r>
            <a:r>
              <a:rPr sz="1500" spc="-1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list,</a:t>
            </a:r>
            <a:r>
              <a:rPr sz="1500" spc="2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i.e., </a:t>
            </a:r>
            <a:r>
              <a:rPr sz="1500" spc="-29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70" dirty="0">
                <a:solidFill>
                  <a:srgbClr val="575757"/>
                </a:solidFill>
                <a:latin typeface="Corbel"/>
                <a:cs typeface="Corbel"/>
              </a:rPr>
              <a:t>START.</a:t>
            </a:r>
            <a:r>
              <a:rPr sz="1500" spc="-7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20" dirty="0">
                <a:solidFill>
                  <a:srgbClr val="575757"/>
                </a:solidFill>
                <a:latin typeface="Corbel"/>
                <a:cs typeface="Corbel"/>
              </a:rPr>
              <a:t>Similarly,</a:t>
            </a:r>
            <a:r>
              <a:rPr sz="1500" spc="2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the</a:t>
            </a:r>
            <a:r>
              <a:rPr sz="1500" spc="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previous</a:t>
            </a:r>
            <a:r>
              <a:rPr sz="1500" spc="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field</a:t>
            </a:r>
            <a:r>
              <a:rPr sz="1500" spc="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of</a:t>
            </a:r>
            <a:r>
              <a:rPr sz="1500" spc="-2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the</a:t>
            </a:r>
            <a:r>
              <a:rPr sz="1500" spc="1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first</a:t>
            </a:r>
            <a:r>
              <a:rPr sz="1500" spc="-1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field</a:t>
            </a:r>
            <a:r>
              <a:rPr sz="1500" spc="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stores</a:t>
            </a:r>
            <a:r>
              <a:rPr sz="1500" spc="-2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the</a:t>
            </a:r>
            <a:r>
              <a:rPr sz="1500" spc="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address</a:t>
            </a:r>
            <a:r>
              <a:rPr sz="1500" spc="2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of</a:t>
            </a:r>
            <a:r>
              <a:rPr sz="1500" spc="-25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the</a:t>
            </a:r>
            <a:r>
              <a:rPr sz="1500" spc="-1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575757"/>
                </a:solidFill>
                <a:latin typeface="Corbel"/>
                <a:cs typeface="Corbel"/>
              </a:rPr>
              <a:t>last</a:t>
            </a:r>
            <a:r>
              <a:rPr sz="1500" spc="10" dirty="0">
                <a:solidFill>
                  <a:srgbClr val="575757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575757"/>
                </a:solidFill>
                <a:latin typeface="Corbel"/>
                <a:cs typeface="Corbel"/>
              </a:rPr>
              <a:t>node.</a:t>
            </a:r>
            <a:endParaRPr sz="15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7172" y="3372611"/>
            <a:ext cx="4727448" cy="5958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9415" y="17144"/>
            <a:ext cx="4011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6350" algn="l"/>
                <a:tab pos="3503929" algn="l"/>
              </a:tabLst>
            </a:pPr>
            <a:r>
              <a:rPr sz="2800" spc="-114" dirty="0"/>
              <a:t>C</a:t>
            </a:r>
            <a:r>
              <a:rPr sz="2800" spc="-120" dirty="0"/>
              <a:t>i</a:t>
            </a:r>
            <a:r>
              <a:rPr sz="2800" spc="-125" dirty="0"/>
              <a:t>r</a:t>
            </a:r>
            <a:r>
              <a:rPr sz="2800" spc="-110" dirty="0"/>
              <a:t>c</a:t>
            </a:r>
            <a:r>
              <a:rPr sz="2800" spc="-114" dirty="0"/>
              <a:t>u</a:t>
            </a:r>
            <a:r>
              <a:rPr sz="2800" spc="-120" dirty="0"/>
              <a:t>la</a:t>
            </a:r>
            <a:r>
              <a:rPr sz="2800" spc="-5" dirty="0"/>
              <a:t>r</a:t>
            </a:r>
            <a:r>
              <a:rPr sz="2800" dirty="0"/>
              <a:t>	</a:t>
            </a:r>
            <a:r>
              <a:rPr sz="2800" spc="-114" dirty="0"/>
              <a:t>D</a:t>
            </a:r>
            <a:r>
              <a:rPr sz="2800" spc="-110" dirty="0"/>
              <a:t>o</a:t>
            </a:r>
            <a:r>
              <a:rPr sz="2800" spc="-114" dirty="0"/>
              <a:t>ub</a:t>
            </a:r>
            <a:r>
              <a:rPr sz="2800" spc="-120" dirty="0"/>
              <a:t>l</a:t>
            </a:r>
            <a:r>
              <a:rPr sz="2800" spc="-5" dirty="0"/>
              <a:t>y</a:t>
            </a:r>
            <a:r>
              <a:rPr sz="2800" spc="-220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dirty="0"/>
              <a:t>	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s</a:t>
            </a:r>
            <a:r>
              <a:rPr sz="2800" spc="-5" dirty="0"/>
              <a:t>t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41172"/>
            <a:ext cx="299212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10" dirty="0"/>
              <a:t>Wha</a:t>
            </a:r>
            <a:r>
              <a:rPr sz="2900" dirty="0"/>
              <a:t>t</a:t>
            </a:r>
            <a:r>
              <a:rPr sz="2900" spc="-220" dirty="0"/>
              <a:t> </a:t>
            </a:r>
            <a:r>
              <a:rPr sz="2900" spc="-114" dirty="0"/>
              <a:t>i</a:t>
            </a:r>
            <a:r>
              <a:rPr sz="2900" dirty="0"/>
              <a:t>s</a:t>
            </a:r>
            <a:r>
              <a:rPr sz="2900" spc="-215" dirty="0"/>
              <a:t> </a:t>
            </a:r>
            <a:r>
              <a:rPr sz="2900" spc="-114" dirty="0"/>
              <a:t>Li</a:t>
            </a:r>
            <a:r>
              <a:rPr sz="2900" spc="-110" dirty="0"/>
              <a:t>n</a:t>
            </a:r>
            <a:r>
              <a:rPr sz="2900" spc="-125" dirty="0"/>
              <a:t>k</a:t>
            </a:r>
            <a:r>
              <a:rPr sz="2900" spc="-114" dirty="0"/>
              <a:t>e</a:t>
            </a:r>
            <a:r>
              <a:rPr sz="2900" dirty="0"/>
              <a:t>d</a:t>
            </a:r>
            <a:r>
              <a:rPr sz="2900" spc="-245" dirty="0"/>
              <a:t> </a:t>
            </a:r>
            <a:r>
              <a:rPr sz="2900" spc="-114" dirty="0"/>
              <a:t>Li</a:t>
            </a:r>
            <a:r>
              <a:rPr sz="2900" spc="-110" dirty="0"/>
              <a:t>st</a:t>
            </a:r>
            <a:r>
              <a:rPr sz="2900" dirty="0"/>
              <a:t>?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210413" y="1137284"/>
            <a:ext cx="797115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400" spc="-10" dirty="0">
                <a:solidFill>
                  <a:srgbClr val="333333"/>
                </a:solidFill>
                <a:latin typeface="Segoe UI"/>
                <a:cs typeface="Segoe UI"/>
              </a:rPr>
              <a:t>linked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list is also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a collection </a:t>
            </a:r>
            <a:r>
              <a:rPr sz="1400" spc="-10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elements, but the elements </a:t>
            </a:r>
            <a:r>
              <a:rPr sz="1400" spc="-10" dirty="0">
                <a:solidFill>
                  <a:srgbClr val="333333"/>
                </a:solidFill>
                <a:latin typeface="Segoe UI"/>
                <a:cs typeface="Segoe UI"/>
              </a:rPr>
              <a:t>are </a:t>
            </a:r>
            <a:r>
              <a:rPr sz="1400" spc="-5" dirty="0">
                <a:solidFill>
                  <a:srgbClr val="333333"/>
                </a:solidFill>
                <a:latin typeface="Segoe UI"/>
                <a:cs typeface="Segoe UI"/>
              </a:rPr>
              <a:t>not stored in </a:t>
            </a:r>
            <a:r>
              <a:rPr sz="1400" dirty="0">
                <a:solidFill>
                  <a:srgbClr val="333333"/>
                </a:solidFill>
                <a:latin typeface="Segoe UI"/>
                <a:cs typeface="Segoe UI"/>
              </a:rPr>
              <a:t>a consecutive location. </a:t>
            </a:r>
            <a:r>
              <a:rPr sz="1400" spc="-37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i="1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400" b="1" i="1" spc="-10" dirty="0">
                <a:solidFill>
                  <a:srgbClr val="333333"/>
                </a:solidFill>
                <a:latin typeface="Segoe UI"/>
                <a:cs typeface="Segoe UI"/>
              </a:rPr>
              <a:t>linked 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list can </a:t>
            </a:r>
            <a:r>
              <a:rPr sz="1400" b="1" i="1" spc="-10" dirty="0">
                <a:solidFill>
                  <a:srgbClr val="333333"/>
                </a:solidFill>
                <a:latin typeface="Segoe UI"/>
                <a:cs typeface="Segoe UI"/>
              </a:rPr>
              <a:t>also 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be </a:t>
            </a:r>
            <a:r>
              <a:rPr sz="1400" b="1" i="1" dirty="0">
                <a:solidFill>
                  <a:srgbClr val="333333"/>
                </a:solidFill>
                <a:latin typeface="Segoe UI"/>
                <a:cs typeface="Segoe UI"/>
              </a:rPr>
              <a:t>defined 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as </a:t>
            </a:r>
            <a:r>
              <a:rPr sz="1400" b="1" i="1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collection </a:t>
            </a:r>
            <a:r>
              <a:rPr sz="1400" b="1" i="1" spc="-15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400" b="1" i="1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nodes in </a:t>
            </a:r>
            <a:r>
              <a:rPr sz="1400" b="1" i="1" dirty="0">
                <a:solidFill>
                  <a:srgbClr val="333333"/>
                </a:solidFill>
                <a:latin typeface="Segoe UI"/>
                <a:cs typeface="Segoe UI"/>
              </a:rPr>
              <a:t>which 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one node is connected </a:t>
            </a:r>
            <a:r>
              <a:rPr sz="1400" b="1" i="1" dirty="0">
                <a:solidFill>
                  <a:srgbClr val="333333"/>
                </a:solidFill>
                <a:latin typeface="Segoe UI"/>
                <a:cs typeface="Segoe UI"/>
              </a:rPr>
              <a:t>to </a:t>
            </a:r>
            <a:r>
              <a:rPr sz="1400" b="1" i="1" spc="-37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another node, and node consists </a:t>
            </a:r>
            <a:r>
              <a:rPr sz="1400" b="1" i="1" spc="-15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400" b="1" i="1" dirty="0">
                <a:solidFill>
                  <a:srgbClr val="333333"/>
                </a:solidFill>
                <a:latin typeface="Segoe UI"/>
                <a:cs typeface="Segoe UI"/>
              </a:rPr>
              <a:t>two parts, 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i.e., one is </a:t>
            </a:r>
            <a:r>
              <a:rPr sz="1400" b="1" i="1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data </a:t>
            </a:r>
            <a:r>
              <a:rPr sz="1400" b="1" i="1" dirty="0">
                <a:solidFill>
                  <a:srgbClr val="333333"/>
                </a:solidFill>
                <a:latin typeface="Segoe UI"/>
                <a:cs typeface="Segoe UI"/>
              </a:rPr>
              <a:t>part 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and </a:t>
            </a:r>
            <a:r>
              <a:rPr sz="1400" b="1" i="1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400" b="1" i="1" spc="-10" dirty="0">
                <a:solidFill>
                  <a:srgbClr val="333333"/>
                </a:solidFill>
                <a:latin typeface="Segoe UI"/>
                <a:cs typeface="Segoe UI"/>
              </a:rPr>
              <a:t>second 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one is </a:t>
            </a:r>
            <a:r>
              <a:rPr sz="1400" b="1" i="1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400" b="1" i="1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address</a:t>
            </a:r>
            <a:r>
              <a:rPr sz="1400" b="1" i="1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i="1" dirty="0">
                <a:solidFill>
                  <a:srgbClr val="333333"/>
                </a:solidFill>
                <a:latin typeface="Segoe UI"/>
                <a:cs typeface="Segoe UI"/>
              </a:rPr>
              <a:t>part that</a:t>
            </a:r>
            <a:r>
              <a:rPr sz="1400" b="1" i="1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stores</a:t>
            </a:r>
            <a:r>
              <a:rPr sz="1400" b="1" i="1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i="1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400" b="1" i="1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address</a:t>
            </a:r>
            <a:r>
              <a:rPr sz="1400" b="1" i="1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i="1" spc="-15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400" b="1" i="1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 next</a:t>
            </a:r>
            <a:r>
              <a:rPr sz="1400" b="1" i="1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i="1" dirty="0">
                <a:solidFill>
                  <a:srgbClr val="333333"/>
                </a:solidFill>
                <a:latin typeface="Segoe UI"/>
                <a:cs typeface="Segoe UI"/>
              </a:rPr>
              <a:t>element</a:t>
            </a:r>
            <a:r>
              <a:rPr sz="1400" b="1" i="1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is</a:t>
            </a:r>
            <a:r>
              <a:rPr sz="1400" b="1" i="1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known</a:t>
            </a:r>
            <a:r>
              <a:rPr sz="1400" b="1" i="1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i="1" spc="-5" dirty="0">
                <a:solidFill>
                  <a:srgbClr val="333333"/>
                </a:solidFill>
                <a:latin typeface="Segoe UI"/>
                <a:cs typeface="Segoe UI"/>
              </a:rPr>
              <a:t>as </a:t>
            </a:r>
            <a:r>
              <a:rPr sz="1400" b="1" i="1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400" b="1" i="1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400" b="1" i="1" spc="-20" dirty="0">
                <a:solidFill>
                  <a:srgbClr val="333333"/>
                </a:solidFill>
                <a:latin typeface="Segoe UI"/>
                <a:cs typeface="Segoe UI"/>
              </a:rPr>
              <a:t>pointer.</a:t>
            </a:r>
            <a:endParaRPr sz="1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396" y="2249423"/>
            <a:ext cx="5532120" cy="17221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6823" y="4303776"/>
            <a:ext cx="5534025" cy="2622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100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100" spc="-5" dirty="0">
                <a:solidFill>
                  <a:srgbClr val="333333"/>
                </a:solidFill>
                <a:latin typeface="Segoe UI"/>
                <a:cs typeface="Segoe UI"/>
              </a:rPr>
              <a:t> last</a:t>
            </a:r>
            <a:r>
              <a:rPr sz="11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33333"/>
                </a:solidFill>
                <a:latin typeface="Segoe UI"/>
                <a:cs typeface="Segoe UI"/>
              </a:rPr>
              <a:t>node</a:t>
            </a:r>
            <a:r>
              <a:rPr sz="11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33333"/>
                </a:solidFill>
                <a:latin typeface="Segoe UI"/>
                <a:cs typeface="Segoe UI"/>
              </a:rPr>
              <a:t>of the</a:t>
            </a:r>
            <a:r>
              <a:rPr sz="1100" spc="-5" dirty="0">
                <a:solidFill>
                  <a:srgbClr val="333333"/>
                </a:solidFill>
                <a:latin typeface="Segoe UI"/>
                <a:cs typeface="Segoe UI"/>
              </a:rPr>
              <a:t> linked list</a:t>
            </a:r>
            <a:r>
              <a:rPr sz="1100" dirty="0">
                <a:solidFill>
                  <a:srgbClr val="333333"/>
                </a:solidFill>
                <a:latin typeface="Segoe UI"/>
                <a:cs typeface="Segoe UI"/>
              </a:rPr>
              <a:t> contains</a:t>
            </a:r>
            <a:r>
              <a:rPr sz="11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100" spc="-5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00" b="1" dirty="0">
                <a:solidFill>
                  <a:srgbClr val="333333"/>
                </a:solidFill>
                <a:latin typeface="Segoe UI"/>
                <a:cs typeface="Segoe UI"/>
              </a:rPr>
              <a:t>NULL</a:t>
            </a:r>
            <a:r>
              <a:rPr sz="1100" b="1" spc="-5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33333"/>
                </a:solidFill>
                <a:latin typeface="Segoe UI"/>
                <a:cs typeface="Segoe UI"/>
              </a:rPr>
              <a:t>value</a:t>
            </a:r>
            <a:r>
              <a:rPr sz="11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33333"/>
                </a:solidFill>
                <a:latin typeface="Segoe UI"/>
                <a:cs typeface="Segoe UI"/>
              </a:rPr>
              <a:t>in </a:t>
            </a:r>
            <a:r>
              <a:rPr sz="1100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1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33333"/>
                </a:solidFill>
                <a:latin typeface="Segoe UI"/>
                <a:cs typeface="Segoe UI"/>
              </a:rPr>
              <a:t>address</a:t>
            </a:r>
            <a:r>
              <a:rPr sz="11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33333"/>
                </a:solidFill>
                <a:latin typeface="Segoe UI"/>
                <a:cs typeface="Segoe UI"/>
              </a:rPr>
              <a:t>part.</a:t>
            </a:r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105282"/>
            <a:ext cx="5941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O</a:t>
            </a:r>
            <a:r>
              <a:rPr sz="2800" spc="-114" dirty="0"/>
              <a:t>p</a:t>
            </a:r>
            <a:r>
              <a:rPr sz="2800" spc="-110" dirty="0"/>
              <a:t>e</a:t>
            </a:r>
            <a:r>
              <a:rPr sz="2800" spc="-160" dirty="0"/>
              <a:t>r</a:t>
            </a:r>
            <a:r>
              <a:rPr sz="2800" spc="-120" dirty="0"/>
              <a:t>a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114" dirty="0"/>
              <a:t>n</a:t>
            </a:r>
            <a:r>
              <a:rPr sz="2800" spc="-5" dirty="0"/>
              <a:t>s</a:t>
            </a:r>
            <a:r>
              <a:rPr sz="2800" spc="-215" dirty="0"/>
              <a:t> </a:t>
            </a:r>
            <a:r>
              <a:rPr sz="2800" spc="-110" dirty="0"/>
              <a:t>o</a:t>
            </a:r>
            <a:r>
              <a:rPr sz="2800" spc="-5" dirty="0"/>
              <a:t>n</a:t>
            </a:r>
            <a:r>
              <a:rPr sz="2800" spc="-229" dirty="0"/>
              <a:t> </a:t>
            </a:r>
            <a:r>
              <a:rPr sz="2800" spc="-114" dirty="0"/>
              <a:t>C</a:t>
            </a:r>
            <a:r>
              <a:rPr sz="2800" spc="-120" dirty="0"/>
              <a:t>i</a:t>
            </a:r>
            <a:r>
              <a:rPr sz="2800" spc="-125" dirty="0"/>
              <a:t>r</a:t>
            </a:r>
            <a:r>
              <a:rPr sz="2800" spc="-110" dirty="0"/>
              <a:t>c</a:t>
            </a:r>
            <a:r>
              <a:rPr sz="2800" spc="-114" dirty="0"/>
              <a:t>u</a:t>
            </a:r>
            <a:r>
              <a:rPr sz="2800" spc="-120" dirty="0"/>
              <a:t>la</a:t>
            </a:r>
            <a:r>
              <a:rPr sz="2800" spc="-5" dirty="0"/>
              <a:t>r</a:t>
            </a:r>
            <a:r>
              <a:rPr sz="2800" spc="-200" dirty="0"/>
              <a:t> </a:t>
            </a:r>
            <a:r>
              <a:rPr sz="2800" spc="-114" dirty="0"/>
              <a:t>D</a:t>
            </a:r>
            <a:r>
              <a:rPr sz="2800" spc="-110" dirty="0"/>
              <a:t>o</a:t>
            </a:r>
            <a:r>
              <a:rPr sz="2800" spc="-114" dirty="0"/>
              <a:t>ub</a:t>
            </a:r>
            <a:r>
              <a:rPr sz="2800" spc="-120" dirty="0"/>
              <a:t>l</a:t>
            </a:r>
            <a:r>
              <a:rPr sz="2800" spc="-5" dirty="0"/>
              <a:t>e</a:t>
            </a:r>
            <a:r>
              <a:rPr sz="2800" spc="-225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04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s</a:t>
            </a:r>
            <a:r>
              <a:rPr sz="2800" spc="-5" dirty="0"/>
              <a:t>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097660"/>
            <a:ext cx="24339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Insertion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beginning.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Insertion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End.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Deletion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beginning.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Deletion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019" y="737742"/>
            <a:ext cx="18408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orbel"/>
                <a:cs typeface="Corbel"/>
              </a:rPr>
              <a:t>S</a:t>
            </a:r>
            <a:r>
              <a:rPr sz="1200" spc="-10" dirty="0">
                <a:latin typeface="Corbel"/>
                <a:cs typeface="Corbel"/>
              </a:rPr>
              <a:t>te</a:t>
            </a:r>
            <a:r>
              <a:rPr sz="1200" dirty="0">
                <a:latin typeface="Corbel"/>
                <a:cs typeface="Corbel"/>
              </a:rPr>
              <a:t>p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1</a:t>
            </a:r>
            <a:r>
              <a:rPr sz="1200" dirty="0">
                <a:latin typeface="Corbel"/>
                <a:cs typeface="Corbel"/>
              </a:rPr>
              <a:t>: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spc="5" dirty="0">
                <a:latin typeface="Corbel"/>
                <a:cs typeface="Corbel"/>
              </a:rPr>
              <a:t>I</a:t>
            </a:r>
            <a:r>
              <a:rPr sz="1200" dirty="0">
                <a:latin typeface="Corbel"/>
                <a:cs typeface="Corbel"/>
              </a:rPr>
              <a:t>F</a:t>
            </a:r>
            <a:r>
              <a:rPr sz="1200" spc="-114" dirty="0">
                <a:latin typeface="Corbel"/>
                <a:cs typeface="Corbel"/>
              </a:rPr>
              <a:t> </a:t>
            </a:r>
            <a:r>
              <a:rPr sz="1200" spc="-130" dirty="0">
                <a:latin typeface="Corbel"/>
                <a:cs typeface="Corbel"/>
              </a:rPr>
              <a:t>AV</a:t>
            </a:r>
            <a:r>
              <a:rPr sz="1200" spc="-10" dirty="0">
                <a:latin typeface="Corbel"/>
                <a:cs typeface="Corbel"/>
              </a:rPr>
              <a:t>A</a:t>
            </a:r>
            <a:r>
              <a:rPr sz="1200" spc="5" dirty="0">
                <a:latin typeface="Corbel"/>
                <a:cs typeface="Corbel"/>
              </a:rPr>
              <a:t>I</a:t>
            </a:r>
            <a:r>
              <a:rPr sz="1200" dirty="0">
                <a:latin typeface="Corbel"/>
                <a:cs typeface="Corbel"/>
              </a:rPr>
              <a:t>L</a:t>
            </a:r>
            <a:r>
              <a:rPr sz="1200" spc="-4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=</a:t>
            </a:r>
            <a:r>
              <a:rPr sz="1200" spc="-5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N</a:t>
            </a:r>
            <a:r>
              <a:rPr sz="1200" spc="-15" dirty="0">
                <a:latin typeface="Corbel"/>
                <a:cs typeface="Corbel"/>
              </a:rPr>
              <a:t>UL</a:t>
            </a:r>
            <a:r>
              <a:rPr sz="1200" spc="-5" dirty="0">
                <a:latin typeface="Corbel"/>
                <a:cs typeface="Corbel"/>
              </a:rPr>
              <a:t>L</a:t>
            </a:r>
            <a:r>
              <a:rPr sz="1200" dirty="0">
                <a:latin typeface="Corbel"/>
                <a:cs typeface="Corbel"/>
              </a:rPr>
              <a:t>,</a:t>
            </a:r>
            <a:r>
              <a:rPr sz="1200" spc="15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t</a:t>
            </a:r>
            <a:r>
              <a:rPr sz="1200" spc="-15" dirty="0">
                <a:latin typeface="Corbel"/>
                <a:cs typeface="Corbel"/>
              </a:rPr>
              <a:t>h</a:t>
            </a:r>
            <a:r>
              <a:rPr sz="1200" spc="-10" dirty="0">
                <a:latin typeface="Corbel"/>
                <a:cs typeface="Corbel"/>
              </a:rPr>
              <a:t>e</a:t>
            </a:r>
            <a:r>
              <a:rPr sz="1200" dirty="0">
                <a:latin typeface="Corbel"/>
                <a:cs typeface="Corbel"/>
              </a:rPr>
              <a:t>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019" y="903223"/>
            <a:ext cx="2155825" cy="1423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 marR="320675">
              <a:lnSpc>
                <a:spcPct val="152900"/>
              </a:lnSpc>
              <a:spcBef>
                <a:spcPts val="95"/>
              </a:spcBef>
            </a:pPr>
            <a:r>
              <a:rPr sz="1200" dirty="0">
                <a:latin typeface="Corbel"/>
                <a:cs typeface="Corbel"/>
              </a:rPr>
              <a:t>Write</a:t>
            </a:r>
            <a:r>
              <a:rPr sz="1200" spc="-120" dirty="0">
                <a:latin typeface="Corbel"/>
                <a:cs typeface="Corbel"/>
              </a:rPr>
              <a:t> </a:t>
            </a:r>
            <a:r>
              <a:rPr sz="1200" spc="-25" dirty="0">
                <a:latin typeface="Corbel"/>
                <a:cs typeface="Corbel"/>
              </a:rPr>
              <a:t>O</a:t>
            </a:r>
            <a:r>
              <a:rPr sz="1200" dirty="0">
                <a:latin typeface="Corbel"/>
                <a:cs typeface="Corbel"/>
              </a:rPr>
              <a:t>V</a:t>
            </a:r>
            <a:r>
              <a:rPr sz="1200" spc="-5" dirty="0">
                <a:latin typeface="Corbel"/>
                <a:cs typeface="Corbel"/>
              </a:rPr>
              <a:t>ER</a:t>
            </a:r>
            <a:r>
              <a:rPr sz="1200" spc="-10" dirty="0">
                <a:latin typeface="Corbel"/>
                <a:cs typeface="Corbel"/>
              </a:rPr>
              <a:t>F</a:t>
            </a:r>
            <a:r>
              <a:rPr sz="1200" spc="-100" dirty="0">
                <a:latin typeface="Corbel"/>
                <a:cs typeface="Corbel"/>
              </a:rPr>
              <a:t>L</a:t>
            </a:r>
            <a:r>
              <a:rPr sz="1200" spc="-15" dirty="0">
                <a:latin typeface="Corbel"/>
                <a:cs typeface="Corbel"/>
              </a:rPr>
              <a:t>O</a:t>
            </a:r>
            <a:r>
              <a:rPr sz="1200" dirty="0">
                <a:latin typeface="Corbel"/>
                <a:cs typeface="Corbel"/>
              </a:rPr>
              <a:t>W  G</a:t>
            </a:r>
            <a:r>
              <a:rPr sz="1200" spc="55" dirty="0">
                <a:latin typeface="Corbel"/>
                <a:cs typeface="Corbel"/>
              </a:rPr>
              <a:t>o</a:t>
            </a:r>
            <a:r>
              <a:rPr sz="1200" spc="-140" dirty="0">
                <a:latin typeface="Corbel"/>
                <a:cs typeface="Corbel"/>
              </a:rPr>
              <a:t>T</a:t>
            </a:r>
            <a:r>
              <a:rPr sz="1200" dirty="0">
                <a:latin typeface="Corbel"/>
                <a:cs typeface="Corbel"/>
              </a:rPr>
              <a:t>o</a:t>
            </a:r>
            <a:r>
              <a:rPr sz="1200" spc="-80" dirty="0">
                <a:latin typeface="Corbel"/>
                <a:cs typeface="Corbel"/>
              </a:rPr>
              <a:t> </a:t>
            </a:r>
            <a:r>
              <a:rPr sz="1200" spc="-15" dirty="0">
                <a:latin typeface="Corbel"/>
                <a:cs typeface="Corbel"/>
              </a:rPr>
              <a:t>S</a:t>
            </a:r>
            <a:r>
              <a:rPr sz="1200" spc="-10" dirty="0">
                <a:latin typeface="Corbel"/>
                <a:cs typeface="Corbel"/>
              </a:rPr>
              <a:t>te</a:t>
            </a:r>
            <a:r>
              <a:rPr sz="1200" dirty="0">
                <a:latin typeface="Corbel"/>
                <a:cs typeface="Corbel"/>
              </a:rPr>
              <a:t>p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-60" dirty="0">
                <a:latin typeface="Corbel"/>
                <a:cs typeface="Corbel"/>
              </a:rPr>
              <a:t>1</a:t>
            </a:r>
            <a:r>
              <a:rPr sz="1200" dirty="0">
                <a:latin typeface="Corbel"/>
                <a:cs typeface="Corbel"/>
              </a:rPr>
              <a:t>3  [</a:t>
            </a:r>
            <a:r>
              <a:rPr sz="1200" spc="-5" dirty="0">
                <a:latin typeface="Corbel"/>
                <a:cs typeface="Corbel"/>
              </a:rPr>
              <a:t>E</a:t>
            </a:r>
            <a:r>
              <a:rPr sz="1200" dirty="0">
                <a:latin typeface="Corbel"/>
                <a:cs typeface="Corbel"/>
              </a:rPr>
              <a:t>ND</a:t>
            </a:r>
            <a:r>
              <a:rPr sz="1200" spc="-12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O</a:t>
            </a:r>
            <a:r>
              <a:rPr sz="1200" dirty="0">
                <a:latin typeface="Corbel"/>
                <a:cs typeface="Corbel"/>
              </a:rPr>
              <a:t>F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I</a:t>
            </a:r>
            <a:r>
              <a:rPr sz="1200" spc="-10" dirty="0">
                <a:latin typeface="Corbel"/>
                <a:cs typeface="Corbel"/>
              </a:rPr>
              <a:t>F</a:t>
            </a:r>
            <a:r>
              <a:rPr sz="1200" dirty="0">
                <a:latin typeface="Corbel"/>
                <a:cs typeface="Corbel"/>
              </a:rPr>
              <a:t>]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-20" dirty="0">
                <a:latin typeface="Corbel"/>
                <a:cs typeface="Corbel"/>
              </a:rPr>
              <a:t>S</a:t>
            </a:r>
            <a:r>
              <a:rPr sz="1200" spc="-10" dirty="0">
                <a:latin typeface="Corbel"/>
                <a:cs typeface="Corbel"/>
              </a:rPr>
              <a:t>t</a:t>
            </a:r>
            <a:r>
              <a:rPr sz="1200" spc="-15" dirty="0">
                <a:latin typeface="Corbel"/>
                <a:cs typeface="Corbel"/>
              </a:rPr>
              <a:t>e</a:t>
            </a:r>
            <a:r>
              <a:rPr sz="1200" dirty="0">
                <a:latin typeface="Corbel"/>
                <a:cs typeface="Corbel"/>
              </a:rPr>
              <a:t>p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2:</a:t>
            </a:r>
            <a:r>
              <a:rPr sz="1200" spc="-45" dirty="0">
                <a:latin typeface="Corbel"/>
                <a:cs typeface="Corbel"/>
              </a:rPr>
              <a:t> </a:t>
            </a:r>
            <a:r>
              <a:rPr sz="1200" spc="-20" dirty="0">
                <a:latin typeface="Corbel"/>
                <a:cs typeface="Corbel"/>
              </a:rPr>
              <a:t>S</a:t>
            </a:r>
            <a:r>
              <a:rPr sz="1200" spc="-15" dirty="0">
                <a:latin typeface="Corbel"/>
                <a:cs typeface="Corbel"/>
              </a:rPr>
              <a:t>E</a:t>
            </a:r>
            <a:r>
              <a:rPr sz="1200" dirty="0">
                <a:latin typeface="Corbel"/>
                <a:cs typeface="Corbel"/>
              </a:rPr>
              <a:t>T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N</a:t>
            </a:r>
            <a:r>
              <a:rPr sz="1200" dirty="0">
                <a:latin typeface="Corbel"/>
                <a:cs typeface="Corbel"/>
              </a:rPr>
              <a:t>e</a:t>
            </a:r>
            <a:r>
              <a:rPr sz="1200" spc="-5" dirty="0">
                <a:latin typeface="Corbel"/>
                <a:cs typeface="Corbel"/>
              </a:rPr>
              <a:t>w_</a:t>
            </a:r>
            <a:r>
              <a:rPr sz="1200" dirty="0">
                <a:latin typeface="Corbel"/>
                <a:cs typeface="Corbel"/>
              </a:rPr>
              <a:t>N</a:t>
            </a:r>
            <a:r>
              <a:rPr sz="1200" spc="-10" dirty="0">
                <a:latin typeface="Corbel"/>
                <a:cs typeface="Corbel"/>
              </a:rPr>
              <a:t>o</a:t>
            </a:r>
            <a:r>
              <a:rPr sz="1200" dirty="0">
                <a:latin typeface="Corbel"/>
                <a:cs typeface="Corbel"/>
              </a:rPr>
              <a:t>d</a:t>
            </a:r>
            <a:r>
              <a:rPr sz="1200" spc="-10" dirty="0">
                <a:latin typeface="Corbel"/>
                <a:cs typeface="Corbel"/>
              </a:rPr>
              <a:t>e</a:t>
            </a:r>
            <a:r>
              <a:rPr sz="1200" dirty="0">
                <a:latin typeface="Corbel"/>
                <a:cs typeface="Corbel"/>
              </a:rPr>
              <a:t>=</a:t>
            </a:r>
            <a:r>
              <a:rPr sz="1200" spc="-100" dirty="0">
                <a:latin typeface="Corbel"/>
                <a:cs typeface="Corbel"/>
              </a:rPr>
              <a:t> </a:t>
            </a:r>
            <a:r>
              <a:rPr sz="1200" spc="-95" dirty="0">
                <a:latin typeface="Corbel"/>
                <a:cs typeface="Corbel"/>
              </a:rPr>
              <a:t>AV</a:t>
            </a:r>
            <a:r>
              <a:rPr sz="1200" spc="-35" dirty="0">
                <a:latin typeface="Corbel"/>
                <a:cs typeface="Corbel"/>
              </a:rPr>
              <a:t>AI</a:t>
            </a:r>
            <a:r>
              <a:rPr sz="1200" dirty="0">
                <a:latin typeface="Corbel"/>
                <a:cs typeface="Corbel"/>
              </a:rPr>
              <a:t>L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spc="-15" dirty="0">
                <a:latin typeface="Corbel"/>
                <a:cs typeface="Corbel"/>
              </a:rPr>
              <a:t>S</a:t>
            </a:r>
            <a:r>
              <a:rPr sz="1200" spc="-10" dirty="0">
                <a:latin typeface="Corbel"/>
                <a:cs typeface="Corbel"/>
              </a:rPr>
              <a:t>te</a:t>
            </a:r>
            <a:r>
              <a:rPr sz="1200" dirty="0">
                <a:latin typeface="Corbel"/>
                <a:cs typeface="Corbel"/>
              </a:rPr>
              <a:t>p </a:t>
            </a:r>
            <a:r>
              <a:rPr sz="1200" spc="-5" dirty="0">
                <a:latin typeface="Corbel"/>
                <a:cs typeface="Corbel"/>
              </a:rPr>
              <a:t>3</a:t>
            </a:r>
            <a:r>
              <a:rPr sz="1200" dirty="0">
                <a:latin typeface="Corbel"/>
                <a:cs typeface="Corbel"/>
              </a:rPr>
              <a:t>:</a:t>
            </a:r>
            <a:r>
              <a:rPr sz="1200" spc="-70" dirty="0">
                <a:latin typeface="Corbel"/>
                <a:cs typeface="Corbel"/>
              </a:rPr>
              <a:t> </a:t>
            </a:r>
            <a:r>
              <a:rPr sz="1200" spc="-15" dirty="0">
                <a:latin typeface="Corbel"/>
                <a:cs typeface="Corbel"/>
              </a:rPr>
              <a:t>SE</a:t>
            </a:r>
            <a:r>
              <a:rPr sz="1200" dirty="0">
                <a:latin typeface="Corbel"/>
                <a:cs typeface="Corbel"/>
              </a:rPr>
              <a:t>T</a:t>
            </a:r>
            <a:r>
              <a:rPr sz="1200" spc="-95" dirty="0">
                <a:latin typeface="Corbel"/>
                <a:cs typeface="Corbel"/>
              </a:rPr>
              <a:t> AV</a:t>
            </a:r>
            <a:r>
              <a:rPr sz="1200" spc="-35" dirty="0">
                <a:latin typeface="Corbel"/>
                <a:cs typeface="Corbel"/>
              </a:rPr>
              <a:t>AI</a:t>
            </a:r>
            <a:r>
              <a:rPr sz="1200" dirty="0">
                <a:latin typeface="Corbel"/>
                <a:cs typeface="Corbel"/>
              </a:rPr>
              <a:t>L</a:t>
            </a:r>
            <a:r>
              <a:rPr sz="1200" spc="-40" dirty="0">
                <a:latin typeface="Corbel"/>
                <a:cs typeface="Corbel"/>
              </a:rPr>
              <a:t> </a:t>
            </a:r>
            <a:r>
              <a:rPr sz="1200" spc="125" dirty="0">
                <a:latin typeface="Corbel"/>
                <a:cs typeface="Corbel"/>
              </a:rPr>
              <a:t>=</a:t>
            </a:r>
            <a:r>
              <a:rPr sz="1200" spc="-95" dirty="0">
                <a:latin typeface="Corbel"/>
                <a:cs typeface="Corbel"/>
              </a:rPr>
              <a:t>AV</a:t>
            </a:r>
            <a:r>
              <a:rPr sz="1200" spc="-35" dirty="0">
                <a:latin typeface="Corbel"/>
                <a:cs typeface="Corbel"/>
              </a:rPr>
              <a:t>AI</a:t>
            </a:r>
            <a:r>
              <a:rPr sz="1200" dirty="0">
                <a:latin typeface="Corbel"/>
                <a:cs typeface="Corbel"/>
              </a:rPr>
              <a:t>L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-</a:t>
            </a:r>
            <a:r>
              <a:rPr sz="1200" dirty="0">
                <a:latin typeface="Corbel"/>
                <a:cs typeface="Corbel"/>
              </a:rPr>
              <a:t>&gt;</a:t>
            </a:r>
            <a:r>
              <a:rPr sz="1200" spc="-5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N</a:t>
            </a:r>
            <a:r>
              <a:rPr sz="1200" spc="-15" dirty="0">
                <a:latin typeface="Corbel"/>
                <a:cs typeface="Corbel"/>
              </a:rPr>
              <a:t>E</a:t>
            </a:r>
            <a:r>
              <a:rPr sz="1200" spc="-20" dirty="0">
                <a:latin typeface="Corbel"/>
                <a:cs typeface="Corbel"/>
              </a:rPr>
              <a:t>X</a:t>
            </a:r>
            <a:r>
              <a:rPr sz="1200" dirty="0">
                <a:latin typeface="Corbel"/>
                <a:cs typeface="Corbel"/>
              </a:rPr>
              <a:t>T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462" y="2335783"/>
            <a:ext cx="3261360" cy="2125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802640">
              <a:lnSpc>
                <a:spcPct val="152500"/>
              </a:lnSpc>
              <a:spcBef>
                <a:spcPts val="100"/>
              </a:spcBef>
            </a:pPr>
            <a:r>
              <a:rPr sz="1200" spc="-15" dirty="0">
                <a:latin typeface="Corbel"/>
                <a:cs typeface="Corbel"/>
              </a:rPr>
              <a:t>S</a:t>
            </a:r>
            <a:r>
              <a:rPr sz="1200" spc="-10" dirty="0">
                <a:latin typeface="Corbel"/>
                <a:cs typeface="Corbel"/>
              </a:rPr>
              <a:t>te</a:t>
            </a:r>
            <a:r>
              <a:rPr sz="1200" dirty="0">
                <a:latin typeface="Corbel"/>
                <a:cs typeface="Corbel"/>
              </a:rPr>
              <a:t>p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4:</a:t>
            </a:r>
            <a:r>
              <a:rPr sz="1200" spc="-80" dirty="0">
                <a:latin typeface="Corbel"/>
                <a:cs typeface="Corbel"/>
              </a:rPr>
              <a:t> </a:t>
            </a:r>
            <a:r>
              <a:rPr sz="1200" spc="-15" dirty="0">
                <a:latin typeface="Corbel"/>
                <a:cs typeface="Corbel"/>
              </a:rPr>
              <a:t>SE</a:t>
            </a:r>
            <a:r>
              <a:rPr sz="1200" dirty="0">
                <a:latin typeface="Corbel"/>
                <a:cs typeface="Corbel"/>
              </a:rPr>
              <a:t>T</a:t>
            </a:r>
            <a:r>
              <a:rPr sz="1200" spc="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New_N</a:t>
            </a:r>
            <a:r>
              <a:rPr sz="1200" spc="-20" dirty="0">
                <a:latin typeface="Corbel"/>
                <a:cs typeface="Corbel"/>
              </a:rPr>
              <a:t>o</a:t>
            </a:r>
            <a:r>
              <a:rPr sz="1200" spc="-10" dirty="0">
                <a:latin typeface="Corbel"/>
                <a:cs typeface="Corbel"/>
              </a:rPr>
              <a:t>d</a:t>
            </a:r>
            <a:r>
              <a:rPr sz="1200" dirty="0">
                <a:latin typeface="Corbel"/>
                <a:cs typeface="Corbel"/>
              </a:rPr>
              <a:t>e</a:t>
            </a:r>
            <a:r>
              <a:rPr sz="1200" spc="-15" dirty="0">
                <a:latin typeface="Corbel"/>
                <a:cs typeface="Corbel"/>
              </a:rPr>
              <a:t>-</a:t>
            </a:r>
            <a:r>
              <a:rPr sz="1200" dirty="0">
                <a:latin typeface="Corbel"/>
                <a:cs typeface="Corbel"/>
              </a:rPr>
              <a:t>&gt;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D</a:t>
            </a:r>
            <a:r>
              <a:rPr sz="1200" spc="-130" dirty="0">
                <a:latin typeface="Corbel"/>
                <a:cs typeface="Corbel"/>
              </a:rPr>
              <a:t>AT</a:t>
            </a:r>
            <a:r>
              <a:rPr sz="1200" dirty="0">
                <a:latin typeface="Corbel"/>
                <a:cs typeface="Corbel"/>
              </a:rPr>
              <a:t>A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spc="80" dirty="0">
                <a:latin typeface="Corbel"/>
                <a:cs typeface="Corbel"/>
              </a:rPr>
              <a:t>=</a:t>
            </a:r>
            <a:r>
              <a:rPr sz="1200" spc="-130" dirty="0">
                <a:latin typeface="Corbel"/>
                <a:cs typeface="Corbel"/>
              </a:rPr>
              <a:t>V</a:t>
            </a:r>
            <a:r>
              <a:rPr sz="1200" spc="-10" dirty="0">
                <a:latin typeface="Corbel"/>
                <a:cs typeface="Corbel"/>
              </a:rPr>
              <a:t>A</a:t>
            </a:r>
            <a:r>
              <a:rPr sz="1200" dirty="0">
                <a:latin typeface="Corbel"/>
                <a:cs typeface="Corbel"/>
              </a:rPr>
              <a:t>L  </a:t>
            </a:r>
            <a:r>
              <a:rPr sz="1200" spc="-15" dirty="0">
                <a:latin typeface="Corbel"/>
                <a:cs typeface="Corbel"/>
              </a:rPr>
              <a:t>S</a:t>
            </a:r>
            <a:r>
              <a:rPr sz="1200" spc="-10" dirty="0">
                <a:latin typeface="Corbel"/>
                <a:cs typeface="Corbel"/>
              </a:rPr>
              <a:t>te</a:t>
            </a:r>
            <a:r>
              <a:rPr sz="1200" dirty="0">
                <a:latin typeface="Corbel"/>
                <a:cs typeface="Corbel"/>
              </a:rPr>
              <a:t>p 5:</a:t>
            </a:r>
            <a:r>
              <a:rPr sz="1200" spc="-70" dirty="0">
                <a:latin typeface="Corbel"/>
                <a:cs typeface="Corbel"/>
              </a:rPr>
              <a:t> </a:t>
            </a:r>
            <a:r>
              <a:rPr sz="1200" spc="-15" dirty="0">
                <a:latin typeface="Corbel"/>
                <a:cs typeface="Corbel"/>
              </a:rPr>
              <a:t>SE</a:t>
            </a:r>
            <a:r>
              <a:rPr sz="1200" dirty="0">
                <a:latin typeface="Corbel"/>
                <a:cs typeface="Corbel"/>
              </a:rPr>
              <a:t>T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15" dirty="0">
                <a:latin typeface="Corbel"/>
                <a:cs typeface="Corbel"/>
              </a:rPr>
              <a:t>P</a:t>
            </a:r>
            <a:r>
              <a:rPr sz="1200" spc="-10" dirty="0">
                <a:latin typeface="Corbel"/>
                <a:cs typeface="Corbel"/>
              </a:rPr>
              <a:t>T</a:t>
            </a:r>
            <a:r>
              <a:rPr sz="1200" dirty="0">
                <a:latin typeface="Corbel"/>
                <a:cs typeface="Corbel"/>
              </a:rPr>
              <a:t>R</a:t>
            </a:r>
            <a:r>
              <a:rPr sz="1200" spc="-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=</a:t>
            </a:r>
            <a:r>
              <a:rPr sz="1200" spc="-65" dirty="0">
                <a:latin typeface="Corbel"/>
                <a:cs typeface="Corbel"/>
              </a:rPr>
              <a:t> </a:t>
            </a:r>
            <a:r>
              <a:rPr sz="1200" spc="-30" dirty="0">
                <a:latin typeface="Corbel"/>
                <a:cs typeface="Corbel"/>
              </a:rPr>
              <a:t>S</a:t>
            </a:r>
            <a:r>
              <a:rPr sz="1200" spc="-80" dirty="0">
                <a:latin typeface="Corbel"/>
                <a:cs typeface="Corbel"/>
              </a:rPr>
              <a:t>T</a:t>
            </a:r>
            <a:r>
              <a:rPr sz="1200" spc="-20" dirty="0">
                <a:latin typeface="Corbel"/>
                <a:cs typeface="Corbel"/>
              </a:rPr>
              <a:t>A</a:t>
            </a:r>
            <a:r>
              <a:rPr sz="1200" spc="-30" dirty="0">
                <a:latin typeface="Corbel"/>
                <a:cs typeface="Corbel"/>
              </a:rPr>
              <a:t>R</a:t>
            </a:r>
            <a:r>
              <a:rPr sz="1200" dirty="0">
                <a:latin typeface="Corbel"/>
                <a:cs typeface="Corbel"/>
              </a:rPr>
              <a:t>T</a:t>
            </a:r>
            <a:endParaRPr sz="1200">
              <a:latin typeface="Corbel"/>
              <a:cs typeface="Corbel"/>
            </a:endParaRPr>
          </a:p>
          <a:p>
            <a:pPr marL="123825">
              <a:lnSpc>
                <a:spcPct val="100000"/>
              </a:lnSpc>
              <a:spcBef>
                <a:spcPts val="1030"/>
              </a:spcBef>
            </a:pPr>
            <a:r>
              <a:rPr sz="1200" spc="-15" dirty="0">
                <a:latin typeface="Corbel"/>
                <a:cs typeface="Corbel"/>
              </a:rPr>
              <a:t>S</a:t>
            </a:r>
            <a:r>
              <a:rPr sz="1200" spc="-10" dirty="0">
                <a:latin typeface="Corbel"/>
                <a:cs typeface="Corbel"/>
              </a:rPr>
              <a:t>te</a:t>
            </a:r>
            <a:r>
              <a:rPr sz="1200" dirty="0">
                <a:latin typeface="Corbel"/>
                <a:cs typeface="Corbel"/>
              </a:rPr>
              <a:t>p </a:t>
            </a:r>
            <a:r>
              <a:rPr sz="1200" spc="-10" dirty="0">
                <a:latin typeface="Corbel"/>
                <a:cs typeface="Corbel"/>
              </a:rPr>
              <a:t>6</a:t>
            </a:r>
            <a:r>
              <a:rPr sz="1200" dirty="0">
                <a:latin typeface="Corbel"/>
                <a:cs typeface="Corbel"/>
              </a:rPr>
              <a:t>:</a:t>
            </a:r>
            <a:r>
              <a:rPr sz="1200" spc="5" dirty="0">
                <a:latin typeface="Corbel"/>
                <a:cs typeface="Corbel"/>
              </a:rPr>
              <a:t> </a:t>
            </a:r>
            <a:r>
              <a:rPr sz="1200" spc="-40" dirty="0">
                <a:latin typeface="Corbel"/>
                <a:cs typeface="Corbel"/>
              </a:rPr>
              <a:t>R</a:t>
            </a:r>
            <a:r>
              <a:rPr sz="1200" spc="-10" dirty="0">
                <a:latin typeface="Corbel"/>
                <a:cs typeface="Corbel"/>
              </a:rPr>
              <a:t>e</a:t>
            </a:r>
            <a:r>
              <a:rPr sz="1200" spc="-15" dirty="0">
                <a:latin typeface="Corbel"/>
                <a:cs typeface="Corbel"/>
              </a:rPr>
              <a:t>p</a:t>
            </a:r>
            <a:r>
              <a:rPr sz="1200" spc="-10" dirty="0">
                <a:latin typeface="Corbel"/>
                <a:cs typeface="Corbel"/>
              </a:rPr>
              <a:t>e</a:t>
            </a:r>
            <a:r>
              <a:rPr sz="1200" spc="-15" dirty="0">
                <a:latin typeface="Corbel"/>
                <a:cs typeface="Corbel"/>
              </a:rPr>
              <a:t>a</a:t>
            </a:r>
            <a:r>
              <a:rPr sz="1200" dirty="0">
                <a:latin typeface="Corbel"/>
                <a:cs typeface="Corbel"/>
              </a:rPr>
              <a:t>t</a:t>
            </a:r>
            <a:r>
              <a:rPr sz="1200" spc="-35" dirty="0">
                <a:latin typeface="Corbel"/>
                <a:cs typeface="Corbel"/>
              </a:rPr>
              <a:t> </a:t>
            </a:r>
            <a:r>
              <a:rPr sz="1200" spc="-15" dirty="0">
                <a:latin typeface="Corbel"/>
                <a:cs typeface="Corbel"/>
              </a:rPr>
              <a:t>S</a:t>
            </a:r>
            <a:r>
              <a:rPr sz="1200" spc="-10" dirty="0">
                <a:latin typeface="Corbel"/>
                <a:cs typeface="Corbel"/>
              </a:rPr>
              <a:t>te</a:t>
            </a:r>
            <a:r>
              <a:rPr sz="1200" dirty="0">
                <a:latin typeface="Corbel"/>
                <a:cs typeface="Corbel"/>
              </a:rPr>
              <a:t>p</a:t>
            </a:r>
            <a:r>
              <a:rPr sz="1200" spc="-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7 </a:t>
            </a:r>
            <a:r>
              <a:rPr sz="1200" spc="-5" dirty="0">
                <a:latin typeface="Corbel"/>
                <a:cs typeface="Corbel"/>
              </a:rPr>
              <a:t>whil</a:t>
            </a:r>
            <a:r>
              <a:rPr sz="1200" dirty="0">
                <a:latin typeface="Corbel"/>
                <a:cs typeface="Corbel"/>
              </a:rPr>
              <a:t>e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spc="-15" dirty="0">
                <a:latin typeface="Corbel"/>
                <a:cs typeface="Corbel"/>
              </a:rPr>
              <a:t>P</a:t>
            </a:r>
            <a:r>
              <a:rPr sz="1200" spc="-10" dirty="0">
                <a:latin typeface="Corbel"/>
                <a:cs typeface="Corbel"/>
              </a:rPr>
              <a:t>T</a:t>
            </a:r>
            <a:r>
              <a:rPr sz="1200" dirty="0">
                <a:latin typeface="Corbel"/>
                <a:cs typeface="Corbel"/>
              </a:rPr>
              <a:t>R</a:t>
            </a:r>
            <a:r>
              <a:rPr sz="1200" spc="2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-</a:t>
            </a:r>
            <a:r>
              <a:rPr sz="1200" dirty="0">
                <a:latin typeface="Corbel"/>
                <a:cs typeface="Corbel"/>
              </a:rPr>
              <a:t>&gt;</a:t>
            </a:r>
            <a:r>
              <a:rPr sz="1200" spc="-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N</a:t>
            </a:r>
            <a:r>
              <a:rPr sz="1200" spc="-5" dirty="0">
                <a:latin typeface="Corbel"/>
                <a:cs typeface="Corbel"/>
              </a:rPr>
              <a:t>E</a:t>
            </a:r>
            <a:r>
              <a:rPr sz="1200" spc="-10" dirty="0">
                <a:latin typeface="Corbel"/>
                <a:cs typeface="Corbel"/>
              </a:rPr>
              <a:t>X</a:t>
            </a:r>
            <a:r>
              <a:rPr sz="1200" dirty="0">
                <a:latin typeface="Corbel"/>
                <a:cs typeface="Corbel"/>
              </a:rPr>
              <a:t>T</a:t>
            </a:r>
            <a:r>
              <a:rPr sz="1200" spc="-5" dirty="0">
                <a:latin typeface="Corbel"/>
                <a:cs typeface="Corbel"/>
              </a:rPr>
              <a:t> !</a:t>
            </a:r>
            <a:r>
              <a:rPr sz="1200" dirty="0">
                <a:latin typeface="Corbel"/>
                <a:cs typeface="Corbel"/>
              </a:rPr>
              <a:t>=</a:t>
            </a:r>
            <a:r>
              <a:rPr sz="1200" spc="-65" dirty="0">
                <a:latin typeface="Corbel"/>
                <a:cs typeface="Corbel"/>
              </a:rPr>
              <a:t> </a:t>
            </a:r>
            <a:r>
              <a:rPr sz="1200" spc="-30" dirty="0">
                <a:latin typeface="Corbel"/>
                <a:cs typeface="Corbel"/>
              </a:rPr>
              <a:t>S</a:t>
            </a:r>
            <a:r>
              <a:rPr sz="1200" spc="-80" dirty="0">
                <a:latin typeface="Corbel"/>
                <a:cs typeface="Corbel"/>
              </a:rPr>
              <a:t>T</a:t>
            </a:r>
            <a:r>
              <a:rPr sz="1200" spc="-20" dirty="0">
                <a:latin typeface="Corbel"/>
                <a:cs typeface="Corbel"/>
              </a:rPr>
              <a:t>A</a:t>
            </a:r>
            <a:r>
              <a:rPr sz="1200" spc="-30" dirty="0">
                <a:latin typeface="Corbel"/>
                <a:cs typeface="Corbel"/>
              </a:rPr>
              <a:t>R</a:t>
            </a:r>
            <a:r>
              <a:rPr sz="1200" dirty="0">
                <a:latin typeface="Corbel"/>
                <a:cs typeface="Corbel"/>
              </a:rPr>
              <a:t>T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orbel"/>
                <a:cs typeface="Corbel"/>
              </a:rPr>
              <a:t>Step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7:SET </a:t>
            </a:r>
            <a:r>
              <a:rPr sz="1200" spc="-10" dirty="0">
                <a:latin typeface="Corbel"/>
                <a:cs typeface="Corbel"/>
              </a:rPr>
              <a:t>PTR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=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PTR</a:t>
            </a:r>
            <a:r>
              <a:rPr sz="120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-&gt;</a:t>
            </a:r>
            <a:r>
              <a:rPr sz="1200" dirty="0">
                <a:latin typeface="Corbel"/>
                <a:cs typeface="Corbel"/>
              </a:rPr>
              <a:t> </a:t>
            </a:r>
            <a:r>
              <a:rPr sz="1200" spc="-15" dirty="0">
                <a:latin typeface="Corbel"/>
                <a:cs typeface="Corbel"/>
              </a:rPr>
              <a:t>NEXT</a:t>
            </a:r>
            <a:endParaRPr sz="1200">
              <a:latin typeface="Corbel"/>
              <a:cs typeface="Corbel"/>
            </a:endParaRPr>
          </a:p>
          <a:p>
            <a:pPr marR="833755" algn="ctr">
              <a:lnSpc>
                <a:spcPct val="100000"/>
              </a:lnSpc>
              <a:spcBef>
                <a:spcPts val="795"/>
              </a:spcBef>
            </a:pPr>
            <a:r>
              <a:rPr sz="1200" dirty="0">
                <a:latin typeface="Corbel"/>
                <a:cs typeface="Corbel"/>
              </a:rPr>
              <a:t>[</a:t>
            </a:r>
            <a:r>
              <a:rPr sz="1200" spc="-5" dirty="0">
                <a:latin typeface="Corbel"/>
                <a:cs typeface="Corbel"/>
              </a:rPr>
              <a:t>E</a:t>
            </a:r>
            <a:r>
              <a:rPr sz="1200" dirty="0">
                <a:latin typeface="Corbel"/>
                <a:cs typeface="Corbel"/>
              </a:rPr>
              <a:t>ND</a:t>
            </a:r>
            <a:r>
              <a:rPr sz="1200" spc="-13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O</a:t>
            </a:r>
            <a:r>
              <a:rPr sz="1200" dirty="0">
                <a:latin typeface="Corbel"/>
                <a:cs typeface="Corbel"/>
              </a:rPr>
              <a:t>F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spc="-65" dirty="0">
                <a:latin typeface="Corbel"/>
                <a:cs typeface="Corbel"/>
              </a:rPr>
              <a:t>L</a:t>
            </a:r>
            <a:r>
              <a:rPr sz="1200" spc="-15" dirty="0">
                <a:latin typeface="Corbel"/>
                <a:cs typeface="Corbel"/>
              </a:rPr>
              <a:t>OOP</a:t>
            </a:r>
            <a:r>
              <a:rPr sz="1200" dirty="0">
                <a:latin typeface="Corbel"/>
                <a:cs typeface="Corbel"/>
              </a:rPr>
              <a:t>]</a:t>
            </a:r>
            <a:endParaRPr sz="1200">
              <a:latin typeface="Corbel"/>
              <a:cs typeface="Corbel"/>
            </a:endParaRPr>
          </a:p>
          <a:p>
            <a:pPr marR="798195" algn="ctr">
              <a:lnSpc>
                <a:spcPct val="100000"/>
              </a:lnSpc>
              <a:spcBef>
                <a:spcPts val="525"/>
              </a:spcBef>
            </a:pPr>
            <a:r>
              <a:rPr sz="1200" spc="-15" dirty="0">
                <a:latin typeface="Corbel"/>
                <a:cs typeface="Corbel"/>
              </a:rPr>
              <a:t>S</a:t>
            </a:r>
            <a:r>
              <a:rPr sz="1200" spc="-10" dirty="0">
                <a:latin typeface="Corbel"/>
                <a:cs typeface="Corbel"/>
              </a:rPr>
              <a:t>te</a:t>
            </a:r>
            <a:r>
              <a:rPr sz="1200" dirty="0">
                <a:latin typeface="Corbel"/>
                <a:cs typeface="Corbel"/>
              </a:rPr>
              <a:t>p</a:t>
            </a:r>
            <a:r>
              <a:rPr sz="1200" spc="-5" dirty="0">
                <a:latin typeface="Corbel"/>
                <a:cs typeface="Corbel"/>
              </a:rPr>
              <a:t> </a:t>
            </a:r>
            <a:r>
              <a:rPr sz="1200" spc="-20" dirty="0">
                <a:latin typeface="Corbel"/>
                <a:cs typeface="Corbel"/>
              </a:rPr>
              <a:t>8</a:t>
            </a:r>
            <a:r>
              <a:rPr sz="1200" dirty="0">
                <a:latin typeface="Corbel"/>
                <a:cs typeface="Corbel"/>
              </a:rPr>
              <a:t>:</a:t>
            </a:r>
            <a:r>
              <a:rPr sz="1200" spc="-70" dirty="0">
                <a:latin typeface="Corbel"/>
                <a:cs typeface="Corbel"/>
              </a:rPr>
              <a:t> </a:t>
            </a:r>
            <a:r>
              <a:rPr sz="1200" spc="-15" dirty="0">
                <a:latin typeface="Corbel"/>
                <a:cs typeface="Corbel"/>
              </a:rPr>
              <a:t>SE</a:t>
            </a:r>
            <a:r>
              <a:rPr sz="1200" dirty="0">
                <a:latin typeface="Corbel"/>
                <a:cs typeface="Corbel"/>
              </a:rPr>
              <a:t>T</a:t>
            </a:r>
            <a:r>
              <a:rPr sz="1200" spc="15" dirty="0">
                <a:latin typeface="Corbel"/>
                <a:cs typeface="Corbel"/>
              </a:rPr>
              <a:t> </a:t>
            </a:r>
            <a:r>
              <a:rPr sz="1200" spc="-15" dirty="0">
                <a:latin typeface="Corbel"/>
                <a:cs typeface="Corbel"/>
              </a:rPr>
              <a:t>P</a:t>
            </a:r>
            <a:r>
              <a:rPr sz="1200" spc="-10" dirty="0">
                <a:latin typeface="Corbel"/>
                <a:cs typeface="Corbel"/>
              </a:rPr>
              <a:t>T</a:t>
            </a:r>
            <a:r>
              <a:rPr sz="1200" dirty="0">
                <a:latin typeface="Corbel"/>
                <a:cs typeface="Corbel"/>
              </a:rPr>
              <a:t>R</a:t>
            </a:r>
            <a:r>
              <a:rPr sz="1200" spc="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-</a:t>
            </a:r>
            <a:r>
              <a:rPr sz="1200" dirty="0">
                <a:latin typeface="Corbel"/>
                <a:cs typeface="Corbel"/>
              </a:rPr>
              <a:t>&gt;</a:t>
            </a:r>
            <a:r>
              <a:rPr sz="1200" spc="-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N</a:t>
            </a:r>
            <a:r>
              <a:rPr sz="1200" spc="-5" dirty="0">
                <a:latin typeface="Corbel"/>
                <a:cs typeface="Corbel"/>
              </a:rPr>
              <a:t>E</a:t>
            </a:r>
            <a:r>
              <a:rPr sz="1200" spc="-10" dirty="0">
                <a:latin typeface="Corbel"/>
                <a:cs typeface="Corbel"/>
              </a:rPr>
              <a:t>X</a:t>
            </a:r>
            <a:r>
              <a:rPr sz="1200" dirty="0">
                <a:latin typeface="Corbel"/>
                <a:cs typeface="Corbel"/>
              </a:rPr>
              <a:t>T</a:t>
            </a:r>
            <a:r>
              <a:rPr sz="1200" spc="-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=</a:t>
            </a:r>
            <a:r>
              <a:rPr sz="1200" spc="-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New_</a:t>
            </a:r>
            <a:r>
              <a:rPr sz="1200" spc="5" dirty="0">
                <a:latin typeface="Corbel"/>
                <a:cs typeface="Corbel"/>
              </a:rPr>
              <a:t>N</a:t>
            </a:r>
            <a:r>
              <a:rPr sz="1200" spc="-5" dirty="0">
                <a:latin typeface="Corbel"/>
                <a:cs typeface="Corbel"/>
              </a:rPr>
              <a:t>o</a:t>
            </a:r>
            <a:r>
              <a:rPr sz="1200" spc="-10" dirty="0">
                <a:latin typeface="Corbel"/>
                <a:cs typeface="Corbel"/>
              </a:rPr>
              <a:t>d</a:t>
            </a:r>
            <a:r>
              <a:rPr sz="1200" dirty="0">
                <a:latin typeface="Corbel"/>
                <a:cs typeface="Corbel"/>
              </a:rPr>
              <a:t>e</a:t>
            </a:r>
            <a:endParaRPr sz="1200">
              <a:latin typeface="Corbel"/>
              <a:cs typeface="Corbel"/>
            </a:endParaRPr>
          </a:p>
          <a:p>
            <a:pPr marR="797560" algn="ctr">
              <a:lnSpc>
                <a:spcPct val="100000"/>
              </a:lnSpc>
              <a:spcBef>
                <a:spcPts val="770"/>
              </a:spcBef>
            </a:pPr>
            <a:r>
              <a:rPr sz="1200" spc="-15" dirty="0">
                <a:latin typeface="Corbel"/>
                <a:cs typeface="Corbel"/>
              </a:rPr>
              <a:t>S</a:t>
            </a:r>
            <a:r>
              <a:rPr sz="1200" spc="-10" dirty="0">
                <a:latin typeface="Corbel"/>
                <a:cs typeface="Corbel"/>
              </a:rPr>
              <a:t>te</a:t>
            </a:r>
            <a:r>
              <a:rPr sz="1200" dirty="0">
                <a:latin typeface="Corbel"/>
                <a:cs typeface="Corbel"/>
              </a:rPr>
              <a:t>p</a:t>
            </a:r>
            <a:r>
              <a:rPr sz="1200" spc="-5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9</a:t>
            </a:r>
            <a:r>
              <a:rPr sz="1200" dirty="0">
                <a:latin typeface="Corbel"/>
                <a:cs typeface="Corbel"/>
              </a:rPr>
              <a:t>:</a:t>
            </a:r>
            <a:r>
              <a:rPr sz="1200" spc="-80" dirty="0">
                <a:latin typeface="Corbel"/>
                <a:cs typeface="Corbel"/>
              </a:rPr>
              <a:t> </a:t>
            </a:r>
            <a:r>
              <a:rPr sz="1200" spc="-15" dirty="0">
                <a:latin typeface="Corbel"/>
                <a:cs typeface="Corbel"/>
              </a:rPr>
              <a:t>SE</a:t>
            </a:r>
            <a:r>
              <a:rPr sz="1200" dirty="0">
                <a:latin typeface="Corbel"/>
                <a:cs typeface="Corbel"/>
              </a:rPr>
              <a:t>T</a:t>
            </a:r>
            <a:r>
              <a:rPr sz="1200" spc="1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New_</a:t>
            </a:r>
            <a:r>
              <a:rPr sz="1200" spc="5" dirty="0">
                <a:latin typeface="Corbel"/>
                <a:cs typeface="Corbel"/>
              </a:rPr>
              <a:t>N</a:t>
            </a:r>
            <a:r>
              <a:rPr sz="1200" spc="-5" dirty="0">
                <a:latin typeface="Corbel"/>
                <a:cs typeface="Corbel"/>
              </a:rPr>
              <a:t>o</a:t>
            </a:r>
            <a:r>
              <a:rPr sz="1200" dirty="0">
                <a:latin typeface="Corbel"/>
                <a:cs typeface="Corbel"/>
              </a:rPr>
              <a:t>d</a:t>
            </a:r>
            <a:r>
              <a:rPr sz="1200" spc="-5" dirty="0">
                <a:latin typeface="Corbel"/>
                <a:cs typeface="Corbel"/>
              </a:rPr>
              <a:t>e-</a:t>
            </a:r>
            <a:r>
              <a:rPr sz="1200" dirty="0">
                <a:latin typeface="Corbel"/>
                <a:cs typeface="Corbel"/>
              </a:rPr>
              <a:t>&gt;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PRE</a:t>
            </a:r>
            <a:r>
              <a:rPr sz="1200" dirty="0">
                <a:latin typeface="Corbel"/>
                <a:cs typeface="Corbel"/>
              </a:rPr>
              <a:t>V =</a:t>
            </a:r>
            <a:r>
              <a:rPr sz="1200" spc="-20" dirty="0">
                <a:latin typeface="Corbel"/>
                <a:cs typeface="Corbel"/>
              </a:rPr>
              <a:t> </a:t>
            </a:r>
            <a:r>
              <a:rPr sz="1200" spc="-15" dirty="0">
                <a:latin typeface="Corbel"/>
                <a:cs typeface="Corbel"/>
              </a:rPr>
              <a:t>P</a:t>
            </a:r>
            <a:r>
              <a:rPr sz="1200" spc="-10" dirty="0">
                <a:latin typeface="Corbel"/>
                <a:cs typeface="Corbel"/>
              </a:rPr>
              <a:t>T</a:t>
            </a:r>
            <a:r>
              <a:rPr sz="1200" dirty="0">
                <a:latin typeface="Corbel"/>
                <a:cs typeface="Corbel"/>
              </a:rPr>
              <a:t>R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6653" y="995553"/>
            <a:ext cx="2670810" cy="864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53000"/>
              </a:lnSpc>
              <a:spcBef>
                <a:spcPts val="90"/>
              </a:spcBef>
            </a:pPr>
            <a:r>
              <a:rPr sz="1200" spc="-10" dirty="0">
                <a:latin typeface="Corbel"/>
                <a:cs typeface="Corbel"/>
              </a:rPr>
              <a:t>Step </a:t>
            </a:r>
            <a:r>
              <a:rPr sz="1200" spc="-5" dirty="0">
                <a:latin typeface="Corbel"/>
                <a:cs typeface="Corbel"/>
              </a:rPr>
              <a:t>10: </a:t>
            </a:r>
            <a:r>
              <a:rPr sz="1200" spc="-10" dirty="0">
                <a:latin typeface="Corbel"/>
                <a:cs typeface="Corbel"/>
              </a:rPr>
              <a:t>SET </a:t>
            </a:r>
            <a:r>
              <a:rPr sz="1200" spc="-5" dirty="0">
                <a:latin typeface="Corbel"/>
                <a:cs typeface="Corbel"/>
              </a:rPr>
              <a:t>New_Node-&gt; </a:t>
            </a:r>
            <a:r>
              <a:rPr sz="1200" spc="-10" dirty="0">
                <a:latin typeface="Corbel"/>
                <a:cs typeface="Corbel"/>
              </a:rPr>
              <a:t>NEXT </a:t>
            </a:r>
            <a:r>
              <a:rPr sz="1200" dirty="0">
                <a:latin typeface="Corbel"/>
                <a:cs typeface="Corbel"/>
              </a:rPr>
              <a:t>= </a:t>
            </a:r>
            <a:r>
              <a:rPr sz="1200" spc="-35" dirty="0">
                <a:latin typeface="Corbel"/>
                <a:cs typeface="Corbel"/>
              </a:rPr>
              <a:t>START 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spc="-10" dirty="0">
                <a:latin typeface="Corbel"/>
                <a:cs typeface="Corbel"/>
              </a:rPr>
              <a:t>Step </a:t>
            </a:r>
            <a:r>
              <a:rPr sz="1200" dirty="0">
                <a:latin typeface="Corbel"/>
                <a:cs typeface="Corbel"/>
              </a:rPr>
              <a:t>11: </a:t>
            </a:r>
            <a:r>
              <a:rPr sz="1200" spc="-10" dirty="0">
                <a:latin typeface="Corbel"/>
                <a:cs typeface="Corbel"/>
              </a:rPr>
              <a:t>SET </a:t>
            </a:r>
            <a:r>
              <a:rPr sz="1200" spc="-35" dirty="0">
                <a:latin typeface="Corbel"/>
                <a:cs typeface="Corbel"/>
              </a:rPr>
              <a:t>START </a:t>
            </a:r>
            <a:r>
              <a:rPr sz="1200" spc="-5" dirty="0">
                <a:latin typeface="Corbel"/>
                <a:cs typeface="Corbel"/>
              </a:rPr>
              <a:t>-&gt; PREV </a:t>
            </a:r>
            <a:r>
              <a:rPr sz="1200" dirty="0">
                <a:latin typeface="Corbel"/>
                <a:cs typeface="Corbel"/>
              </a:rPr>
              <a:t>= </a:t>
            </a:r>
            <a:r>
              <a:rPr sz="1200" spc="-10" dirty="0">
                <a:latin typeface="Corbel"/>
                <a:cs typeface="Corbel"/>
              </a:rPr>
              <a:t>New_Node </a:t>
            </a:r>
            <a:r>
              <a:rPr sz="1200" spc="-5" dirty="0">
                <a:latin typeface="Corbel"/>
                <a:cs typeface="Corbel"/>
              </a:rPr>
              <a:t> </a:t>
            </a:r>
            <a:r>
              <a:rPr sz="1200" spc="-15" dirty="0">
                <a:latin typeface="Corbel"/>
                <a:cs typeface="Corbel"/>
              </a:rPr>
              <a:t>S</a:t>
            </a:r>
            <a:r>
              <a:rPr sz="1200" spc="-10" dirty="0">
                <a:latin typeface="Corbel"/>
                <a:cs typeface="Corbel"/>
              </a:rPr>
              <a:t>te</a:t>
            </a:r>
            <a:r>
              <a:rPr sz="1200" dirty="0">
                <a:latin typeface="Corbel"/>
                <a:cs typeface="Corbel"/>
              </a:rPr>
              <a:t>p</a:t>
            </a:r>
            <a:r>
              <a:rPr sz="1200" spc="-5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1</a:t>
            </a:r>
            <a:r>
              <a:rPr sz="1200" spc="-5" dirty="0">
                <a:latin typeface="Corbel"/>
                <a:cs typeface="Corbel"/>
              </a:rPr>
              <a:t>2</a:t>
            </a:r>
            <a:r>
              <a:rPr sz="1200" dirty="0">
                <a:latin typeface="Corbel"/>
                <a:cs typeface="Corbel"/>
              </a:rPr>
              <a:t>:</a:t>
            </a:r>
            <a:r>
              <a:rPr sz="1200" spc="-80" dirty="0">
                <a:latin typeface="Corbel"/>
                <a:cs typeface="Corbel"/>
              </a:rPr>
              <a:t> </a:t>
            </a:r>
            <a:r>
              <a:rPr sz="1200" spc="-15" dirty="0">
                <a:latin typeface="Corbel"/>
                <a:cs typeface="Corbel"/>
              </a:rPr>
              <a:t>SE</a:t>
            </a:r>
            <a:r>
              <a:rPr sz="1200" dirty="0">
                <a:latin typeface="Corbel"/>
                <a:cs typeface="Corbel"/>
              </a:rPr>
              <a:t>T</a:t>
            </a:r>
            <a:r>
              <a:rPr sz="1200" spc="-45" dirty="0">
                <a:latin typeface="Corbel"/>
                <a:cs typeface="Corbel"/>
              </a:rPr>
              <a:t> </a:t>
            </a:r>
            <a:r>
              <a:rPr sz="1200" spc="-30" dirty="0">
                <a:latin typeface="Corbel"/>
                <a:cs typeface="Corbel"/>
              </a:rPr>
              <a:t>S</a:t>
            </a:r>
            <a:r>
              <a:rPr sz="1200" spc="-80" dirty="0">
                <a:latin typeface="Corbel"/>
                <a:cs typeface="Corbel"/>
              </a:rPr>
              <a:t>T</a:t>
            </a:r>
            <a:r>
              <a:rPr sz="1200" spc="-20" dirty="0">
                <a:latin typeface="Corbel"/>
                <a:cs typeface="Corbel"/>
              </a:rPr>
              <a:t>A</a:t>
            </a:r>
            <a:r>
              <a:rPr sz="1200" spc="-30" dirty="0">
                <a:latin typeface="Corbel"/>
                <a:cs typeface="Corbel"/>
              </a:rPr>
              <a:t>R</a:t>
            </a:r>
            <a:r>
              <a:rPr sz="1200" dirty="0">
                <a:latin typeface="Corbel"/>
                <a:cs typeface="Corbel"/>
              </a:rPr>
              <a:t>T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=</a:t>
            </a:r>
            <a:r>
              <a:rPr sz="1200" spc="5" dirty="0">
                <a:latin typeface="Corbel"/>
                <a:cs typeface="Corbel"/>
              </a:rPr>
              <a:t> N</a:t>
            </a:r>
            <a:r>
              <a:rPr sz="1200" dirty="0">
                <a:latin typeface="Corbel"/>
                <a:cs typeface="Corbel"/>
              </a:rPr>
              <a:t>ew_</a:t>
            </a:r>
            <a:r>
              <a:rPr sz="1200" spc="5" dirty="0">
                <a:latin typeface="Corbel"/>
                <a:cs typeface="Corbel"/>
              </a:rPr>
              <a:t>N</a:t>
            </a:r>
            <a:r>
              <a:rPr sz="1200" spc="-5" dirty="0">
                <a:latin typeface="Corbel"/>
                <a:cs typeface="Corbel"/>
              </a:rPr>
              <a:t>o</a:t>
            </a:r>
            <a:r>
              <a:rPr sz="1200" spc="-10" dirty="0">
                <a:latin typeface="Corbel"/>
                <a:cs typeface="Corbel"/>
              </a:rPr>
              <a:t>d</a:t>
            </a:r>
            <a:r>
              <a:rPr sz="1200" dirty="0">
                <a:latin typeface="Corbel"/>
                <a:cs typeface="Corbel"/>
              </a:rPr>
              <a:t>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6653" y="1965198"/>
            <a:ext cx="779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orbel"/>
                <a:cs typeface="Corbel"/>
              </a:rPr>
              <a:t>S</a:t>
            </a:r>
            <a:r>
              <a:rPr sz="1200" spc="-10" dirty="0">
                <a:latin typeface="Corbel"/>
                <a:cs typeface="Corbel"/>
              </a:rPr>
              <a:t>te</a:t>
            </a:r>
            <a:r>
              <a:rPr sz="1200" dirty="0">
                <a:latin typeface="Corbel"/>
                <a:cs typeface="Corbel"/>
              </a:rPr>
              <a:t>p</a:t>
            </a:r>
            <a:r>
              <a:rPr sz="1200" spc="-15" dirty="0">
                <a:latin typeface="Corbel"/>
                <a:cs typeface="Corbel"/>
              </a:rPr>
              <a:t> </a:t>
            </a:r>
            <a:r>
              <a:rPr sz="1200" spc="-35" dirty="0">
                <a:latin typeface="Corbel"/>
                <a:cs typeface="Corbel"/>
              </a:rPr>
              <a:t>1</a:t>
            </a:r>
            <a:r>
              <a:rPr sz="1200" spc="-20" dirty="0">
                <a:latin typeface="Corbel"/>
                <a:cs typeface="Corbel"/>
              </a:rPr>
              <a:t>3</a:t>
            </a:r>
            <a:r>
              <a:rPr sz="1200" dirty="0">
                <a:latin typeface="Corbel"/>
                <a:cs typeface="Corbel"/>
              </a:rPr>
              <a:t>: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spc="-15" dirty="0">
                <a:latin typeface="Corbel"/>
                <a:cs typeface="Corbel"/>
              </a:rPr>
              <a:t>E</a:t>
            </a:r>
            <a:r>
              <a:rPr sz="1200" spc="-10" dirty="0">
                <a:latin typeface="Corbel"/>
                <a:cs typeface="Corbel"/>
              </a:rPr>
              <a:t>x</a:t>
            </a:r>
            <a:r>
              <a:rPr sz="1200" spc="-15" dirty="0">
                <a:latin typeface="Corbel"/>
                <a:cs typeface="Corbel"/>
              </a:rPr>
              <a:t>i</a:t>
            </a:r>
            <a:r>
              <a:rPr sz="1200" dirty="0">
                <a:latin typeface="Corbel"/>
                <a:cs typeface="Corbel"/>
              </a:rPr>
              <a:t>t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7715" y="49783"/>
            <a:ext cx="659828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62455" algn="l"/>
                <a:tab pos="3564890" algn="l"/>
                <a:tab pos="5389245" algn="l"/>
              </a:tabLst>
            </a:pPr>
            <a:r>
              <a:rPr spc="-120" dirty="0"/>
              <a:t>I</a:t>
            </a:r>
            <a:r>
              <a:rPr spc="-110" dirty="0"/>
              <a:t>n</a:t>
            </a:r>
            <a:r>
              <a:rPr spc="-105" dirty="0"/>
              <a:t>s</a:t>
            </a:r>
            <a:r>
              <a:rPr spc="-114" dirty="0"/>
              <a:t>er</a:t>
            </a:r>
            <a:r>
              <a:rPr dirty="0"/>
              <a:t>t</a:t>
            </a:r>
            <a:r>
              <a:rPr spc="-235" dirty="0"/>
              <a:t> </a:t>
            </a:r>
            <a:r>
              <a:rPr dirty="0"/>
              <a:t>a</a:t>
            </a:r>
            <a:r>
              <a:rPr spc="-225" dirty="0"/>
              <a:t> </a:t>
            </a:r>
            <a:r>
              <a:rPr spc="-110" dirty="0"/>
              <a:t>n</a:t>
            </a:r>
            <a:r>
              <a:rPr spc="-114" dirty="0"/>
              <a:t>e</a:t>
            </a:r>
            <a:r>
              <a:rPr dirty="0"/>
              <a:t>w	</a:t>
            </a:r>
            <a:r>
              <a:rPr spc="-110" dirty="0"/>
              <a:t>nod</a:t>
            </a:r>
            <a:r>
              <a:rPr dirty="0"/>
              <a:t>e</a:t>
            </a:r>
            <a:r>
              <a:rPr spc="-254" dirty="0"/>
              <a:t> </a:t>
            </a:r>
            <a:r>
              <a:rPr spc="-110" dirty="0"/>
              <a:t>a</a:t>
            </a:r>
            <a:r>
              <a:rPr dirty="0"/>
              <a:t>t</a:t>
            </a:r>
            <a:r>
              <a:rPr spc="-220" dirty="0"/>
              <a:t> </a:t>
            </a:r>
            <a:r>
              <a:rPr spc="-105" dirty="0"/>
              <a:t>t</a:t>
            </a:r>
            <a:r>
              <a:rPr spc="-110" dirty="0"/>
              <a:t>h</a:t>
            </a:r>
            <a:r>
              <a:rPr dirty="0"/>
              <a:t>e	</a:t>
            </a:r>
            <a:r>
              <a:rPr spc="-110" dirty="0"/>
              <a:t>b</a:t>
            </a:r>
            <a:r>
              <a:rPr spc="-114" dirty="0"/>
              <a:t>e</a:t>
            </a:r>
            <a:r>
              <a:rPr spc="-110" dirty="0"/>
              <a:t>g</a:t>
            </a:r>
            <a:r>
              <a:rPr spc="-105" dirty="0"/>
              <a:t>i</a:t>
            </a:r>
            <a:r>
              <a:rPr spc="-110" dirty="0"/>
              <a:t>nn</a:t>
            </a:r>
            <a:r>
              <a:rPr spc="-105" dirty="0"/>
              <a:t>i</a:t>
            </a:r>
            <a:r>
              <a:rPr spc="-110" dirty="0"/>
              <a:t>n</a:t>
            </a:r>
            <a:r>
              <a:rPr dirty="0"/>
              <a:t>g</a:t>
            </a:r>
            <a:r>
              <a:rPr spc="-260" dirty="0"/>
              <a:t> </a:t>
            </a:r>
            <a:r>
              <a:rPr spc="-110" dirty="0"/>
              <a:t>o</a:t>
            </a:r>
            <a:r>
              <a:rPr dirty="0"/>
              <a:t>f	</a:t>
            </a:r>
            <a:r>
              <a:rPr spc="-105" dirty="0"/>
              <a:t>t</a:t>
            </a:r>
            <a:r>
              <a:rPr spc="-110" dirty="0"/>
              <a:t>h</a:t>
            </a:r>
            <a:r>
              <a:rPr dirty="0"/>
              <a:t>e</a:t>
            </a:r>
            <a:r>
              <a:rPr spc="-240" dirty="0"/>
              <a:t> </a:t>
            </a:r>
            <a:r>
              <a:rPr spc="-110" dirty="0"/>
              <a:t>nod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951" y="690143"/>
            <a:ext cx="3552190" cy="368046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615"/>
              </a:spcBef>
            </a:pPr>
            <a:r>
              <a:rPr sz="1350" spc="-5" dirty="0">
                <a:latin typeface="Corbel"/>
                <a:cs typeface="Corbel"/>
              </a:rPr>
              <a:t>St</a:t>
            </a:r>
            <a:r>
              <a:rPr sz="1350" spc="-10" dirty="0">
                <a:latin typeface="Corbel"/>
                <a:cs typeface="Corbel"/>
              </a:rPr>
              <a:t>e</a:t>
            </a:r>
            <a:r>
              <a:rPr sz="1350" dirty="0">
                <a:latin typeface="Corbel"/>
                <a:cs typeface="Corbel"/>
              </a:rPr>
              <a:t>p</a:t>
            </a:r>
            <a:r>
              <a:rPr sz="1350" spc="-20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1:</a:t>
            </a:r>
            <a:r>
              <a:rPr sz="1350" spc="-20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IF</a:t>
            </a:r>
            <a:r>
              <a:rPr sz="1350" spc="-130" dirty="0">
                <a:latin typeface="Corbel"/>
                <a:cs typeface="Corbel"/>
              </a:rPr>
              <a:t> </a:t>
            </a:r>
            <a:r>
              <a:rPr sz="1350" spc="-105" dirty="0">
                <a:latin typeface="Corbel"/>
                <a:cs typeface="Corbel"/>
              </a:rPr>
              <a:t>AV</a:t>
            </a:r>
            <a:r>
              <a:rPr sz="1350" spc="-35" dirty="0">
                <a:latin typeface="Corbel"/>
                <a:cs typeface="Corbel"/>
              </a:rPr>
              <a:t>AI</a:t>
            </a:r>
            <a:r>
              <a:rPr sz="1350" dirty="0">
                <a:latin typeface="Corbel"/>
                <a:cs typeface="Corbel"/>
              </a:rPr>
              <a:t>L</a:t>
            </a:r>
            <a:r>
              <a:rPr sz="1350" spc="-55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=</a:t>
            </a:r>
            <a:r>
              <a:rPr sz="1350" spc="-10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NU</a:t>
            </a:r>
            <a:r>
              <a:rPr sz="1350" spc="-10" dirty="0">
                <a:latin typeface="Corbel"/>
                <a:cs typeface="Corbel"/>
              </a:rPr>
              <a:t>L</a:t>
            </a:r>
            <a:r>
              <a:rPr sz="1350" spc="-15" dirty="0">
                <a:latin typeface="Corbel"/>
                <a:cs typeface="Corbel"/>
              </a:rPr>
              <a:t>L</a:t>
            </a:r>
            <a:r>
              <a:rPr sz="1350" dirty="0">
                <a:latin typeface="Corbel"/>
                <a:cs typeface="Corbel"/>
              </a:rPr>
              <a:t>,</a:t>
            </a:r>
            <a:r>
              <a:rPr sz="1350" spc="-50" dirty="0">
                <a:latin typeface="Corbel"/>
                <a:cs typeface="Corbel"/>
              </a:rPr>
              <a:t> </a:t>
            </a:r>
            <a:r>
              <a:rPr sz="1350" spc="-5" dirty="0">
                <a:latin typeface="Corbel"/>
                <a:cs typeface="Corbel"/>
              </a:rPr>
              <a:t>th</a:t>
            </a:r>
            <a:r>
              <a:rPr sz="1350" spc="-10" dirty="0">
                <a:latin typeface="Corbel"/>
                <a:cs typeface="Corbel"/>
              </a:rPr>
              <a:t>e</a:t>
            </a:r>
            <a:r>
              <a:rPr sz="1350" dirty="0">
                <a:latin typeface="Corbel"/>
                <a:cs typeface="Corbel"/>
              </a:rPr>
              <a:t>n</a:t>
            </a:r>
            <a:endParaRPr sz="1350">
              <a:latin typeface="Corbel"/>
              <a:cs typeface="Corbel"/>
            </a:endParaRPr>
          </a:p>
          <a:p>
            <a:pPr marL="752475">
              <a:lnSpc>
                <a:spcPct val="100000"/>
              </a:lnSpc>
              <a:spcBef>
                <a:spcPts val="515"/>
              </a:spcBef>
            </a:pPr>
            <a:r>
              <a:rPr sz="1350" spc="5" dirty="0">
                <a:latin typeface="Corbel"/>
                <a:cs typeface="Corbel"/>
              </a:rPr>
              <a:t>W</a:t>
            </a:r>
            <a:r>
              <a:rPr sz="1350" spc="-15" dirty="0">
                <a:latin typeface="Corbel"/>
                <a:cs typeface="Corbel"/>
              </a:rPr>
              <a:t>r</a:t>
            </a:r>
            <a:r>
              <a:rPr sz="1350" spc="-5" dirty="0">
                <a:latin typeface="Corbel"/>
                <a:cs typeface="Corbel"/>
              </a:rPr>
              <a:t>it</a:t>
            </a:r>
            <a:r>
              <a:rPr sz="1350" dirty="0">
                <a:latin typeface="Corbel"/>
                <a:cs typeface="Corbel"/>
              </a:rPr>
              <a:t>e</a:t>
            </a:r>
            <a:r>
              <a:rPr sz="1350" spc="-120" dirty="0">
                <a:latin typeface="Corbel"/>
                <a:cs typeface="Corbel"/>
              </a:rPr>
              <a:t> </a:t>
            </a:r>
            <a:r>
              <a:rPr sz="1350" spc="-20" dirty="0">
                <a:latin typeface="Corbel"/>
                <a:cs typeface="Corbel"/>
              </a:rPr>
              <a:t>O</a:t>
            </a:r>
            <a:r>
              <a:rPr sz="1350" dirty="0">
                <a:latin typeface="Corbel"/>
                <a:cs typeface="Corbel"/>
              </a:rPr>
              <a:t>V</a:t>
            </a:r>
            <a:r>
              <a:rPr sz="1350" spc="-5" dirty="0">
                <a:latin typeface="Corbel"/>
                <a:cs typeface="Corbel"/>
              </a:rPr>
              <a:t>ER</a:t>
            </a:r>
            <a:r>
              <a:rPr sz="1350" dirty="0">
                <a:latin typeface="Corbel"/>
                <a:cs typeface="Corbel"/>
              </a:rPr>
              <a:t>F</a:t>
            </a:r>
            <a:r>
              <a:rPr sz="1350" spc="-95" dirty="0">
                <a:latin typeface="Corbel"/>
                <a:cs typeface="Corbel"/>
              </a:rPr>
              <a:t>L</a:t>
            </a:r>
            <a:r>
              <a:rPr sz="1350" spc="-10" dirty="0">
                <a:latin typeface="Corbel"/>
                <a:cs typeface="Corbel"/>
              </a:rPr>
              <a:t>O</a:t>
            </a:r>
            <a:r>
              <a:rPr sz="1350" spc="5" dirty="0">
                <a:latin typeface="Corbel"/>
                <a:cs typeface="Corbel"/>
              </a:rPr>
              <a:t>W</a:t>
            </a:r>
            <a:endParaRPr sz="1350">
              <a:latin typeface="Corbel"/>
              <a:cs typeface="Corbel"/>
            </a:endParaRPr>
          </a:p>
          <a:p>
            <a:pPr marL="752475" marR="1851660">
              <a:lnSpc>
                <a:spcPct val="145900"/>
              </a:lnSpc>
            </a:pPr>
            <a:r>
              <a:rPr sz="1350" spc="-10" dirty="0">
                <a:latin typeface="Corbel"/>
                <a:cs typeface="Corbel"/>
              </a:rPr>
              <a:t>G</a:t>
            </a:r>
            <a:r>
              <a:rPr sz="1350" spc="90" dirty="0">
                <a:latin typeface="Corbel"/>
                <a:cs typeface="Corbel"/>
              </a:rPr>
              <a:t>o</a:t>
            </a:r>
            <a:r>
              <a:rPr sz="1350" spc="-180" dirty="0">
                <a:latin typeface="Corbel"/>
                <a:cs typeface="Corbel"/>
              </a:rPr>
              <a:t>T</a:t>
            </a:r>
            <a:r>
              <a:rPr sz="1350" dirty="0">
                <a:latin typeface="Corbel"/>
                <a:cs typeface="Corbel"/>
              </a:rPr>
              <a:t>o</a:t>
            </a:r>
            <a:r>
              <a:rPr sz="1350" spc="-60" dirty="0">
                <a:latin typeface="Corbel"/>
                <a:cs typeface="Corbel"/>
              </a:rPr>
              <a:t> </a:t>
            </a:r>
            <a:r>
              <a:rPr sz="1350" spc="-5" dirty="0">
                <a:latin typeface="Corbel"/>
                <a:cs typeface="Corbel"/>
              </a:rPr>
              <a:t>St</a:t>
            </a:r>
            <a:r>
              <a:rPr sz="1350" spc="-10" dirty="0">
                <a:latin typeface="Corbel"/>
                <a:cs typeface="Corbel"/>
              </a:rPr>
              <a:t>e</a:t>
            </a:r>
            <a:r>
              <a:rPr sz="1350" dirty="0">
                <a:latin typeface="Corbel"/>
                <a:cs typeface="Corbel"/>
              </a:rPr>
              <a:t>p</a:t>
            </a:r>
            <a:r>
              <a:rPr sz="1350" spc="-10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12  [</a:t>
            </a:r>
            <a:r>
              <a:rPr sz="1350" spc="-5" dirty="0">
                <a:latin typeface="Corbel"/>
                <a:cs typeface="Corbel"/>
              </a:rPr>
              <a:t>EN</a:t>
            </a:r>
            <a:r>
              <a:rPr sz="1350" dirty="0">
                <a:latin typeface="Corbel"/>
                <a:cs typeface="Corbel"/>
              </a:rPr>
              <a:t>D</a:t>
            </a:r>
            <a:r>
              <a:rPr sz="1350" spc="-150" dirty="0">
                <a:latin typeface="Corbel"/>
                <a:cs typeface="Corbel"/>
              </a:rPr>
              <a:t> </a:t>
            </a:r>
            <a:r>
              <a:rPr sz="1350" spc="5" dirty="0">
                <a:latin typeface="Corbel"/>
                <a:cs typeface="Corbel"/>
              </a:rPr>
              <a:t>O</a:t>
            </a:r>
            <a:r>
              <a:rPr sz="1350" dirty="0">
                <a:latin typeface="Corbel"/>
                <a:cs typeface="Corbel"/>
              </a:rPr>
              <a:t>F</a:t>
            </a:r>
            <a:r>
              <a:rPr sz="1350" spc="-35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IF]</a:t>
            </a:r>
            <a:endParaRPr sz="1350">
              <a:latin typeface="Corbel"/>
              <a:cs typeface="Corbel"/>
            </a:endParaRPr>
          </a:p>
          <a:p>
            <a:pPr marL="66675" marR="1059815">
              <a:lnSpc>
                <a:spcPct val="145900"/>
              </a:lnSpc>
              <a:spcBef>
                <a:spcPts val="5"/>
              </a:spcBef>
            </a:pPr>
            <a:r>
              <a:rPr sz="1350" spc="-5" dirty="0">
                <a:latin typeface="Corbel"/>
                <a:cs typeface="Corbel"/>
              </a:rPr>
              <a:t>St</a:t>
            </a:r>
            <a:r>
              <a:rPr sz="1350" spc="-10" dirty="0">
                <a:latin typeface="Corbel"/>
                <a:cs typeface="Corbel"/>
              </a:rPr>
              <a:t>e</a:t>
            </a:r>
            <a:r>
              <a:rPr sz="1350" dirty="0">
                <a:latin typeface="Corbel"/>
                <a:cs typeface="Corbel"/>
              </a:rPr>
              <a:t>p</a:t>
            </a:r>
            <a:r>
              <a:rPr sz="1350" spc="5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2:</a:t>
            </a:r>
            <a:r>
              <a:rPr sz="1350" spc="-40" dirty="0">
                <a:latin typeface="Corbel"/>
                <a:cs typeface="Corbel"/>
              </a:rPr>
              <a:t> </a:t>
            </a:r>
            <a:r>
              <a:rPr sz="1350" spc="-5" dirty="0">
                <a:latin typeface="Corbel"/>
                <a:cs typeface="Corbel"/>
              </a:rPr>
              <a:t>SE</a:t>
            </a:r>
            <a:r>
              <a:rPr sz="1350" dirty="0">
                <a:latin typeface="Corbel"/>
                <a:cs typeface="Corbel"/>
              </a:rPr>
              <a:t>T</a:t>
            </a:r>
            <a:r>
              <a:rPr sz="1350" spc="15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Ne</a:t>
            </a:r>
            <a:r>
              <a:rPr sz="1350" spc="-10" dirty="0">
                <a:latin typeface="Corbel"/>
                <a:cs typeface="Corbel"/>
              </a:rPr>
              <a:t>w</a:t>
            </a:r>
            <a:r>
              <a:rPr sz="1350" spc="-5" dirty="0">
                <a:latin typeface="Corbel"/>
                <a:cs typeface="Corbel"/>
              </a:rPr>
              <a:t>_No</a:t>
            </a:r>
            <a:r>
              <a:rPr sz="1350" spc="-10" dirty="0">
                <a:latin typeface="Corbel"/>
                <a:cs typeface="Corbel"/>
              </a:rPr>
              <a:t>d</a:t>
            </a:r>
            <a:r>
              <a:rPr sz="1350" dirty="0">
                <a:latin typeface="Corbel"/>
                <a:cs typeface="Corbel"/>
              </a:rPr>
              <a:t>e=</a:t>
            </a:r>
            <a:r>
              <a:rPr sz="1350" spc="-105" dirty="0">
                <a:latin typeface="Corbel"/>
                <a:cs typeface="Corbel"/>
              </a:rPr>
              <a:t> AV</a:t>
            </a:r>
            <a:r>
              <a:rPr sz="1350" spc="-35" dirty="0">
                <a:latin typeface="Corbel"/>
                <a:cs typeface="Corbel"/>
              </a:rPr>
              <a:t>AI</a:t>
            </a:r>
            <a:r>
              <a:rPr sz="1350" dirty="0">
                <a:latin typeface="Corbel"/>
                <a:cs typeface="Corbel"/>
              </a:rPr>
              <a:t>L  </a:t>
            </a:r>
            <a:r>
              <a:rPr sz="1350" spc="-5" dirty="0">
                <a:latin typeface="Corbel"/>
                <a:cs typeface="Corbel"/>
              </a:rPr>
              <a:t>St</a:t>
            </a:r>
            <a:r>
              <a:rPr sz="1350" spc="-10" dirty="0">
                <a:latin typeface="Corbel"/>
                <a:cs typeface="Corbel"/>
              </a:rPr>
              <a:t>e</a:t>
            </a:r>
            <a:r>
              <a:rPr sz="1350" dirty="0">
                <a:latin typeface="Corbel"/>
                <a:cs typeface="Corbel"/>
              </a:rPr>
              <a:t>p</a:t>
            </a:r>
            <a:r>
              <a:rPr sz="1350" spc="-10" dirty="0">
                <a:latin typeface="Corbel"/>
                <a:cs typeface="Corbel"/>
              </a:rPr>
              <a:t> </a:t>
            </a:r>
            <a:r>
              <a:rPr sz="1350" spc="-5" dirty="0">
                <a:latin typeface="Corbel"/>
                <a:cs typeface="Corbel"/>
              </a:rPr>
              <a:t>3</a:t>
            </a:r>
            <a:r>
              <a:rPr sz="1350" dirty="0">
                <a:latin typeface="Corbel"/>
                <a:cs typeface="Corbel"/>
              </a:rPr>
              <a:t>:</a:t>
            </a:r>
            <a:r>
              <a:rPr sz="1350" spc="-65" dirty="0">
                <a:latin typeface="Corbel"/>
                <a:cs typeface="Corbel"/>
              </a:rPr>
              <a:t> </a:t>
            </a:r>
            <a:r>
              <a:rPr sz="1350" spc="-5" dirty="0">
                <a:latin typeface="Corbel"/>
                <a:cs typeface="Corbel"/>
              </a:rPr>
              <a:t>SE</a:t>
            </a:r>
            <a:r>
              <a:rPr sz="1350" dirty="0">
                <a:latin typeface="Corbel"/>
                <a:cs typeface="Corbel"/>
              </a:rPr>
              <a:t>T</a:t>
            </a:r>
            <a:r>
              <a:rPr sz="1350" spc="-125" dirty="0">
                <a:latin typeface="Corbel"/>
                <a:cs typeface="Corbel"/>
              </a:rPr>
              <a:t> </a:t>
            </a:r>
            <a:r>
              <a:rPr sz="1350" spc="-145" dirty="0">
                <a:latin typeface="Corbel"/>
                <a:cs typeface="Corbel"/>
              </a:rPr>
              <a:t>A</a:t>
            </a:r>
            <a:r>
              <a:rPr sz="1350" spc="-140" dirty="0">
                <a:latin typeface="Corbel"/>
                <a:cs typeface="Corbel"/>
              </a:rPr>
              <a:t>V</a:t>
            </a:r>
            <a:r>
              <a:rPr sz="1350" dirty="0">
                <a:latin typeface="Corbel"/>
                <a:cs typeface="Corbel"/>
              </a:rPr>
              <a:t>AIL</a:t>
            </a:r>
            <a:r>
              <a:rPr sz="1350" spc="-30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=</a:t>
            </a:r>
            <a:r>
              <a:rPr sz="1350" spc="-130" dirty="0">
                <a:latin typeface="Corbel"/>
                <a:cs typeface="Corbel"/>
              </a:rPr>
              <a:t> </a:t>
            </a:r>
            <a:r>
              <a:rPr sz="1350" spc="-145" dirty="0">
                <a:latin typeface="Corbel"/>
                <a:cs typeface="Corbel"/>
              </a:rPr>
              <a:t>A</a:t>
            </a:r>
            <a:r>
              <a:rPr sz="1350" spc="-140" dirty="0">
                <a:latin typeface="Corbel"/>
                <a:cs typeface="Corbel"/>
              </a:rPr>
              <a:t>V</a:t>
            </a:r>
            <a:r>
              <a:rPr sz="1350" dirty="0">
                <a:latin typeface="Corbel"/>
                <a:cs typeface="Corbel"/>
              </a:rPr>
              <a:t>AIL</a:t>
            </a:r>
            <a:r>
              <a:rPr sz="1350" spc="-20" dirty="0">
                <a:latin typeface="Corbel"/>
                <a:cs typeface="Corbel"/>
              </a:rPr>
              <a:t> </a:t>
            </a:r>
            <a:r>
              <a:rPr sz="1350" spc="5" dirty="0">
                <a:latin typeface="Corbel"/>
                <a:cs typeface="Corbel"/>
              </a:rPr>
              <a:t>-</a:t>
            </a:r>
            <a:r>
              <a:rPr sz="1350" dirty="0">
                <a:latin typeface="Corbel"/>
                <a:cs typeface="Corbel"/>
              </a:rPr>
              <a:t>&gt;</a:t>
            </a:r>
            <a:r>
              <a:rPr sz="1350" spc="-20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N</a:t>
            </a:r>
            <a:r>
              <a:rPr sz="1350" spc="-5" dirty="0">
                <a:latin typeface="Corbel"/>
                <a:cs typeface="Corbel"/>
              </a:rPr>
              <a:t>EXT</a:t>
            </a:r>
            <a:endParaRPr sz="1350">
              <a:latin typeface="Corbel"/>
              <a:cs typeface="Corbel"/>
            </a:endParaRPr>
          </a:p>
          <a:p>
            <a:pPr marL="12700" marR="692150">
              <a:lnSpc>
                <a:spcPct val="146000"/>
              </a:lnSpc>
              <a:spcBef>
                <a:spcPts val="745"/>
              </a:spcBef>
            </a:pPr>
            <a:r>
              <a:rPr sz="1350" spc="-5" dirty="0">
                <a:latin typeface="Corbel"/>
                <a:cs typeface="Corbel"/>
              </a:rPr>
              <a:t>St</a:t>
            </a:r>
            <a:r>
              <a:rPr sz="1350" spc="-10" dirty="0">
                <a:latin typeface="Corbel"/>
                <a:cs typeface="Corbel"/>
              </a:rPr>
              <a:t>e</a:t>
            </a:r>
            <a:r>
              <a:rPr sz="1350" dirty="0">
                <a:latin typeface="Corbel"/>
                <a:cs typeface="Corbel"/>
              </a:rPr>
              <a:t>p</a:t>
            </a:r>
            <a:r>
              <a:rPr sz="1350" spc="-10" dirty="0">
                <a:latin typeface="Corbel"/>
                <a:cs typeface="Corbel"/>
              </a:rPr>
              <a:t> </a:t>
            </a:r>
            <a:r>
              <a:rPr sz="1350" spc="-20" dirty="0">
                <a:latin typeface="Corbel"/>
                <a:cs typeface="Corbel"/>
              </a:rPr>
              <a:t>4</a:t>
            </a:r>
            <a:r>
              <a:rPr sz="1350" dirty="0">
                <a:latin typeface="Corbel"/>
                <a:cs typeface="Corbel"/>
              </a:rPr>
              <a:t>:</a:t>
            </a:r>
            <a:r>
              <a:rPr sz="1350" spc="-55" dirty="0">
                <a:latin typeface="Corbel"/>
                <a:cs typeface="Corbel"/>
              </a:rPr>
              <a:t> </a:t>
            </a:r>
            <a:r>
              <a:rPr sz="1350" spc="-5" dirty="0">
                <a:latin typeface="Corbel"/>
                <a:cs typeface="Corbel"/>
              </a:rPr>
              <a:t>SE</a:t>
            </a:r>
            <a:r>
              <a:rPr sz="1350" dirty="0">
                <a:latin typeface="Corbel"/>
                <a:cs typeface="Corbel"/>
              </a:rPr>
              <a:t>T</a:t>
            </a:r>
            <a:r>
              <a:rPr sz="1350" spc="5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Ne</a:t>
            </a:r>
            <a:r>
              <a:rPr sz="1350" spc="-10" dirty="0">
                <a:latin typeface="Corbel"/>
                <a:cs typeface="Corbel"/>
              </a:rPr>
              <a:t>w</a:t>
            </a:r>
            <a:r>
              <a:rPr sz="1350" dirty="0">
                <a:latin typeface="Corbel"/>
                <a:cs typeface="Corbel"/>
              </a:rPr>
              <a:t>_</a:t>
            </a:r>
            <a:r>
              <a:rPr sz="1350" spc="-10" dirty="0">
                <a:latin typeface="Corbel"/>
                <a:cs typeface="Corbel"/>
              </a:rPr>
              <a:t>N</a:t>
            </a:r>
            <a:r>
              <a:rPr sz="1350" spc="-5" dirty="0">
                <a:latin typeface="Corbel"/>
                <a:cs typeface="Corbel"/>
              </a:rPr>
              <a:t>o</a:t>
            </a:r>
            <a:r>
              <a:rPr sz="1350" spc="5" dirty="0">
                <a:latin typeface="Corbel"/>
                <a:cs typeface="Corbel"/>
              </a:rPr>
              <a:t>d</a:t>
            </a:r>
            <a:r>
              <a:rPr sz="1350" spc="-5" dirty="0">
                <a:latin typeface="Corbel"/>
                <a:cs typeface="Corbel"/>
              </a:rPr>
              <a:t>e</a:t>
            </a:r>
            <a:r>
              <a:rPr sz="1350" spc="5" dirty="0">
                <a:latin typeface="Corbel"/>
                <a:cs typeface="Corbel"/>
              </a:rPr>
              <a:t>-</a:t>
            </a:r>
            <a:r>
              <a:rPr sz="1350" dirty="0">
                <a:latin typeface="Corbel"/>
                <a:cs typeface="Corbel"/>
              </a:rPr>
              <a:t>&gt;</a:t>
            </a:r>
            <a:r>
              <a:rPr sz="1350" spc="-30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D</a:t>
            </a:r>
            <a:r>
              <a:rPr sz="1350" spc="-145" dirty="0">
                <a:latin typeface="Corbel"/>
                <a:cs typeface="Corbel"/>
              </a:rPr>
              <a:t>AT</a:t>
            </a:r>
            <a:r>
              <a:rPr sz="1350" dirty="0">
                <a:latin typeface="Corbel"/>
                <a:cs typeface="Corbel"/>
              </a:rPr>
              <a:t>A</a:t>
            </a:r>
            <a:r>
              <a:rPr sz="1350" spc="-30" dirty="0">
                <a:latin typeface="Corbel"/>
                <a:cs typeface="Corbel"/>
              </a:rPr>
              <a:t> </a:t>
            </a:r>
            <a:r>
              <a:rPr sz="1350" spc="80" dirty="0">
                <a:latin typeface="Corbel"/>
                <a:cs typeface="Corbel"/>
              </a:rPr>
              <a:t>=</a:t>
            </a:r>
            <a:r>
              <a:rPr sz="1350" spc="-140" dirty="0">
                <a:latin typeface="Corbel"/>
                <a:cs typeface="Corbel"/>
              </a:rPr>
              <a:t>V</a:t>
            </a:r>
            <a:r>
              <a:rPr sz="1350" spc="-5" dirty="0">
                <a:latin typeface="Corbel"/>
                <a:cs typeface="Corbel"/>
              </a:rPr>
              <a:t>AL  St</a:t>
            </a:r>
            <a:r>
              <a:rPr sz="1350" spc="-10" dirty="0">
                <a:latin typeface="Corbel"/>
                <a:cs typeface="Corbel"/>
              </a:rPr>
              <a:t>e</a:t>
            </a:r>
            <a:r>
              <a:rPr sz="1350" dirty="0">
                <a:latin typeface="Corbel"/>
                <a:cs typeface="Corbel"/>
              </a:rPr>
              <a:t>p</a:t>
            </a:r>
            <a:r>
              <a:rPr sz="1350" spc="-20" dirty="0">
                <a:latin typeface="Corbel"/>
                <a:cs typeface="Corbel"/>
              </a:rPr>
              <a:t> </a:t>
            </a:r>
            <a:r>
              <a:rPr sz="1350" spc="-5" dirty="0">
                <a:latin typeface="Corbel"/>
                <a:cs typeface="Corbel"/>
              </a:rPr>
              <a:t>5</a:t>
            </a:r>
            <a:r>
              <a:rPr sz="1350" dirty="0">
                <a:latin typeface="Corbel"/>
                <a:cs typeface="Corbel"/>
              </a:rPr>
              <a:t>:</a:t>
            </a:r>
            <a:r>
              <a:rPr sz="1350" spc="-65" dirty="0">
                <a:latin typeface="Corbel"/>
                <a:cs typeface="Corbel"/>
              </a:rPr>
              <a:t> </a:t>
            </a:r>
            <a:r>
              <a:rPr sz="1350" spc="-5" dirty="0">
                <a:latin typeface="Corbel"/>
                <a:cs typeface="Corbel"/>
              </a:rPr>
              <a:t>SE</a:t>
            </a:r>
            <a:r>
              <a:rPr sz="1350" dirty="0">
                <a:latin typeface="Corbel"/>
                <a:cs typeface="Corbel"/>
              </a:rPr>
              <a:t>T</a:t>
            </a:r>
            <a:r>
              <a:rPr sz="1350" spc="-10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Ne</a:t>
            </a:r>
            <a:r>
              <a:rPr sz="1350" spc="-10" dirty="0">
                <a:latin typeface="Corbel"/>
                <a:cs typeface="Corbel"/>
              </a:rPr>
              <a:t>w</a:t>
            </a:r>
            <a:r>
              <a:rPr sz="1350" spc="-5" dirty="0">
                <a:latin typeface="Corbel"/>
                <a:cs typeface="Corbel"/>
              </a:rPr>
              <a:t>_No</a:t>
            </a:r>
            <a:r>
              <a:rPr sz="1350" spc="-10" dirty="0">
                <a:latin typeface="Corbel"/>
                <a:cs typeface="Corbel"/>
              </a:rPr>
              <a:t>d</a:t>
            </a:r>
            <a:r>
              <a:rPr sz="1350" dirty="0">
                <a:latin typeface="Corbel"/>
                <a:cs typeface="Corbel"/>
              </a:rPr>
              <a:t>e</a:t>
            </a:r>
            <a:r>
              <a:rPr sz="1350" spc="-10" dirty="0">
                <a:latin typeface="Corbel"/>
                <a:cs typeface="Corbel"/>
              </a:rPr>
              <a:t>-</a:t>
            </a:r>
            <a:r>
              <a:rPr sz="1350" dirty="0">
                <a:latin typeface="Corbel"/>
                <a:cs typeface="Corbel"/>
              </a:rPr>
              <a:t>&gt;</a:t>
            </a:r>
            <a:r>
              <a:rPr sz="1350" spc="-45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N</a:t>
            </a:r>
            <a:r>
              <a:rPr sz="1350" spc="-5" dirty="0">
                <a:latin typeface="Corbel"/>
                <a:cs typeface="Corbel"/>
              </a:rPr>
              <a:t>EX</a:t>
            </a:r>
            <a:r>
              <a:rPr sz="1350" dirty="0">
                <a:latin typeface="Corbel"/>
                <a:cs typeface="Corbel"/>
              </a:rPr>
              <a:t>T</a:t>
            </a:r>
            <a:r>
              <a:rPr sz="1350" spc="-45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=</a:t>
            </a:r>
            <a:r>
              <a:rPr sz="1350" spc="-80" dirty="0">
                <a:latin typeface="Corbel"/>
                <a:cs typeface="Corbel"/>
              </a:rPr>
              <a:t> </a:t>
            </a:r>
            <a:r>
              <a:rPr sz="1350" spc="-30" dirty="0">
                <a:latin typeface="Corbel"/>
                <a:cs typeface="Corbel"/>
              </a:rPr>
              <a:t>S</a:t>
            </a:r>
            <a:r>
              <a:rPr sz="1350" spc="-95" dirty="0">
                <a:latin typeface="Corbel"/>
                <a:cs typeface="Corbel"/>
              </a:rPr>
              <a:t>T</a:t>
            </a:r>
            <a:r>
              <a:rPr sz="1350" spc="-25" dirty="0">
                <a:latin typeface="Corbel"/>
                <a:cs typeface="Corbel"/>
              </a:rPr>
              <a:t>AR</a:t>
            </a:r>
            <a:r>
              <a:rPr sz="1350" dirty="0">
                <a:latin typeface="Corbel"/>
                <a:cs typeface="Corbel"/>
              </a:rPr>
              <a:t>T  </a:t>
            </a:r>
            <a:r>
              <a:rPr sz="1350" spc="-5" dirty="0">
                <a:latin typeface="Corbel"/>
                <a:cs typeface="Corbel"/>
              </a:rPr>
              <a:t>St</a:t>
            </a:r>
            <a:r>
              <a:rPr sz="1350" spc="-10" dirty="0">
                <a:latin typeface="Corbel"/>
                <a:cs typeface="Corbel"/>
              </a:rPr>
              <a:t>e</a:t>
            </a:r>
            <a:r>
              <a:rPr sz="1350" dirty="0">
                <a:latin typeface="Corbel"/>
                <a:cs typeface="Corbel"/>
              </a:rPr>
              <a:t>p</a:t>
            </a:r>
            <a:r>
              <a:rPr sz="1350" spc="-10" dirty="0">
                <a:latin typeface="Corbel"/>
                <a:cs typeface="Corbel"/>
              </a:rPr>
              <a:t> </a:t>
            </a:r>
            <a:r>
              <a:rPr sz="1350" spc="-5" dirty="0">
                <a:latin typeface="Corbel"/>
                <a:cs typeface="Corbel"/>
              </a:rPr>
              <a:t>6</a:t>
            </a:r>
            <a:r>
              <a:rPr sz="1350" dirty="0">
                <a:latin typeface="Corbel"/>
                <a:cs typeface="Corbel"/>
              </a:rPr>
              <a:t>:</a:t>
            </a:r>
            <a:r>
              <a:rPr sz="1350" spc="-65" dirty="0">
                <a:latin typeface="Corbel"/>
                <a:cs typeface="Corbel"/>
              </a:rPr>
              <a:t> </a:t>
            </a:r>
            <a:r>
              <a:rPr sz="1350" spc="-5" dirty="0">
                <a:latin typeface="Corbel"/>
                <a:cs typeface="Corbel"/>
              </a:rPr>
              <a:t>SE</a:t>
            </a:r>
            <a:r>
              <a:rPr sz="1350" dirty="0">
                <a:latin typeface="Corbel"/>
                <a:cs typeface="Corbel"/>
              </a:rPr>
              <a:t>T</a:t>
            </a:r>
            <a:r>
              <a:rPr sz="1350" spc="-10" dirty="0">
                <a:latin typeface="Corbel"/>
                <a:cs typeface="Corbel"/>
              </a:rPr>
              <a:t> P</a:t>
            </a:r>
            <a:r>
              <a:rPr sz="1350" spc="-5" dirty="0">
                <a:latin typeface="Corbel"/>
                <a:cs typeface="Corbel"/>
              </a:rPr>
              <a:t>T</a:t>
            </a:r>
            <a:r>
              <a:rPr sz="1350" dirty="0">
                <a:latin typeface="Corbel"/>
                <a:cs typeface="Corbel"/>
              </a:rPr>
              <a:t>R</a:t>
            </a:r>
            <a:r>
              <a:rPr sz="1350" spc="-15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=</a:t>
            </a:r>
            <a:r>
              <a:rPr sz="1350" spc="-80" dirty="0">
                <a:latin typeface="Corbel"/>
                <a:cs typeface="Corbel"/>
              </a:rPr>
              <a:t> </a:t>
            </a:r>
            <a:r>
              <a:rPr sz="1350" spc="-30" dirty="0">
                <a:latin typeface="Corbel"/>
                <a:cs typeface="Corbel"/>
              </a:rPr>
              <a:t>S</a:t>
            </a:r>
            <a:r>
              <a:rPr sz="1350" spc="-95" dirty="0">
                <a:latin typeface="Corbel"/>
                <a:cs typeface="Corbel"/>
              </a:rPr>
              <a:t>T</a:t>
            </a:r>
            <a:r>
              <a:rPr sz="1350" spc="-25" dirty="0">
                <a:latin typeface="Corbel"/>
                <a:cs typeface="Corbel"/>
              </a:rPr>
              <a:t>AR</a:t>
            </a:r>
            <a:r>
              <a:rPr sz="1350" dirty="0">
                <a:latin typeface="Corbel"/>
                <a:cs typeface="Corbel"/>
              </a:rPr>
              <a:t>T</a:t>
            </a:r>
            <a:endParaRPr sz="13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350" spc="-5" dirty="0">
                <a:latin typeface="Corbel"/>
                <a:cs typeface="Corbel"/>
              </a:rPr>
              <a:t>St</a:t>
            </a:r>
            <a:r>
              <a:rPr sz="1350" spc="-10" dirty="0">
                <a:latin typeface="Corbel"/>
                <a:cs typeface="Corbel"/>
              </a:rPr>
              <a:t>e</a:t>
            </a:r>
            <a:r>
              <a:rPr sz="1350" dirty="0">
                <a:latin typeface="Corbel"/>
                <a:cs typeface="Corbel"/>
              </a:rPr>
              <a:t>p</a:t>
            </a:r>
            <a:r>
              <a:rPr sz="1350" spc="-10" dirty="0">
                <a:latin typeface="Corbel"/>
                <a:cs typeface="Corbel"/>
              </a:rPr>
              <a:t> </a:t>
            </a:r>
            <a:r>
              <a:rPr sz="1350" spc="-5" dirty="0">
                <a:latin typeface="Corbel"/>
                <a:cs typeface="Corbel"/>
              </a:rPr>
              <a:t>7</a:t>
            </a:r>
            <a:r>
              <a:rPr sz="1350" dirty="0">
                <a:latin typeface="Corbel"/>
                <a:cs typeface="Corbel"/>
              </a:rPr>
              <a:t>:</a:t>
            </a:r>
            <a:r>
              <a:rPr sz="1350" spc="5" dirty="0">
                <a:latin typeface="Corbel"/>
                <a:cs typeface="Corbel"/>
              </a:rPr>
              <a:t> </a:t>
            </a:r>
            <a:r>
              <a:rPr sz="1350" spc="-35" dirty="0">
                <a:latin typeface="Corbel"/>
                <a:cs typeface="Corbel"/>
              </a:rPr>
              <a:t>R</a:t>
            </a:r>
            <a:r>
              <a:rPr sz="1350" spc="-15" dirty="0">
                <a:latin typeface="Corbel"/>
                <a:cs typeface="Corbel"/>
              </a:rPr>
              <a:t>epe</a:t>
            </a:r>
            <a:r>
              <a:rPr sz="1350" spc="-20" dirty="0">
                <a:latin typeface="Corbel"/>
                <a:cs typeface="Corbel"/>
              </a:rPr>
              <a:t>a</a:t>
            </a:r>
            <a:r>
              <a:rPr sz="1350" dirty="0">
                <a:latin typeface="Corbel"/>
                <a:cs typeface="Corbel"/>
              </a:rPr>
              <a:t>t</a:t>
            </a:r>
            <a:r>
              <a:rPr sz="1350" spc="-70" dirty="0">
                <a:latin typeface="Corbel"/>
                <a:cs typeface="Corbel"/>
              </a:rPr>
              <a:t> </a:t>
            </a:r>
            <a:r>
              <a:rPr sz="1350" spc="-5" dirty="0">
                <a:latin typeface="Corbel"/>
                <a:cs typeface="Corbel"/>
              </a:rPr>
              <a:t>St</a:t>
            </a:r>
            <a:r>
              <a:rPr sz="1350" spc="-10" dirty="0">
                <a:latin typeface="Corbel"/>
                <a:cs typeface="Corbel"/>
              </a:rPr>
              <a:t>e</a:t>
            </a:r>
            <a:r>
              <a:rPr sz="1350" dirty="0">
                <a:latin typeface="Corbel"/>
                <a:cs typeface="Corbel"/>
              </a:rPr>
              <a:t>p</a:t>
            </a:r>
            <a:r>
              <a:rPr sz="1350" spc="-20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8</a:t>
            </a:r>
            <a:r>
              <a:rPr sz="1350" spc="15" dirty="0">
                <a:latin typeface="Corbel"/>
                <a:cs typeface="Corbel"/>
              </a:rPr>
              <a:t> </a:t>
            </a:r>
            <a:r>
              <a:rPr sz="1350" spc="-10" dirty="0">
                <a:latin typeface="Corbel"/>
                <a:cs typeface="Corbel"/>
              </a:rPr>
              <a:t>w</a:t>
            </a:r>
            <a:r>
              <a:rPr sz="1350" spc="-5" dirty="0">
                <a:latin typeface="Corbel"/>
                <a:cs typeface="Corbel"/>
              </a:rPr>
              <a:t>hi</a:t>
            </a:r>
            <a:r>
              <a:rPr sz="1350" spc="-10" dirty="0">
                <a:latin typeface="Corbel"/>
                <a:cs typeface="Corbel"/>
              </a:rPr>
              <a:t>l</a:t>
            </a:r>
            <a:r>
              <a:rPr sz="1350" dirty="0">
                <a:latin typeface="Corbel"/>
                <a:cs typeface="Corbel"/>
              </a:rPr>
              <a:t>e</a:t>
            </a:r>
            <a:r>
              <a:rPr sz="1350" spc="-10" dirty="0">
                <a:latin typeface="Corbel"/>
                <a:cs typeface="Corbel"/>
              </a:rPr>
              <a:t> P</a:t>
            </a:r>
            <a:r>
              <a:rPr sz="1350" spc="-5" dirty="0">
                <a:latin typeface="Corbel"/>
                <a:cs typeface="Corbel"/>
              </a:rPr>
              <a:t>T</a:t>
            </a:r>
            <a:r>
              <a:rPr sz="1350" dirty="0">
                <a:latin typeface="Corbel"/>
                <a:cs typeface="Corbel"/>
              </a:rPr>
              <a:t>R</a:t>
            </a:r>
            <a:r>
              <a:rPr sz="1350" spc="-5" dirty="0">
                <a:latin typeface="Corbel"/>
                <a:cs typeface="Corbel"/>
              </a:rPr>
              <a:t> </a:t>
            </a:r>
            <a:r>
              <a:rPr sz="1350" spc="5" dirty="0">
                <a:latin typeface="Corbel"/>
                <a:cs typeface="Corbel"/>
              </a:rPr>
              <a:t>-</a:t>
            </a:r>
            <a:r>
              <a:rPr sz="1350" dirty="0">
                <a:latin typeface="Corbel"/>
                <a:cs typeface="Corbel"/>
              </a:rPr>
              <a:t>&gt;</a:t>
            </a:r>
            <a:r>
              <a:rPr sz="1350" spc="-10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N</a:t>
            </a:r>
            <a:r>
              <a:rPr sz="1350" spc="-5" dirty="0">
                <a:latin typeface="Corbel"/>
                <a:cs typeface="Corbel"/>
              </a:rPr>
              <a:t>EX</a:t>
            </a:r>
            <a:r>
              <a:rPr sz="1350" dirty="0">
                <a:latin typeface="Corbel"/>
                <a:cs typeface="Corbel"/>
              </a:rPr>
              <a:t>T</a:t>
            </a:r>
            <a:r>
              <a:rPr sz="1350" spc="-40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!=</a:t>
            </a:r>
            <a:r>
              <a:rPr sz="1350" spc="-70" dirty="0">
                <a:latin typeface="Corbel"/>
                <a:cs typeface="Corbel"/>
              </a:rPr>
              <a:t> </a:t>
            </a:r>
            <a:r>
              <a:rPr sz="1350" spc="-30" dirty="0">
                <a:latin typeface="Corbel"/>
                <a:cs typeface="Corbel"/>
              </a:rPr>
              <a:t>S</a:t>
            </a:r>
            <a:r>
              <a:rPr sz="1350" spc="-95" dirty="0">
                <a:latin typeface="Corbel"/>
                <a:cs typeface="Corbel"/>
              </a:rPr>
              <a:t>T</a:t>
            </a:r>
            <a:r>
              <a:rPr sz="1350" spc="-25" dirty="0">
                <a:latin typeface="Corbel"/>
                <a:cs typeface="Corbel"/>
              </a:rPr>
              <a:t>AR</a:t>
            </a:r>
            <a:r>
              <a:rPr sz="1350" dirty="0">
                <a:latin typeface="Corbel"/>
                <a:cs typeface="Corbel"/>
              </a:rPr>
              <a:t>T</a:t>
            </a:r>
            <a:endParaRPr sz="13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350" spc="-5" dirty="0">
                <a:latin typeface="Corbel"/>
                <a:cs typeface="Corbel"/>
              </a:rPr>
              <a:t>Step</a:t>
            </a:r>
            <a:r>
              <a:rPr sz="1350" spc="-30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8:SET</a:t>
            </a:r>
            <a:r>
              <a:rPr sz="1350" spc="-15" dirty="0">
                <a:latin typeface="Corbel"/>
                <a:cs typeface="Corbel"/>
              </a:rPr>
              <a:t> </a:t>
            </a:r>
            <a:r>
              <a:rPr sz="1350" spc="-5" dirty="0">
                <a:latin typeface="Corbel"/>
                <a:cs typeface="Corbel"/>
              </a:rPr>
              <a:t>PTR</a:t>
            </a:r>
            <a:r>
              <a:rPr sz="1350" spc="-35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=</a:t>
            </a:r>
            <a:r>
              <a:rPr sz="1350" spc="-10" dirty="0">
                <a:latin typeface="Corbel"/>
                <a:cs typeface="Corbel"/>
              </a:rPr>
              <a:t> </a:t>
            </a:r>
            <a:r>
              <a:rPr sz="1350" spc="-5" dirty="0">
                <a:latin typeface="Corbel"/>
                <a:cs typeface="Corbel"/>
              </a:rPr>
              <a:t>PTR</a:t>
            </a:r>
            <a:r>
              <a:rPr sz="1350" spc="-25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-&gt;</a:t>
            </a:r>
            <a:r>
              <a:rPr sz="1350" spc="-25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NEXT</a:t>
            </a:r>
            <a:endParaRPr sz="1350">
              <a:latin typeface="Corbel"/>
              <a:cs typeface="Corbel"/>
            </a:endParaRPr>
          </a:p>
          <a:p>
            <a:pPr marL="698500">
              <a:lnSpc>
                <a:spcPct val="100000"/>
              </a:lnSpc>
              <a:spcBef>
                <a:spcPts val="710"/>
              </a:spcBef>
            </a:pPr>
            <a:r>
              <a:rPr sz="1350" dirty="0">
                <a:latin typeface="Corbel"/>
                <a:cs typeface="Corbel"/>
              </a:rPr>
              <a:t>[</a:t>
            </a:r>
            <a:r>
              <a:rPr sz="1350" spc="-5" dirty="0">
                <a:latin typeface="Corbel"/>
                <a:cs typeface="Corbel"/>
              </a:rPr>
              <a:t>E</a:t>
            </a:r>
            <a:r>
              <a:rPr sz="1350" dirty="0">
                <a:latin typeface="Corbel"/>
                <a:cs typeface="Corbel"/>
              </a:rPr>
              <a:t>ND</a:t>
            </a:r>
            <a:r>
              <a:rPr sz="1350" spc="-140" dirty="0">
                <a:latin typeface="Corbel"/>
                <a:cs typeface="Corbel"/>
              </a:rPr>
              <a:t> </a:t>
            </a:r>
            <a:r>
              <a:rPr sz="1350" spc="5" dirty="0">
                <a:latin typeface="Corbel"/>
                <a:cs typeface="Corbel"/>
              </a:rPr>
              <a:t>O</a:t>
            </a:r>
            <a:r>
              <a:rPr sz="1350" dirty="0">
                <a:latin typeface="Corbel"/>
                <a:cs typeface="Corbel"/>
              </a:rPr>
              <a:t>F</a:t>
            </a:r>
            <a:r>
              <a:rPr sz="1350" spc="-20" dirty="0">
                <a:latin typeface="Corbel"/>
                <a:cs typeface="Corbel"/>
              </a:rPr>
              <a:t> </a:t>
            </a:r>
            <a:r>
              <a:rPr sz="1350" spc="-110" dirty="0">
                <a:latin typeface="Corbel"/>
                <a:cs typeface="Corbel"/>
              </a:rPr>
              <a:t>L</a:t>
            </a:r>
            <a:r>
              <a:rPr sz="1350" spc="5" dirty="0">
                <a:latin typeface="Corbel"/>
                <a:cs typeface="Corbel"/>
              </a:rPr>
              <a:t>OO</a:t>
            </a:r>
            <a:r>
              <a:rPr sz="1350" spc="-10" dirty="0">
                <a:latin typeface="Corbel"/>
                <a:cs typeface="Corbel"/>
              </a:rPr>
              <a:t>P</a:t>
            </a:r>
            <a:r>
              <a:rPr sz="1350" dirty="0">
                <a:latin typeface="Corbel"/>
                <a:cs typeface="Corbel"/>
              </a:rPr>
              <a:t>]</a:t>
            </a:r>
            <a:endParaRPr sz="135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715" y="46736"/>
            <a:ext cx="4822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79295" algn="l"/>
                <a:tab pos="4254500" algn="l"/>
              </a:tabLst>
            </a:pPr>
            <a:r>
              <a:rPr sz="2800" spc="-110" dirty="0"/>
              <a:t>Ne</a:t>
            </a:r>
            <a:r>
              <a:rPr sz="2800" spc="-5" dirty="0"/>
              <a:t>w</a:t>
            </a:r>
            <a:r>
              <a:rPr sz="2800" spc="-229" dirty="0"/>
              <a:t> </a:t>
            </a:r>
            <a:r>
              <a:rPr sz="2800" spc="-114" dirty="0"/>
              <a:t>n</a:t>
            </a:r>
            <a:r>
              <a:rPr sz="2800" spc="-110" dirty="0"/>
              <a:t>o</a:t>
            </a:r>
            <a:r>
              <a:rPr sz="2800" spc="-114" dirty="0"/>
              <a:t>d</a:t>
            </a:r>
            <a:r>
              <a:rPr sz="2800" spc="-5" dirty="0"/>
              <a:t>e</a:t>
            </a:r>
            <a:r>
              <a:rPr sz="2800" spc="-215" dirty="0"/>
              <a:t> </a:t>
            </a:r>
            <a:r>
              <a:rPr sz="2800" spc="-120" dirty="0"/>
              <a:t>i</a:t>
            </a:r>
            <a:r>
              <a:rPr sz="2800" spc="-5" dirty="0"/>
              <a:t>s</a:t>
            </a:r>
            <a:r>
              <a:rPr sz="2800" dirty="0"/>
              <a:t>	</a:t>
            </a:r>
            <a:r>
              <a:rPr sz="2800" spc="-120" dirty="0"/>
              <a:t>i</a:t>
            </a:r>
            <a:r>
              <a:rPr sz="2800" spc="-114" dirty="0"/>
              <a:t>ns</a:t>
            </a:r>
            <a:r>
              <a:rPr sz="2800" spc="-110" dirty="0"/>
              <a:t>e</a:t>
            </a:r>
            <a:r>
              <a:rPr sz="2800" spc="-114" dirty="0"/>
              <a:t>rt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15" dirty="0"/>
              <a:t> </a:t>
            </a:r>
            <a:r>
              <a:rPr sz="2800" spc="-120" dirty="0"/>
              <a:t>a</a:t>
            </a:r>
            <a:r>
              <a:rPr sz="2800" spc="-5" dirty="0"/>
              <a:t>t</a:t>
            </a:r>
            <a:r>
              <a:rPr sz="2800" spc="-215" dirty="0"/>
              <a:t> </a:t>
            </a:r>
            <a:r>
              <a:rPr sz="2800" spc="-114" dirty="0"/>
              <a:t>th</a:t>
            </a:r>
            <a:r>
              <a:rPr sz="2800" spc="-5" dirty="0"/>
              <a:t>e</a:t>
            </a:r>
            <a:r>
              <a:rPr sz="2800" dirty="0"/>
              <a:t>	</a:t>
            </a:r>
            <a:r>
              <a:rPr sz="2800" spc="-110" dirty="0"/>
              <a:t>e</a:t>
            </a:r>
            <a:r>
              <a:rPr sz="2800" spc="-114" dirty="0"/>
              <a:t>n</a:t>
            </a:r>
            <a:r>
              <a:rPr sz="2800" spc="-5" dirty="0"/>
              <a:t>d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167376" y="770915"/>
            <a:ext cx="2967355" cy="1226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000"/>
              </a:lnSpc>
              <a:spcBef>
                <a:spcPts val="95"/>
              </a:spcBef>
            </a:pPr>
            <a:r>
              <a:rPr sz="1350" spc="-5" dirty="0">
                <a:latin typeface="Corbel"/>
                <a:cs typeface="Corbel"/>
              </a:rPr>
              <a:t>Step 9: </a:t>
            </a:r>
            <a:r>
              <a:rPr sz="1350" dirty="0">
                <a:latin typeface="Corbel"/>
                <a:cs typeface="Corbel"/>
              </a:rPr>
              <a:t>SET </a:t>
            </a:r>
            <a:r>
              <a:rPr sz="1350" spc="-5" dirty="0">
                <a:latin typeface="Corbel"/>
                <a:cs typeface="Corbel"/>
              </a:rPr>
              <a:t>PTR </a:t>
            </a:r>
            <a:r>
              <a:rPr sz="1350" spc="5" dirty="0">
                <a:latin typeface="Corbel"/>
                <a:cs typeface="Corbel"/>
              </a:rPr>
              <a:t>-&gt; </a:t>
            </a:r>
            <a:r>
              <a:rPr sz="1350" dirty="0">
                <a:latin typeface="Corbel"/>
                <a:cs typeface="Corbel"/>
              </a:rPr>
              <a:t>NEXT = </a:t>
            </a:r>
            <a:r>
              <a:rPr sz="1350" spc="-5" dirty="0">
                <a:latin typeface="Corbel"/>
                <a:cs typeface="Corbel"/>
              </a:rPr>
              <a:t>New_Node </a:t>
            </a:r>
            <a:r>
              <a:rPr sz="1350" dirty="0">
                <a:latin typeface="Corbel"/>
                <a:cs typeface="Corbel"/>
              </a:rPr>
              <a:t> </a:t>
            </a:r>
            <a:r>
              <a:rPr sz="1350" spc="-5" dirty="0">
                <a:latin typeface="Corbel"/>
                <a:cs typeface="Corbel"/>
              </a:rPr>
              <a:t>St</a:t>
            </a:r>
            <a:r>
              <a:rPr sz="1350" spc="-10" dirty="0">
                <a:latin typeface="Corbel"/>
                <a:cs typeface="Corbel"/>
              </a:rPr>
              <a:t>e</a:t>
            </a:r>
            <a:r>
              <a:rPr sz="1350" dirty="0">
                <a:latin typeface="Corbel"/>
                <a:cs typeface="Corbel"/>
              </a:rPr>
              <a:t>p</a:t>
            </a:r>
            <a:r>
              <a:rPr sz="1350" spc="-10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10:</a:t>
            </a:r>
            <a:r>
              <a:rPr sz="1350" spc="-100" dirty="0">
                <a:latin typeface="Corbel"/>
                <a:cs typeface="Corbel"/>
              </a:rPr>
              <a:t> </a:t>
            </a:r>
            <a:r>
              <a:rPr sz="1350" spc="-5" dirty="0">
                <a:latin typeface="Corbel"/>
                <a:cs typeface="Corbel"/>
              </a:rPr>
              <a:t>SE</a:t>
            </a:r>
            <a:r>
              <a:rPr sz="1350" dirty="0">
                <a:latin typeface="Corbel"/>
                <a:cs typeface="Corbel"/>
              </a:rPr>
              <a:t>T</a:t>
            </a:r>
            <a:r>
              <a:rPr sz="1350" spc="-70" dirty="0">
                <a:latin typeface="Corbel"/>
                <a:cs typeface="Corbel"/>
              </a:rPr>
              <a:t> </a:t>
            </a:r>
            <a:r>
              <a:rPr sz="1350" spc="-30" dirty="0">
                <a:latin typeface="Corbel"/>
                <a:cs typeface="Corbel"/>
              </a:rPr>
              <a:t>S</a:t>
            </a:r>
            <a:r>
              <a:rPr sz="1350" spc="-95" dirty="0">
                <a:latin typeface="Corbel"/>
                <a:cs typeface="Corbel"/>
              </a:rPr>
              <a:t>T</a:t>
            </a:r>
            <a:r>
              <a:rPr sz="1350" spc="-25" dirty="0">
                <a:latin typeface="Corbel"/>
                <a:cs typeface="Corbel"/>
              </a:rPr>
              <a:t>AR</a:t>
            </a:r>
            <a:r>
              <a:rPr sz="1350" dirty="0">
                <a:latin typeface="Corbel"/>
                <a:cs typeface="Corbel"/>
              </a:rPr>
              <a:t>T</a:t>
            </a:r>
            <a:r>
              <a:rPr sz="1350" spc="-15" dirty="0">
                <a:latin typeface="Corbel"/>
                <a:cs typeface="Corbel"/>
              </a:rPr>
              <a:t> </a:t>
            </a:r>
            <a:r>
              <a:rPr sz="1350" spc="5" dirty="0">
                <a:latin typeface="Corbel"/>
                <a:cs typeface="Corbel"/>
              </a:rPr>
              <a:t>-</a:t>
            </a:r>
            <a:r>
              <a:rPr sz="1350" dirty="0">
                <a:latin typeface="Corbel"/>
                <a:cs typeface="Corbel"/>
              </a:rPr>
              <a:t>&gt;</a:t>
            </a:r>
            <a:r>
              <a:rPr sz="1350" spc="-10" dirty="0">
                <a:latin typeface="Corbel"/>
                <a:cs typeface="Corbel"/>
              </a:rPr>
              <a:t> P</a:t>
            </a:r>
            <a:r>
              <a:rPr sz="1350" dirty="0">
                <a:latin typeface="Corbel"/>
                <a:cs typeface="Corbel"/>
              </a:rPr>
              <a:t>REV</a:t>
            </a:r>
            <a:r>
              <a:rPr sz="1350" spc="-20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=</a:t>
            </a:r>
            <a:r>
              <a:rPr sz="1350" spc="-10" dirty="0">
                <a:latin typeface="Corbel"/>
                <a:cs typeface="Corbel"/>
              </a:rPr>
              <a:t> N</a:t>
            </a:r>
            <a:r>
              <a:rPr sz="1350" spc="-15" dirty="0">
                <a:latin typeface="Corbel"/>
                <a:cs typeface="Corbel"/>
              </a:rPr>
              <a:t>e</a:t>
            </a:r>
            <a:r>
              <a:rPr sz="1350" spc="-20" dirty="0">
                <a:latin typeface="Corbel"/>
                <a:cs typeface="Corbel"/>
              </a:rPr>
              <a:t>w</a:t>
            </a:r>
            <a:r>
              <a:rPr sz="1350" spc="-15" dirty="0">
                <a:latin typeface="Corbel"/>
                <a:cs typeface="Corbel"/>
              </a:rPr>
              <a:t>_</a:t>
            </a:r>
            <a:r>
              <a:rPr sz="1350" spc="-10" dirty="0">
                <a:latin typeface="Corbel"/>
                <a:cs typeface="Corbel"/>
              </a:rPr>
              <a:t>N</a:t>
            </a:r>
            <a:r>
              <a:rPr sz="1350" spc="-20" dirty="0">
                <a:latin typeface="Corbel"/>
                <a:cs typeface="Corbel"/>
              </a:rPr>
              <a:t>o</a:t>
            </a:r>
            <a:r>
              <a:rPr sz="1350" spc="-10" dirty="0">
                <a:latin typeface="Corbel"/>
                <a:cs typeface="Corbel"/>
              </a:rPr>
              <a:t>d</a:t>
            </a:r>
            <a:r>
              <a:rPr sz="1350" dirty="0">
                <a:latin typeface="Corbel"/>
                <a:cs typeface="Corbel"/>
              </a:rPr>
              <a:t>e  </a:t>
            </a:r>
            <a:r>
              <a:rPr sz="1350" spc="-5" dirty="0">
                <a:latin typeface="Corbel"/>
                <a:cs typeface="Corbel"/>
              </a:rPr>
              <a:t>St</a:t>
            </a:r>
            <a:r>
              <a:rPr sz="1350" spc="-10" dirty="0">
                <a:latin typeface="Corbel"/>
                <a:cs typeface="Corbel"/>
              </a:rPr>
              <a:t>e</a:t>
            </a:r>
            <a:r>
              <a:rPr sz="1350" dirty="0">
                <a:latin typeface="Corbel"/>
                <a:cs typeface="Corbel"/>
              </a:rPr>
              <a:t>p</a:t>
            </a:r>
            <a:r>
              <a:rPr sz="1350" spc="5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11:</a:t>
            </a:r>
            <a:r>
              <a:rPr sz="1350" spc="-65" dirty="0">
                <a:latin typeface="Corbel"/>
                <a:cs typeface="Corbel"/>
              </a:rPr>
              <a:t> </a:t>
            </a:r>
            <a:r>
              <a:rPr sz="1350" spc="-5" dirty="0">
                <a:latin typeface="Corbel"/>
                <a:cs typeface="Corbel"/>
              </a:rPr>
              <a:t>SE</a:t>
            </a:r>
            <a:r>
              <a:rPr sz="1350" dirty="0">
                <a:latin typeface="Corbel"/>
                <a:cs typeface="Corbel"/>
              </a:rPr>
              <a:t>T</a:t>
            </a:r>
            <a:r>
              <a:rPr sz="1350" spc="5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Ne</a:t>
            </a:r>
            <a:r>
              <a:rPr sz="1350" spc="-10" dirty="0">
                <a:latin typeface="Corbel"/>
                <a:cs typeface="Corbel"/>
              </a:rPr>
              <a:t>w</a:t>
            </a:r>
            <a:r>
              <a:rPr sz="1350" spc="-5" dirty="0">
                <a:latin typeface="Corbel"/>
                <a:cs typeface="Corbel"/>
              </a:rPr>
              <a:t>_No</a:t>
            </a:r>
            <a:r>
              <a:rPr sz="1350" spc="-10" dirty="0">
                <a:latin typeface="Corbel"/>
                <a:cs typeface="Corbel"/>
              </a:rPr>
              <a:t>d</a:t>
            </a:r>
            <a:r>
              <a:rPr sz="1350" dirty="0">
                <a:latin typeface="Corbel"/>
                <a:cs typeface="Corbel"/>
              </a:rPr>
              <a:t>e</a:t>
            </a:r>
            <a:r>
              <a:rPr sz="1350" spc="5" dirty="0">
                <a:latin typeface="Corbel"/>
                <a:cs typeface="Corbel"/>
              </a:rPr>
              <a:t>-</a:t>
            </a:r>
            <a:r>
              <a:rPr sz="1350" dirty="0">
                <a:latin typeface="Corbel"/>
                <a:cs typeface="Corbel"/>
              </a:rPr>
              <a:t>&gt;</a:t>
            </a:r>
            <a:r>
              <a:rPr sz="1350" spc="-55" dirty="0">
                <a:latin typeface="Corbel"/>
                <a:cs typeface="Corbel"/>
              </a:rPr>
              <a:t> </a:t>
            </a:r>
            <a:r>
              <a:rPr sz="1350" spc="-10" dirty="0">
                <a:latin typeface="Corbel"/>
                <a:cs typeface="Corbel"/>
              </a:rPr>
              <a:t>P</a:t>
            </a:r>
            <a:r>
              <a:rPr sz="1350" dirty="0">
                <a:latin typeface="Corbel"/>
                <a:cs typeface="Corbel"/>
              </a:rPr>
              <a:t>REV</a:t>
            </a:r>
            <a:r>
              <a:rPr sz="1350" spc="20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=</a:t>
            </a:r>
            <a:r>
              <a:rPr sz="1350" spc="-10" dirty="0">
                <a:latin typeface="Corbel"/>
                <a:cs typeface="Corbel"/>
              </a:rPr>
              <a:t> P</a:t>
            </a:r>
            <a:r>
              <a:rPr sz="1350" spc="-5" dirty="0">
                <a:latin typeface="Corbel"/>
                <a:cs typeface="Corbel"/>
              </a:rPr>
              <a:t>TR  Step</a:t>
            </a:r>
            <a:r>
              <a:rPr sz="1350" spc="-15" dirty="0">
                <a:latin typeface="Corbel"/>
                <a:cs typeface="Corbel"/>
              </a:rPr>
              <a:t> </a:t>
            </a:r>
            <a:r>
              <a:rPr sz="1350" dirty="0">
                <a:latin typeface="Corbel"/>
                <a:cs typeface="Corbel"/>
              </a:rPr>
              <a:t>12:</a:t>
            </a:r>
            <a:r>
              <a:rPr sz="1350" spc="-30" dirty="0">
                <a:latin typeface="Corbel"/>
                <a:cs typeface="Corbel"/>
              </a:rPr>
              <a:t> </a:t>
            </a:r>
            <a:r>
              <a:rPr sz="1350" spc="-5" dirty="0">
                <a:latin typeface="Corbel"/>
                <a:cs typeface="Corbel"/>
              </a:rPr>
              <a:t>Exit</a:t>
            </a:r>
            <a:endParaRPr sz="13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4247" y="797898"/>
            <a:ext cx="3752850" cy="37750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400" spc="10" dirty="0">
                <a:latin typeface="Corbel"/>
                <a:cs typeface="Corbel"/>
              </a:rPr>
              <a:t>Step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1:</a:t>
            </a:r>
            <a:r>
              <a:rPr sz="1400" spc="-1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I</a:t>
            </a:r>
            <a:r>
              <a:rPr sz="1400" spc="10" dirty="0">
                <a:latin typeface="Corbel"/>
                <a:cs typeface="Corbel"/>
              </a:rPr>
              <a:t>F</a:t>
            </a:r>
            <a:r>
              <a:rPr sz="1400" spc="-8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</a:t>
            </a:r>
            <a:r>
              <a:rPr sz="1400" spc="-85" dirty="0">
                <a:latin typeface="Corbel"/>
                <a:cs typeface="Corbel"/>
              </a:rPr>
              <a:t>T</a:t>
            </a:r>
            <a:r>
              <a:rPr sz="1400" spc="-5" dirty="0">
                <a:latin typeface="Corbel"/>
                <a:cs typeface="Corbel"/>
              </a:rPr>
              <a:t>A</a:t>
            </a:r>
            <a:r>
              <a:rPr sz="1400" spc="-15" dirty="0">
                <a:latin typeface="Corbel"/>
                <a:cs typeface="Corbel"/>
              </a:rPr>
              <a:t>R</a:t>
            </a:r>
            <a:r>
              <a:rPr sz="1400" spc="15" dirty="0">
                <a:latin typeface="Corbel"/>
                <a:cs typeface="Corbel"/>
              </a:rPr>
              <a:t>T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=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NU</a:t>
            </a:r>
            <a:r>
              <a:rPr sz="1400" spc="-5" dirty="0">
                <a:latin typeface="Corbel"/>
                <a:cs typeface="Corbel"/>
              </a:rPr>
              <a:t>LL</a:t>
            </a:r>
            <a:r>
              <a:rPr sz="1400" spc="5" dirty="0">
                <a:latin typeface="Corbel"/>
                <a:cs typeface="Corbel"/>
              </a:rPr>
              <a:t>,</a:t>
            </a:r>
            <a:r>
              <a:rPr sz="1400" spc="-4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then</a:t>
            </a:r>
            <a:endParaRPr sz="1400">
              <a:latin typeface="Corbel"/>
              <a:cs typeface="Corbel"/>
            </a:endParaRPr>
          </a:p>
          <a:p>
            <a:pPr marL="698500">
              <a:lnSpc>
                <a:spcPct val="100000"/>
              </a:lnSpc>
              <a:spcBef>
                <a:spcPts val="434"/>
              </a:spcBef>
            </a:pPr>
            <a:r>
              <a:rPr sz="1400" spc="10" dirty="0">
                <a:latin typeface="Corbel"/>
                <a:cs typeface="Corbel"/>
              </a:rPr>
              <a:t>Write</a:t>
            </a:r>
            <a:r>
              <a:rPr sz="1400" spc="-12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UNDE</a:t>
            </a:r>
            <a:r>
              <a:rPr sz="1400" spc="-5" dirty="0">
                <a:latin typeface="Corbel"/>
                <a:cs typeface="Corbel"/>
              </a:rPr>
              <a:t>R</a:t>
            </a:r>
            <a:r>
              <a:rPr sz="1400" dirty="0">
                <a:latin typeface="Corbel"/>
                <a:cs typeface="Corbel"/>
              </a:rPr>
              <a:t>F</a:t>
            </a:r>
            <a:r>
              <a:rPr sz="1400" spc="-60" dirty="0">
                <a:latin typeface="Corbel"/>
                <a:cs typeface="Corbel"/>
              </a:rPr>
              <a:t>L</a:t>
            </a:r>
            <a:r>
              <a:rPr sz="1400" spc="5" dirty="0">
                <a:latin typeface="Corbel"/>
                <a:cs typeface="Corbel"/>
              </a:rPr>
              <a:t>O</a:t>
            </a:r>
            <a:r>
              <a:rPr sz="1400" spc="25" dirty="0">
                <a:latin typeface="Corbel"/>
                <a:cs typeface="Corbel"/>
              </a:rPr>
              <a:t>W</a:t>
            </a:r>
            <a:endParaRPr sz="1400">
              <a:latin typeface="Corbel"/>
              <a:cs typeface="Corbel"/>
            </a:endParaRPr>
          </a:p>
          <a:p>
            <a:pPr marL="698500" marR="2055495">
              <a:lnSpc>
                <a:spcPct val="125699"/>
              </a:lnSpc>
            </a:pPr>
            <a:r>
              <a:rPr sz="1400" spc="5" dirty="0">
                <a:latin typeface="Corbel"/>
                <a:cs typeface="Corbel"/>
              </a:rPr>
              <a:t>G</a:t>
            </a:r>
            <a:r>
              <a:rPr sz="1400" spc="10" dirty="0">
                <a:latin typeface="Corbel"/>
                <a:cs typeface="Corbel"/>
              </a:rPr>
              <a:t>o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</a:t>
            </a:r>
            <a:r>
              <a:rPr sz="1400" spc="10" dirty="0">
                <a:latin typeface="Corbel"/>
                <a:cs typeface="Corbel"/>
              </a:rPr>
              <a:t>o</a:t>
            </a:r>
            <a:r>
              <a:rPr sz="1400" spc="-8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Step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-15" dirty="0">
                <a:latin typeface="Corbel"/>
                <a:cs typeface="Corbel"/>
              </a:rPr>
              <a:t>10  </a:t>
            </a:r>
            <a:r>
              <a:rPr sz="1400" spc="30" dirty="0">
                <a:latin typeface="Corbel"/>
                <a:cs typeface="Corbel"/>
              </a:rPr>
              <a:t>[ENDOF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IF]</a:t>
            </a: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10" dirty="0">
                <a:latin typeface="Corbel"/>
                <a:cs typeface="Corbel"/>
              </a:rPr>
              <a:t>Step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2:</a:t>
            </a:r>
            <a:r>
              <a:rPr sz="1400" spc="-80" dirty="0">
                <a:latin typeface="Corbel"/>
                <a:cs typeface="Corbel"/>
              </a:rPr>
              <a:t> </a:t>
            </a:r>
            <a:r>
              <a:rPr sz="1400" spc="15" dirty="0">
                <a:latin typeface="Corbel"/>
                <a:cs typeface="Corbel"/>
              </a:rPr>
              <a:t>S</a:t>
            </a:r>
            <a:r>
              <a:rPr sz="1400" spc="20" dirty="0">
                <a:latin typeface="Corbel"/>
                <a:cs typeface="Corbel"/>
              </a:rPr>
              <a:t>E</a:t>
            </a:r>
            <a:r>
              <a:rPr sz="1400" spc="15" dirty="0">
                <a:latin typeface="Corbel"/>
                <a:cs typeface="Corbel"/>
              </a:rPr>
              <a:t>T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PT</a:t>
            </a:r>
            <a:r>
              <a:rPr sz="1400" spc="15" dirty="0">
                <a:latin typeface="Corbel"/>
                <a:cs typeface="Corbel"/>
              </a:rPr>
              <a:t>R</a:t>
            </a:r>
            <a:r>
              <a:rPr sz="1400" spc="-3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=</a:t>
            </a:r>
            <a:r>
              <a:rPr sz="1400" spc="-9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</a:t>
            </a:r>
            <a:r>
              <a:rPr sz="1400" spc="-85" dirty="0">
                <a:latin typeface="Corbel"/>
                <a:cs typeface="Corbel"/>
              </a:rPr>
              <a:t>T</a:t>
            </a:r>
            <a:r>
              <a:rPr sz="1400" spc="-5" dirty="0">
                <a:latin typeface="Corbel"/>
                <a:cs typeface="Corbel"/>
              </a:rPr>
              <a:t>A</a:t>
            </a:r>
            <a:r>
              <a:rPr sz="1400" spc="-15" dirty="0">
                <a:latin typeface="Corbel"/>
                <a:cs typeface="Corbel"/>
              </a:rPr>
              <a:t>R</a:t>
            </a:r>
            <a:r>
              <a:rPr sz="1400" spc="15" dirty="0">
                <a:latin typeface="Corbel"/>
                <a:cs typeface="Corbel"/>
              </a:rPr>
              <a:t>T</a:t>
            </a: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spc="10" dirty="0">
                <a:latin typeface="Corbel"/>
                <a:cs typeface="Corbel"/>
              </a:rPr>
              <a:t>Step </a:t>
            </a:r>
            <a:r>
              <a:rPr sz="1400" spc="-5" dirty="0">
                <a:latin typeface="Corbel"/>
                <a:cs typeface="Corbel"/>
              </a:rPr>
              <a:t>3</a:t>
            </a:r>
            <a:r>
              <a:rPr sz="1400" spc="5" dirty="0">
                <a:latin typeface="Corbel"/>
                <a:cs typeface="Corbel"/>
              </a:rPr>
              <a:t>:</a:t>
            </a:r>
            <a:r>
              <a:rPr sz="1400" spc="-70" dirty="0">
                <a:latin typeface="Corbel"/>
                <a:cs typeface="Corbel"/>
              </a:rPr>
              <a:t> </a:t>
            </a:r>
            <a:r>
              <a:rPr sz="1400" spc="15" dirty="0">
                <a:latin typeface="Corbel"/>
                <a:cs typeface="Corbel"/>
              </a:rPr>
              <a:t>S</a:t>
            </a:r>
            <a:r>
              <a:rPr sz="1400" spc="20" dirty="0">
                <a:latin typeface="Corbel"/>
                <a:cs typeface="Corbel"/>
              </a:rPr>
              <a:t>E</a:t>
            </a:r>
            <a:r>
              <a:rPr sz="1400" spc="85" dirty="0">
                <a:latin typeface="Corbel"/>
                <a:cs typeface="Corbel"/>
              </a:rPr>
              <a:t>T</a:t>
            </a:r>
            <a:r>
              <a:rPr sz="1400" dirty="0">
                <a:latin typeface="Corbel"/>
                <a:cs typeface="Corbel"/>
              </a:rPr>
              <a:t>T</a:t>
            </a:r>
            <a:r>
              <a:rPr sz="1400" spc="5" dirty="0">
                <a:latin typeface="Corbel"/>
                <a:cs typeface="Corbel"/>
              </a:rPr>
              <a:t>EM</a:t>
            </a:r>
            <a:r>
              <a:rPr sz="1400" spc="15" dirty="0">
                <a:latin typeface="Corbel"/>
                <a:cs typeface="Corbel"/>
              </a:rPr>
              <a:t>P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=</a:t>
            </a:r>
            <a:r>
              <a:rPr sz="1400" spc="-75" dirty="0">
                <a:latin typeface="Corbel"/>
                <a:cs typeface="Corbel"/>
              </a:rPr>
              <a:t> </a:t>
            </a:r>
            <a:r>
              <a:rPr sz="1400" spc="15" dirty="0">
                <a:latin typeface="Corbel"/>
                <a:cs typeface="Corbel"/>
              </a:rPr>
              <a:t>S</a:t>
            </a:r>
            <a:r>
              <a:rPr sz="1400" spc="-130" dirty="0">
                <a:latin typeface="Corbel"/>
                <a:cs typeface="Corbel"/>
              </a:rPr>
              <a:t>T</a:t>
            </a:r>
            <a:r>
              <a:rPr sz="1400" spc="5" dirty="0">
                <a:latin typeface="Corbel"/>
                <a:cs typeface="Corbel"/>
              </a:rPr>
              <a:t>A</a:t>
            </a:r>
            <a:r>
              <a:rPr sz="1400" spc="-5" dirty="0">
                <a:latin typeface="Corbel"/>
                <a:cs typeface="Corbel"/>
              </a:rPr>
              <a:t>R</a:t>
            </a:r>
            <a:r>
              <a:rPr sz="1400" spc="15" dirty="0">
                <a:latin typeface="Corbel"/>
                <a:cs typeface="Corbel"/>
              </a:rPr>
              <a:t>T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-&gt;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N</a:t>
            </a:r>
            <a:r>
              <a:rPr sz="1400" spc="5" dirty="0">
                <a:latin typeface="Corbel"/>
                <a:cs typeface="Corbel"/>
              </a:rPr>
              <a:t>EX</a:t>
            </a:r>
            <a:r>
              <a:rPr sz="1400" spc="15" dirty="0">
                <a:latin typeface="Corbel"/>
                <a:cs typeface="Corbel"/>
              </a:rPr>
              <a:t>T</a:t>
            </a:r>
            <a:endParaRPr sz="1400">
              <a:latin typeface="Corbel"/>
              <a:cs typeface="Corbel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sz="1400" spc="10" dirty="0">
                <a:latin typeface="Corbel"/>
                <a:cs typeface="Corbel"/>
              </a:rPr>
              <a:t>Step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4: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Repeat </a:t>
            </a:r>
            <a:r>
              <a:rPr sz="1400" spc="10" dirty="0">
                <a:latin typeface="Corbel"/>
                <a:cs typeface="Corbel"/>
              </a:rPr>
              <a:t>Step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5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while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PTR</a:t>
            </a:r>
            <a:r>
              <a:rPr sz="1400" spc="-2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-&gt;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NEXT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!=</a:t>
            </a:r>
            <a:r>
              <a:rPr sz="1400" spc="-40" dirty="0">
                <a:latin typeface="Corbel"/>
                <a:cs typeface="Corbel"/>
              </a:rPr>
              <a:t> </a:t>
            </a:r>
            <a:r>
              <a:rPr sz="1400" spc="-20" dirty="0">
                <a:latin typeface="Corbel"/>
                <a:cs typeface="Corbel"/>
              </a:rPr>
              <a:t>START </a:t>
            </a:r>
            <a:r>
              <a:rPr sz="1400" spc="-26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Step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5:</a:t>
            </a:r>
            <a:r>
              <a:rPr sz="1400" spc="-70" dirty="0">
                <a:latin typeface="Corbel"/>
                <a:cs typeface="Corbel"/>
              </a:rPr>
              <a:t> </a:t>
            </a:r>
            <a:r>
              <a:rPr sz="1400" spc="15" dirty="0">
                <a:latin typeface="Corbel"/>
                <a:cs typeface="Corbel"/>
              </a:rPr>
              <a:t>S</a:t>
            </a:r>
            <a:r>
              <a:rPr sz="1400" spc="20" dirty="0">
                <a:latin typeface="Corbel"/>
                <a:cs typeface="Corbel"/>
              </a:rPr>
              <a:t>E</a:t>
            </a:r>
            <a:r>
              <a:rPr sz="1400" spc="15" dirty="0">
                <a:latin typeface="Corbel"/>
                <a:cs typeface="Corbel"/>
              </a:rPr>
              <a:t>T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PT</a:t>
            </a:r>
            <a:r>
              <a:rPr sz="1400" spc="15" dirty="0">
                <a:latin typeface="Corbel"/>
                <a:cs typeface="Corbel"/>
              </a:rPr>
              <a:t>R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=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spc="15" dirty="0">
                <a:latin typeface="Corbel"/>
                <a:cs typeface="Corbel"/>
              </a:rPr>
              <a:t>P</a:t>
            </a:r>
            <a:r>
              <a:rPr sz="1400" spc="10" dirty="0">
                <a:latin typeface="Corbel"/>
                <a:cs typeface="Corbel"/>
              </a:rPr>
              <a:t>T</a:t>
            </a:r>
            <a:r>
              <a:rPr sz="1400" spc="15" dirty="0">
                <a:latin typeface="Corbel"/>
                <a:cs typeface="Corbel"/>
              </a:rPr>
              <a:t>R</a:t>
            </a:r>
            <a:r>
              <a:rPr sz="1400" spc="-2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-&gt;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N</a:t>
            </a:r>
            <a:r>
              <a:rPr sz="1400" spc="5" dirty="0">
                <a:latin typeface="Corbel"/>
                <a:cs typeface="Corbel"/>
              </a:rPr>
              <a:t>EX</a:t>
            </a:r>
            <a:r>
              <a:rPr sz="1400" spc="15" dirty="0">
                <a:latin typeface="Corbel"/>
                <a:cs typeface="Corbel"/>
              </a:rPr>
              <a:t>T</a:t>
            </a:r>
            <a:endParaRPr sz="1400">
              <a:latin typeface="Corbel"/>
              <a:cs typeface="Corbel"/>
            </a:endParaRPr>
          </a:p>
          <a:p>
            <a:pPr marL="698500">
              <a:lnSpc>
                <a:spcPct val="100000"/>
              </a:lnSpc>
              <a:spcBef>
                <a:spcPts val="340"/>
              </a:spcBef>
            </a:pPr>
            <a:r>
              <a:rPr sz="1400" spc="30" dirty="0">
                <a:latin typeface="Corbel"/>
                <a:cs typeface="Corbel"/>
              </a:rPr>
              <a:t>[ENDOF</a:t>
            </a:r>
            <a:r>
              <a:rPr sz="1400" spc="-25" dirty="0">
                <a:latin typeface="Corbel"/>
                <a:cs typeface="Corbel"/>
              </a:rPr>
              <a:t> </a:t>
            </a:r>
            <a:r>
              <a:rPr sz="1400" spc="-20" dirty="0">
                <a:latin typeface="Corbel"/>
                <a:cs typeface="Corbel"/>
              </a:rPr>
              <a:t>LOOP]</a:t>
            </a: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10" dirty="0">
                <a:latin typeface="Corbel"/>
                <a:cs typeface="Corbel"/>
              </a:rPr>
              <a:t>Step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6:</a:t>
            </a:r>
            <a:r>
              <a:rPr sz="1400" spc="-60" dirty="0">
                <a:latin typeface="Corbel"/>
                <a:cs typeface="Corbel"/>
              </a:rPr>
              <a:t> </a:t>
            </a:r>
            <a:r>
              <a:rPr sz="1400" spc="15" dirty="0">
                <a:latin typeface="Corbel"/>
                <a:cs typeface="Corbel"/>
              </a:rPr>
              <a:t>SET</a:t>
            </a:r>
            <a:r>
              <a:rPr sz="1400" spc="-25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PTR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-&gt;</a:t>
            </a:r>
            <a:r>
              <a:rPr sz="1400" spc="-25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NEXT</a:t>
            </a:r>
            <a:r>
              <a:rPr sz="1400" spc="-15" dirty="0">
                <a:latin typeface="Corbel"/>
                <a:cs typeface="Corbel"/>
              </a:rPr>
              <a:t> </a:t>
            </a:r>
            <a:r>
              <a:rPr sz="1400" spc="20" dirty="0">
                <a:latin typeface="Corbel"/>
                <a:cs typeface="Corbel"/>
              </a:rPr>
              <a:t>=TEMP</a:t>
            </a:r>
            <a:endParaRPr sz="1400">
              <a:latin typeface="Corbel"/>
              <a:cs typeface="Corbel"/>
            </a:endParaRPr>
          </a:p>
          <a:p>
            <a:pPr marL="12700" marR="1324610">
              <a:lnSpc>
                <a:spcPct val="125699"/>
              </a:lnSpc>
            </a:pPr>
            <a:r>
              <a:rPr sz="1400" spc="10" dirty="0">
                <a:latin typeface="Corbel"/>
                <a:cs typeface="Corbel"/>
              </a:rPr>
              <a:t>Step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7:</a:t>
            </a:r>
            <a:r>
              <a:rPr sz="1400" spc="-70" dirty="0">
                <a:latin typeface="Corbel"/>
                <a:cs typeface="Corbel"/>
              </a:rPr>
              <a:t> </a:t>
            </a:r>
            <a:r>
              <a:rPr sz="1400" spc="15" dirty="0">
                <a:latin typeface="Corbel"/>
                <a:cs typeface="Corbel"/>
              </a:rPr>
              <a:t>S</a:t>
            </a:r>
            <a:r>
              <a:rPr sz="1400" spc="5" dirty="0">
                <a:latin typeface="Corbel"/>
                <a:cs typeface="Corbel"/>
              </a:rPr>
              <a:t>E</a:t>
            </a:r>
            <a:r>
              <a:rPr sz="1400" spc="85" dirty="0">
                <a:latin typeface="Corbel"/>
                <a:cs typeface="Corbel"/>
              </a:rPr>
              <a:t>T</a:t>
            </a:r>
            <a:r>
              <a:rPr sz="1400" dirty="0">
                <a:latin typeface="Corbel"/>
                <a:cs typeface="Corbel"/>
              </a:rPr>
              <a:t>T</a:t>
            </a:r>
            <a:r>
              <a:rPr sz="1400" spc="5" dirty="0">
                <a:latin typeface="Corbel"/>
                <a:cs typeface="Corbel"/>
              </a:rPr>
              <a:t>EM</a:t>
            </a:r>
            <a:r>
              <a:rPr sz="1400" spc="15" dirty="0">
                <a:latin typeface="Corbel"/>
                <a:cs typeface="Corbel"/>
              </a:rPr>
              <a:t>P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-&gt;</a:t>
            </a:r>
            <a:r>
              <a:rPr sz="1400" spc="-1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P</a:t>
            </a:r>
            <a:r>
              <a:rPr sz="1400" spc="-5" dirty="0">
                <a:latin typeface="Corbel"/>
                <a:cs typeface="Corbel"/>
              </a:rPr>
              <a:t>R</a:t>
            </a:r>
            <a:r>
              <a:rPr sz="1400" spc="5" dirty="0">
                <a:latin typeface="Corbel"/>
                <a:cs typeface="Corbel"/>
              </a:rPr>
              <a:t>E</a:t>
            </a:r>
            <a:r>
              <a:rPr sz="1400" spc="15" dirty="0">
                <a:latin typeface="Corbel"/>
                <a:cs typeface="Corbel"/>
              </a:rPr>
              <a:t>V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=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PT</a:t>
            </a:r>
            <a:r>
              <a:rPr sz="1400" spc="10" dirty="0">
                <a:latin typeface="Corbel"/>
                <a:cs typeface="Corbel"/>
              </a:rPr>
              <a:t>R  Step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8: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FR</a:t>
            </a:r>
            <a:r>
              <a:rPr sz="1400" spc="15" dirty="0">
                <a:latin typeface="Corbel"/>
                <a:cs typeface="Corbel"/>
              </a:rPr>
              <a:t>EE</a:t>
            </a:r>
            <a:r>
              <a:rPr sz="1400" spc="-8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</a:t>
            </a:r>
            <a:r>
              <a:rPr sz="1400" spc="-85" dirty="0">
                <a:latin typeface="Corbel"/>
                <a:cs typeface="Corbel"/>
              </a:rPr>
              <a:t>T</a:t>
            </a:r>
            <a:r>
              <a:rPr sz="1400" spc="-5" dirty="0">
                <a:latin typeface="Corbel"/>
                <a:cs typeface="Corbel"/>
              </a:rPr>
              <a:t>A</a:t>
            </a:r>
            <a:r>
              <a:rPr sz="1400" spc="-15" dirty="0">
                <a:latin typeface="Corbel"/>
                <a:cs typeface="Corbel"/>
              </a:rPr>
              <a:t>R</a:t>
            </a:r>
            <a:r>
              <a:rPr sz="1400" spc="15" dirty="0">
                <a:latin typeface="Corbel"/>
                <a:cs typeface="Corbel"/>
              </a:rPr>
              <a:t>T</a:t>
            </a: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10" dirty="0">
                <a:latin typeface="Corbel"/>
                <a:cs typeface="Corbel"/>
              </a:rPr>
              <a:t>Step </a:t>
            </a:r>
            <a:r>
              <a:rPr sz="1400" spc="-10" dirty="0">
                <a:latin typeface="Corbel"/>
                <a:cs typeface="Corbel"/>
              </a:rPr>
              <a:t>9</a:t>
            </a:r>
            <a:r>
              <a:rPr sz="1400" spc="5" dirty="0">
                <a:latin typeface="Corbel"/>
                <a:cs typeface="Corbel"/>
              </a:rPr>
              <a:t>:</a:t>
            </a:r>
            <a:r>
              <a:rPr sz="1400" spc="-60" dirty="0">
                <a:latin typeface="Corbel"/>
                <a:cs typeface="Corbel"/>
              </a:rPr>
              <a:t> </a:t>
            </a:r>
            <a:r>
              <a:rPr sz="1400" spc="15" dirty="0">
                <a:latin typeface="Corbel"/>
                <a:cs typeface="Corbel"/>
              </a:rPr>
              <a:t>S</a:t>
            </a:r>
            <a:r>
              <a:rPr sz="1400" spc="20" dirty="0">
                <a:latin typeface="Corbel"/>
                <a:cs typeface="Corbel"/>
              </a:rPr>
              <a:t>E</a:t>
            </a:r>
            <a:r>
              <a:rPr sz="1400" spc="15" dirty="0">
                <a:latin typeface="Corbel"/>
                <a:cs typeface="Corbel"/>
              </a:rPr>
              <a:t>T</a:t>
            </a:r>
            <a:r>
              <a:rPr sz="1400" spc="-90" dirty="0">
                <a:latin typeface="Corbel"/>
                <a:cs typeface="Corbel"/>
              </a:rPr>
              <a:t> </a:t>
            </a:r>
            <a:r>
              <a:rPr sz="1400" spc="15" dirty="0">
                <a:latin typeface="Corbel"/>
                <a:cs typeface="Corbel"/>
              </a:rPr>
              <a:t>S</a:t>
            </a:r>
            <a:r>
              <a:rPr sz="1400" spc="-130" dirty="0">
                <a:latin typeface="Corbel"/>
                <a:cs typeface="Corbel"/>
              </a:rPr>
              <a:t>T</a:t>
            </a:r>
            <a:r>
              <a:rPr sz="1400" spc="5" dirty="0">
                <a:latin typeface="Corbel"/>
                <a:cs typeface="Corbel"/>
              </a:rPr>
              <a:t>A</a:t>
            </a:r>
            <a:r>
              <a:rPr sz="1400" spc="-5" dirty="0">
                <a:latin typeface="Corbel"/>
                <a:cs typeface="Corbel"/>
              </a:rPr>
              <a:t>R</a:t>
            </a:r>
            <a:r>
              <a:rPr sz="1400" spc="15" dirty="0">
                <a:latin typeface="Corbel"/>
                <a:cs typeface="Corbel"/>
              </a:rPr>
              <a:t>T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spc="80" dirty="0">
                <a:latin typeface="Corbel"/>
                <a:cs typeface="Corbel"/>
              </a:rPr>
              <a:t>=</a:t>
            </a:r>
            <a:r>
              <a:rPr sz="1400" dirty="0">
                <a:latin typeface="Corbel"/>
                <a:cs typeface="Corbel"/>
              </a:rPr>
              <a:t>T</a:t>
            </a:r>
            <a:r>
              <a:rPr sz="1400" spc="5" dirty="0">
                <a:latin typeface="Corbel"/>
                <a:cs typeface="Corbel"/>
              </a:rPr>
              <a:t>EM</a:t>
            </a:r>
            <a:r>
              <a:rPr sz="1400" spc="15" dirty="0">
                <a:latin typeface="Corbel"/>
                <a:cs typeface="Corbel"/>
              </a:rPr>
              <a:t>P</a:t>
            </a: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spc="10" dirty="0">
                <a:latin typeface="Corbel"/>
                <a:cs typeface="Corbel"/>
              </a:rPr>
              <a:t>Step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10:</a:t>
            </a:r>
            <a:r>
              <a:rPr sz="1400" spc="-4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Exit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715" y="46736"/>
            <a:ext cx="4899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5715" algn="l"/>
                <a:tab pos="3463925" algn="l"/>
              </a:tabLst>
            </a:pPr>
            <a:r>
              <a:rPr sz="2800" spc="-85" dirty="0"/>
              <a:t>Node</a:t>
            </a:r>
            <a:r>
              <a:rPr sz="2800" spc="-225" dirty="0"/>
              <a:t> </a:t>
            </a:r>
            <a:r>
              <a:rPr sz="2800" spc="-60" dirty="0"/>
              <a:t>is	</a:t>
            </a:r>
            <a:r>
              <a:rPr sz="2800" spc="-95" dirty="0"/>
              <a:t>deleted</a:t>
            </a:r>
            <a:r>
              <a:rPr sz="2800" spc="-225" dirty="0"/>
              <a:t> </a:t>
            </a:r>
            <a:r>
              <a:rPr sz="2800" spc="-60" dirty="0"/>
              <a:t>at</a:t>
            </a:r>
            <a:r>
              <a:rPr sz="2800" spc="-210" dirty="0"/>
              <a:t> </a:t>
            </a:r>
            <a:r>
              <a:rPr sz="2800" spc="-80" dirty="0"/>
              <a:t>the	</a:t>
            </a:r>
            <a:r>
              <a:rPr sz="2800" spc="-105" dirty="0"/>
              <a:t>beginning</a:t>
            </a:r>
            <a:endParaRPr sz="28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1298" y="891996"/>
            <a:ext cx="3752850" cy="377317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400" spc="10" dirty="0">
                <a:latin typeface="Corbel"/>
                <a:cs typeface="Corbel"/>
              </a:rPr>
              <a:t>Step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1:</a:t>
            </a:r>
            <a:r>
              <a:rPr sz="1400" spc="-1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I</a:t>
            </a:r>
            <a:r>
              <a:rPr sz="1400" spc="10" dirty="0">
                <a:latin typeface="Corbel"/>
                <a:cs typeface="Corbel"/>
              </a:rPr>
              <a:t>F</a:t>
            </a:r>
            <a:r>
              <a:rPr sz="1400" spc="-8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</a:t>
            </a:r>
            <a:r>
              <a:rPr sz="1400" spc="-85" dirty="0">
                <a:latin typeface="Corbel"/>
                <a:cs typeface="Corbel"/>
              </a:rPr>
              <a:t>T</a:t>
            </a:r>
            <a:r>
              <a:rPr sz="1400" spc="-5" dirty="0">
                <a:latin typeface="Corbel"/>
                <a:cs typeface="Corbel"/>
              </a:rPr>
              <a:t>A</a:t>
            </a:r>
            <a:r>
              <a:rPr sz="1400" spc="-15" dirty="0">
                <a:latin typeface="Corbel"/>
                <a:cs typeface="Corbel"/>
              </a:rPr>
              <a:t>R</a:t>
            </a:r>
            <a:r>
              <a:rPr sz="1400" spc="15" dirty="0">
                <a:latin typeface="Corbel"/>
                <a:cs typeface="Corbel"/>
              </a:rPr>
              <a:t>T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=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N</a:t>
            </a:r>
            <a:r>
              <a:rPr sz="1400" spc="5" dirty="0">
                <a:latin typeface="Corbel"/>
                <a:cs typeface="Corbel"/>
              </a:rPr>
              <a:t>U</a:t>
            </a:r>
            <a:r>
              <a:rPr sz="1400" spc="-5" dirty="0">
                <a:latin typeface="Corbel"/>
                <a:cs typeface="Corbel"/>
              </a:rPr>
              <a:t>LL</a:t>
            </a:r>
            <a:r>
              <a:rPr sz="1400" spc="5" dirty="0">
                <a:latin typeface="Corbel"/>
                <a:cs typeface="Corbel"/>
              </a:rPr>
              <a:t>,</a:t>
            </a:r>
            <a:r>
              <a:rPr sz="1400" spc="-35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then</a:t>
            </a:r>
            <a:endParaRPr sz="1400">
              <a:latin typeface="Corbel"/>
              <a:cs typeface="Corbel"/>
            </a:endParaRPr>
          </a:p>
          <a:p>
            <a:pPr marL="698500">
              <a:lnSpc>
                <a:spcPct val="100000"/>
              </a:lnSpc>
              <a:spcBef>
                <a:spcPts val="434"/>
              </a:spcBef>
            </a:pPr>
            <a:r>
              <a:rPr sz="1400" spc="15" dirty="0">
                <a:latin typeface="Corbel"/>
                <a:cs typeface="Corbel"/>
              </a:rPr>
              <a:t>Wr</a:t>
            </a:r>
            <a:r>
              <a:rPr sz="1400" spc="10" dirty="0">
                <a:latin typeface="Corbel"/>
                <a:cs typeface="Corbel"/>
              </a:rPr>
              <a:t>i</a:t>
            </a:r>
            <a:r>
              <a:rPr sz="1400" dirty="0">
                <a:latin typeface="Corbel"/>
                <a:cs typeface="Corbel"/>
              </a:rPr>
              <a:t>t</a:t>
            </a:r>
            <a:r>
              <a:rPr sz="1400" spc="10" dirty="0">
                <a:latin typeface="Corbel"/>
                <a:cs typeface="Corbel"/>
              </a:rPr>
              <a:t>e</a:t>
            </a:r>
            <a:r>
              <a:rPr sz="1400" spc="-12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U</a:t>
            </a:r>
            <a:r>
              <a:rPr sz="1400" dirty="0">
                <a:latin typeface="Corbel"/>
                <a:cs typeface="Corbel"/>
              </a:rPr>
              <a:t>N</a:t>
            </a:r>
            <a:r>
              <a:rPr sz="1400" spc="5" dirty="0">
                <a:latin typeface="Corbel"/>
                <a:cs typeface="Corbel"/>
              </a:rPr>
              <a:t>DE</a:t>
            </a:r>
            <a:r>
              <a:rPr sz="1400" spc="-5" dirty="0">
                <a:latin typeface="Corbel"/>
                <a:cs typeface="Corbel"/>
              </a:rPr>
              <a:t>RF</a:t>
            </a:r>
            <a:r>
              <a:rPr sz="1400" spc="-65" dirty="0">
                <a:latin typeface="Corbel"/>
                <a:cs typeface="Corbel"/>
              </a:rPr>
              <a:t>L</a:t>
            </a:r>
            <a:r>
              <a:rPr sz="1400" spc="5" dirty="0">
                <a:latin typeface="Corbel"/>
                <a:cs typeface="Corbel"/>
              </a:rPr>
              <a:t>O</a:t>
            </a:r>
            <a:r>
              <a:rPr sz="1400" spc="20" dirty="0">
                <a:latin typeface="Corbel"/>
                <a:cs typeface="Corbel"/>
              </a:rPr>
              <a:t>W</a:t>
            </a:r>
            <a:endParaRPr sz="1400">
              <a:latin typeface="Corbel"/>
              <a:cs typeface="Corbel"/>
            </a:endParaRPr>
          </a:p>
          <a:p>
            <a:pPr marL="698500" marR="2131060">
              <a:lnSpc>
                <a:spcPct val="125699"/>
              </a:lnSpc>
            </a:pPr>
            <a:r>
              <a:rPr sz="1400" spc="5" dirty="0">
                <a:latin typeface="Corbel"/>
                <a:cs typeface="Corbel"/>
              </a:rPr>
              <a:t>G</a:t>
            </a:r>
            <a:r>
              <a:rPr sz="1400" spc="10" dirty="0">
                <a:latin typeface="Corbel"/>
                <a:cs typeface="Corbel"/>
              </a:rPr>
              <a:t>o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t</a:t>
            </a:r>
            <a:r>
              <a:rPr sz="1400" spc="10" dirty="0">
                <a:latin typeface="Corbel"/>
                <a:cs typeface="Corbel"/>
              </a:rPr>
              <a:t>o</a:t>
            </a:r>
            <a:r>
              <a:rPr sz="1400" spc="-8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Step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9  </a:t>
            </a:r>
            <a:r>
              <a:rPr sz="1400" spc="30" dirty="0">
                <a:latin typeface="Corbel"/>
                <a:cs typeface="Corbel"/>
              </a:rPr>
              <a:t>[ENDOF</a:t>
            </a:r>
            <a:r>
              <a:rPr sz="1400" spc="-35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IF]</a:t>
            </a: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400" spc="10" dirty="0">
                <a:latin typeface="Corbel"/>
                <a:cs typeface="Corbel"/>
              </a:rPr>
              <a:t>Step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2:</a:t>
            </a:r>
            <a:r>
              <a:rPr sz="1400" spc="-55" dirty="0">
                <a:latin typeface="Corbel"/>
                <a:cs typeface="Corbel"/>
              </a:rPr>
              <a:t> </a:t>
            </a:r>
            <a:r>
              <a:rPr sz="1400" spc="15" dirty="0">
                <a:latin typeface="Corbel"/>
                <a:cs typeface="Corbel"/>
              </a:rPr>
              <a:t>SET</a:t>
            </a:r>
            <a:r>
              <a:rPr sz="1400" spc="-2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PTR</a:t>
            </a:r>
            <a:r>
              <a:rPr sz="1400" spc="-4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=</a:t>
            </a:r>
            <a:r>
              <a:rPr sz="1400" spc="-45" dirty="0">
                <a:latin typeface="Corbel"/>
                <a:cs typeface="Corbel"/>
              </a:rPr>
              <a:t> </a:t>
            </a:r>
            <a:r>
              <a:rPr sz="1400" spc="-20" dirty="0">
                <a:latin typeface="Corbel"/>
                <a:cs typeface="Corbel"/>
              </a:rPr>
              <a:t>START</a:t>
            </a: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400" spc="10" dirty="0">
                <a:latin typeface="Corbel"/>
                <a:cs typeface="Corbel"/>
              </a:rPr>
              <a:t>Step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3:</a:t>
            </a:r>
            <a:r>
              <a:rPr sz="1400" spc="-85" dirty="0">
                <a:latin typeface="Corbel"/>
                <a:cs typeface="Corbel"/>
              </a:rPr>
              <a:t> </a:t>
            </a:r>
            <a:r>
              <a:rPr sz="1400" spc="15" dirty="0">
                <a:latin typeface="Corbel"/>
                <a:cs typeface="Corbel"/>
              </a:rPr>
              <a:t>S</a:t>
            </a:r>
            <a:r>
              <a:rPr sz="1400" spc="20" dirty="0">
                <a:latin typeface="Corbel"/>
                <a:cs typeface="Corbel"/>
              </a:rPr>
              <a:t>E</a:t>
            </a:r>
            <a:r>
              <a:rPr sz="1400" spc="15" dirty="0">
                <a:latin typeface="Corbel"/>
                <a:cs typeface="Corbel"/>
              </a:rPr>
              <a:t>T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PREPT</a:t>
            </a:r>
            <a:r>
              <a:rPr sz="1400" spc="15" dirty="0">
                <a:latin typeface="Corbel"/>
                <a:cs typeface="Corbel"/>
              </a:rPr>
              <a:t>R</a:t>
            </a:r>
            <a:r>
              <a:rPr sz="1400" spc="-5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=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PT</a:t>
            </a:r>
            <a:r>
              <a:rPr sz="1400" spc="15" dirty="0">
                <a:latin typeface="Corbel"/>
                <a:cs typeface="Corbel"/>
              </a:rPr>
              <a:t>R</a:t>
            </a:r>
            <a:endParaRPr sz="1400">
              <a:latin typeface="Corbel"/>
              <a:cs typeface="Corbel"/>
            </a:endParaRPr>
          </a:p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400" spc="10" dirty="0">
                <a:latin typeface="Corbel"/>
                <a:cs typeface="Corbel"/>
              </a:rPr>
              <a:t>Step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4: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Repeat </a:t>
            </a:r>
            <a:r>
              <a:rPr sz="1400" spc="10" dirty="0">
                <a:latin typeface="Corbel"/>
                <a:cs typeface="Corbel"/>
              </a:rPr>
              <a:t>Step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5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while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PTR</a:t>
            </a:r>
            <a:r>
              <a:rPr sz="1400" spc="-2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-&gt;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NEXT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!=</a:t>
            </a:r>
            <a:r>
              <a:rPr sz="1400" spc="-45" dirty="0">
                <a:latin typeface="Corbel"/>
                <a:cs typeface="Corbel"/>
              </a:rPr>
              <a:t> </a:t>
            </a:r>
            <a:r>
              <a:rPr sz="1400" spc="-20" dirty="0">
                <a:latin typeface="Corbel"/>
                <a:cs typeface="Corbel"/>
              </a:rPr>
              <a:t>START </a:t>
            </a:r>
            <a:r>
              <a:rPr sz="1400" spc="-26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Step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5:SET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PREPTR</a:t>
            </a:r>
            <a:r>
              <a:rPr sz="1400" spc="-3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=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PTR</a:t>
            </a: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400" spc="15" dirty="0">
                <a:latin typeface="Corbel"/>
                <a:cs typeface="Corbel"/>
              </a:rPr>
              <a:t>SET</a:t>
            </a:r>
            <a:r>
              <a:rPr sz="1400" spc="-40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PTR</a:t>
            </a:r>
            <a:r>
              <a:rPr sz="1400" spc="-4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=</a:t>
            </a:r>
            <a:r>
              <a:rPr sz="1400" spc="-25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PTR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-&gt;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NEXT</a:t>
            </a:r>
            <a:endParaRPr sz="1400">
              <a:latin typeface="Corbel"/>
              <a:cs typeface="Corbel"/>
            </a:endParaRPr>
          </a:p>
          <a:p>
            <a:pPr marL="698500">
              <a:lnSpc>
                <a:spcPct val="100000"/>
              </a:lnSpc>
              <a:spcBef>
                <a:spcPts val="434"/>
              </a:spcBef>
            </a:pPr>
            <a:r>
              <a:rPr sz="1400" spc="30" dirty="0">
                <a:latin typeface="Corbel"/>
                <a:cs typeface="Corbel"/>
              </a:rPr>
              <a:t>[ENDOF</a:t>
            </a:r>
            <a:r>
              <a:rPr sz="1400" spc="-25" dirty="0">
                <a:latin typeface="Corbel"/>
                <a:cs typeface="Corbel"/>
              </a:rPr>
              <a:t> </a:t>
            </a:r>
            <a:r>
              <a:rPr sz="1400" spc="-20" dirty="0">
                <a:latin typeface="Corbel"/>
                <a:cs typeface="Corbel"/>
              </a:rPr>
              <a:t>LOOP]</a:t>
            </a:r>
            <a:endParaRPr sz="1400">
              <a:latin typeface="Corbel"/>
              <a:cs typeface="Corbel"/>
            </a:endParaRPr>
          </a:p>
          <a:p>
            <a:pPr marL="12700" marR="918210" algn="just">
              <a:lnSpc>
                <a:spcPct val="120700"/>
              </a:lnSpc>
              <a:spcBef>
                <a:spcPts val="85"/>
              </a:spcBef>
            </a:pPr>
            <a:r>
              <a:rPr sz="1400" spc="10" dirty="0">
                <a:latin typeface="Corbel"/>
                <a:cs typeface="Corbel"/>
              </a:rPr>
              <a:t>Step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6:</a:t>
            </a:r>
            <a:r>
              <a:rPr sz="1400" spc="-65" dirty="0">
                <a:latin typeface="Corbel"/>
                <a:cs typeface="Corbel"/>
              </a:rPr>
              <a:t> </a:t>
            </a:r>
            <a:r>
              <a:rPr sz="1400" spc="15" dirty="0">
                <a:latin typeface="Corbel"/>
                <a:cs typeface="Corbel"/>
              </a:rPr>
              <a:t>S</a:t>
            </a:r>
            <a:r>
              <a:rPr sz="1400" spc="20" dirty="0">
                <a:latin typeface="Corbel"/>
                <a:cs typeface="Corbel"/>
              </a:rPr>
              <a:t>E</a:t>
            </a:r>
            <a:r>
              <a:rPr sz="1400" spc="15" dirty="0">
                <a:latin typeface="Corbel"/>
                <a:cs typeface="Corbel"/>
              </a:rPr>
              <a:t>T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P</a:t>
            </a:r>
            <a:r>
              <a:rPr sz="1400" spc="-5" dirty="0">
                <a:latin typeface="Corbel"/>
                <a:cs typeface="Corbel"/>
              </a:rPr>
              <a:t>R</a:t>
            </a:r>
            <a:r>
              <a:rPr sz="1400" spc="5" dirty="0">
                <a:latin typeface="Corbel"/>
                <a:cs typeface="Corbel"/>
              </a:rPr>
              <a:t>E</a:t>
            </a:r>
            <a:r>
              <a:rPr sz="1400" dirty="0">
                <a:latin typeface="Corbel"/>
                <a:cs typeface="Corbel"/>
              </a:rPr>
              <a:t>PT</a:t>
            </a:r>
            <a:r>
              <a:rPr sz="1400" spc="15" dirty="0">
                <a:latin typeface="Corbel"/>
                <a:cs typeface="Corbel"/>
              </a:rPr>
              <a:t>R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-&gt;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N</a:t>
            </a:r>
            <a:r>
              <a:rPr sz="1400" spc="5" dirty="0">
                <a:latin typeface="Corbel"/>
                <a:cs typeface="Corbel"/>
              </a:rPr>
              <a:t>EX</a:t>
            </a:r>
            <a:r>
              <a:rPr sz="1400" spc="15" dirty="0">
                <a:latin typeface="Corbel"/>
                <a:cs typeface="Corbel"/>
              </a:rPr>
              <a:t>T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=</a:t>
            </a:r>
            <a:r>
              <a:rPr sz="1400" spc="-9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</a:t>
            </a:r>
            <a:r>
              <a:rPr sz="1400" spc="-85" dirty="0">
                <a:latin typeface="Corbel"/>
                <a:cs typeface="Corbel"/>
              </a:rPr>
              <a:t>T</a:t>
            </a:r>
            <a:r>
              <a:rPr sz="1400" spc="-5" dirty="0">
                <a:latin typeface="Corbel"/>
                <a:cs typeface="Corbel"/>
              </a:rPr>
              <a:t>A</a:t>
            </a:r>
            <a:r>
              <a:rPr sz="1400" spc="-15" dirty="0">
                <a:latin typeface="Corbel"/>
                <a:cs typeface="Corbel"/>
              </a:rPr>
              <a:t>R</a:t>
            </a:r>
            <a:r>
              <a:rPr sz="1400" spc="10" dirty="0">
                <a:latin typeface="Corbel"/>
                <a:cs typeface="Corbel"/>
              </a:rPr>
              <a:t>T  Step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7:</a:t>
            </a:r>
            <a:r>
              <a:rPr sz="1400" spc="-70" dirty="0">
                <a:latin typeface="Corbel"/>
                <a:cs typeface="Corbel"/>
              </a:rPr>
              <a:t> </a:t>
            </a:r>
            <a:r>
              <a:rPr sz="1400" spc="15" dirty="0">
                <a:latin typeface="Corbel"/>
                <a:cs typeface="Corbel"/>
              </a:rPr>
              <a:t>S</a:t>
            </a:r>
            <a:r>
              <a:rPr sz="1400" spc="20" dirty="0">
                <a:latin typeface="Corbel"/>
                <a:cs typeface="Corbel"/>
              </a:rPr>
              <a:t>E</a:t>
            </a:r>
            <a:r>
              <a:rPr sz="1400" spc="15" dirty="0">
                <a:latin typeface="Corbel"/>
                <a:cs typeface="Corbel"/>
              </a:rPr>
              <a:t>T</a:t>
            </a:r>
            <a:r>
              <a:rPr sz="1400" spc="-9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</a:t>
            </a:r>
            <a:r>
              <a:rPr sz="1400" spc="-85" dirty="0">
                <a:latin typeface="Corbel"/>
                <a:cs typeface="Corbel"/>
              </a:rPr>
              <a:t>T</a:t>
            </a:r>
            <a:r>
              <a:rPr sz="1400" spc="-5" dirty="0">
                <a:latin typeface="Corbel"/>
                <a:cs typeface="Corbel"/>
              </a:rPr>
              <a:t>A</a:t>
            </a:r>
            <a:r>
              <a:rPr sz="1400" spc="-15" dirty="0">
                <a:latin typeface="Corbel"/>
                <a:cs typeface="Corbel"/>
              </a:rPr>
              <a:t>R</a:t>
            </a:r>
            <a:r>
              <a:rPr sz="1400" spc="15" dirty="0">
                <a:latin typeface="Corbel"/>
                <a:cs typeface="Corbel"/>
              </a:rPr>
              <a:t>T</a:t>
            </a:r>
            <a:r>
              <a:rPr sz="1400" spc="-45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-&gt;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spc="15" dirty="0">
                <a:latin typeface="Corbel"/>
                <a:cs typeface="Corbel"/>
              </a:rPr>
              <a:t>PREV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=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P</a:t>
            </a:r>
            <a:r>
              <a:rPr sz="1400" spc="-5" dirty="0">
                <a:latin typeface="Corbel"/>
                <a:cs typeface="Corbel"/>
              </a:rPr>
              <a:t>R</a:t>
            </a:r>
            <a:r>
              <a:rPr sz="1400" spc="5" dirty="0">
                <a:latin typeface="Corbel"/>
                <a:cs typeface="Corbel"/>
              </a:rPr>
              <a:t>E</a:t>
            </a:r>
            <a:r>
              <a:rPr sz="1400" dirty="0">
                <a:latin typeface="Corbel"/>
                <a:cs typeface="Corbel"/>
              </a:rPr>
              <a:t>PT</a:t>
            </a:r>
            <a:r>
              <a:rPr sz="1400" spc="5" dirty="0">
                <a:latin typeface="Corbel"/>
                <a:cs typeface="Corbel"/>
              </a:rPr>
              <a:t>R  </a:t>
            </a:r>
            <a:r>
              <a:rPr sz="1400" spc="10" dirty="0">
                <a:latin typeface="Corbel"/>
                <a:cs typeface="Corbel"/>
              </a:rPr>
              <a:t>Step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8: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10" dirty="0">
                <a:latin typeface="Corbel"/>
                <a:cs typeface="Corbel"/>
              </a:rPr>
              <a:t>FREE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PTR</a:t>
            </a:r>
            <a:endParaRPr sz="1400">
              <a:latin typeface="Corbel"/>
              <a:cs typeface="Corbel"/>
            </a:endParaRP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1400" spc="10" dirty="0">
                <a:latin typeface="Corbel"/>
                <a:cs typeface="Corbel"/>
              </a:rPr>
              <a:t>Step</a:t>
            </a:r>
            <a:r>
              <a:rPr sz="1400" spc="-3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9:</a:t>
            </a:r>
            <a:r>
              <a:rPr sz="1400" spc="-45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Exit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715" y="46736"/>
            <a:ext cx="4031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5715" algn="l"/>
                <a:tab pos="3463925" algn="l"/>
              </a:tabLst>
            </a:pPr>
            <a:r>
              <a:rPr sz="2800" spc="-110" dirty="0"/>
              <a:t>No</a:t>
            </a:r>
            <a:r>
              <a:rPr sz="2800" spc="-114" dirty="0"/>
              <a:t>d</a:t>
            </a:r>
            <a:r>
              <a:rPr sz="2800" spc="-5" dirty="0"/>
              <a:t>e</a:t>
            </a:r>
            <a:r>
              <a:rPr sz="2800" spc="-225" dirty="0"/>
              <a:t> </a:t>
            </a:r>
            <a:r>
              <a:rPr sz="2800" spc="-120" dirty="0"/>
              <a:t>i</a:t>
            </a:r>
            <a:r>
              <a:rPr sz="2800" spc="-5" dirty="0"/>
              <a:t>s</a:t>
            </a:r>
            <a:r>
              <a:rPr sz="2800" dirty="0"/>
              <a:t>	</a:t>
            </a:r>
            <a:r>
              <a:rPr sz="2800" spc="-114" dirty="0"/>
              <a:t>d</a:t>
            </a:r>
            <a:r>
              <a:rPr sz="2800" spc="-110" dirty="0"/>
              <a:t>e</a:t>
            </a:r>
            <a:r>
              <a:rPr sz="2800" spc="-120" dirty="0"/>
              <a:t>l</a:t>
            </a:r>
            <a:r>
              <a:rPr sz="2800" spc="-110" dirty="0"/>
              <a:t>e</a:t>
            </a:r>
            <a:r>
              <a:rPr sz="2800" spc="-114" dirty="0"/>
              <a:t>t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29" dirty="0"/>
              <a:t> </a:t>
            </a:r>
            <a:r>
              <a:rPr sz="2800" spc="-120" dirty="0"/>
              <a:t>a</a:t>
            </a:r>
            <a:r>
              <a:rPr sz="2800" spc="-5" dirty="0"/>
              <a:t>t</a:t>
            </a:r>
            <a:r>
              <a:rPr sz="2800" spc="-215" dirty="0"/>
              <a:t> </a:t>
            </a:r>
            <a:r>
              <a:rPr sz="2800" spc="-114" dirty="0"/>
              <a:t>th</a:t>
            </a:r>
            <a:r>
              <a:rPr sz="2800" spc="-5" dirty="0"/>
              <a:t>e</a:t>
            </a:r>
            <a:r>
              <a:rPr sz="2800" dirty="0"/>
              <a:t>	</a:t>
            </a:r>
            <a:r>
              <a:rPr sz="2800" spc="-110" dirty="0"/>
              <a:t>e</a:t>
            </a:r>
            <a:r>
              <a:rPr sz="2800" spc="-114" dirty="0"/>
              <a:t>n</a:t>
            </a:r>
            <a:r>
              <a:rPr sz="2800" spc="-5" dirty="0"/>
              <a:t>d</a:t>
            </a:r>
            <a:endParaRPr sz="2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391400" cy="813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Applications</a:t>
            </a:r>
            <a:r>
              <a:rPr spc="-260" dirty="0"/>
              <a:t> </a:t>
            </a:r>
            <a:r>
              <a:rPr spc="-55" dirty="0"/>
              <a:t>of</a:t>
            </a:r>
            <a:r>
              <a:rPr spc="-229" dirty="0"/>
              <a:t> </a:t>
            </a:r>
            <a:r>
              <a:rPr spc="-95" dirty="0"/>
              <a:t>Linked</a:t>
            </a:r>
            <a:r>
              <a:rPr spc="-235" dirty="0"/>
              <a:t> </a:t>
            </a:r>
            <a:r>
              <a:rPr spc="-80" dirty="0"/>
              <a:t>List</a:t>
            </a:r>
            <a:r>
              <a:rPr spc="-245" dirty="0"/>
              <a:t> </a:t>
            </a:r>
            <a:r>
              <a:rPr spc="-55" dirty="0"/>
              <a:t>in</a:t>
            </a:r>
            <a:r>
              <a:rPr spc="-210" dirty="0"/>
              <a:t> </a:t>
            </a:r>
            <a:r>
              <a:rPr spc="-70" dirty="0"/>
              <a:t>the</a:t>
            </a:r>
            <a:r>
              <a:rPr spc="-240" dirty="0"/>
              <a:t> </a:t>
            </a:r>
            <a:r>
              <a:rPr spc="-90" dirty="0"/>
              <a:t>field</a:t>
            </a:r>
            <a:r>
              <a:rPr spc="-235" dirty="0"/>
              <a:t> </a:t>
            </a:r>
            <a:r>
              <a:rPr spc="-55"/>
              <a:t>of</a:t>
            </a:r>
            <a:r>
              <a:rPr spc="-240"/>
              <a:t> </a:t>
            </a:r>
            <a:r>
              <a:rPr spc="-100" smtClean="0"/>
              <a:t>Computer</a:t>
            </a:r>
            <a:r>
              <a:rPr lang="en-US" spc="-100" dirty="0" smtClean="0"/>
              <a:t> </a:t>
            </a:r>
            <a:r>
              <a:rPr lang="en-US" spc="-100" dirty="0" smtClean="0"/>
              <a:t>Science</a:t>
            </a:r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895350"/>
            <a:ext cx="8533130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35" marR="5080" algn="just">
              <a:buFont typeface="Roboto"/>
              <a:buAutoNum type="arabicParenR"/>
              <a:tabLst>
                <a:tab pos="317500" algn="l"/>
              </a:tabLst>
            </a:pPr>
            <a:r>
              <a:rPr lang="en-US" sz="1800" b="1" spc="-10" dirty="0" smtClean="0">
                <a:solidFill>
                  <a:srgbClr val="282828"/>
                </a:solidFill>
                <a:latin typeface="Roboto"/>
                <a:cs typeface="Roboto"/>
              </a:rPr>
              <a:t>D</a:t>
            </a:r>
            <a:r>
              <a:rPr sz="1800" b="1" spc="-10" smtClean="0">
                <a:solidFill>
                  <a:srgbClr val="282828"/>
                </a:solidFill>
                <a:latin typeface="Roboto"/>
                <a:cs typeface="Roboto"/>
              </a:rPr>
              <a:t>ynamic</a:t>
            </a:r>
            <a:r>
              <a:rPr sz="1800" b="1" spc="10" smtClean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b="1" spc="25" smtClean="0">
                <a:solidFill>
                  <a:srgbClr val="282828"/>
                </a:solidFill>
                <a:latin typeface="Roboto"/>
                <a:cs typeface="Roboto"/>
              </a:rPr>
              <a:t>Memo</a:t>
            </a:r>
            <a:r>
              <a:rPr lang="en-US" b="1" spc="25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b="1" spc="25" smtClean="0">
                <a:solidFill>
                  <a:srgbClr val="282828"/>
                </a:solidFill>
                <a:latin typeface="Roboto"/>
                <a:cs typeface="Roboto"/>
              </a:rPr>
              <a:t>y</a:t>
            </a:r>
            <a:r>
              <a:rPr sz="1800" b="1" spc="10" smtClean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282828"/>
                </a:solidFill>
                <a:latin typeface="Roboto"/>
                <a:cs typeface="Roboto"/>
              </a:rPr>
              <a:t>Allocation:</a:t>
            </a:r>
            <a:r>
              <a:rPr sz="1800" b="1" spc="-1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Roboto"/>
                <a:cs typeface="Roboto"/>
              </a:rPr>
              <a:t>As 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we </a:t>
            </a:r>
            <a:r>
              <a:rPr sz="1800" spc="-10" dirty="0">
                <a:solidFill>
                  <a:srgbClr val="282828"/>
                </a:solidFill>
                <a:latin typeface="Roboto"/>
                <a:cs typeface="Roboto"/>
              </a:rPr>
              <a:t>know,</a:t>
            </a:r>
            <a:r>
              <a:rPr sz="180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we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can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82828"/>
                </a:solidFill>
                <a:latin typeface="Roboto"/>
                <a:cs typeface="Roboto"/>
              </a:rPr>
              <a:t>dynamically</a:t>
            </a:r>
            <a:r>
              <a:rPr sz="1800" spc="-2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0">
                <a:solidFill>
                  <a:srgbClr val="282828"/>
                </a:solidFill>
                <a:latin typeface="Roboto"/>
                <a:cs typeface="Roboto"/>
              </a:rPr>
              <a:t>allocate</a:t>
            </a:r>
            <a:r>
              <a:rPr sz="1800" spc="-15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20" smtClean="0">
                <a:solidFill>
                  <a:srgbClr val="282828"/>
                </a:solidFill>
                <a:latin typeface="Roboto"/>
                <a:cs typeface="Roboto"/>
              </a:rPr>
              <a:t>memo</a:t>
            </a:r>
            <a:r>
              <a:rPr lang="en-US" sz="1800" spc="20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pc="20" smtClean="0">
                <a:solidFill>
                  <a:srgbClr val="282828"/>
                </a:solidFill>
                <a:latin typeface="Roboto"/>
                <a:cs typeface="Roboto"/>
              </a:rPr>
              <a:t>y </a:t>
            </a:r>
            <a:r>
              <a:rPr sz="1800" spc="25" smtClean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282828"/>
                </a:solidFill>
                <a:latin typeface="Roboto"/>
                <a:cs typeface="Roboto"/>
              </a:rPr>
              <a:t>in</a:t>
            </a:r>
            <a:r>
              <a:rPr sz="1800" spc="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a</a:t>
            </a:r>
            <a:r>
              <a:rPr sz="180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linked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Roboto"/>
                <a:cs typeface="Roboto"/>
              </a:rPr>
              <a:t>list,</a:t>
            </a:r>
            <a:r>
              <a:rPr sz="1800" spc="1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82828"/>
                </a:solidFill>
                <a:latin typeface="Roboto"/>
                <a:cs typeface="Roboto"/>
              </a:rPr>
              <a:t>so</a:t>
            </a:r>
            <a:r>
              <a:rPr sz="180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82828"/>
                </a:solidFill>
                <a:latin typeface="Roboto"/>
                <a:cs typeface="Roboto"/>
              </a:rPr>
              <a:t>it</a:t>
            </a:r>
            <a:r>
              <a:rPr sz="1800" spc="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can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82828"/>
                </a:solidFill>
                <a:latin typeface="Roboto"/>
                <a:cs typeface="Roboto"/>
              </a:rPr>
              <a:t>be</a:t>
            </a:r>
            <a:r>
              <a:rPr sz="1800" spc="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20" dirty="0">
                <a:solidFill>
                  <a:srgbClr val="282828"/>
                </a:solidFill>
                <a:latin typeface="Roboto"/>
                <a:cs typeface="Roboto"/>
              </a:rPr>
              <a:t>veíy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helpful when</a:t>
            </a:r>
            <a:r>
              <a:rPr sz="1800" spc="-1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we</a:t>
            </a:r>
            <a:r>
              <a:rPr sz="1800" spc="-1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282828"/>
                </a:solidFill>
                <a:latin typeface="Roboto"/>
                <a:cs typeface="Roboto"/>
              </a:rPr>
              <a:t>don’t</a:t>
            </a:r>
            <a:r>
              <a:rPr sz="180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know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282828"/>
                </a:solidFill>
                <a:latin typeface="Roboto"/>
                <a:cs typeface="Roboto"/>
              </a:rPr>
              <a:t>numbeí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282828"/>
                </a:solidFill>
                <a:latin typeface="Roboto"/>
                <a:cs typeface="Roboto"/>
              </a:rPr>
              <a:t>of</a:t>
            </a:r>
            <a:r>
              <a:rPr sz="180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82828"/>
                </a:solidFill>
                <a:latin typeface="Roboto"/>
                <a:cs typeface="Roboto"/>
              </a:rPr>
              <a:t>elements </a:t>
            </a:r>
            <a:r>
              <a:rPr sz="1800" spc="-43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5">
                <a:solidFill>
                  <a:srgbClr val="282828"/>
                </a:solidFill>
                <a:latin typeface="Roboto"/>
                <a:cs typeface="Roboto"/>
              </a:rPr>
              <a:t>we</a:t>
            </a:r>
            <a:r>
              <a:rPr sz="1800" spc="-15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50" smtClean="0">
                <a:solidFill>
                  <a:srgbClr val="282828"/>
                </a:solidFill>
                <a:latin typeface="Roboto"/>
                <a:cs typeface="Roboto"/>
              </a:rPr>
              <a:t>a</a:t>
            </a:r>
            <a:r>
              <a:rPr lang="en-US" sz="1800" spc="50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pc="50" smtClean="0">
                <a:solidFill>
                  <a:srgbClr val="282828"/>
                </a:solidFill>
                <a:latin typeface="Roboto"/>
                <a:cs typeface="Roboto"/>
              </a:rPr>
              <a:t>e</a:t>
            </a:r>
            <a:r>
              <a:rPr sz="1800" spc="-15" smtClean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going</a:t>
            </a:r>
            <a:r>
              <a:rPr sz="1800" spc="1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282828"/>
                </a:solidFill>
                <a:latin typeface="Roboto"/>
                <a:cs typeface="Roboto"/>
              </a:rPr>
              <a:t>to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 use.</a:t>
            </a:r>
            <a:endParaRPr sz="1800">
              <a:latin typeface="Roboto"/>
              <a:cs typeface="Roboto"/>
            </a:endParaRPr>
          </a:p>
          <a:p>
            <a:pPr marL="51435" marR="100330" algn="just">
              <a:spcBef>
                <a:spcPts val="5"/>
              </a:spcBef>
              <a:buFont typeface="Roboto"/>
              <a:buAutoNum type="arabicParenR"/>
              <a:tabLst>
                <a:tab pos="317500" algn="l"/>
              </a:tabLst>
            </a:pPr>
            <a:r>
              <a:rPr sz="1800" b="1" spc="-5" dirty="0">
                <a:solidFill>
                  <a:srgbClr val="282828"/>
                </a:solidFill>
                <a:latin typeface="Roboto"/>
                <a:cs typeface="Roboto"/>
              </a:rPr>
              <a:t>Implementing</a:t>
            </a:r>
            <a:r>
              <a:rPr sz="1800" b="1" spc="1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282828"/>
                </a:solidFill>
                <a:latin typeface="Roboto"/>
                <a:cs typeface="Roboto"/>
              </a:rPr>
              <a:t>advanced</a:t>
            </a:r>
            <a:r>
              <a:rPr sz="1800" b="1" spc="1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b="1" spc="-15">
                <a:solidFill>
                  <a:srgbClr val="282828"/>
                </a:solidFill>
                <a:latin typeface="Roboto"/>
                <a:cs typeface="Roboto"/>
              </a:rPr>
              <a:t>data</a:t>
            </a:r>
            <a:r>
              <a:rPr sz="1800" b="1" spc="2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b="1" spc="25" smtClean="0">
                <a:solidFill>
                  <a:srgbClr val="282828"/>
                </a:solidFill>
                <a:latin typeface="Roboto"/>
                <a:cs typeface="Roboto"/>
              </a:rPr>
              <a:t>st</a:t>
            </a:r>
            <a:r>
              <a:rPr lang="en-US" sz="1800" b="1" spc="25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b="1" spc="25" smtClean="0">
                <a:solidFill>
                  <a:srgbClr val="282828"/>
                </a:solidFill>
                <a:latin typeface="Roboto"/>
                <a:cs typeface="Roboto"/>
              </a:rPr>
              <a:t>uct</a:t>
            </a:r>
            <a:r>
              <a:rPr lang="en-US" sz="1800" b="1" spc="25" dirty="0" err="1" smtClean="0">
                <a:solidFill>
                  <a:srgbClr val="282828"/>
                </a:solidFill>
                <a:latin typeface="Roboto"/>
                <a:cs typeface="Roboto"/>
              </a:rPr>
              <a:t>ur</a:t>
            </a:r>
            <a:r>
              <a:rPr sz="1800" b="1" spc="25" smtClean="0">
                <a:solidFill>
                  <a:srgbClr val="282828"/>
                </a:solidFill>
                <a:latin typeface="Roboto"/>
                <a:cs typeface="Roboto"/>
              </a:rPr>
              <a:t>es</a:t>
            </a:r>
            <a:r>
              <a:rPr sz="1800" b="1" spc="25" dirty="0">
                <a:solidFill>
                  <a:srgbClr val="282828"/>
                </a:solidFill>
                <a:latin typeface="Roboto"/>
                <a:cs typeface="Roboto"/>
              </a:rPr>
              <a:t>:</a:t>
            </a:r>
            <a:r>
              <a:rPr sz="1800" b="1" spc="5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25" dirty="0">
                <a:solidFill>
                  <a:srgbClr val="282828"/>
                </a:solidFill>
                <a:latin typeface="Roboto"/>
                <a:cs typeface="Roboto"/>
              </a:rPr>
              <a:t>We</a:t>
            </a:r>
            <a:r>
              <a:rPr sz="1800" spc="1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can</a:t>
            </a:r>
            <a:r>
              <a:rPr sz="1800" spc="-10" dirty="0">
                <a:solidFill>
                  <a:srgbClr val="282828"/>
                </a:solidFill>
                <a:latin typeface="Roboto"/>
                <a:cs typeface="Roboto"/>
              </a:rPr>
              <a:t> implement </a:t>
            </a:r>
            <a:r>
              <a:rPr sz="1800" spc="-15">
                <a:solidFill>
                  <a:srgbClr val="282828"/>
                </a:solidFill>
                <a:latin typeface="Roboto"/>
                <a:cs typeface="Roboto"/>
              </a:rPr>
              <a:t>data</a:t>
            </a:r>
            <a:r>
              <a:rPr sz="1800" spc="-2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15" smtClean="0">
                <a:solidFill>
                  <a:srgbClr val="282828"/>
                </a:solidFill>
                <a:latin typeface="Roboto"/>
                <a:cs typeface="Roboto"/>
              </a:rPr>
              <a:t>st</a:t>
            </a:r>
            <a:r>
              <a:rPr lang="en-US" sz="1800" spc="15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pc="15" smtClean="0">
                <a:solidFill>
                  <a:srgbClr val="282828"/>
                </a:solidFill>
                <a:latin typeface="Roboto"/>
                <a:cs typeface="Roboto"/>
              </a:rPr>
              <a:t>uctu</a:t>
            </a:r>
            <a:r>
              <a:rPr lang="en-US" sz="1800" spc="15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pc="15" smtClean="0">
                <a:solidFill>
                  <a:srgbClr val="282828"/>
                </a:solidFill>
                <a:latin typeface="Roboto"/>
                <a:cs typeface="Roboto"/>
              </a:rPr>
              <a:t>es</a:t>
            </a:r>
            <a:r>
              <a:rPr sz="1800" spc="-30" smtClean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like </a:t>
            </a:r>
            <a:r>
              <a:rPr sz="1800" spc="-434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stacks</a:t>
            </a:r>
            <a:r>
              <a:rPr sz="1800" spc="-3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and</a:t>
            </a:r>
            <a:r>
              <a:rPr sz="1800" spc="-10" dirty="0">
                <a:solidFill>
                  <a:srgbClr val="282828"/>
                </a:solidFill>
                <a:latin typeface="Roboto"/>
                <a:cs typeface="Roboto"/>
              </a:rPr>
              <a:t> queues</a:t>
            </a:r>
            <a:r>
              <a:rPr sz="1800" spc="-3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82828"/>
                </a:solidFill>
                <a:latin typeface="Roboto"/>
                <a:cs typeface="Roboto"/>
              </a:rPr>
              <a:t>with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help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282828"/>
                </a:solidFill>
                <a:latin typeface="Roboto"/>
                <a:cs typeface="Roboto"/>
              </a:rPr>
              <a:t>of</a:t>
            </a:r>
            <a:r>
              <a:rPr sz="180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Roboto"/>
                <a:cs typeface="Roboto"/>
              </a:rPr>
              <a:t>linked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Roboto"/>
                <a:cs typeface="Roboto"/>
              </a:rPr>
              <a:t>list.</a:t>
            </a:r>
            <a:endParaRPr sz="1800">
              <a:latin typeface="Roboto"/>
              <a:cs typeface="Roboto"/>
            </a:endParaRPr>
          </a:p>
          <a:p>
            <a:pPr marL="51435" marR="77470" algn="just">
              <a:buFont typeface="Roboto"/>
              <a:buAutoNum type="arabicParenR"/>
              <a:tabLst>
                <a:tab pos="317500" algn="l"/>
              </a:tabLst>
            </a:pPr>
            <a:r>
              <a:rPr sz="1800" b="1" spc="-5" dirty="0">
                <a:solidFill>
                  <a:srgbClr val="282828"/>
                </a:solidFill>
                <a:latin typeface="Roboto"/>
                <a:cs typeface="Roboto"/>
              </a:rPr>
              <a:t>Manipulating</a:t>
            </a:r>
            <a:r>
              <a:rPr sz="1800" b="1" spc="1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282828"/>
                </a:solidFill>
                <a:latin typeface="Roboto"/>
                <a:cs typeface="Roboto"/>
              </a:rPr>
              <a:t>polynomials:</a:t>
            </a:r>
            <a:r>
              <a:rPr sz="1800" b="1" spc="-2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25" dirty="0">
                <a:solidFill>
                  <a:srgbClr val="282828"/>
                </a:solidFill>
                <a:latin typeface="Roboto"/>
                <a:cs typeface="Roboto"/>
              </a:rPr>
              <a:t>We</a:t>
            </a:r>
            <a:r>
              <a:rPr sz="180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can</a:t>
            </a:r>
            <a:r>
              <a:rPr sz="1800" spc="-1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do</a:t>
            </a:r>
            <a:r>
              <a:rPr sz="1800" spc="-1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polynomials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Roboto"/>
                <a:cs typeface="Roboto"/>
              </a:rPr>
              <a:t>manipulation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82828"/>
                </a:solidFill>
                <a:latin typeface="Roboto"/>
                <a:cs typeface="Roboto"/>
              </a:rPr>
              <a:t>with</a:t>
            </a:r>
            <a:r>
              <a:rPr sz="180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help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282828"/>
                </a:solidFill>
                <a:latin typeface="Roboto"/>
                <a:cs typeface="Roboto"/>
              </a:rPr>
              <a:t>of </a:t>
            </a:r>
            <a:r>
              <a:rPr sz="1800" spc="-43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linked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82828"/>
                </a:solidFill>
                <a:latin typeface="Roboto"/>
                <a:cs typeface="Roboto"/>
              </a:rPr>
              <a:t>list</a:t>
            </a:r>
            <a:r>
              <a:rPr sz="1800" spc="1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35">
                <a:solidFill>
                  <a:srgbClr val="282828"/>
                </a:solidFill>
                <a:latin typeface="Roboto"/>
                <a:cs typeface="Roboto"/>
              </a:rPr>
              <a:t>by</a:t>
            </a:r>
            <a:r>
              <a:rPr sz="1800" spc="-5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5" smtClean="0">
                <a:solidFill>
                  <a:srgbClr val="282828"/>
                </a:solidFill>
                <a:latin typeface="Roboto"/>
                <a:cs typeface="Roboto"/>
              </a:rPr>
              <a:t>sto</a:t>
            </a:r>
            <a:r>
              <a:rPr lang="en-US" sz="1800" spc="5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pc="5" smtClean="0">
                <a:solidFill>
                  <a:srgbClr val="282828"/>
                </a:solidFill>
                <a:latin typeface="Roboto"/>
                <a:cs typeface="Roboto"/>
              </a:rPr>
              <a:t>ing</a:t>
            </a:r>
            <a:r>
              <a:rPr sz="1800" smtClean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Roboto"/>
                <a:cs typeface="Roboto"/>
              </a:rPr>
              <a:t>constants </a:t>
            </a:r>
            <a:r>
              <a:rPr sz="1800" spc="-30" dirty="0">
                <a:solidFill>
                  <a:srgbClr val="282828"/>
                </a:solidFill>
                <a:latin typeface="Roboto"/>
                <a:cs typeface="Roboto"/>
              </a:rPr>
              <a:t>in</a:t>
            </a:r>
            <a:r>
              <a:rPr sz="1800" spc="2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282828"/>
                </a:solidFill>
                <a:latin typeface="Roboto"/>
                <a:cs typeface="Roboto"/>
              </a:rPr>
              <a:t> nodes</a:t>
            </a:r>
            <a:r>
              <a:rPr sz="1800" spc="-3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282828"/>
                </a:solidFill>
                <a:latin typeface="Roboto"/>
                <a:cs typeface="Roboto"/>
              </a:rPr>
              <a:t>of</a:t>
            </a:r>
            <a:r>
              <a:rPr sz="1800" spc="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Roboto"/>
                <a:cs typeface="Roboto"/>
              </a:rPr>
              <a:t>the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Roboto"/>
                <a:cs typeface="Roboto"/>
              </a:rPr>
              <a:t>linked</a:t>
            </a:r>
            <a:r>
              <a:rPr sz="1800" spc="1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82828"/>
                </a:solidFill>
                <a:latin typeface="Roboto"/>
                <a:cs typeface="Roboto"/>
              </a:rPr>
              <a:t>list.</a:t>
            </a:r>
            <a:endParaRPr sz="1800">
              <a:latin typeface="Roboto"/>
              <a:cs typeface="Roboto"/>
            </a:endParaRPr>
          </a:p>
          <a:p>
            <a:pPr marL="51435" marR="603250" algn="just">
              <a:buFont typeface="Roboto"/>
              <a:buAutoNum type="arabicParenR"/>
              <a:tabLst>
                <a:tab pos="317500" algn="l"/>
              </a:tabLst>
            </a:pPr>
            <a:r>
              <a:rPr sz="1800" b="1" spc="20" smtClean="0">
                <a:solidFill>
                  <a:srgbClr val="282828"/>
                </a:solidFill>
                <a:latin typeface="Roboto"/>
                <a:cs typeface="Roboto"/>
              </a:rPr>
              <a:t>A</a:t>
            </a:r>
            <a:r>
              <a:rPr lang="en-US" sz="1800" b="1" spc="20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b="1" spc="20" smtClean="0">
                <a:solidFill>
                  <a:srgbClr val="282828"/>
                </a:solidFill>
                <a:latin typeface="Roboto"/>
                <a:cs typeface="Roboto"/>
              </a:rPr>
              <a:t>ithmetic </a:t>
            </a:r>
            <a:r>
              <a:rPr sz="1800" b="1" spc="10" smtClean="0">
                <a:solidFill>
                  <a:srgbClr val="282828"/>
                </a:solidFill>
                <a:latin typeface="Roboto"/>
                <a:cs typeface="Roboto"/>
              </a:rPr>
              <a:t>ope</a:t>
            </a:r>
            <a:r>
              <a:rPr lang="en-US" sz="1800" b="1" spc="10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b="1" spc="10" smtClean="0">
                <a:solidFill>
                  <a:srgbClr val="282828"/>
                </a:solidFill>
                <a:latin typeface="Roboto"/>
                <a:cs typeface="Roboto"/>
              </a:rPr>
              <a:t>ations </a:t>
            </a:r>
            <a:r>
              <a:rPr sz="1800" b="1" spc="-10" dirty="0">
                <a:solidFill>
                  <a:srgbClr val="282828"/>
                </a:solidFill>
                <a:latin typeface="Roboto"/>
                <a:cs typeface="Roboto"/>
              </a:rPr>
              <a:t>on </a:t>
            </a:r>
            <a:r>
              <a:rPr sz="1800" b="1">
                <a:solidFill>
                  <a:srgbClr val="282828"/>
                </a:solidFill>
                <a:latin typeface="Roboto"/>
                <a:cs typeface="Roboto"/>
              </a:rPr>
              <a:t>long </a:t>
            </a:r>
            <a:r>
              <a:rPr sz="1800" b="1" spc="20" smtClean="0">
                <a:solidFill>
                  <a:srgbClr val="282828"/>
                </a:solidFill>
                <a:latin typeface="Roboto"/>
                <a:cs typeface="Roboto"/>
              </a:rPr>
              <a:t>intege</a:t>
            </a:r>
            <a:r>
              <a:rPr lang="en-US" sz="1800" b="1" spc="20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b="1" spc="20" smtClean="0">
                <a:solidFill>
                  <a:srgbClr val="282828"/>
                </a:solidFill>
                <a:latin typeface="Roboto"/>
                <a:cs typeface="Roboto"/>
              </a:rPr>
              <a:t>s</a:t>
            </a:r>
            <a:r>
              <a:rPr sz="1800" b="1" spc="20" dirty="0">
                <a:solidFill>
                  <a:srgbClr val="282828"/>
                </a:solidFill>
                <a:latin typeface="Roboto"/>
                <a:cs typeface="Roboto"/>
              </a:rPr>
              <a:t>: </a:t>
            </a:r>
            <a:r>
              <a:rPr sz="1800" spc="5">
                <a:solidFill>
                  <a:srgbClr val="282828"/>
                </a:solidFill>
                <a:latin typeface="Roboto"/>
                <a:cs typeface="Roboto"/>
              </a:rPr>
              <a:t>As </a:t>
            </a:r>
            <a:r>
              <a:rPr sz="1800" spc="10" smtClean="0">
                <a:solidFill>
                  <a:srgbClr val="282828"/>
                </a:solidFill>
                <a:latin typeface="Roboto"/>
                <a:cs typeface="Roboto"/>
              </a:rPr>
              <a:t>intege</a:t>
            </a:r>
            <a:r>
              <a:rPr lang="en-US" sz="1800" spc="10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pc="10" smtClean="0">
                <a:solidFill>
                  <a:srgbClr val="282828"/>
                </a:solidFill>
                <a:latin typeface="Roboto"/>
                <a:cs typeface="Roboto"/>
              </a:rPr>
              <a:t>s </a:t>
            </a:r>
            <a:r>
              <a:rPr sz="1800" spc="-20" dirty="0">
                <a:solidFill>
                  <a:srgbClr val="282828"/>
                </a:solidFill>
                <a:latin typeface="Roboto"/>
                <a:cs typeface="Roboto"/>
              </a:rPr>
              <a:t>have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a </a:t>
            </a:r>
            <a:r>
              <a:rPr sz="1800" spc="-20" dirty="0">
                <a:solidFill>
                  <a:srgbClr val="282828"/>
                </a:solidFill>
                <a:latin typeface="Roboto"/>
                <a:cs typeface="Roboto"/>
              </a:rPr>
              <a:t>limit, </a:t>
            </a:r>
            <a:r>
              <a:rPr sz="1800" dirty="0">
                <a:solidFill>
                  <a:srgbClr val="282828"/>
                </a:solidFill>
                <a:latin typeface="Roboto"/>
                <a:cs typeface="Roboto"/>
              </a:rPr>
              <a:t>we </a:t>
            </a:r>
            <a:r>
              <a:rPr sz="1800" spc="-15">
                <a:solidFill>
                  <a:srgbClr val="282828"/>
                </a:solidFill>
                <a:latin typeface="Roboto"/>
                <a:cs typeface="Roboto"/>
              </a:rPr>
              <a:t>cannot </a:t>
            </a:r>
            <a:r>
              <a:rPr sz="1800" spc="-434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50" smtClean="0">
                <a:solidFill>
                  <a:srgbClr val="282828"/>
                </a:solidFill>
                <a:latin typeface="Roboto"/>
                <a:cs typeface="Roboto"/>
              </a:rPr>
              <a:t>pe</a:t>
            </a:r>
            <a:r>
              <a:rPr lang="en-US" sz="1800" spc="50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pc="50" smtClean="0">
                <a:solidFill>
                  <a:srgbClr val="282828"/>
                </a:solidFill>
                <a:latin typeface="Roboto"/>
                <a:cs typeface="Roboto"/>
              </a:rPr>
              <a:t>fo</a:t>
            </a:r>
            <a:r>
              <a:rPr lang="en-US" sz="1800" spc="50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pc="50" smtClean="0">
                <a:solidFill>
                  <a:srgbClr val="282828"/>
                </a:solidFill>
                <a:latin typeface="Roboto"/>
                <a:cs typeface="Roboto"/>
              </a:rPr>
              <a:t>m</a:t>
            </a:r>
            <a:r>
              <a:rPr sz="1800" spc="-10" smtClean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mtClean="0">
                <a:solidFill>
                  <a:srgbClr val="282828"/>
                </a:solidFill>
                <a:latin typeface="Roboto"/>
                <a:cs typeface="Roboto"/>
              </a:rPr>
              <a:t>a</a:t>
            </a:r>
            <a:r>
              <a:rPr lang="en-US" sz="1800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mtClean="0">
                <a:solidFill>
                  <a:srgbClr val="282828"/>
                </a:solidFill>
                <a:latin typeface="Roboto"/>
                <a:cs typeface="Roboto"/>
              </a:rPr>
              <a:t>ithmetic</a:t>
            </a:r>
            <a:r>
              <a:rPr sz="1800" spc="-30" smtClean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5" smtClean="0">
                <a:solidFill>
                  <a:srgbClr val="282828"/>
                </a:solidFill>
                <a:latin typeface="Roboto"/>
                <a:cs typeface="Roboto"/>
              </a:rPr>
              <a:t>ope</a:t>
            </a:r>
            <a:r>
              <a:rPr lang="en-US" sz="1800" spc="5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pc="5" smtClean="0">
                <a:solidFill>
                  <a:srgbClr val="282828"/>
                </a:solidFill>
                <a:latin typeface="Roboto"/>
                <a:cs typeface="Roboto"/>
              </a:rPr>
              <a:t>ations</a:t>
            </a:r>
            <a:r>
              <a:rPr sz="1800" spc="-15" smtClean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on</a:t>
            </a:r>
            <a:r>
              <a:rPr sz="1800" spc="1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0">
                <a:solidFill>
                  <a:srgbClr val="282828"/>
                </a:solidFill>
                <a:latin typeface="Roboto"/>
                <a:cs typeface="Roboto"/>
              </a:rPr>
              <a:t>long</a:t>
            </a:r>
            <a:r>
              <a:rPr sz="1800" spc="1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5" smtClean="0">
                <a:solidFill>
                  <a:srgbClr val="282828"/>
                </a:solidFill>
                <a:latin typeface="Roboto"/>
                <a:cs typeface="Roboto"/>
              </a:rPr>
              <a:t>intege</a:t>
            </a:r>
            <a:r>
              <a:rPr lang="en-US" sz="1800" spc="5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pc="5" smtClean="0">
                <a:solidFill>
                  <a:srgbClr val="282828"/>
                </a:solidFill>
                <a:latin typeface="Roboto"/>
                <a:cs typeface="Roboto"/>
              </a:rPr>
              <a:t>s</a:t>
            </a:r>
            <a:r>
              <a:rPr sz="1800" spc="5" dirty="0">
                <a:solidFill>
                  <a:srgbClr val="282828"/>
                </a:solidFill>
                <a:latin typeface="Roboto"/>
                <a:cs typeface="Roboto"/>
              </a:rPr>
              <a:t>.</a:t>
            </a:r>
            <a:r>
              <a:rPr sz="1800" spc="-1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82828"/>
                </a:solidFill>
                <a:latin typeface="Roboto"/>
                <a:cs typeface="Roboto"/>
              </a:rPr>
              <a:t>But,</a:t>
            </a:r>
            <a:r>
              <a:rPr sz="1800" spc="1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82828"/>
                </a:solidFill>
                <a:latin typeface="Roboto"/>
                <a:cs typeface="Roboto"/>
              </a:rPr>
              <a:t>if</a:t>
            </a:r>
            <a:r>
              <a:rPr sz="1800" spc="1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we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use</a:t>
            </a:r>
            <a:r>
              <a:rPr sz="1800" spc="-1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a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linked</a:t>
            </a:r>
            <a:r>
              <a:rPr sz="180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82828"/>
                </a:solidFill>
                <a:latin typeface="Roboto"/>
                <a:cs typeface="Roboto"/>
              </a:rPr>
              <a:t>list</a:t>
            </a:r>
            <a:r>
              <a:rPr sz="1800" spc="1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>
                <a:solidFill>
                  <a:srgbClr val="282828"/>
                </a:solidFill>
                <a:latin typeface="Roboto"/>
                <a:cs typeface="Roboto"/>
              </a:rPr>
              <a:t>to </a:t>
            </a:r>
            <a:r>
              <a:rPr sz="1800" spc="-1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lang="en-US" spc="30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pc="30" smtClean="0">
                <a:solidFill>
                  <a:srgbClr val="282828"/>
                </a:solidFill>
                <a:latin typeface="Roboto"/>
                <a:cs typeface="Roboto"/>
              </a:rPr>
              <a:t>ep</a:t>
            </a:r>
            <a:r>
              <a:rPr lang="en-US" sz="1800" spc="30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pc="30" smtClean="0">
                <a:solidFill>
                  <a:srgbClr val="282828"/>
                </a:solidFill>
                <a:latin typeface="Roboto"/>
                <a:cs typeface="Roboto"/>
              </a:rPr>
              <a:t>esent</a:t>
            </a:r>
            <a:r>
              <a:rPr sz="1800" spc="-15" smtClean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0">
                <a:solidFill>
                  <a:srgbClr val="282828"/>
                </a:solidFill>
                <a:latin typeface="Roboto"/>
                <a:cs typeface="Roboto"/>
              </a:rPr>
              <a:t>long</a:t>
            </a:r>
            <a:r>
              <a:rPr sz="1800" spc="5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5" smtClean="0">
                <a:solidFill>
                  <a:srgbClr val="282828"/>
                </a:solidFill>
                <a:latin typeface="Roboto"/>
                <a:cs typeface="Roboto"/>
              </a:rPr>
              <a:t>intege</a:t>
            </a:r>
            <a:r>
              <a:rPr lang="en-US" sz="1800" spc="5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pc="5" smtClean="0">
                <a:solidFill>
                  <a:srgbClr val="282828"/>
                </a:solidFill>
                <a:latin typeface="Roboto"/>
                <a:cs typeface="Roboto"/>
              </a:rPr>
              <a:t>s</a:t>
            </a:r>
            <a:r>
              <a:rPr sz="1800" spc="5" dirty="0">
                <a:solidFill>
                  <a:srgbClr val="282828"/>
                </a:solidFill>
                <a:latin typeface="Roboto"/>
                <a:cs typeface="Roboto"/>
              </a:rPr>
              <a:t>,</a:t>
            </a:r>
            <a:r>
              <a:rPr sz="1800" spc="-5" dirty="0">
                <a:solidFill>
                  <a:srgbClr val="282828"/>
                </a:solidFill>
                <a:latin typeface="Roboto"/>
                <a:cs typeface="Roboto"/>
              </a:rPr>
              <a:t> we</a:t>
            </a:r>
            <a:r>
              <a:rPr sz="1800" spc="-1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can</a:t>
            </a:r>
            <a:r>
              <a:rPr sz="1800" spc="-1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0">
                <a:solidFill>
                  <a:srgbClr val="282828"/>
                </a:solidFill>
                <a:latin typeface="Roboto"/>
                <a:cs typeface="Roboto"/>
              </a:rPr>
              <a:t>easily</a:t>
            </a:r>
            <a:r>
              <a:rPr sz="180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50" smtClean="0">
                <a:solidFill>
                  <a:srgbClr val="282828"/>
                </a:solidFill>
                <a:latin typeface="Roboto"/>
                <a:cs typeface="Roboto"/>
              </a:rPr>
              <a:t>pe</a:t>
            </a:r>
            <a:r>
              <a:rPr lang="en-US" sz="1800" spc="50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pc="50" smtClean="0">
                <a:solidFill>
                  <a:srgbClr val="282828"/>
                </a:solidFill>
                <a:latin typeface="Roboto"/>
                <a:cs typeface="Roboto"/>
              </a:rPr>
              <a:t>fo</a:t>
            </a:r>
            <a:r>
              <a:rPr lang="en-US" sz="1800" spc="50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pc="50" smtClean="0">
                <a:solidFill>
                  <a:srgbClr val="282828"/>
                </a:solidFill>
                <a:latin typeface="Roboto"/>
                <a:cs typeface="Roboto"/>
              </a:rPr>
              <a:t>m</a:t>
            </a:r>
            <a:r>
              <a:rPr sz="1800" spc="-10" smtClean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0">
                <a:solidFill>
                  <a:srgbClr val="282828"/>
                </a:solidFill>
                <a:latin typeface="Roboto"/>
                <a:cs typeface="Roboto"/>
              </a:rPr>
              <a:t>the</a:t>
            </a:r>
            <a:r>
              <a:rPr sz="1800" spc="-1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mtClean="0">
                <a:solidFill>
                  <a:srgbClr val="282828"/>
                </a:solidFill>
                <a:latin typeface="Roboto"/>
                <a:cs typeface="Roboto"/>
              </a:rPr>
              <a:t>ope</a:t>
            </a:r>
            <a:r>
              <a:rPr lang="en-US" sz="1800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mtClean="0">
                <a:solidFill>
                  <a:srgbClr val="282828"/>
                </a:solidFill>
                <a:latin typeface="Roboto"/>
                <a:cs typeface="Roboto"/>
              </a:rPr>
              <a:t>ations</a:t>
            </a:r>
            <a:r>
              <a:rPr sz="1800" dirty="0">
                <a:solidFill>
                  <a:srgbClr val="282828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51435" marR="315595" algn="just">
              <a:buFont typeface="Roboto"/>
              <a:buAutoNum type="arabicParenR"/>
              <a:tabLst>
                <a:tab pos="317500" algn="l"/>
              </a:tabLst>
            </a:pPr>
            <a:r>
              <a:rPr sz="1800" b="1" spc="30" smtClean="0">
                <a:solidFill>
                  <a:srgbClr val="282828"/>
                </a:solidFill>
                <a:latin typeface="Roboto"/>
                <a:cs typeface="Roboto"/>
              </a:rPr>
              <a:t>G</a:t>
            </a:r>
            <a:r>
              <a:rPr lang="en-US" sz="1800" b="1" spc="30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b="1" spc="30" smtClean="0">
                <a:solidFill>
                  <a:srgbClr val="282828"/>
                </a:solidFill>
                <a:latin typeface="Roboto"/>
                <a:cs typeface="Roboto"/>
              </a:rPr>
              <a:t>aph</a:t>
            </a:r>
            <a:r>
              <a:rPr sz="1800" b="1" spc="20" smtClean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b="1" spc="5" dirty="0">
                <a:solidFill>
                  <a:srgbClr val="282828"/>
                </a:solidFill>
                <a:latin typeface="Roboto"/>
                <a:cs typeface="Roboto"/>
              </a:rPr>
              <a:t>Adjacency </a:t>
            </a:r>
            <a:r>
              <a:rPr sz="1800" b="1" spc="-10">
                <a:solidFill>
                  <a:srgbClr val="282828"/>
                </a:solidFill>
                <a:latin typeface="Roboto"/>
                <a:cs typeface="Roboto"/>
              </a:rPr>
              <a:t>list</a:t>
            </a:r>
            <a:r>
              <a:rPr sz="1800" b="1" spc="1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b="1" spc="5" smtClean="0">
                <a:solidFill>
                  <a:srgbClr val="282828"/>
                </a:solidFill>
                <a:latin typeface="Roboto"/>
                <a:cs typeface="Roboto"/>
              </a:rPr>
              <a:t>Rep</a:t>
            </a:r>
            <a:r>
              <a:rPr lang="en-US" sz="1800" b="1" spc="5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b="1" spc="5" smtClean="0">
                <a:solidFill>
                  <a:srgbClr val="282828"/>
                </a:solidFill>
                <a:latin typeface="Roboto"/>
                <a:cs typeface="Roboto"/>
              </a:rPr>
              <a:t>esentation</a:t>
            </a:r>
            <a:r>
              <a:rPr sz="1800" b="1" spc="5" dirty="0">
                <a:solidFill>
                  <a:srgbClr val="282828"/>
                </a:solidFill>
                <a:latin typeface="Roboto"/>
                <a:cs typeface="Roboto"/>
              </a:rPr>
              <a:t>:</a:t>
            </a:r>
            <a:r>
              <a:rPr sz="1800" b="1" spc="3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Linked</a:t>
            </a:r>
            <a:r>
              <a:rPr sz="1800" spc="1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Roboto"/>
                <a:cs typeface="Roboto"/>
              </a:rPr>
              <a:t>List</a:t>
            </a:r>
            <a:r>
              <a:rPr sz="180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Roboto"/>
                <a:cs typeface="Roboto"/>
              </a:rPr>
              <a:t>helps</a:t>
            </a:r>
            <a:r>
              <a:rPr sz="180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30">
                <a:solidFill>
                  <a:srgbClr val="282828"/>
                </a:solidFill>
                <a:latin typeface="Roboto"/>
                <a:cs typeface="Roboto"/>
              </a:rPr>
              <a:t>in</a:t>
            </a:r>
            <a:r>
              <a:rPr sz="1800" spc="1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5" smtClean="0">
                <a:solidFill>
                  <a:srgbClr val="282828"/>
                </a:solidFill>
                <a:latin typeface="Roboto"/>
                <a:cs typeface="Roboto"/>
              </a:rPr>
              <a:t>sto</a:t>
            </a:r>
            <a:r>
              <a:rPr lang="en-US" sz="1800" spc="5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pc="5" smtClean="0">
                <a:solidFill>
                  <a:srgbClr val="282828"/>
                </a:solidFill>
                <a:latin typeface="Roboto"/>
                <a:cs typeface="Roboto"/>
              </a:rPr>
              <a:t>ing </a:t>
            </a:r>
            <a:r>
              <a:rPr sz="1800" spc="-20" dirty="0">
                <a:solidFill>
                  <a:srgbClr val="282828"/>
                </a:solidFill>
                <a:latin typeface="Roboto"/>
                <a:cs typeface="Roboto"/>
              </a:rPr>
              <a:t>the</a:t>
            </a:r>
            <a:r>
              <a:rPr sz="180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>
                <a:solidFill>
                  <a:srgbClr val="282828"/>
                </a:solidFill>
                <a:latin typeface="Roboto"/>
                <a:cs typeface="Roboto"/>
              </a:rPr>
              <a:t>adjacent </a:t>
            </a:r>
            <a:r>
              <a:rPr sz="1800" spc="-434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10" smtClean="0">
                <a:solidFill>
                  <a:srgbClr val="282828"/>
                </a:solidFill>
                <a:latin typeface="Roboto"/>
                <a:cs typeface="Roboto"/>
              </a:rPr>
              <a:t>ve</a:t>
            </a:r>
            <a:r>
              <a:rPr lang="en-US" sz="1800" spc="10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pc="10" smtClean="0">
                <a:solidFill>
                  <a:srgbClr val="282828"/>
                </a:solidFill>
                <a:latin typeface="Roboto"/>
                <a:cs typeface="Roboto"/>
              </a:rPr>
              <a:t>tices</a:t>
            </a:r>
            <a:r>
              <a:rPr sz="1800" spc="-35" smtClean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282828"/>
                </a:solidFill>
                <a:latin typeface="Roboto"/>
                <a:cs typeface="Roboto"/>
              </a:rPr>
              <a:t>of</a:t>
            </a:r>
            <a:r>
              <a:rPr sz="1800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15">
                <a:solidFill>
                  <a:srgbClr val="282828"/>
                </a:solidFill>
                <a:latin typeface="Roboto"/>
                <a:cs typeface="Roboto"/>
              </a:rPr>
              <a:t>a</a:t>
            </a:r>
            <a:r>
              <a:rPr sz="1800" spc="-5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15" smtClean="0">
                <a:solidFill>
                  <a:srgbClr val="282828"/>
                </a:solidFill>
                <a:latin typeface="Roboto"/>
                <a:cs typeface="Roboto"/>
              </a:rPr>
              <a:t>g</a:t>
            </a:r>
            <a:r>
              <a:rPr lang="en-US" sz="1800" spc="15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pc="15" smtClean="0">
                <a:solidFill>
                  <a:srgbClr val="282828"/>
                </a:solidFill>
                <a:latin typeface="Roboto"/>
                <a:cs typeface="Roboto"/>
              </a:rPr>
              <a:t>aph</a:t>
            </a:r>
            <a:r>
              <a:rPr sz="1800" smtClean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282828"/>
                </a:solidFill>
                <a:latin typeface="Roboto"/>
                <a:cs typeface="Roboto"/>
              </a:rPr>
              <a:t>in</a:t>
            </a:r>
            <a:r>
              <a:rPr sz="1800" spc="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Roboto"/>
                <a:cs typeface="Roboto"/>
              </a:rPr>
              <a:t>adjacency</a:t>
            </a:r>
            <a:r>
              <a:rPr sz="1800" spc="-35" dirty="0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sz="1800" spc="-25">
                <a:solidFill>
                  <a:srgbClr val="282828"/>
                </a:solidFill>
                <a:latin typeface="Roboto"/>
                <a:cs typeface="Roboto"/>
              </a:rPr>
              <a:t>list</a:t>
            </a:r>
            <a:r>
              <a:rPr sz="1800" spc="-5">
                <a:solidFill>
                  <a:srgbClr val="282828"/>
                </a:solidFill>
                <a:latin typeface="Roboto"/>
                <a:cs typeface="Roboto"/>
              </a:rPr>
              <a:t> </a:t>
            </a:r>
            <a:r>
              <a:rPr lang="en-US" spc="10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pc="10" smtClean="0">
                <a:solidFill>
                  <a:srgbClr val="282828"/>
                </a:solidFill>
                <a:latin typeface="Roboto"/>
                <a:cs typeface="Roboto"/>
              </a:rPr>
              <a:t>ep</a:t>
            </a:r>
            <a:r>
              <a:rPr lang="en-US" sz="1800" spc="10" dirty="0" smtClean="0">
                <a:solidFill>
                  <a:srgbClr val="282828"/>
                </a:solidFill>
                <a:latin typeface="Roboto"/>
                <a:cs typeface="Roboto"/>
              </a:rPr>
              <a:t>r</a:t>
            </a:r>
            <a:r>
              <a:rPr sz="1800" spc="10" smtClean="0">
                <a:solidFill>
                  <a:srgbClr val="282828"/>
                </a:solidFill>
                <a:latin typeface="Roboto"/>
                <a:cs typeface="Roboto"/>
              </a:rPr>
              <a:t>esentation</a:t>
            </a:r>
            <a:r>
              <a:rPr sz="1800" spc="10" dirty="0">
                <a:solidFill>
                  <a:srgbClr val="282828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15" y="46736"/>
            <a:ext cx="5584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/>
              <a:t>App</a:t>
            </a:r>
            <a:r>
              <a:rPr sz="2800" spc="-120" dirty="0"/>
              <a:t>li</a:t>
            </a:r>
            <a:r>
              <a:rPr sz="2800" spc="-110" dirty="0"/>
              <a:t>c</a:t>
            </a:r>
            <a:r>
              <a:rPr sz="2800" spc="-120" dirty="0"/>
              <a:t>a</a:t>
            </a:r>
            <a:r>
              <a:rPr sz="2800" spc="-114" dirty="0"/>
              <a:t>t</a:t>
            </a:r>
            <a:r>
              <a:rPr sz="2800" spc="-120" dirty="0"/>
              <a:t>i</a:t>
            </a:r>
            <a:r>
              <a:rPr sz="2800" spc="-110" dirty="0"/>
              <a:t>o</a:t>
            </a:r>
            <a:r>
              <a:rPr sz="2800" spc="-114" dirty="0"/>
              <a:t>n</a:t>
            </a:r>
            <a:r>
              <a:rPr sz="2800" spc="-5" dirty="0"/>
              <a:t>s</a:t>
            </a:r>
            <a:r>
              <a:rPr sz="2800" spc="-229" dirty="0"/>
              <a:t> </a:t>
            </a:r>
            <a:r>
              <a:rPr sz="2800" spc="-110" dirty="0"/>
              <a:t>o</a:t>
            </a:r>
            <a:r>
              <a:rPr sz="2800" spc="-5" dirty="0"/>
              <a:t>f</a:t>
            </a:r>
            <a:r>
              <a:rPr sz="2800" spc="-220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n</a:t>
            </a:r>
            <a:r>
              <a:rPr sz="2800" spc="-140" dirty="0"/>
              <a:t>k</a:t>
            </a:r>
            <a:r>
              <a:rPr sz="2800" spc="-110" dirty="0"/>
              <a:t>e</a:t>
            </a:r>
            <a:r>
              <a:rPr sz="2800" spc="-5" dirty="0"/>
              <a:t>d</a:t>
            </a:r>
            <a:r>
              <a:rPr sz="2800" spc="-229" dirty="0"/>
              <a:t> </a:t>
            </a:r>
            <a:r>
              <a:rPr sz="2800" spc="-114" dirty="0"/>
              <a:t>L</a:t>
            </a:r>
            <a:r>
              <a:rPr sz="2800" spc="-120" dirty="0"/>
              <a:t>i</a:t>
            </a:r>
            <a:r>
              <a:rPr sz="2800" spc="-114" dirty="0"/>
              <a:t>s</a:t>
            </a:r>
            <a:r>
              <a:rPr sz="2800" spc="-5" dirty="0"/>
              <a:t>t</a:t>
            </a:r>
            <a:r>
              <a:rPr sz="2800" spc="-229" dirty="0"/>
              <a:t> </a:t>
            </a:r>
            <a:r>
              <a:rPr sz="2800" spc="-120" dirty="0"/>
              <a:t>i</a:t>
            </a:r>
            <a:r>
              <a:rPr sz="2800" spc="-5" dirty="0"/>
              <a:t>n</a:t>
            </a:r>
            <a:r>
              <a:rPr sz="2800" spc="-215" dirty="0"/>
              <a:t> </a:t>
            </a:r>
            <a:r>
              <a:rPr sz="2800" spc="-125" dirty="0"/>
              <a:t>r</a:t>
            </a:r>
            <a:r>
              <a:rPr sz="2800" spc="-110" dirty="0"/>
              <a:t>e</a:t>
            </a:r>
            <a:r>
              <a:rPr sz="2800" spc="-120" dirty="0"/>
              <a:t>a</a:t>
            </a:r>
            <a:r>
              <a:rPr sz="2800" spc="-5" dirty="0"/>
              <a:t>l</a:t>
            </a:r>
            <a:r>
              <a:rPr sz="2800" spc="-220" dirty="0"/>
              <a:t> </a:t>
            </a:r>
            <a:r>
              <a:rPr sz="2800" spc="-114" dirty="0"/>
              <a:t>w</a:t>
            </a:r>
            <a:r>
              <a:rPr sz="2800" spc="-110" dirty="0"/>
              <a:t>o</a:t>
            </a:r>
            <a:r>
              <a:rPr sz="2800" spc="-114" dirty="0"/>
              <a:t>r</a:t>
            </a:r>
            <a:r>
              <a:rPr sz="2800" spc="-120" dirty="0"/>
              <a:t>l</a:t>
            </a:r>
            <a:r>
              <a:rPr sz="2800" spc="-5" dirty="0"/>
              <a:t>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4800" y="895350"/>
            <a:ext cx="8350884" cy="38132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70" algn="just">
              <a:lnSpc>
                <a:spcPct val="200000"/>
              </a:lnSpc>
              <a:spcBef>
                <a:spcPts val="100"/>
              </a:spcBef>
              <a:buAutoNum type="arabicParenR"/>
              <a:tabLst>
                <a:tab pos="278130" algn="l"/>
              </a:tabLst>
            </a:pPr>
            <a:r>
              <a:rPr sz="1800" spc="-25" dirty="0">
                <a:solidFill>
                  <a:srgbClr val="282828"/>
                </a:solidFill>
                <a:latin typeface="+mj-lt"/>
                <a:cs typeface="Roboto"/>
              </a:rPr>
              <a:t>In</a:t>
            </a:r>
            <a:r>
              <a:rPr sz="1800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5">
                <a:solidFill>
                  <a:srgbClr val="282828"/>
                </a:solidFill>
                <a:latin typeface="+mj-lt"/>
                <a:cs typeface="Roboto"/>
              </a:rPr>
              <a:t>web</a:t>
            </a:r>
            <a:r>
              <a:rPr sz="180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25" smtClean="0">
                <a:solidFill>
                  <a:srgbClr val="282828"/>
                </a:solidFill>
                <a:latin typeface="+mj-lt"/>
                <a:cs typeface="Roboto"/>
              </a:rPr>
              <a:t>b</a:t>
            </a:r>
            <a:r>
              <a:rPr lang="en-US" sz="1800" spc="25" dirty="0" smtClean="0">
                <a:solidFill>
                  <a:srgbClr val="282828"/>
                </a:solidFill>
                <a:latin typeface="+mj-lt"/>
                <a:cs typeface="Roboto"/>
              </a:rPr>
              <a:t>r</a:t>
            </a:r>
            <a:r>
              <a:rPr sz="1800" spc="25" smtClean="0">
                <a:solidFill>
                  <a:srgbClr val="282828"/>
                </a:solidFill>
                <a:latin typeface="+mj-lt"/>
                <a:cs typeface="Roboto"/>
              </a:rPr>
              <a:t>owse</a:t>
            </a:r>
            <a:r>
              <a:rPr lang="en-US" sz="1800" spc="25" dirty="0" smtClean="0">
                <a:solidFill>
                  <a:srgbClr val="282828"/>
                </a:solidFill>
                <a:latin typeface="+mj-lt"/>
                <a:cs typeface="Roboto"/>
              </a:rPr>
              <a:t>r</a:t>
            </a:r>
            <a:r>
              <a:rPr sz="1800" spc="25" smtClean="0">
                <a:solidFill>
                  <a:srgbClr val="282828"/>
                </a:solidFill>
                <a:latin typeface="+mj-lt"/>
                <a:cs typeface="Roboto"/>
              </a:rPr>
              <a:t>s</a:t>
            </a:r>
            <a:r>
              <a:rPr sz="1800" spc="25" dirty="0">
                <a:solidFill>
                  <a:srgbClr val="282828"/>
                </a:solidFill>
                <a:latin typeface="+mj-lt"/>
                <a:cs typeface="Roboto"/>
              </a:rPr>
              <a:t>,</a:t>
            </a:r>
            <a:r>
              <a:rPr sz="1800" spc="-20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30" dirty="0">
                <a:solidFill>
                  <a:srgbClr val="282828"/>
                </a:solidFill>
                <a:latin typeface="+mj-lt"/>
                <a:cs typeface="Roboto"/>
              </a:rPr>
              <a:t>you</a:t>
            </a:r>
            <a:r>
              <a:rPr sz="1800" spc="-5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+mj-lt"/>
                <a:cs typeface="Roboto"/>
              </a:rPr>
              <a:t>might</a:t>
            </a:r>
            <a:r>
              <a:rPr sz="1800" spc="5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+mj-lt"/>
                <a:cs typeface="Roboto"/>
              </a:rPr>
              <a:t>have</a:t>
            </a:r>
            <a:r>
              <a:rPr sz="1800" spc="-15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10" dirty="0">
                <a:solidFill>
                  <a:srgbClr val="282828"/>
                </a:solidFill>
                <a:latin typeface="+mj-lt"/>
                <a:cs typeface="Roboto"/>
              </a:rPr>
              <a:t>seen</a:t>
            </a:r>
            <a:r>
              <a:rPr sz="1800" spc="5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25" dirty="0">
                <a:solidFill>
                  <a:srgbClr val="282828"/>
                </a:solidFill>
                <a:latin typeface="+mj-lt"/>
                <a:cs typeface="Roboto"/>
              </a:rPr>
              <a:t>that</a:t>
            </a:r>
            <a:r>
              <a:rPr sz="1800" spc="-15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+mj-lt"/>
                <a:cs typeface="Roboto"/>
              </a:rPr>
              <a:t>we </a:t>
            </a:r>
            <a:r>
              <a:rPr sz="1800" spc="-15" dirty="0">
                <a:solidFill>
                  <a:srgbClr val="282828"/>
                </a:solidFill>
                <a:latin typeface="+mj-lt"/>
                <a:cs typeface="Roboto"/>
              </a:rPr>
              <a:t>can</a:t>
            </a:r>
            <a:r>
              <a:rPr sz="1800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+mj-lt"/>
                <a:cs typeface="Roboto"/>
              </a:rPr>
              <a:t>always</a:t>
            </a:r>
            <a:r>
              <a:rPr sz="1800" spc="-15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10" dirty="0">
                <a:solidFill>
                  <a:srgbClr val="282828"/>
                </a:solidFill>
                <a:latin typeface="+mj-lt"/>
                <a:cs typeface="Roboto"/>
              </a:rPr>
              <a:t>access</a:t>
            </a:r>
            <a:r>
              <a:rPr sz="1800" spc="-35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20">
                <a:solidFill>
                  <a:srgbClr val="282828"/>
                </a:solidFill>
                <a:latin typeface="+mj-lt"/>
                <a:cs typeface="Roboto"/>
              </a:rPr>
              <a:t>the</a:t>
            </a:r>
            <a:r>
              <a:rPr sz="180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5" smtClean="0">
                <a:solidFill>
                  <a:srgbClr val="282828"/>
                </a:solidFill>
                <a:latin typeface="+mj-lt"/>
                <a:cs typeface="Roboto"/>
              </a:rPr>
              <a:t>p</a:t>
            </a:r>
            <a:r>
              <a:rPr lang="en-US" spc="5" dirty="0" smtClean="0">
                <a:solidFill>
                  <a:srgbClr val="282828"/>
                </a:solidFill>
                <a:latin typeface="+mj-lt"/>
                <a:cs typeface="Roboto"/>
              </a:rPr>
              <a:t>r</a:t>
            </a:r>
            <a:r>
              <a:rPr sz="1800" spc="5" smtClean="0">
                <a:solidFill>
                  <a:srgbClr val="282828"/>
                </a:solidFill>
                <a:latin typeface="+mj-lt"/>
                <a:cs typeface="Roboto"/>
              </a:rPr>
              <a:t>evious </a:t>
            </a:r>
            <a:r>
              <a:rPr sz="1800" spc="10" smtClean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+mj-lt"/>
                <a:cs typeface="Roboto"/>
              </a:rPr>
              <a:t>and</a:t>
            </a:r>
            <a:r>
              <a:rPr sz="1800" spc="-10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+mj-lt"/>
                <a:cs typeface="Roboto"/>
              </a:rPr>
              <a:t>next</a:t>
            </a:r>
            <a:r>
              <a:rPr sz="1800" spc="-5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45" dirty="0">
                <a:solidFill>
                  <a:srgbClr val="282828"/>
                </a:solidFill>
                <a:latin typeface="+mj-lt"/>
                <a:cs typeface="Roboto"/>
              </a:rPr>
              <a:t>URL</a:t>
            </a:r>
            <a:r>
              <a:rPr sz="1800" spc="20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25" dirty="0">
                <a:solidFill>
                  <a:srgbClr val="282828"/>
                </a:solidFill>
                <a:latin typeface="+mj-lt"/>
                <a:cs typeface="Roboto"/>
              </a:rPr>
              <a:t>using</a:t>
            </a:r>
            <a:r>
              <a:rPr sz="1800" spc="10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+mj-lt"/>
                <a:cs typeface="Roboto"/>
              </a:rPr>
              <a:t>the</a:t>
            </a:r>
            <a:r>
              <a:rPr sz="1800" spc="-10" dirty="0">
                <a:solidFill>
                  <a:srgbClr val="282828"/>
                </a:solidFill>
                <a:latin typeface="+mj-lt"/>
                <a:cs typeface="Roboto"/>
              </a:rPr>
              <a:t> back </a:t>
            </a:r>
            <a:r>
              <a:rPr sz="1800" spc="-15">
                <a:solidFill>
                  <a:srgbClr val="282828"/>
                </a:solidFill>
                <a:latin typeface="+mj-lt"/>
                <a:cs typeface="Roboto"/>
              </a:rPr>
              <a:t>and</a:t>
            </a:r>
            <a:r>
              <a:rPr sz="1800" spc="-1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45" smtClean="0">
                <a:solidFill>
                  <a:srgbClr val="282828"/>
                </a:solidFill>
                <a:latin typeface="+mj-lt"/>
                <a:cs typeface="Roboto"/>
              </a:rPr>
              <a:t>fo</a:t>
            </a:r>
            <a:r>
              <a:rPr lang="en-US" sz="1800" spc="45" dirty="0" smtClean="0">
                <a:solidFill>
                  <a:srgbClr val="282828"/>
                </a:solidFill>
                <a:latin typeface="+mj-lt"/>
                <a:cs typeface="Roboto"/>
              </a:rPr>
              <a:t>r</a:t>
            </a:r>
            <a:r>
              <a:rPr sz="1800" spc="45" smtClean="0">
                <a:solidFill>
                  <a:srgbClr val="282828"/>
                </a:solidFill>
                <a:latin typeface="+mj-lt"/>
                <a:cs typeface="Roboto"/>
              </a:rPr>
              <a:t>wa</a:t>
            </a:r>
            <a:r>
              <a:rPr lang="en-US" sz="1800" spc="45" dirty="0" smtClean="0">
                <a:solidFill>
                  <a:srgbClr val="282828"/>
                </a:solidFill>
                <a:latin typeface="+mj-lt"/>
                <a:cs typeface="Roboto"/>
              </a:rPr>
              <a:t>r</a:t>
            </a:r>
            <a:r>
              <a:rPr sz="1800" spc="45" smtClean="0">
                <a:solidFill>
                  <a:srgbClr val="282828"/>
                </a:solidFill>
                <a:latin typeface="+mj-lt"/>
                <a:cs typeface="Roboto"/>
              </a:rPr>
              <a:t>d</a:t>
            </a:r>
            <a:r>
              <a:rPr sz="1800" spc="-5" smtClean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+mj-lt"/>
                <a:cs typeface="Roboto"/>
              </a:rPr>
              <a:t>button.</a:t>
            </a:r>
            <a:r>
              <a:rPr sz="1800" spc="-10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dirty="0">
                <a:solidFill>
                  <a:srgbClr val="282828"/>
                </a:solidFill>
                <a:latin typeface="+mj-lt"/>
                <a:cs typeface="Roboto"/>
              </a:rPr>
              <a:t>Access</a:t>
            </a:r>
            <a:r>
              <a:rPr sz="1800" spc="-40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10">
                <a:solidFill>
                  <a:srgbClr val="282828"/>
                </a:solidFill>
                <a:latin typeface="+mj-lt"/>
                <a:cs typeface="Roboto"/>
              </a:rPr>
              <a:t>to</a:t>
            </a:r>
            <a:r>
              <a:rPr sz="1800" spc="5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5" smtClean="0">
                <a:solidFill>
                  <a:srgbClr val="282828"/>
                </a:solidFill>
                <a:latin typeface="+mj-lt"/>
                <a:cs typeface="Roboto"/>
              </a:rPr>
              <a:t>p</a:t>
            </a:r>
            <a:r>
              <a:rPr lang="en-US" sz="1800" spc="5" dirty="0" smtClean="0">
                <a:solidFill>
                  <a:srgbClr val="282828"/>
                </a:solidFill>
                <a:latin typeface="+mj-lt"/>
                <a:cs typeface="Roboto"/>
              </a:rPr>
              <a:t>r</a:t>
            </a:r>
            <a:r>
              <a:rPr sz="1800" spc="5" smtClean="0">
                <a:solidFill>
                  <a:srgbClr val="282828"/>
                </a:solidFill>
                <a:latin typeface="+mj-lt"/>
                <a:cs typeface="Roboto"/>
              </a:rPr>
              <a:t>evious</a:t>
            </a:r>
            <a:r>
              <a:rPr sz="1800" spc="-20" smtClean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+mj-lt"/>
                <a:cs typeface="Roboto"/>
              </a:rPr>
              <a:t>and</a:t>
            </a:r>
            <a:r>
              <a:rPr sz="1800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+mj-lt"/>
                <a:cs typeface="Roboto"/>
              </a:rPr>
              <a:t>next</a:t>
            </a:r>
            <a:r>
              <a:rPr sz="1800" spc="-10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45">
                <a:solidFill>
                  <a:srgbClr val="282828"/>
                </a:solidFill>
                <a:latin typeface="+mj-lt"/>
                <a:cs typeface="Roboto"/>
              </a:rPr>
              <a:t>URL </a:t>
            </a:r>
            <a:r>
              <a:rPr sz="1800" spc="-43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10" smtClean="0">
                <a:solidFill>
                  <a:srgbClr val="282828"/>
                </a:solidFill>
                <a:latin typeface="+mj-lt"/>
                <a:cs typeface="Roboto"/>
              </a:rPr>
              <a:t>sea</a:t>
            </a:r>
            <a:r>
              <a:rPr lang="en-US" sz="1800" spc="10" dirty="0" smtClean="0">
                <a:solidFill>
                  <a:srgbClr val="282828"/>
                </a:solidFill>
                <a:latin typeface="+mj-lt"/>
                <a:cs typeface="Roboto"/>
              </a:rPr>
              <a:t>r</a:t>
            </a:r>
            <a:r>
              <a:rPr sz="1800" spc="10" smtClean="0">
                <a:solidFill>
                  <a:srgbClr val="282828"/>
                </a:solidFill>
                <a:latin typeface="+mj-lt"/>
                <a:cs typeface="Roboto"/>
              </a:rPr>
              <a:t>ched</a:t>
            </a:r>
            <a:r>
              <a:rPr sz="1800" spc="-10" smtClean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+mj-lt"/>
                <a:cs typeface="Roboto"/>
              </a:rPr>
              <a:t>is</a:t>
            </a:r>
            <a:r>
              <a:rPr sz="1800" spc="-25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+mj-lt"/>
                <a:cs typeface="Roboto"/>
              </a:rPr>
              <a:t>possible</a:t>
            </a:r>
            <a:r>
              <a:rPr sz="1800" spc="5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10" dirty="0">
                <a:solidFill>
                  <a:srgbClr val="282828"/>
                </a:solidFill>
                <a:latin typeface="+mj-lt"/>
                <a:cs typeface="Roboto"/>
              </a:rPr>
              <a:t>because </a:t>
            </a:r>
            <a:r>
              <a:rPr sz="1800" spc="-30">
                <a:solidFill>
                  <a:srgbClr val="282828"/>
                </a:solidFill>
                <a:latin typeface="+mj-lt"/>
                <a:cs typeface="Roboto"/>
              </a:rPr>
              <a:t>they</a:t>
            </a:r>
            <a:r>
              <a:rPr sz="1800" spc="-35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50" smtClean="0">
                <a:solidFill>
                  <a:srgbClr val="282828"/>
                </a:solidFill>
                <a:latin typeface="+mj-lt"/>
                <a:cs typeface="Roboto"/>
              </a:rPr>
              <a:t>a</a:t>
            </a:r>
            <a:r>
              <a:rPr lang="en-US" sz="1800" spc="50" dirty="0" smtClean="0">
                <a:solidFill>
                  <a:srgbClr val="282828"/>
                </a:solidFill>
                <a:latin typeface="+mj-lt"/>
                <a:cs typeface="Roboto"/>
              </a:rPr>
              <a:t>r</a:t>
            </a:r>
            <a:r>
              <a:rPr sz="1800" spc="50" smtClean="0">
                <a:solidFill>
                  <a:srgbClr val="282828"/>
                </a:solidFill>
                <a:latin typeface="+mj-lt"/>
                <a:cs typeface="Roboto"/>
              </a:rPr>
              <a:t>e</a:t>
            </a:r>
            <a:r>
              <a:rPr sz="1800" spc="-15" smtClean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+mj-lt"/>
                <a:cs typeface="Roboto"/>
              </a:rPr>
              <a:t>linked</a:t>
            </a:r>
            <a:r>
              <a:rPr sz="1800" spc="-5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25" dirty="0">
                <a:solidFill>
                  <a:srgbClr val="282828"/>
                </a:solidFill>
                <a:latin typeface="+mj-lt"/>
                <a:cs typeface="Roboto"/>
              </a:rPr>
              <a:t>using</a:t>
            </a:r>
            <a:r>
              <a:rPr sz="1800" spc="10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+mj-lt"/>
                <a:cs typeface="Roboto"/>
              </a:rPr>
              <a:t>a</a:t>
            </a:r>
            <a:r>
              <a:rPr sz="1800" spc="-5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+mj-lt"/>
                <a:cs typeface="Roboto"/>
              </a:rPr>
              <a:t>linked</a:t>
            </a:r>
            <a:r>
              <a:rPr sz="1800" spc="-5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+mj-lt"/>
                <a:cs typeface="Roboto"/>
              </a:rPr>
              <a:t>list.</a:t>
            </a:r>
            <a:endParaRPr sz="1800">
              <a:latin typeface="+mj-lt"/>
              <a:cs typeface="Roboto"/>
            </a:endParaRPr>
          </a:p>
          <a:p>
            <a:pPr marL="12700" marR="117475" algn="just">
              <a:lnSpc>
                <a:spcPct val="200000"/>
              </a:lnSpc>
              <a:buAutoNum type="arabicParenR"/>
              <a:tabLst>
                <a:tab pos="278130" algn="l"/>
              </a:tabLst>
            </a:pPr>
            <a:r>
              <a:rPr lang="en-US" sz="1800" spc="200" dirty="0" smtClean="0">
                <a:solidFill>
                  <a:srgbClr val="282828"/>
                </a:solidFill>
                <a:latin typeface="+mj-lt"/>
                <a:cs typeface="Roboto"/>
              </a:rPr>
              <a:t>T</a:t>
            </a:r>
            <a:r>
              <a:rPr sz="1800" spc="200" smtClean="0">
                <a:solidFill>
                  <a:srgbClr val="282828"/>
                </a:solidFill>
                <a:latin typeface="+mj-lt"/>
                <a:cs typeface="Roboto"/>
              </a:rPr>
              <a:t>he </a:t>
            </a:r>
            <a:r>
              <a:rPr sz="1800" spc="-20" dirty="0">
                <a:solidFill>
                  <a:srgbClr val="282828"/>
                </a:solidFill>
                <a:latin typeface="+mj-lt"/>
                <a:cs typeface="Roboto"/>
              </a:rPr>
              <a:t>songs </a:t>
            </a:r>
            <a:r>
              <a:rPr sz="1800" spc="-25" dirty="0">
                <a:solidFill>
                  <a:srgbClr val="282828"/>
                </a:solidFill>
                <a:latin typeface="+mj-lt"/>
                <a:cs typeface="Roboto"/>
              </a:rPr>
              <a:t>in </a:t>
            </a:r>
            <a:r>
              <a:rPr sz="1800" spc="-20" dirty="0">
                <a:solidFill>
                  <a:srgbClr val="282828"/>
                </a:solidFill>
                <a:latin typeface="+mj-lt"/>
                <a:cs typeface="Roboto"/>
              </a:rPr>
              <a:t>the </a:t>
            </a:r>
            <a:r>
              <a:rPr sz="1800" spc="-20">
                <a:solidFill>
                  <a:srgbClr val="282828"/>
                </a:solidFill>
                <a:latin typeface="+mj-lt"/>
                <a:cs typeface="Roboto"/>
              </a:rPr>
              <a:t>Music </a:t>
            </a:r>
            <a:r>
              <a:rPr sz="1800" spc="10" smtClean="0">
                <a:solidFill>
                  <a:srgbClr val="282828"/>
                </a:solidFill>
                <a:latin typeface="+mj-lt"/>
                <a:cs typeface="Roboto"/>
              </a:rPr>
              <a:t>Playe</a:t>
            </a:r>
            <a:r>
              <a:rPr lang="en-US" sz="1800" spc="10" dirty="0" smtClean="0">
                <a:solidFill>
                  <a:srgbClr val="282828"/>
                </a:solidFill>
                <a:latin typeface="+mj-lt"/>
                <a:cs typeface="Roboto"/>
              </a:rPr>
              <a:t>r</a:t>
            </a:r>
            <a:r>
              <a:rPr sz="1800" spc="10" smtClean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50" smtClean="0">
                <a:solidFill>
                  <a:srgbClr val="282828"/>
                </a:solidFill>
                <a:latin typeface="+mj-lt"/>
                <a:cs typeface="Roboto"/>
              </a:rPr>
              <a:t>a</a:t>
            </a:r>
            <a:r>
              <a:rPr lang="en-US" sz="1800" spc="50" dirty="0" smtClean="0">
                <a:solidFill>
                  <a:srgbClr val="282828"/>
                </a:solidFill>
                <a:latin typeface="+mj-lt"/>
                <a:cs typeface="Roboto"/>
              </a:rPr>
              <a:t>r</a:t>
            </a:r>
            <a:r>
              <a:rPr sz="1800" spc="50" smtClean="0">
                <a:solidFill>
                  <a:srgbClr val="282828"/>
                </a:solidFill>
                <a:latin typeface="+mj-lt"/>
                <a:cs typeface="Roboto"/>
              </a:rPr>
              <a:t>e </a:t>
            </a:r>
            <a:r>
              <a:rPr sz="1800" spc="-20" dirty="0">
                <a:solidFill>
                  <a:srgbClr val="282828"/>
                </a:solidFill>
                <a:latin typeface="+mj-lt"/>
                <a:cs typeface="Roboto"/>
              </a:rPr>
              <a:t>linked </a:t>
            </a:r>
            <a:r>
              <a:rPr sz="1800" spc="-10" dirty="0">
                <a:solidFill>
                  <a:srgbClr val="282828"/>
                </a:solidFill>
                <a:latin typeface="+mj-lt"/>
                <a:cs typeface="Roboto"/>
              </a:rPr>
              <a:t>to </a:t>
            </a:r>
            <a:r>
              <a:rPr sz="1800" spc="-20" dirty="0">
                <a:solidFill>
                  <a:srgbClr val="282828"/>
                </a:solidFill>
                <a:latin typeface="+mj-lt"/>
                <a:cs typeface="Roboto"/>
              </a:rPr>
              <a:t>the </a:t>
            </a:r>
            <a:r>
              <a:rPr sz="1800" spc="-15" dirty="0">
                <a:solidFill>
                  <a:srgbClr val="282828"/>
                </a:solidFill>
                <a:latin typeface="+mj-lt"/>
                <a:cs typeface="Roboto"/>
              </a:rPr>
              <a:t>next and </a:t>
            </a:r>
            <a:r>
              <a:rPr sz="1800" spc="-15">
                <a:solidFill>
                  <a:srgbClr val="282828"/>
                </a:solidFill>
                <a:latin typeface="+mj-lt"/>
                <a:cs typeface="Roboto"/>
              </a:rPr>
              <a:t>the </a:t>
            </a:r>
            <a:r>
              <a:rPr sz="1800" spc="5" smtClean="0">
                <a:solidFill>
                  <a:srgbClr val="282828"/>
                </a:solidFill>
                <a:latin typeface="+mj-lt"/>
                <a:cs typeface="Roboto"/>
              </a:rPr>
              <a:t>p</a:t>
            </a:r>
            <a:r>
              <a:rPr lang="en-US" sz="1800" spc="5" dirty="0" smtClean="0">
                <a:solidFill>
                  <a:srgbClr val="282828"/>
                </a:solidFill>
                <a:latin typeface="+mj-lt"/>
                <a:cs typeface="Roboto"/>
              </a:rPr>
              <a:t>r</a:t>
            </a:r>
            <a:r>
              <a:rPr sz="1800" spc="5" smtClean="0">
                <a:solidFill>
                  <a:srgbClr val="282828"/>
                </a:solidFill>
                <a:latin typeface="+mj-lt"/>
                <a:cs typeface="Roboto"/>
              </a:rPr>
              <a:t>evious </a:t>
            </a:r>
            <a:r>
              <a:rPr sz="1800" spc="-20" dirty="0">
                <a:solidFill>
                  <a:srgbClr val="282828"/>
                </a:solidFill>
                <a:latin typeface="+mj-lt"/>
                <a:cs typeface="Roboto"/>
              </a:rPr>
              <a:t>song. </a:t>
            </a:r>
            <a:r>
              <a:rPr sz="1800" spc="20" dirty="0">
                <a:solidFill>
                  <a:srgbClr val="282828"/>
                </a:solidFill>
                <a:latin typeface="+mj-lt"/>
                <a:cs typeface="Roboto"/>
              </a:rPr>
              <a:t>We </a:t>
            </a:r>
            <a:r>
              <a:rPr sz="1800" spc="-434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+mj-lt"/>
                <a:cs typeface="Roboto"/>
              </a:rPr>
              <a:t>can</a:t>
            </a:r>
            <a:r>
              <a:rPr sz="1800" spc="-10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30" dirty="0">
                <a:solidFill>
                  <a:srgbClr val="282828"/>
                </a:solidFill>
                <a:latin typeface="+mj-lt"/>
                <a:cs typeface="Roboto"/>
              </a:rPr>
              <a:t>play</a:t>
            </a:r>
            <a:r>
              <a:rPr sz="1800" spc="5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20">
                <a:solidFill>
                  <a:srgbClr val="282828"/>
                </a:solidFill>
                <a:latin typeface="+mj-lt"/>
                <a:cs typeface="Roboto"/>
              </a:rPr>
              <a:t>songs</a:t>
            </a:r>
            <a:r>
              <a:rPr sz="1800" spc="-1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15" smtClean="0">
                <a:solidFill>
                  <a:srgbClr val="282828"/>
                </a:solidFill>
                <a:latin typeface="+mj-lt"/>
                <a:cs typeface="Roboto"/>
              </a:rPr>
              <a:t>eithe</a:t>
            </a:r>
            <a:r>
              <a:rPr lang="en-US" sz="1800" spc="15" dirty="0" smtClean="0">
                <a:solidFill>
                  <a:srgbClr val="282828"/>
                </a:solidFill>
                <a:latin typeface="+mj-lt"/>
                <a:cs typeface="Roboto"/>
              </a:rPr>
              <a:t>r</a:t>
            </a:r>
            <a:r>
              <a:rPr sz="1800" spc="-15" smtClean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45" smtClean="0">
                <a:solidFill>
                  <a:srgbClr val="282828"/>
                </a:solidFill>
                <a:latin typeface="+mj-lt"/>
                <a:cs typeface="Roboto"/>
              </a:rPr>
              <a:t>f</a:t>
            </a:r>
            <a:r>
              <a:rPr lang="en-US" sz="1800" spc="45" dirty="0" smtClean="0">
                <a:solidFill>
                  <a:srgbClr val="282828"/>
                </a:solidFill>
                <a:latin typeface="+mj-lt"/>
                <a:cs typeface="Roboto"/>
              </a:rPr>
              <a:t>r</a:t>
            </a:r>
            <a:r>
              <a:rPr sz="1800" spc="45" smtClean="0">
                <a:solidFill>
                  <a:srgbClr val="282828"/>
                </a:solidFill>
                <a:latin typeface="+mj-lt"/>
                <a:cs typeface="Roboto"/>
              </a:rPr>
              <a:t>om</a:t>
            </a:r>
            <a:r>
              <a:rPr sz="1800" spc="-15" smtClean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20">
                <a:solidFill>
                  <a:srgbClr val="282828"/>
                </a:solidFill>
                <a:latin typeface="+mj-lt"/>
                <a:cs typeface="Roboto"/>
              </a:rPr>
              <a:t>the</a:t>
            </a:r>
            <a:r>
              <a:rPr sz="1800" spc="-5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mtClean="0">
                <a:solidFill>
                  <a:srgbClr val="282828"/>
                </a:solidFill>
                <a:latin typeface="+mj-lt"/>
                <a:cs typeface="Roboto"/>
              </a:rPr>
              <a:t>sta</a:t>
            </a:r>
            <a:r>
              <a:rPr lang="en-US" sz="1800" dirty="0" smtClean="0">
                <a:solidFill>
                  <a:srgbClr val="282828"/>
                </a:solidFill>
                <a:latin typeface="+mj-lt"/>
                <a:cs typeface="Roboto"/>
              </a:rPr>
              <a:t>r</a:t>
            </a:r>
            <a:r>
              <a:rPr sz="1800" smtClean="0">
                <a:solidFill>
                  <a:srgbClr val="282828"/>
                </a:solidFill>
                <a:latin typeface="+mj-lt"/>
                <a:cs typeface="Roboto"/>
              </a:rPr>
              <a:t>ting </a:t>
            </a:r>
            <a:r>
              <a:rPr sz="1800" spc="80" smtClean="0">
                <a:solidFill>
                  <a:srgbClr val="282828"/>
                </a:solidFill>
                <a:latin typeface="+mj-lt"/>
                <a:cs typeface="Roboto"/>
              </a:rPr>
              <a:t>o</a:t>
            </a:r>
            <a:r>
              <a:rPr lang="en-US" sz="1800" spc="80" dirty="0" smtClean="0">
                <a:solidFill>
                  <a:srgbClr val="282828"/>
                </a:solidFill>
                <a:latin typeface="+mj-lt"/>
                <a:cs typeface="Roboto"/>
              </a:rPr>
              <a:t>r</a:t>
            </a:r>
            <a:r>
              <a:rPr sz="1800" spc="-5" smtClean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+mj-lt"/>
                <a:cs typeface="Roboto"/>
              </a:rPr>
              <a:t>the</a:t>
            </a:r>
            <a:r>
              <a:rPr sz="1800" spc="-10" dirty="0">
                <a:solidFill>
                  <a:srgbClr val="282828"/>
                </a:solidFill>
                <a:latin typeface="+mj-lt"/>
                <a:cs typeface="Roboto"/>
              </a:rPr>
              <a:t> end</a:t>
            </a:r>
            <a:r>
              <a:rPr sz="1800" spc="-15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15" dirty="0">
                <a:solidFill>
                  <a:srgbClr val="282828"/>
                </a:solidFill>
                <a:latin typeface="+mj-lt"/>
                <a:cs typeface="Roboto"/>
              </a:rPr>
              <a:t>of</a:t>
            </a:r>
            <a:r>
              <a:rPr sz="1800" spc="5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+mj-lt"/>
                <a:cs typeface="Roboto"/>
              </a:rPr>
              <a:t>the</a:t>
            </a:r>
            <a:r>
              <a:rPr sz="1800" spc="-15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25" dirty="0">
                <a:solidFill>
                  <a:srgbClr val="282828"/>
                </a:solidFill>
                <a:latin typeface="+mj-lt"/>
                <a:cs typeface="Roboto"/>
              </a:rPr>
              <a:t>list.</a:t>
            </a:r>
            <a:endParaRPr sz="1800">
              <a:latin typeface="+mj-lt"/>
              <a:cs typeface="Roboto"/>
            </a:endParaRPr>
          </a:p>
          <a:p>
            <a:pPr marL="12700" marR="5080" algn="just">
              <a:lnSpc>
                <a:spcPct val="200000"/>
              </a:lnSpc>
              <a:buAutoNum type="arabicParenR"/>
              <a:tabLst>
                <a:tab pos="278130" algn="l"/>
              </a:tabLst>
            </a:pPr>
            <a:r>
              <a:rPr sz="1800" spc="-25" dirty="0">
                <a:solidFill>
                  <a:srgbClr val="282828"/>
                </a:solidFill>
                <a:latin typeface="+mj-lt"/>
                <a:cs typeface="Roboto"/>
              </a:rPr>
              <a:t>In </a:t>
            </a:r>
            <a:r>
              <a:rPr sz="1800" spc="-20" dirty="0">
                <a:solidFill>
                  <a:srgbClr val="282828"/>
                </a:solidFill>
                <a:latin typeface="+mj-lt"/>
                <a:cs typeface="Roboto"/>
              </a:rPr>
              <a:t>an </a:t>
            </a:r>
            <a:r>
              <a:rPr sz="1800" spc="-5">
                <a:solidFill>
                  <a:srgbClr val="282828"/>
                </a:solidFill>
                <a:latin typeface="+mj-lt"/>
                <a:cs typeface="Roboto"/>
              </a:rPr>
              <a:t>Image </a:t>
            </a:r>
            <a:r>
              <a:rPr sz="1800" spc="20" smtClean="0">
                <a:solidFill>
                  <a:srgbClr val="282828"/>
                </a:solidFill>
                <a:latin typeface="+mj-lt"/>
                <a:cs typeface="Roboto"/>
              </a:rPr>
              <a:t>Viewe</a:t>
            </a:r>
            <a:r>
              <a:rPr lang="en-US" sz="1800" spc="20" dirty="0" smtClean="0">
                <a:solidFill>
                  <a:srgbClr val="282828"/>
                </a:solidFill>
                <a:latin typeface="+mj-lt"/>
                <a:cs typeface="Roboto"/>
              </a:rPr>
              <a:t>r</a:t>
            </a:r>
            <a:r>
              <a:rPr sz="1800" spc="20" smtClean="0">
                <a:solidFill>
                  <a:srgbClr val="282828"/>
                </a:solidFill>
                <a:latin typeface="+mj-lt"/>
                <a:cs typeface="Roboto"/>
              </a:rPr>
              <a:t>, </a:t>
            </a:r>
            <a:r>
              <a:rPr sz="1800" spc="-20" dirty="0">
                <a:solidFill>
                  <a:srgbClr val="282828"/>
                </a:solidFill>
                <a:latin typeface="+mj-lt"/>
                <a:cs typeface="Roboto"/>
              </a:rPr>
              <a:t>the </a:t>
            </a:r>
            <a:r>
              <a:rPr sz="1800" spc="-15" dirty="0">
                <a:solidFill>
                  <a:srgbClr val="282828"/>
                </a:solidFill>
                <a:latin typeface="+mj-lt"/>
                <a:cs typeface="Roboto"/>
              </a:rPr>
              <a:t>next and </a:t>
            </a:r>
            <a:r>
              <a:rPr sz="1800" spc="-15">
                <a:solidFill>
                  <a:srgbClr val="282828"/>
                </a:solidFill>
                <a:latin typeface="+mj-lt"/>
                <a:cs typeface="Roboto"/>
              </a:rPr>
              <a:t>the </a:t>
            </a:r>
            <a:r>
              <a:rPr sz="1800" spc="5" smtClean="0">
                <a:solidFill>
                  <a:srgbClr val="282828"/>
                </a:solidFill>
                <a:latin typeface="+mj-lt"/>
                <a:cs typeface="Roboto"/>
              </a:rPr>
              <a:t>p</a:t>
            </a:r>
            <a:r>
              <a:rPr lang="en-US" sz="1800" spc="5" dirty="0" smtClean="0">
                <a:solidFill>
                  <a:srgbClr val="282828"/>
                </a:solidFill>
                <a:latin typeface="+mj-lt"/>
                <a:cs typeface="Roboto"/>
              </a:rPr>
              <a:t>r</a:t>
            </a:r>
            <a:r>
              <a:rPr sz="1800" spc="5" smtClean="0">
                <a:solidFill>
                  <a:srgbClr val="282828"/>
                </a:solidFill>
                <a:latin typeface="+mj-lt"/>
                <a:cs typeface="Roboto"/>
              </a:rPr>
              <a:t>evious </a:t>
            </a:r>
            <a:r>
              <a:rPr sz="1800" spc="-10">
                <a:solidFill>
                  <a:srgbClr val="282828"/>
                </a:solidFill>
                <a:latin typeface="+mj-lt"/>
                <a:cs typeface="Roboto"/>
              </a:rPr>
              <a:t>images </a:t>
            </a:r>
            <a:r>
              <a:rPr sz="1800" spc="50" smtClean="0">
                <a:solidFill>
                  <a:srgbClr val="282828"/>
                </a:solidFill>
                <a:latin typeface="+mj-lt"/>
                <a:cs typeface="Roboto"/>
              </a:rPr>
              <a:t>a</a:t>
            </a:r>
            <a:r>
              <a:rPr lang="en-US" sz="1800" spc="50" dirty="0" smtClean="0">
                <a:solidFill>
                  <a:srgbClr val="282828"/>
                </a:solidFill>
                <a:latin typeface="+mj-lt"/>
                <a:cs typeface="Roboto"/>
              </a:rPr>
              <a:t>r</a:t>
            </a:r>
            <a:r>
              <a:rPr sz="1800" spc="50" smtClean="0">
                <a:solidFill>
                  <a:srgbClr val="282828"/>
                </a:solidFill>
                <a:latin typeface="+mj-lt"/>
                <a:cs typeface="Roboto"/>
              </a:rPr>
              <a:t>e </a:t>
            </a:r>
            <a:r>
              <a:rPr sz="1800" spc="-25" dirty="0">
                <a:solidFill>
                  <a:srgbClr val="282828"/>
                </a:solidFill>
                <a:latin typeface="+mj-lt"/>
                <a:cs typeface="Roboto"/>
              </a:rPr>
              <a:t>linked; </a:t>
            </a:r>
            <a:r>
              <a:rPr sz="1800" spc="-10" dirty="0">
                <a:solidFill>
                  <a:srgbClr val="282828"/>
                </a:solidFill>
                <a:latin typeface="+mj-lt"/>
                <a:cs typeface="Roboto"/>
              </a:rPr>
              <a:t>hence </a:t>
            </a:r>
            <a:r>
              <a:rPr sz="1800" spc="-25" dirty="0">
                <a:solidFill>
                  <a:srgbClr val="282828"/>
                </a:solidFill>
                <a:latin typeface="+mj-lt"/>
                <a:cs typeface="Roboto"/>
              </a:rPr>
              <a:t>they </a:t>
            </a:r>
            <a:r>
              <a:rPr sz="1800" spc="-15" dirty="0">
                <a:solidFill>
                  <a:srgbClr val="282828"/>
                </a:solidFill>
                <a:latin typeface="+mj-lt"/>
                <a:cs typeface="Roboto"/>
              </a:rPr>
              <a:t>can </a:t>
            </a:r>
            <a:r>
              <a:rPr sz="1800" spc="-434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dirty="0">
                <a:solidFill>
                  <a:srgbClr val="282828"/>
                </a:solidFill>
                <a:latin typeface="+mj-lt"/>
                <a:cs typeface="Roboto"/>
              </a:rPr>
              <a:t>be</a:t>
            </a:r>
            <a:r>
              <a:rPr sz="1800" spc="-5" dirty="0">
                <a:solidFill>
                  <a:srgbClr val="282828"/>
                </a:solidFill>
                <a:latin typeface="+mj-lt"/>
                <a:cs typeface="Roboto"/>
              </a:rPr>
              <a:t> accessed</a:t>
            </a:r>
            <a:r>
              <a:rPr sz="1800" spc="-10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40" dirty="0">
                <a:solidFill>
                  <a:srgbClr val="282828"/>
                </a:solidFill>
                <a:latin typeface="+mj-lt"/>
                <a:cs typeface="Roboto"/>
              </a:rPr>
              <a:t>by</a:t>
            </a:r>
            <a:r>
              <a:rPr sz="1800" spc="-20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20">
                <a:solidFill>
                  <a:srgbClr val="282828"/>
                </a:solidFill>
                <a:latin typeface="+mj-lt"/>
                <a:cs typeface="Roboto"/>
              </a:rPr>
              <a:t>the</a:t>
            </a:r>
            <a:r>
              <a:rPr sz="1800" spc="-1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5" smtClean="0">
                <a:solidFill>
                  <a:srgbClr val="282828"/>
                </a:solidFill>
                <a:latin typeface="+mj-lt"/>
                <a:cs typeface="Roboto"/>
              </a:rPr>
              <a:t>p</a:t>
            </a:r>
            <a:r>
              <a:rPr lang="en-US" sz="1800" spc="5" dirty="0" smtClean="0">
                <a:solidFill>
                  <a:srgbClr val="282828"/>
                </a:solidFill>
                <a:latin typeface="+mj-lt"/>
                <a:cs typeface="Roboto"/>
              </a:rPr>
              <a:t>r</a:t>
            </a:r>
            <a:r>
              <a:rPr sz="1800" spc="5" smtClean="0">
                <a:solidFill>
                  <a:srgbClr val="282828"/>
                </a:solidFill>
                <a:latin typeface="+mj-lt"/>
                <a:cs typeface="Roboto"/>
              </a:rPr>
              <a:t>evious</a:t>
            </a:r>
            <a:r>
              <a:rPr sz="1800" spc="-20" smtClean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+mj-lt"/>
                <a:cs typeface="Roboto"/>
              </a:rPr>
              <a:t>and</a:t>
            </a:r>
            <a:r>
              <a:rPr sz="1800" spc="-10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+mj-lt"/>
                <a:cs typeface="Roboto"/>
              </a:rPr>
              <a:t>the</a:t>
            </a:r>
            <a:r>
              <a:rPr sz="1800" spc="-10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15" dirty="0">
                <a:solidFill>
                  <a:srgbClr val="282828"/>
                </a:solidFill>
                <a:latin typeface="+mj-lt"/>
                <a:cs typeface="Roboto"/>
              </a:rPr>
              <a:t>next</a:t>
            </a:r>
            <a:r>
              <a:rPr sz="1800" spc="-10" dirty="0">
                <a:solidFill>
                  <a:srgbClr val="282828"/>
                </a:solidFill>
                <a:latin typeface="+mj-lt"/>
                <a:cs typeface="Roboto"/>
              </a:rPr>
              <a:t> </a:t>
            </a:r>
            <a:r>
              <a:rPr sz="1800" spc="-20" dirty="0">
                <a:solidFill>
                  <a:srgbClr val="282828"/>
                </a:solidFill>
                <a:latin typeface="+mj-lt"/>
                <a:cs typeface="Roboto"/>
              </a:rPr>
              <a:t>button.</a:t>
            </a:r>
            <a:endParaRPr sz="1800">
              <a:latin typeface="+mj-lt"/>
              <a:cs typeface="Robo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278" y="1102105"/>
            <a:ext cx="8546465" cy="3441065"/>
            <a:chOff x="192278" y="1102105"/>
            <a:chExt cx="8546465" cy="3441065"/>
          </a:xfrm>
        </p:grpSpPr>
        <p:sp>
          <p:nvSpPr>
            <p:cNvPr id="3" name="object 3"/>
            <p:cNvSpPr/>
            <p:nvPr/>
          </p:nvSpPr>
          <p:spPr>
            <a:xfrm>
              <a:off x="204978" y="1114805"/>
              <a:ext cx="8521065" cy="3415665"/>
            </a:xfrm>
            <a:custGeom>
              <a:avLst/>
              <a:gdLst/>
              <a:ahLst/>
              <a:cxnLst/>
              <a:rect l="l" t="t" r="r" b="b"/>
              <a:pathLst>
                <a:path w="8521065" h="3415665">
                  <a:moveTo>
                    <a:pt x="8520684" y="0"/>
                  </a:moveTo>
                  <a:lnTo>
                    <a:pt x="0" y="0"/>
                  </a:lnTo>
                  <a:lnTo>
                    <a:pt x="0" y="3415284"/>
                  </a:lnTo>
                  <a:lnTo>
                    <a:pt x="8520684" y="3415284"/>
                  </a:lnTo>
                  <a:lnTo>
                    <a:pt x="8520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978" y="1114805"/>
              <a:ext cx="8521065" cy="3415665"/>
            </a:xfrm>
            <a:custGeom>
              <a:avLst/>
              <a:gdLst/>
              <a:ahLst/>
              <a:cxnLst/>
              <a:rect l="l" t="t" r="r" b="b"/>
              <a:pathLst>
                <a:path w="8521065" h="3415665">
                  <a:moveTo>
                    <a:pt x="0" y="3415284"/>
                  </a:moveTo>
                  <a:lnTo>
                    <a:pt x="8520684" y="3415284"/>
                  </a:lnTo>
                  <a:lnTo>
                    <a:pt x="8520684" y="0"/>
                  </a:lnTo>
                  <a:lnTo>
                    <a:pt x="0" y="0"/>
                  </a:lnTo>
                  <a:lnTo>
                    <a:pt x="0" y="3415284"/>
                  </a:lnTo>
                  <a:close/>
                </a:path>
              </a:pathLst>
            </a:custGeom>
            <a:ln w="25400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79573" y="2390343"/>
            <a:ext cx="35712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Arial MT"/>
                <a:cs typeface="Arial MT"/>
              </a:rPr>
              <a:t>THANK</a:t>
            </a:r>
            <a:r>
              <a:rPr sz="4800" spc="-185" dirty="0">
                <a:latin typeface="Arial MT"/>
                <a:cs typeface="Arial MT"/>
              </a:rPr>
              <a:t> </a:t>
            </a:r>
            <a:r>
              <a:rPr sz="4800" dirty="0">
                <a:latin typeface="Arial MT"/>
                <a:cs typeface="Arial MT"/>
              </a:rPr>
              <a:t>YOU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" y="241172"/>
            <a:ext cx="537908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14" dirty="0"/>
              <a:t>Ho</a:t>
            </a:r>
            <a:r>
              <a:rPr sz="2900" dirty="0"/>
              <a:t>w</a:t>
            </a:r>
            <a:r>
              <a:rPr sz="2900" spc="-220" dirty="0"/>
              <a:t> </a:t>
            </a:r>
            <a:r>
              <a:rPr sz="2900" spc="-105" dirty="0"/>
              <a:t>c</a:t>
            </a:r>
            <a:r>
              <a:rPr sz="2900" spc="-110" dirty="0"/>
              <a:t>a</a:t>
            </a:r>
            <a:r>
              <a:rPr sz="2900" dirty="0"/>
              <a:t>n</a:t>
            </a:r>
            <a:r>
              <a:rPr sz="2900" spc="-220" dirty="0"/>
              <a:t> </a:t>
            </a:r>
            <a:r>
              <a:rPr sz="2900" spc="-105" dirty="0"/>
              <a:t>w</a:t>
            </a:r>
            <a:r>
              <a:rPr sz="2900" dirty="0"/>
              <a:t>e</a:t>
            </a:r>
            <a:r>
              <a:rPr sz="2900" spc="-240" dirty="0"/>
              <a:t> </a:t>
            </a:r>
            <a:r>
              <a:rPr sz="2900" spc="-105" dirty="0"/>
              <a:t>d</a:t>
            </a:r>
            <a:r>
              <a:rPr sz="2900" spc="-114" dirty="0"/>
              <a:t>e</a:t>
            </a:r>
            <a:r>
              <a:rPr sz="2900" spc="-105" dirty="0"/>
              <a:t>c</a:t>
            </a:r>
            <a:r>
              <a:rPr sz="2900" spc="-114" dirty="0"/>
              <a:t>l</a:t>
            </a:r>
            <a:r>
              <a:rPr sz="2900" spc="-110" dirty="0"/>
              <a:t>a</a:t>
            </a:r>
            <a:r>
              <a:rPr sz="2900" spc="-125" dirty="0"/>
              <a:t>r</a:t>
            </a:r>
            <a:r>
              <a:rPr sz="2900" dirty="0"/>
              <a:t>e</a:t>
            </a:r>
            <a:r>
              <a:rPr sz="2900" spc="-225" dirty="0"/>
              <a:t> </a:t>
            </a:r>
            <a:r>
              <a:rPr sz="2900" spc="-110" dirty="0"/>
              <a:t>th</a:t>
            </a:r>
            <a:r>
              <a:rPr sz="2900" dirty="0"/>
              <a:t>e</a:t>
            </a:r>
            <a:r>
              <a:rPr sz="2900" spc="-225" dirty="0"/>
              <a:t> </a:t>
            </a:r>
            <a:r>
              <a:rPr sz="2900" spc="-114" dirty="0"/>
              <a:t>Li</a:t>
            </a:r>
            <a:r>
              <a:rPr sz="2900" spc="-110" dirty="0"/>
              <a:t>n</a:t>
            </a:r>
            <a:r>
              <a:rPr sz="2900" spc="-125" dirty="0"/>
              <a:t>k</a:t>
            </a:r>
            <a:r>
              <a:rPr sz="2900" spc="-114" dirty="0"/>
              <a:t>e</a:t>
            </a:r>
            <a:r>
              <a:rPr sz="2900" dirty="0"/>
              <a:t>d</a:t>
            </a:r>
            <a:r>
              <a:rPr sz="2900" spc="-245" dirty="0"/>
              <a:t> </a:t>
            </a:r>
            <a:r>
              <a:rPr sz="2900" spc="-114" dirty="0"/>
              <a:t>li</a:t>
            </a:r>
            <a:r>
              <a:rPr sz="2900" spc="-110" dirty="0"/>
              <a:t>st</a:t>
            </a:r>
            <a:r>
              <a:rPr sz="2900" dirty="0"/>
              <a:t>?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299110" y="1057402"/>
            <a:ext cx="8615045" cy="368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07200"/>
              </a:lnSpc>
              <a:spcBef>
                <a:spcPts val="100"/>
              </a:spcBef>
              <a:tabLst>
                <a:tab pos="478790" algn="l"/>
                <a:tab pos="968375" algn="l"/>
                <a:tab pos="1833880" algn="l"/>
                <a:tab pos="2298700" algn="l"/>
                <a:tab pos="3041015" algn="l"/>
                <a:tab pos="3464560" algn="l"/>
                <a:tab pos="3848735" algn="l"/>
                <a:tab pos="4533265" algn="l"/>
                <a:tab pos="4998085" algn="l"/>
                <a:tab pos="6414135" algn="l"/>
                <a:tab pos="6996430" algn="l"/>
                <a:tab pos="7580630" algn="l"/>
                <a:tab pos="8391525" algn="l"/>
              </a:tabLst>
            </a:pPr>
            <a:r>
              <a:rPr sz="1800" spc="-50" dirty="0">
                <a:solidFill>
                  <a:srgbClr val="333333"/>
                </a:solidFill>
                <a:latin typeface="Segoe UI"/>
                <a:cs typeface="Segoe UI"/>
              </a:rPr>
              <a:t>W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	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ca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	decla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	the	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k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ed	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s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	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b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y	us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in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g	the	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u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ser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-d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fin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d	d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ta	t</a:t>
            </a:r>
            <a:r>
              <a:rPr sz="1800" spc="15" dirty="0">
                <a:solidFill>
                  <a:srgbClr val="333333"/>
                </a:solidFill>
                <a:latin typeface="Segoe UI"/>
                <a:cs typeface="Segoe UI"/>
              </a:rPr>
              <a:t>y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pe	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k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own	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as 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structure.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structure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of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linked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list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can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be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defined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as:</a:t>
            </a:r>
            <a:endParaRPr sz="1800">
              <a:latin typeface="Segoe UI"/>
              <a:cs typeface="Segoe UI"/>
            </a:endParaRPr>
          </a:p>
          <a:p>
            <a:pPr marL="12700" marR="7105015">
              <a:lnSpc>
                <a:spcPct val="125000"/>
              </a:lnSpc>
              <a:spcBef>
                <a:spcPts val="120"/>
              </a:spcBef>
              <a:tabLst>
                <a:tab pos="354965" algn="l"/>
              </a:tabLst>
            </a:pPr>
            <a:r>
              <a:rPr sz="1800" dirty="0">
                <a:latin typeface="Segoe UI"/>
                <a:cs typeface="Segoe UI"/>
              </a:rPr>
              <a:t>1.	</a:t>
            </a:r>
            <a:r>
              <a:rPr sz="1800" spc="-5" dirty="0">
                <a:latin typeface="Segoe UI"/>
                <a:cs typeface="Segoe UI"/>
              </a:rPr>
              <a:t>struct</a:t>
            </a:r>
            <a:r>
              <a:rPr sz="1800" spc="-8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node </a:t>
            </a:r>
            <a:r>
              <a:rPr sz="1800" spc="-48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2.	{</a:t>
            </a:r>
            <a:endParaRPr sz="1800">
              <a:latin typeface="Segoe UI"/>
              <a:cs typeface="Segoe UI"/>
            </a:endParaRPr>
          </a:p>
          <a:p>
            <a:pPr marL="541020" indent="-528955">
              <a:lnSpc>
                <a:spcPct val="100000"/>
              </a:lnSpc>
              <a:spcBef>
                <a:spcPts val="540"/>
              </a:spcBef>
              <a:buClr>
                <a:srgbClr val="000000"/>
              </a:buClr>
              <a:buFont typeface="Segoe UI"/>
              <a:buAutoNum type="arabicPeriod" startAt="3"/>
              <a:tabLst>
                <a:tab pos="541020" algn="l"/>
                <a:tab pos="541655" algn="l"/>
              </a:tabLst>
            </a:pPr>
            <a:r>
              <a:rPr sz="1800" b="1" dirty="0">
                <a:solidFill>
                  <a:srgbClr val="006699"/>
                </a:solidFill>
                <a:latin typeface="Segoe UI"/>
                <a:cs typeface="Segoe UI"/>
              </a:rPr>
              <a:t>int</a:t>
            </a:r>
            <a:r>
              <a:rPr sz="1800" b="1" spc="-60" dirty="0">
                <a:solidFill>
                  <a:srgbClr val="006699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data;</a:t>
            </a:r>
            <a:endParaRPr sz="1800">
              <a:latin typeface="Segoe UI"/>
              <a:cs typeface="Segoe UI"/>
            </a:endParaRPr>
          </a:p>
          <a:p>
            <a:pPr marL="12700" marR="6280785">
              <a:lnSpc>
                <a:spcPct val="125000"/>
              </a:lnSpc>
              <a:buAutoNum type="arabicPeriod" startAt="3"/>
              <a:tabLst>
                <a:tab pos="354965" algn="l"/>
                <a:tab pos="541020" algn="l"/>
                <a:tab pos="541655" algn="l"/>
              </a:tabLst>
            </a:pPr>
            <a:r>
              <a:rPr sz="1800" spc="-5" dirty="0">
                <a:latin typeface="Segoe UI"/>
                <a:cs typeface="Segoe UI"/>
              </a:rPr>
              <a:t>struct</a:t>
            </a:r>
            <a:r>
              <a:rPr sz="1800" spc="-5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node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*next</a:t>
            </a:r>
            <a:r>
              <a:rPr sz="1800">
                <a:latin typeface="Segoe UI"/>
                <a:cs typeface="Segoe UI"/>
              </a:rPr>
              <a:t>; </a:t>
            </a:r>
            <a:r>
              <a:rPr sz="1800" spc="-475">
                <a:latin typeface="Segoe UI"/>
                <a:cs typeface="Segoe UI"/>
              </a:rPr>
              <a:t> </a:t>
            </a:r>
            <a:endParaRPr lang="en-US" sz="1800" spc="-475" dirty="0" smtClean="0">
              <a:latin typeface="Segoe UI"/>
              <a:cs typeface="Segoe UI"/>
            </a:endParaRPr>
          </a:p>
          <a:p>
            <a:pPr marL="12700" marR="6280785">
              <a:lnSpc>
                <a:spcPct val="125000"/>
              </a:lnSpc>
              <a:buAutoNum type="arabicPeriod" startAt="3"/>
              <a:tabLst>
                <a:tab pos="354965" algn="l"/>
                <a:tab pos="541020" algn="l"/>
                <a:tab pos="541655" algn="l"/>
              </a:tabLst>
            </a:pPr>
            <a:r>
              <a:rPr sz="1800" dirty="0">
                <a:latin typeface="Segoe UI"/>
                <a:cs typeface="Segoe UI"/>
              </a:rPr>
              <a:t>	}</a:t>
            </a:r>
            <a:endParaRPr sz="1800">
              <a:latin typeface="Segoe UI"/>
              <a:cs typeface="Segoe UI"/>
            </a:endParaRPr>
          </a:p>
          <a:p>
            <a:pPr marL="12700" marR="5080" algn="just">
              <a:lnSpc>
                <a:spcPct val="107000"/>
              </a:lnSpc>
              <a:spcBef>
                <a:spcPts val="484"/>
              </a:spcBef>
            </a:pP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In the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above declaration,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we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have defined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structure named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as </a:t>
            </a:r>
            <a:r>
              <a:rPr sz="1800" b="1" i="1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800" b="1" i="1" spc="-5" dirty="0">
                <a:solidFill>
                  <a:srgbClr val="333333"/>
                </a:solidFill>
                <a:latin typeface="Segoe UI"/>
                <a:cs typeface="Segoe UI"/>
              </a:rPr>
              <a:t>node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consisting 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of 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two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variables: an integer variable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(data),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and the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other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one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is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pointer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(next), which </a:t>
            </a:r>
            <a:r>
              <a:rPr sz="1800" spc="-48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contains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address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of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the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next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node.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2089</TotalTime>
  <Words>6644</Words>
  <Application>Microsoft Office PowerPoint</Application>
  <PresentationFormat>On-screen Show (16:9)</PresentationFormat>
  <Paragraphs>931</Paragraphs>
  <Slides>87</Slides>
  <Notes>1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Office Theme</vt:lpstr>
      <vt:lpstr>Linear Data Structures &amp; their representation</vt:lpstr>
      <vt:lpstr>Unit-2 Linear Data Structures &amp; their representation</vt:lpstr>
      <vt:lpstr>Why there is a need for a linked list?</vt:lpstr>
      <vt:lpstr>Why there is a need for a linked list?</vt:lpstr>
      <vt:lpstr>Disadvantages of using array as a data structure:</vt:lpstr>
      <vt:lpstr>Linked List</vt:lpstr>
      <vt:lpstr>Slide 7</vt:lpstr>
      <vt:lpstr>What is Linked List?</vt:lpstr>
      <vt:lpstr>How can we declare the Linked list?</vt:lpstr>
      <vt:lpstr>Slide 10</vt:lpstr>
      <vt:lpstr>Advantages of using a Linked list over Array</vt:lpstr>
      <vt:lpstr>Disadvantages of Linked list</vt:lpstr>
      <vt:lpstr>Why and when to use Linked Structures ? </vt:lpstr>
      <vt:lpstr>Slide 14</vt:lpstr>
      <vt:lpstr>Types of Linked list</vt:lpstr>
      <vt:lpstr>Singly Linked list</vt:lpstr>
      <vt:lpstr>Doubly linked list</vt:lpstr>
      <vt:lpstr>Representation of the node in a doubly linked  list</vt:lpstr>
      <vt:lpstr>Circular linked list</vt:lpstr>
      <vt:lpstr>Representation of the node in a circular linked list</vt:lpstr>
      <vt:lpstr>Doubly Circular linked list</vt:lpstr>
      <vt:lpstr>Representation of the node in a doubly circular linked list</vt:lpstr>
      <vt:lpstr>Memory Representation of linked list</vt:lpstr>
      <vt:lpstr>Memory Allocation and Deallocation</vt:lpstr>
      <vt:lpstr>Memory Allocation and Deallocation</vt:lpstr>
      <vt:lpstr>Slide 26</vt:lpstr>
      <vt:lpstr>Operations on Singly Linked List</vt:lpstr>
      <vt:lpstr>Operations on Singly Linked List</vt:lpstr>
      <vt:lpstr>Insert Node in linked list</vt:lpstr>
      <vt:lpstr>Insertion Operations on Link List</vt:lpstr>
      <vt:lpstr>Insertion in a SLL</vt:lpstr>
      <vt:lpstr>Insertion in singly linked list at beginning</vt:lpstr>
      <vt:lpstr>Insertion in a SLL</vt:lpstr>
      <vt:lpstr>Insertion in singly linked list at the end</vt:lpstr>
      <vt:lpstr>Insertion in a SLL</vt:lpstr>
      <vt:lpstr>Insertion in singly linked list after specified Node</vt:lpstr>
      <vt:lpstr>Insertion in singly linked list before specified Node Algorithm</vt:lpstr>
      <vt:lpstr>New node is inserted in a Sorted Linked List</vt:lpstr>
      <vt:lpstr>Deletion Operations on Link List</vt:lpstr>
      <vt:lpstr>Deletion in singly linked list at beginning</vt:lpstr>
      <vt:lpstr>Deletion in singly linked list at beginning</vt:lpstr>
      <vt:lpstr>Deletion in singly linked list at the end</vt:lpstr>
      <vt:lpstr>Deletion in singly linked list at the end</vt:lpstr>
      <vt:lpstr>Deletion in singly linked list after specified Node</vt:lpstr>
      <vt:lpstr>Deletion in singly linked list after specified Node</vt:lpstr>
      <vt:lpstr>Deletion in singly linked list before specified Node</vt:lpstr>
      <vt:lpstr>Node is Deleted from a sorted SLL</vt:lpstr>
      <vt:lpstr>Traversing in a Single Link List</vt:lpstr>
      <vt:lpstr>Slide 49</vt:lpstr>
      <vt:lpstr>Printing the Elements of Single Link List</vt:lpstr>
      <vt:lpstr>Slide 51</vt:lpstr>
      <vt:lpstr>Counting the Number of Nodes in a Single Link List</vt:lpstr>
      <vt:lpstr>Slide 53</vt:lpstr>
      <vt:lpstr>Searching an Element in unsorted Single Link List</vt:lpstr>
      <vt:lpstr>Slide 55</vt:lpstr>
      <vt:lpstr>Searching an element in sorted Single Link List</vt:lpstr>
      <vt:lpstr>Operations on Circular Linked List</vt:lpstr>
      <vt:lpstr>Insertion Operations on Circular Link List</vt:lpstr>
      <vt:lpstr>Inserting a new Node at the beginning of a Circular Linked  List. Algorithm</vt:lpstr>
      <vt:lpstr>Operations on Circular Linked List</vt:lpstr>
      <vt:lpstr>Inserting a new Node at the end of a Circular Linked List.</vt:lpstr>
      <vt:lpstr>Deletion Operations on Circular Link List</vt:lpstr>
      <vt:lpstr>Deletion in Circular singly linked list at beginning</vt:lpstr>
      <vt:lpstr>Deletion in Circular singly linked list at the end</vt:lpstr>
      <vt:lpstr>Double Link List</vt:lpstr>
      <vt:lpstr>Double Link List</vt:lpstr>
      <vt:lpstr>Memory Representation</vt:lpstr>
      <vt:lpstr>Insertion Operations on Double Linked List</vt:lpstr>
      <vt:lpstr>Insertion in double linked list at beginning</vt:lpstr>
      <vt:lpstr>Insertion in double linked list at End</vt:lpstr>
      <vt:lpstr>Insertion in double linked list after a given node</vt:lpstr>
      <vt:lpstr>Insertion in double linked list before a given node</vt:lpstr>
      <vt:lpstr>Insertion in double linked list in sorted list</vt:lpstr>
      <vt:lpstr>Deletion Operations on Double Linked List</vt:lpstr>
      <vt:lpstr>Deletion in Double Linked List at beginning</vt:lpstr>
      <vt:lpstr>Node is deleted at the end</vt:lpstr>
      <vt:lpstr>Node is deleted after a given node</vt:lpstr>
      <vt:lpstr>Node is deleted before a given node</vt:lpstr>
      <vt:lpstr>Circular Doubly Linked List</vt:lpstr>
      <vt:lpstr>Operations on Circular Double Linked List</vt:lpstr>
      <vt:lpstr>Insert a new node at the beginning of the node</vt:lpstr>
      <vt:lpstr>New node is inserted at the end</vt:lpstr>
      <vt:lpstr>Node is deleted at the beginning</vt:lpstr>
      <vt:lpstr>Node is deleted at the end</vt:lpstr>
      <vt:lpstr>Applications of Linked List in the field of Computer Science</vt:lpstr>
      <vt:lpstr>Applications of Linked List in real world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</dc:creator>
  <cp:lastModifiedBy>admin</cp:lastModifiedBy>
  <cp:revision>74</cp:revision>
  <dcterms:created xsi:type="dcterms:W3CDTF">2023-08-12T05:53:29Z</dcterms:created>
  <dcterms:modified xsi:type="dcterms:W3CDTF">2023-08-25T02:40:02Z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2023-08-12T00:00:00Z</vt:filetime>
  </property>
</Properties>
</file>