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8" d="100"/>
          <a:sy n="58" d="100"/>
        </p:scale>
        <p:origin x="111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9225" y="608838"/>
            <a:ext cx="9911715" cy="1111885"/>
          </a:xfrm>
          <a:prstGeom prst="rect">
            <a:avLst/>
          </a:prstGeom>
        </p:spPr>
        <p:txBody>
          <a:bodyPr wrap="square" lIns="0" tIns="0" rIns="0" bIns="0">
            <a:spAutoFit/>
          </a:bodyPr>
          <a:lstStyle>
            <a:lvl1pPr>
              <a:defRPr sz="2400" b="0" i="0">
                <a:solidFill>
                  <a:schemeClr val="tx1"/>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1105" y="335419"/>
            <a:ext cx="10369789" cy="1299845"/>
          </a:xfrm>
          <a:prstGeom prst="rect">
            <a:avLst/>
          </a:prstGeom>
        </p:spPr>
        <p:txBody>
          <a:bodyPr wrap="square" lIns="0" tIns="0" rIns="0" bIns="0">
            <a:spAutoFit/>
          </a:bodyPr>
          <a:lstStyle>
            <a:lvl1pPr>
              <a:defRPr sz="2000" b="0" i="0">
                <a:solidFill>
                  <a:schemeClr val="tx1"/>
                </a:solidFill>
                <a:latin typeface="Verdana"/>
                <a:cs typeface="Verdana"/>
              </a:defRPr>
            </a:lvl1pPr>
          </a:lstStyle>
          <a:p>
            <a:endParaRPr/>
          </a:p>
        </p:txBody>
      </p:sp>
      <p:sp>
        <p:nvSpPr>
          <p:cNvPr id="3" name="Holder 3"/>
          <p:cNvSpPr>
            <a:spLocks noGrp="1"/>
          </p:cNvSpPr>
          <p:nvPr>
            <p:ph type="body" idx="1"/>
          </p:nvPr>
        </p:nvSpPr>
        <p:spPr>
          <a:xfrm>
            <a:off x="924583" y="1186306"/>
            <a:ext cx="10342833" cy="39052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jpg"/></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jp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60.jp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4380" cy="6854825"/>
            <a:chOff x="0" y="0"/>
            <a:chExt cx="12184380" cy="6854825"/>
          </a:xfrm>
        </p:grpSpPr>
        <p:pic>
          <p:nvPicPr>
            <p:cNvPr id="3" name="object 3"/>
            <p:cNvPicPr/>
            <p:nvPr/>
          </p:nvPicPr>
          <p:blipFill>
            <a:blip r:embed="rId2" cstate="print"/>
            <a:stretch>
              <a:fillRect/>
            </a:stretch>
          </p:blipFill>
          <p:spPr>
            <a:xfrm>
              <a:off x="0" y="0"/>
              <a:ext cx="12183839" cy="6854399"/>
            </a:xfrm>
            <a:prstGeom prst="rect">
              <a:avLst/>
            </a:prstGeom>
          </p:spPr>
        </p:pic>
        <p:pic>
          <p:nvPicPr>
            <p:cNvPr id="4" name="object 4"/>
            <p:cNvPicPr/>
            <p:nvPr/>
          </p:nvPicPr>
          <p:blipFill>
            <a:blip r:embed="rId3" cstate="print"/>
            <a:stretch>
              <a:fillRect/>
            </a:stretch>
          </p:blipFill>
          <p:spPr>
            <a:xfrm>
              <a:off x="9817920" y="198000"/>
              <a:ext cx="1992959" cy="494279"/>
            </a:xfrm>
            <a:prstGeom prst="rect">
              <a:avLst/>
            </a:prstGeom>
          </p:spPr>
        </p:pic>
        <p:pic>
          <p:nvPicPr>
            <p:cNvPr id="5" name="object 5"/>
            <p:cNvPicPr/>
            <p:nvPr/>
          </p:nvPicPr>
          <p:blipFill>
            <a:blip r:embed="rId4" cstate="print"/>
            <a:stretch>
              <a:fillRect/>
            </a:stretch>
          </p:blipFill>
          <p:spPr>
            <a:xfrm>
              <a:off x="0" y="0"/>
              <a:ext cx="11956979" cy="6775799"/>
            </a:xfrm>
            <a:prstGeom prst="rect">
              <a:avLst/>
            </a:prstGeom>
          </p:spPr>
        </p:pic>
        <p:pic>
          <p:nvPicPr>
            <p:cNvPr id="6" name="object 6"/>
            <p:cNvPicPr/>
            <p:nvPr/>
          </p:nvPicPr>
          <p:blipFill>
            <a:blip r:embed="rId5" cstate="print"/>
            <a:stretch>
              <a:fillRect/>
            </a:stretch>
          </p:blipFill>
          <p:spPr>
            <a:xfrm>
              <a:off x="641160" y="4050360"/>
              <a:ext cx="3314519" cy="825119"/>
            </a:xfrm>
            <a:prstGeom prst="rect">
              <a:avLst/>
            </a:prstGeom>
          </p:spPr>
        </p:pic>
      </p:grpSp>
      <p:sp>
        <p:nvSpPr>
          <p:cNvPr id="7" name="object 7"/>
          <p:cNvSpPr txBox="1"/>
          <p:nvPr/>
        </p:nvSpPr>
        <p:spPr>
          <a:xfrm>
            <a:off x="790820" y="5032723"/>
            <a:ext cx="3164859" cy="410369"/>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FFFFFF"/>
                </a:solidFill>
                <a:latin typeface="Arial MT"/>
                <a:cs typeface="Arial MT"/>
              </a:rPr>
              <a:t>Department</a:t>
            </a:r>
            <a:r>
              <a:rPr sz="1400" spc="-30" dirty="0">
                <a:solidFill>
                  <a:srgbClr val="FFFFFF"/>
                </a:solidFill>
                <a:latin typeface="Arial MT"/>
                <a:cs typeface="Arial MT"/>
              </a:rPr>
              <a:t> </a:t>
            </a:r>
            <a:r>
              <a:rPr sz="1400" spc="-5" dirty="0">
                <a:solidFill>
                  <a:srgbClr val="FFFFFF"/>
                </a:solidFill>
                <a:latin typeface="Arial MT"/>
                <a:cs typeface="Arial MT"/>
              </a:rPr>
              <a:t>of</a:t>
            </a:r>
            <a:r>
              <a:rPr sz="1400" spc="-30" dirty="0">
                <a:solidFill>
                  <a:srgbClr val="FFFFFF"/>
                </a:solidFill>
                <a:latin typeface="Arial MT"/>
                <a:cs typeface="Arial MT"/>
              </a:rPr>
              <a:t> </a:t>
            </a:r>
            <a:r>
              <a:rPr sz="1400" spc="-5" dirty="0">
                <a:solidFill>
                  <a:srgbClr val="FFFFFF"/>
                </a:solidFill>
                <a:latin typeface="Arial MT"/>
                <a:cs typeface="Arial MT"/>
              </a:rPr>
              <a:t>Computer</a:t>
            </a:r>
            <a:r>
              <a:rPr sz="1400" spc="-25" dirty="0">
                <a:solidFill>
                  <a:srgbClr val="FFFFFF"/>
                </a:solidFill>
                <a:latin typeface="Arial MT"/>
                <a:cs typeface="Arial MT"/>
              </a:rPr>
              <a:t> </a:t>
            </a:r>
            <a:r>
              <a:rPr sz="1400" spc="-5" dirty="0">
                <a:solidFill>
                  <a:srgbClr val="FFFFFF"/>
                </a:solidFill>
                <a:latin typeface="Arial MT"/>
                <a:cs typeface="Arial MT"/>
              </a:rPr>
              <a:t>Engineering</a:t>
            </a:r>
            <a:endParaRPr sz="1400" dirty="0">
              <a:latin typeface="Arial MT"/>
              <a:cs typeface="Arial MT"/>
            </a:endParaRPr>
          </a:p>
          <a:p>
            <a:pPr>
              <a:lnSpc>
                <a:spcPct val="100000"/>
              </a:lnSpc>
              <a:spcBef>
                <a:spcPts val="50"/>
              </a:spcBef>
            </a:pPr>
            <a:endParaRPr sz="1100" dirty="0">
              <a:latin typeface="Arial MT"/>
              <a:cs typeface="Arial MT"/>
            </a:endParaRPr>
          </a:p>
        </p:txBody>
      </p:sp>
      <p:sp>
        <p:nvSpPr>
          <p:cNvPr id="8" name="object 8"/>
          <p:cNvSpPr txBox="1">
            <a:spLocks noGrp="1"/>
          </p:cNvSpPr>
          <p:nvPr>
            <p:ph type="title"/>
          </p:nvPr>
        </p:nvSpPr>
        <p:spPr>
          <a:xfrm>
            <a:off x="105020" y="1111399"/>
            <a:ext cx="6306820" cy="711200"/>
          </a:xfrm>
          <a:prstGeom prst="rect">
            <a:avLst/>
          </a:prstGeom>
        </p:spPr>
        <p:txBody>
          <a:bodyPr vert="horz" wrap="square" lIns="0" tIns="12700" rIns="0" bIns="0" rtlCol="0">
            <a:spAutoFit/>
          </a:bodyPr>
          <a:lstStyle/>
          <a:p>
            <a:pPr marL="12700">
              <a:lnSpc>
                <a:spcPct val="100000"/>
              </a:lnSpc>
              <a:spcBef>
                <a:spcPts val="100"/>
              </a:spcBef>
            </a:pPr>
            <a:r>
              <a:rPr sz="4500" spc="-5" dirty="0">
                <a:solidFill>
                  <a:srgbClr val="FFFFFF"/>
                </a:solidFill>
                <a:latin typeface="Arial MT"/>
                <a:cs typeface="Arial MT"/>
              </a:rPr>
              <a:t>Non</a:t>
            </a:r>
            <a:r>
              <a:rPr sz="4500" spc="-40" dirty="0">
                <a:solidFill>
                  <a:srgbClr val="FFFFFF"/>
                </a:solidFill>
                <a:latin typeface="Arial MT"/>
                <a:cs typeface="Arial MT"/>
              </a:rPr>
              <a:t> </a:t>
            </a:r>
            <a:r>
              <a:rPr sz="4500" spc="-5" dirty="0">
                <a:solidFill>
                  <a:srgbClr val="FFFFFF"/>
                </a:solidFill>
                <a:latin typeface="Arial MT"/>
                <a:cs typeface="Arial MT"/>
              </a:rPr>
              <a:t>linear</a:t>
            </a:r>
            <a:r>
              <a:rPr sz="4500" spc="-35" dirty="0">
                <a:solidFill>
                  <a:srgbClr val="FFFFFF"/>
                </a:solidFill>
                <a:latin typeface="Arial MT"/>
                <a:cs typeface="Arial MT"/>
              </a:rPr>
              <a:t> </a:t>
            </a:r>
            <a:r>
              <a:rPr sz="4500" spc="-5" dirty="0">
                <a:solidFill>
                  <a:srgbClr val="FFFFFF"/>
                </a:solidFill>
                <a:latin typeface="Arial MT"/>
                <a:cs typeface="Arial MT"/>
              </a:rPr>
              <a:t>Data</a:t>
            </a:r>
            <a:r>
              <a:rPr sz="4500" spc="-40" dirty="0">
                <a:solidFill>
                  <a:srgbClr val="FFFFFF"/>
                </a:solidFill>
                <a:latin typeface="Arial MT"/>
                <a:cs typeface="Arial MT"/>
              </a:rPr>
              <a:t> </a:t>
            </a:r>
            <a:r>
              <a:rPr sz="4500" spc="-5" dirty="0">
                <a:solidFill>
                  <a:srgbClr val="FFFFFF"/>
                </a:solidFill>
                <a:latin typeface="Arial MT"/>
                <a:cs typeface="Arial MT"/>
              </a:rPr>
              <a:t>Sructure</a:t>
            </a:r>
            <a:endParaRPr sz="4500">
              <a:latin typeface="Arial MT"/>
              <a:cs typeface="Arial MT"/>
            </a:endParaRPr>
          </a:p>
        </p:txBody>
      </p:sp>
      <p:sp>
        <p:nvSpPr>
          <p:cNvPr id="9" name="object 9"/>
          <p:cNvSpPr txBox="1"/>
          <p:nvPr/>
        </p:nvSpPr>
        <p:spPr>
          <a:xfrm>
            <a:off x="513259" y="2061507"/>
            <a:ext cx="3717925" cy="748665"/>
          </a:xfrm>
          <a:prstGeom prst="rect">
            <a:avLst/>
          </a:prstGeom>
        </p:spPr>
        <p:txBody>
          <a:bodyPr vert="horz" wrap="square" lIns="0" tIns="91440" rIns="0" bIns="0" rtlCol="0">
            <a:spAutoFit/>
          </a:bodyPr>
          <a:lstStyle/>
          <a:p>
            <a:pPr marL="12700">
              <a:lnSpc>
                <a:spcPct val="100000"/>
              </a:lnSpc>
              <a:spcBef>
                <a:spcPts val="720"/>
              </a:spcBef>
            </a:pPr>
            <a:r>
              <a:rPr sz="1950" spc="-5" dirty="0">
                <a:solidFill>
                  <a:srgbClr val="FFFFFF"/>
                </a:solidFill>
                <a:latin typeface="Arial MT"/>
                <a:cs typeface="Arial MT"/>
              </a:rPr>
              <a:t>Unit-3</a:t>
            </a:r>
            <a:r>
              <a:rPr sz="1950" spc="-30" dirty="0">
                <a:solidFill>
                  <a:srgbClr val="FFFFFF"/>
                </a:solidFill>
                <a:latin typeface="Arial MT"/>
                <a:cs typeface="Arial MT"/>
              </a:rPr>
              <a:t> </a:t>
            </a:r>
            <a:r>
              <a:rPr sz="1950" spc="-5" dirty="0">
                <a:solidFill>
                  <a:srgbClr val="FFFFFF"/>
                </a:solidFill>
                <a:latin typeface="Arial MT"/>
                <a:cs typeface="Arial MT"/>
              </a:rPr>
              <a:t>Part-1</a:t>
            </a:r>
            <a:r>
              <a:rPr sz="1950" spc="-30" dirty="0">
                <a:solidFill>
                  <a:srgbClr val="FFFFFF"/>
                </a:solidFill>
                <a:latin typeface="Arial MT"/>
                <a:cs typeface="Arial MT"/>
              </a:rPr>
              <a:t> </a:t>
            </a:r>
            <a:r>
              <a:rPr sz="1950" spc="-5" dirty="0">
                <a:solidFill>
                  <a:srgbClr val="FFFFFF"/>
                </a:solidFill>
                <a:latin typeface="Arial MT"/>
                <a:cs typeface="Arial MT"/>
              </a:rPr>
              <a:t>Graph</a:t>
            </a:r>
            <a:r>
              <a:rPr sz="1950" spc="-60" dirty="0">
                <a:solidFill>
                  <a:srgbClr val="FFFFFF"/>
                </a:solidFill>
                <a:latin typeface="Arial MT"/>
                <a:cs typeface="Arial MT"/>
              </a:rPr>
              <a:t> </a:t>
            </a:r>
            <a:r>
              <a:rPr sz="1950" spc="-5" dirty="0">
                <a:solidFill>
                  <a:srgbClr val="FFFFFF"/>
                </a:solidFill>
                <a:latin typeface="Arial MT"/>
                <a:cs typeface="Arial MT"/>
              </a:rPr>
              <a:t>Theory</a:t>
            </a:r>
            <a:endParaRPr sz="1950">
              <a:latin typeface="Arial MT"/>
              <a:cs typeface="Arial MT"/>
            </a:endParaRPr>
          </a:p>
          <a:p>
            <a:pPr marL="12700">
              <a:lnSpc>
                <a:spcPct val="100000"/>
              </a:lnSpc>
              <a:spcBef>
                <a:spcPts val="570"/>
              </a:spcBef>
            </a:pPr>
            <a:r>
              <a:rPr sz="1800" spc="-5" dirty="0">
                <a:solidFill>
                  <a:srgbClr val="FFFFFF"/>
                </a:solidFill>
                <a:latin typeface="Arial MT"/>
                <a:cs typeface="Arial MT"/>
              </a:rPr>
              <a:t>Data</a:t>
            </a:r>
            <a:r>
              <a:rPr sz="1800" spc="-25" dirty="0">
                <a:solidFill>
                  <a:srgbClr val="FFFFFF"/>
                </a:solidFill>
                <a:latin typeface="Arial MT"/>
                <a:cs typeface="Arial MT"/>
              </a:rPr>
              <a:t> </a:t>
            </a:r>
            <a:r>
              <a:rPr sz="1800" spc="-5" dirty="0">
                <a:solidFill>
                  <a:srgbClr val="FFFFFF"/>
                </a:solidFill>
                <a:latin typeface="Arial MT"/>
                <a:cs typeface="Arial MT"/>
              </a:rPr>
              <a:t>Structure</a:t>
            </a:r>
            <a:r>
              <a:rPr sz="1800" spc="-30" dirty="0">
                <a:solidFill>
                  <a:srgbClr val="FFFFFF"/>
                </a:solidFill>
                <a:latin typeface="Arial MT"/>
                <a:cs typeface="Arial MT"/>
              </a:rPr>
              <a:t> </a:t>
            </a:r>
            <a:r>
              <a:rPr sz="1800" spc="-5" dirty="0">
                <a:solidFill>
                  <a:srgbClr val="FFFFFF"/>
                </a:solidFill>
                <a:latin typeface="Arial MT"/>
                <a:cs typeface="Arial MT"/>
              </a:rPr>
              <a:t>01CE0301</a:t>
            </a:r>
            <a:r>
              <a:rPr sz="1800" spc="-25" dirty="0">
                <a:solidFill>
                  <a:srgbClr val="FFFFFF"/>
                </a:solidFill>
                <a:latin typeface="Arial MT"/>
                <a:cs typeface="Arial MT"/>
              </a:rPr>
              <a:t> </a:t>
            </a:r>
            <a:r>
              <a:rPr sz="1800" dirty="0">
                <a:solidFill>
                  <a:srgbClr val="FFFFFF"/>
                </a:solidFill>
                <a:latin typeface="Arial MT"/>
                <a:cs typeface="Arial MT"/>
              </a:rPr>
              <a:t>/</a:t>
            </a:r>
            <a:r>
              <a:rPr sz="1800" spc="-25" dirty="0">
                <a:solidFill>
                  <a:srgbClr val="FFFFFF"/>
                </a:solidFill>
                <a:latin typeface="Arial MT"/>
                <a:cs typeface="Arial MT"/>
              </a:rPr>
              <a:t> </a:t>
            </a:r>
            <a:r>
              <a:rPr sz="1800" spc="-5" dirty="0">
                <a:solidFill>
                  <a:srgbClr val="FFFFFF"/>
                </a:solidFill>
                <a:latin typeface="Arial MT"/>
                <a:cs typeface="Arial MT"/>
              </a:rPr>
              <a:t>3130702</a:t>
            </a:r>
            <a:endParaRPr sz="180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43000" y="303280"/>
            <a:ext cx="9448799" cy="61737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376216"/>
            <a:ext cx="10619185" cy="1613262"/>
          </a:xfrm>
          <a:prstGeom prst="rect">
            <a:avLst/>
          </a:prstGeom>
        </p:spPr>
        <p:txBody>
          <a:bodyPr vert="horz" wrap="square" lIns="0" tIns="12700" rIns="0" bIns="0" rtlCol="0">
            <a:spAutoFit/>
          </a:bodyPr>
          <a:lstStyle/>
          <a:p>
            <a:pPr marL="38100" marR="30480">
              <a:lnSpc>
                <a:spcPct val="100000"/>
              </a:lnSpc>
              <a:spcBef>
                <a:spcPts val="100"/>
              </a:spcBef>
            </a:pPr>
            <a:r>
              <a:rPr sz="2800" b="1" spc="-5" dirty="0">
                <a:latin typeface="Verdana"/>
                <a:cs typeface="Verdana"/>
              </a:rPr>
              <a:t>2.</a:t>
            </a:r>
            <a:r>
              <a:rPr sz="2800" b="1" spc="-25" dirty="0">
                <a:latin typeface="Verdana"/>
                <a:cs typeface="Verdana"/>
              </a:rPr>
              <a:t> </a:t>
            </a:r>
            <a:r>
              <a:rPr sz="2800" b="1" spc="-5" dirty="0">
                <a:latin typeface="Verdana"/>
                <a:cs typeface="Verdana"/>
              </a:rPr>
              <a:t>Incidence</a:t>
            </a:r>
            <a:r>
              <a:rPr sz="2800" b="1" spc="-20" dirty="0">
                <a:latin typeface="Verdana"/>
                <a:cs typeface="Verdana"/>
              </a:rPr>
              <a:t> </a:t>
            </a:r>
            <a:r>
              <a:rPr sz="2800" b="1" spc="-5" dirty="0">
                <a:latin typeface="Verdana"/>
                <a:cs typeface="Verdana"/>
              </a:rPr>
              <a:t>Matrix</a:t>
            </a:r>
            <a:r>
              <a:rPr sz="2800" b="1" spc="-25" dirty="0">
                <a:latin typeface="Verdana"/>
                <a:cs typeface="Verdana"/>
              </a:rPr>
              <a:t> </a:t>
            </a:r>
            <a:r>
              <a:rPr sz="2800" b="1" spc="-5" dirty="0">
                <a:latin typeface="Verdana"/>
                <a:cs typeface="Verdana"/>
              </a:rPr>
              <a:t>Representation:</a:t>
            </a:r>
            <a:r>
              <a:rPr sz="2800" b="1" spc="100" dirty="0">
                <a:latin typeface="Verdana"/>
                <a:cs typeface="Verdana"/>
              </a:rPr>
              <a:t> </a:t>
            </a:r>
            <a:br>
              <a:rPr lang="en-US" sz="2800" b="1" spc="100" dirty="0">
                <a:latin typeface="Verdana"/>
                <a:cs typeface="Verdana"/>
              </a:rPr>
            </a:br>
            <a:br>
              <a:rPr lang="en-IN" sz="2800" b="1" spc="100" dirty="0">
                <a:latin typeface="Verdana"/>
                <a:cs typeface="Verdana"/>
              </a:rPr>
            </a:br>
            <a:r>
              <a:rPr sz="2400" spc="-5" dirty="0"/>
              <a:t>If</a:t>
            </a:r>
            <a:r>
              <a:rPr sz="2400" spc="-25" dirty="0"/>
              <a:t> </a:t>
            </a:r>
            <a:r>
              <a:rPr sz="2400" spc="-5" dirty="0"/>
              <a:t>an</a:t>
            </a:r>
            <a:r>
              <a:rPr sz="2400" spc="-15" dirty="0"/>
              <a:t> </a:t>
            </a:r>
            <a:r>
              <a:rPr sz="2400" spc="-10" dirty="0"/>
              <a:t>Undirected </a:t>
            </a:r>
            <a:r>
              <a:rPr sz="2400" spc="-969" dirty="0"/>
              <a:t> </a:t>
            </a:r>
            <a:r>
              <a:rPr sz="2400" spc="-5" dirty="0"/>
              <a:t>Graph </a:t>
            </a:r>
            <a:r>
              <a:rPr sz="2400" dirty="0"/>
              <a:t>G </a:t>
            </a:r>
            <a:r>
              <a:rPr sz="2400" spc="-10" dirty="0"/>
              <a:t>consists </a:t>
            </a:r>
            <a:r>
              <a:rPr sz="2400" spc="-5" dirty="0"/>
              <a:t>of </a:t>
            </a:r>
            <a:r>
              <a:rPr sz="2400" dirty="0"/>
              <a:t>n </a:t>
            </a:r>
            <a:r>
              <a:rPr sz="2400" spc="-5" dirty="0"/>
              <a:t>vertices and </a:t>
            </a:r>
            <a:r>
              <a:rPr sz="2400" dirty="0"/>
              <a:t>m </a:t>
            </a:r>
            <a:r>
              <a:rPr sz="2400" spc="-5" dirty="0"/>
              <a:t>edges, then the </a:t>
            </a:r>
            <a:r>
              <a:rPr sz="2400" dirty="0"/>
              <a:t> </a:t>
            </a:r>
            <a:r>
              <a:rPr sz="2400" spc="-5" dirty="0"/>
              <a:t>incidence matrix is an </a:t>
            </a:r>
            <a:r>
              <a:rPr sz="2400" dirty="0"/>
              <a:t>n x m </a:t>
            </a:r>
            <a:r>
              <a:rPr sz="2400" spc="-5" dirty="0"/>
              <a:t>matrix </a:t>
            </a:r>
            <a:r>
              <a:rPr sz="2400" dirty="0"/>
              <a:t>C = </a:t>
            </a:r>
            <a:r>
              <a:rPr sz="2400" spc="15" dirty="0"/>
              <a:t>[c</a:t>
            </a:r>
            <a:r>
              <a:rPr sz="2400" spc="22" baseline="-31531" dirty="0"/>
              <a:t>ij</a:t>
            </a:r>
            <a:r>
              <a:rPr sz="2400" spc="15" dirty="0"/>
              <a:t>] </a:t>
            </a:r>
            <a:r>
              <a:rPr sz="2400" spc="-5" dirty="0"/>
              <a:t>and defined </a:t>
            </a:r>
            <a:r>
              <a:rPr sz="2400" spc="-969" dirty="0"/>
              <a:t> </a:t>
            </a:r>
            <a:r>
              <a:rPr sz="2400" spc="-5" dirty="0"/>
              <a:t>by</a:t>
            </a:r>
            <a:endParaRPr sz="2400" dirty="0">
              <a:latin typeface="Verdana"/>
              <a:cs typeface="Verdana"/>
            </a:endParaRPr>
          </a:p>
        </p:txBody>
      </p:sp>
      <p:sp>
        <p:nvSpPr>
          <p:cNvPr id="3" name="object 3"/>
          <p:cNvSpPr txBox="1"/>
          <p:nvPr/>
        </p:nvSpPr>
        <p:spPr>
          <a:xfrm>
            <a:off x="457200" y="4377936"/>
            <a:ext cx="11353800" cy="2254463"/>
          </a:xfrm>
          <a:prstGeom prst="rect">
            <a:avLst/>
          </a:prstGeom>
        </p:spPr>
        <p:txBody>
          <a:bodyPr vert="horz" wrap="square" lIns="0" tIns="12700" rIns="0" bIns="0" rtlCol="0">
            <a:spAutoFit/>
          </a:bodyPr>
          <a:lstStyle/>
          <a:p>
            <a:pPr marL="355600" marR="104139" indent="-342900">
              <a:lnSpc>
                <a:spcPct val="100000"/>
              </a:lnSpc>
              <a:spcBef>
                <a:spcPts val="100"/>
              </a:spcBef>
              <a:buFont typeface="Arial" panose="020B0604020202020204" pitchFamily="34" charset="0"/>
              <a:buChar char="•"/>
            </a:pPr>
            <a:r>
              <a:rPr sz="2400" spc="-5" dirty="0">
                <a:latin typeface="Verdana"/>
                <a:cs typeface="Verdana"/>
              </a:rPr>
              <a:t>There is </a:t>
            </a:r>
            <a:r>
              <a:rPr sz="2400" dirty="0">
                <a:latin typeface="Verdana"/>
                <a:cs typeface="Verdana"/>
              </a:rPr>
              <a:t>a </a:t>
            </a:r>
            <a:r>
              <a:rPr sz="2400" spc="-5" dirty="0">
                <a:latin typeface="Verdana"/>
                <a:cs typeface="Verdana"/>
              </a:rPr>
              <a:t>row for every vertex and </a:t>
            </a:r>
            <a:r>
              <a:rPr sz="2400" dirty="0">
                <a:latin typeface="Verdana"/>
                <a:cs typeface="Verdana"/>
              </a:rPr>
              <a:t>a </a:t>
            </a:r>
            <a:r>
              <a:rPr sz="2400" spc="-10" dirty="0">
                <a:latin typeface="Verdana"/>
                <a:cs typeface="Verdana"/>
              </a:rPr>
              <a:t>column </a:t>
            </a:r>
            <a:r>
              <a:rPr sz="2400" spc="-5" dirty="0">
                <a:latin typeface="Verdana"/>
                <a:cs typeface="Verdana"/>
              </a:rPr>
              <a:t>for every </a:t>
            </a:r>
            <a:r>
              <a:rPr sz="2400" spc="-969" dirty="0">
                <a:latin typeface="Verdana"/>
                <a:cs typeface="Verdana"/>
              </a:rPr>
              <a:t> </a:t>
            </a:r>
            <a:r>
              <a:rPr sz="2400" spc="-5" dirty="0">
                <a:latin typeface="Verdana"/>
                <a:cs typeface="Verdana"/>
              </a:rPr>
              <a:t>edge</a:t>
            </a:r>
            <a:r>
              <a:rPr sz="2400" spc="-15" dirty="0">
                <a:latin typeface="Verdana"/>
                <a:cs typeface="Verdana"/>
              </a:rPr>
              <a:t> </a:t>
            </a:r>
            <a:r>
              <a:rPr sz="2400" spc="-5" dirty="0">
                <a:latin typeface="Verdana"/>
                <a:cs typeface="Verdana"/>
              </a:rPr>
              <a:t>in the</a:t>
            </a:r>
            <a:r>
              <a:rPr sz="2400" spc="-10" dirty="0">
                <a:latin typeface="Verdana"/>
                <a:cs typeface="Verdana"/>
              </a:rPr>
              <a:t> </a:t>
            </a:r>
            <a:r>
              <a:rPr sz="2400" spc="-5" dirty="0">
                <a:latin typeface="Verdana"/>
                <a:cs typeface="Verdana"/>
              </a:rPr>
              <a:t>incident matrix.</a:t>
            </a:r>
            <a:endParaRPr lang="en-US" sz="2400" spc="-5" dirty="0">
              <a:latin typeface="Verdana"/>
              <a:cs typeface="Verdana"/>
            </a:endParaRPr>
          </a:p>
          <a:p>
            <a:pPr marL="355600" marR="104139" indent="-342900">
              <a:lnSpc>
                <a:spcPct val="100000"/>
              </a:lnSpc>
              <a:spcBef>
                <a:spcPts val="100"/>
              </a:spcBef>
              <a:buFont typeface="Arial" panose="020B0604020202020204" pitchFamily="34" charset="0"/>
              <a:buChar char="•"/>
            </a:pPr>
            <a:endParaRPr lang="en-IN" sz="2400" spc="-5" dirty="0">
              <a:latin typeface="Verdana"/>
              <a:cs typeface="Verdana"/>
            </a:endParaRPr>
          </a:p>
          <a:p>
            <a:pPr marL="355600" marR="104139" indent="-342900">
              <a:lnSpc>
                <a:spcPct val="100000"/>
              </a:lnSpc>
              <a:spcBef>
                <a:spcPts val="100"/>
              </a:spcBef>
              <a:buFont typeface="Arial" panose="020B0604020202020204" pitchFamily="34" charset="0"/>
              <a:buChar char="•"/>
            </a:pPr>
            <a:r>
              <a:rPr sz="2400" spc="-5" dirty="0">
                <a:latin typeface="Verdana"/>
                <a:cs typeface="Verdana"/>
              </a:rPr>
              <a:t>The number of </a:t>
            </a:r>
            <a:r>
              <a:rPr sz="2400" spc="-10" dirty="0">
                <a:latin typeface="Verdana"/>
                <a:cs typeface="Verdana"/>
              </a:rPr>
              <a:t>ones </a:t>
            </a:r>
            <a:r>
              <a:rPr sz="2400" spc="-5" dirty="0">
                <a:latin typeface="Verdana"/>
                <a:cs typeface="Verdana"/>
              </a:rPr>
              <a:t>in an incidence matrix of the </a:t>
            </a:r>
            <a:r>
              <a:rPr sz="2400" dirty="0">
                <a:latin typeface="Verdana"/>
                <a:cs typeface="Verdana"/>
              </a:rPr>
              <a:t> </a:t>
            </a:r>
            <a:r>
              <a:rPr sz="2400" spc="-5" dirty="0">
                <a:latin typeface="Verdana"/>
                <a:cs typeface="Verdana"/>
              </a:rPr>
              <a:t>undirected graph (without loops) is equal to the </a:t>
            </a:r>
            <a:r>
              <a:rPr sz="2400" spc="-10" dirty="0">
                <a:latin typeface="Verdana"/>
                <a:cs typeface="Verdana"/>
              </a:rPr>
              <a:t>sum of </a:t>
            </a:r>
            <a:r>
              <a:rPr sz="2400" spc="-969" dirty="0">
                <a:latin typeface="Verdana"/>
                <a:cs typeface="Verdana"/>
              </a:rPr>
              <a:t> </a:t>
            </a:r>
            <a:r>
              <a:rPr sz="2400" spc="-5" dirty="0">
                <a:latin typeface="Verdana"/>
                <a:cs typeface="Verdana"/>
              </a:rPr>
              <a:t>the</a:t>
            </a:r>
            <a:r>
              <a:rPr sz="2400" spc="-10" dirty="0">
                <a:latin typeface="Verdana"/>
                <a:cs typeface="Verdana"/>
              </a:rPr>
              <a:t> </a:t>
            </a:r>
            <a:r>
              <a:rPr sz="2400" spc="-5" dirty="0">
                <a:latin typeface="Verdana"/>
                <a:cs typeface="Verdana"/>
              </a:rPr>
              <a:t>degrees of</a:t>
            </a:r>
            <a:r>
              <a:rPr sz="2400" spc="-15" dirty="0">
                <a:latin typeface="Verdana"/>
                <a:cs typeface="Verdana"/>
              </a:rPr>
              <a:t> </a:t>
            </a:r>
            <a:r>
              <a:rPr sz="2400" spc="-5" dirty="0">
                <a:latin typeface="Verdana"/>
                <a:cs typeface="Verdana"/>
              </a:rPr>
              <a:t>all the</a:t>
            </a:r>
            <a:r>
              <a:rPr sz="2400" spc="-10" dirty="0">
                <a:latin typeface="Verdana"/>
                <a:cs typeface="Verdana"/>
              </a:rPr>
              <a:t> </a:t>
            </a:r>
            <a:r>
              <a:rPr sz="2400" spc="-5" dirty="0">
                <a:latin typeface="Verdana"/>
                <a:cs typeface="Verdana"/>
              </a:rPr>
              <a:t>vertices</a:t>
            </a:r>
            <a:r>
              <a:rPr sz="2400" spc="-10" dirty="0">
                <a:latin typeface="Verdana"/>
                <a:cs typeface="Verdana"/>
              </a:rPr>
              <a:t> </a:t>
            </a:r>
            <a:r>
              <a:rPr sz="2400" spc="-5" dirty="0">
                <a:latin typeface="Verdana"/>
                <a:cs typeface="Verdana"/>
              </a:rPr>
              <a:t>in</a:t>
            </a:r>
            <a:r>
              <a:rPr sz="2400" spc="-10" dirty="0">
                <a:latin typeface="Verdana"/>
                <a:cs typeface="Verdana"/>
              </a:rPr>
              <a:t> </a:t>
            </a:r>
            <a:r>
              <a:rPr sz="2400" dirty="0">
                <a:latin typeface="Verdana"/>
                <a:cs typeface="Verdana"/>
              </a:rPr>
              <a:t>a</a:t>
            </a:r>
            <a:r>
              <a:rPr sz="2400" spc="-5" dirty="0">
                <a:latin typeface="Verdana"/>
                <a:cs typeface="Verdana"/>
              </a:rPr>
              <a:t> graph.</a:t>
            </a:r>
            <a:endParaRPr sz="2400" dirty="0">
              <a:latin typeface="Verdana"/>
              <a:cs typeface="Verdana"/>
            </a:endParaRPr>
          </a:p>
        </p:txBody>
      </p:sp>
      <p:pic>
        <p:nvPicPr>
          <p:cNvPr id="4" name="object 4"/>
          <p:cNvPicPr/>
          <p:nvPr/>
        </p:nvPicPr>
        <p:blipFill>
          <a:blip r:embed="rId2" cstate="print"/>
          <a:stretch>
            <a:fillRect/>
          </a:stretch>
        </p:blipFill>
        <p:spPr>
          <a:xfrm>
            <a:off x="3733800" y="3124200"/>
            <a:ext cx="4153664" cy="95933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1000" y="304800"/>
            <a:ext cx="11430000" cy="6324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3400" y="365040"/>
            <a:ext cx="10744200" cy="612755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7875" y="228600"/>
            <a:ext cx="11446925" cy="2451953"/>
          </a:xfrm>
          <a:prstGeom prst="rect">
            <a:avLst/>
          </a:prstGeom>
        </p:spPr>
        <p:txBody>
          <a:bodyPr vert="horz" wrap="square" lIns="0" tIns="12700" rIns="0" bIns="0" rtlCol="0">
            <a:spAutoFit/>
          </a:bodyPr>
          <a:lstStyle/>
          <a:p>
            <a:pPr marL="38100" marR="30480">
              <a:lnSpc>
                <a:spcPct val="100000"/>
              </a:lnSpc>
              <a:spcBef>
                <a:spcPts val="100"/>
              </a:spcBef>
            </a:pPr>
            <a:r>
              <a:rPr sz="2800" b="1" spc="-5" dirty="0">
                <a:latin typeface="Verdana"/>
                <a:cs typeface="Verdana"/>
              </a:rPr>
              <a:t>2. Incidence Matrix Representation of Directed </a:t>
            </a:r>
            <a:r>
              <a:rPr sz="2800" b="1" dirty="0">
                <a:latin typeface="Verdana"/>
                <a:cs typeface="Verdana"/>
              </a:rPr>
              <a:t> </a:t>
            </a:r>
            <a:r>
              <a:rPr sz="2800" b="1" spc="-5" dirty="0">
                <a:latin typeface="Verdana"/>
                <a:cs typeface="Verdana"/>
              </a:rPr>
              <a:t>Graph: </a:t>
            </a:r>
            <a:endParaRPr lang="en-US" sz="2800" b="1" spc="-5" dirty="0">
              <a:latin typeface="Verdana"/>
              <a:cs typeface="Verdana"/>
            </a:endParaRPr>
          </a:p>
          <a:p>
            <a:pPr marL="38100" marR="30480">
              <a:lnSpc>
                <a:spcPct val="100000"/>
              </a:lnSpc>
              <a:spcBef>
                <a:spcPts val="100"/>
              </a:spcBef>
            </a:pPr>
            <a:endParaRPr lang="en-US" sz="2800" b="1" spc="-5" dirty="0">
              <a:latin typeface="Verdana"/>
              <a:cs typeface="Verdana"/>
            </a:endParaRPr>
          </a:p>
          <a:p>
            <a:pPr marL="38100" marR="30480">
              <a:lnSpc>
                <a:spcPct val="100000"/>
              </a:lnSpc>
              <a:spcBef>
                <a:spcPts val="100"/>
              </a:spcBef>
            </a:pPr>
            <a:endParaRPr lang="en-US" sz="2800" b="1" spc="-5" dirty="0">
              <a:latin typeface="Verdana"/>
              <a:cs typeface="Verdana"/>
            </a:endParaRPr>
          </a:p>
          <a:p>
            <a:pPr marL="38100" marR="30480">
              <a:lnSpc>
                <a:spcPct val="100000"/>
              </a:lnSpc>
              <a:spcBef>
                <a:spcPts val="100"/>
              </a:spcBef>
            </a:pPr>
            <a:r>
              <a:rPr sz="2400" spc="-5" dirty="0">
                <a:latin typeface="Verdana"/>
                <a:cs typeface="Verdana"/>
              </a:rPr>
              <a:t>If </a:t>
            </a:r>
            <a:r>
              <a:rPr sz="2400" dirty="0">
                <a:latin typeface="Verdana"/>
                <a:cs typeface="Verdana"/>
              </a:rPr>
              <a:t>a </a:t>
            </a:r>
            <a:r>
              <a:rPr sz="2400" spc="-5" dirty="0">
                <a:latin typeface="Verdana"/>
                <a:cs typeface="Verdana"/>
              </a:rPr>
              <a:t>directed graph </a:t>
            </a:r>
            <a:r>
              <a:rPr sz="2400" dirty="0">
                <a:latin typeface="Verdana"/>
                <a:cs typeface="Verdana"/>
              </a:rPr>
              <a:t>G </a:t>
            </a:r>
            <a:r>
              <a:rPr sz="2400" spc="-10" dirty="0">
                <a:latin typeface="Verdana"/>
                <a:cs typeface="Verdana"/>
              </a:rPr>
              <a:t>consists </a:t>
            </a:r>
            <a:r>
              <a:rPr sz="2400" spc="-5" dirty="0">
                <a:latin typeface="Verdana"/>
                <a:cs typeface="Verdana"/>
              </a:rPr>
              <a:t>of </a:t>
            </a:r>
            <a:r>
              <a:rPr sz="2400" dirty="0">
                <a:latin typeface="Verdana"/>
                <a:cs typeface="Verdana"/>
              </a:rPr>
              <a:t>n </a:t>
            </a:r>
            <a:r>
              <a:rPr sz="2400" spc="-5" dirty="0">
                <a:latin typeface="Verdana"/>
                <a:cs typeface="Verdana"/>
              </a:rPr>
              <a:t>vertices and </a:t>
            </a:r>
            <a:r>
              <a:rPr sz="2400" dirty="0">
                <a:latin typeface="Verdana"/>
                <a:cs typeface="Verdana"/>
              </a:rPr>
              <a:t> m</a:t>
            </a:r>
            <a:r>
              <a:rPr sz="2400" spc="-15" dirty="0">
                <a:latin typeface="Verdana"/>
                <a:cs typeface="Verdana"/>
              </a:rPr>
              <a:t> </a:t>
            </a:r>
            <a:r>
              <a:rPr sz="2400" spc="-5" dirty="0">
                <a:latin typeface="Verdana"/>
                <a:cs typeface="Verdana"/>
              </a:rPr>
              <a:t>edges,</a:t>
            </a:r>
            <a:r>
              <a:rPr sz="2400" spc="-15" dirty="0">
                <a:latin typeface="Verdana"/>
                <a:cs typeface="Verdana"/>
              </a:rPr>
              <a:t> </a:t>
            </a:r>
            <a:r>
              <a:rPr sz="2400" spc="-5" dirty="0">
                <a:latin typeface="Verdana"/>
                <a:cs typeface="Verdana"/>
              </a:rPr>
              <a:t>then</a:t>
            </a:r>
            <a:r>
              <a:rPr sz="2400" spc="-10" dirty="0">
                <a:latin typeface="Verdana"/>
                <a:cs typeface="Verdana"/>
              </a:rPr>
              <a:t> </a:t>
            </a:r>
            <a:r>
              <a:rPr sz="2400" spc="-5" dirty="0">
                <a:latin typeface="Verdana"/>
                <a:cs typeface="Verdana"/>
              </a:rPr>
              <a:t>the</a:t>
            </a:r>
            <a:r>
              <a:rPr sz="2400" spc="-10" dirty="0">
                <a:latin typeface="Verdana"/>
                <a:cs typeface="Verdana"/>
              </a:rPr>
              <a:t> </a:t>
            </a:r>
            <a:r>
              <a:rPr sz="2400" spc="-5" dirty="0">
                <a:latin typeface="Verdana"/>
                <a:cs typeface="Verdana"/>
              </a:rPr>
              <a:t>incidence</a:t>
            </a:r>
            <a:r>
              <a:rPr sz="2400" spc="-10" dirty="0">
                <a:latin typeface="Verdana"/>
                <a:cs typeface="Verdana"/>
              </a:rPr>
              <a:t> </a:t>
            </a:r>
            <a:r>
              <a:rPr sz="2400" spc="-5" dirty="0">
                <a:latin typeface="Verdana"/>
                <a:cs typeface="Verdana"/>
              </a:rPr>
              <a:t>matrix</a:t>
            </a:r>
            <a:r>
              <a:rPr sz="2400" spc="-15" dirty="0">
                <a:latin typeface="Verdana"/>
                <a:cs typeface="Verdana"/>
              </a:rPr>
              <a:t> </a:t>
            </a:r>
            <a:r>
              <a:rPr sz="2400" spc="-5" dirty="0">
                <a:latin typeface="Verdana"/>
                <a:cs typeface="Verdana"/>
              </a:rPr>
              <a:t>is</a:t>
            </a:r>
            <a:r>
              <a:rPr sz="2400" spc="-10" dirty="0">
                <a:latin typeface="Verdana"/>
                <a:cs typeface="Verdana"/>
              </a:rPr>
              <a:t> </a:t>
            </a:r>
            <a:r>
              <a:rPr sz="2400" spc="-5" dirty="0">
                <a:latin typeface="Verdana"/>
                <a:cs typeface="Verdana"/>
              </a:rPr>
              <a:t>an</a:t>
            </a:r>
            <a:r>
              <a:rPr sz="2400" spc="-10" dirty="0">
                <a:latin typeface="Verdana"/>
                <a:cs typeface="Verdana"/>
              </a:rPr>
              <a:t> </a:t>
            </a:r>
            <a:r>
              <a:rPr sz="2400" dirty="0">
                <a:latin typeface="Verdana"/>
                <a:cs typeface="Verdana"/>
              </a:rPr>
              <a:t>n</a:t>
            </a:r>
            <a:r>
              <a:rPr sz="2400" spc="-15" dirty="0">
                <a:latin typeface="Verdana"/>
                <a:cs typeface="Verdana"/>
              </a:rPr>
              <a:t> </a:t>
            </a:r>
            <a:r>
              <a:rPr sz="2400" dirty="0">
                <a:latin typeface="Verdana"/>
                <a:cs typeface="Verdana"/>
              </a:rPr>
              <a:t>x</a:t>
            </a:r>
            <a:r>
              <a:rPr sz="2400" spc="-15" dirty="0">
                <a:latin typeface="Verdana"/>
                <a:cs typeface="Verdana"/>
              </a:rPr>
              <a:t> </a:t>
            </a:r>
            <a:r>
              <a:rPr sz="2400" dirty="0">
                <a:latin typeface="Verdana"/>
                <a:cs typeface="Verdana"/>
              </a:rPr>
              <a:t>m</a:t>
            </a:r>
            <a:r>
              <a:rPr sz="2400" spc="-15" dirty="0">
                <a:latin typeface="Verdana"/>
                <a:cs typeface="Verdana"/>
              </a:rPr>
              <a:t> </a:t>
            </a:r>
            <a:r>
              <a:rPr sz="2400" spc="-5" dirty="0">
                <a:latin typeface="Verdana"/>
                <a:cs typeface="Verdana"/>
              </a:rPr>
              <a:t>matrix</a:t>
            </a:r>
            <a:r>
              <a:rPr sz="2400" spc="-15" dirty="0">
                <a:latin typeface="Verdana"/>
                <a:cs typeface="Verdana"/>
              </a:rPr>
              <a:t> </a:t>
            </a:r>
            <a:r>
              <a:rPr sz="2400" dirty="0">
                <a:latin typeface="Verdana"/>
                <a:cs typeface="Verdana"/>
              </a:rPr>
              <a:t>C</a:t>
            </a:r>
          </a:p>
          <a:p>
            <a:pPr marL="38100">
              <a:lnSpc>
                <a:spcPct val="100000"/>
              </a:lnSpc>
            </a:pPr>
            <a:r>
              <a:rPr sz="2400" dirty="0">
                <a:latin typeface="Verdana"/>
                <a:cs typeface="Verdana"/>
              </a:rPr>
              <a:t>=</a:t>
            </a:r>
            <a:r>
              <a:rPr sz="2400" spc="-25" dirty="0">
                <a:latin typeface="Verdana"/>
                <a:cs typeface="Verdana"/>
              </a:rPr>
              <a:t> </a:t>
            </a:r>
            <a:r>
              <a:rPr sz="2400" dirty="0">
                <a:latin typeface="Verdana"/>
                <a:cs typeface="Verdana"/>
              </a:rPr>
              <a:t>[c</a:t>
            </a:r>
            <a:r>
              <a:rPr sz="2400" baseline="-31531" dirty="0">
                <a:latin typeface="Verdana"/>
                <a:cs typeface="Verdana"/>
              </a:rPr>
              <a:t>ij</a:t>
            </a:r>
            <a:r>
              <a:rPr sz="2400" dirty="0">
                <a:latin typeface="Verdana"/>
                <a:cs typeface="Verdana"/>
              </a:rPr>
              <a:t>]</a:t>
            </a:r>
            <a:r>
              <a:rPr sz="2400" spc="-25" dirty="0">
                <a:latin typeface="Verdana"/>
                <a:cs typeface="Verdana"/>
              </a:rPr>
              <a:t> </a:t>
            </a:r>
            <a:r>
              <a:rPr sz="2400" spc="-5" dirty="0">
                <a:latin typeface="Verdana"/>
                <a:cs typeface="Verdana"/>
              </a:rPr>
              <a:t>and</a:t>
            </a:r>
            <a:r>
              <a:rPr sz="2400" spc="-20" dirty="0">
                <a:latin typeface="Verdana"/>
                <a:cs typeface="Verdana"/>
              </a:rPr>
              <a:t> </a:t>
            </a:r>
            <a:r>
              <a:rPr sz="2400" spc="-5" dirty="0">
                <a:latin typeface="Verdana"/>
                <a:cs typeface="Verdana"/>
              </a:rPr>
              <a:t>defined</a:t>
            </a:r>
            <a:r>
              <a:rPr sz="2400" spc="-25" dirty="0">
                <a:latin typeface="Verdana"/>
                <a:cs typeface="Verdana"/>
              </a:rPr>
              <a:t> </a:t>
            </a:r>
            <a:r>
              <a:rPr sz="2400" spc="-5" dirty="0">
                <a:latin typeface="Verdana"/>
                <a:cs typeface="Verdana"/>
              </a:rPr>
              <a:t>by</a:t>
            </a:r>
            <a:endParaRPr sz="2400" dirty="0">
              <a:latin typeface="Verdana"/>
              <a:cs typeface="Verdana"/>
            </a:endParaRPr>
          </a:p>
        </p:txBody>
      </p:sp>
      <p:sp>
        <p:nvSpPr>
          <p:cNvPr id="3" name="object 3"/>
          <p:cNvSpPr txBox="1"/>
          <p:nvPr/>
        </p:nvSpPr>
        <p:spPr>
          <a:xfrm>
            <a:off x="533400" y="5268312"/>
            <a:ext cx="10980142" cy="751488"/>
          </a:xfrm>
          <a:prstGeom prst="rect">
            <a:avLst/>
          </a:prstGeom>
        </p:spPr>
        <p:txBody>
          <a:bodyPr vert="horz" wrap="square" lIns="0" tIns="12700" rIns="0" bIns="0" rtlCol="0">
            <a:spAutoFit/>
          </a:bodyPr>
          <a:lstStyle/>
          <a:p>
            <a:pPr marL="12700" marR="5080">
              <a:lnSpc>
                <a:spcPct val="100000"/>
              </a:lnSpc>
              <a:spcBef>
                <a:spcPts val="100"/>
              </a:spcBef>
            </a:pPr>
            <a:r>
              <a:rPr sz="2400" spc="-5" dirty="0">
                <a:latin typeface="Verdana"/>
                <a:cs typeface="Verdana"/>
              </a:rPr>
              <a:t>The number of </a:t>
            </a:r>
            <a:r>
              <a:rPr sz="2400" spc="-10" dirty="0">
                <a:latin typeface="Verdana"/>
                <a:cs typeface="Verdana"/>
              </a:rPr>
              <a:t>ones </a:t>
            </a:r>
            <a:r>
              <a:rPr sz="2400" spc="-5" dirty="0">
                <a:latin typeface="Verdana"/>
                <a:cs typeface="Verdana"/>
              </a:rPr>
              <a:t>in an incidence matrix is equal to </a:t>
            </a:r>
            <a:r>
              <a:rPr sz="2400" spc="-969" dirty="0">
                <a:latin typeface="Verdana"/>
                <a:cs typeface="Verdana"/>
              </a:rPr>
              <a:t> </a:t>
            </a:r>
            <a:r>
              <a:rPr sz="2400" spc="-5" dirty="0">
                <a:latin typeface="Verdana"/>
                <a:cs typeface="Verdana"/>
              </a:rPr>
              <a:t>the</a:t>
            </a:r>
            <a:r>
              <a:rPr sz="2400" spc="-10" dirty="0">
                <a:latin typeface="Verdana"/>
                <a:cs typeface="Verdana"/>
              </a:rPr>
              <a:t> </a:t>
            </a:r>
            <a:r>
              <a:rPr sz="2400" spc="-5" dirty="0">
                <a:latin typeface="Verdana"/>
                <a:cs typeface="Verdana"/>
              </a:rPr>
              <a:t>number</a:t>
            </a:r>
            <a:r>
              <a:rPr sz="2400" spc="-10" dirty="0">
                <a:latin typeface="Verdana"/>
                <a:cs typeface="Verdana"/>
              </a:rPr>
              <a:t> </a:t>
            </a:r>
            <a:r>
              <a:rPr sz="2400" spc="-5" dirty="0">
                <a:latin typeface="Verdana"/>
                <a:cs typeface="Verdana"/>
              </a:rPr>
              <a:t>of</a:t>
            </a:r>
            <a:r>
              <a:rPr sz="2400" spc="-15" dirty="0">
                <a:latin typeface="Verdana"/>
                <a:cs typeface="Verdana"/>
              </a:rPr>
              <a:t> </a:t>
            </a:r>
            <a:r>
              <a:rPr sz="2400" spc="-5" dirty="0">
                <a:latin typeface="Verdana"/>
                <a:cs typeface="Verdana"/>
              </a:rPr>
              <a:t>edges</a:t>
            </a:r>
            <a:r>
              <a:rPr sz="2400" spc="-10" dirty="0">
                <a:latin typeface="Verdana"/>
                <a:cs typeface="Verdana"/>
              </a:rPr>
              <a:t> </a:t>
            </a:r>
            <a:r>
              <a:rPr sz="2400" spc="-5" dirty="0">
                <a:latin typeface="Verdana"/>
                <a:cs typeface="Verdana"/>
              </a:rPr>
              <a:t>in</a:t>
            </a:r>
            <a:r>
              <a:rPr sz="2400" spc="-10" dirty="0">
                <a:latin typeface="Verdana"/>
                <a:cs typeface="Verdana"/>
              </a:rPr>
              <a:t> </a:t>
            </a:r>
            <a:r>
              <a:rPr sz="2400" spc="-5" dirty="0">
                <a:latin typeface="Verdana"/>
                <a:cs typeface="Verdana"/>
              </a:rPr>
              <a:t>the graph.</a:t>
            </a:r>
            <a:endParaRPr sz="2400">
              <a:latin typeface="Verdana"/>
              <a:cs typeface="Verdana"/>
            </a:endParaRPr>
          </a:p>
        </p:txBody>
      </p:sp>
      <p:pic>
        <p:nvPicPr>
          <p:cNvPr id="4" name="object 4"/>
          <p:cNvPicPr/>
          <p:nvPr/>
        </p:nvPicPr>
        <p:blipFill>
          <a:blip r:embed="rId2" cstate="print"/>
          <a:stretch>
            <a:fillRect/>
          </a:stretch>
        </p:blipFill>
        <p:spPr>
          <a:xfrm>
            <a:off x="3529463" y="3200401"/>
            <a:ext cx="4471537" cy="13715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60000" y="786239"/>
            <a:ext cx="8265000" cy="1042561"/>
          </a:xfrm>
          <a:prstGeom prst="rect">
            <a:avLst/>
          </a:prstGeom>
        </p:spPr>
      </p:pic>
      <p:pic>
        <p:nvPicPr>
          <p:cNvPr id="3" name="object 3"/>
          <p:cNvPicPr/>
          <p:nvPr/>
        </p:nvPicPr>
        <p:blipFill>
          <a:blip r:embed="rId3" cstate="print"/>
          <a:stretch>
            <a:fillRect/>
          </a:stretch>
        </p:blipFill>
        <p:spPr>
          <a:xfrm>
            <a:off x="1533240" y="2400840"/>
            <a:ext cx="3572160" cy="2933160"/>
          </a:xfrm>
          <a:prstGeom prst="rect">
            <a:avLst/>
          </a:prstGeom>
        </p:spPr>
      </p:pic>
      <p:pic>
        <p:nvPicPr>
          <p:cNvPr id="4" name="object 4"/>
          <p:cNvPicPr/>
          <p:nvPr/>
        </p:nvPicPr>
        <p:blipFill>
          <a:blip r:embed="rId4" cstate="print"/>
          <a:stretch>
            <a:fillRect/>
          </a:stretch>
        </p:blipFill>
        <p:spPr>
          <a:xfrm>
            <a:off x="5845319" y="2452678"/>
            <a:ext cx="4813441" cy="27289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078" y="554399"/>
            <a:ext cx="6096121" cy="4627201"/>
          </a:xfrm>
          <a:prstGeom prst="rect">
            <a:avLst/>
          </a:prstGeom>
        </p:spPr>
      </p:pic>
      <p:pic>
        <p:nvPicPr>
          <p:cNvPr id="3" name="object 3"/>
          <p:cNvPicPr/>
          <p:nvPr/>
        </p:nvPicPr>
        <p:blipFill>
          <a:blip r:embed="rId3" cstate="print"/>
          <a:stretch>
            <a:fillRect/>
          </a:stretch>
        </p:blipFill>
        <p:spPr>
          <a:xfrm>
            <a:off x="7772400" y="3200400"/>
            <a:ext cx="3886200" cy="32530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 y="479520"/>
            <a:ext cx="6310375" cy="4854480"/>
          </a:xfrm>
          <a:prstGeom prst="rect">
            <a:avLst/>
          </a:prstGeom>
        </p:spPr>
      </p:pic>
      <p:pic>
        <p:nvPicPr>
          <p:cNvPr id="3" name="object 3"/>
          <p:cNvPicPr/>
          <p:nvPr/>
        </p:nvPicPr>
        <p:blipFill>
          <a:blip r:embed="rId3" cstate="print"/>
          <a:stretch>
            <a:fillRect/>
          </a:stretch>
        </p:blipFill>
        <p:spPr>
          <a:xfrm>
            <a:off x="7467600" y="2353201"/>
            <a:ext cx="4038600" cy="35903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04800"/>
            <a:ext cx="3618229"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Verdana" panose="020B0604030504040204" pitchFamily="34" charset="0"/>
                <a:ea typeface="Verdana" panose="020B0604030504040204" pitchFamily="34" charset="0"/>
                <a:cs typeface="Arial MT"/>
              </a:rPr>
              <a:t>Adjacency</a:t>
            </a:r>
            <a:r>
              <a:rPr sz="2800" b="1" spc="-100" dirty="0">
                <a:latin typeface="Verdana" panose="020B0604030504040204" pitchFamily="34" charset="0"/>
                <a:ea typeface="Verdana" panose="020B0604030504040204" pitchFamily="34" charset="0"/>
                <a:cs typeface="Arial MT"/>
              </a:rPr>
              <a:t> </a:t>
            </a:r>
            <a:r>
              <a:rPr sz="2800" b="1" spc="-5" dirty="0">
                <a:latin typeface="Verdana" panose="020B0604030504040204" pitchFamily="34" charset="0"/>
                <a:ea typeface="Verdana" panose="020B0604030504040204" pitchFamily="34" charset="0"/>
                <a:cs typeface="Arial MT"/>
              </a:rPr>
              <a:t>List</a:t>
            </a:r>
            <a:endParaRPr sz="2800" b="1" dirty="0">
              <a:latin typeface="Verdana" panose="020B0604030504040204" pitchFamily="34" charset="0"/>
              <a:ea typeface="Verdana" panose="020B0604030504040204" pitchFamily="34" charset="0"/>
              <a:cs typeface="Arial MT"/>
            </a:endParaRPr>
          </a:p>
        </p:txBody>
      </p:sp>
      <p:sp>
        <p:nvSpPr>
          <p:cNvPr id="3" name="object 3"/>
          <p:cNvSpPr txBox="1"/>
          <p:nvPr/>
        </p:nvSpPr>
        <p:spPr>
          <a:xfrm>
            <a:off x="609600" y="1371600"/>
            <a:ext cx="10972800" cy="3352800"/>
          </a:xfrm>
          <a:prstGeom prst="rect">
            <a:avLst/>
          </a:prstGeom>
        </p:spPr>
        <p:txBody>
          <a:bodyPr vert="horz" wrap="square" lIns="0" tIns="13335" rIns="0" bIns="0" rtlCol="0">
            <a:spAutoFit/>
          </a:bodyPr>
          <a:lstStyle/>
          <a:p>
            <a:pPr marL="231140" indent="-219075">
              <a:lnSpc>
                <a:spcPct val="100000"/>
              </a:lnSpc>
              <a:spcBef>
                <a:spcPts val="105"/>
              </a:spcBef>
              <a:buFont typeface="Arial MT"/>
              <a:buChar char="•"/>
              <a:tabLst>
                <a:tab pos="231140" algn="l"/>
                <a:tab pos="231775" algn="l"/>
              </a:tabLst>
            </a:pPr>
            <a:r>
              <a:rPr sz="2400" spc="-5" dirty="0">
                <a:latin typeface="Verdana"/>
                <a:cs typeface="Verdana"/>
              </a:rPr>
              <a:t>Adjacency list</a:t>
            </a:r>
            <a:r>
              <a:rPr sz="2400" dirty="0">
                <a:latin typeface="Verdana"/>
                <a:cs typeface="Verdana"/>
              </a:rPr>
              <a:t> </a:t>
            </a:r>
            <a:r>
              <a:rPr sz="2400" spc="-5" dirty="0">
                <a:latin typeface="Verdana"/>
                <a:cs typeface="Verdana"/>
              </a:rPr>
              <a:t>is</a:t>
            </a:r>
            <a:r>
              <a:rPr sz="2400" dirty="0">
                <a:latin typeface="Verdana"/>
                <a:cs typeface="Verdana"/>
              </a:rPr>
              <a:t> a </a:t>
            </a:r>
            <a:r>
              <a:rPr sz="2400" spc="-5" dirty="0">
                <a:latin typeface="Verdana"/>
                <a:cs typeface="Verdana"/>
              </a:rPr>
              <a:t>linked</a:t>
            </a:r>
            <a:r>
              <a:rPr sz="2400" dirty="0">
                <a:latin typeface="Verdana"/>
                <a:cs typeface="Verdana"/>
              </a:rPr>
              <a:t> </a:t>
            </a:r>
            <a:r>
              <a:rPr sz="2400" spc="-5" dirty="0">
                <a:latin typeface="Verdana"/>
                <a:cs typeface="Verdana"/>
              </a:rPr>
              <a:t>representation.</a:t>
            </a:r>
            <a:endParaRPr sz="2400" dirty="0">
              <a:latin typeface="Verdana"/>
              <a:cs typeface="Verdana"/>
            </a:endParaRPr>
          </a:p>
          <a:p>
            <a:pPr>
              <a:lnSpc>
                <a:spcPct val="100000"/>
              </a:lnSpc>
              <a:spcBef>
                <a:spcPts val="30"/>
              </a:spcBef>
              <a:buFont typeface="Arial MT"/>
              <a:buChar char="•"/>
            </a:pPr>
            <a:endParaRPr sz="2400" dirty="0">
              <a:latin typeface="Verdana"/>
              <a:cs typeface="Verdana"/>
            </a:endParaRPr>
          </a:p>
          <a:p>
            <a:pPr marL="231140" indent="-219075">
              <a:lnSpc>
                <a:spcPct val="100000"/>
              </a:lnSpc>
              <a:buFont typeface="Arial MT"/>
              <a:buChar char="•"/>
              <a:tabLst>
                <a:tab pos="231140" algn="l"/>
                <a:tab pos="231775" algn="l"/>
              </a:tabLst>
            </a:pPr>
            <a:r>
              <a:rPr sz="2400" spc="-5" dirty="0">
                <a:latin typeface="Verdana"/>
                <a:cs typeface="Verdana"/>
              </a:rPr>
              <a:t>In</a:t>
            </a:r>
            <a:r>
              <a:rPr sz="2400" spc="5" dirty="0">
                <a:latin typeface="Verdana"/>
                <a:cs typeface="Verdana"/>
              </a:rPr>
              <a:t> </a:t>
            </a:r>
            <a:r>
              <a:rPr sz="2400" dirty="0">
                <a:latin typeface="Verdana"/>
                <a:cs typeface="Verdana"/>
              </a:rPr>
              <a:t>this</a:t>
            </a:r>
            <a:r>
              <a:rPr sz="2400" spc="10" dirty="0">
                <a:latin typeface="Verdana"/>
                <a:cs typeface="Verdana"/>
              </a:rPr>
              <a:t> </a:t>
            </a:r>
            <a:r>
              <a:rPr sz="2400" spc="-5" dirty="0">
                <a:latin typeface="Verdana"/>
                <a:cs typeface="Verdana"/>
              </a:rPr>
              <a:t>representation,</a:t>
            </a:r>
            <a:r>
              <a:rPr sz="2400" spc="10" dirty="0">
                <a:latin typeface="Verdana"/>
                <a:cs typeface="Verdana"/>
              </a:rPr>
              <a:t> </a:t>
            </a:r>
            <a:r>
              <a:rPr sz="2400" spc="-5" dirty="0">
                <a:latin typeface="Verdana"/>
                <a:cs typeface="Verdana"/>
              </a:rPr>
              <a:t>for</a:t>
            </a:r>
            <a:r>
              <a:rPr sz="2400" spc="10" dirty="0">
                <a:latin typeface="Verdana"/>
                <a:cs typeface="Verdana"/>
              </a:rPr>
              <a:t> </a:t>
            </a:r>
            <a:r>
              <a:rPr sz="2400" spc="-5" dirty="0">
                <a:latin typeface="Verdana"/>
                <a:cs typeface="Verdana"/>
              </a:rPr>
              <a:t>each</a:t>
            </a:r>
            <a:r>
              <a:rPr sz="2400" spc="10" dirty="0">
                <a:latin typeface="Verdana"/>
                <a:cs typeface="Verdana"/>
              </a:rPr>
              <a:t> </a:t>
            </a:r>
            <a:r>
              <a:rPr sz="2400" spc="-5" dirty="0">
                <a:latin typeface="Verdana"/>
                <a:cs typeface="Verdana"/>
              </a:rPr>
              <a:t>vertex</a:t>
            </a:r>
            <a:r>
              <a:rPr sz="2400" spc="10" dirty="0">
                <a:latin typeface="Verdana"/>
                <a:cs typeface="Verdana"/>
              </a:rPr>
              <a:t> </a:t>
            </a:r>
            <a:r>
              <a:rPr sz="2400" spc="-5" dirty="0">
                <a:latin typeface="Verdana"/>
                <a:cs typeface="Verdana"/>
              </a:rPr>
              <a:t>in</a:t>
            </a:r>
            <a:r>
              <a:rPr sz="2400" spc="10" dirty="0">
                <a:latin typeface="Verdana"/>
                <a:cs typeface="Verdana"/>
              </a:rPr>
              <a:t> </a:t>
            </a:r>
            <a:r>
              <a:rPr sz="2400" dirty="0">
                <a:latin typeface="Verdana"/>
                <a:cs typeface="Verdana"/>
              </a:rPr>
              <a:t>the</a:t>
            </a:r>
            <a:r>
              <a:rPr sz="2400" spc="10" dirty="0">
                <a:latin typeface="Verdana"/>
                <a:cs typeface="Verdana"/>
              </a:rPr>
              <a:t> </a:t>
            </a:r>
            <a:r>
              <a:rPr sz="2400" dirty="0">
                <a:latin typeface="Verdana"/>
                <a:cs typeface="Verdana"/>
              </a:rPr>
              <a:t>graph,</a:t>
            </a:r>
            <a:r>
              <a:rPr sz="2400" spc="10" dirty="0">
                <a:latin typeface="Verdana"/>
                <a:cs typeface="Verdana"/>
              </a:rPr>
              <a:t> </a:t>
            </a:r>
            <a:r>
              <a:rPr sz="2400" dirty="0">
                <a:latin typeface="Verdana"/>
                <a:cs typeface="Verdana"/>
              </a:rPr>
              <a:t>we</a:t>
            </a:r>
            <a:r>
              <a:rPr sz="2400" spc="10" dirty="0">
                <a:latin typeface="Verdana"/>
                <a:cs typeface="Verdana"/>
              </a:rPr>
              <a:t> </a:t>
            </a:r>
            <a:r>
              <a:rPr sz="2400" spc="-5" dirty="0">
                <a:latin typeface="Verdana"/>
                <a:cs typeface="Verdana"/>
              </a:rPr>
              <a:t>maintain</a:t>
            </a:r>
            <a:r>
              <a:rPr sz="2400" spc="10" dirty="0">
                <a:latin typeface="Verdana"/>
                <a:cs typeface="Verdana"/>
              </a:rPr>
              <a:t> </a:t>
            </a:r>
            <a:r>
              <a:rPr sz="2400" dirty="0">
                <a:latin typeface="Verdana"/>
                <a:cs typeface="Verdana"/>
              </a:rPr>
              <a:t>the</a:t>
            </a:r>
            <a:r>
              <a:rPr sz="2400" spc="10" dirty="0">
                <a:latin typeface="Verdana"/>
                <a:cs typeface="Verdana"/>
              </a:rPr>
              <a:t> </a:t>
            </a:r>
            <a:r>
              <a:rPr sz="2400" spc="-5" dirty="0">
                <a:latin typeface="Verdana"/>
                <a:cs typeface="Verdana"/>
              </a:rPr>
              <a:t>list</a:t>
            </a:r>
            <a:r>
              <a:rPr sz="2400" spc="10" dirty="0">
                <a:latin typeface="Verdana"/>
                <a:cs typeface="Verdana"/>
              </a:rPr>
              <a:t> </a:t>
            </a:r>
            <a:r>
              <a:rPr sz="2400" spc="-5" dirty="0">
                <a:latin typeface="Verdana"/>
                <a:cs typeface="Verdana"/>
              </a:rPr>
              <a:t>of</a:t>
            </a:r>
            <a:r>
              <a:rPr sz="2400" spc="10" dirty="0">
                <a:latin typeface="Verdana"/>
                <a:cs typeface="Verdana"/>
              </a:rPr>
              <a:t> </a:t>
            </a:r>
            <a:r>
              <a:rPr sz="2400" spc="-5" dirty="0">
                <a:latin typeface="Verdana"/>
                <a:cs typeface="Verdana"/>
              </a:rPr>
              <a:t>its</a:t>
            </a:r>
            <a:r>
              <a:rPr sz="2400" spc="10" dirty="0">
                <a:latin typeface="Verdana"/>
                <a:cs typeface="Verdana"/>
              </a:rPr>
              <a:t> </a:t>
            </a:r>
            <a:r>
              <a:rPr sz="2400" spc="-5" dirty="0">
                <a:latin typeface="Verdana"/>
                <a:cs typeface="Verdana"/>
              </a:rPr>
              <a:t>neighbors.</a:t>
            </a:r>
            <a:r>
              <a:rPr sz="2400" spc="10" dirty="0">
                <a:latin typeface="Verdana"/>
                <a:cs typeface="Verdana"/>
              </a:rPr>
              <a:t> </a:t>
            </a:r>
            <a:r>
              <a:rPr sz="2400" spc="-5" dirty="0">
                <a:latin typeface="Verdana"/>
                <a:cs typeface="Verdana"/>
              </a:rPr>
              <a:t>It</a:t>
            </a:r>
            <a:r>
              <a:rPr sz="2400" spc="10" dirty="0">
                <a:latin typeface="Verdana"/>
                <a:cs typeface="Verdana"/>
              </a:rPr>
              <a:t> </a:t>
            </a:r>
            <a:r>
              <a:rPr sz="2400" spc="-5" dirty="0">
                <a:latin typeface="Verdana"/>
                <a:cs typeface="Verdana"/>
              </a:rPr>
              <a:t>means,</a:t>
            </a:r>
            <a:r>
              <a:rPr sz="2400" spc="10" dirty="0">
                <a:latin typeface="Verdana"/>
                <a:cs typeface="Verdana"/>
              </a:rPr>
              <a:t> </a:t>
            </a:r>
            <a:r>
              <a:rPr sz="2400" spc="-5" dirty="0">
                <a:latin typeface="Verdana"/>
                <a:cs typeface="Verdana"/>
              </a:rPr>
              <a:t>every</a:t>
            </a:r>
            <a:r>
              <a:rPr sz="2400" spc="10" dirty="0">
                <a:latin typeface="Verdana"/>
                <a:cs typeface="Verdana"/>
              </a:rPr>
              <a:t> </a:t>
            </a:r>
            <a:r>
              <a:rPr sz="2400" spc="-5" dirty="0">
                <a:latin typeface="Verdana"/>
                <a:cs typeface="Verdana"/>
              </a:rPr>
              <a:t>vertex</a:t>
            </a:r>
            <a:r>
              <a:rPr sz="2400" spc="10" dirty="0">
                <a:latin typeface="Verdana"/>
                <a:cs typeface="Verdana"/>
              </a:rPr>
              <a:t> </a:t>
            </a:r>
            <a:r>
              <a:rPr sz="2400" spc="-5" dirty="0">
                <a:latin typeface="Verdana"/>
                <a:cs typeface="Verdana"/>
              </a:rPr>
              <a:t>of</a:t>
            </a:r>
            <a:r>
              <a:rPr sz="2400" spc="10" dirty="0">
                <a:latin typeface="Verdana"/>
                <a:cs typeface="Verdana"/>
              </a:rPr>
              <a:t> </a:t>
            </a:r>
            <a:r>
              <a:rPr sz="2400" dirty="0">
                <a:latin typeface="Verdana"/>
                <a:cs typeface="Verdana"/>
              </a:rPr>
              <a:t>the</a:t>
            </a:r>
            <a:r>
              <a:rPr sz="2400" spc="10" dirty="0">
                <a:latin typeface="Verdana"/>
                <a:cs typeface="Verdana"/>
              </a:rPr>
              <a:t> </a:t>
            </a:r>
            <a:r>
              <a:rPr sz="2400" dirty="0">
                <a:latin typeface="Verdana"/>
                <a:cs typeface="Verdana"/>
              </a:rPr>
              <a:t>graph</a:t>
            </a:r>
            <a:r>
              <a:rPr sz="2400" spc="10" dirty="0">
                <a:latin typeface="Verdana"/>
                <a:cs typeface="Verdana"/>
              </a:rPr>
              <a:t> </a:t>
            </a:r>
            <a:r>
              <a:rPr sz="2400" spc="-5" dirty="0">
                <a:latin typeface="Verdana"/>
                <a:cs typeface="Verdana"/>
              </a:rPr>
              <a:t>contains</a:t>
            </a:r>
            <a:r>
              <a:rPr sz="2400" spc="10" dirty="0">
                <a:latin typeface="Verdana"/>
                <a:cs typeface="Verdana"/>
              </a:rPr>
              <a:t> </a:t>
            </a:r>
            <a:r>
              <a:rPr sz="2400" spc="-5" dirty="0">
                <a:latin typeface="Verdana"/>
                <a:cs typeface="Verdana"/>
              </a:rPr>
              <a:t>list</a:t>
            </a:r>
            <a:r>
              <a:rPr sz="2400" spc="10" dirty="0">
                <a:latin typeface="Verdana"/>
                <a:cs typeface="Verdana"/>
              </a:rPr>
              <a:t> </a:t>
            </a:r>
            <a:r>
              <a:rPr sz="2400" spc="-5" dirty="0">
                <a:latin typeface="Verdana"/>
                <a:cs typeface="Verdana"/>
              </a:rPr>
              <a:t>of</a:t>
            </a:r>
            <a:r>
              <a:rPr sz="2400" spc="10" dirty="0">
                <a:latin typeface="Verdana"/>
                <a:cs typeface="Verdana"/>
              </a:rPr>
              <a:t> </a:t>
            </a:r>
            <a:r>
              <a:rPr sz="2400" spc="-5" dirty="0">
                <a:latin typeface="Verdana"/>
                <a:cs typeface="Verdana"/>
              </a:rPr>
              <a:t>its</a:t>
            </a:r>
            <a:r>
              <a:rPr sz="2400" spc="10" dirty="0">
                <a:latin typeface="Verdana"/>
                <a:cs typeface="Verdana"/>
              </a:rPr>
              <a:t> </a:t>
            </a:r>
            <a:r>
              <a:rPr sz="2400" spc="-5" dirty="0">
                <a:latin typeface="Verdana"/>
                <a:cs typeface="Verdana"/>
              </a:rPr>
              <a:t>adjacent</a:t>
            </a:r>
            <a:r>
              <a:rPr sz="2400" spc="10" dirty="0">
                <a:latin typeface="Verdana"/>
                <a:cs typeface="Verdana"/>
              </a:rPr>
              <a:t> </a:t>
            </a:r>
            <a:r>
              <a:rPr sz="2400" spc="-5" dirty="0">
                <a:latin typeface="Verdana"/>
                <a:cs typeface="Verdana"/>
              </a:rPr>
              <a:t>vertices.</a:t>
            </a:r>
            <a:endParaRPr sz="2400" dirty="0">
              <a:latin typeface="Verdana"/>
              <a:cs typeface="Verdana"/>
            </a:endParaRPr>
          </a:p>
          <a:p>
            <a:pPr>
              <a:lnSpc>
                <a:spcPct val="100000"/>
              </a:lnSpc>
              <a:spcBef>
                <a:spcPts val="35"/>
              </a:spcBef>
              <a:buFont typeface="Arial MT"/>
              <a:buChar char="•"/>
            </a:pPr>
            <a:endParaRPr sz="2400" dirty="0">
              <a:latin typeface="Verdana"/>
              <a:cs typeface="Verdana"/>
            </a:endParaRPr>
          </a:p>
          <a:p>
            <a:pPr marL="231140" indent="-219075">
              <a:lnSpc>
                <a:spcPct val="100000"/>
              </a:lnSpc>
              <a:buFont typeface="Arial MT"/>
              <a:buChar char="•"/>
              <a:tabLst>
                <a:tab pos="231140" algn="l"/>
                <a:tab pos="231775" algn="l"/>
              </a:tabLst>
            </a:pPr>
            <a:r>
              <a:rPr sz="2400" dirty="0">
                <a:latin typeface="Verdana"/>
                <a:cs typeface="Verdana"/>
              </a:rPr>
              <a:t>We</a:t>
            </a:r>
            <a:r>
              <a:rPr sz="2400" spc="5" dirty="0">
                <a:latin typeface="Verdana"/>
                <a:cs typeface="Verdana"/>
              </a:rPr>
              <a:t> </a:t>
            </a:r>
            <a:r>
              <a:rPr sz="2400" spc="-5" dirty="0">
                <a:latin typeface="Verdana"/>
                <a:cs typeface="Verdana"/>
              </a:rPr>
              <a:t>have</a:t>
            </a:r>
            <a:r>
              <a:rPr sz="2400" spc="10" dirty="0">
                <a:latin typeface="Verdana"/>
                <a:cs typeface="Verdana"/>
              </a:rPr>
              <a:t> </a:t>
            </a:r>
            <a:r>
              <a:rPr sz="2400" dirty="0">
                <a:latin typeface="Verdana"/>
                <a:cs typeface="Verdana"/>
              </a:rPr>
              <a:t>an</a:t>
            </a:r>
            <a:r>
              <a:rPr sz="2400" spc="10" dirty="0">
                <a:latin typeface="Verdana"/>
                <a:cs typeface="Verdana"/>
              </a:rPr>
              <a:t> </a:t>
            </a:r>
            <a:r>
              <a:rPr sz="2400" spc="-5" dirty="0">
                <a:latin typeface="Verdana"/>
                <a:cs typeface="Verdana"/>
              </a:rPr>
              <a:t>array</a:t>
            </a:r>
            <a:r>
              <a:rPr sz="2400" spc="10" dirty="0">
                <a:latin typeface="Verdana"/>
                <a:cs typeface="Verdana"/>
              </a:rPr>
              <a:t> </a:t>
            </a:r>
            <a:r>
              <a:rPr sz="2400" spc="-5" dirty="0">
                <a:latin typeface="Verdana"/>
                <a:cs typeface="Verdana"/>
              </a:rPr>
              <a:t>of</a:t>
            </a:r>
            <a:r>
              <a:rPr sz="2400" spc="10" dirty="0">
                <a:latin typeface="Verdana"/>
                <a:cs typeface="Verdana"/>
              </a:rPr>
              <a:t> </a:t>
            </a:r>
            <a:r>
              <a:rPr sz="2400" spc="-5" dirty="0">
                <a:latin typeface="Verdana"/>
                <a:cs typeface="Verdana"/>
              </a:rPr>
              <a:t>vertices</a:t>
            </a:r>
            <a:r>
              <a:rPr sz="2400" spc="10" dirty="0">
                <a:latin typeface="Verdana"/>
                <a:cs typeface="Verdana"/>
              </a:rPr>
              <a:t> </a:t>
            </a:r>
            <a:r>
              <a:rPr sz="2400" spc="-5" dirty="0">
                <a:latin typeface="Verdana"/>
                <a:cs typeface="Verdana"/>
              </a:rPr>
              <a:t>which</a:t>
            </a:r>
            <a:r>
              <a:rPr sz="2400" spc="10" dirty="0">
                <a:latin typeface="Verdana"/>
                <a:cs typeface="Verdana"/>
              </a:rPr>
              <a:t> </a:t>
            </a:r>
            <a:r>
              <a:rPr sz="2400" spc="-5" dirty="0">
                <a:latin typeface="Verdana"/>
                <a:cs typeface="Verdana"/>
              </a:rPr>
              <a:t>is</a:t>
            </a:r>
            <a:r>
              <a:rPr sz="2400" spc="10" dirty="0">
                <a:latin typeface="Verdana"/>
                <a:cs typeface="Verdana"/>
              </a:rPr>
              <a:t> </a:t>
            </a:r>
            <a:r>
              <a:rPr sz="2400" spc="-5" dirty="0">
                <a:latin typeface="Verdana"/>
                <a:cs typeface="Verdana"/>
              </a:rPr>
              <a:t>indexed</a:t>
            </a:r>
            <a:r>
              <a:rPr sz="2400" spc="10" dirty="0">
                <a:latin typeface="Verdana"/>
                <a:cs typeface="Verdana"/>
              </a:rPr>
              <a:t> </a:t>
            </a:r>
            <a:r>
              <a:rPr sz="2400" dirty="0">
                <a:latin typeface="Verdana"/>
                <a:cs typeface="Verdana"/>
              </a:rPr>
              <a:t>by</a:t>
            </a:r>
            <a:r>
              <a:rPr sz="2400" spc="10" dirty="0">
                <a:latin typeface="Verdana"/>
                <a:cs typeface="Verdana"/>
              </a:rPr>
              <a:t> </a:t>
            </a:r>
            <a:r>
              <a:rPr sz="2400" dirty="0">
                <a:latin typeface="Verdana"/>
                <a:cs typeface="Verdana"/>
              </a:rPr>
              <a:t>the</a:t>
            </a:r>
            <a:r>
              <a:rPr sz="2400" spc="10" dirty="0">
                <a:latin typeface="Verdana"/>
                <a:cs typeface="Verdana"/>
              </a:rPr>
              <a:t> </a:t>
            </a:r>
            <a:r>
              <a:rPr sz="2400" spc="-5" dirty="0">
                <a:latin typeface="Verdana"/>
                <a:cs typeface="Verdana"/>
              </a:rPr>
              <a:t>vertex</a:t>
            </a:r>
            <a:r>
              <a:rPr sz="2400" spc="10" dirty="0">
                <a:latin typeface="Verdana"/>
                <a:cs typeface="Verdana"/>
              </a:rPr>
              <a:t> </a:t>
            </a:r>
            <a:r>
              <a:rPr sz="2400" spc="-5" dirty="0">
                <a:latin typeface="Verdana"/>
                <a:cs typeface="Verdana"/>
              </a:rPr>
              <a:t>number</a:t>
            </a:r>
            <a:r>
              <a:rPr sz="2400" spc="10" dirty="0">
                <a:latin typeface="Verdana"/>
                <a:cs typeface="Verdana"/>
              </a:rPr>
              <a:t> </a:t>
            </a:r>
            <a:r>
              <a:rPr sz="2400" spc="-5" dirty="0">
                <a:latin typeface="Verdana"/>
                <a:cs typeface="Verdana"/>
              </a:rPr>
              <a:t>and</a:t>
            </a:r>
            <a:r>
              <a:rPr sz="2400" spc="5" dirty="0">
                <a:latin typeface="Verdana"/>
                <a:cs typeface="Verdana"/>
              </a:rPr>
              <a:t> </a:t>
            </a:r>
            <a:r>
              <a:rPr sz="2400" spc="-5" dirty="0">
                <a:latin typeface="Verdana"/>
                <a:cs typeface="Verdana"/>
              </a:rPr>
              <a:t>for</a:t>
            </a:r>
            <a:r>
              <a:rPr sz="2400" spc="10" dirty="0">
                <a:latin typeface="Verdana"/>
                <a:cs typeface="Verdana"/>
              </a:rPr>
              <a:t> </a:t>
            </a:r>
            <a:r>
              <a:rPr sz="2400" spc="-5" dirty="0">
                <a:latin typeface="Verdana"/>
                <a:cs typeface="Verdana"/>
              </a:rPr>
              <a:t>each</a:t>
            </a:r>
            <a:r>
              <a:rPr sz="2400" spc="10" dirty="0">
                <a:latin typeface="Verdana"/>
                <a:cs typeface="Verdana"/>
              </a:rPr>
              <a:t> </a:t>
            </a:r>
            <a:r>
              <a:rPr sz="2400" spc="-5" dirty="0">
                <a:latin typeface="Verdana"/>
                <a:cs typeface="Verdana"/>
              </a:rPr>
              <a:t>vertex</a:t>
            </a:r>
            <a:r>
              <a:rPr sz="2400" spc="10" dirty="0">
                <a:latin typeface="Verdana"/>
                <a:cs typeface="Verdana"/>
              </a:rPr>
              <a:t> </a:t>
            </a:r>
            <a:r>
              <a:rPr sz="2400" spc="-5" dirty="0">
                <a:latin typeface="Verdana"/>
                <a:cs typeface="Verdana"/>
              </a:rPr>
              <a:t>v,</a:t>
            </a:r>
            <a:r>
              <a:rPr sz="2400" spc="10" dirty="0">
                <a:latin typeface="Verdana"/>
                <a:cs typeface="Verdana"/>
              </a:rPr>
              <a:t> </a:t>
            </a:r>
            <a:r>
              <a:rPr sz="2400" dirty="0">
                <a:latin typeface="Verdana"/>
                <a:cs typeface="Verdana"/>
              </a:rPr>
              <a:t>the</a:t>
            </a:r>
            <a:r>
              <a:rPr sz="2400" spc="10" dirty="0">
                <a:latin typeface="Verdana"/>
                <a:cs typeface="Verdana"/>
              </a:rPr>
              <a:t> </a:t>
            </a:r>
            <a:r>
              <a:rPr sz="2400" spc="-5" dirty="0">
                <a:latin typeface="Verdana"/>
                <a:cs typeface="Verdana"/>
              </a:rPr>
              <a:t>corresponding</a:t>
            </a:r>
            <a:r>
              <a:rPr sz="2400" spc="10" dirty="0">
                <a:latin typeface="Verdana"/>
                <a:cs typeface="Verdana"/>
              </a:rPr>
              <a:t> </a:t>
            </a:r>
            <a:r>
              <a:rPr sz="2400" spc="-5" dirty="0">
                <a:latin typeface="Verdana"/>
                <a:cs typeface="Verdana"/>
              </a:rPr>
              <a:t>array</a:t>
            </a:r>
            <a:r>
              <a:rPr sz="2400" spc="10" dirty="0">
                <a:latin typeface="Verdana"/>
                <a:cs typeface="Verdana"/>
              </a:rPr>
              <a:t> </a:t>
            </a:r>
            <a:r>
              <a:rPr sz="2400" spc="-5" dirty="0">
                <a:latin typeface="Verdana"/>
                <a:cs typeface="Verdana"/>
              </a:rPr>
              <a:t>element</a:t>
            </a:r>
            <a:r>
              <a:rPr sz="2400" spc="10" dirty="0">
                <a:latin typeface="Verdana"/>
                <a:cs typeface="Verdana"/>
              </a:rPr>
              <a:t> </a:t>
            </a:r>
            <a:r>
              <a:rPr sz="2400" dirty="0">
                <a:latin typeface="Verdana"/>
                <a:cs typeface="Verdana"/>
              </a:rPr>
              <a:t>points</a:t>
            </a:r>
            <a:r>
              <a:rPr sz="2400" spc="10" dirty="0">
                <a:latin typeface="Verdana"/>
                <a:cs typeface="Verdana"/>
              </a:rPr>
              <a:t> </a:t>
            </a:r>
            <a:r>
              <a:rPr sz="2400" dirty="0">
                <a:latin typeface="Verdana"/>
                <a:cs typeface="Verdana"/>
              </a:rPr>
              <a:t>to</a:t>
            </a:r>
            <a:r>
              <a:rPr sz="2400" spc="10" dirty="0">
                <a:latin typeface="Verdana"/>
                <a:cs typeface="Verdana"/>
              </a:rPr>
              <a:t> </a:t>
            </a:r>
            <a:r>
              <a:rPr sz="2400" dirty="0">
                <a:latin typeface="Verdana"/>
                <a:cs typeface="Verdana"/>
              </a:rPr>
              <a:t>a</a:t>
            </a:r>
            <a:r>
              <a:rPr sz="2400" spc="75" dirty="0">
                <a:latin typeface="Verdana"/>
                <a:cs typeface="Verdana"/>
              </a:rPr>
              <a:t> </a:t>
            </a:r>
            <a:r>
              <a:rPr sz="2400" b="1" spc="-5" dirty="0">
                <a:latin typeface="Verdana"/>
                <a:cs typeface="Verdana"/>
              </a:rPr>
              <a:t>singly</a:t>
            </a:r>
            <a:r>
              <a:rPr sz="2400" b="1" spc="10" dirty="0">
                <a:latin typeface="Verdana"/>
                <a:cs typeface="Verdana"/>
              </a:rPr>
              <a:t> </a:t>
            </a:r>
            <a:r>
              <a:rPr sz="2400" b="1" spc="-5" dirty="0">
                <a:latin typeface="Verdana"/>
                <a:cs typeface="Verdana"/>
              </a:rPr>
              <a:t>linked</a:t>
            </a:r>
            <a:r>
              <a:rPr sz="2400" b="1" spc="10" dirty="0">
                <a:latin typeface="Verdana"/>
                <a:cs typeface="Verdana"/>
              </a:rPr>
              <a:t> </a:t>
            </a:r>
            <a:r>
              <a:rPr sz="2400" b="1" spc="-5" dirty="0">
                <a:latin typeface="Verdana"/>
                <a:cs typeface="Verdana"/>
              </a:rPr>
              <a:t>list</a:t>
            </a:r>
            <a:r>
              <a:rPr sz="2400" b="1" spc="20" dirty="0">
                <a:latin typeface="Verdana"/>
                <a:cs typeface="Verdana"/>
              </a:rPr>
              <a:t> </a:t>
            </a:r>
            <a:r>
              <a:rPr sz="2400" spc="-5" dirty="0">
                <a:latin typeface="Verdana"/>
                <a:cs typeface="Verdana"/>
              </a:rPr>
              <a:t>of</a:t>
            </a:r>
            <a:r>
              <a:rPr sz="2400" spc="10" dirty="0">
                <a:latin typeface="Verdana"/>
                <a:cs typeface="Verdana"/>
              </a:rPr>
              <a:t> </a:t>
            </a:r>
            <a:r>
              <a:rPr sz="2400" spc="-5" dirty="0">
                <a:latin typeface="Verdana"/>
                <a:cs typeface="Verdana"/>
              </a:rPr>
              <a:t>neighbors</a:t>
            </a:r>
            <a:r>
              <a:rPr sz="2400" spc="10" dirty="0">
                <a:latin typeface="Verdana"/>
                <a:cs typeface="Verdana"/>
              </a:rPr>
              <a:t> </a:t>
            </a:r>
            <a:r>
              <a:rPr sz="2400" spc="-5" dirty="0">
                <a:latin typeface="Verdana"/>
                <a:cs typeface="Verdana"/>
              </a:rPr>
              <a:t>of</a:t>
            </a:r>
            <a:r>
              <a:rPr sz="2400" spc="10" dirty="0">
                <a:latin typeface="Verdana"/>
                <a:cs typeface="Verdana"/>
              </a:rPr>
              <a:t> </a:t>
            </a:r>
            <a:r>
              <a:rPr sz="2400" spc="-5" dirty="0">
                <a:latin typeface="Verdana"/>
                <a:cs typeface="Verdana"/>
              </a:rPr>
              <a:t>v.</a:t>
            </a:r>
            <a:endParaRPr sz="2400" dirty="0">
              <a:latin typeface="Verdana"/>
              <a:cs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637171"/>
            <a:ext cx="7563484" cy="695960"/>
          </a:xfrm>
          <a:prstGeom prst="rect">
            <a:avLst/>
          </a:prstGeom>
        </p:spPr>
        <p:txBody>
          <a:bodyPr vert="horz" wrap="square" lIns="0" tIns="12700" rIns="0" bIns="0" rtlCol="0">
            <a:spAutoFit/>
          </a:bodyPr>
          <a:lstStyle/>
          <a:p>
            <a:pPr marL="12700">
              <a:lnSpc>
                <a:spcPct val="100000"/>
              </a:lnSpc>
              <a:spcBef>
                <a:spcPts val="100"/>
              </a:spcBef>
            </a:pPr>
            <a:r>
              <a:rPr sz="4400" spc="-10" dirty="0">
                <a:latin typeface="Calibri"/>
                <a:cs typeface="Calibri"/>
              </a:rPr>
              <a:t>Adjacency</a:t>
            </a:r>
            <a:r>
              <a:rPr sz="4400" spc="-20" dirty="0">
                <a:latin typeface="Calibri"/>
                <a:cs typeface="Calibri"/>
              </a:rPr>
              <a:t> List </a:t>
            </a:r>
            <a:r>
              <a:rPr sz="4400" spc="-35" dirty="0">
                <a:latin typeface="Calibri"/>
                <a:cs typeface="Calibri"/>
              </a:rPr>
              <a:t>for</a:t>
            </a:r>
            <a:r>
              <a:rPr sz="4400" spc="-15" dirty="0">
                <a:latin typeface="Calibri"/>
                <a:cs typeface="Calibri"/>
              </a:rPr>
              <a:t> </a:t>
            </a:r>
            <a:r>
              <a:rPr sz="4400" spc="-20" dirty="0">
                <a:latin typeface="Calibri"/>
                <a:cs typeface="Calibri"/>
              </a:rPr>
              <a:t>Directed Graph</a:t>
            </a:r>
            <a:endParaRPr sz="4400">
              <a:latin typeface="Calibri"/>
              <a:cs typeface="Calibri"/>
            </a:endParaRPr>
          </a:p>
        </p:txBody>
      </p:sp>
      <p:pic>
        <p:nvPicPr>
          <p:cNvPr id="3" name="object 3"/>
          <p:cNvPicPr/>
          <p:nvPr/>
        </p:nvPicPr>
        <p:blipFill>
          <a:blip r:embed="rId2" cstate="print"/>
          <a:stretch>
            <a:fillRect/>
          </a:stretch>
        </p:blipFill>
        <p:spPr>
          <a:xfrm>
            <a:off x="1508799" y="2294150"/>
            <a:ext cx="8754362" cy="21893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637171"/>
            <a:ext cx="1416050" cy="695960"/>
          </a:xfrm>
          <a:prstGeom prst="rect">
            <a:avLst/>
          </a:prstGeom>
        </p:spPr>
        <p:txBody>
          <a:bodyPr vert="horz" wrap="square" lIns="0" tIns="12700" rIns="0" bIns="0" rtlCol="0">
            <a:spAutoFit/>
          </a:bodyPr>
          <a:lstStyle/>
          <a:p>
            <a:pPr marL="12700">
              <a:lnSpc>
                <a:spcPct val="100000"/>
              </a:lnSpc>
              <a:spcBef>
                <a:spcPts val="100"/>
              </a:spcBef>
            </a:pPr>
            <a:r>
              <a:rPr sz="4400" spc="-5" dirty="0">
                <a:latin typeface="Calibri"/>
                <a:cs typeface="Calibri"/>
              </a:rPr>
              <a:t>G</a:t>
            </a:r>
            <a:r>
              <a:rPr sz="4400" spc="-95" dirty="0">
                <a:latin typeface="Calibri"/>
                <a:cs typeface="Calibri"/>
              </a:rPr>
              <a:t>r</a:t>
            </a:r>
            <a:r>
              <a:rPr sz="4400" dirty="0">
                <a:latin typeface="Calibri"/>
                <a:cs typeface="Calibri"/>
              </a:rPr>
              <a:t>aph</a:t>
            </a:r>
            <a:endParaRPr sz="4400">
              <a:latin typeface="Calibri"/>
              <a:cs typeface="Calibri"/>
            </a:endParaRPr>
          </a:p>
        </p:txBody>
      </p:sp>
      <p:sp>
        <p:nvSpPr>
          <p:cNvPr id="3" name="object 3"/>
          <p:cNvSpPr txBox="1"/>
          <p:nvPr/>
        </p:nvSpPr>
        <p:spPr>
          <a:xfrm>
            <a:off x="964787" y="1718143"/>
            <a:ext cx="3822700" cy="2070100"/>
          </a:xfrm>
          <a:prstGeom prst="rect">
            <a:avLst/>
          </a:prstGeom>
        </p:spPr>
        <p:txBody>
          <a:bodyPr vert="horz" wrap="square" lIns="0" tIns="97155" rIns="0" bIns="0" rtlCol="0">
            <a:spAutoFit/>
          </a:bodyPr>
          <a:lstStyle/>
          <a:p>
            <a:pPr marL="187325" indent="-175260">
              <a:lnSpc>
                <a:spcPct val="100000"/>
              </a:lnSpc>
              <a:spcBef>
                <a:spcPts val="765"/>
              </a:spcBef>
              <a:buFont typeface="Arial MT"/>
              <a:buChar char="•"/>
              <a:tabLst>
                <a:tab pos="187960" algn="l"/>
              </a:tabLst>
            </a:pPr>
            <a:r>
              <a:rPr sz="2800" spc="-10" dirty="0">
                <a:latin typeface="Calibri"/>
                <a:cs typeface="Calibri"/>
              </a:rPr>
              <a:t>Definition</a:t>
            </a:r>
            <a:r>
              <a:rPr sz="2800" spc="-25" dirty="0">
                <a:latin typeface="Calibri"/>
                <a:cs typeface="Calibri"/>
              </a:rPr>
              <a:t> </a:t>
            </a:r>
            <a:r>
              <a:rPr sz="2800" spc="-10" dirty="0">
                <a:latin typeface="Calibri"/>
                <a:cs typeface="Calibri"/>
              </a:rPr>
              <a:t>terminology</a:t>
            </a:r>
            <a:endParaRPr sz="2800">
              <a:latin typeface="Calibri"/>
              <a:cs typeface="Calibri"/>
            </a:endParaRPr>
          </a:p>
          <a:p>
            <a:pPr marL="187325" indent="-175260">
              <a:lnSpc>
                <a:spcPct val="100000"/>
              </a:lnSpc>
              <a:spcBef>
                <a:spcPts val="665"/>
              </a:spcBef>
              <a:buFont typeface="Arial MT"/>
              <a:buChar char="•"/>
              <a:tabLst>
                <a:tab pos="187960" algn="l"/>
              </a:tabLst>
            </a:pPr>
            <a:r>
              <a:rPr sz="2800" spc="-20" dirty="0">
                <a:latin typeface="Calibri"/>
                <a:cs typeface="Calibri"/>
              </a:rPr>
              <a:t>Representation</a:t>
            </a:r>
            <a:r>
              <a:rPr sz="2800" spc="-30" dirty="0">
                <a:latin typeface="Calibri"/>
                <a:cs typeface="Calibri"/>
              </a:rPr>
              <a:t> </a:t>
            </a:r>
            <a:r>
              <a:rPr sz="2800" spc="-5" dirty="0">
                <a:latin typeface="Calibri"/>
                <a:cs typeface="Calibri"/>
              </a:rPr>
              <a:t>of</a:t>
            </a:r>
            <a:r>
              <a:rPr sz="2800" spc="-25" dirty="0">
                <a:latin typeface="Calibri"/>
                <a:cs typeface="Calibri"/>
              </a:rPr>
              <a:t> </a:t>
            </a:r>
            <a:r>
              <a:rPr sz="2800" spc="-15" dirty="0">
                <a:latin typeface="Calibri"/>
                <a:cs typeface="Calibri"/>
              </a:rPr>
              <a:t>graphs</a:t>
            </a:r>
            <a:endParaRPr sz="2800">
              <a:latin typeface="Calibri"/>
              <a:cs typeface="Calibri"/>
            </a:endParaRPr>
          </a:p>
          <a:p>
            <a:pPr marL="187325" indent="-175260">
              <a:lnSpc>
                <a:spcPct val="100000"/>
              </a:lnSpc>
              <a:spcBef>
                <a:spcPts val="665"/>
              </a:spcBef>
              <a:buFont typeface="Arial MT"/>
              <a:buChar char="•"/>
              <a:tabLst>
                <a:tab pos="187960" algn="l"/>
              </a:tabLst>
            </a:pPr>
            <a:r>
              <a:rPr sz="2800" spc="-30" dirty="0">
                <a:latin typeface="Calibri"/>
                <a:cs typeface="Calibri"/>
              </a:rPr>
              <a:t>Types</a:t>
            </a:r>
            <a:r>
              <a:rPr sz="2800" spc="-25" dirty="0">
                <a:latin typeface="Calibri"/>
                <a:cs typeface="Calibri"/>
              </a:rPr>
              <a:t> </a:t>
            </a:r>
            <a:r>
              <a:rPr sz="2800" spc="-5" dirty="0">
                <a:latin typeface="Calibri"/>
                <a:cs typeface="Calibri"/>
              </a:rPr>
              <a:t>of</a:t>
            </a:r>
            <a:r>
              <a:rPr sz="2800" spc="-25" dirty="0">
                <a:latin typeface="Calibri"/>
                <a:cs typeface="Calibri"/>
              </a:rPr>
              <a:t> </a:t>
            </a:r>
            <a:r>
              <a:rPr sz="2800" spc="-15" dirty="0">
                <a:latin typeface="Calibri"/>
                <a:cs typeface="Calibri"/>
              </a:rPr>
              <a:t>Graphs</a:t>
            </a:r>
            <a:endParaRPr sz="2800">
              <a:latin typeface="Calibri"/>
              <a:cs typeface="Calibri"/>
            </a:endParaRPr>
          </a:p>
          <a:p>
            <a:pPr marL="187325" indent="-175260">
              <a:lnSpc>
                <a:spcPct val="100000"/>
              </a:lnSpc>
              <a:spcBef>
                <a:spcPts val="665"/>
              </a:spcBef>
              <a:buFont typeface="Arial MT"/>
              <a:buChar char="•"/>
              <a:tabLst>
                <a:tab pos="187960" algn="l"/>
              </a:tabLst>
            </a:pPr>
            <a:r>
              <a:rPr sz="2800" spc="-15" dirty="0">
                <a:latin typeface="Calibri"/>
                <a:cs typeface="Calibri"/>
              </a:rPr>
              <a:t>DFS</a:t>
            </a:r>
            <a:r>
              <a:rPr sz="2800" spc="-20" dirty="0">
                <a:latin typeface="Calibri"/>
                <a:cs typeface="Calibri"/>
              </a:rPr>
              <a:t> </a:t>
            </a:r>
            <a:r>
              <a:rPr sz="2800" dirty="0">
                <a:latin typeface="Calibri"/>
                <a:cs typeface="Calibri"/>
              </a:rPr>
              <a:t>and</a:t>
            </a:r>
            <a:r>
              <a:rPr sz="2800" spc="-20" dirty="0">
                <a:latin typeface="Calibri"/>
                <a:cs typeface="Calibri"/>
              </a:rPr>
              <a:t> BFS </a:t>
            </a:r>
            <a:r>
              <a:rPr sz="2800" spc="-10" dirty="0">
                <a:latin typeface="Calibri"/>
                <a:cs typeface="Calibri"/>
              </a:rPr>
              <a:t>Algorithm</a:t>
            </a:r>
            <a:endParaRPr sz="2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637171"/>
            <a:ext cx="8057515" cy="695960"/>
          </a:xfrm>
          <a:prstGeom prst="rect">
            <a:avLst/>
          </a:prstGeom>
        </p:spPr>
        <p:txBody>
          <a:bodyPr vert="horz" wrap="square" lIns="0" tIns="12700" rIns="0" bIns="0" rtlCol="0">
            <a:spAutoFit/>
          </a:bodyPr>
          <a:lstStyle/>
          <a:p>
            <a:pPr marL="12700">
              <a:lnSpc>
                <a:spcPct val="100000"/>
              </a:lnSpc>
              <a:spcBef>
                <a:spcPts val="100"/>
              </a:spcBef>
            </a:pPr>
            <a:r>
              <a:rPr sz="4400" spc="-10" dirty="0">
                <a:latin typeface="Calibri"/>
                <a:cs typeface="Calibri"/>
              </a:rPr>
              <a:t>Adjacency</a:t>
            </a:r>
            <a:r>
              <a:rPr sz="4400" spc="-25" dirty="0">
                <a:latin typeface="Calibri"/>
                <a:cs typeface="Calibri"/>
              </a:rPr>
              <a:t> </a:t>
            </a:r>
            <a:r>
              <a:rPr sz="4400" spc="-20" dirty="0">
                <a:latin typeface="Calibri"/>
                <a:cs typeface="Calibri"/>
              </a:rPr>
              <a:t>list</a:t>
            </a:r>
            <a:r>
              <a:rPr sz="4400" spc="-25" dirty="0">
                <a:latin typeface="Calibri"/>
                <a:cs typeface="Calibri"/>
              </a:rPr>
              <a:t> </a:t>
            </a:r>
            <a:r>
              <a:rPr sz="4400" spc="-35" dirty="0">
                <a:latin typeface="Calibri"/>
                <a:cs typeface="Calibri"/>
              </a:rPr>
              <a:t>for</a:t>
            </a:r>
            <a:r>
              <a:rPr sz="4400" spc="-20" dirty="0">
                <a:latin typeface="Calibri"/>
                <a:cs typeface="Calibri"/>
              </a:rPr>
              <a:t> </a:t>
            </a:r>
            <a:r>
              <a:rPr sz="4400" spc="-15" dirty="0">
                <a:latin typeface="Calibri"/>
                <a:cs typeface="Calibri"/>
              </a:rPr>
              <a:t>Undirected</a:t>
            </a:r>
            <a:r>
              <a:rPr sz="4400" spc="-25" dirty="0">
                <a:latin typeface="Calibri"/>
                <a:cs typeface="Calibri"/>
              </a:rPr>
              <a:t> </a:t>
            </a:r>
            <a:r>
              <a:rPr sz="4400" spc="-20" dirty="0">
                <a:latin typeface="Calibri"/>
                <a:cs typeface="Calibri"/>
              </a:rPr>
              <a:t>Graph</a:t>
            </a:r>
            <a:endParaRPr sz="4400">
              <a:latin typeface="Calibri"/>
              <a:cs typeface="Calibri"/>
            </a:endParaRPr>
          </a:p>
        </p:txBody>
      </p:sp>
      <p:grpSp>
        <p:nvGrpSpPr>
          <p:cNvPr id="3" name="object 3"/>
          <p:cNvGrpSpPr/>
          <p:nvPr/>
        </p:nvGrpSpPr>
        <p:grpSpPr>
          <a:xfrm>
            <a:off x="1697119" y="1423439"/>
            <a:ext cx="9046210" cy="3063240"/>
            <a:chOff x="1697119" y="1423439"/>
            <a:chExt cx="9046210" cy="3063240"/>
          </a:xfrm>
        </p:grpSpPr>
        <p:pic>
          <p:nvPicPr>
            <p:cNvPr id="4" name="object 4"/>
            <p:cNvPicPr/>
            <p:nvPr/>
          </p:nvPicPr>
          <p:blipFill>
            <a:blip r:embed="rId2" cstate="print"/>
            <a:stretch>
              <a:fillRect/>
            </a:stretch>
          </p:blipFill>
          <p:spPr>
            <a:xfrm>
              <a:off x="1697119" y="2195906"/>
              <a:ext cx="5539093" cy="1950506"/>
            </a:xfrm>
            <a:prstGeom prst="rect">
              <a:avLst/>
            </a:prstGeom>
          </p:spPr>
        </p:pic>
        <p:pic>
          <p:nvPicPr>
            <p:cNvPr id="5" name="object 5"/>
            <p:cNvPicPr/>
            <p:nvPr/>
          </p:nvPicPr>
          <p:blipFill>
            <a:blip r:embed="rId3" cstate="print"/>
            <a:stretch>
              <a:fillRect/>
            </a:stretch>
          </p:blipFill>
          <p:spPr>
            <a:xfrm>
              <a:off x="5835239" y="1423439"/>
              <a:ext cx="4797719" cy="3063239"/>
            </a:xfrm>
            <a:prstGeom prst="rect">
              <a:avLst/>
            </a:prstGeom>
          </p:spPr>
        </p:pic>
        <p:sp>
          <p:nvSpPr>
            <p:cNvPr id="6" name="object 6"/>
            <p:cNvSpPr/>
            <p:nvPr/>
          </p:nvSpPr>
          <p:spPr>
            <a:xfrm>
              <a:off x="9078119" y="4062959"/>
              <a:ext cx="1652905" cy="358140"/>
            </a:xfrm>
            <a:custGeom>
              <a:avLst/>
              <a:gdLst/>
              <a:ahLst/>
              <a:cxnLst/>
              <a:rect l="l" t="t" r="r" b="b"/>
              <a:pathLst>
                <a:path w="1652904" h="358139">
                  <a:moveTo>
                    <a:pt x="1652399" y="357839"/>
                  </a:moveTo>
                  <a:lnTo>
                    <a:pt x="0" y="357839"/>
                  </a:lnTo>
                  <a:lnTo>
                    <a:pt x="0" y="0"/>
                  </a:lnTo>
                  <a:lnTo>
                    <a:pt x="1652399" y="0"/>
                  </a:lnTo>
                  <a:lnTo>
                    <a:pt x="1652399" y="357839"/>
                  </a:lnTo>
                  <a:close/>
                </a:path>
              </a:pathLst>
            </a:custGeom>
            <a:solidFill>
              <a:srgbClr val="FFFFFF"/>
            </a:solidFill>
          </p:spPr>
          <p:txBody>
            <a:bodyPr wrap="square" lIns="0" tIns="0" rIns="0" bIns="0" rtlCol="0"/>
            <a:lstStyle/>
            <a:p>
              <a:endParaRPr/>
            </a:p>
          </p:txBody>
        </p:sp>
        <p:sp>
          <p:nvSpPr>
            <p:cNvPr id="7" name="object 7"/>
            <p:cNvSpPr/>
            <p:nvPr/>
          </p:nvSpPr>
          <p:spPr>
            <a:xfrm>
              <a:off x="9078119" y="4062959"/>
              <a:ext cx="1652905" cy="358140"/>
            </a:xfrm>
            <a:custGeom>
              <a:avLst/>
              <a:gdLst/>
              <a:ahLst/>
              <a:cxnLst/>
              <a:rect l="l" t="t" r="r" b="b"/>
              <a:pathLst>
                <a:path w="1652904" h="358139">
                  <a:moveTo>
                    <a:pt x="0" y="0"/>
                  </a:moveTo>
                  <a:lnTo>
                    <a:pt x="1652399" y="0"/>
                  </a:lnTo>
                  <a:lnTo>
                    <a:pt x="1652399" y="357839"/>
                  </a:lnTo>
                  <a:lnTo>
                    <a:pt x="0" y="357839"/>
                  </a:lnTo>
                  <a:lnTo>
                    <a:pt x="0" y="0"/>
                  </a:lnTo>
                  <a:close/>
                </a:path>
              </a:pathLst>
            </a:custGeom>
            <a:ln w="25399">
              <a:solidFill>
                <a:srgbClr val="FFFFFF"/>
              </a:solidFill>
            </a:ln>
          </p:spPr>
          <p:txBody>
            <a:bodyPr wrap="square" lIns="0" tIns="0" rIns="0" bIns="0" rtlCol="0"/>
            <a:lstStyle/>
            <a:p>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900" rIns="0" bIns="0" rtlCol="0">
            <a:spAutoFit/>
          </a:bodyPr>
          <a:lstStyle/>
          <a:p>
            <a:pPr marL="12700" marR="5080">
              <a:lnSpc>
                <a:spcPts val="4750"/>
              </a:lnSpc>
              <a:spcBef>
                <a:spcPts val="700"/>
              </a:spcBef>
            </a:pPr>
            <a:r>
              <a:rPr sz="4400" spc="-15" dirty="0">
                <a:latin typeface="Calibri"/>
                <a:cs typeface="Calibri"/>
              </a:rPr>
              <a:t>Question:</a:t>
            </a:r>
            <a:r>
              <a:rPr sz="4400" spc="-20" dirty="0">
                <a:latin typeface="Calibri"/>
                <a:cs typeface="Calibri"/>
              </a:rPr>
              <a:t> Convert</a:t>
            </a:r>
            <a:r>
              <a:rPr sz="4400" spc="-15" dirty="0">
                <a:latin typeface="Calibri"/>
                <a:cs typeface="Calibri"/>
              </a:rPr>
              <a:t> </a:t>
            </a:r>
            <a:r>
              <a:rPr sz="4400" spc="-10" dirty="0">
                <a:latin typeface="Calibri"/>
                <a:cs typeface="Calibri"/>
              </a:rPr>
              <a:t>the</a:t>
            </a:r>
            <a:r>
              <a:rPr sz="4400" spc="-15" dirty="0">
                <a:latin typeface="Calibri"/>
                <a:cs typeface="Calibri"/>
              </a:rPr>
              <a:t> </a:t>
            </a:r>
            <a:r>
              <a:rPr sz="4400" spc="-20" dirty="0">
                <a:latin typeface="Calibri"/>
                <a:cs typeface="Calibri"/>
              </a:rPr>
              <a:t>following</a:t>
            </a:r>
            <a:r>
              <a:rPr sz="4400" spc="-15" dirty="0">
                <a:latin typeface="Calibri"/>
                <a:cs typeface="Calibri"/>
              </a:rPr>
              <a:t> </a:t>
            </a:r>
            <a:r>
              <a:rPr sz="4400" spc="-20" dirty="0">
                <a:latin typeface="Calibri"/>
                <a:cs typeface="Calibri"/>
              </a:rPr>
              <a:t>Graph</a:t>
            </a:r>
            <a:r>
              <a:rPr sz="4400" spc="-10" dirty="0">
                <a:latin typeface="Calibri"/>
                <a:cs typeface="Calibri"/>
              </a:rPr>
              <a:t> </a:t>
            </a:r>
            <a:r>
              <a:rPr sz="4400" spc="-25" dirty="0">
                <a:latin typeface="Calibri"/>
                <a:cs typeface="Calibri"/>
              </a:rPr>
              <a:t>to </a:t>
            </a:r>
            <a:r>
              <a:rPr sz="4400" spc="-980" dirty="0">
                <a:latin typeface="Calibri"/>
                <a:cs typeface="Calibri"/>
              </a:rPr>
              <a:t> </a:t>
            </a:r>
            <a:r>
              <a:rPr sz="4400" spc="-10" dirty="0">
                <a:latin typeface="Calibri"/>
                <a:cs typeface="Calibri"/>
              </a:rPr>
              <a:t>Adjacency</a:t>
            </a:r>
            <a:r>
              <a:rPr sz="4400" spc="-15" dirty="0">
                <a:latin typeface="Calibri"/>
                <a:cs typeface="Calibri"/>
              </a:rPr>
              <a:t> </a:t>
            </a:r>
            <a:r>
              <a:rPr sz="4400" spc="-20" dirty="0">
                <a:latin typeface="Calibri"/>
                <a:cs typeface="Calibri"/>
              </a:rPr>
              <a:t>List</a:t>
            </a:r>
            <a:endParaRPr sz="4400">
              <a:latin typeface="Calibri"/>
              <a:cs typeface="Calibri"/>
            </a:endParaRPr>
          </a:p>
        </p:txBody>
      </p:sp>
      <p:pic>
        <p:nvPicPr>
          <p:cNvPr id="3" name="object 3"/>
          <p:cNvPicPr/>
          <p:nvPr/>
        </p:nvPicPr>
        <p:blipFill>
          <a:blip r:embed="rId2" cstate="print"/>
          <a:stretch>
            <a:fillRect/>
          </a:stretch>
        </p:blipFill>
        <p:spPr>
          <a:xfrm>
            <a:off x="1370289" y="2105470"/>
            <a:ext cx="4223540" cy="2220216"/>
          </a:xfrm>
          <a:prstGeom prst="rect">
            <a:avLst/>
          </a:prstGeom>
        </p:spPr>
      </p:pic>
      <p:grpSp>
        <p:nvGrpSpPr>
          <p:cNvPr id="4" name="object 4"/>
          <p:cNvGrpSpPr/>
          <p:nvPr/>
        </p:nvGrpSpPr>
        <p:grpSpPr>
          <a:xfrm>
            <a:off x="6951590" y="2873473"/>
            <a:ext cx="3892550" cy="2899410"/>
            <a:chOff x="6951590" y="2873473"/>
            <a:chExt cx="3892550" cy="2899410"/>
          </a:xfrm>
        </p:grpSpPr>
        <p:pic>
          <p:nvPicPr>
            <p:cNvPr id="5" name="object 5"/>
            <p:cNvPicPr/>
            <p:nvPr/>
          </p:nvPicPr>
          <p:blipFill>
            <a:blip r:embed="rId3" cstate="print"/>
            <a:stretch>
              <a:fillRect/>
            </a:stretch>
          </p:blipFill>
          <p:spPr>
            <a:xfrm>
              <a:off x="6951590" y="2873473"/>
              <a:ext cx="3691089" cy="2819926"/>
            </a:xfrm>
            <a:prstGeom prst="rect">
              <a:avLst/>
            </a:prstGeom>
          </p:spPr>
        </p:pic>
        <p:sp>
          <p:nvSpPr>
            <p:cNvPr id="6" name="object 6"/>
            <p:cNvSpPr/>
            <p:nvPr/>
          </p:nvSpPr>
          <p:spPr>
            <a:xfrm>
              <a:off x="9276120" y="5213160"/>
              <a:ext cx="1555750" cy="546735"/>
            </a:xfrm>
            <a:custGeom>
              <a:avLst/>
              <a:gdLst/>
              <a:ahLst/>
              <a:cxnLst/>
              <a:rect l="l" t="t" r="r" b="b"/>
              <a:pathLst>
                <a:path w="1555750" h="546735">
                  <a:moveTo>
                    <a:pt x="1555199" y="546479"/>
                  </a:moveTo>
                  <a:lnTo>
                    <a:pt x="0" y="546479"/>
                  </a:lnTo>
                  <a:lnTo>
                    <a:pt x="0" y="0"/>
                  </a:lnTo>
                  <a:lnTo>
                    <a:pt x="1555199" y="0"/>
                  </a:lnTo>
                  <a:lnTo>
                    <a:pt x="1555199" y="546479"/>
                  </a:lnTo>
                  <a:close/>
                </a:path>
              </a:pathLst>
            </a:custGeom>
            <a:solidFill>
              <a:srgbClr val="FFFFFF"/>
            </a:solidFill>
          </p:spPr>
          <p:txBody>
            <a:bodyPr wrap="square" lIns="0" tIns="0" rIns="0" bIns="0" rtlCol="0"/>
            <a:lstStyle/>
            <a:p>
              <a:endParaRPr/>
            </a:p>
          </p:txBody>
        </p:sp>
        <p:sp>
          <p:nvSpPr>
            <p:cNvPr id="7" name="object 7"/>
            <p:cNvSpPr/>
            <p:nvPr/>
          </p:nvSpPr>
          <p:spPr>
            <a:xfrm>
              <a:off x="9276120" y="5213160"/>
              <a:ext cx="1555750" cy="546735"/>
            </a:xfrm>
            <a:custGeom>
              <a:avLst/>
              <a:gdLst/>
              <a:ahLst/>
              <a:cxnLst/>
              <a:rect l="l" t="t" r="r" b="b"/>
              <a:pathLst>
                <a:path w="1555750" h="546735">
                  <a:moveTo>
                    <a:pt x="0" y="0"/>
                  </a:moveTo>
                  <a:lnTo>
                    <a:pt x="1555199" y="0"/>
                  </a:lnTo>
                  <a:lnTo>
                    <a:pt x="1555199" y="546479"/>
                  </a:lnTo>
                  <a:lnTo>
                    <a:pt x="0" y="546479"/>
                  </a:lnTo>
                  <a:lnTo>
                    <a:pt x="0" y="0"/>
                  </a:lnTo>
                  <a:close/>
                </a:path>
              </a:pathLst>
            </a:custGeom>
            <a:ln w="25399">
              <a:solidFill>
                <a:srgbClr val="FFFFFF"/>
              </a:solidFill>
            </a:ln>
          </p:spPr>
          <p:txBody>
            <a:bodyPr wrap="square" lIns="0" tIns="0" rIns="0" bIns="0" rtlCol="0"/>
            <a:lstStyle/>
            <a:p>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1000" y="406580"/>
            <a:ext cx="3420110" cy="695960"/>
          </a:xfrm>
          <a:prstGeom prst="rect">
            <a:avLst/>
          </a:prstGeom>
        </p:spPr>
        <p:txBody>
          <a:bodyPr vert="horz" wrap="square" lIns="0" tIns="12700" rIns="0" bIns="0" rtlCol="0">
            <a:spAutoFit/>
          </a:bodyPr>
          <a:lstStyle/>
          <a:p>
            <a:pPr marL="12700">
              <a:lnSpc>
                <a:spcPct val="100000"/>
              </a:lnSpc>
              <a:spcBef>
                <a:spcPts val="100"/>
              </a:spcBef>
            </a:pPr>
            <a:r>
              <a:rPr sz="4400" spc="-50" dirty="0">
                <a:latin typeface="Calibri"/>
                <a:cs typeface="Calibri"/>
              </a:rPr>
              <a:t>Types </a:t>
            </a:r>
            <a:r>
              <a:rPr sz="4400" spc="-5" dirty="0">
                <a:latin typeface="Calibri"/>
                <a:cs typeface="Calibri"/>
              </a:rPr>
              <a:t>of</a:t>
            </a:r>
            <a:r>
              <a:rPr sz="4400" spc="-40" dirty="0">
                <a:latin typeface="Calibri"/>
                <a:cs typeface="Calibri"/>
              </a:rPr>
              <a:t> </a:t>
            </a:r>
            <a:r>
              <a:rPr sz="4400" spc="-20" dirty="0">
                <a:latin typeface="Calibri"/>
                <a:cs typeface="Calibri"/>
              </a:rPr>
              <a:t>Graph</a:t>
            </a:r>
            <a:endParaRPr sz="4400" dirty="0">
              <a:latin typeface="Calibri"/>
              <a:cs typeface="Calibri"/>
            </a:endParaRPr>
          </a:p>
        </p:txBody>
      </p:sp>
      <p:sp>
        <p:nvSpPr>
          <p:cNvPr id="3" name="object 3"/>
          <p:cNvSpPr txBox="1"/>
          <p:nvPr/>
        </p:nvSpPr>
        <p:spPr>
          <a:xfrm>
            <a:off x="720447" y="1594295"/>
            <a:ext cx="10100945" cy="836294"/>
          </a:xfrm>
          <a:prstGeom prst="rect">
            <a:avLst/>
          </a:prstGeom>
        </p:spPr>
        <p:txBody>
          <a:bodyPr vert="horz" wrap="square" lIns="0" tIns="60960" rIns="0" bIns="0" rtlCol="0">
            <a:spAutoFit/>
          </a:bodyPr>
          <a:lstStyle/>
          <a:p>
            <a:pPr marL="12700" marR="5080">
              <a:lnSpc>
                <a:spcPts val="3020"/>
              </a:lnSpc>
              <a:spcBef>
                <a:spcPts val="480"/>
              </a:spcBef>
            </a:pPr>
            <a:r>
              <a:rPr sz="2600" b="1" spc="-5" dirty="0">
                <a:latin typeface="Verdana"/>
                <a:cs typeface="Verdana"/>
              </a:rPr>
              <a:t>1. Null Graph: </a:t>
            </a:r>
            <a:r>
              <a:rPr sz="2600" dirty="0">
                <a:latin typeface="Verdana"/>
                <a:cs typeface="Verdana"/>
              </a:rPr>
              <a:t>A </a:t>
            </a:r>
            <a:r>
              <a:rPr sz="2600" spc="-5" dirty="0">
                <a:latin typeface="Verdana"/>
                <a:cs typeface="Verdana"/>
              </a:rPr>
              <a:t>null graph is defined as </a:t>
            </a:r>
            <a:r>
              <a:rPr sz="2600" dirty="0">
                <a:latin typeface="Verdana"/>
                <a:cs typeface="Verdana"/>
              </a:rPr>
              <a:t>a </a:t>
            </a:r>
            <a:r>
              <a:rPr sz="2600" spc="-5" dirty="0">
                <a:latin typeface="Verdana"/>
                <a:cs typeface="Verdana"/>
              </a:rPr>
              <a:t>graph which </a:t>
            </a:r>
            <a:r>
              <a:rPr sz="2600" spc="-969" dirty="0">
                <a:latin typeface="Verdana"/>
                <a:cs typeface="Verdana"/>
              </a:rPr>
              <a:t> </a:t>
            </a:r>
            <a:r>
              <a:rPr sz="2600" spc="-10" dirty="0">
                <a:latin typeface="Verdana"/>
                <a:cs typeface="Verdana"/>
              </a:rPr>
              <a:t>consists</a:t>
            </a:r>
            <a:r>
              <a:rPr sz="2600" spc="-15" dirty="0">
                <a:latin typeface="Verdana"/>
                <a:cs typeface="Verdana"/>
              </a:rPr>
              <a:t> </a:t>
            </a:r>
            <a:r>
              <a:rPr sz="2600" spc="-10" dirty="0">
                <a:latin typeface="Verdana"/>
                <a:cs typeface="Verdana"/>
              </a:rPr>
              <a:t>only </a:t>
            </a:r>
            <a:r>
              <a:rPr sz="2600" spc="-5" dirty="0">
                <a:latin typeface="Verdana"/>
                <a:cs typeface="Verdana"/>
              </a:rPr>
              <a:t>the</a:t>
            </a:r>
            <a:r>
              <a:rPr sz="2600" spc="-10" dirty="0">
                <a:latin typeface="Verdana"/>
                <a:cs typeface="Verdana"/>
              </a:rPr>
              <a:t> </a:t>
            </a:r>
            <a:r>
              <a:rPr sz="2600" spc="-5" dirty="0">
                <a:latin typeface="Verdana"/>
                <a:cs typeface="Verdana"/>
              </a:rPr>
              <a:t>isolated vertices.</a:t>
            </a:r>
            <a:endParaRPr sz="2600" dirty="0">
              <a:latin typeface="Verdana"/>
              <a:cs typeface="Verdana"/>
            </a:endParaRPr>
          </a:p>
        </p:txBody>
      </p:sp>
      <p:pic>
        <p:nvPicPr>
          <p:cNvPr id="4" name="object 4"/>
          <p:cNvPicPr/>
          <p:nvPr/>
        </p:nvPicPr>
        <p:blipFill>
          <a:blip r:embed="rId2" cstate="print"/>
          <a:stretch>
            <a:fillRect/>
          </a:stretch>
        </p:blipFill>
        <p:spPr>
          <a:xfrm>
            <a:off x="1295400" y="3123599"/>
            <a:ext cx="8951041" cy="297984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 y="98367"/>
            <a:ext cx="4387850" cy="452120"/>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Verdana"/>
                <a:cs typeface="Verdana"/>
              </a:rPr>
              <a:t>2.</a:t>
            </a:r>
            <a:r>
              <a:rPr sz="2800" b="1" spc="-55" dirty="0">
                <a:latin typeface="Verdana"/>
                <a:cs typeface="Verdana"/>
              </a:rPr>
              <a:t> </a:t>
            </a:r>
            <a:r>
              <a:rPr sz="2800" b="1" spc="-5" dirty="0">
                <a:latin typeface="Verdana"/>
                <a:cs typeface="Verdana"/>
              </a:rPr>
              <a:t>Undirected</a:t>
            </a:r>
            <a:r>
              <a:rPr sz="2800" b="1" spc="-50" dirty="0">
                <a:latin typeface="Verdana"/>
                <a:cs typeface="Verdana"/>
              </a:rPr>
              <a:t> </a:t>
            </a:r>
            <a:r>
              <a:rPr sz="2800" b="1" spc="-5" dirty="0">
                <a:latin typeface="Verdana"/>
                <a:cs typeface="Verdana"/>
              </a:rPr>
              <a:t>Graphs:</a:t>
            </a:r>
            <a:endParaRPr sz="2800" dirty="0">
              <a:latin typeface="Verdana"/>
              <a:cs typeface="Verdana"/>
            </a:endParaRPr>
          </a:p>
        </p:txBody>
      </p:sp>
      <p:sp>
        <p:nvSpPr>
          <p:cNvPr id="3" name="object 3"/>
          <p:cNvSpPr txBox="1"/>
          <p:nvPr/>
        </p:nvSpPr>
        <p:spPr>
          <a:xfrm>
            <a:off x="228600" y="990600"/>
            <a:ext cx="11506200" cy="1278555"/>
          </a:xfrm>
          <a:prstGeom prst="rect">
            <a:avLst/>
          </a:prstGeom>
        </p:spPr>
        <p:txBody>
          <a:bodyPr vert="horz" wrap="square" lIns="0" tIns="46990" rIns="0" bIns="0" rtlCol="0">
            <a:spAutoFit/>
          </a:bodyPr>
          <a:lstStyle/>
          <a:p>
            <a:pPr marL="12700" marR="5080">
              <a:lnSpc>
                <a:spcPts val="2160"/>
              </a:lnSpc>
              <a:spcBef>
                <a:spcPts val="370"/>
              </a:spcBef>
            </a:pPr>
            <a:r>
              <a:rPr sz="2000" spc="-5" dirty="0">
                <a:latin typeface="Verdana" panose="020B0604030504040204" pitchFamily="34" charset="0"/>
                <a:ea typeface="Verdana" panose="020B0604030504040204" pitchFamily="34" charset="0"/>
                <a:cs typeface="Verdana"/>
              </a:rPr>
              <a:t>An Undirected graph </a:t>
            </a:r>
            <a:r>
              <a:rPr sz="2000" dirty="0">
                <a:latin typeface="Verdana" panose="020B0604030504040204" pitchFamily="34" charset="0"/>
                <a:ea typeface="Verdana" panose="020B0604030504040204" pitchFamily="34" charset="0"/>
                <a:cs typeface="Verdana"/>
              </a:rPr>
              <a:t>G </a:t>
            </a:r>
            <a:r>
              <a:rPr sz="2000" spc="-5" dirty="0">
                <a:latin typeface="Verdana" panose="020B0604030504040204" pitchFamily="34" charset="0"/>
                <a:ea typeface="Verdana" panose="020B0604030504040204" pitchFamily="34" charset="0"/>
                <a:cs typeface="Verdana"/>
              </a:rPr>
              <a:t>consists of </a:t>
            </a:r>
            <a:r>
              <a:rPr sz="2000" dirty="0">
                <a:latin typeface="Verdana" panose="020B0604030504040204" pitchFamily="34" charset="0"/>
                <a:ea typeface="Verdana" panose="020B0604030504040204" pitchFamily="34" charset="0"/>
                <a:cs typeface="Verdana"/>
              </a:rPr>
              <a:t>a </a:t>
            </a:r>
            <a:r>
              <a:rPr sz="2000" spc="-5" dirty="0">
                <a:latin typeface="Verdana" panose="020B0604030504040204" pitchFamily="34" charset="0"/>
                <a:ea typeface="Verdana" panose="020B0604030504040204" pitchFamily="34" charset="0"/>
                <a:cs typeface="Verdana"/>
              </a:rPr>
              <a:t>set of vertices, </a:t>
            </a:r>
            <a:r>
              <a:rPr sz="2000" dirty="0">
                <a:latin typeface="Verdana" panose="020B0604030504040204" pitchFamily="34" charset="0"/>
                <a:ea typeface="Verdana" panose="020B0604030504040204" pitchFamily="34" charset="0"/>
                <a:cs typeface="Verdana"/>
              </a:rPr>
              <a:t>V </a:t>
            </a:r>
            <a:r>
              <a:rPr sz="2000" spc="-5" dirty="0">
                <a:latin typeface="Verdana" panose="020B0604030504040204" pitchFamily="34" charset="0"/>
                <a:ea typeface="Verdana" panose="020B0604030504040204" pitchFamily="34" charset="0"/>
                <a:cs typeface="Verdana"/>
              </a:rPr>
              <a:t>and </a:t>
            </a:r>
            <a:r>
              <a:rPr sz="2000" dirty="0">
                <a:latin typeface="Verdana" panose="020B0604030504040204" pitchFamily="34" charset="0"/>
                <a:ea typeface="Verdana" panose="020B0604030504040204" pitchFamily="34" charset="0"/>
                <a:cs typeface="Verdana"/>
              </a:rPr>
              <a:t>a </a:t>
            </a:r>
            <a:r>
              <a:rPr sz="2000" spc="-5" dirty="0">
                <a:latin typeface="Verdana" panose="020B0604030504040204" pitchFamily="34" charset="0"/>
                <a:ea typeface="Verdana" panose="020B0604030504040204" pitchFamily="34" charset="0"/>
                <a:cs typeface="Verdana"/>
              </a:rPr>
              <a:t>set of edge E. </a:t>
            </a:r>
            <a:endParaRPr lang="en-US" sz="2000" spc="-5" dirty="0">
              <a:latin typeface="Verdana" panose="020B0604030504040204" pitchFamily="34" charset="0"/>
              <a:ea typeface="Verdana" panose="020B0604030504040204" pitchFamily="34" charset="0"/>
              <a:cs typeface="Verdana"/>
            </a:endParaRPr>
          </a:p>
          <a:p>
            <a:pPr marL="12700" marR="5080">
              <a:lnSpc>
                <a:spcPts val="2160"/>
              </a:lnSpc>
              <a:spcBef>
                <a:spcPts val="370"/>
              </a:spcBef>
            </a:pPr>
            <a:r>
              <a:rPr sz="2000" spc="-5" dirty="0">
                <a:latin typeface="Verdana" panose="020B0604030504040204" pitchFamily="34" charset="0"/>
                <a:ea typeface="Verdana" panose="020B0604030504040204" pitchFamily="34" charset="0"/>
                <a:cs typeface="Verdana"/>
              </a:rPr>
              <a:t>The </a:t>
            </a:r>
            <a:r>
              <a:rPr sz="200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edge set contains the unordered pair of vertices. </a:t>
            </a:r>
            <a:endParaRPr lang="en-US" sz="2000" spc="-5" dirty="0">
              <a:latin typeface="Verdana" panose="020B0604030504040204" pitchFamily="34" charset="0"/>
              <a:ea typeface="Verdana" panose="020B0604030504040204" pitchFamily="34" charset="0"/>
              <a:cs typeface="Verdana"/>
            </a:endParaRPr>
          </a:p>
          <a:p>
            <a:pPr marL="12700" marR="5080">
              <a:lnSpc>
                <a:spcPts val="2160"/>
              </a:lnSpc>
              <a:spcBef>
                <a:spcPts val="370"/>
              </a:spcBef>
            </a:pPr>
            <a:r>
              <a:rPr sz="2000" spc="-5" dirty="0">
                <a:latin typeface="Verdana" panose="020B0604030504040204" pitchFamily="34" charset="0"/>
                <a:ea typeface="Verdana" panose="020B0604030504040204" pitchFamily="34" charset="0"/>
                <a:cs typeface="Verdana"/>
              </a:rPr>
              <a:t>If (u, </a:t>
            </a:r>
            <a:r>
              <a:rPr sz="2000" spc="25" dirty="0">
                <a:latin typeface="Verdana" panose="020B0604030504040204" pitchFamily="34" charset="0"/>
                <a:ea typeface="Verdana" panose="020B0604030504040204" pitchFamily="34" charset="0"/>
                <a:cs typeface="Verdana"/>
              </a:rPr>
              <a:t>v)</a:t>
            </a:r>
            <a:r>
              <a:rPr sz="2000" spc="25" dirty="0">
                <a:latin typeface="Verdana" panose="020B0604030504040204" pitchFamily="34" charset="0"/>
                <a:ea typeface="Verdana" panose="020B0604030504040204" pitchFamily="34" charset="0"/>
                <a:cs typeface="MS PGothic"/>
              </a:rPr>
              <a:t>∈</a:t>
            </a:r>
            <a:r>
              <a:rPr sz="2000" spc="25" dirty="0">
                <a:latin typeface="Verdana" panose="020B0604030504040204" pitchFamily="34" charset="0"/>
                <a:ea typeface="Verdana" panose="020B0604030504040204" pitchFamily="34" charset="0"/>
                <a:cs typeface="Verdana"/>
              </a:rPr>
              <a:t>E </a:t>
            </a:r>
            <a:r>
              <a:rPr sz="2000" spc="-5" dirty="0">
                <a:latin typeface="Verdana" panose="020B0604030504040204" pitchFamily="34" charset="0"/>
                <a:ea typeface="Verdana" panose="020B0604030504040204" pitchFamily="34" charset="0"/>
                <a:cs typeface="Verdana"/>
              </a:rPr>
              <a:t>then we say </a:t>
            </a:r>
            <a:r>
              <a:rPr sz="2000" dirty="0">
                <a:latin typeface="Verdana" panose="020B0604030504040204" pitchFamily="34" charset="0"/>
                <a:ea typeface="Verdana" panose="020B0604030504040204" pitchFamily="34" charset="0"/>
                <a:cs typeface="Verdana"/>
              </a:rPr>
              <a:t>u </a:t>
            </a:r>
            <a:r>
              <a:rPr sz="2000" spc="-5" dirty="0">
                <a:latin typeface="Verdana" panose="020B0604030504040204" pitchFamily="34" charset="0"/>
                <a:ea typeface="Verdana" panose="020B0604030504040204" pitchFamily="34" charset="0"/>
                <a:cs typeface="Verdana"/>
              </a:rPr>
              <a:t>and </a:t>
            </a:r>
            <a:r>
              <a:rPr sz="2000" spc="-690" dirty="0">
                <a:latin typeface="Verdana" panose="020B0604030504040204" pitchFamily="34" charset="0"/>
                <a:ea typeface="Verdana" panose="020B0604030504040204" pitchFamily="34" charset="0"/>
                <a:cs typeface="Verdana"/>
              </a:rPr>
              <a:t> </a:t>
            </a:r>
            <a:r>
              <a:rPr sz="2000" dirty="0">
                <a:latin typeface="Verdana" panose="020B0604030504040204" pitchFamily="34" charset="0"/>
                <a:ea typeface="Verdana" panose="020B0604030504040204" pitchFamily="34" charset="0"/>
                <a:cs typeface="Verdana"/>
              </a:rPr>
              <a:t>v</a:t>
            </a:r>
            <a:r>
              <a:rPr sz="2000" spc="-1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are connected</a:t>
            </a:r>
            <a:r>
              <a:rPr sz="2000" spc="-1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by an</a:t>
            </a:r>
            <a:r>
              <a:rPr sz="2000" spc="-1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edge where </a:t>
            </a:r>
            <a:r>
              <a:rPr sz="2000" dirty="0">
                <a:latin typeface="Verdana" panose="020B0604030504040204" pitchFamily="34" charset="0"/>
                <a:ea typeface="Verdana" panose="020B0604030504040204" pitchFamily="34" charset="0"/>
                <a:cs typeface="Verdana"/>
              </a:rPr>
              <a:t>u</a:t>
            </a:r>
            <a:r>
              <a:rPr sz="2000" spc="-5" dirty="0">
                <a:latin typeface="Verdana" panose="020B0604030504040204" pitchFamily="34" charset="0"/>
                <a:ea typeface="Verdana" panose="020B0604030504040204" pitchFamily="34" charset="0"/>
                <a:cs typeface="Verdana"/>
              </a:rPr>
              <a:t> and</a:t>
            </a:r>
            <a:r>
              <a:rPr sz="2000" spc="-10" dirty="0">
                <a:latin typeface="Verdana" panose="020B0604030504040204" pitchFamily="34" charset="0"/>
                <a:ea typeface="Verdana" panose="020B0604030504040204" pitchFamily="34" charset="0"/>
                <a:cs typeface="Verdana"/>
              </a:rPr>
              <a:t> </a:t>
            </a:r>
            <a:r>
              <a:rPr sz="2000" dirty="0">
                <a:latin typeface="Verdana" panose="020B0604030504040204" pitchFamily="34" charset="0"/>
                <a:ea typeface="Verdana" panose="020B0604030504040204" pitchFamily="34" charset="0"/>
                <a:cs typeface="Verdana"/>
              </a:rPr>
              <a:t>v</a:t>
            </a:r>
            <a:r>
              <a:rPr sz="2000" spc="-5" dirty="0">
                <a:latin typeface="Verdana" panose="020B0604030504040204" pitchFamily="34" charset="0"/>
                <a:ea typeface="Verdana" panose="020B0604030504040204" pitchFamily="34" charset="0"/>
                <a:cs typeface="Verdana"/>
              </a:rPr>
              <a:t> are vertices in</a:t>
            </a:r>
            <a:r>
              <a:rPr sz="2000" spc="-1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the set</a:t>
            </a:r>
            <a:r>
              <a:rPr sz="2000" spc="-10" dirty="0">
                <a:latin typeface="Verdana" panose="020B0604030504040204" pitchFamily="34" charset="0"/>
                <a:ea typeface="Verdana" panose="020B0604030504040204" pitchFamily="34" charset="0"/>
                <a:cs typeface="Verdana"/>
              </a:rPr>
              <a:t> </a:t>
            </a:r>
            <a:r>
              <a:rPr sz="2000" spc="-5" dirty="0">
                <a:latin typeface="Verdana" panose="020B0604030504040204" pitchFamily="34" charset="0"/>
                <a:ea typeface="Verdana" panose="020B0604030504040204" pitchFamily="34" charset="0"/>
                <a:cs typeface="Verdana"/>
              </a:rPr>
              <a:t>V.</a:t>
            </a:r>
            <a:endParaRPr sz="2000" dirty="0">
              <a:latin typeface="Verdana" panose="020B0604030504040204" pitchFamily="34" charset="0"/>
              <a:ea typeface="Verdana" panose="020B0604030504040204" pitchFamily="34" charset="0"/>
              <a:cs typeface="Verdana"/>
            </a:endParaRPr>
          </a:p>
        </p:txBody>
      </p:sp>
      <p:pic>
        <p:nvPicPr>
          <p:cNvPr id="4" name="object 4"/>
          <p:cNvPicPr/>
          <p:nvPr/>
        </p:nvPicPr>
        <p:blipFill>
          <a:blip r:embed="rId2" cstate="print"/>
          <a:stretch>
            <a:fillRect/>
          </a:stretch>
        </p:blipFill>
        <p:spPr>
          <a:xfrm>
            <a:off x="825352" y="2438400"/>
            <a:ext cx="10212070" cy="4343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900" y="410510"/>
            <a:ext cx="11506200" cy="2754600"/>
          </a:xfrm>
          <a:prstGeom prst="rect">
            <a:avLst/>
          </a:prstGeom>
        </p:spPr>
        <p:txBody>
          <a:bodyPr vert="horz" wrap="square" lIns="0" tIns="60960" rIns="0" bIns="0" rtlCol="0">
            <a:spAutoFit/>
          </a:bodyPr>
          <a:lstStyle/>
          <a:p>
            <a:pPr marL="12700" marR="5080" algn="l">
              <a:lnSpc>
                <a:spcPts val="3020"/>
              </a:lnSpc>
              <a:spcBef>
                <a:spcPts val="480"/>
              </a:spcBef>
            </a:pPr>
            <a:r>
              <a:rPr sz="2800" b="1" spc="-5" dirty="0">
                <a:latin typeface="Verdana"/>
                <a:cs typeface="Verdana"/>
              </a:rPr>
              <a:t>3. Multigraph: </a:t>
            </a:r>
            <a:br>
              <a:rPr lang="en-US" sz="2800" b="1" spc="-5" dirty="0">
                <a:latin typeface="Verdana"/>
                <a:cs typeface="Verdana"/>
              </a:rPr>
            </a:br>
            <a:br>
              <a:rPr lang="en-US" sz="2600" b="1" spc="-5" dirty="0">
                <a:latin typeface="Verdana"/>
                <a:cs typeface="Verdana"/>
              </a:rPr>
            </a:br>
            <a:r>
              <a:rPr lang="en-US" sz="2600" b="1" spc="-5" dirty="0">
                <a:latin typeface="Verdana"/>
                <a:cs typeface="Verdana"/>
              </a:rPr>
              <a:t>	- </a:t>
            </a:r>
            <a:r>
              <a:rPr sz="2600" spc="-5" dirty="0"/>
              <a:t>If in </a:t>
            </a:r>
            <a:r>
              <a:rPr sz="2600" dirty="0"/>
              <a:t>a </a:t>
            </a:r>
            <a:r>
              <a:rPr sz="2600" spc="-5" dirty="0"/>
              <a:t>graph multiple edges between the </a:t>
            </a:r>
            <a:r>
              <a:rPr sz="2600" spc="-969" dirty="0"/>
              <a:t> </a:t>
            </a:r>
            <a:r>
              <a:rPr sz="2600" spc="-10" dirty="0"/>
              <a:t>same set </a:t>
            </a:r>
            <a:r>
              <a:rPr sz="2600" spc="-5" dirty="0"/>
              <a:t>of vertices</a:t>
            </a:r>
            <a:r>
              <a:rPr lang="en-US" sz="2600" spc="-5" dirty="0"/>
              <a:t> </a:t>
            </a:r>
            <a:r>
              <a:rPr sz="2600" spc="-5" dirty="0"/>
              <a:t>are allowed, it is known as </a:t>
            </a:r>
            <a:r>
              <a:rPr sz="2600" dirty="0"/>
              <a:t> </a:t>
            </a:r>
            <a:r>
              <a:rPr sz="2600" spc="-5" dirty="0"/>
              <a:t>Multigraph. </a:t>
            </a:r>
            <a:br>
              <a:rPr lang="en-US" sz="2600" spc="-5" dirty="0"/>
            </a:br>
            <a:br>
              <a:rPr lang="en-US" sz="2600" spc="-5" dirty="0"/>
            </a:br>
            <a:r>
              <a:rPr lang="en-US" sz="2600" spc="-5" dirty="0"/>
              <a:t>	- </a:t>
            </a:r>
            <a:r>
              <a:rPr sz="2600" spc="-5" dirty="0"/>
              <a:t>In </a:t>
            </a:r>
            <a:r>
              <a:rPr sz="2600" spc="-10" dirty="0"/>
              <a:t>other </a:t>
            </a:r>
            <a:r>
              <a:rPr sz="2600" spc="-5" dirty="0"/>
              <a:t>words, it is </a:t>
            </a:r>
            <a:r>
              <a:rPr sz="2600" dirty="0"/>
              <a:t>a </a:t>
            </a:r>
            <a:r>
              <a:rPr sz="2600" spc="-5" dirty="0"/>
              <a:t>graph having at least </a:t>
            </a:r>
            <a:r>
              <a:rPr sz="2600" dirty="0"/>
              <a:t> </a:t>
            </a:r>
            <a:r>
              <a:rPr sz="2600" spc="-10" dirty="0"/>
              <a:t>one</a:t>
            </a:r>
            <a:r>
              <a:rPr sz="2600" spc="-15" dirty="0"/>
              <a:t> </a:t>
            </a:r>
            <a:r>
              <a:rPr sz="2600" spc="-5" dirty="0"/>
              <a:t>loop or</a:t>
            </a:r>
            <a:r>
              <a:rPr sz="2600" spc="-15" dirty="0"/>
              <a:t> </a:t>
            </a:r>
            <a:r>
              <a:rPr sz="2600" spc="-5" dirty="0"/>
              <a:t>multiple</a:t>
            </a:r>
            <a:r>
              <a:rPr sz="2600" spc="-10" dirty="0"/>
              <a:t> </a:t>
            </a:r>
            <a:r>
              <a:rPr sz="2600" spc="-5" dirty="0"/>
              <a:t>edges.</a:t>
            </a:r>
            <a:endParaRPr sz="2600" dirty="0">
              <a:latin typeface="Verdana"/>
              <a:cs typeface="Verdana"/>
            </a:endParaRPr>
          </a:p>
        </p:txBody>
      </p:sp>
      <p:pic>
        <p:nvPicPr>
          <p:cNvPr id="3" name="object 3"/>
          <p:cNvPicPr/>
          <p:nvPr/>
        </p:nvPicPr>
        <p:blipFill>
          <a:blip r:embed="rId2" cstate="print"/>
          <a:stretch>
            <a:fillRect/>
          </a:stretch>
        </p:blipFill>
        <p:spPr>
          <a:xfrm>
            <a:off x="8077200" y="3183121"/>
            <a:ext cx="3901428" cy="367487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46000"/>
            <a:ext cx="11887200" cy="2055050"/>
          </a:xfrm>
          <a:prstGeom prst="rect">
            <a:avLst/>
          </a:prstGeom>
        </p:spPr>
        <p:txBody>
          <a:bodyPr vert="horz" wrap="square" lIns="0" tIns="53975" rIns="0" bIns="0" rtlCol="0">
            <a:spAutoFit/>
          </a:bodyPr>
          <a:lstStyle/>
          <a:p>
            <a:pPr marL="12700" marR="5080">
              <a:lnSpc>
                <a:spcPts val="2590"/>
              </a:lnSpc>
              <a:spcBef>
                <a:spcPts val="425"/>
              </a:spcBef>
            </a:pPr>
            <a:r>
              <a:rPr lang="en-IN" sz="2800" b="1" spc="-5" dirty="0">
                <a:latin typeface="Verdana"/>
                <a:cs typeface="Verdana"/>
              </a:rPr>
              <a:t>4. Directed Graphs: </a:t>
            </a:r>
            <a:br>
              <a:rPr lang="en-US" sz="2400" b="1" spc="-5" dirty="0">
                <a:latin typeface="Verdana"/>
                <a:cs typeface="Verdana"/>
              </a:rPr>
            </a:br>
            <a:br>
              <a:rPr lang="en-US" sz="2400" b="1" spc="-5" dirty="0">
                <a:latin typeface="Verdana"/>
                <a:cs typeface="Verdana"/>
              </a:rPr>
            </a:br>
            <a:r>
              <a:rPr lang="en-US" sz="2400" b="1" spc="-5" dirty="0">
                <a:latin typeface="Verdana"/>
                <a:cs typeface="Verdana"/>
              </a:rPr>
              <a:t>	</a:t>
            </a:r>
            <a:r>
              <a:rPr lang="en-US" sz="2400" dirty="0"/>
              <a:t>A </a:t>
            </a:r>
            <a:r>
              <a:rPr lang="en-US" sz="2400" spc="-5" dirty="0"/>
              <a:t>directed graph or digraph </a:t>
            </a:r>
            <a:r>
              <a:rPr lang="en-US" sz="2400" dirty="0"/>
              <a:t>G </a:t>
            </a:r>
            <a:r>
              <a:rPr lang="en-US" sz="2400" spc="-5" dirty="0"/>
              <a:t>is defined as </a:t>
            </a:r>
            <a:r>
              <a:rPr lang="en-US" sz="2400" spc="-830" dirty="0"/>
              <a:t> </a:t>
            </a:r>
            <a:r>
              <a:rPr lang="en-US" sz="2400" spc="-5" dirty="0"/>
              <a:t>an unordered pair (V, E), where </a:t>
            </a:r>
            <a:r>
              <a:rPr lang="en-US" sz="2400" dirty="0"/>
              <a:t>V </a:t>
            </a:r>
            <a:r>
              <a:rPr lang="en-US" sz="2400" spc="-5" dirty="0"/>
              <a:t>is the set of points called </a:t>
            </a:r>
            <a:r>
              <a:rPr lang="en-US" sz="2400" dirty="0"/>
              <a:t> </a:t>
            </a:r>
            <a:r>
              <a:rPr lang="en-US" sz="2400" spc="-5" dirty="0"/>
              <a:t>vertices and </a:t>
            </a:r>
            <a:r>
              <a:rPr lang="en-US" sz="2400" dirty="0"/>
              <a:t>E </a:t>
            </a:r>
            <a:r>
              <a:rPr lang="en-US" sz="2400" spc="-5" dirty="0"/>
              <a:t>is the set of edges. </a:t>
            </a:r>
            <a:br>
              <a:rPr lang="en-US" sz="2400" spc="-5" dirty="0"/>
            </a:br>
            <a:r>
              <a:rPr lang="en-US" sz="2400" spc="-5" dirty="0"/>
              <a:t>	Each edge in the graph </a:t>
            </a:r>
            <a:r>
              <a:rPr lang="en-US" sz="2400" dirty="0"/>
              <a:t>G </a:t>
            </a:r>
            <a:r>
              <a:rPr lang="en-US" sz="2400" spc="-5" dirty="0"/>
              <a:t>is </a:t>
            </a:r>
            <a:r>
              <a:rPr lang="en-US" sz="2400" dirty="0"/>
              <a:t> </a:t>
            </a:r>
            <a:r>
              <a:rPr lang="en-US" sz="2400" spc="-5" dirty="0"/>
              <a:t>assigned </a:t>
            </a:r>
            <a:r>
              <a:rPr lang="en-US" sz="2400" dirty="0"/>
              <a:t>a </a:t>
            </a:r>
            <a:r>
              <a:rPr lang="en-US" sz="2400" spc="-5" dirty="0"/>
              <a:t>direction and is identified with an ordered pair (u, v), </a:t>
            </a:r>
            <a:r>
              <a:rPr lang="en-US" sz="2400" dirty="0"/>
              <a:t> </a:t>
            </a:r>
            <a:r>
              <a:rPr lang="en-US" sz="2400" spc="-5" dirty="0"/>
              <a:t>where</a:t>
            </a:r>
            <a:r>
              <a:rPr lang="en-US" sz="2400" spc="-10" dirty="0"/>
              <a:t> </a:t>
            </a:r>
            <a:r>
              <a:rPr lang="en-US" sz="2400" dirty="0"/>
              <a:t>u</a:t>
            </a:r>
            <a:r>
              <a:rPr lang="en-US" sz="2400" spc="-10" dirty="0"/>
              <a:t> </a:t>
            </a:r>
            <a:r>
              <a:rPr lang="en-US" sz="2400" spc="-5" dirty="0"/>
              <a:t>is</a:t>
            </a:r>
            <a:r>
              <a:rPr lang="en-US" sz="2400" spc="-10" dirty="0"/>
              <a:t> </a:t>
            </a:r>
            <a:r>
              <a:rPr lang="en-US" sz="2400" spc="-5" dirty="0"/>
              <a:t>the initial vertex,</a:t>
            </a:r>
            <a:r>
              <a:rPr lang="en-US" sz="2400" spc="-15" dirty="0"/>
              <a:t> </a:t>
            </a:r>
            <a:r>
              <a:rPr lang="en-US" sz="2400" spc="-5" dirty="0"/>
              <a:t>and </a:t>
            </a:r>
            <a:r>
              <a:rPr lang="en-US" sz="2400" dirty="0"/>
              <a:t>v</a:t>
            </a:r>
            <a:r>
              <a:rPr lang="en-US" sz="2400" spc="-10" dirty="0"/>
              <a:t> </a:t>
            </a:r>
            <a:r>
              <a:rPr lang="en-US" sz="2400" spc="-5" dirty="0"/>
              <a:t>is</a:t>
            </a:r>
            <a:r>
              <a:rPr lang="en-US" sz="2400" spc="-10" dirty="0"/>
              <a:t> </a:t>
            </a:r>
            <a:r>
              <a:rPr lang="en-US" sz="2400" spc="-5" dirty="0"/>
              <a:t>the end</a:t>
            </a:r>
            <a:r>
              <a:rPr lang="en-US" sz="2400" spc="-10" dirty="0"/>
              <a:t> </a:t>
            </a:r>
            <a:r>
              <a:rPr lang="en-US" sz="2400" spc="-5" dirty="0"/>
              <a:t>vertex.</a:t>
            </a:r>
            <a:endParaRPr sz="2400" dirty="0">
              <a:latin typeface="Verdana"/>
              <a:cs typeface="Verdana"/>
            </a:endParaRPr>
          </a:p>
        </p:txBody>
      </p:sp>
      <p:pic>
        <p:nvPicPr>
          <p:cNvPr id="3" name="object 3"/>
          <p:cNvPicPr/>
          <p:nvPr/>
        </p:nvPicPr>
        <p:blipFill>
          <a:blip r:embed="rId2" cstate="print"/>
          <a:stretch>
            <a:fillRect/>
          </a:stretch>
        </p:blipFill>
        <p:spPr>
          <a:xfrm>
            <a:off x="2819400" y="2590800"/>
            <a:ext cx="9005455" cy="402119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9305" y="152400"/>
            <a:ext cx="11797895" cy="2763577"/>
          </a:xfrm>
          <a:prstGeom prst="rect">
            <a:avLst/>
          </a:prstGeom>
        </p:spPr>
        <p:txBody>
          <a:bodyPr vert="horz" wrap="square" lIns="0" tIns="54610" rIns="0" bIns="0" rtlCol="0">
            <a:spAutoFit/>
          </a:bodyPr>
          <a:lstStyle/>
          <a:p>
            <a:pPr marL="12700" marR="5080">
              <a:spcBef>
                <a:spcPts val="430"/>
              </a:spcBef>
            </a:pPr>
            <a:r>
              <a:rPr sz="2800" b="1" spc="-5" dirty="0">
                <a:latin typeface="Verdana"/>
                <a:cs typeface="Verdana"/>
              </a:rPr>
              <a:t>5.</a:t>
            </a:r>
            <a:r>
              <a:rPr sz="2800" b="1" spc="-25" dirty="0">
                <a:latin typeface="Verdana"/>
                <a:cs typeface="Verdana"/>
              </a:rPr>
              <a:t> </a:t>
            </a:r>
            <a:r>
              <a:rPr sz="2800" b="1" spc="-5" dirty="0">
                <a:latin typeface="Verdana"/>
                <a:cs typeface="Verdana"/>
              </a:rPr>
              <a:t>Undirected</a:t>
            </a:r>
            <a:r>
              <a:rPr sz="2800" b="1" spc="-20" dirty="0">
                <a:latin typeface="Verdana"/>
                <a:cs typeface="Verdana"/>
              </a:rPr>
              <a:t> </a:t>
            </a:r>
            <a:r>
              <a:rPr sz="2800" b="1" spc="-5" dirty="0">
                <a:latin typeface="Verdana"/>
                <a:cs typeface="Verdana"/>
              </a:rPr>
              <a:t>Complete</a:t>
            </a:r>
            <a:r>
              <a:rPr sz="2800" b="1" spc="-20" dirty="0">
                <a:latin typeface="Verdana"/>
                <a:cs typeface="Verdana"/>
              </a:rPr>
              <a:t> </a:t>
            </a:r>
            <a:r>
              <a:rPr sz="2800" b="1" spc="-5" dirty="0">
                <a:latin typeface="Verdana"/>
                <a:cs typeface="Verdana"/>
              </a:rPr>
              <a:t>Graph:</a:t>
            </a:r>
            <a:r>
              <a:rPr sz="2800" b="1" spc="-90" dirty="0">
                <a:latin typeface="Verdana"/>
                <a:cs typeface="Verdana"/>
              </a:rPr>
              <a:t> </a:t>
            </a:r>
            <a:br>
              <a:rPr lang="en-US" sz="2800" b="1" spc="-90" dirty="0">
                <a:latin typeface="Verdana"/>
                <a:cs typeface="Verdana"/>
              </a:rPr>
            </a:br>
            <a:r>
              <a:rPr lang="en-IN" sz="2800" b="1" spc="-90" dirty="0">
                <a:latin typeface="Verdana"/>
                <a:cs typeface="Verdana"/>
              </a:rPr>
              <a:t>	</a:t>
            </a:r>
            <a:br>
              <a:rPr lang="en-IN" sz="2800" b="1" spc="-90" dirty="0">
                <a:latin typeface="Verdana"/>
                <a:cs typeface="Verdana"/>
              </a:rPr>
            </a:br>
            <a:r>
              <a:rPr spc="-5" dirty="0"/>
              <a:t>An</a:t>
            </a:r>
            <a:r>
              <a:rPr spc="-15" dirty="0"/>
              <a:t> </a:t>
            </a:r>
            <a:r>
              <a:rPr spc="-5" dirty="0"/>
              <a:t>undirected</a:t>
            </a:r>
            <a:r>
              <a:rPr spc="-20" dirty="0"/>
              <a:t> </a:t>
            </a:r>
            <a:r>
              <a:rPr spc="-5" dirty="0"/>
              <a:t>complete </a:t>
            </a:r>
            <a:r>
              <a:rPr spc="-830" dirty="0"/>
              <a:t> </a:t>
            </a:r>
            <a:r>
              <a:rPr spc="-5" dirty="0"/>
              <a:t>graph G=(V,E) of </a:t>
            </a:r>
            <a:r>
              <a:rPr dirty="0"/>
              <a:t>n </a:t>
            </a:r>
            <a:r>
              <a:rPr spc="-5" dirty="0"/>
              <a:t>vertices is </a:t>
            </a:r>
            <a:r>
              <a:rPr dirty="0"/>
              <a:t>a </a:t>
            </a:r>
            <a:r>
              <a:rPr spc="-5" dirty="0"/>
              <a:t>graph in which each vertex is </a:t>
            </a:r>
            <a:r>
              <a:rPr dirty="0"/>
              <a:t> </a:t>
            </a:r>
            <a:r>
              <a:rPr spc="-5" dirty="0"/>
              <a:t>connected</a:t>
            </a:r>
            <a:r>
              <a:rPr spc="-15" dirty="0"/>
              <a:t> </a:t>
            </a:r>
            <a:r>
              <a:rPr spc="-5" dirty="0"/>
              <a:t>to</a:t>
            </a:r>
            <a:r>
              <a:rPr spc="-10" dirty="0"/>
              <a:t> </a:t>
            </a:r>
            <a:r>
              <a:rPr spc="-5" dirty="0"/>
              <a:t>every</a:t>
            </a:r>
            <a:r>
              <a:rPr spc="-10" dirty="0"/>
              <a:t> </a:t>
            </a:r>
            <a:r>
              <a:rPr spc="-5" dirty="0"/>
              <a:t>other</a:t>
            </a:r>
            <a:r>
              <a:rPr spc="-15" dirty="0"/>
              <a:t> </a:t>
            </a:r>
            <a:r>
              <a:rPr spc="-5" dirty="0"/>
              <a:t>vertex</a:t>
            </a:r>
            <a:r>
              <a:rPr spc="-10" dirty="0"/>
              <a:t> </a:t>
            </a:r>
            <a:r>
              <a:rPr spc="-5" dirty="0"/>
              <a:t>i.e.,</a:t>
            </a:r>
            <a:r>
              <a:rPr spc="-10" dirty="0"/>
              <a:t> </a:t>
            </a:r>
            <a:r>
              <a:rPr spc="-5" dirty="0"/>
              <a:t>and</a:t>
            </a:r>
            <a:r>
              <a:rPr spc="-10" dirty="0"/>
              <a:t> </a:t>
            </a:r>
            <a:r>
              <a:rPr spc="-5" dirty="0"/>
              <a:t>edge</a:t>
            </a:r>
            <a:r>
              <a:rPr spc="-10" dirty="0"/>
              <a:t> </a:t>
            </a:r>
            <a:r>
              <a:rPr spc="-5" dirty="0"/>
              <a:t>exist</a:t>
            </a:r>
            <a:r>
              <a:rPr spc="-10" dirty="0"/>
              <a:t> </a:t>
            </a:r>
            <a:r>
              <a:rPr spc="-5" dirty="0"/>
              <a:t>between</a:t>
            </a:r>
            <a:r>
              <a:rPr lang="en-US" spc="-5" dirty="0"/>
              <a:t> </a:t>
            </a:r>
            <a:r>
              <a:rPr lang="en-US" spc="-5" dirty="0">
                <a:latin typeface="Verdana"/>
                <a:cs typeface="Verdana"/>
              </a:rPr>
              <a:t>every pair of distinct vertices. It is denoted by </a:t>
            </a:r>
            <a:r>
              <a:rPr lang="en-US" spc="15" dirty="0">
                <a:latin typeface="Verdana"/>
                <a:cs typeface="Verdana"/>
              </a:rPr>
              <a:t>K</a:t>
            </a:r>
            <a:r>
              <a:rPr lang="en-US" spc="22" baseline="-31250" dirty="0">
                <a:latin typeface="Verdana"/>
                <a:cs typeface="Verdana"/>
              </a:rPr>
              <a:t>n</a:t>
            </a:r>
            <a:r>
              <a:rPr lang="en-US" spc="15" dirty="0">
                <a:latin typeface="Verdana"/>
                <a:cs typeface="Verdana"/>
              </a:rPr>
              <a:t>.</a:t>
            </a:r>
            <a:br>
              <a:rPr lang="en-US" spc="15" dirty="0">
                <a:latin typeface="Verdana"/>
                <a:cs typeface="Verdana"/>
              </a:rPr>
            </a:br>
            <a:r>
              <a:rPr lang="en-US" spc="15" dirty="0">
                <a:latin typeface="Verdana"/>
                <a:cs typeface="Verdana"/>
              </a:rPr>
              <a:t>A </a:t>
            </a:r>
            <a:r>
              <a:rPr lang="en-US" spc="-5" dirty="0">
                <a:latin typeface="Verdana"/>
                <a:cs typeface="Verdana"/>
              </a:rPr>
              <a:t>complete </a:t>
            </a:r>
            <a:r>
              <a:rPr lang="en-US" spc="-830" dirty="0">
                <a:latin typeface="Verdana"/>
                <a:cs typeface="Verdana"/>
              </a:rPr>
              <a:t> </a:t>
            </a:r>
            <a:r>
              <a:rPr lang="en-US" spc="-5" dirty="0">
                <a:latin typeface="Verdana"/>
                <a:cs typeface="Verdana"/>
              </a:rPr>
              <a:t>graph with</a:t>
            </a:r>
            <a:r>
              <a:rPr lang="en-US" dirty="0">
                <a:latin typeface="Verdana"/>
                <a:cs typeface="Verdana"/>
              </a:rPr>
              <a:t> n</a:t>
            </a:r>
            <a:r>
              <a:rPr lang="en-US" spc="-5" dirty="0">
                <a:latin typeface="Verdana"/>
                <a:cs typeface="Verdana"/>
              </a:rPr>
              <a:t> vertices</a:t>
            </a:r>
            <a:r>
              <a:rPr lang="en-US" spc="-10" dirty="0">
                <a:latin typeface="Verdana"/>
                <a:cs typeface="Verdana"/>
              </a:rPr>
              <a:t> </a:t>
            </a:r>
            <a:r>
              <a:rPr lang="en-US" spc="-5" dirty="0">
                <a:latin typeface="Verdana"/>
                <a:cs typeface="Verdana"/>
              </a:rPr>
              <a:t>will</a:t>
            </a:r>
            <a:r>
              <a:rPr lang="en-US" dirty="0">
                <a:latin typeface="Verdana"/>
                <a:cs typeface="Verdana"/>
              </a:rPr>
              <a:t> </a:t>
            </a:r>
            <a:r>
              <a:rPr lang="en-US" spc="-5" dirty="0">
                <a:latin typeface="Verdana"/>
                <a:cs typeface="Verdana"/>
              </a:rPr>
              <a:t>have	         edges.</a:t>
            </a:r>
            <a:br>
              <a:rPr lang="en-US" dirty="0">
                <a:latin typeface="Verdana"/>
                <a:cs typeface="Verdana"/>
              </a:rPr>
            </a:br>
            <a:endParaRPr dirty="0">
              <a:latin typeface="Verdana"/>
              <a:cs typeface="Verdana"/>
            </a:endParaRPr>
          </a:p>
        </p:txBody>
      </p:sp>
      <p:pic>
        <p:nvPicPr>
          <p:cNvPr id="4" name="object 4"/>
          <p:cNvPicPr/>
          <p:nvPr/>
        </p:nvPicPr>
        <p:blipFill>
          <a:blip r:embed="rId2" cstate="print"/>
          <a:stretch>
            <a:fillRect/>
          </a:stretch>
        </p:blipFill>
        <p:spPr>
          <a:xfrm>
            <a:off x="7086600" y="2283179"/>
            <a:ext cx="798119" cy="687239"/>
          </a:xfrm>
          <a:prstGeom prst="rect">
            <a:avLst/>
          </a:prstGeom>
        </p:spPr>
      </p:pic>
      <p:pic>
        <p:nvPicPr>
          <p:cNvPr id="5" name="object 5"/>
          <p:cNvPicPr/>
          <p:nvPr/>
        </p:nvPicPr>
        <p:blipFill>
          <a:blip r:embed="rId3" cstate="print"/>
          <a:stretch>
            <a:fillRect/>
          </a:stretch>
        </p:blipFill>
        <p:spPr>
          <a:xfrm>
            <a:off x="698905" y="3048000"/>
            <a:ext cx="10502495" cy="370552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90139"/>
            <a:ext cx="4400550" cy="443711"/>
          </a:xfrm>
          <a:prstGeom prst="rect">
            <a:avLst/>
          </a:prstGeom>
        </p:spPr>
        <p:txBody>
          <a:bodyPr vert="horz" wrap="square" lIns="0" tIns="12700" rIns="0" bIns="0" rtlCol="0">
            <a:spAutoFit/>
          </a:bodyPr>
          <a:lstStyle/>
          <a:p>
            <a:pPr marL="12700">
              <a:lnSpc>
                <a:spcPct val="100000"/>
              </a:lnSpc>
              <a:spcBef>
                <a:spcPts val="100"/>
              </a:spcBef>
            </a:pPr>
            <a:r>
              <a:rPr sz="2800" b="1" spc="-20" dirty="0">
                <a:latin typeface="Verdana" panose="020B0604030504040204" pitchFamily="34" charset="0"/>
                <a:ea typeface="Verdana" panose="020B0604030504040204" pitchFamily="34" charset="0"/>
                <a:cs typeface="Calibri"/>
              </a:rPr>
              <a:t>6.Connected</a:t>
            </a:r>
            <a:r>
              <a:rPr sz="2800" b="1" spc="-55" dirty="0">
                <a:latin typeface="Verdana" panose="020B0604030504040204" pitchFamily="34" charset="0"/>
                <a:ea typeface="Verdana" panose="020B0604030504040204" pitchFamily="34" charset="0"/>
                <a:cs typeface="Calibri"/>
              </a:rPr>
              <a:t> </a:t>
            </a:r>
            <a:r>
              <a:rPr sz="2800" b="1" spc="-20" dirty="0">
                <a:latin typeface="Verdana" panose="020B0604030504040204" pitchFamily="34" charset="0"/>
                <a:ea typeface="Verdana" panose="020B0604030504040204" pitchFamily="34" charset="0"/>
                <a:cs typeface="Calibri"/>
              </a:rPr>
              <a:t>Graph</a:t>
            </a:r>
            <a:endParaRPr sz="2800" b="1" dirty="0">
              <a:latin typeface="Verdana" panose="020B0604030504040204" pitchFamily="34" charset="0"/>
              <a:ea typeface="Verdana" panose="020B0604030504040204" pitchFamily="34" charset="0"/>
              <a:cs typeface="Calibri"/>
            </a:endParaRPr>
          </a:p>
        </p:txBody>
      </p:sp>
      <p:sp>
        <p:nvSpPr>
          <p:cNvPr id="3" name="object 3"/>
          <p:cNvSpPr txBox="1"/>
          <p:nvPr/>
        </p:nvSpPr>
        <p:spPr>
          <a:xfrm>
            <a:off x="304800" y="930880"/>
            <a:ext cx="11582400" cy="2087238"/>
          </a:xfrm>
          <a:prstGeom prst="rect">
            <a:avLst/>
          </a:prstGeom>
        </p:spPr>
        <p:txBody>
          <a:bodyPr vert="horz" wrap="square" lIns="0" tIns="60960" rIns="0" bIns="0" rtlCol="0">
            <a:spAutoFit/>
          </a:bodyPr>
          <a:lstStyle/>
          <a:p>
            <a:pPr marL="187325" marR="5080" indent="-175260">
              <a:lnSpc>
                <a:spcPts val="3020"/>
              </a:lnSpc>
              <a:spcBef>
                <a:spcPts val="480"/>
              </a:spcBef>
              <a:buChar char="•"/>
              <a:tabLst>
                <a:tab pos="187960" algn="l"/>
              </a:tabLst>
            </a:pPr>
            <a:r>
              <a:rPr sz="2400" dirty="0">
                <a:latin typeface="Arial MT"/>
                <a:cs typeface="Arial MT"/>
              </a:rPr>
              <a:t>A </a:t>
            </a:r>
            <a:r>
              <a:rPr sz="2400" spc="-5" dirty="0">
                <a:latin typeface="Arial MT"/>
                <a:cs typeface="Arial MT"/>
              </a:rPr>
              <a:t>graph </a:t>
            </a:r>
            <a:r>
              <a:rPr sz="2400" dirty="0">
                <a:latin typeface="Arial MT"/>
                <a:cs typeface="Arial MT"/>
              </a:rPr>
              <a:t>G </a:t>
            </a:r>
            <a:r>
              <a:rPr sz="2400" spc="-5" dirty="0">
                <a:latin typeface="Arial MT"/>
                <a:cs typeface="Arial MT"/>
              </a:rPr>
              <a:t>is </a:t>
            </a:r>
            <a:r>
              <a:rPr sz="2400" dirty="0">
                <a:latin typeface="Arial MT"/>
                <a:cs typeface="Arial MT"/>
              </a:rPr>
              <a:t>said </a:t>
            </a:r>
            <a:r>
              <a:rPr sz="2400" spc="-5" dirty="0">
                <a:latin typeface="Arial MT"/>
                <a:cs typeface="Arial MT"/>
              </a:rPr>
              <a:t>to be </a:t>
            </a:r>
            <a:r>
              <a:rPr sz="2400" dirty="0">
                <a:latin typeface="Arial MT"/>
                <a:cs typeface="Arial MT"/>
              </a:rPr>
              <a:t>connected </a:t>
            </a:r>
            <a:r>
              <a:rPr sz="2400" b="1" spc="-5" dirty="0">
                <a:latin typeface="Arial"/>
                <a:cs typeface="Arial"/>
              </a:rPr>
              <a:t>if </a:t>
            </a:r>
            <a:r>
              <a:rPr sz="2400" b="1" dirty="0">
                <a:latin typeface="Arial"/>
                <a:cs typeface="Arial"/>
              </a:rPr>
              <a:t>there </a:t>
            </a:r>
            <a:r>
              <a:rPr sz="2400" b="1" spc="-5" dirty="0">
                <a:latin typeface="Arial"/>
                <a:cs typeface="Arial"/>
              </a:rPr>
              <a:t>exists </a:t>
            </a:r>
            <a:r>
              <a:rPr sz="2400" b="1" dirty="0">
                <a:latin typeface="Arial"/>
                <a:cs typeface="Arial"/>
              </a:rPr>
              <a:t>a </a:t>
            </a:r>
            <a:r>
              <a:rPr sz="2400" b="1" spc="-5" dirty="0">
                <a:latin typeface="Arial"/>
                <a:cs typeface="Arial"/>
              </a:rPr>
              <a:t>path </a:t>
            </a:r>
            <a:r>
              <a:rPr sz="2400" b="1" dirty="0">
                <a:latin typeface="Arial"/>
                <a:cs typeface="Arial"/>
              </a:rPr>
              <a:t> </a:t>
            </a:r>
            <a:r>
              <a:rPr sz="2400" b="1" spc="-5" dirty="0">
                <a:latin typeface="Arial"/>
                <a:cs typeface="Arial"/>
              </a:rPr>
              <a:t>between every pair of </a:t>
            </a:r>
            <a:r>
              <a:rPr sz="2400" b="1" dirty="0">
                <a:latin typeface="Arial"/>
                <a:cs typeface="Arial"/>
              </a:rPr>
              <a:t>vertices</a:t>
            </a:r>
            <a:r>
              <a:rPr sz="2400" dirty="0">
                <a:latin typeface="Arial MT"/>
                <a:cs typeface="Arial MT"/>
              </a:rPr>
              <a:t>. </a:t>
            </a:r>
            <a:endParaRPr lang="en-US" sz="2400" dirty="0">
              <a:latin typeface="Arial MT"/>
              <a:cs typeface="Arial MT"/>
            </a:endParaRPr>
          </a:p>
          <a:p>
            <a:pPr marL="187325" marR="5080" indent="-175260">
              <a:lnSpc>
                <a:spcPts val="3020"/>
              </a:lnSpc>
              <a:spcBef>
                <a:spcPts val="480"/>
              </a:spcBef>
              <a:buChar char="•"/>
              <a:tabLst>
                <a:tab pos="187960" algn="l"/>
              </a:tabLst>
            </a:pPr>
            <a:r>
              <a:rPr sz="2400" spc="-5" dirty="0">
                <a:latin typeface="Arial MT"/>
                <a:cs typeface="Arial MT"/>
              </a:rPr>
              <a:t>There </a:t>
            </a:r>
            <a:r>
              <a:rPr sz="2400" dirty="0">
                <a:latin typeface="Arial MT"/>
                <a:cs typeface="Arial MT"/>
              </a:rPr>
              <a:t>should </a:t>
            </a:r>
            <a:r>
              <a:rPr sz="2400" spc="-5" dirty="0">
                <a:latin typeface="Arial MT"/>
                <a:cs typeface="Arial MT"/>
              </a:rPr>
              <a:t>be at least one </a:t>
            </a:r>
            <a:r>
              <a:rPr sz="2400" spc="-765" dirty="0">
                <a:latin typeface="Arial MT"/>
                <a:cs typeface="Arial MT"/>
              </a:rPr>
              <a:t> </a:t>
            </a:r>
            <a:r>
              <a:rPr sz="2400" spc="-5" dirty="0">
                <a:latin typeface="Arial MT"/>
                <a:cs typeface="Arial MT"/>
              </a:rPr>
              <a:t>edge for every </a:t>
            </a:r>
            <a:r>
              <a:rPr sz="2400" dirty="0">
                <a:latin typeface="Arial MT"/>
                <a:cs typeface="Arial MT"/>
              </a:rPr>
              <a:t>vertex </a:t>
            </a:r>
            <a:r>
              <a:rPr sz="2400" spc="-5" dirty="0">
                <a:latin typeface="Arial MT"/>
                <a:cs typeface="Arial MT"/>
              </a:rPr>
              <a:t>in the graph. </a:t>
            </a:r>
            <a:endParaRPr lang="en-US" sz="2400" spc="-5" dirty="0">
              <a:latin typeface="Arial MT"/>
              <a:cs typeface="Arial MT"/>
            </a:endParaRPr>
          </a:p>
          <a:p>
            <a:pPr marL="187325" marR="5080" indent="-175260">
              <a:lnSpc>
                <a:spcPts val="3020"/>
              </a:lnSpc>
              <a:spcBef>
                <a:spcPts val="480"/>
              </a:spcBef>
              <a:buChar char="•"/>
              <a:tabLst>
                <a:tab pos="187960" algn="l"/>
              </a:tabLst>
            </a:pPr>
            <a:r>
              <a:rPr sz="2400" spc="-5" dirty="0">
                <a:latin typeface="Arial MT"/>
                <a:cs typeface="Arial MT"/>
              </a:rPr>
              <a:t>So that we </a:t>
            </a:r>
            <a:r>
              <a:rPr sz="2400" dirty="0">
                <a:latin typeface="Arial MT"/>
                <a:cs typeface="Arial MT"/>
              </a:rPr>
              <a:t>can say </a:t>
            </a:r>
            <a:r>
              <a:rPr sz="2400" spc="-5" dirty="0">
                <a:latin typeface="Arial MT"/>
                <a:cs typeface="Arial MT"/>
              </a:rPr>
              <a:t>that it is </a:t>
            </a:r>
            <a:r>
              <a:rPr sz="2400" spc="-765" dirty="0">
                <a:latin typeface="Arial MT"/>
                <a:cs typeface="Arial MT"/>
              </a:rPr>
              <a:t> </a:t>
            </a:r>
            <a:r>
              <a:rPr sz="2400" dirty="0">
                <a:latin typeface="Arial MT"/>
                <a:cs typeface="Arial MT"/>
              </a:rPr>
              <a:t>connected</a:t>
            </a:r>
            <a:r>
              <a:rPr sz="2400" spc="-10" dirty="0">
                <a:latin typeface="Arial MT"/>
                <a:cs typeface="Arial MT"/>
              </a:rPr>
              <a:t> </a:t>
            </a:r>
            <a:r>
              <a:rPr sz="2400" spc="-5" dirty="0">
                <a:latin typeface="Arial MT"/>
                <a:cs typeface="Arial MT"/>
              </a:rPr>
              <a:t>to</a:t>
            </a:r>
            <a:r>
              <a:rPr sz="2400" spc="-15" dirty="0">
                <a:latin typeface="Arial MT"/>
                <a:cs typeface="Arial MT"/>
              </a:rPr>
              <a:t> </a:t>
            </a:r>
            <a:r>
              <a:rPr sz="2400" dirty="0">
                <a:latin typeface="Arial MT"/>
                <a:cs typeface="Arial MT"/>
              </a:rPr>
              <a:t>some</a:t>
            </a:r>
            <a:r>
              <a:rPr sz="2400" spc="-10" dirty="0">
                <a:latin typeface="Arial MT"/>
                <a:cs typeface="Arial MT"/>
              </a:rPr>
              <a:t> </a:t>
            </a:r>
            <a:r>
              <a:rPr sz="2400" spc="-5" dirty="0">
                <a:latin typeface="Arial MT"/>
                <a:cs typeface="Arial MT"/>
              </a:rPr>
              <a:t>other</a:t>
            </a:r>
            <a:r>
              <a:rPr sz="2400" spc="-10" dirty="0">
                <a:latin typeface="Arial MT"/>
                <a:cs typeface="Arial MT"/>
              </a:rPr>
              <a:t> </a:t>
            </a:r>
            <a:r>
              <a:rPr sz="2400" dirty="0">
                <a:latin typeface="Arial MT"/>
                <a:cs typeface="Arial MT"/>
              </a:rPr>
              <a:t>vertex</a:t>
            </a:r>
            <a:r>
              <a:rPr sz="2400" spc="-10" dirty="0">
                <a:latin typeface="Arial MT"/>
                <a:cs typeface="Arial MT"/>
              </a:rPr>
              <a:t> </a:t>
            </a:r>
            <a:r>
              <a:rPr sz="2400" spc="-5" dirty="0">
                <a:latin typeface="Arial MT"/>
                <a:cs typeface="Arial MT"/>
              </a:rPr>
              <a:t>at</a:t>
            </a:r>
            <a:r>
              <a:rPr sz="2400" spc="-10" dirty="0">
                <a:latin typeface="Arial MT"/>
                <a:cs typeface="Arial MT"/>
              </a:rPr>
              <a:t> </a:t>
            </a:r>
            <a:r>
              <a:rPr sz="2400" spc="-5" dirty="0">
                <a:latin typeface="Arial MT"/>
                <a:cs typeface="Arial MT"/>
              </a:rPr>
              <a:t>the</a:t>
            </a:r>
            <a:r>
              <a:rPr sz="2400" spc="-15" dirty="0">
                <a:latin typeface="Arial MT"/>
                <a:cs typeface="Arial MT"/>
              </a:rPr>
              <a:t> </a:t>
            </a:r>
            <a:r>
              <a:rPr sz="2400" spc="-5" dirty="0">
                <a:latin typeface="Arial MT"/>
                <a:cs typeface="Arial MT"/>
              </a:rPr>
              <a:t>other</a:t>
            </a:r>
            <a:r>
              <a:rPr sz="2400" spc="-10" dirty="0">
                <a:latin typeface="Arial MT"/>
                <a:cs typeface="Arial MT"/>
              </a:rPr>
              <a:t> </a:t>
            </a:r>
            <a:r>
              <a:rPr sz="2400" dirty="0">
                <a:latin typeface="Arial MT"/>
                <a:cs typeface="Arial MT"/>
              </a:rPr>
              <a:t>side</a:t>
            </a:r>
            <a:r>
              <a:rPr sz="2400" spc="-10" dirty="0">
                <a:latin typeface="Arial MT"/>
                <a:cs typeface="Arial MT"/>
              </a:rPr>
              <a:t> </a:t>
            </a:r>
            <a:r>
              <a:rPr sz="2400" spc="-5" dirty="0">
                <a:latin typeface="Arial MT"/>
                <a:cs typeface="Arial MT"/>
              </a:rPr>
              <a:t>of</a:t>
            </a:r>
            <a:r>
              <a:rPr sz="2400" spc="-10" dirty="0">
                <a:latin typeface="Arial MT"/>
                <a:cs typeface="Arial MT"/>
              </a:rPr>
              <a:t> </a:t>
            </a:r>
            <a:r>
              <a:rPr sz="2400" spc="-5" dirty="0">
                <a:latin typeface="Arial MT"/>
                <a:cs typeface="Arial MT"/>
              </a:rPr>
              <a:t>the</a:t>
            </a:r>
            <a:r>
              <a:rPr sz="2400" spc="-15" dirty="0">
                <a:latin typeface="Arial MT"/>
                <a:cs typeface="Arial MT"/>
              </a:rPr>
              <a:t> </a:t>
            </a:r>
            <a:r>
              <a:rPr sz="2400" spc="-5" dirty="0">
                <a:latin typeface="Arial MT"/>
                <a:cs typeface="Arial MT"/>
              </a:rPr>
              <a:t>edge.</a:t>
            </a:r>
            <a:endParaRPr sz="2400" dirty="0">
              <a:latin typeface="Arial MT"/>
              <a:cs typeface="Arial MT"/>
            </a:endParaRPr>
          </a:p>
        </p:txBody>
      </p:sp>
      <p:pic>
        <p:nvPicPr>
          <p:cNvPr id="4" name="object 4"/>
          <p:cNvPicPr/>
          <p:nvPr/>
        </p:nvPicPr>
        <p:blipFill>
          <a:blip r:embed="rId2" cstate="print"/>
          <a:stretch>
            <a:fillRect/>
          </a:stretch>
        </p:blipFill>
        <p:spPr>
          <a:xfrm>
            <a:off x="2103839" y="2974320"/>
            <a:ext cx="6444719" cy="37547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284" y="153945"/>
            <a:ext cx="5102716" cy="443711"/>
          </a:xfrm>
          <a:prstGeom prst="rect">
            <a:avLst/>
          </a:prstGeom>
        </p:spPr>
        <p:txBody>
          <a:bodyPr vert="horz" wrap="square" lIns="0" tIns="12700" rIns="0" bIns="0" rtlCol="0">
            <a:spAutoFit/>
          </a:bodyPr>
          <a:lstStyle/>
          <a:p>
            <a:pPr marL="12700">
              <a:lnSpc>
                <a:spcPct val="100000"/>
              </a:lnSpc>
              <a:spcBef>
                <a:spcPts val="100"/>
              </a:spcBef>
            </a:pPr>
            <a:r>
              <a:rPr sz="2800" b="1" spc="-15" dirty="0">
                <a:latin typeface="Verdana" panose="020B0604030504040204" pitchFamily="34" charset="0"/>
                <a:ea typeface="Verdana" panose="020B0604030504040204" pitchFamily="34" charset="0"/>
                <a:cs typeface="Calibri"/>
              </a:rPr>
              <a:t>7.Disconnected</a:t>
            </a:r>
            <a:r>
              <a:rPr sz="2800" b="1" spc="-45" dirty="0">
                <a:latin typeface="Verdana" panose="020B0604030504040204" pitchFamily="34" charset="0"/>
                <a:ea typeface="Verdana" panose="020B0604030504040204" pitchFamily="34" charset="0"/>
                <a:cs typeface="Calibri"/>
              </a:rPr>
              <a:t> </a:t>
            </a:r>
            <a:r>
              <a:rPr sz="2800" b="1" spc="-20" dirty="0">
                <a:latin typeface="Verdana" panose="020B0604030504040204" pitchFamily="34" charset="0"/>
                <a:ea typeface="Verdana" panose="020B0604030504040204" pitchFamily="34" charset="0"/>
                <a:cs typeface="Calibri"/>
              </a:rPr>
              <a:t>Graph</a:t>
            </a:r>
            <a:endParaRPr sz="2800" b="1" dirty="0">
              <a:latin typeface="Verdana" panose="020B0604030504040204" pitchFamily="34" charset="0"/>
              <a:ea typeface="Verdana" panose="020B0604030504040204" pitchFamily="34" charset="0"/>
              <a:cs typeface="Calibri"/>
            </a:endParaRPr>
          </a:p>
        </p:txBody>
      </p:sp>
      <p:sp>
        <p:nvSpPr>
          <p:cNvPr id="3" name="object 3"/>
          <p:cNvSpPr txBox="1"/>
          <p:nvPr/>
        </p:nvSpPr>
        <p:spPr>
          <a:xfrm>
            <a:off x="120998" y="849124"/>
            <a:ext cx="11918602" cy="446276"/>
          </a:xfrm>
          <a:prstGeom prst="rect">
            <a:avLst/>
          </a:prstGeom>
        </p:spPr>
        <p:txBody>
          <a:bodyPr vert="horz" wrap="square" lIns="0" tIns="60960" rIns="0" bIns="0" rtlCol="0">
            <a:spAutoFit/>
          </a:bodyPr>
          <a:lstStyle/>
          <a:p>
            <a:pPr marL="187325" marR="5080" indent="-175260">
              <a:lnSpc>
                <a:spcPts val="3020"/>
              </a:lnSpc>
              <a:spcBef>
                <a:spcPts val="480"/>
              </a:spcBef>
              <a:buChar char="•"/>
              <a:tabLst>
                <a:tab pos="187960" algn="l"/>
              </a:tabLst>
            </a:pPr>
            <a:r>
              <a:rPr sz="2600" dirty="0">
                <a:latin typeface="Arial MT"/>
                <a:cs typeface="Arial MT"/>
              </a:rPr>
              <a:t>A</a:t>
            </a:r>
            <a:r>
              <a:rPr sz="2600" spc="-165" dirty="0">
                <a:latin typeface="Arial MT"/>
                <a:cs typeface="Arial MT"/>
              </a:rPr>
              <a:t> </a:t>
            </a:r>
            <a:r>
              <a:rPr sz="2600" spc="-5" dirty="0">
                <a:latin typeface="Arial MT"/>
                <a:cs typeface="Arial MT"/>
              </a:rPr>
              <a:t>graph</a:t>
            </a:r>
            <a:r>
              <a:rPr sz="2600" spc="-10" dirty="0">
                <a:latin typeface="Arial MT"/>
                <a:cs typeface="Arial MT"/>
              </a:rPr>
              <a:t> </a:t>
            </a:r>
            <a:r>
              <a:rPr sz="2600" dirty="0">
                <a:latin typeface="Arial MT"/>
                <a:cs typeface="Arial MT"/>
              </a:rPr>
              <a:t>G</a:t>
            </a:r>
            <a:r>
              <a:rPr sz="2600" spc="-15" dirty="0">
                <a:latin typeface="Arial MT"/>
                <a:cs typeface="Arial MT"/>
              </a:rPr>
              <a:t> </a:t>
            </a:r>
            <a:r>
              <a:rPr sz="2600" spc="-5" dirty="0">
                <a:latin typeface="Arial MT"/>
                <a:cs typeface="Arial MT"/>
              </a:rPr>
              <a:t>is</a:t>
            </a:r>
            <a:r>
              <a:rPr sz="2600" spc="-10" dirty="0">
                <a:latin typeface="Arial MT"/>
                <a:cs typeface="Arial MT"/>
              </a:rPr>
              <a:t> </a:t>
            </a:r>
            <a:r>
              <a:rPr sz="2600" spc="-5" dirty="0">
                <a:latin typeface="Arial MT"/>
                <a:cs typeface="Arial MT"/>
              </a:rPr>
              <a:t>disconnected,</a:t>
            </a:r>
            <a:r>
              <a:rPr sz="2600" spc="-10" dirty="0">
                <a:latin typeface="Arial MT"/>
                <a:cs typeface="Arial MT"/>
              </a:rPr>
              <a:t> </a:t>
            </a:r>
            <a:r>
              <a:rPr sz="2600" spc="-5" dirty="0">
                <a:latin typeface="Arial MT"/>
                <a:cs typeface="Arial MT"/>
              </a:rPr>
              <a:t>if</a:t>
            </a:r>
            <a:r>
              <a:rPr sz="2600" spc="-10" dirty="0">
                <a:latin typeface="Arial MT"/>
                <a:cs typeface="Arial MT"/>
              </a:rPr>
              <a:t> </a:t>
            </a:r>
            <a:r>
              <a:rPr sz="2600" spc="-5" dirty="0">
                <a:latin typeface="Arial MT"/>
                <a:cs typeface="Arial MT"/>
              </a:rPr>
              <a:t>it</a:t>
            </a:r>
            <a:r>
              <a:rPr sz="2600" spc="-10" dirty="0">
                <a:latin typeface="Arial MT"/>
                <a:cs typeface="Arial MT"/>
              </a:rPr>
              <a:t> </a:t>
            </a:r>
            <a:r>
              <a:rPr sz="2600" spc="-5" dirty="0">
                <a:latin typeface="Arial MT"/>
                <a:cs typeface="Arial MT"/>
              </a:rPr>
              <a:t>does</a:t>
            </a:r>
            <a:r>
              <a:rPr sz="2600" spc="-10" dirty="0">
                <a:latin typeface="Arial MT"/>
                <a:cs typeface="Arial MT"/>
              </a:rPr>
              <a:t> </a:t>
            </a:r>
            <a:r>
              <a:rPr sz="2600" spc="-5" dirty="0">
                <a:latin typeface="Arial MT"/>
                <a:cs typeface="Arial MT"/>
              </a:rPr>
              <a:t>not</a:t>
            </a:r>
            <a:r>
              <a:rPr sz="2600" spc="-10" dirty="0">
                <a:latin typeface="Arial MT"/>
                <a:cs typeface="Arial MT"/>
              </a:rPr>
              <a:t> </a:t>
            </a:r>
            <a:r>
              <a:rPr sz="2600" dirty="0">
                <a:latin typeface="Arial MT"/>
                <a:cs typeface="Arial MT"/>
              </a:rPr>
              <a:t>contain</a:t>
            </a:r>
            <a:r>
              <a:rPr sz="2600" spc="-5" dirty="0">
                <a:latin typeface="Arial MT"/>
                <a:cs typeface="Arial MT"/>
              </a:rPr>
              <a:t> at</a:t>
            </a:r>
            <a:r>
              <a:rPr sz="2600" spc="-10" dirty="0">
                <a:latin typeface="Arial MT"/>
                <a:cs typeface="Arial MT"/>
              </a:rPr>
              <a:t> </a:t>
            </a:r>
            <a:r>
              <a:rPr sz="2600" spc="-5" dirty="0">
                <a:latin typeface="Arial MT"/>
                <a:cs typeface="Arial MT"/>
              </a:rPr>
              <a:t>least</a:t>
            </a:r>
            <a:r>
              <a:rPr sz="2600" spc="-10" dirty="0">
                <a:latin typeface="Arial MT"/>
                <a:cs typeface="Arial MT"/>
              </a:rPr>
              <a:t> </a:t>
            </a:r>
            <a:r>
              <a:rPr sz="2600" spc="-5" dirty="0">
                <a:latin typeface="Arial MT"/>
                <a:cs typeface="Arial MT"/>
              </a:rPr>
              <a:t>two </a:t>
            </a:r>
            <a:r>
              <a:rPr sz="2600" spc="-765" dirty="0">
                <a:latin typeface="Arial MT"/>
                <a:cs typeface="Arial MT"/>
              </a:rPr>
              <a:t> </a:t>
            </a:r>
            <a:r>
              <a:rPr sz="2600" dirty="0">
                <a:latin typeface="Arial MT"/>
                <a:cs typeface="Arial MT"/>
              </a:rPr>
              <a:t>connected</a:t>
            </a:r>
            <a:r>
              <a:rPr sz="2600" spc="-10" dirty="0">
                <a:latin typeface="Arial MT"/>
                <a:cs typeface="Arial MT"/>
              </a:rPr>
              <a:t> </a:t>
            </a:r>
            <a:r>
              <a:rPr sz="2600" dirty="0">
                <a:latin typeface="Arial MT"/>
                <a:cs typeface="Arial MT"/>
              </a:rPr>
              <a:t>vertices.</a:t>
            </a:r>
          </a:p>
        </p:txBody>
      </p:sp>
      <p:grpSp>
        <p:nvGrpSpPr>
          <p:cNvPr id="4" name="object 4"/>
          <p:cNvGrpSpPr/>
          <p:nvPr/>
        </p:nvGrpSpPr>
        <p:grpSpPr>
          <a:xfrm>
            <a:off x="152400" y="2047318"/>
            <a:ext cx="11808316" cy="4124881"/>
            <a:chOff x="97559" y="2047319"/>
            <a:chExt cx="12094845" cy="3483610"/>
          </a:xfrm>
        </p:grpSpPr>
        <p:pic>
          <p:nvPicPr>
            <p:cNvPr id="5" name="object 5"/>
            <p:cNvPicPr/>
            <p:nvPr/>
          </p:nvPicPr>
          <p:blipFill>
            <a:blip r:embed="rId2" cstate="print"/>
            <a:stretch>
              <a:fillRect/>
            </a:stretch>
          </p:blipFill>
          <p:spPr>
            <a:xfrm>
              <a:off x="97559" y="2047319"/>
              <a:ext cx="6658199" cy="3482999"/>
            </a:xfrm>
            <a:prstGeom prst="rect">
              <a:avLst/>
            </a:prstGeom>
          </p:spPr>
        </p:pic>
        <p:pic>
          <p:nvPicPr>
            <p:cNvPr id="6" name="object 6"/>
            <p:cNvPicPr/>
            <p:nvPr/>
          </p:nvPicPr>
          <p:blipFill>
            <a:blip r:embed="rId3" cstate="print"/>
            <a:stretch>
              <a:fillRect/>
            </a:stretch>
          </p:blipFill>
          <p:spPr>
            <a:xfrm>
              <a:off x="6640200" y="2349359"/>
              <a:ext cx="5551799" cy="2719439"/>
            </a:xfrm>
            <a:prstGeom prst="rect">
              <a:avLst/>
            </a:prstGeom>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34" y="217802"/>
            <a:ext cx="4265930"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Verdana" panose="020B0604030504040204" pitchFamily="34" charset="0"/>
                <a:ea typeface="Verdana" panose="020B0604030504040204" pitchFamily="34" charset="0"/>
                <a:cs typeface="Calibri"/>
              </a:rPr>
              <a:t>8.</a:t>
            </a:r>
            <a:r>
              <a:rPr sz="2800" b="1" spc="180" dirty="0">
                <a:latin typeface="Verdana" panose="020B0604030504040204" pitchFamily="34" charset="0"/>
                <a:ea typeface="Verdana" panose="020B0604030504040204" pitchFamily="34" charset="0"/>
                <a:cs typeface="Calibri"/>
              </a:rPr>
              <a:t> </a:t>
            </a:r>
            <a:r>
              <a:rPr sz="2800" b="1" spc="-5" dirty="0">
                <a:latin typeface="Verdana" panose="020B0604030504040204" pitchFamily="34" charset="0"/>
                <a:ea typeface="Verdana" panose="020B0604030504040204" pitchFamily="34" charset="0"/>
                <a:cs typeface="Arial MT"/>
              </a:rPr>
              <a:t>Regular</a:t>
            </a:r>
            <a:r>
              <a:rPr sz="2800" b="1" spc="-55" dirty="0">
                <a:latin typeface="Verdana" panose="020B0604030504040204" pitchFamily="34" charset="0"/>
                <a:ea typeface="Verdana" panose="020B0604030504040204" pitchFamily="34" charset="0"/>
                <a:cs typeface="Arial MT"/>
              </a:rPr>
              <a:t> </a:t>
            </a:r>
            <a:r>
              <a:rPr sz="2800" b="1" spc="-5" dirty="0">
                <a:latin typeface="Verdana" panose="020B0604030504040204" pitchFamily="34" charset="0"/>
                <a:ea typeface="Verdana" panose="020B0604030504040204" pitchFamily="34" charset="0"/>
                <a:cs typeface="Arial MT"/>
              </a:rPr>
              <a:t>Graph</a:t>
            </a:r>
            <a:endParaRPr sz="2800" b="1" dirty="0">
              <a:latin typeface="Verdana" panose="020B0604030504040204" pitchFamily="34" charset="0"/>
              <a:ea typeface="Verdana" panose="020B0604030504040204" pitchFamily="34" charset="0"/>
              <a:cs typeface="Arial MT"/>
            </a:endParaRPr>
          </a:p>
        </p:txBody>
      </p:sp>
      <p:sp>
        <p:nvSpPr>
          <p:cNvPr id="3" name="object 3"/>
          <p:cNvSpPr txBox="1"/>
          <p:nvPr/>
        </p:nvSpPr>
        <p:spPr>
          <a:xfrm>
            <a:off x="373553" y="990600"/>
            <a:ext cx="11513647" cy="1279838"/>
          </a:xfrm>
          <a:prstGeom prst="rect">
            <a:avLst/>
          </a:prstGeom>
        </p:spPr>
        <p:txBody>
          <a:bodyPr vert="horz" wrap="square" lIns="0" tIns="60960" rIns="0" bIns="0" rtlCol="0">
            <a:spAutoFit/>
          </a:bodyPr>
          <a:lstStyle/>
          <a:p>
            <a:pPr marL="187325" marR="5080" indent="-175260">
              <a:lnSpc>
                <a:spcPts val="3020"/>
              </a:lnSpc>
              <a:spcBef>
                <a:spcPts val="480"/>
              </a:spcBef>
              <a:buChar char="•"/>
              <a:tabLst>
                <a:tab pos="187960" algn="l"/>
              </a:tabLst>
            </a:pPr>
            <a:r>
              <a:rPr sz="2600" dirty="0">
                <a:latin typeface="Arial MT"/>
                <a:cs typeface="Arial MT"/>
              </a:rPr>
              <a:t>A </a:t>
            </a:r>
            <a:r>
              <a:rPr sz="2600" spc="-5" dirty="0">
                <a:latin typeface="Arial MT"/>
                <a:cs typeface="Arial MT"/>
              </a:rPr>
              <a:t>graph </a:t>
            </a:r>
            <a:r>
              <a:rPr sz="2600" dirty="0">
                <a:latin typeface="Arial MT"/>
                <a:cs typeface="Arial MT"/>
              </a:rPr>
              <a:t>G </a:t>
            </a:r>
            <a:r>
              <a:rPr sz="2600" spc="-5" dirty="0">
                <a:latin typeface="Arial MT"/>
                <a:cs typeface="Arial MT"/>
              </a:rPr>
              <a:t>is </a:t>
            </a:r>
            <a:r>
              <a:rPr sz="2600" dirty="0">
                <a:latin typeface="Arial MT"/>
                <a:cs typeface="Arial MT"/>
              </a:rPr>
              <a:t>said </a:t>
            </a:r>
            <a:r>
              <a:rPr sz="2600" spc="-5" dirty="0">
                <a:latin typeface="Arial MT"/>
                <a:cs typeface="Arial MT"/>
              </a:rPr>
              <a:t>to be </a:t>
            </a:r>
            <a:r>
              <a:rPr sz="2600" spc="-20" dirty="0">
                <a:latin typeface="Arial MT"/>
                <a:cs typeface="Arial MT"/>
              </a:rPr>
              <a:t>regular, </a:t>
            </a:r>
            <a:r>
              <a:rPr sz="2600" b="1" spc="-5" dirty="0">
                <a:latin typeface="Arial"/>
                <a:cs typeface="Arial"/>
              </a:rPr>
              <a:t>if all its vertices have </a:t>
            </a:r>
            <a:r>
              <a:rPr sz="2600" b="1" dirty="0">
                <a:latin typeface="Arial"/>
                <a:cs typeface="Arial"/>
              </a:rPr>
              <a:t>the </a:t>
            </a:r>
            <a:r>
              <a:rPr sz="2600" b="1" spc="5" dirty="0">
                <a:latin typeface="Arial"/>
                <a:cs typeface="Arial"/>
              </a:rPr>
              <a:t> </a:t>
            </a:r>
            <a:r>
              <a:rPr sz="2600" b="1" spc="-5" dirty="0">
                <a:latin typeface="Arial"/>
                <a:cs typeface="Arial"/>
              </a:rPr>
              <a:t>same degree</a:t>
            </a:r>
            <a:r>
              <a:rPr sz="2600" spc="-5">
                <a:latin typeface="Arial MT"/>
                <a:cs typeface="Arial MT"/>
              </a:rPr>
              <a:t>. </a:t>
            </a:r>
            <a:endParaRPr lang="en-US" sz="2600" spc="-5">
              <a:latin typeface="Arial MT"/>
              <a:cs typeface="Arial MT"/>
            </a:endParaRPr>
          </a:p>
          <a:p>
            <a:pPr marL="187325" marR="5080" indent="-175260">
              <a:lnSpc>
                <a:spcPts val="3020"/>
              </a:lnSpc>
              <a:spcBef>
                <a:spcPts val="480"/>
              </a:spcBef>
              <a:buChar char="•"/>
              <a:tabLst>
                <a:tab pos="187960" algn="l"/>
              </a:tabLst>
            </a:pPr>
            <a:r>
              <a:rPr sz="2600" spc="-5">
                <a:latin typeface="Arial MT"/>
                <a:cs typeface="Arial MT"/>
              </a:rPr>
              <a:t>In </a:t>
            </a:r>
            <a:r>
              <a:rPr sz="2600" dirty="0">
                <a:latin typeface="Arial MT"/>
                <a:cs typeface="Arial MT"/>
              </a:rPr>
              <a:t>a </a:t>
            </a:r>
            <a:r>
              <a:rPr sz="2600" spc="-5" dirty="0">
                <a:latin typeface="Arial MT"/>
                <a:cs typeface="Arial MT"/>
              </a:rPr>
              <a:t>graph, if the degree of each </a:t>
            </a:r>
            <a:r>
              <a:rPr sz="2600" dirty="0">
                <a:latin typeface="Arial MT"/>
                <a:cs typeface="Arial MT"/>
              </a:rPr>
              <a:t>vertex </a:t>
            </a:r>
            <a:r>
              <a:rPr sz="2600" spc="-5" dirty="0">
                <a:latin typeface="Arial MT"/>
                <a:cs typeface="Arial MT"/>
              </a:rPr>
              <a:t>is ‘k’, </a:t>
            </a:r>
            <a:r>
              <a:rPr sz="2600" spc="-765" dirty="0">
                <a:latin typeface="Arial MT"/>
                <a:cs typeface="Arial MT"/>
              </a:rPr>
              <a:t> </a:t>
            </a:r>
            <a:r>
              <a:rPr sz="2600" spc="-5" dirty="0">
                <a:latin typeface="Arial MT"/>
                <a:cs typeface="Arial MT"/>
              </a:rPr>
              <a:t>then</a:t>
            </a:r>
            <a:r>
              <a:rPr sz="2600" spc="-15" dirty="0">
                <a:latin typeface="Arial MT"/>
                <a:cs typeface="Arial MT"/>
              </a:rPr>
              <a:t> </a:t>
            </a:r>
            <a:r>
              <a:rPr sz="2600" spc="-5" dirty="0">
                <a:latin typeface="Arial MT"/>
                <a:cs typeface="Arial MT"/>
              </a:rPr>
              <a:t>the</a:t>
            </a:r>
            <a:r>
              <a:rPr sz="2600" spc="-10" dirty="0">
                <a:latin typeface="Arial MT"/>
                <a:cs typeface="Arial MT"/>
              </a:rPr>
              <a:t> </a:t>
            </a:r>
            <a:r>
              <a:rPr sz="2600" spc="-5" dirty="0">
                <a:latin typeface="Arial MT"/>
                <a:cs typeface="Arial MT"/>
              </a:rPr>
              <a:t>graph</a:t>
            </a:r>
            <a:r>
              <a:rPr sz="2600" spc="-10" dirty="0">
                <a:latin typeface="Arial MT"/>
                <a:cs typeface="Arial MT"/>
              </a:rPr>
              <a:t> </a:t>
            </a:r>
            <a:r>
              <a:rPr sz="2600" spc="-5" dirty="0">
                <a:latin typeface="Arial MT"/>
                <a:cs typeface="Arial MT"/>
              </a:rPr>
              <a:t>is </a:t>
            </a:r>
            <a:r>
              <a:rPr sz="2600" dirty="0">
                <a:latin typeface="Arial MT"/>
                <a:cs typeface="Arial MT"/>
              </a:rPr>
              <a:t>called</a:t>
            </a:r>
            <a:r>
              <a:rPr sz="2600" spc="-10" dirty="0">
                <a:latin typeface="Arial MT"/>
                <a:cs typeface="Arial MT"/>
              </a:rPr>
              <a:t> </a:t>
            </a:r>
            <a:r>
              <a:rPr sz="2600" dirty="0">
                <a:latin typeface="Arial MT"/>
                <a:cs typeface="Arial MT"/>
              </a:rPr>
              <a:t>a</a:t>
            </a:r>
            <a:r>
              <a:rPr sz="2600" spc="-5" dirty="0">
                <a:latin typeface="Arial MT"/>
                <a:cs typeface="Arial MT"/>
              </a:rPr>
              <a:t> ‘k-regular</a:t>
            </a:r>
            <a:r>
              <a:rPr sz="2600" spc="-10" dirty="0">
                <a:latin typeface="Arial MT"/>
                <a:cs typeface="Arial MT"/>
              </a:rPr>
              <a:t> </a:t>
            </a:r>
            <a:r>
              <a:rPr sz="2600" spc="-5" dirty="0">
                <a:latin typeface="Arial MT"/>
                <a:cs typeface="Arial MT"/>
              </a:rPr>
              <a:t>graph’.</a:t>
            </a:r>
            <a:endParaRPr sz="2600" dirty="0">
              <a:latin typeface="Arial MT"/>
              <a:cs typeface="Arial MT"/>
            </a:endParaRPr>
          </a:p>
        </p:txBody>
      </p:sp>
      <p:pic>
        <p:nvPicPr>
          <p:cNvPr id="4" name="object 4"/>
          <p:cNvPicPr/>
          <p:nvPr/>
        </p:nvPicPr>
        <p:blipFill>
          <a:blip r:embed="rId2" cstate="print"/>
          <a:stretch>
            <a:fillRect/>
          </a:stretch>
        </p:blipFill>
        <p:spPr>
          <a:xfrm>
            <a:off x="2343599" y="3111119"/>
            <a:ext cx="7589879" cy="35290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272131"/>
            <a:ext cx="1416050" cy="695960"/>
          </a:xfrm>
          <a:prstGeom prst="rect">
            <a:avLst/>
          </a:prstGeom>
        </p:spPr>
        <p:txBody>
          <a:bodyPr vert="horz" wrap="square" lIns="0" tIns="12700" rIns="0" bIns="0" rtlCol="0">
            <a:spAutoFit/>
          </a:bodyPr>
          <a:lstStyle/>
          <a:p>
            <a:pPr marL="12700">
              <a:lnSpc>
                <a:spcPct val="100000"/>
              </a:lnSpc>
              <a:spcBef>
                <a:spcPts val="100"/>
              </a:spcBef>
            </a:pPr>
            <a:r>
              <a:rPr sz="4400" spc="-5" dirty="0">
                <a:latin typeface="Calibri"/>
                <a:cs typeface="Calibri"/>
              </a:rPr>
              <a:t>G</a:t>
            </a:r>
            <a:r>
              <a:rPr sz="4400" spc="-95" dirty="0">
                <a:latin typeface="Calibri"/>
                <a:cs typeface="Calibri"/>
              </a:rPr>
              <a:t>r</a:t>
            </a:r>
            <a:r>
              <a:rPr sz="4400" dirty="0">
                <a:latin typeface="Calibri"/>
                <a:cs typeface="Calibri"/>
              </a:rPr>
              <a:t>aph</a:t>
            </a:r>
            <a:endParaRPr sz="4400">
              <a:latin typeface="Calibri"/>
              <a:cs typeface="Calibri"/>
            </a:endParaRPr>
          </a:p>
        </p:txBody>
      </p:sp>
      <p:sp>
        <p:nvSpPr>
          <p:cNvPr id="3" name="object 3"/>
          <p:cNvSpPr txBox="1"/>
          <p:nvPr/>
        </p:nvSpPr>
        <p:spPr>
          <a:xfrm>
            <a:off x="777905" y="1101318"/>
            <a:ext cx="9806305" cy="2626995"/>
          </a:xfrm>
          <a:prstGeom prst="rect">
            <a:avLst/>
          </a:prstGeom>
        </p:spPr>
        <p:txBody>
          <a:bodyPr vert="horz" wrap="square" lIns="0" tIns="60960" rIns="0" bIns="0" rtlCol="0">
            <a:spAutoFit/>
          </a:bodyPr>
          <a:lstStyle/>
          <a:p>
            <a:pPr marL="12700" marR="5080">
              <a:lnSpc>
                <a:spcPts val="3020"/>
              </a:lnSpc>
              <a:spcBef>
                <a:spcPts val="480"/>
              </a:spcBef>
            </a:pPr>
            <a:r>
              <a:rPr sz="2800" dirty="0">
                <a:latin typeface="Arial MT"/>
                <a:cs typeface="Arial MT"/>
              </a:rPr>
              <a:t>A</a:t>
            </a:r>
            <a:r>
              <a:rPr sz="2800" spc="-165" dirty="0">
                <a:latin typeface="Arial MT"/>
                <a:cs typeface="Arial MT"/>
              </a:rPr>
              <a:t> </a:t>
            </a:r>
            <a:r>
              <a:rPr sz="2800" spc="-5" dirty="0">
                <a:latin typeface="Arial MT"/>
                <a:cs typeface="Arial MT"/>
              </a:rPr>
              <a:t>graph</a:t>
            </a:r>
            <a:r>
              <a:rPr sz="2800" spc="-10" dirty="0">
                <a:latin typeface="Arial MT"/>
                <a:cs typeface="Arial MT"/>
              </a:rPr>
              <a:t> </a:t>
            </a:r>
            <a:r>
              <a:rPr sz="2800" spc="-5" dirty="0">
                <a:latin typeface="Arial MT"/>
                <a:cs typeface="Arial MT"/>
              </a:rPr>
              <a:t>is</a:t>
            </a:r>
            <a:r>
              <a:rPr sz="2800" spc="-15"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set</a:t>
            </a:r>
            <a:r>
              <a:rPr sz="2800" spc="-10" dirty="0">
                <a:latin typeface="Arial MT"/>
                <a:cs typeface="Arial MT"/>
              </a:rPr>
              <a:t> </a:t>
            </a:r>
            <a:r>
              <a:rPr sz="2800" spc="-5" dirty="0">
                <a:latin typeface="Arial MT"/>
                <a:cs typeface="Arial MT"/>
              </a:rPr>
              <a:t>of</a:t>
            </a:r>
            <a:r>
              <a:rPr sz="2800" spc="-10" dirty="0">
                <a:latin typeface="Arial MT"/>
                <a:cs typeface="Arial MT"/>
              </a:rPr>
              <a:t> </a:t>
            </a:r>
            <a:r>
              <a:rPr sz="2800" spc="-5" dirty="0">
                <a:latin typeface="Arial MT"/>
                <a:cs typeface="Arial MT"/>
              </a:rPr>
              <a:t>points,</a:t>
            </a:r>
            <a:r>
              <a:rPr sz="2800" spc="-10" dirty="0">
                <a:latin typeface="Arial MT"/>
                <a:cs typeface="Arial MT"/>
              </a:rPr>
              <a:t> </a:t>
            </a:r>
            <a:r>
              <a:rPr sz="2800" dirty="0">
                <a:latin typeface="Arial MT"/>
                <a:cs typeface="Arial MT"/>
              </a:rPr>
              <a:t>called</a:t>
            </a:r>
            <a:r>
              <a:rPr sz="2800" spc="20" dirty="0">
                <a:latin typeface="Arial MT"/>
                <a:cs typeface="Arial MT"/>
              </a:rPr>
              <a:t> </a:t>
            </a:r>
            <a:r>
              <a:rPr sz="2800" b="1" spc="-5" dirty="0">
                <a:latin typeface="Arial"/>
                <a:cs typeface="Arial"/>
              </a:rPr>
              <a:t>nodes</a:t>
            </a:r>
            <a:r>
              <a:rPr sz="2800" b="1" spc="-15" dirty="0">
                <a:latin typeface="Arial"/>
                <a:cs typeface="Arial"/>
              </a:rPr>
              <a:t> </a:t>
            </a:r>
            <a:r>
              <a:rPr sz="2800" b="1" spc="-5" dirty="0">
                <a:latin typeface="Arial"/>
                <a:cs typeface="Arial"/>
              </a:rPr>
              <a:t>or</a:t>
            </a:r>
            <a:r>
              <a:rPr sz="2800" b="1" spc="-15" dirty="0">
                <a:latin typeface="Arial"/>
                <a:cs typeface="Arial"/>
              </a:rPr>
              <a:t> </a:t>
            </a:r>
            <a:r>
              <a:rPr sz="2800" b="1" dirty="0">
                <a:latin typeface="Arial"/>
                <a:cs typeface="Arial"/>
              </a:rPr>
              <a:t>vertices</a:t>
            </a:r>
            <a:r>
              <a:rPr sz="2800" dirty="0">
                <a:latin typeface="Arial MT"/>
                <a:cs typeface="Arial MT"/>
              </a:rPr>
              <a:t>,</a:t>
            </a:r>
            <a:r>
              <a:rPr sz="2800" spc="-15" dirty="0">
                <a:latin typeface="Arial MT"/>
                <a:cs typeface="Arial MT"/>
              </a:rPr>
              <a:t> </a:t>
            </a:r>
            <a:r>
              <a:rPr sz="2800" spc="-5" dirty="0">
                <a:latin typeface="Arial MT"/>
                <a:cs typeface="Arial MT"/>
              </a:rPr>
              <a:t>which</a:t>
            </a:r>
            <a:r>
              <a:rPr sz="2800" spc="-10" dirty="0">
                <a:latin typeface="Arial MT"/>
                <a:cs typeface="Arial MT"/>
              </a:rPr>
              <a:t> </a:t>
            </a:r>
            <a:r>
              <a:rPr sz="2800" spc="-5" dirty="0">
                <a:latin typeface="Arial MT"/>
                <a:cs typeface="Arial MT"/>
              </a:rPr>
              <a:t>are </a:t>
            </a:r>
            <a:r>
              <a:rPr sz="2800" spc="-765" dirty="0">
                <a:latin typeface="Arial MT"/>
                <a:cs typeface="Arial MT"/>
              </a:rPr>
              <a:t> </a:t>
            </a:r>
            <a:r>
              <a:rPr sz="2800" spc="-5" dirty="0">
                <a:latin typeface="Arial MT"/>
                <a:cs typeface="Arial MT"/>
              </a:rPr>
              <a:t>interconnected</a:t>
            </a:r>
            <a:r>
              <a:rPr sz="2800" spc="-10" dirty="0">
                <a:latin typeface="Arial MT"/>
                <a:cs typeface="Arial MT"/>
              </a:rPr>
              <a:t> </a:t>
            </a:r>
            <a:r>
              <a:rPr sz="2800" spc="-5" dirty="0">
                <a:latin typeface="Arial MT"/>
                <a:cs typeface="Arial MT"/>
              </a:rPr>
              <a:t>by </a:t>
            </a:r>
            <a:r>
              <a:rPr sz="2800" dirty="0">
                <a:latin typeface="Arial MT"/>
                <a:cs typeface="Arial MT"/>
              </a:rPr>
              <a:t>a</a:t>
            </a:r>
            <a:r>
              <a:rPr sz="2800" spc="-10" dirty="0">
                <a:latin typeface="Arial MT"/>
                <a:cs typeface="Arial MT"/>
              </a:rPr>
              <a:t> </a:t>
            </a:r>
            <a:r>
              <a:rPr sz="2800" dirty="0">
                <a:latin typeface="Arial MT"/>
                <a:cs typeface="Arial MT"/>
              </a:rPr>
              <a:t>set</a:t>
            </a:r>
            <a:r>
              <a:rPr sz="2800" spc="-5" dirty="0">
                <a:latin typeface="Arial MT"/>
                <a:cs typeface="Arial MT"/>
              </a:rPr>
              <a:t> of</a:t>
            </a:r>
            <a:r>
              <a:rPr sz="2800" spc="-10" dirty="0">
                <a:latin typeface="Arial MT"/>
                <a:cs typeface="Arial MT"/>
              </a:rPr>
              <a:t> </a:t>
            </a:r>
            <a:r>
              <a:rPr sz="2800" spc="-5" dirty="0">
                <a:latin typeface="Arial MT"/>
                <a:cs typeface="Arial MT"/>
              </a:rPr>
              <a:t>lines </a:t>
            </a:r>
            <a:r>
              <a:rPr sz="2800" dirty="0">
                <a:latin typeface="Arial MT"/>
                <a:cs typeface="Arial MT"/>
              </a:rPr>
              <a:t>called</a:t>
            </a:r>
            <a:r>
              <a:rPr sz="2800" spc="25" dirty="0">
                <a:latin typeface="Arial MT"/>
                <a:cs typeface="Arial MT"/>
              </a:rPr>
              <a:t> </a:t>
            </a:r>
            <a:r>
              <a:rPr sz="2800" b="1" spc="-5" dirty="0">
                <a:latin typeface="Arial"/>
                <a:cs typeface="Arial"/>
              </a:rPr>
              <a:t>edges</a:t>
            </a:r>
            <a:r>
              <a:rPr sz="2800" spc="-5" dirty="0">
                <a:latin typeface="Arial MT"/>
                <a:cs typeface="Arial MT"/>
              </a:rPr>
              <a:t>.</a:t>
            </a:r>
            <a:endParaRPr sz="2800">
              <a:latin typeface="Arial MT"/>
              <a:cs typeface="Arial MT"/>
            </a:endParaRPr>
          </a:p>
          <a:p>
            <a:pPr marL="241300" marR="314325" indent="-175260">
              <a:lnSpc>
                <a:spcPts val="3020"/>
              </a:lnSpc>
              <a:spcBef>
                <a:spcPts val="1010"/>
              </a:spcBef>
              <a:buChar char="•"/>
              <a:tabLst>
                <a:tab pos="241300" algn="l"/>
              </a:tabLst>
            </a:pPr>
            <a:r>
              <a:rPr sz="2800" b="1" spc="-5" dirty="0">
                <a:latin typeface="Arial"/>
                <a:cs typeface="Arial"/>
              </a:rPr>
              <a:t>Definitio</a:t>
            </a:r>
            <a:r>
              <a:rPr sz="2800" b="1" dirty="0">
                <a:latin typeface="Arial"/>
                <a:cs typeface="Arial"/>
              </a:rPr>
              <a:t>n </a:t>
            </a:r>
            <a:r>
              <a:rPr sz="2800" spc="-1165" dirty="0">
                <a:latin typeface="Arial MT"/>
                <a:cs typeface="Arial MT"/>
              </a:rPr>
              <a:t>−</a:t>
            </a:r>
            <a:r>
              <a:rPr sz="2800" spc="-165" dirty="0">
                <a:latin typeface="Arial MT"/>
                <a:cs typeface="Arial MT"/>
              </a:rPr>
              <a:t> </a:t>
            </a:r>
            <a:r>
              <a:rPr sz="2800" dirty="0">
                <a:latin typeface="Arial MT"/>
                <a:cs typeface="Arial MT"/>
              </a:rPr>
              <a:t>A</a:t>
            </a:r>
            <a:r>
              <a:rPr sz="2800" spc="-160" dirty="0">
                <a:latin typeface="Arial MT"/>
                <a:cs typeface="Arial MT"/>
              </a:rPr>
              <a:t> </a:t>
            </a:r>
            <a:r>
              <a:rPr sz="2800" spc="-5" dirty="0">
                <a:latin typeface="Arial MT"/>
                <a:cs typeface="Arial MT"/>
              </a:rPr>
              <a:t>grap</a:t>
            </a:r>
            <a:r>
              <a:rPr sz="2800" dirty="0">
                <a:latin typeface="Arial MT"/>
                <a:cs typeface="Arial MT"/>
              </a:rPr>
              <a:t>h</a:t>
            </a:r>
            <a:r>
              <a:rPr sz="2800" spc="-5" dirty="0">
                <a:latin typeface="Arial MT"/>
                <a:cs typeface="Arial MT"/>
              </a:rPr>
              <a:t> </a:t>
            </a:r>
            <a:r>
              <a:rPr sz="2800" dirty="0">
                <a:latin typeface="Arial MT"/>
                <a:cs typeface="Arial MT"/>
              </a:rPr>
              <a:t>(denoted</a:t>
            </a:r>
            <a:r>
              <a:rPr sz="2800" spc="-5" dirty="0">
                <a:latin typeface="Arial MT"/>
                <a:cs typeface="Arial MT"/>
              </a:rPr>
              <a:t> a</a:t>
            </a:r>
            <a:r>
              <a:rPr sz="2800" dirty="0">
                <a:latin typeface="Arial MT"/>
                <a:cs typeface="Arial MT"/>
              </a:rPr>
              <a:t>s</a:t>
            </a:r>
            <a:r>
              <a:rPr sz="2800" spc="20" dirty="0">
                <a:latin typeface="Arial MT"/>
                <a:cs typeface="Arial MT"/>
              </a:rPr>
              <a:t> </a:t>
            </a:r>
            <a:r>
              <a:rPr sz="2800" i="1" spc="-5" dirty="0">
                <a:solidFill>
                  <a:srgbClr val="CC0000"/>
                </a:solidFill>
                <a:latin typeface="Arial"/>
                <a:cs typeface="Arial"/>
              </a:rPr>
              <a:t>G=(</a:t>
            </a:r>
            <a:r>
              <a:rPr sz="2800" i="1" spc="-210" dirty="0">
                <a:solidFill>
                  <a:srgbClr val="CC0000"/>
                </a:solidFill>
                <a:latin typeface="Arial"/>
                <a:cs typeface="Arial"/>
              </a:rPr>
              <a:t>V</a:t>
            </a:r>
            <a:r>
              <a:rPr sz="2800" i="1" spc="-5" dirty="0">
                <a:solidFill>
                  <a:srgbClr val="CC0000"/>
                </a:solidFill>
                <a:latin typeface="Arial"/>
                <a:cs typeface="Arial"/>
              </a:rPr>
              <a:t>,E</a:t>
            </a:r>
            <a:r>
              <a:rPr sz="2800" i="1" spc="10" dirty="0">
                <a:solidFill>
                  <a:srgbClr val="CC0000"/>
                </a:solidFill>
                <a:latin typeface="Arial"/>
                <a:cs typeface="Arial"/>
              </a:rPr>
              <a:t>)</a:t>
            </a:r>
            <a:r>
              <a:rPr sz="2800" dirty="0">
                <a:latin typeface="Arial MT"/>
                <a:cs typeface="Arial MT"/>
              </a:rPr>
              <a:t>)</a:t>
            </a:r>
            <a:r>
              <a:rPr sz="2800" spc="-5" dirty="0">
                <a:latin typeface="Arial MT"/>
                <a:cs typeface="Arial MT"/>
              </a:rPr>
              <a:t> </a:t>
            </a:r>
            <a:r>
              <a:rPr sz="2800" dirty="0">
                <a:latin typeface="Arial MT"/>
                <a:cs typeface="Arial MT"/>
              </a:rPr>
              <a:t>consists</a:t>
            </a:r>
            <a:r>
              <a:rPr sz="2800" spc="-5" dirty="0">
                <a:latin typeface="Arial MT"/>
                <a:cs typeface="Arial MT"/>
              </a:rPr>
              <a:t> o</a:t>
            </a:r>
            <a:r>
              <a:rPr sz="2800" dirty="0">
                <a:latin typeface="Arial MT"/>
                <a:cs typeface="Arial MT"/>
              </a:rPr>
              <a:t>f</a:t>
            </a:r>
            <a:r>
              <a:rPr sz="2800" spc="-5" dirty="0">
                <a:latin typeface="Arial MT"/>
                <a:cs typeface="Arial MT"/>
              </a:rPr>
              <a:t> </a:t>
            </a:r>
            <a:r>
              <a:rPr sz="2800" dirty="0">
                <a:latin typeface="Arial MT"/>
                <a:cs typeface="Arial MT"/>
              </a:rPr>
              <a:t>a  </a:t>
            </a:r>
            <a:r>
              <a:rPr sz="2800" spc="-5" dirty="0">
                <a:latin typeface="Arial MT"/>
                <a:cs typeface="Arial MT"/>
              </a:rPr>
              <a:t>non-empty</a:t>
            </a:r>
            <a:r>
              <a:rPr sz="2800" spc="-15" dirty="0">
                <a:latin typeface="Arial MT"/>
                <a:cs typeface="Arial MT"/>
              </a:rPr>
              <a:t> </a:t>
            </a:r>
            <a:r>
              <a:rPr sz="2800" dirty="0">
                <a:latin typeface="Arial MT"/>
                <a:cs typeface="Arial MT"/>
              </a:rPr>
              <a:t>set</a:t>
            </a:r>
            <a:r>
              <a:rPr sz="2800" spc="-10" dirty="0">
                <a:latin typeface="Arial MT"/>
                <a:cs typeface="Arial MT"/>
              </a:rPr>
              <a:t> </a:t>
            </a:r>
            <a:r>
              <a:rPr sz="2800" spc="-5" dirty="0">
                <a:latin typeface="Arial MT"/>
                <a:cs typeface="Arial MT"/>
              </a:rPr>
              <a:t>of</a:t>
            </a:r>
            <a:r>
              <a:rPr sz="2800" spc="-10" dirty="0">
                <a:latin typeface="Arial MT"/>
                <a:cs typeface="Arial MT"/>
              </a:rPr>
              <a:t> </a:t>
            </a:r>
            <a:r>
              <a:rPr sz="2800" dirty="0">
                <a:latin typeface="Arial MT"/>
                <a:cs typeface="Arial MT"/>
              </a:rPr>
              <a:t>vertices</a:t>
            </a:r>
            <a:r>
              <a:rPr sz="2800" spc="-10" dirty="0">
                <a:latin typeface="Arial MT"/>
                <a:cs typeface="Arial MT"/>
              </a:rPr>
              <a:t> </a:t>
            </a:r>
            <a:r>
              <a:rPr sz="2800" spc="-5" dirty="0">
                <a:latin typeface="Arial MT"/>
                <a:cs typeface="Arial MT"/>
              </a:rPr>
              <a:t>or</a:t>
            </a:r>
            <a:r>
              <a:rPr sz="2800" spc="-10" dirty="0">
                <a:latin typeface="Arial MT"/>
                <a:cs typeface="Arial MT"/>
              </a:rPr>
              <a:t> </a:t>
            </a:r>
            <a:r>
              <a:rPr sz="2800" spc="-5" dirty="0">
                <a:latin typeface="Arial MT"/>
                <a:cs typeface="Arial MT"/>
              </a:rPr>
              <a:t>nodes</a:t>
            </a:r>
            <a:r>
              <a:rPr sz="2800" spc="-10" dirty="0">
                <a:latin typeface="Arial MT"/>
                <a:cs typeface="Arial MT"/>
              </a:rPr>
              <a:t> </a:t>
            </a:r>
            <a:r>
              <a:rPr sz="2800" dirty="0">
                <a:latin typeface="Arial MT"/>
                <a:cs typeface="Arial MT"/>
              </a:rPr>
              <a:t>V</a:t>
            </a:r>
            <a:r>
              <a:rPr sz="2800" spc="-15" dirty="0">
                <a:latin typeface="Arial MT"/>
                <a:cs typeface="Arial MT"/>
              </a:rPr>
              <a:t> </a:t>
            </a:r>
            <a:r>
              <a:rPr sz="2800" spc="-5" dirty="0">
                <a:latin typeface="Arial MT"/>
                <a:cs typeface="Arial MT"/>
              </a:rPr>
              <a:t>and</a:t>
            </a:r>
            <a:r>
              <a:rPr sz="2800" spc="-10" dirty="0">
                <a:latin typeface="Arial MT"/>
                <a:cs typeface="Arial MT"/>
              </a:rPr>
              <a:t> </a:t>
            </a:r>
            <a:r>
              <a:rPr sz="2800" dirty="0">
                <a:latin typeface="Arial MT"/>
                <a:cs typeface="Arial MT"/>
              </a:rPr>
              <a:t>a</a:t>
            </a:r>
            <a:r>
              <a:rPr sz="2800" spc="-10" dirty="0">
                <a:latin typeface="Arial MT"/>
                <a:cs typeface="Arial MT"/>
              </a:rPr>
              <a:t> </a:t>
            </a:r>
            <a:r>
              <a:rPr sz="2800" dirty="0">
                <a:latin typeface="Arial MT"/>
                <a:cs typeface="Arial MT"/>
              </a:rPr>
              <a:t>set</a:t>
            </a:r>
            <a:r>
              <a:rPr sz="2800" spc="-10" dirty="0">
                <a:latin typeface="Arial MT"/>
                <a:cs typeface="Arial MT"/>
              </a:rPr>
              <a:t> </a:t>
            </a:r>
            <a:r>
              <a:rPr sz="2800" spc="-5" dirty="0">
                <a:latin typeface="Arial MT"/>
                <a:cs typeface="Arial MT"/>
              </a:rPr>
              <a:t>of</a:t>
            </a:r>
            <a:r>
              <a:rPr sz="2800" spc="-10" dirty="0">
                <a:latin typeface="Arial MT"/>
                <a:cs typeface="Arial MT"/>
              </a:rPr>
              <a:t> </a:t>
            </a:r>
            <a:r>
              <a:rPr sz="2800" spc="-5" dirty="0">
                <a:latin typeface="Arial MT"/>
                <a:cs typeface="Arial MT"/>
              </a:rPr>
              <a:t>edges</a:t>
            </a:r>
            <a:r>
              <a:rPr sz="2800" spc="-10" dirty="0">
                <a:latin typeface="Arial MT"/>
                <a:cs typeface="Arial MT"/>
              </a:rPr>
              <a:t> </a:t>
            </a:r>
            <a:r>
              <a:rPr sz="2800" spc="-5" dirty="0">
                <a:latin typeface="Arial MT"/>
                <a:cs typeface="Arial MT"/>
              </a:rPr>
              <a:t>E.</a:t>
            </a:r>
            <a:endParaRPr sz="2800">
              <a:latin typeface="Arial MT"/>
              <a:cs typeface="Arial MT"/>
            </a:endParaRPr>
          </a:p>
          <a:p>
            <a:pPr marL="241300" indent="-175260">
              <a:lnSpc>
                <a:spcPts val="3190"/>
              </a:lnSpc>
              <a:spcBef>
                <a:spcPts val="625"/>
              </a:spcBef>
              <a:buChar char="•"/>
              <a:tabLst>
                <a:tab pos="241300" algn="l"/>
              </a:tabLst>
            </a:pPr>
            <a:r>
              <a:rPr sz="2800" b="1" spc="-5" dirty="0">
                <a:latin typeface="Arial"/>
                <a:cs typeface="Arial"/>
              </a:rPr>
              <a:t>Exampl</a:t>
            </a:r>
            <a:r>
              <a:rPr sz="2800" b="1" dirty="0">
                <a:latin typeface="Arial"/>
                <a:cs typeface="Arial"/>
              </a:rPr>
              <a:t>e</a:t>
            </a:r>
            <a:r>
              <a:rPr sz="2800" b="1" spc="10" dirty="0">
                <a:latin typeface="Arial"/>
                <a:cs typeface="Arial"/>
              </a:rPr>
              <a:t> </a:t>
            </a:r>
            <a:r>
              <a:rPr sz="2800" spc="-1165" dirty="0">
                <a:latin typeface="Arial MT"/>
                <a:cs typeface="Arial MT"/>
              </a:rPr>
              <a:t>−</a:t>
            </a:r>
            <a:r>
              <a:rPr sz="2800" spc="-10" dirty="0">
                <a:latin typeface="Arial MT"/>
                <a:cs typeface="Arial MT"/>
              </a:rPr>
              <a:t> </a:t>
            </a:r>
            <a:r>
              <a:rPr sz="2800" spc="-5" dirty="0">
                <a:latin typeface="Arial MT"/>
                <a:cs typeface="Arial MT"/>
              </a:rPr>
              <a:t>Le</a:t>
            </a:r>
            <a:r>
              <a:rPr sz="2800" dirty="0">
                <a:latin typeface="Arial MT"/>
                <a:cs typeface="Arial MT"/>
              </a:rPr>
              <a:t>t</a:t>
            </a:r>
            <a:r>
              <a:rPr sz="2800" spc="-5" dirty="0">
                <a:latin typeface="Arial MT"/>
                <a:cs typeface="Arial MT"/>
              </a:rPr>
              <a:t> u</a:t>
            </a:r>
            <a:r>
              <a:rPr sz="2800" dirty="0">
                <a:latin typeface="Arial MT"/>
                <a:cs typeface="Arial MT"/>
              </a:rPr>
              <a:t>s</a:t>
            </a:r>
            <a:r>
              <a:rPr sz="2800" spc="-5" dirty="0">
                <a:latin typeface="Arial MT"/>
                <a:cs typeface="Arial MT"/>
              </a:rPr>
              <a:t> </a:t>
            </a:r>
            <a:r>
              <a:rPr sz="2800" dirty="0">
                <a:latin typeface="Arial MT"/>
                <a:cs typeface="Arial MT"/>
              </a:rPr>
              <a:t>conside</a:t>
            </a:r>
            <a:r>
              <a:rPr sz="2800" spc="-155" dirty="0">
                <a:latin typeface="Arial MT"/>
                <a:cs typeface="Arial MT"/>
              </a:rPr>
              <a:t>r</a:t>
            </a:r>
            <a:r>
              <a:rPr sz="2800" dirty="0">
                <a:latin typeface="Arial MT"/>
                <a:cs typeface="Arial MT"/>
              </a:rPr>
              <a:t>,</a:t>
            </a:r>
            <a:r>
              <a:rPr sz="2800" spc="-10" dirty="0">
                <a:latin typeface="Arial MT"/>
                <a:cs typeface="Arial MT"/>
              </a:rPr>
              <a:t> </a:t>
            </a:r>
            <a:r>
              <a:rPr sz="2800" dirty="0">
                <a:latin typeface="Arial MT"/>
                <a:cs typeface="Arial MT"/>
              </a:rPr>
              <a:t>a</a:t>
            </a:r>
            <a:r>
              <a:rPr sz="2800" spc="-5" dirty="0">
                <a:latin typeface="Arial MT"/>
                <a:cs typeface="Arial MT"/>
              </a:rPr>
              <a:t> Graph</a:t>
            </a:r>
            <a:endParaRPr sz="2800">
              <a:latin typeface="Arial MT"/>
              <a:cs typeface="Arial MT"/>
            </a:endParaRPr>
          </a:p>
          <a:p>
            <a:pPr marL="241300">
              <a:lnSpc>
                <a:spcPts val="3190"/>
              </a:lnSpc>
            </a:pPr>
            <a:r>
              <a:rPr sz="2800" spc="-30" dirty="0">
                <a:latin typeface="Arial MT"/>
                <a:cs typeface="Arial MT"/>
              </a:rPr>
              <a:t>is</a:t>
            </a:r>
            <a:r>
              <a:rPr sz="2800" i="1" spc="-30" dirty="0">
                <a:solidFill>
                  <a:srgbClr val="CC0000"/>
                </a:solidFill>
                <a:latin typeface="Arial"/>
                <a:cs typeface="Arial"/>
              </a:rPr>
              <a:t>G=(V,E)</a:t>
            </a:r>
            <a:r>
              <a:rPr sz="2800" i="1" spc="-10" dirty="0">
                <a:solidFill>
                  <a:srgbClr val="CC0000"/>
                </a:solidFill>
                <a:latin typeface="Arial"/>
                <a:cs typeface="Arial"/>
              </a:rPr>
              <a:t> </a:t>
            </a:r>
            <a:r>
              <a:rPr sz="2800" spc="-5" dirty="0">
                <a:latin typeface="Arial MT"/>
                <a:cs typeface="Arial MT"/>
              </a:rPr>
              <a:t>where</a:t>
            </a:r>
            <a:r>
              <a:rPr sz="2800" spc="-10" dirty="0">
                <a:latin typeface="Arial MT"/>
                <a:cs typeface="Arial MT"/>
              </a:rPr>
              <a:t> </a:t>
            </a:r>
            <a:r>
              <a:rPr sz="2800" i="1" spc="-5" dirty="0">
                <a:solidFill>
                  <a:srgbClr val="CC0000"/>
                </a:solidFill>
                <a:latin typeface="Arial"/>
                <a:cs typeface="Arial"/>
              </a:rPr>
              <a:t>V={a,b,c,d}</a:t>
            </a:r>
            <a:r>
              <a:rPr sz="2800" i="1" spc="10" dirty="0">
                <a:solidFill>
                  <a:srgbClr val="CC0000"/>
                </a:solidFill>
                <a:latin typeface="Arial"/>
                <a:cs typeface="Arial"/>
              </a:rPr>
              <a:t> </a:t>
            </a:r>
            <a:r>
              <a:rPr sz="2800" spc="-5" dirty="0">
                <a:latin typeface="Arial MT"/>
                <a:cs typeface="Arial MT"/>
              </a:rPr>
              <a:t>and</a:t>
            </a:r>
            <a:r>
              <a:rPr sz="2800" spc="-10" dirty="0">
                <a:latin typeface="Arial MT"/>
                <a:cs typeface="Arial MT"/>
              </a:rPr>
              <a:t> </a:t>
            </a:r>
            <a:r>
              <a:rPr sz="2800" i="1" spc="-5" dirty="0">
                <a:solidFill>
                  <a:srgbClr val="CC0000"/>
                </a:solidFill>
                <a:latin typeface="Arial"/>
                <a:cs typeface="Arial"/>
              </a:rPr>
              <a:t>E={{a,b},{a,c},{b,c},{c,d}}</a:t>
            </a:r>
            <a:endParaRPr sz="2800">
              <a:latin typeface="Arial"/>
              <a:cs typeface="Arial"/>
            </a:endParaRPr>
          </a:p>
        </p:txBody>
      </p:sp>
      <p:pic>
        <p:nvPicPr>
          <p:cNvPr id="4" name="object 4"/>
          <p:cNvPicPr/>
          <p:nvPr/>
        </p:nvPicPr>
        <p:blipFill>
          <a:blip r:embed="rId2" cstate="print"/>
          <a:stretch>
            <a:fillRect/>
          </a:stretch>
        </p:blipFill>
        <p:spPr>
          <a:xfrm>
            <a:off x="3731400" y="4204440"/>
            <a:ext cx="3523689" cy="228815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3706495"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Verdana" panose="020B0604030504040204" pitchFamily="34" charset="0"/>
                <a:ea typeface="Verdana" panose="020B0604030504040204" pitchFamily="34" charset="0"/>
                <a:cs typeface="Calibri"/>
              </a:rPr>
              <a:t>9.</a:t>
            </a:r>
            <a:r>
              <a:rPr sz="2800" b="1" spc="180" dirty="0">
                <a:latin typeface="Verdana" panose="020B0604030504040204" pitchFamily="34" charset="0"/>
                <a:ea typeface="Verdana" panose="020B0604030504040204" pitchFamily="34" charset="0"/>
                <a:cs typeface="Calibri"/>
              </a:rPr>
              <a:t> </a:t>
            </a:r>
            <a:r>
              <a:rPr sz="2800" b="1" spc="-5" dirty="0">
                <a:latin typeface="Verdana" panose="020B0604030504040204" pitchFamily="34" charset="0"/>
                <a:ea typeface="Verdana" panose="020B0604030504040204" pitchFamily="34" charset="0"/>
                <a:cs typeface="Arial MT"/>
              </a:rPr>
              <a:t>Cycle</a:t>
            </a:r>
            <a:r>
              <a:rPr sz="2800" b="1" spc="-55" dirty="0">
                <a:latin typeface="Verdana" panose="020B0604030504040204" pitchFamily="34" charset="0"/>
                <a:ea typeface="Verdana" panose="020B0604030504040204" pitchFamily="34" charset="0"/>
                <a:cs typeface="Arial MT"/>
              </a:rPr>
              <a:t> </a:t>
            </a:r>
            <a:r>
              <a:rPr sz="2800" b="1" spc="-5" dirty="0">
                <a:latin typeface="Verdana" panose="020B0604030504040204" pitchFamily="34" charset="0"/>
                <a:ea typeface="Verdana" panose="020B0604030504040204" pitchFamily="34" charset="0"/>
                <a:cs typeface="Arial MT"/>
              </a:rPr>
              <a:t>Graph</a:t>
            </a:r>
            <a:endParaRPr sz="2800" b="1" dirty="0">
              <a:latin typeface="Verdana" panose="020B0604030504040204" pitchFamily="34" charset="0"/>
              <a:ea typeface="Verdana" panose="020B0604030504040204" pitchFamily="34" charset="0"/>
              <a:cs typeface="Arial MT"/>
            </a:endParaRPr>
          </a:p>
        </p:txBody>
      </p:sp>
      <p:sp>
        <p:nvSpPr>
          <p:cNvPr id="3" name="object 3"/>
          <p:cNvSpPr txBox="1"/>
          <p:nvPr/>
        </p:nvSpPr>
        <p:spPr>
          <a:xfrm>
            <a:off x="177338" y="762000"/>
            <a:ext cx="11709862" cy="2236510"/>
          </a:xfrm>
          <a:prstGeom prst="rect">
            <a:avLst/>
          </a:prstGeom>
        </p:spPr>
        <p:txBody>
          <a:bodyPr vert="horz" wrap="square" lIns="0" tIns="60960" rIns="0" bIns="0" rtlCol="0">
            <a:spAutoFit/>
          </a:bodyPr>
          <a:lstStyle/>
          <a:p>
            <a:pPr marL="200025" marR="41275" indent="-175260">
              <a:lnSpc>
                <a:spcPts val="3020"/>
              </a:lnSpc>
              <a:spcBef>
                <a:spcPts val="480"/>
              </a:spcBef>
              <a:buChar char="•"/>
              <a:tabLst>
                <a:tab pos="200660" algn="l"/>
              </a:tabLst>
            </a:pPr>
            <a:r>
              <a:rPr sz="2600" dirty="0">
                <a:latin typeface="Arial MT"/>
                <a:cs typeface="Arial MT"/>
              </a:rPr>
              <a:t>A</a:t>
            </a:r>
            <a:r>
              <a:rPr sz="2600" spc="-165" dirty="0">
                <a:latin typeface="Arial MT"/>
                <a:cs typeface="Arial MT"/>
              </a:rPr>
              <a:t> </a:t>
            </a:r>
            <a:r>
              <a:rPr sz="2600" dirty="0">
                <a:latin typeface="Arial MT"/>
                <a:cs typeface="Arial MT"/>
              </a:rPr>
              <a:t>simple</a:t>
            </a:r>
            <a:r>
              <a:rPr sz="2600" spc="-10" dirty="0">
                <a:latin typeface="Arial MT"/>
                <a:cs typeface="Arial MT"/>
              </a:rPr>
              <a:t> </a:t>
            </a:r>
            <a:r>
              <a:rPr sz="2600" spc="-5" dirty="0">
                <a:latin typeface="Arial MT"/>
                <a:cs typeface="Arial MT"/>
              </a:rPr>
              <a:t>graph</a:t>
            </a:r>
            <a:r>
              <a:rPr sz="2600" spc="-10" dirty="0">
                <a:latin typeface="Arial MT"/>
                <a:cs typeface="Arial MT"/>
              </a:rPr>
              <a:t> </a:t>
            </a:r>
            <a:r>
              <a:rPr sz="2600" spc="-5" dirty="0">
                <a:latin typeface="Arial MT"/>
                <a:cs typeface="Arial MT"/>
              </a:rPr>
              <a:t>with</a:t>
            </a:r>
            <a:r>
              <a:rPr sz="2600" spc="-10" dirty="0">
                <a:latin typeface="Arial MT"/>
                <a:cs typeface="Arial MT"/>
              </a:rPr>
              <a:t> </a:t>
            </a:r>
            <a:r>
              <a:rPr sz="2600" spc="-5" dirty="0">
                <a:latin typeface="Arial MT"/>
                <a:cs typeface="Arial MT"/>
              </a:rPr>
              <a:t>‘n’</a:t>
            </a:r>
            <a:r>
              <a:rPr sz="2600" spc="-114" dirty="0">
                <a:latin typeface="Arial MT"/>
                <a:cs typeface="Arial MT"/>
              </a:rPr>
              <a:t> </a:t>
            </a:r>
            <a:r>
              <a:rPr sz="2600" dirty="0">
                <a:latin typeface="Arial MT"/>
                <a:cs typeface="Arial MT"/>
              </a:rPr>
              <a:t>vertices</a:t>
            </a:r>
            <a:r>
              <a:rPr sz="2600" spc="-5" dirty="0">
                <a:latin typeface="Arial MT"/>
                <a:cs typeface="Arial MT"/>
              </a:rPr>
              <a:t> </a:t>
            </a:r>
            <a:r>
              <a:rPr sz="2600" dirty="0">
                <a:latin typeface="Arial MT"/>
                <a:cs typeface="Arial MT"/>
              </a:rPr>
              <a:t>(n</a:t>
            </a:r>
            <a:r>
              <a:rPr sz="2600" spc="-10" dirty="0">
                <a:latin typeface="Arial MT"/>
                <a:cs typeface="Arial MT"/>
              </a:rPr>
              <a:t> </a:t>
            </a:r>
            <a:r>
              <a:rPr sz="2600" spc="-5" dirty="0">
                <a:latin typeface="Arial MT"/>
                <a:cs typeface="Arial MT"/>
              </a:rPr>
              <a:t>&gt;=</a:t>
            </a:r>
            <a:r>
              <a:rPr sz="2600" spc="-15" dirty="0">
                <a:latin typeface="Arial MT"/>
                <a:cs typeface="Arial MT"/>
              </a:rPr>
              <a:t> </a:t>
            </a:r>
            <a:r>
              <a:rPr sz="2600" spc="-5" dirty="0">
                <a:latin typeface="Arial MT"/>
                <a:cs typeface="Arial MT"/>
              </a:rPr>
              <a:t>3)</a:t>
            </a:r>
            <a:r>
              <a:rPr sz="2600" spc="-10" dirty="0">
                <a:latin typeface="Arial MT"/>
                <a:cs typeface="Arial MT"/>
              </a:rPr>
              <a:t> </a:t>
            </a:r>
            <a:r>
              <a:rPr sz="2600" spc="-5" dirty="0">
                <a:latin typeface="Arial MT"/>
                <a:cs typeface="Arial MT"/>
              </a:rPr>
              <a:t>and</a:t>
            </a:r>
            <a:r>
              <a:rPr sz="2600" spc="-10" dirty="0">
                <a:latin typeface="Arial MT"/>
                <a:cs typeface="Arial MT"/>
              </a:rPr>
              <a:t> </a:t>
            </a:r>
            <a:r>
              <a:rPr sz="2600" spc="-5" dirty="0">
                <a:latin typeface="Arial MT"/>
                <a:cs typeface="Arial MT"/>
              </a:rPr>
              <a:t>‘n’</a:t>
            </a:r>
            <a:r>
              <a:rPr sz="2600" spc="-114" dirty="0">
                <a:latin typeface="Arial MT"/>
                <a:cs typeface="Arial MT"/>
              </a:rPr>
              <a:t> </a:t>
            </a:r>
            <a:r>
              <a:rPr sz="2600" spc="-5" dirty="0">
                <a:latin typeface="Arial MT"/>
                <a:cs typeface="Arial MT"/>
              </a:rPr>
              <a:t>edges</a:t>
            </a:r>
            <a:r>
              <a:rPr sz="2600" spc="-10" dirty="0">
                <a:latin typeface="Arial MT"/>
                <a:cs typeface="Arial MT"/>
              </a:rPr>
              <a:t> </a:t>
            </a:r>
            <a:r>
              <a:rPr sz="2600" spc="-5" dirty="0">
                <a:latin typeface="Arial MT"/>
                <a:cs typeface="Arial MT"/>
              </a:rPr>
              <a:t>is </a:t>
            </a:r>
            <a:r>
              <a:rPr sz="2600" dirty="0">
                <a:latin typeface="Arial MT"/>
                <a:cs typeface="Arial MT"/>
              </a:rPr>
              <a:t>called</a:t>
            </a:r>
            <a:r>
              <a:rPr sz="2600" spc="45" dirty="0">
                <a:latin typeface="Arial MT"/>
                <a:cs typeface="Arial MT"/>
              </a:rPr>
              <a:t> </a:t>
            </a:r>
            <a:r>
              <a:rPr sz="2600" dirty="0">
                <a:latin typeface="Arial MT"/>
                <a:cs typeface="Arial MT"/>
              </a:rPr>
              <a:t>a </a:t>
            </a:r>
            <a:r>
              <a:rPr sz="2600" spc="-765" dirty="0">
                <a:latin typeface="Arial MT"/>
                <a:cs typeface="Arial MT"/>
              </a:rPr>
              <a:t> </a:t>
            </a:r>
            <a:r>
              <a:rPr sz="2600" dirty="0">
                <a:latin typeface="Arial MT"/>
                <a:cs typeface="Arial MT"/>
              </a:rPr>
              <a:t>cycle</a:t>
            </a:r>
            <a:r>
              <a:rPr sz="2600" spc="-10" dirty="0">
                <a:latin typeface="Arial MT"/>
                <a:cs typeface="Arial MT"/>
              </a:rPr>
              <a:t> </a:t>
            </a:r>
            <a:r>
              <a:rPr sz="2600" spc="-5" dirty="0">
                <a:latin typeface="Arial MT"/>
                <a:cs typeface="Arial MT"/>
              </a:rPr>
              <a:t>graph if</a:t>
            </a:r>
            <a:r>
              <a:rPr sz="2600" spc="-10" dirty="0">
                <a:latin typeface="Arial MT"/>
                <a:cs typeface="Arial MT"/>
              </a:rPr>
              <a:t> </a:t>
            </a:r>
            <a:r>
              <a:rPr sz="2600" spc="-5" dirty="0">
                <a:latin typeface="Arial MT"/>
                <a:cs typeface="Arial MT"/>
              </a:rPr>
              <a:t>all its edges</a:t>
            </a:r>
            <a:r>
              <a:rPr sz="2600" spc="-10" dirty="0">
                <a:latin typeface="Arial MT"/>
                <a:cs typeface="Arial MT"/>
              </a:rPr>
              <a:t> </a:t>
            </a:r>
            <a:r>
              <a:rPr sz="2600" spc="-5" dirty="0">
                <a:latin typeface="Arial MT"/>
                <a:cs typeface="Arial MT"/>
              </a:rPr>
              <a:t>form</a:t>
            </a:r>
            <a:r>
              <a:rPr sz="2600" spc="-10" dirty="0">
                <a:latin typeface="Arial MT"/>
                <a:cs typeface="Arial MT"/>
              </a:rPr>
              <a:t> </a:t>
            </a:r>
            <a:r>
              <a:rPr sz="2600" dirty="0">
                <a:latin typeface="Arial MT"/>
                <a:cs typeface="Arial MT"/>
              </a:rPr>
              <a:t>a</a:t>
            </a:r>
            <a:r>
              <a:rPr sz="2600" spc="-10" dirty="0">
                <a:latin typeface="Arial MT"/>
                <a:cs typeface="Arial MT"/>
              </a:rPr>
              <a:t> </a:t>
            </a:r>
            <a:r>
              <a:rPr sz="2600" dirty="0">
                <a:latin typeface="Arial MT"/>
                <a:cs typeface="Arial MT"/>
              </a:rPr>
              <a:t>cycle</a:t>
            </a:r>
            <a:r>
              <a:rPr sz="2600" spc="-5" dirty="0">
                <a:latin typeface="Arial MT"/>
                <a:cs typeface="Arial MT"/>
              </a:rPr>
              <a:t> of length</a:t>
            </a:r>
            <a:r>
              <a:rPr sz="2600" spc="-10" dirty="0">
                <a:latin typeface="Arial MT"/>
                <a:cs typeface="Arial MT"/>
              </a:rPr>
              <a:t> </a:t>
            </a:r>
            <a:r>
              <a:rPr sz="2600" spc="-5" dirty="0">
                <a:latin typeface="Arial MT"/>
                <a:cs typeface="Arial MT"/>
              </a:rPr>
              <a:t>‘n’.</a:t>
            </a:r>
            <a:endParaRPr sz="2600" dirty="0">
              <a:latin typeface="Arial MT"/>
              <a:cs typeface="Arial MT"/>
            </a:endParaRPr>
          </a:p>
          <a:p>
            <a:pPr marL="200025" marR="17780" indent="-175260">
              <a:lnSpc>
                <a:spcPts val="3020"/>
              </a:lnSpc>
              <a:spcBef>
                <a:spcPts val="1010"/>
              </a:spcBef>
              <a:buChar char="•"/>
              <a:tabLst>
                <a:tab pos="200660" algn="l"/>
              </a:tabLst>
            </a:pPr>
            <a:r>
              <a:rPr sz="2600" spc="-5" dirty="0">
                <a:latin typeface="Arial MT"/>
                <a:cs typeface="Arial MT"/>
              </a:rPr>
              <a:t>If</a:t>
            </a:r>
            <a:r>
              <a:rPr sz="2600" spc="125" dirty="0">
                <a:latin typeface="Arial MT"/>
                <a:cs typeface="Arial MT"/>
              </a:rPr>
              <a:t> </a:t>
            </a:r>
            <a:r>
              <a:rPr sz="2600" spc="-5" dirty="0">
                <a:latin typeface="Arial MT"/>
                <a:cs typeface="Arial MT"/>
              </a:rPr>
              <a:t>the</a:t>
            </a:r>
            <a:r>
              <a:rPr sz="2600" spc="130" dirty="0">
                <a:latin typeface="Arial MT"/>
                <a:cs typeface="Arial MT"/>
              </a:rPr>
              <a:t> </a:t>
            </a:r>
            <a:r>
              <a:rPr sz="2600" spc="-5" dirty="0">
                <a:latin typeface="Arial MT"/>
                <a:cs typeface="Arial MT"/>
              </a:rPr>
              <a:t>degree</a:t>
            </a:r>
            <a:r>
              <a:rPr sz="2600" spc="130" dirty="0">
                <a:latin typeface="Arial MT"/>
                <a:cs typeface="Arial MT"/>
              </a:rPr>
              <a:t> </a:t>
            </a:r>
            <a:r>
              <a:rPr sz="2600" spc="-5" dirty="0">
                <a:latin typeface="Arial MT"/>
                <a:cs typeface="Arial MT"/>
              </a:rPr>
              <a:t>of</a:t>
            </a:r>
            <a:r>
              <a:rPr sz="2600" spc="135" dirty="0">
                <a:latin typeface="Arial MT"/>
                <a:cs typeface="Arial MT"/>
              </a:rPr>
              <a:t> </a:t>
            </a:r>
            <a:r>
              <a:rPr sz="2600" spc="-5" dirty="0">
                <a:latin typeface="Arial MT"/>
                <a:cs typeface="Arial MT"/>
              </a:rPr>
              <a:t>each</a:t>
            </a:r>
            <a:r>
              <a:rPr sz="2600" spc="130" dirty="0">
                <a:latin typeface="Arial MT"/>
                <a:cs typeface="Arial MT"/>
              </a:rPr>
              <a:t> </a:t>
            </a:r>
            <a:r>
              <a:rPr sz="2600" dirty="0">
                <a:latin typeface="Arial MT"/>
                <a:cs typeface="Arial MT"/>
              </a:rPr>
              <a:t>vertex</a:t>
            </a:r>
            <a:r>
              <a:rPr sz="2600" spc="135" dirty="0">
                <a:latin typeface="Arial MT"/>
                <a:cs typeface="Arial MT"/>
              </a:rPr>
              <a:t> </a:t>
            </a:r>
            <a:r>
              <a:rPr sz="2600" spc="-5" dirty="0">
                <a:latin typeface="Arial MT"/>
                <a:cs typeface="Arial MT"/>
              </a:rPr>
              <a:t>in</a:t>
            </a:r>
            <a:r>
              <a:rPr sz="2600" spc="130" dirty="0">
                <a:latin typeface="Arial MT"/>
                <a:cs typeface="Arial MT"/>
              </a:rPr>
              <a:t> </a:t>
            </a:r>
            <a:r>
              <a:rPr sz="2600" spc="-5" dirty="0">
                <a:latin typeface="Arial MT"/>
                <a:cs typeface="Arial MT"/>
              </a:rPr>
              <a:t>the</a:t>
            </a:r>
            <a:r>
              <a:rPr sz="2600" spc="130" dirty="0">
                <a:latin typeface="Arial MT"/>
                <a:cs typeface="Arial MT"/>
              </a:rPr>
              <a:t> </a:t>
            </a:r>
            <a:r>
              <a:rPr sz="2600" spc="-5" dirty="0">
                <a:latin typeface="Arial MT"/>
                <a:cs typeface="Arial MT"/>
              </a:rPr>
              <a:t>graph</a:t>
            </a:r>
            <a:r>
              <a:rPr sz="2600" spc="130" dirty="0">
                <a:latin typeface="Arial MT"/>
                <a:cs typeface="Arial MT"/>
              </a:rPr>
              <a:t> </a:t>
            </a:r>
            <a:r>
              <a:rPr sz="2600" spc="-5" dirty="0">
                <a:latin typeface="Arial MT"/>
                <a:cs typeface="Arial MT"/>
              </a:rPr>
              <a:t>is</a:t>
            </a:r>
            <a:r>
              <a:rPr sz="2600" spc="135" dirty="0">
                <a:latin typeface="Arial MT"/>
                <a:cs typeface="Arial MT"/>
              </a:rPr>
              <a:t> </a:t>
            </a:r>
            <a:r>
              <a:rPr sz="2600" spc="-5" dirty="0">
                <a:latin typeface="Arial MT"/>
                <a:cs typeface="Arial MT"/>
              </a:rPr>
              <a:t>two,</a:t>
            </a:r>
            <a:r>
              <a:rPr sz="2600" spc="125" dirty="0">
                <a:latin typeface="Arial MT"/>
                <a:cs typeface="Arial MT"/>
              </a:rPr>
              <a:t> </a:t>
            </a:r>
            <a:r>
              <a:rPr sz="2600" spc="-5" dirty="0">
                <a:latin typeface="Arial MT"/>
                <a:cs typeface="Arial MT"/>
              </a:rPr>
              <a:t>then</a:t>
            </a:r>
            <a:r>
              <a:rPr sz="2600" spc="130" dirty="0">
                <a:latin typeface="Arial MT"/>
                <a:cs typeface="Arial MT"/>
              </a:rPr>
              <a:t> </a:t>
            </a:r>
            <a:r>
              <a:rPr sz="2600" spc="-5" dirty="0">
                <a:latin typeface="Arial MT"/>
                <a:cs typeface="Arial MT"/>
              </a:rPr>
              <a:t>it</a:t>
            </a:r>
            <a:r>
              <a:rPr sz="2600" spc="130" dirty="0">
                <a:latin typeface="Arial MT"/>
                <a:cs typeface="Arial MT"/>
              </a:rPr>
              <a:t> </a:t>
            </a:r>
            <a:r>
              <a:rPr sz="2600" spc="-5" dirty="0">
                <a:latin typeface="Arial MT"/>
                <a:cs typeface="Arial MT"/>
              </a:rPr>
              <a:t>is</a:t>
            </a:r>
            <a:r>
              <a:rPr sz="2600" spc="135" dirty="0">
                <a:latin typeface="Arial MT"/>
                <a:cs typeface="Arial MT"/>
              </a:rPr>
              <a:t> </a:t>
            </a:r>
            <a:r>
              <a:rPr sz="2600" dirty="0">
                <a:latin typeface="Arial MT"/>
                <a:cs typeface="Arial MT"/>
              </a:rPr>
              <a:t>called </a:t>
            </a:r>
            <a:r>
              <a:rPr sz="2600" spc="-765" dirty="0">
                <a:latin typeface="Arial MT"/>
                <a:cs typeface="Arial MT"/>
              </a:rPr>
              <a:t> </a:t>
            </a:r>
            <a:r>
              <a:rPr sz="2600" dirty="0">
                <a:latin typeface="Arial MT"/>
                <a:cs typeface="Arial MT"/>
              </a:rPr>
              <a:t>a</a:t>
            </a:r>
            <a:r>
              <a:rPr sz="2600" spc="-10" dirty="0">
                <a:latin typeface="Arial MT"/>
                <a:cs typeface="Arial MT"/>
              </a:rPr>
              <a:t> </a:t>
            </a:r>
            <a:r>
              <a:rPr sz="2600" spc="-5" dirty="0">
                <a:latin typeface="Arial MT"/>
                <a:cs typeface="Arial MT"/>
              </a:rPr>
              <a:t>Cycle Graph.</a:t>
            </a:r>
            <a:endParaRPr sz="2600" dirty="0">
              <a:latin typeface="Arial MT"/>
              <a:cs typeface="Arial MT"/>
            </a:endParaRPr>
          </a:p>
          <a:p>
            <a:pPr marL="200025" indent="-175260">
              <a:lnSpc>
                <a:spcPct val="100000"/>
              </a:lnSpc>
              <a:spcBef>
                <a:spcPts val="625"/>
              </a:spcBef>
              <a:buChar char="•"/>
              <a:tabLst>
                <a:tab pos="200660" algn="l"/>
              </a:tabLst>
            </a:pPr>
            <a:r>
              <a:rPr sz="2600" b="1" spc="-5" dirty="0">
                <a:latin typeface="Arial"/>
                <a:cs typeface="Arial"/>
              </a:rPr>
              <a:t>Notatio</a:t>
            </a:r>
            <a:r>
              <a:rPr sz="2600" b="1" dirty="0">
                <a:latin typeface="Arial"/>
                <a:cs typeface="Arial"/>
              </a:rPr>
              <a:t>n</a:t>
            </a:r>
            <a:r>
              <a:rPr sz="2600" b="1" spc="-5" dirty="0">
                <a:latin typeface="Arial"/>
                <a:cs typeface="Arial"/>
              </a:rPr>
              <a:t> </a:t>
            </a:r>
            <a:r>
              <a:rPr sz="2600" spc="-1165" dirty="0">
                <a:latin typeface="Arial MT"/>
                <a:cs typeface="Arial MT"/>
              </a:rPr>
              <a:t>−</a:t>
            </a:r>
            <a:r>
              <a:rPr sz="2600" spc="-10" dirty="0">
                <a:latin typeface="Arial MT"/>
                <a:cs typeface="Arial MT"/>
              </a:rPr>
              <a:t> </a:t>
            </a:r>
            <a:r>
              <a:rPr lang="en-US" sz="2600" spc="-10" dirty="0">
                <a:latin typeface="Arial MT"/>
                <a:cs typeface="Arial MT"/>
              </a:rPr>
              <a:t> </a:t>
            </a:r>
            <a:r>
              <a:rPr sz="2600" spc="5" dirty="0">
                <a:latin typeface="Arial MT"/>
                <a:cs typeface="Arial MT"/>
              </a:rPr>
              <a:t>C</a:t>
            </a:r>
            <a:r>
              <a:rPr sz="2600" spc="7" baseline="-31531" dirty="0">
                <a:latin typeface="Arial MT"/>
                <a:cs typeface="Arial MT"/>
              </a:rPr>
              <a:t>n</a:t>
            </a:r>
            <a:endParaRPr sz="2600" baseline="-31531" dirty="0">
              <a:latin typeface="Arial MT"/>
              <a:cs typeface="Arial MT"/>
            </a:endParaRPr>
          </a:p>
        </p:txBody>
      </p:sp>
      <p:pic>
        <p:nvPicPr>
          <p:cNvPr id="4" name="object 4"/>
          <p:cNvPicPr/>
          <p:nvPr/>
        </p:nvPicPr>
        <p:blipFill>
          <a:blip r:embed="rId2" cstate="print"/>
          <a:stretch>
            <a:fillRect/>
          </a:stretch>
        </p:blipFill>
        <p:spPr>
          <a:xfrm>
            <a:off x="3581400" y="2514601"/>
            <a:ext cx="7467600" cy="42231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16249"/>
            <a:ext cx="3507104" cy="443711"/>
          </a:xfrm>
          <a:prstGeom prst="rect">
            <a:avLst/>
          </a:prstGeom>
        </p:spPr>
        <p:txBody>
          <a:bodyPr vert="horz" wrap="square" lIns="0" tIns="12700" rIns="0" bIns="0" rtlCol="0">
            <a:spAutoFit/>
          </a:bodyPr>
          <a:lstStyle/>
          <a:p>
            <a:pPr marL="12700">
              <a:lnSpc>
                <a:spcPct val="100000"/>
              </a:lnSpc>
              <a:spcBef>
                <a:spcPts val="100"/>
              </a:spcBef>
            </a:pPr>
            <a:r>
              <a:rPr sz="2800" b="1" spc="-25" dirty="0">
                <a:latin typeface="Verdana" panose="020B0604030504040204" pitchFamily="34" charset="0"/>
                <a:ea typeface="Verdana" panose="020B0604030504040204" pitchFamily="34" charset="0"/>
                <a:cs typeface="Calibri"/>
              </a:rPr>
              <a:t>10.Cyclic</a:t>
            </a:r>
            <a:r>
              <a:rPr sz="2800" b="1" spc="-65" dirty="0">
                <a:latin typeface="Verdana" panose="020B0604030504040204" pitchFamily="34" charset="0"/>
                <a:ea typeface="Verdana" panose="020B0604030504040204" pitchFamily="34" charset="0"/>
                <a:cs typeface="Calibri"/>
              </a:rPr>
              <a:t> </a:t>
            </a:r>
            <a:r>
              <a:rPr sz="2800" b="1" spc="-20" dirty="0">
                <a:latin typeface="Verdana" panose="020B0604030504040204" pitchFamily="34" charset="0"/>
                <a:ea typeface="Verdana" panose="020B0604030504040204" pitchFamily="34" charset="0"/>
                <a:cs typeface="Calibri"/>
              </a:rPr>
              <a:t>Graph</a:t>
            </a:r>
            <a:endParaRPr sz="2800" b="1" dirty="0">
              <a:latin typeface="Verdana" panose="020B0604030504040204" pitchFamily="34" charset="0"/>
              <a:ea typeface="Verdana" panose="020B0604030504040204" pitchFamily="34" charset="0"/>
              <a:cs typeface="Calibri"/>
            </a:endParaRPr>
          </a:p>
        </p:txBody>
      </p:sp>
      <p:sp>
        <p:nvSpPr>
          <p:cNvPr id="3" name="object 3"/>
          <p:cNvSpPr txBox="1"/>
          <p:nvPr/>
        </p:nvSpPr>
        <p:spPr>
          <a:xfrm>
            <a:off x="323973" y="1169539"/>
            <a:ext cx="8952865" cy="412934"/>
          </a:xfrm>
          <a:prstGeom prst="rect">
            <a:avLst/>
          </a:prstGeom>
        </p:spPr>
        <p:txBody>
          <a:bodyPr vert="horz" wrap="square" lIns="0" tIns="12700" rIns="0" bIns="0" rtlCol="0">
            <a:spAutoFit/>
          </a:bodyPr>
          <a:lstStyle/>
          <a:p>
            <a:pPr marL="187325" indent="-175260">
              <a:lnSpc>
                <a:spcPct val="100000"/>
              </a:lnSpc>
              <a:spcBef>
                <a:spcPts val="100"/>
              </a:spcBef>
              <a:buChar char="•"/>
              <a:tabLst>
                <a:tab pos="187960" algn="l"/>
              </a:tabLst>
            </a:pPr>
            <a:r>
              <a:rPr sz="2600" dirty="0">
                <a:latin typeface="Arial MT"/>
                <a:cs typeface="Arial MT"/>
              </a:rPr>
              <a:t>A</a:t>
            </a:r>
            <a:r>
              <a:rPr sz="2600" spc="-165" dirty="0">
                <a:latin typeface="Arial MT"/>
                <a:cs typeface="Arial MT"/>
              </a:rPr>
              <a:t> </a:t>
            </a:r>
            <a:r>
              <a:rPr sz="2600" spc="-5" dirty="0">
                <a:latin typeface="Arial MT"/>
                <a:cs typeface="Arial MT"/>
              </a:rPr>
              <a:t>graph </a:t>
            </a:r>
            <a:r>
              <a:rPr sz="2600" b="1" spc="-5" dirty="0">
                <a:latin typeface="Arial"/>
                <a:cs typeface="Arial"/>
              </a:rPr>
              <a:t>with</a:t>
            </a:r>
            <a:r>
              <a:rPr sz="2600" b="1" spc="-15" dirty="0">
                <a:latin typeface="Arial"/>
                <a:cs typeface="Arial"/>
              </a:rPr>
              <a:t> </a:t>
            </a:r>
            <a:r>
              <a:rPr sz="2600" b="1" spc="-5" dirty="0">
                <a:latin typeface="Arial"/>
                <a:cs typeface="Arial"/>
              </a:rPr>
              <a:t>at</a:t>
            </a:r>
            <a:r>
              <a:rPr sz="2600" b="1" spc="-10" dirty="0">
                <a:latin typeface="Arial"/>
                <a:cs typeface="Arial"/>
              </a:rPr>
              <a:t> </a:t>
            </a:r>
            <a:r>
              <a:rPr sz="2600" b="1" spc="-5" dirty="0">
                <a:latin typeface="Arial"/>
                <a:cs typeface="Arial"/>
              </a:rPr>
              <a:t>least</a:t>
            </a:r>
            <a:r>
              <a:rPr sz="2600" b="1" spc="-20" dirty="0">
                <a:latin typeface="Arial"/>
                <a:cs typeface="Arial"/>
              </a:rPr>
              <a:t> </a:t>
            </a:r>
            <a:r>
              <a:rPr sz="2600" b="1" spc="-5" dirty="0">
                <a:latin typeface="Arial"/>
                <a:cs typeface="Arial"/>
              </a:rPr>
              <a:t>one</a:t>
            </a:r>
            <a:r>
              <a:rPr sz="2600" b="1" spc="45" dirty="0">
                <a:latin typeface="Arial"/>
                <a:cs typeface="Arial"/>
              </a:rPr>
              <a:t> </a:t>
            </a:r>
            <a:r>
              <a:rPr sz="2600" dirty="0">
                <a:latin typeface="Arial MT"/>
                <a:cs typeface="Arial MT"/>
              </a:rPr>
              <a:t>cycle</a:t>
            </a:r>
            <a:r>
              <a:rPr sz="2600" spc="-10" dirty="0">
                <a:latin typeface="Arial MT"/>
                <a:cs typeface="Arial MT"/>
              </a:rPr>
              <a:t> </a:t>
            </a:r>
            <a:r>
              <a:rPr sz="2600" spc="-5" dirty="0">
                <a:latin typeface="Arial MT"/>
                <a:cs typeface="Arial MT"/>
              </a:rPr>
              <a:t>is</a:t>
            </a:r>
            <a:r>
              <a:rPr sz="2600" spc="-10" dirty="0">
                <a:latin typeface="Arial MT"/>
                <a:cs typeface="Arial MT"/>
              </a:rPr>
              <a:t> </a:t>
            </a:r>
            <a:r>
              <a:rPr sz="2600" dirty="0">
                <a:latin typeface="Arial MT"/>
                <a:cs typeface="Arial MT"/>
              </a:rPr>
              <a:t>called</a:t>
            </a:r>
            <a:r>
              <a:rPr sz="2600" spc="-15" dirty="0">
                <a:latin typeface="Arial MT"/>
                <a:cs typeface="Arial MT"/>
              </a:rPr>
              <a:t> </a:t>
            </a:r>
            <a:r>
              <a:rPr sz="2600" dirty="0">
                <a:latin typeface="Arial MT"/>
                <a:cs typeface="Arial MT"/>
              </a:rPr>
              <a:t>a</a:t>
            </a:r>
            <a:r>
              <a:rPr sz="2600" spc="-10" dirty="0">
                <a:latin typeface="Arial MT"/>
                <a:cs typeface="Arial MT"/>
              </a:rPr>
              <a:t> </a:t>
            </a:r>
            <a:r>
              <a:rPr sz="2600" dirty="0">
                <a:latin typeface="Arial MT"/>
                <a:cs typeface="Arial MT"/>
              </a:rPr>
              <a:t>cyclic</a:t>
            </a:r>
            <a:r>
              <a:rPr sz="2600" spc="-10" dirty="0">
                <a:latin typeface="Arial MT"/>
                <a:cs typeface="Arial MT"/>
              </a:rPr>
              <a:t> </a:t>
            </a:r>
            <a:r>
              <a:rPr sz="2600" spc="-5" dirty="0">
                <a:latin typeface="Arial MT"/>
                <a:cs typeface="Arial MT"/>
              </a:rPr>
              <a:t>graph.</a:t>
            </a:r>
            <a:endParaRPr sz="2600" dirty="0">
              <a:latin typeface="Arial MT"/>
              <a:cs typeface="Arial MT"/>
            </a:endParaRPr>
          </a:p>
        </p:txBody>
      </p:sp>
      <p:pic>
        <p:nvPicPr>
          <p:cNvPr id="4" name="object 4"/>
          <p:cNvPicPr/>
          <p:nvPr/>
        </p:nvPicPr>
        <p:blipFill>
          <a:blip r:embed="rId2" cstate="print"/>
          <a:stretch>
            <a:fillRect/>
          </a:stretch>
        </p:blipFill>
        <p:spPr>
          <a:xfrm>
            <a:off x="914400" y="2209800"/>
            <a:ext cx="9982199" cy="4038599"/>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98501"/>
            <a:ext cx="3780790" cy="443711"/>
          </a:xfrm>
          <a:prstGeom prst="rect">
            <a:avLst/>
          </a:prstGeom>
        </p:spPr>
        <p:txBody>
          <a:bodyPr vert="horz" wrap="square" lIns="0" tIns="12700" rIns="0" bIns="0" rtlCol="0">
            <a:spAutoFit/>
          </a:bodyPr>
          <a:lstStyle/>
          <a:p>
            <a:pPr marL="12700">
              <a:lnSpc>
                <a:spcPct val="100000"/>
              </a:lnSpc>
              <a:spcBef>
                <a:spcPts val="100"/>
              </a:spcBef>
            </a:pPr>
            <a:r>
              <a:rPr sz="2800" b="1" spc="-10" dirty="0">
                <a:latin typeface="Verdana" panose="020B0604030504040204" pitchFamily="34" charset="0"/>
                <a:ea typeface="Verdana" panose="020B0604030504040204" pitchFamily="34" charset="0"/>
                <a:cs typeface="Calibri"/>
              </a:rPr>
              <a:t>11.Acyclic</a:t>
            </a:r>
            <a:r>
              <a:rPr sz="2800" b="1" spc="-95" dirty="0">
                <a:latin typeface="Verdana" panose="020B0604030504040204" pitchFamily="34" charset="0"/>
                <a:ea typeface="Verdana" panose="020B0604030504040204" pitchFamily="34" charset="0"/>
                <a:cs typeface="Calibri"/>
              </a:rPr>
              <a:t> </a:t>
            </a:r>
            <a:r>
              <a:rPr sz="2800" b="1" spc="-20" dirty="0">
                <a:latin typeface="Verdana" panose="020B0604030504040204" pitchFamily="34" charset="0"/>
                <a:ea typeface="Verdana" panose="020B0604030504040204" pitchFamily="34" charset="0"/>
                <a:cs typeface="Calibri"/>
              </a:rPr>
              <a:t>Graph</a:t>
            </a:r>
            <a:endParaRPr sz="2800" b="1">
              <a:latin typeface="Verdana" panose="020B0604030504040204" pitchFamily="34" charset="0"/>
              <a:ea typeface="Verdana" panose="020B0604030504040204" pitchFamily="34" charset="0"/>
              <a:cs typeface="Calibri"/>
            </a:endParaRPr>
          </a:p>
        </p:txBody>
      </p:sp>
      <p:sp>
        <p:nvSpPr>
          <p:cNvPr id="3" name="object 3"/>
          <p:cNvSpPr txBox="1"/>
          <p:nvPr/>
        </p:nvSpPr>
        <p:spPr>
          <a:xfrm>
            <a:off x="304800" y="1048093"/>
            <a:ext cx="8103234" cy="412934"/>
          </a:xfrm>
          <a:prstGeom prst="rect">
            <a:avLst/>
          </a:prstGeom>
        </p:spPr>
        <p:txBody>
          <a:bodyPr vert="horz" wrap="square" lIns="0" tIns="12700" rIns="0" bIns="0" rtlCol="0">
            <a:spAutoFit/>
          </a:bodyPr>
          <a:lstStyle/>
          <a:p>
            <a:pPr marL="187325" indent="-175260">
              <a:lnSpc>
                <a:spcPct val="100000"/>
              </a:lnSpc>
              <a:spcBef>
                <a:spcPts val="100"/>
              </a:spcBef>
              <a:buChar char="•"/>
              <a:tabLst>
                <a:tab pos="187960" algn="l"/>
              </a:tabLst>
            </a:pPr>
            <a:r>
              <a:rPr sz="2600" dirty="0">
                <a:latin typeface="Arial MT"/>
                <a:cs typeface="Arial MT"/>
              </a:rPr>
              <a:t>A</a:t>
            </a:r>
            <a:r>
              <a:rPr sz="2600" spc="-170" dirty="0">
                <a:latin typeface="Arial MT"/>
                <a:cs typeface="Arial MT"/>
              </a:rPr>
              <a:t> </a:t>
            </a:r>
            <a:r>
              <a:rPr sz="2600" spc="-5" dirty="0">
                <a:latin typeface="Arial MT"/>
                <a:cs typeface="Arial MT"/>
              </a:rPr>
              <a:t>graph</a:t>
            </a:r>
            <a:r>
              <a:rPr sz="2600" dirty="0">
                <a:latin typeface="Arial MT"/>
                <a:cs typeface="Arial MT"/>
              </a:rPr>
              <a:t> </a:t>
            </a:r>
            <a:r>
              <a:rPr sz="2600" b="1" spc="-5" dirty="0">
                <a:latin typeface="Arial"/>
                <a:cs typeface="Arial"/>
              </a:rPr>
              <a:t>with</a:t>
            </a:r>
            <a:r>
              <a:rPr sz="2600" b="1" spc="-15" dirty="0">
                <a:latin typeface="Arial"/>
                <a:cs typeface="Arial"/>
              </a:rPr>
              <a:t> </a:t>
            </a:r>
            <a:r>
              <a:rPr sz="2600" b="1" spc="-5" dirty="0">
                <a:latin typeface="Arial"/>
                <a:cs typeface="Arial"/>
              </a:rPr>
              <a:t>no</a:t>
            </a:r>
            <a:r>
              <a:rPr sz="2600" b="1" spc="-20" dirty="0">
                <a:latin typeface="Arial"/>
                <a:cs typeface="Arial"/>
              </a:rPr>
              <a:t> </a:t>
            </a:r>
            <a:r>
              <a:rPr sz="2600" b="1" spc="-5" dirty="0">
                <a:latin typeface="Arial"/>
                <a:cs typeface="Arial"/>
              </a:rPr>
              <a:t>cycles</a:t>
            </a:r>
            <a:r>
              <a:rPr sz="2600" b="1" spc="20" dirty="0">
                <a:latin typeface="Arial"/>
                <a:cs typeface="Arial"/>
              </a:rPr>
              <a:t> </a:t>
            </a:r>
            <a:r>
              <a:rPr sz="2600" spc="-5" dirty="0">
                <a:latin typeface="Arial MT"/>
                <a:cs typeface="Arial MT"/>
              </a:rPr>
              <a:t>is</a:t>
            </a:r>
            <a:r>
              <a:rPr sz="2600" spc="-15" dirty="0">
                <a:latin typeface="Arial MT"/>
                <a:cs typeface="Arial MT"/>
              </a:rPr>
              <a:t> </a:t>
            </a:r>
            <a:r>
              <a:rPr sz="2600" dirty="0">
                <a:latin typeface="Arial MT"/>
                <a:cs typeface="Arial MT"/>
              </a:rPr>
              <a:t>called</a:t>
            </a:r>
            <a:r>
              <a:rPr sz="2600" spc="-10" dirty="0">
                <a:latin typeface="Arial MT"/>
                <a:cs typeface="Arial MT"/>
              </a:rPr>
              <a:t> </a:t>
            </a:r>
            <a:r>
              <a:rPr sz="2600" spc="-5" dirty="0">
                <a:latin typeface="Arial MT"/>
                <a:cs typeface="Arial MT"/>
              </a:rPr>
              <a:t>an</a:t>
            </a:r>
            <a:r>
              <a:rPr sz="2600" spc="-15" dirty="0">
                <a:latin typeface="Arial MT"/>
                <a:cs typeface="Arial MT"/>
              </a:rPr>
              <a:t> </a:t>
            </a:r>
            <a:r>
              <a:rPr sz="2600" spc="-5" dirty="0">
                <a:latin typeface="Arial MT"/>
                <a:cs typeface="Arial MT"/>
              </a:rPr>
              <a:t>acyclic</a:t>
            </a:r>
            <a:r>
              <a:rPr sz="2600" spc="-10" dirty="0">
                <a:latin typeface="Arial MT"/>
                <a:cs typeface="Arial MT"/>
              </a:rPr>
              <a:t> </a:t>
            </a:r>
            <a:r>
              <a:rPr sz="2600" spc="-5" dirty="0">
                <a:latin typeface="Arial MT"/>
                <a:cs typeface="Arial MT"/>
              </a:rPr>
              <a:t>graph.</a:t>
            </a:r>
            <a:endParaRPr sz="2600" dirty="0">
              <a:latin typeface="Arial MT"/>
              <a:cs typeface="Arial MT"/>
            </a:endParaRPr>
          </a:p>
        </p:txBody>
      </p:sp>
      <p:pic>
        <p:nvPicPr>
          <p:cNvPr id="4" name="object 4"/>
          <p:cNvPicPr/>
          <p:nvPr/>
        </p:nvPicPr>
        <p:blipFill>
          <a:blip r:embed="rId2" cstate="print"/>
          <a:stretch>
            <a:fillRect/>
          </a:stretch>
        </p:blipFill>
        <p:spPr>
          <a:xfrm>
            <a:off x="2249556" y="2286000"/>
            <a:ext cx="6818243" cy="402551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494" y="201032"/>
            <a:ext cx="11506199" cy="1458091"/>
          </a:xfrm>
          <a:prstGeom prst="rect">
            <a:avLst/>
          </a:prstGeom>
        </p:spPr>
        <p:txBody>
          <a:bodyPr vert="horz" wrap="square" lIns="0" tIns="46990" rIns="0" bIns="0" rtlCol="0">
            <a:spAutoFit/>
          </a:bodyPr>
          <a:lstStyle/>
          <a:p>
            <a:pPr marL="12700" marR="5080">
              <a:lnSpc>
                <a:spcPts val="2160"/>
              </a:lnSpc>
              <a:spcBef>
                <a:spcPts val="370"/>
              </a:spcBef>
            </a:pPr>
            <a:r>
              <a:rPr sz="2800" b="1" dirty="0">
                <a:latin typeface="Verdana" panose="020B0604030504040204" pitchFamily="34" charset="0"/>
                <a:ea typeface="Verdana" panose="020B0604030504040204" pitchFamily="34" charset="0"/>
                <a:cs typeface="Times New Roman"/>
              </a:rPr>
              <a:t>12. </a:t>
            </a:r>
            <a:r>
              <a:rPr sz="2800" b="1" spc="-5" dirty="0">
                <a:latin typeface="Verdana" panose="020B0604030504040204" pitchFamily="34" charset="0"/>
                <a:ea typeface="Verdana" panose="020B0604030504040204" pitchFamily="34" charset="0"/>
              </a:rPr>
              <a:t>Complementary Graph: </a:t>
            </a:r>
            <a:br>
              <a:rPr lang="en-US" sz="2800" b="1" spc="-5" dirty="0">
                <a:latin typeface="Verdana" panose="020B0604030504040204" pitchFamily="34" charset="0"/>
                <a:ea typeface="Verdana" panose="020B0604030504040204" pitchFamily="34" charset="0"/>
              </a:rPr>
            </a:br>
            <a:br>
              <a:rPr lang="en-US" sz="2800" b="1" spc="-5" dirty="0">
                <a:latin typeface="Verdana" panose="020B0604030504040204" pitchFamily="34" charset="0"/>
                <a:ea typeface="Verdana" panose="020B0604030504040204" pitchFamily="34" charset="0"/>
              </a:rPr>
            </a:br>
            <a:r>
              <a:rPr sz="2600" spc="-5" dirty="0">
                <a:latin typeface="Verdana" panose="020B0604030504040204" pitchFamily="34" charset="0"/>
                <a:ea typeface="Verdana" panose="020B0604030504040204" pitchFamily="34" charset="0"/>
              </a:rPr>
              <a:t>The complement of </a:t>
            </a:r>
            <a:r>
              <a:rPr sz="2600" dirty="0">
                <a:latin typeface="Verdana" panose="020B0604030504040204" pitchFamily="34" charset="0"/>
                <a:ea typeface="Verdana" panose="020B0604030504040204" pitchFamily="34" charset="0"/>
              </a:rPr>
              <a:t>a </a:t>
            </a:r>
            <a:r>
              <a:rPr sz="2600" spc="-5" dirty="0">
                <a:latin typeface="Verdana" panose="020B0604030504040204" pitchFamily="34" charset="0"/>
                <a:ea typeface="Verdana" panose="020B0604030504040204" pitchFamily="34" charset="0"/>
              </a:rPr>
              <a:t>graph </a:t>
            </a:r>
            <a:r>
              <a:rPr sz="2600" dirty="0">
                <a:latin typeface="Verdana" panose="020B0604030504040204" pitchFamily="34" charset="0"/>
                <a:ea typeface="Verdana" panose="020B0604030504040204" pitchFamily="34" charset="0"/>
              </a:rPr>
              <a:t>G </a:t>
            </a:r>
            <a:r>
              <a:rPr sz="2600" spc="-5" dirty="0">
                <a:latin typeface="Verdana" panose="020B0604030504040204" pitchFamily="34" charset="0"/>
                <a:ea typeface="Verdana" panose="020B0604030504040204" pitchFamily="34" charset="0"/>
              </a:rPr>
              <a:t>is defined to be </a:t>
            </a:r>
            <a:r>
              <a:rPr sz="2600" dirty="0">
                <a:latin typeface="Verdana" panose="020B0604030504040204" pitchFamily="34" charset="0"/>
                <a:ea typeface="Verdana" panose="020B0604030504040204" pitchFamily="34" charset="0"/>
              </a:rPr>
              <a:t>a </a:t>
            </a:r>
            <a:r>
              <a:rPr sz="2600" spc="-69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graph which has the same number of vertices as in graph </a:t>
            </a:r>
            <a:r>
              <a:rPr sz="2600" dirty="0">
                <a:latin typeface="Verdana" panose="020B0604030504040204" pitchFamily="34" charset="0"/>
                <a:ea typeface="Verdana" panose="020B0604030504040204" pitchFamily="34" charset="0"/>
              </a:rPr>
              <a:t>G </a:t>
            </a:r>
            <a:r>
              <a:rPr sz="2600" spc="-5" dirty="0">
                <a:latin typeface="Verdana" panose="020B0604030504040204" pitchFamily="34" charset="0"/>
                <a:ea typeface="Verdana" panose="020B0604030504040204" pitchFamily="34" charset="0"/>
              </a:rPr>
              <a:t>and has two </a:t>
            </a:r>
            <a:r>
              <a:rPr sz="260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vertices</a:t>
            </a:r>
            <a:r>
              <a:rPr sz="2600" spc="-1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connected</a:t>
            </a:r>
            <a:r>
              <a:rPr sz="2600" spc="-1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if and</a:t>
            </a:r>
            <a:r>
              <a:rPr sz="2600" spc="-1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only they are</a:t>
            </a:r>
            <a:r>
              <a:rPr sz="2600" spc="-1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not related in the</a:t>
            </a:r>
            <a:r>
              <a:rPr sz="2600" spc="-10" dirty="0">
                <a:latin typeface="Verdana" panose="020B0604030504040204" pitchFamily="34" charset="0"/>
                <a:ea typeface="Verdana" panose="020B0604030504040204" pitchFamily="34" charset="0"/>
              </a:rPr>
              <a:t> </a:t>
            </a:r>
            <a:r>
              <a:rPr sz="2600" spc="-5" dirty="0">
                <a:latin typeface="Verdana" panose="020B0604030504040204" pitchFamily="34" charset="0"/>
                <a:ea typeface="Verdana" panose="020B0604030504040204" pitchFamily="34" charset="0"/>
              </a:rPr>
              <a:t>graph.</a:t>
            </a:r>
          </a:p>
        </p:txBody>
      </p:sp>
      <p:pic>
        <p:nvPicPr>
          <p:cNvPr id="3" name="object 3"/>
          <p:cNvPicPr/>
          <p:nvPr/>
        </p:nvPicPr>
        <p:blipFill>
          <a:blip r:embed="rId2" cstate="print"/>
          <a:stretch>
            <a:fillRect/>
          </a:stretch>
        </p:blipFill>
        <p:spPr>
          <a:xfrm>
            <a:off x="187912" y="2438401"/>
            <a:ext cx="5908088" cy="4218568"/>
          </a:xfrm>
          <a:prstGeom prst="rect">
            <a:avLst/>
          </a:prstGeom>
        </p:spPr>
      </p:pic>
      <p:pic>
        <p:nvPicPr>
          <p:cNvPr id="4" name="object 4"/>
          <p:cNvPicPr/>
          <p:nvPr/>
        </p:nvPicPr>
        <p:blipFill>
          <a:blip r:embed="rId3" cstate="print"/>
          <a:stretch>
            <a:fillRect/>
          </a:stretch>
        </p:blipFill>
        <p:spPr>
          <a:xfrm>
            <a:off x="6553200" y="2438402"/>
            <a:ext cx="5082493" cy="376439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2400"/>
            <a:ext cx="11582400" cy="1693848"/>
          </a:xfrm>
          <a:prstGeom prst="rect">
            <a:avLst/>
          </a:prstGeom>
        </p:spPr>
        <p:txBody>
          <a:bodyPr vert="horz" wrap="square" lIns="0" tIns="280466" rIns="0" bIns="0" rtlCol="0">
            <a:spAutoFit/>
          </a:bodyPr>
          <a:lstStyle/>
          <a:p>
            <a:pPr marL="12700" marR="5080">
              <a:lnSpc>
                <a:spcPts val="2160"/>
              </a:lnSpc>
              <a:spcBef>
                <a:spcPts val="370"/>
              </a:spcBef>
            </a:pPr>
            <a:r>
              <a:rPr sz="2800" b="1" spc="-5" dirty="0">
                <a:latin typeface="Verdana"/>
                <a:cs typeface="Verdana"/>
              </a:rPr>
              <a:t>13.Labeled Graphs: </a:t>
            </a:r>
            <a:br>
              <a:rPr lang="en-US" sz="2800" b="1" spc="-5" dirty="0">
                <a:latin typeface="Verdana"/>
                <a:cs typeface="Verdana"/>
              </a:rPr>
            </a:br>
            <a:br>
              <a:rPr lang="en-US" sz="2600" b="1" spc="-5" dirty="0">
                <a:latin typeface="Verdana"/>
                <a:cs typeface="Verdana"/>
              </a:rPr>
            </a:br>
            <a:r>
              <a:rPr sz="2400" dirty="0"/>
              <a:t>A </a:t>
            </a:r>
            <a:r>
              <a:rPr sz="2400" spc="-5" dirty="0"/>
              <a:t>graph G=(V, E) is called </a:t>
            </a:r>
            <a:r>
              <a:rPr sz="2400" dirty="0"/>
              <a:t>a </a:t>
            </a:r>
            <a:r>
              <a:rPr sz="2400" spc="-5" dirty="0"/>
              <a:t>labeled graph if its edges are </a:t>
            </a:r>
            <a:r>
              <a:rPr sz="2400" spc="-690" dirty="0"/>
              <a:t> </a:t>
            </a:r>
            <a:r>
              <a:rPr sz="2400" spc="-5" dirty="0"/>
              <a:t>labeled with some name or data. So, we can write these labels in place of an </a:t>
            </a:r>
            <a:r>
              <a:rPr sz="2400" dirty="0"/>
              <a:t> </a:t>
            </a:r>
            <a:r>
              <a:rPr sz="2400" spc="-5" dirty="0"/>
              <a:t>ordered</a:t>
            </a:r>
            <a:r>
              <a:rPr sz="2400" spc="-10" dirty="0"/>
              <a:t> </a:t>
            </a:r>
            <a:r>
              <a:rPr sz="2400" spc="-5" dirty="0"/>
              <a:t>pair in its edges set.</a:t>
            </a:r>
            <a:endParaRPr sz="2600" spc="-5" dirty="0"/>
          </a:p>
        </p:txBody>
      </p:sp>
      <p:pic>
        <p:nvPicPr>
          <p:cNvPr id="3" name="object 3"/>
          <p:cNvPicPr/>
          <p:nvPr/>
        </p:nvPicPr>
        <p:blipFill>
          <a:blip r:embed="rId2" cstate="print"/>
          <a:stretch>
            <a:fillRect/>
          </a:stretch>
        </p:blipFill>
        <p:spPr>
          <a:xfrm>
            <a:off x="1676400" y="2107125"/>
            <a:ext cx="8991600" cy="459431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11734800" cy="1175963"/>
          </a:xfrm>
          <a:prstGeom prst="rect">
            <a:avLst/>
          </a:prstGeom>
        </p:spPr>
        <p:txBody>
          <a:bodyPr vert="horz" wrap="square" lIns="0" tIns="46990" rIns="0" bIns="0" rtlCol="0">
            <a:spAutoFit/>
          </a:bodyPr>
          <a:lstStyle/>
          <a:p>
            <a:pPr marL="12700" marR="5080">
              <a:lnSpc>
                <a:spcPts val="2160"/>
              </a:lnSpc>
              <a:spcBef>
                <a:spcPts val="370"/>
              </a:spcBef>
            </a:pPr>
            <a:r>
              <a:rPr sz="2800" b="1" spc="-5" dirty="0">
                <a:latin typeface="Verdana"/>
                <a:cs typeface="Verdana"/>
              </a:rPr>
              <a:t>1</a:t>
            </a:r>
            <a:r>
              <a:rPr lang="en-US" sz="2800" b="1" spc="-5" dirty="0">
                <a:latin typeface="Verdana"/>
                <a:cs typeface="Verdana"/>
              </a:rPr>
              <a:t>4</a:t>
            </a:r>
            <a:r>
              <a:rPr sz="2800" b="1" spc="-5" dirty="0">
                <a:latin typeface="Verdana"/>
                <a:cs typeface="Verdana"/>
              </a:rPr>
              <a:t>.Weighted Graphs: </a:t>
            </a:r>
            <a:br>
              <a:rPr lang="en-US" b="1" spc="-5" dirty="0">
                <a:latin typeface="Verdana"/>
                <a:cs typeface="Verdana"/>
              </a:rPr>
            </a:br>
            <a:br>
              <a:rPr lang="en-IN" b="1" spc="-5" dirty="0">
                <a:latin typeface="Verdana"/>
                <a:cs typeface="Verdana"/>
              </a:rPr>
            </a:br>
            <a:r>
              <a:rPr sz="2600" dirty="0"/>
              <a:t>A </a:t>
            </a:r>
            <a:r>
              <a:rPr sz="2600" spc="-5" dirty="0"/>
              <a:t>graph G=(V, E) is called </a:t>
            </a:r>
            <a:r>
              <a:rPr sz="2600" dirty="0"/>
              <a:t>a </a:t>
            </a:r>
            <a:r>
              <a:rPr sz="2600" spc="-5" dirty="0"/>
              <a:t>weighted graph if each </a:t>
            </a:r>
            <a:r>
              <a:rPr sz="2600" dirty="0"/>
              <a:t> </a:t>
            </a:r>
            <a:r>
              <a:rPr sz="2600" spc="-5" dirty="0"/>
              <a:t>edge of graph </a:t>
            </a:r>
            <a:r>
              <a:rPr sz="2600" dirty="0"/>
              <a:t>G </a:t>
            </a:r>
            <a:r>
              <a:rPr sz="2600" spc="-5" dirty="0"/>
              <a:t>is assigned </a:t>
            </a:r>
            <a:r>
              <a:rPr sz="2600" dirty="0"/>
              <a:t>a </a:t>
            </a:r>
            <a:r>
              <a:rPr sz="2600" spc="-5" dirty="0"/>
              <a:t>positive number </a:t>
            </a:r>
            <a:r>
              <a:rPr sz="2600" dirty="0"/>
              <a:t>w </a:t>
            </a:r>
            <a:r>
              <a:rPr sz="2600" spc="-5" dirty="0"/>
              <a:t>called the weight of the edge </a:t>
            </a:r>
            <a:r>
              <a:rPr sz="2600" spc="-690" dirty="0"/>
              <a:t> </a:t>
            </a:r>
            <a:r>
              <a:rPr sz="2600" spc="-5" dirty="0"/>
              <a:t>e.</a:t>
            </a:r>
          </a:p>
        </p:txBody>
      </p:sp>
      <p:pic>
        <p:nvPicPr>
          <p:cNvPr id="3" name="object 3"/>
          <p:cNvPicPr/>
          <p:nvPr/>
        </p:nvPicPr>
        <p:blipFill>
          <a:blip r:embed="rId2" cstate="print"/>
          <a:stretch>
            <a:fillRect/>
          </a:stretch>
        </p:blipFill>
        <p:spPr>
          <a:xfrm>
            <a:off x="1219200" y="2057400"/>
            <a:ext cx="9905999" cy="40386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228600"/>
            <a:ext cx="6143625" cy="566822"/>
          </a:xfrm>
          <a:prstGeom prst="rect">
            <a:avLst/>
          </a:prstGeom>
        </p:spPr>
        <p:txBody>
          <a:bodyPr vert="horz" wrap="square" lIns="0" tIns="12700" rIns="0" bIns="0" rtlCol="0">
            <a:spAutoFit/>
          </a:bodyPr>
          <a:lstStyle/>
          <a:p>
            <a:pPr marL="12700">
              <a:lnSpc>
                <a:spcPct val="100000"/>
              </a:lnSpc>
              <a:spcBef>
                <a:spcPts val="100"/>
              </a:spcBef>
            </a:pPr>
            <a:r>
              <a:rPr sz="3600" b="1" spc="-20" dirty="0">
                <a:latin typeface="Calibri"/>
                <a:cs typeface="Calibri"/>
              </a:rPr>
              <a:t>Graph</a:t>
            </a:r>
            <a:r>
              <a:rPr sz="3600" b="1" spc="-40" dirty="0">
                <a:latin typeface="Calibri"/>
                <a:cs typeface="Calibri"/>
              </a:rPr>
              <a:t> </a:t>
            </a:r>
            <a:r>
              <a:rPr sz="3600" b="1" spc="-65" dirty="0">
                <a:latin typeface="Calibri"/>
                <a:cs typeface="Calibri"/>
              </a:rPr>
              <a:t>Traversal</a:t>
            </a:r>
            <a:r>
              <a:rPr sz="3600" b="1" spc="-40" dirty="0">
                <a:latin typeface="Calibri"/>
                <a:cs typeface="Calibri"/>
              </a:rPr>
              <a:t> </a:t>
            </a:r>
            <a:r>
              <a:rPr sz="3600" b="1" spc="-10" dirty="0">
                <a:latin typeface="Calibri"/>
                <a:cs typeface="Calibri"/>
              </a:rPr>
              <a:t>Algorithms</a:t>
            </a:r>
            <a:endParaRPr sz="3600" b="1" dirty="0">
              <a:latin typeface="Calibri"/>
              <a:cs typeface="Calibri"/>
            </a:endParaRPr>
          </a:p>
        </p:txBody>
      </p:sp>
      <p:sp>
        <p:nvSpPr>
          <p:cNvPr id="3" name="object 3"/>
          <p:cNvSpPr txBox="1"/>
          <p:nvPr/>
        </p:nvSpPr>
        <p:spPr>
          <a:xfrm>
            <a:off x="235526" y="1285874"/>
            <a:ext cx="11499273" cy="4761560"/>
          </a:xfrm>
          <a:prstGeom prst="rect">
            <a:avLst/>
          </a:prstGeom>
        </p:spPr>
        <p:txBody>
          <a:bodyPr vert="horz" wrap="square" lIns="0" tIns="59690" rIns="0" bIns="0" rtlCol="0">
            <a:spAutoFit/>
          </a:bodyPr>
          <a:lstStyle/>
          <a:p>
            <a:pPr marL="335280" marR="5080" indent="-176530" algn="just">
              <a:lnSpc>
                <a:spcPts val="2930"/>
              </a:lnSpc>
              <a:spcBef>
                <a:spcPts val="470"/>
              </a:spcBef>
              <a:buFont typeface="Arial MT"/>
              <a:buChar char="•"/>
              <a:tabLst>
                <a:tab pos="335915" algn="l"/>
              </a:tabLst>
            </a:pPr>
            <a:r>
              <a:rPr sz="2400" spc="75" dirty="0">
                <a:solidFill>
                  <a:srgbClr val="333333"/>
                </a:solidFill>
                <a:latin typeface="Microsoft Sans Serif"/>
                <a:cs typeface="Microsoft Sans Serif"/>
              </a:rPr>
              <a:t>Graph </a:t>
            </a:r>
            <a:r>
              <a:rPr sz="2400" spc="70" dirty="0">
                <a:solidFill>
                  <a:srgbClr val="333333"/>
                </a:solidFill>
                <a:latin typeface="Microsoft Sans Serif"/>
                <a:cs typeface="Microsoft Sans Serif"/>
              </a:rPr>
              <a:t>traversal </a:t>
            </a:r>
            <a:r>
              <a:rPr sz="2400" dirty="0">
                <a:solidFill>
                  <a:srgbClr val="333333"/>
                </a:solidFill>
                <a:latin typeface="Microsoft Sans Serif"/>
                <a:cs typeface="Microsoft Sans Serif"/>
              </a:rPr>
              <a:t>is </a:t>
            </a:r>
            <a:r>
              <a:rPr sz="2400" spc="5" dirty="0">
                <a:solidFill>
                  <a:srgbClr val="333333"/>
                </a:solidFill>
                <a:latin typeface="Microsoft Sans Serif"/>
                <a:cs typeface="Microsoft Sans Serif"/>
              </a:rPr>
              <a:t>a </a:t>
            </a:r>
            <a:r>
              <a:rPr sz="2400" spc="95" dirty="0">
                <a:solidFill>
                  <a:srgbClr val="333333"/>
                </a:solidFill>
                <a:latin typeface="Microsoft Sans Serif"/>
                <a:cs typeface="Microsoft Sans Serif"/>
              </a:rPr>
              <a:t>technique </a:t>
            </a:r>
            <a:r>
              <a:rPr sz="2400" spc="65" dirty="0">
                <a:solidFill>
                  <a:srgbClr val="333333"/>
                </a:solidFill>
                <a:latin typeface="Microsoft Sans Serif"/>
                <a:cs typeface="Microsoft Sans Serif"/>
              </a:rPr>
              <a:t>used </a:t>
            </a:r>
            <a:r>
              <a:rPr sz="2400" spc="165" dirty="0">
                <a:solidFill>
                  <a:srgbClr val="333333"/>
                </a:solidFill>
                <a:latin typeface="Microsoft Sans Serif"/>
                <a:cs typeface="Microsoft Sans Serif"/>
              </a:rPr>
              <a:t>for </a:t>
            </a:r>
            <a:r>
              <a:rPr sz="2400" spc="5" dirty="0">
                <a:solidFill>
                  <a:srgbClr val="333333"/>
                </a:solidFill>
                <a:latin typeface="Microsoft Sans Serif"/>
                <a:cs typeface="Microsoft Sans Serif"/>
              </a:rPr>
              <a:t>a </a:t>
            </a:r>
            <a:r>
              <a:rPr sz="2400" spc="50" dirty="0">
                <a:solidFill>
                  <a:srgbClr val="333333"/>
                </a:solidFill>
                <a:latin typeface="Microsoft Sans Serif"/>
                <a:cs typeface="Microsoft Sans Serif"/>
              </a:rPr>
              <a:t>searching </a:t>
            </a:r>
            <a:r>
              <a:rPr sz="2400" spc="85" dirty="0">
                <a:solidFill>
                  <a:srgbClr val="333333"/>
                </a:solidFill>
                <a:latin typeface="Microsoft Sans Serif"/>
                <a:cs typeface="Microsoft Sans Serif"/>
              </a:rPr>
              <a:t>vertex </a:t>
            </a:r>
            <a:r>
              <a:rPr sz="2400" spc="110" dirty="0">
                <a:solidFill>
                  <a:srgbClr val="333333"/>
                </a:solidFill>
                <a:latin typeface="Microsoft Sans Serif"/>
                <a:cs typeface="Microsoft Sans Serif"/>
              </a:rPr>
              <a:t>in </a:t>
            </a:r>
            <a:r>
              <a:rPr sz="2400" spc="5" dirty="0">
                <a:solidFill>
                  <a:srgbClr val="333333"/>
                </a:solidFill>
                <a:latin typeface="Microsoft Sans Serif"/>
                <a:cs typeface="Microsoft Sans Serif"/>
              </a:rPr>
              <a:t>a </a:t>
            </a:r>
            <a:r>
              <a:rPr sz="2400" spc="10" dirty="0">
                <a:solidFill>
                  <a:srgbClr val="333333"/>
                </a:solidFill>
                <a:latin typeface="Microsoft Sans Serif"/>
                <a:cs typeface="Microsoft Sans Serif"/>
              </a:rPr>
              <a:t> </a:t>
            </a:r>
            <a:r>
              <a:rPr sz="2400" spc="70" dirty="0">
                <a:solidFill>
                  <a:srgbClr val="333333"/>
                </a:solidFill>
                <a:latin typeface="Microsoft Sans Serif"/>
                <a:cs typeface="Microsoft Sans Serif"/>
              </a:rPr>
              <a:t>graph. </a:t>
            </a:r>
            <a:endParaRPr lang="en-US" sz="2400" spc="70" dirty="0">
              <a:solidFill>
                <a:srgbClr val="333333"/>
              </a:solidFill>
              <a:latin typeface="Microsoft Sans Serif"/>
              <a:cs typeface="Microsoft Sans Serif"/>
            </a:endParaRPr>
          </a:p>
          <a:p>
            <a:pPr marL="335280" marR="5080" indent="-176530" algn="just">
              <a:lnSpc>
                <a:spcPts val="2930"/>
              </a:lnSpc>
              <a:spcBef>
                <a:spcPts val="470"/>
              </a:spcBef>
              <a:buFont typeface="Arial MT"/>
              <a:buChar char="•"/>
              <a:tabLst>
                <a:tab pos="335915" algn="l"/>
              </a:tabLst>
            </a:pPr>
            <a:r>
              <a:rPr sz="2400" spc="5" dirty="0">
                <a:solidFill>
                  <a:srgbClr val="333333"/>
                </a:solidFill>
                <a:latin typeface="Microsoft Sans Serif"/>
                <a:cs typeface="Microsoft Sans Serif"/>
              </a:rPr>
              <a:t>The </a:t>
            </a:r>
            <a:r>
              <a:rPr sz="2400" spc="95" dirty="0">
                <a:solidFill>
                  <a:srgbClr val="333333"/>
                </a:solidFill>
                <a:latin typeface="Microsoft Sans Serif"/>
                <a:cs typeface="Microsoft Sans Serif"/>
              </a:rPr>
              <a:t>graph </a:t>
            </a:r>
            <a:r>
              <a:rPr sz="2400" spc="70" dirty="0">
                <a:solidFill>
                  <a:srgbClr val="333333"/>
                </a:solidFill>
                <a:latin typeface="Microsoft Sans Serif"/>
                <a:cs typeface="Microsoft Sans Serif"/>
              </a:rPr>
              <a:t>traversal </a:t>
            </a:r>
            <a:r>
              <a:rPr sz="2400" dirty="0">
                <a:solidFill>
                  <a:srgbClr val="333333"/>
                </a:solidFill>
                <a:latin typeface="Microsoft Sans Serif"/>
                <a:cs typeface="Microsoft Sans Serif"/>
              </a:rPr>
              <a:t>is </a:t>
            </a:r>
            <a:r>
              <a:rPr sz="2400" spc="30" dirty="0">
                <a:solidFill>
                  <a:srgbClr val="333333"/>
                </a:solidFill>
                <a:latin typeface="Microsoft Sans Serif"/>
                <a:cs typeface="Microsoft Sans Serif"/>
              </a:rPr>
              <a:t>also </a:t>
            </a:r>
            <a:r>
              <a:rPr sz="2400" spc="65" dirty="0">
                <a:solidFill>
                  <a:srgbClr val="333333"/>
                </a:solidFill>
                <a:latin typeface="Microsoft Sans Serif"/>
                <a:cs typeface="Microsoft Sans Serif"/>
              </a:rPr>
              <a:t>used </a:t>
            </a:r>
            <a:r>
              <a:rPr sz="2400" spc="170" dirty="0">
                <a:solidFill>
                  <a:srgbClr val="333333"/>
                </a:solidFill>
                <a:latin typeface="Microsoft Sans Serif"/>
                <a:cs typeface="Microsoft Sans Serif"/>
              </a:rPr>
              <a:t>to </a:t>
            </a:r>
            <a:r>
              <a:rPr sz="2400" spc="60" dirty="0">
                <a:solidFill>
                  <a:srgbClr val="333333"/>
                </a:solidFill>
                <a:latin typeface="Microsoft Sans Serif"/>
                <a:cs typeface="Microsoft Sans Serif"/>
              </a:rPr>
              <a:t>decide </a:t>
            </a:r>
            <a:r>
              <a:rPr sz="2400" spc="130" dirty="0">
                <a:solidFill>
                  <a:srgbClr val="333333"/>
                </a:solidFill>
                <a:latin typeface="Microsoft Sans Serif"/>
                <a:cs typeface="Microsoft Sans Serif"/>
              </a:rPr>
              <a:t>the </a:t>
            </a:r>
            <a:r>
              <a:rPr sz="2400" spc="140" dirty="0">
                <a:solidFill>
                  <a:srgbClr val="333333"/>
                </a:solidFill>
                <a:latin typeface="Microsoft Sans Serif"/>
                <a:cs typeface="Microsoft Sans Serif"/>
              </a:rPr>
              <a:t>order of </a:t>
            </a:r>
            <a:r>
              <a:rPr sz="2400" spc="145" dirty="0">
                <a:solidFill>
                  <a:srgbClr val="333333"/>
                </a:solidFill>
                <a:latin typeface="Microsoft Sans Serif"/>
                <a:cs typeface="Microsoft Sans Serif"/>
              </a:rPr>
              <a:t> </a:t>
            </a:r>
            <a:r>
              <a:rPr sz="2400" spc="50" dirty="0">
                <a:solidFill>
                  <a:srgbClr val="333333"/>
                </a:solidFill>
                <a:latin typeface="Microsoft Sans Serif"/>
                <a:cs typeface="Microsoft Sans Serif"/>
              </a:rPr>
              <a:t>vertices </a:t>
            </a:r>
            <a:r>
              <a:rPr sz="2400" dirty="0">
                <a:solidFill>
                  <a:srgbClr val="333333"/>
                </a:solidFill>
                <a:latin typeface="Microsoft Sans Serif"/>
                <a:cs typeface="Microsoft Sans Serif"/>
              </a:rPr>
              <a:t>is </a:t>
            </a:r>
            <a:r>
              <a:rPr sz="2400" spc="65" dirty="0">
                <a:solidFill>
                  <a:srgbClr val="333333"/>
                </a:solidFill>
                <a:latin typeface="Microsoft Sans Serif"/>
                <a:cs typeface="Microsoft Sans Serif"/>
              </a:rPr>
              <a:t>visited </a:t>
            </a:r>
            <a:r>
              <a:rPr sz="2400" spc="110" dirty="0">
                <a:solidFill>
                  <a:srgbClr val="333333"/>
                </a:solidFill>
                <a:latin typeface="Microsoft Sans Serif"/>
                <a:cs typeface="Microsoft Sans Serif"/>
              </a:rPr>
              <a:t>in </a:t>
            </a:r>
            <a:r>
              <a:rPr sz="2400" spc="130" dirty="0">
                <a:solidFill>
                  <a:srgbClr val="333333"/>
                </a:solidFill>
                <a:latin typeface="Microsoft Sans Serif"/>
                <a:cs typeface="Microsoft Sans Serif"/>
              </a:rPr>
              <a:t>the </a:t>
            </a:r>
            <a:r>
              <a:rPr sz="2400" spc="45" dirty="0">
                <a:solidFill>
                  <a:srgbClr val="333333"/>
                </a:solidFill>
                <a:latin typeface="Microsoft Sans Serif"/>
                <a:cs typeface="Microsoft Sans Serif"/>
              </a:rPr>
              <a:t>search </a:t>
            </a:r>
            <a:r>
              <a:rPr sz="2400" spc="35" dirty="0">
                <a:solidFill>
                  <a:srgbClr val="333333"/>
                </a:solidFill>
                <a:latin typeface="Microsoft Sans Serif"/>
                <a:cs typeface="Microsoft Sans Serif"/>
              </a:rPr>
              <a:t>process. </a:t>
            </a:r>
            <a:endParaRPr lang="en-US" sz="2400" spc="35" dirty="0">
              <a:solidFill>
                <a:srgbClr val="333333"/>
              </a:solidFill>
              <a:latin typeface="Microsoft Sans Serif"/>
              <a:cs typeface="Microsoft Sans Serif"/>
            </a:endParaRPr>
          </a:p>
          <a:p>
            <a:pPr marL="335280" marR="5080" indent="-176530" algn="just">
              <a:lnSpc>
                <a:spcPts val="2930"/>
              </a:lnSpc>
              <a:spcBef>
                <a:spcPts val="470"/>
              </a:spcBef>
              <a:buFont typeface="Arial MT"/>
              <a:buChar char="•"/>
              <a:tabLst>
                <a:tab pos="335915" algn="l"/>
              </a:tabLst>
            </a:pPr>
            <a:r>
              <a:rPr sz="2400" spc="-85" dirty="0">
                <a:solidFill>
                  <a:srgbClr val="333333"/>
                </a:solidFill>
                <a:latin typeface="Microsoft Sans Serif"/>
                <a:cs typeface="Microsoft Sans Serif"/>
              </a:rPr>
              <a:t>A </a:t>
            </a:r>
            <a:r>
              <a:rPr sz="2400" spc="95" dirty="0">
                <a:solidFill>
                  <a:srgbClr val="333333"/>
                </a:solidFill>
                <a:latin typeface="Microsoft Sans Serif"/>
                <a:cs typeface="Microsoft Sans Serif"/>
              </a:rPr>
              <a:t>graph </a:t>
            </a:r>
            <a:r>
              <a:rPr sz="2400" spc="70" dirty="0">
                <a:solidFill>
                  <a:srgbClr val="333333"/>
                </a:solidFill>
                <a:latin typeface="Microsoft Sans Serif"/>
                <a:cs typeface="Microsoft Sans Serif"/>
              </a:rPr>
              <a:t>traversal </a:t>
            </a:r>
            <a:r>
              <a:rPr sz="2400" spc="120" dirty="0">
                <a:solidFill>
                  <a:srgbClr val="333333"/>
                </a:solidFill>
                <a:latin typeface="Microsoft Sans Serif"/>
                <a:cs typeface="Microsoft Sans Serif"/>
              </a:rPr>
              <a:t>ﬁnds </a:t>
            </a:r>
            <a:r>
              <a:rPr sz="2400" spc="-705" dirty="0">
                <a:solidFill>
                  <a:srgbClr val="333333"/>
                </a:solidFill>
                <a:latin typeface="Microsoft Sans Serif"/>
                <a:cs typeface="Microsoft Sans Serif"/>
              </a:rPr>
              <a:t> </a:t>
            </a:r>
            <a:r>
              <a:rPr sz="2400" spc="130" dirty="0">
                <a:solidFill>
                  <a:srgbClr val="333333"/>
                </a:solidFill>
                <a:latin typeface="Microsoft Sans Serif"/>
                <a:cs typeface="Microsoft Sans Serif"/>
              </a:rPr>
              <a:t>the </a:t>
            </a:r>
            <a:r>
              <a:rPr sz="2400" spc="20" dirty="0">
                <a:solidFill>
                  <a:srgbClr val="333333"/>
                </a:solidFill>
                <a:latin typeface="Microsoft Sans Serif"/>
                <a:cs typeface="Microsoft Sans Serif"/>
              </a:rPr>
              <a:t>edges </a:t>
            </a:r>
            <a:r>
              <a:rPr sz="2400" spc="170" dirty="0">
                <a:solidFill>
                  <a:srgbClr val="333333"/>
                </a:solidFill>
                <a:latin typeface="Microsoft Sans Serif"/>
                <a:cs typeface="Microsoft Sans Serif"/>
              </a:rPr>
              <a:t>to </a:t>
            </a:r>
            <a:r>
              <a:rPr sz="2400" spc="85" dirty="0">
                <a:solidFill>
                  <a:srgbClr val="333333"/>
                </a:solidFill>
                <a:latin typeface="Microsoft Sans Serif"/>
                <a:cs typeface="Microsoft Sans Serif"/>
              </a:rPr>
              <a:t>be </a:t>
            </a:r>
            <a:r>
              <a:rPr sz="2400" spc="65" dirty="0">
                <a:solidFill>
                  <a:srgbClr val="333333"/>
                </a:solidFill>
                <a:latin typeface="Microsoft Sans Serif"/>
                <a:cs typeface="Microsoft Sans Serif"/>
              </a:rPr>
              <a:t>used </a:t>
            </a:r>
            <a:r>
              <a:rPr sz="2400" spc="110" dirty="0">
                <a:solidFill>
                  <a:srgbClr val="333333"/>
                </a:solidFill>
                <a:latin typeface="Microsoft Sans Serif"/>
                <a:cs typeface="Microsoft Sans Serif"/>
              </a:rPr>
              <a:t>in </a:t>
            </a:r>
            <a:r>
              <a:rPr sz="2400" spc="130" dirty="0">
                <a:solidFill>
                  <a:srgbClr val="333333"/>
                </a:solidFill>
                <a:latin typeface="Microsoft Sans Serif"/>
                <a:cs typeface="Microsoft Sans Serif"/>
              </a:rPr>
              <a:t>the </a:t>
            </a:r>
            <a:r>
              <a:rPr sz="2400" spc="45" dirty="0">
                <a:solidFill>
                  <a:srgbClr val="333333"/>
                </a:solidFill>
                <a:latin typeface="Microsoft Sans Serif"/>
                <a:cs typeface="Microsoft Sans Serif"/>
              </a:rPr>
              <a:t>search process </a:t>
            </a:r>
            <a:r>
              <a:rPr sz="2400" spc="155" dirty="0">
                <a:solidFill>
                  <a:srgbClr val="333333"/>
                </a:solidFill>
                <a:latin typeface="Microsoft Sans Serif"/>
                <a:cs typeface="Microsoft Sans Serif"/>
              </a:rPr>
              <a:t>without </a:t>
            </a:r>
            <a:r>
              <a:rPr sz="2400" spc="75" dirty="0">
                <a:solidFill>
                  <a:srgbClr val="333333"/>
                </a:solidFill>
                <a:latin typeface="Microsoft Sans Serif"/>
                <a:cs typeface="Microsoft Sans Serif"/>
              </a:rPr>
              <a:t>creating </a:t>
            </a:r>
            <a:r>
              <a:rPr sz="2400" spc="80" dirty="0">
                <a:solidFill>
                  <a:srgbClr val="333333"/>
                </a:solidFill>
                <a:latin typeface="Microsoft Sans Serif"/>
                <a:cs typeface="Microsoft Sans Serif"/>
              </a:rPr>
              <a:t> </a:t>
            </a:r>
            <a:r>
              <a:rPr sz="2400" spc="60" dirty="0">
                <a:solidFill>
                  <a:srgbClr val="333333"/>
                </a:solidFill>
                <a:latin typeface="Microsoft Sans Serif"/>
                <a:cs typeface="Microsoft Sans Serif"/>
              </a:rPr>
              <a:t>loops.</a:t>
            </a:r>
            <a:r>
              <a:rPr sz="2400" spc="-5" dirty="0">
                <a:solidFill>
                  <a:srgbClr val="333333"/>
                </a:solidFill>
                <a:latin typeface="Microsoft Sans Serif"/>
                <a:cs typeface="Microsoft Sans Serif"/>
              </a:rPr>
              <a:t> </a:t>
            </a:r>
            <a:endParaRPr lang="en-US" sz="2400" spc="-5" dirty="0">
              <a:solidFill>
                <a:srgbClr val="333333"/>
              </a:solidFill>
              <a:latin typeface="Microsoft Sans Serif"/>
              <a:cs typeface="Microsoft Sans Serif"/>
            </a:endParaRPr>
          </a:p>
          <a:p>
            <a:pPr marL="335280" marR="5080" indent="-176530" algn="just">
              <a:lnSpc>
                <a:spcPts val="2930"/>
              </a:lnSpc>
              <a:spcBef>
                <a:spcPts val="470"/>
              </a:spcBef>
              <a:buFont typeface="Arial MT"/>
              <a:buChar char="•"/>
              <a:tabLst>
                <a:tab pos="335915" algn="l"/>
              </a:tabLst>
            </a:pPr>
            <a:r>
              <a:rPr sz="2400" spc="55" dirty="0">
                <a:solidFill>
                  <a:srgbClr val="333333"/>
                </a:solidFill>
                <a:latin typeface="Microsoft Sans Serif"/>
                <a:cs typeface="Microsoft Sans Serif"/>
              </a:rPr>
              <a:t>That</a:t>
            </a:r>
            <a:r>
              <a:rPr sz="2400" spc="-5" dirty="0">
                <a:solidFill>
                  <a:srgbClr val="333333"/>
                </a:solidFill>
                <a:latin typeface="Microsoft Sans Serif"/>
                <a:cs typeface="Microsoft Sans Serif"/>
              </a:rPr>
              <a:t> </a:t>
            </a:r>
            <a:r>
              <a:rPr sz="2400" spc="75" dirty="0">
                <a:solidFill>
                  <a:srgbClr val="333333"/>
                </a:solidFill>
                <a:latin typeface="Microsoft Sans Serif"/>
                <a:cs typeface="Microsoft Sans Serif"/>
              </a:rPr>
              <a:t>means</a:t>
            </a:r>
            <a:r>
              <a:rPr sz="2400" spc="-5" dirty="0">
                <a:solidFill>
                  <a:srgbClr val="333333"/>
                </a:solidFill>
                <a:latin typeface="Microsoft Sans Serif"/>
                <a:cs typeface="Microsoft Sans Serif"/>
              </a:rPr>
              <a:t> </a:t>
            </a:r>
            <a:r>
              <a:rPr sz="2400" spc="55" dirty="0">
                <a:solidFill>
                  <a:srgbClr val="333333"/>
                </a:solidFill>
                <a:latin typeface="Microsoft Sans Serif"/>
                <a:cs typeface="Microsoft Sans Serif"/>
              </a:rPr>
              <a:t>using</a:t>
            </a:r>
            <a:r>
              <a:rPr sz="2400" spc="-5" dirty="0">
                <a:solidFill>
                  <a:srgbClr val="333333"/>
                </a:solidFill>
                <a:latin typeface="Microsoft Sans Serif"/>
                <a:cs typeface="Microsoft Sans Serif"/>
              </a:rPr>
              <a:t> </a:t>
            </a:r>
            <a:r>
              <a:rPr sz="2400" spc="95" dirty="0">
                <a:solidFill>
                  <a:srgbClr val="333333"/>
                </a:solidFill>
                <a:latin typeface="Microsoft Sans Serif"/>
                <a:cs typeface="Microsoft Sans Serif"/>
              </a:rPr>
              <a:t>graph</a:t>
            </a:r>
            <a:r>
              <a:rPr sz="2400" spc="-5" dirty="0">
                <a:solidFill>
                  <a:srgbClr val="333333"/>
                </a:solidFill>
                <a:latin typeface="Microsoft Sans Serif"/>
                <a:cs typeface="Microsoft Sans Serif"/>
              </a:rPr>
              <a:t> </a:t>
            </a:r>
            <a:r>
              <a:rPr sz="2400" spc="70" dirty="0">
                <a:solidFill>
                  <a:srgbClr val="333333"/>
                </a:solidFill>
                <a:latin typeface="Microsoft Sans Serif"/>
                <a:cs typeface="Microsoft Sans Serif"/>
              </a:rPr>
              <a:t>traversal</a:t>
            </a:r>
            <a:r>
              <a:rPr sz="2400" spc="-5" dirty="0">
                <a:solidFill>
                  <a:srgbClr val="333333"/>
                </a:solidFill>
                <a:latin typeface="Microsoft Sans Serif"/>
                <a:cs typeface="Microsoft Sans Serif"/>
              </a:rPr>
              <a:t> </a:t>
            </a:r>
            <a:r>
              <a:rPr sz="2400" spc="85" dirty="0">
                <a:solidFill>
                  <a:srgbClr val="333333"/>
                </a:solidFill>
                <a:latin typeface="Microsoft Sans Serif"/>
                <a:cs typeface="Microsoft Sans Serif"/>
              </a:rPr>
              <a:t>we</a:t>
            </a:r>
            <a:r>
              <a:rPr sz="2400" spc="-10" dirty="0">
                <a:solidFill>
                  <a:srgbClr val="333333"/>
                </a:solidFill>
                <a:latin typeface="Microsoft Sans Serif"/>
                <a:cs typeface="Microsoft Sans Serif"/>
              </a:rPr>
              <a:t> </a:t>
            </a:r>
            <a:r>
              <a:rPr sz="2400" spc="55" dirty="0">
                <a:solidFill>
                  <a:srgbClr val="333333"/>
                </a:solidFill>
                <a:latin typeface="Microsoft Sans Serif"/>
                <a:cs typeface="Microsoft Sans Serif"/>
              </a:rPr>
              <a:t>visit</a:t>
            </a:r>
            <a:r>
              <a:rPr sz="2400" spc="-5" dirty="0">
                <a:solidFill>
                  <a:srgbClr val="333333"/>
                </a:solidFill>
                <a:latin typeface="Microsoft Sans Serif"/>
                <a:cs typeface="Microsoft Sans Serif"/>
              </a:rPr>
              <a:t> </a:t>
            </a:r>
            <a:r>
              <a:rPr sz="2400" spc="45" dirty="0">
                <a:solidFill>
                  <a:srgbClr val="333333"/>
                </a:solidFill>
                <a:latin typeface="Microsoft Sans Serif"/>
                <a:cs typeface="Microsoft Sans Serif"/>
              </a:rPr>
              <a:t>all</a:t>
            </a:r>
            <a:r>
              <a:rPr sz="2400" dirty="0">
                <a:solidFill>
                  <a:srgbClr val="333333"/>
                </a:solidFill>
                <a:latin typeface="Microsoft Sans Serif"/>
                <a:cs typeface="Microsoft Sans Serif"/>
              </a:rPr>
              <a:t> </a:t>
            </a:r>
            <a:r>
              <a:rPr sz="2400" spc="130" dirty="0">
                <a:solidFill>
                  <a:srgbClr val="333333"/>
                </a:solidFill>
                <a:latin typeface="Microsoft Sans Serif"/>
                <a:cs typeface="Microsoft Sans Serif"/>
              </a:rPr>
              <a:t>the</a:t>
            </a:r>
            <a:r>
              <a:rPr sz="2400" spc="-5" dirty="0">
                <a:solidFill>
                  <a:srgbClr val="333333"/>
                </a:solidFill>
                <a:latin typeface="Microsoft Sans Serif"/>
                <a:cs typeface="Microsoft Sans Serif"/>
              </a:rPr>
              <a:t> </a:t>
            </a:r>
            <a:r>
              <a:rPr sz="2400" spc="50" dirty="0">
                <a:solidFill>
                  <a:srgbClr val="333333"/>
                </a:solidFill>
                <a:latin typeface="Microsoft Sans Serif"/>
                <a:cs typeface="Microsoft Sans Serif"/>
              </a:rPr>
              <a:t>vertices </a:t>
            </a:r>
            <a:r>
              <a:rPr sz="2400" spc="-705" dirty="0">
                <a:solidFill>
                  <a:srgbClr val="333333"/>
                </a:solidFill>
                <a:latin typeface="Microsoft Sans Serif"/>
                <a:cs typeface="Microsoft Sans Serif"/>
              </a:rPr>
              <a:t> </a:t>
            </a:r>
            <a:r>
              <a:rPr sz="2400" spc="145" dirty="0">
                <a:solidFill>
                  <a:srgbClr val="333333"/>
                </a:solidFill>
                <a:latin typeface="Microsoft Sans Serif"/>
                <a:cs typeface="Microsoft Sans Serif"/>
              </a:rPr>
              <a:t>of</a:t>
            </a:r>
            <a:r>
              <a:rPr sz="2400" spc="425" dirty="0">
                <a:solidFill>
                  <a:srgbClr val="333333"/>
                </a:solidFill>
                <a:latin typeface="Microsoft Sans Serif"/>
                <a:cs typeface="Microsoft Sans Serif"/>
              </a:rPr>
              <a:t> </a:t>
            </a:r>
            <a:r>
              <a:rPr sz="2400" spc="130" dirty="0">
                <a:solidFill>
                  <a:srgbClr val="333333"/>
                </a:solidFill>
                <a:latin typeface="Microsoft Sans Serif"/>
                <a:cs typeface="Microsoft Sans Serif"/>
              </a:rPr>
              <a:t>the</a:t>
            </a:r>
            <a:r>
              <a:rPr sz="2400" spc="470" dirty="0">
                <a:solidFill>
                  <a:srgbClr val="333333"/>
                </a:solidFill>
                <a:latin typeface="Microsoft Sans Serif"/>
                <a:cs typeface="Microsoft Sans Serif"/>
              </a:rPr>
              <a:t> </a:t>
            </a:r>
            <a:r>
              <a:rPr sz="2400" spc="95" dirty="0">
                <a:solidFill>
                  <a:srgbClr val="333333"/>
                </a:solidFill>
                <a:latin typeface="Microsoft Sans Serif"/>
                <a:cs typeface="Microsoft Sans Serif"/>
              </a:rPr>
              <a:t>graph</a:t>
            </a:r>
            <a:r>
              <a:rPr sz="2400" spc="570" dirty="0">
                <a:solidFill>
                  <a:srgbClr val="333333"/>
                </a:solidFill>
                <a:latin typeface="Microsoft Sans Serif"/>
                <a:cs typeface="Microsoft Sans Serif"/>
              </a:rPr>
              <a:t> </a:t>
            </a:r>
            <a:r>
              <a:rPr sz="2400" spc="155" dirty="0">
                <a:solidFill>
                  <a:srgbClr val="333333"/>
                </a:solidFill>
                <a:latin typeface="Microsoft Sans Serif"/>
                <a:cs typeface="Microsoft Sans Serif"/>
              </a:rPr>
              <a:t>without</a:t>
            </a:r>
            <a:r>
              <a:rPr sz="2400" spc="390" dirty="0">
                <a:solidFill>
                  <a:srgbClr val="333333"/>
                </a:solidFill>
                <a:latin typeface="Microsoft Sans Serif"/>
                <a:cs typeface="Microsoft Sans Serif"/>
              </a:rPr>
              <a:t> </a:t>
            </a:r>
            <a:r>
              <a:rPr sz="2400" spc="80" dirty="0">
                <a:solidFill>
                  <a:srgbClr val="333333"/>
                </a:solidFill>
                <a:latin typeface="Microsoft Sans Serif"/>
                <a:cs typeface="Microsoft Sans Serif"/>
              </a:rPr>
              <a:t>getting</a:t>
            </a:r>
            <a:r>
              <a:rPr sz="2400" spc="615" dirty="0">
                <a:solidFill>
                  <a:srgbClr val="333333"/>
                </a:solidFill>
                <a:latin typeface="Microsoft Sans Serif"/>
                <a:cs typeface="Microsoft Sans Serif"/>
              </a:rPr>
              <a:t> </a:t>
            </a:r>
            <a:r>
              <a:rPr sz="2400" spc="140" dirty="0">
                <a:solidFill>
                  <a:srgbClr val="333333"/>
                </a:solidFill>
                <a:latin typeface="Microsoft Sans Serif"/>
                <a:cs typeface="Microsoft Sans Serif"/>
              </a:rPr>
              <a:t>into</a:t>
            </a:r>
            <a:r>
              <a:rPr sz="2400" spc="440" dirty="0">
                <a:solidFill>
                  <a:srgbClr val="333333"/>
                </a:solidFill>
                <a:latin typeface="Microsoft Sans Serif"/>
                <a:cs typeface="Microsoft Sans Serif"/>
              </a:rPr>
              <a:t> </a:t>
            </a:r>
            <a:r>
              <a:rPr sz="2400" spc="95" dirty="0">
                <a:solidFill>
                  <a:srgbClr val="333333"/>
                </a:solidFill>
                <a:latin typeface="Microsoft Sans Serif"/>
                <a:cs typeface="Microsoft Sans Serif"/>
              </a:rPr>
              <a:t>looping</a:t>
            </a:r>
            <a:r>
              <a:rPr sz="2400" spc="575" dirty="0">
                <a:solidFill>
                  <a:srgbClr val="333333"/>
                </a:solidFill>
                <a:latin typeface="Microsoft Sans Serif"/>
                <a:cs typeface="Microsoft Sans Serif"/>
              </a:rPr>
              <a:t> </a:t>
            </a:r>
            <a:r>
              <a:rPr sz="2400" spc="95" dirty="0">
                <a:solidFill>
                  <a:srgbClr val="333333"/>
                </a:solidFill>
                <a:latin typeface="Microsoft Sans Serif"/>
                <a:cs typeface="Microsoft Sans Serif"/>
              </a:rPr>
              <a:t>path.</a:t>
            </a:r>
            <a:endParaRPr sz="2400" dirty="0">
              <a:latin typeface="Microsoft Sans Serif"/>
              <a:cs typeface="Microsoft Sans Serif"/>
            </a:endParaRPr>
          </a:p>
          <a:p>
            <a:pPr marL="335280" marR="7620">
              <a:lnSpc>
                <a:spcPts val="2930"/>
              </a:lnSpc>
              <a:spcBef>
                <a:spcPts val="1905"/>
              </a:spcBef>
              <a:tabLst>
                <a:tab pos="1455420" algn="l"/>
                <a:tab pos="2174240" algn="l"/>
                <a:tab pos="2964180" algn="l"/>
                <a:tab pos="4097020" algn="l"/>
                <a:tab pos="5693410" algn="l"/>
                <a:tab pos="7656830" algn="l"/>
                <a:tab pos="8463280" algn="l"/>
                <a:tab pos="9356090" algn="l"/>
                <a:tab pos="10074910" algn="l"/>
              </a:tabLst>
            </a:pPr>
            <a:r>
              <a:rPr sz="2400" spc="45" dirty="0">
                <a:solidFill>
                  <a:srgbClr val="333333"/>
                </a:solidFill>
                <a:latin typeface="Microsoft Sans Serif"/>
                <a:cs typeface="Microsoft Sans Serif"/>
              </a:rPr>
              <a:t>Ther</a:t>
            </a:r>
            <a:r>
              <a:rPr sz="2400" spc="55" dirty="0">
                <a:solidFill>
                  <a:srgbClr val="333333"/>
                </a:solidFill>
                <a:latin typeface="Microsoft Sans Serif"/>
                <a:cs typeface="Microsoft Sans Serif"/>
              </a:rPr>
              <a:t>e</a:t>
            </a:r>
            <a:r>
              <a:rPr sz="2400" dirty="0">
                <a:solidFill>
                  <a:srgbClr val="333333"/>
                </a:solidFill>
                <a:latin typeface="Microsoft Sans Serif"/>
                <a:cs typeface="Microsoft Sans Serif"/>
              </a:rPr>
              <a:t>	</a:t>
            </a:r>
            <a:r>
              <a:rPr sz="2400" spc="65" dirty="0">
                <a:solidFill>
                  <a:srgbClr val="333333"/>
                </a:solidFill>
                <a:latin typeface="Microsoft Sans Serif"/>
                <a:cs typeface="Microsoft Sans Serif"/>
              </a:rPr>
              <a:t>ar</a:t>
            </a:r>
            <a:r>
              <a:rPr sz="2400" spc="90" dirty="0">
                <a:solidFill>
                  <a:srgbClr val="333333"/>
                </a:solidFill>
                <a:latin typeface="Microsoft Sans Serif"/>
                <a:cs typeface="Microsoft Sans Serif"/>
              </a:rPr>
              <a:t>e</a:t>
            </a:r>
            <a:r>
              <a:rPr sz="2400" dirty="0">
                <a:solidFill>
                  <a:srgbClr val="333333"/>
                </a:solidFill>
                <a:latin typeface="Microsoft Sans Serif"/>
                <a:cs typeface="Microsoft Sans Serif"/>
              </a:rPr>
              <a:t>	</a:t>
            </a:r>
            <a:r>
              <a:rPr sz="2400" spc="155" dirty="0">
                <a:solidFill>
                  <a:srgbClr val="333333"/>
                </a:solidFill>
                <a:latin typeface="Microsoft Sans Serif"/>
                <a:cs typeface="Microsoft Sans Serif"/>
              </a:rPr>
              <a:t>tw</a:t>
            </a:r>
            <a:r>
              <a:rPr sz="2400" spc="180" dirty="0">
                <a:solidFill>
                  <a:srgbClr val="333333"/>
                </a:solidFill>
                <a:latin typeface="Microsoft Sans Serif"/>
                <a:cs typeface="Microsoft Sans Serif"/>
              </a:rPr>
              <a:t>o</a:t>
            </a:r>
            <a:r>
              <a:rPr sz="2400" dirty="0">
                <a:solidFill>
                  <a:srgbClr val="333333"/>
                </a:solidFill>
                <a:latin typeface="Microsoft Sans Serif"/>
                <a:cs typeface="Microsoft Sans Serif"/>
              </a:rPr>
              <a:t>	</a:t>
            </a:r>
            <a:r>
              <a:rPr sz="2400" spc="90" dirty="0">
                <a:solidFill>
                  <a:srgbClr val="333333"/>
                </a:solidFill>
                <a:latin typeface="Microsoft Sans Serif"/>
                <a:cs typeface="Microsoft Sans Serif"/>
              </a:rPr>
              <a:t>grap</a:t>
            </a:r>
            <a:r>
              <a:rPr sz="2400" spc="110" dirty="0">
                <a:solidFill>
                  <a:srgbClr val="333333"/>
                </a:solidFill>
                <a:latin typeface="Microsoft Sans Serif"/>
                <a:cs typeface="Microsoft Sans Serif"/>
              </a:rPr>
              <a:t>h</a:t>
            </a:r>
            <a:r>
              <a:rPr sz="2400" dirty="0">
                <a:solidFill>
                  <a:srgbClr val="333333"/>
                </a:solidFill>
                <a:latin typeface="Microsoft Sans Serif"/>
                <a:cs typeface="Microsoft Sans Serif"/>
              </a:rPr>
              <a:t>	</a:t>
            </a:r>
            <a:r>
              <a:rPr sz="2400" spc="75" dirty="0">
                <a:solidFill>
                  <a:srgbClr val="333333"/>
                </a:solidFill>
                <a:latin typeface="Microsoft Sans Serif"/>
                <a:cs typeface="Microsoft Sans Serif"/>
              </a:rPr>
              <a:t>traversa</a:t>
            </a:r>
            <a:r>
              <a:rPr sz="2400" spc="40" dirty="0">
                <a:solidFill>
                  <a:srgbClr val="333333"/>
                </a:solidFill>
                <a:latin typeface="Microsoft Sans Serif"/>
                <a:cs typeface="Microsoft Sans Serif"/>
              </a:rPr>
              <a:t>l</a:t>
            </a:r>
            <a:r>
              <a:rPr sz="2400" dirty="0">
                <a:solidFill>
                  <a:srgbClr val="333333"/>
                </a:solidFill>
                <a:latin typeface="Microsoft Sans Serif"/>
                <a:cs typeface="Microsoft Sans Serif"/>
              </a:rPr>
              <a:t>	</a:t>
            </a:r>
            <a:r>
              <a:rPr sz="2400" spc="80" dirty="0">
                <a:solidFill>
                  <a:srgbClr val="333333"/>
                </a:solidFill>
                <a:latin typeface="Microsoft Sans Serif"/>
                <a:cs typeface="Microsoft Sans Serif"/>
              </a:rPr>
              <a:t>technique</a:t>
            </a:r>
            <a:r>
              <a:rPr sz="2400" spc="90" dirty="0">
                <a:solidFill>
                  <a:srgbClr val="333333"/>
                </a:solidFill>
                <a:latin typeface="Microsoft Sans Serif"/>
                <a:cs typeface="Microsoft Sans Serif"/>
              </a:rPr>
              <a:t>s</a:t>
            </a:r>
            <a:r>
              <a:rPr sz="2400" dirty="0">
                <a:solidFill>
                  <a:srgbClr val="333333"/>
                </a:solidFill>
                <a:latin typeface="Microsoft Sans Serif"/>
                <a:cs typeface="Microsoft Sans Serif"/>
              </a:rPr>
              <a:t>	</a:t>
            </a:r>
            <a:r>
              <a:rPr sz="2400" spc="105" dirty="0">
                <a:solidFill>
                  <a:srgbClr val="333333"/>
                </a:solidFill>
                <a:latin typeface="Microsoft Sans Serif"/>
                <a:cs typeface="Microsoft Sans Serif"/>
              </a:rPr>
              <a:t>an</a:t>
            </a:r>
            <a:r>
              <a:rPr sz="2400" spc="110" dirty="0">
                <a:solidFill>
                  <a:srgbClr val="333333"/>
                </a:solidFill>
                <a:latin typeface="Microsoft Sans Serif"/>
                <a:cs typeface="Microsoft Sans Serif"/>
              </a:rPr>
              <a:t>d</a:t>
            </a:r>
            <a:r>
              <a:rPr sz="2400" dirty="0">
                <a:solidFill>
                  <a:srgbClr val="333333"/>
                </a:solidFill>
                <a:latin typeface="Microsoft Sans Serif"/>
                <a:cs typeface="Microsoft Sans Serif"/>
              </a:rPr>
              <a:t>	</a:t>
            </a:r>
            <a:r>
              <a:rPr sz="2400" spc="95" dirty="0">
                <a:solidFill>
                  <a:srgbClr val="333333"/>
                </a:solidFill>
                <a:latin typeface="Microsoft Sans Serif"/>
                <a:cs typeface="Microsoft Sans Serif"/>
              </a:rPr>
              <a:t>the</a:t>
            </a:r>
            <a:r>
              <a:rPr sz="2400" spc="110" dirty="0">
                <a:solidFill>
                  <a:srgbClr val="333333"/>
                </a:solidFill>
                <a:latin typeface="Microsoft Sans Serif"/>
                <a:cs typeface="Microsoft Sans Serif"/>
              </a:rPr>
              <a:t>y</a:t>
            </a:r>
            <a:r>
              <a:rPr sz="2400" dirty="0">
                <a:solidFill>
                  <a:srgbClr val="333333"/>
                </a:solidFill>
                <a:latin typeface="Microsoft Sans Serif"/>
                <a:cs typeface="Microsoft Sans Serif"/>
              </a:rPr>
              <a:t>	</a:t>
            </a:r>
            <a:r>
              <a:rPr sz="2400" spc="65" dirty="0">
                <a:solidFill>
                  <a:srgbClr val="333333"/>
                </a:solidFill>
                <a:latin typeface="Microsoft Sans Serif"/>
                <a:cs typeface="Microsoft Sans Serif"/>
              </a:rPr>
              <a:t>ar</a:t>
            </a:r>
            <a:r>
              <a:rPr sz="2400" spc="90" dirty="0">
                <a:solidFill>
                  <a:srgbClr val="333333"/>
                </a:solidFill>
                <a:latin typeface="Microsoft Sans Serif"/>
                <a:cs typeface="Microsoft Sans Serif"/>
              </a:rPr>
              <a:t>e</a:t>
            </a:r>
            <a:r>
              <a:rPr sz="2400" dirty="0">
                <a:solidFill>
                  <a:srgbClr val="333333"/>
                </a:solidFill>
                <a:latin typeface="Microsoft Sans Serif"/>
                <a:cs typeface="Microsoft Sans Serif"/>
              </a:rPr>
              <a:t>	</a:t>
            </a:r>
            <a:r>
              <a:rPr sz="2400" spc="-25" dirty="0">
                <a:solidFill>
                  <a:srgbClr val="333333"/>
                </a:solidFill>
                <a:latin typeface="Microsoft Sans Serif"/>
                <a:cs typeface="Microsoft Sans Serif"/>
              </a:rPr>
              <a:t>as  </a:t>
            </a:r>
            <a:r>
              <a:rPr sz="2400" spc="70" dirty="0">
                <a:solidFill>
                  <a:srgbClr val="333333"/>
                </a:solidFill>
                <a:latin typeface="Microsoft Sans Serif"/>
                <a:cs typeface="Microsoft Sans Serif"/>
              </a:rPr>
              <a:t>follows.</a:t>
            </a:r>
            <a:endParaRPr sz="2400" dirty="0">
              <a:latin typeface="Microsoft Sans Serif"/>
              <a:cs typeface="Microsoft Sans Serif"/>
            </a:endParaRPr>
          </a:p>
          <a:p>
            <a:pPr marL="335280" indent="-323215">
              <a:lnSpc>
                <a:spcPct val="100000"/>
              </a:lnSpc>
              <a:spcBef>
                <a:spcPts val="650"/>
              </a:spcBef>
              <a:buFont typeface="Calibri"/>
              <a:buAutoNum type="arabicPeriod"/>
              <a:tabLst>
                <a:tab pos="335915" algn="l"/>
              </a:tabLst>
            </a:pPr>
            <a:r>
              <a:rPr sz="2400" b="1" spc="-140" dirty="0">
                <a:solidFill>
                  <a:srgbClr val="333333"/>
                </a:solidFill>
                <a:latin typeface="Arial"/>
                <a:cs typeface="Arial"/>
              </a:rPr>
              <a:t>DF</a:t>
            </a:r>
            <a:r>
              <a:rPr sz="2400" b="1" spc="-135" dirty="0">
                <a:solidFill>
                  <a:srgbClr val="333333"/>
                </a:solidFill>
                <a:latin typeface="Arial"/>
                <a:cs typeface="Arial"/>
              </a:rPr>
              <a:t>S</a:t>
            </a:r>
            <a:r>
              <a:rPr sz="2400" b="1" spc="-50" dirty="0">
                <a:solidFill>
                  <a:srgbClr val="333333"/>
                </a:solidFill>
                <a:latin typeface="Arial"/>
                <a:cs typeface="Arial"/>
              </a:rPr>
              <a:t> </a:t>
            </a:r>
            <a:r>
              <a:rPr sz="2400" b="1" spc="100" dirty="0">
                <a:solidFill>
                  <a:srgbClr val="333333"/>
                </a:solidFill>
                <a:latin typeface="Arial"/>
                <a:cs typeface="Arial"/>
              </a:rPr>
              <a:t>(Dept</a:t>
            </a:r>
            <a:r>
              <a:rPr sz="2400" b="1" spc="125" dirty="0">
                <a:solidFill>
                  <a:srgbClr val="333333"/>
                </a:solidFill>
                <a:latin typeface="Arial"/>
                <a:cs typeface="Arial"/>
              </a:rPr>
              <a:t>h</a:t>
            </a:r>
            <a:r>
              <a:rPr sz="2400" b="1" spc="-55" dirty="0">
                <a:solidFill>
                  <a:srgbClr val="333333"/>
                </a:solidFill>
                <a:latin typeface="Arial"/>
                <a:cs typeface="Arial"/>
              </a:rPr>
              <a:t> </a:t>
            </a:r>
            <a:r>
              <a:rPr sz="2400" b="1" spc="40" dirty="0">
                <a:solidFill>
                  <a:srgbClr val="333333"/>
                </a:solidFill>
                <a:latin typeface="Arial"/>
                <a:cs typeface="Arial"/>
              </a:rPr>
              <a:t>Firs</a:t>
            </a:r>
            <a:r>
              <a:rPr sz="2400" b="1" spc="35" dirty="0">
                <a:solidFill>
                  <a:srgbClr val="333333"/>
                </a:solidFill>
                <a:latin typeface="Arial"/>
                <a:cs typeface="Arial"/>
              </a:rPr>
              <a:t>t</a:t>
            </a:r>
            <a:r>
              <a:rPr sz="2400" b="1" spc="-55" dirty="0">
                <a:solidFill>
                  <a:srgbClr val="333333"/>
                </a:solidFill>
                <a:latin typeface="Arial"/>
                <a:cs typeface="Arial"/>
              </a:rPr>
              <a:t> </a:t>
            </a:r>
            <a:r>
              <a:rPr sz="2400" b="1" spc="15" dirty="0">
                <a:solidFill>
                  <a:srgbClr val="333333"/>
                </a:solidFill>
                <a:latin typeface="Arial"/>
                <a:cs typeface="Arial"/>
              </a:rPr>
              <a:t>Search)</a:t>
            </a:r>
            <a:endParaRPr sz="2400" dirty="0">
              <a:latin typeface="Arial"/>
              <a:cs typeface="Arial"/>
            </a:endParaRPr>
          </a:p>
          <a:p>
            <a:pPr marL="335280" indent="-323215">
              <a:lnSpc>
                <a:spcPct val="100000"/>
              </a:lnSpc>
              <a:spcBef>
                <a:spcPts val="695"/>
              </a:spcBef>
              <a:buFont typeface="Calibri"/>
              <a:buAutoNum type="arabicPeriod"/>
              <a:tabLst>
                <a:tab pos="335915" algn="l"/>
              </a:tabLst>
            </a:pPr>
            <a:r>
              <a:rPr sz="2400" b="1" spc="-204" dirty="0">
                <a:solidFill>
                  <a:srgbClr val="333333"/>
                </a:solidFill>
                <a:latin typeface="Arial"/>
                <a:cs typeface="Arial"/>
              </a:rPr>
              <a:t>BF</a:t>
            </a:r>
            <a:r>
              <a:rPr sz="2400" b="1" spc="-200" dirty="0">
                <a:solidFill>
                  <a:srgbClr val="333333"/>
                </a:solidFill>
                <a:latin typeface="Arial"/>
                <a:cs typeface="Arial"/>
              </a:rPr>
              <a:t>S</a:t>
            </a:r>
            <a:r>
              <a:rPr sz="2400" b="1" spc="-55" dirty="0">
                <a:solidFill>
                  <a:srgbClr val="333333"/>
                </a:solidFill>
                <a:latin typeface="Arial"/>
                <a:cs typeface="Arial"/>
              </a:rPr>
              <a:t> </a:t>
            </a:r>
            <a:r>
              <a:rPr sz="2400" b="1" spc="90" dirty="0">
                <a:solidFill>
                  <a:srgbClr val="333333"/>
                </a:solidFill>
                <a:latin typeface="Arial"/>
                <a:cs typeface="Arial"/>
              </a:rPr>
              <a:t>(Breadt</a:t>
            </a:r>
            <a:r>
              <a:rPr sz="2400" b="1" spc="114" dirty="0">
                <a:solidFill>
                  <a:srgbClr val="333333"/>
                </a:solidFill>
                <a:latin typeface="Arial"/>
                <a:cs typeface="Arial"/>
              </a:rPr>
              <a:t>h</a:t>
            </a:r>
            <a:r>
              <a:rPr sz="2400" b="1" spc="-55" dirty="0">
                <a:solidFill>
                  <a:srgbClr val="333333"/>
                </a:solidFill>
                <a:latin typeface="Arial"/>
                <a:cs typeface="Arial"/>
              </a:rPr>
              <a:t> </a:t>
            </a:r>
            <a:r>
              <a:rPr sz="2400" b="1" spc="40" dirty="0">
                <a:solidFill>
                  <a:srgbClr val="333333"/>
                </a:solidFill>
                <a:latin typeface="Arial"/>
                <a:cs typeface="Arial"/>
              </a:rPr>
              <a:t>Firs</a:t>
            </a:r>
            <a:r>
              <a:rPr sz="2400" b="1" spc="35" dirty="0">
                <a:solidFill>
                  <a:srgbClr val="333333"/>
                </a:solidFill>
                <a:latin typeface="Arial"/>
                <a:cs typeface="Arial"/>
              </a:rPr>
              <a:t>t</a:t>
            </a:r>
            <a:r>
              <a:rPr sz="2400" b="1" spc="-55" dirty="0">
                <a:solidFill>
                  <a:srgbClr val="333333"/>
                </a:solidFill>
                <a:latin typeface="Arial"/>
                <a:cs typeface="Arial"/>
              </a:rPr>
              <a:t> </a:t>
            </a:r>
            <a:r>
              <a:rPr sz="2400" b="1" spc="15" dirty="0">
                <a:solidFill>
                  <a:srgbClr val="333333"/>
                </a:solidFill>
                <a:latin typeface="Arial"/>
                <a:cs typeface="Arial"/>
              </a:rPr>
              <a:t>Search)</a:t>
            </a:r>
            <a:endParaRPr sz="24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22869"/>
            <a:ext cx="11934306" cy="2034531"/>
          </a:xfrm>
          <a:prstGeom prst="rect">
            <a:avLst/>
          </a:prstGeom>
        </p:spPr>
        <p:txBody>
          <a:bodyPr vert="horz" wrap="square" lIns="0" tIns="170815" rIns="0" bIns="0" rtlCol="0">
            <a:spAutoFit/>
          </a:bodyPr>
          <a:lstStyle/>
          <a:p>
            <a:pPr marL="12700">
              <a:lnSpc>
                <a:spcPct val="100000"/>
              </a:lnSpc>
              <a:spcBef>
                <a:spcPts val="1345"/>
              </a:spcBef>
            </a:pPr>
            <a:r>
              <a:rPr sz="2800" b="1" spc="-240" dirty="0">
                <a:solidFill>
                  <a:srgbClr val="E00D50"/>
                </a:solidFill>
                <a:latin typeface="Arial"/>
                <a:cs typeface="Arial"/>
              </a:rPr>
              <a:t>DF</a:t>
            </a:r>
            <a:r>
              <a:rPr sz="2800" b="1" spc="-235" dirty="0">
                <a:solidFill>
                  <a:srgbClr val="E00D50"/>
                </a:solidFill>
                <a:latin typeface="Arial"/>
                <a:cs typeface="Arial"/>
              </a:rPr>
              <a:t>S</a:t>
            </a:r>
            <a:r>
              <a:rPr sz="2800" b="1" spc="-85" dirty="0">
                <a:solidFill>
                  <a:srgbClr val="E00D50"/>
                </a:solidFill>
                <a:latin typeface="Arial"/>
                <a:cs typeface="Arial"/>
              </a:rPr>
              <a:t> </a:t>
            </a:r>
            <a:r>
              <a:rPr sz="2800" b="1" spc="150" dirty="0">
                <a:solidFill>
                  <a:srgbClr val="E00D50"/>
                </a:solidFill>
                <a:latin typeface="Arial"/>
                <a:cs typeface="Arial"/>
              </a:rPr>
              <a:t>(Dept</a:t>
            </a:r>
            <a:r>
              <a:rPr sz="2800" b="1" spc="190" dirty="0">
                <a:solidFill>
                  <a:srgbClr val="E00D50"/>
                </a:solidFill>
                <a:latin typeface="Arial"/>
                <a:cs typeface="Arial"/>
              </a:rPr>
              <a:t>h</a:t>
            </a:r>
            <a:r>
              <a:rPr sz="2800" b="1" spc="-95" dirty="0">
                <a:solidFill>
                  <a:srgbClr val="E00D50"/>
                </a:solidFill>
                <a:latin typeface="Arial"/>
                <a:cs typeface="Arial"/>
              </a:rPr>
              <a:t> </a:t>
            </a:r>
            <a:r>
              <a:rPr sz="2800" b="1" spc="55" dirty="0">
                <a:solidFill>
                  <a:srgbClr val="E00D50"/>
                </a:solidFill>
                <a:latin typeface="Arial"/>
                <a:cs typeface="Arial"/>
              </a:rPr>
              <a:t>Firs</a:t>
            </a:r>
            <a:r>
              <a:rPr sz="2800" b="1" spc="45" dirty="0">
                <a:solidFill>
                  <a:srgbClr val="E00D50"/>
                </a:solidFill>
                <a:latin typeface="Arial"/>
                <a:cs typeface="Arial"/>
              </a:rPr>
              <a:t>t</a:t>
            </a:r>
            <a:r>
              <a:rPr sz="2800" b="1" spc="-95" dirty="0">
                <a:solidFill>
                  <a:srgbClr val="E00D50"/>
                </a:solidFill>
                <a:latin typeface="Arial"/>
                <a:cs typeface="Arial"/>
              </a:rPr>
              <a:t> </a:t>
            </a:r>
            <a:r>
              <a:rPr sz="2800" b="1" spc="20" dirty="0">
                <a:solidFill>
                  <a:srgbClr val="E00D50"/>
                </a:solidFill>
                <a:latin typeface="Arial"/>
                <a:cs typeface="Arial"/>
              </a:rPr>
              <a:t>Search)</a:t>
            </a:r>
            <a:endParaRPr sz="2800" dirty="0">
              <a:latin typeface="Arial"/>
              <a:cs typeface="Arial"/>
            </a:endParaRPr>
          </a:p>
          <a:p>
            <a:pPr marL="12700" marR="5080">
              <a:spcBef>
                <a:spcPts val="600"/>
              </a:spcBef>
            </a:pPr>
            <a:r>
              <a:rPr sz="2200" spc="-85" dirty="0">
                <a:solidFill>
                  <a:srgbClr val="333333"/>
                </a:solidFill>
                <a:latin typeface="Microsoft Sans Serif"/>
                <a:cs typeface="Microsoft Sans Serif"/>
              </a:rPr>
              <a:t>DFS</a:t>
            </a:r>
            <a:r>
              <a:rPr sz="2200" dirty="0">
                <a:solidFill>
                  <a:srgbClr val="333333"/>
                </a:solidFill>
                <a:latin typeface="Microsoft Sans Serif"/>
                <a:cs typeface="Microsoft Sans Serif"/>
              </a:rPr>
              <a:t> </a:t>
            </a:r>
            <a:r>
              <a:rPr sz="2200" spc="40" dirty="0">
                <a:solidFill>
                  <a:srgbClr val="333333"/>
                </a:solidFill>
                <a:latin typeface="Microsoft Sans Serif"/>
                <a:cs typeface="Microsoft Sans Serif"/>
              </a:rPr>
              <a:t>traversal</a:t>
            </a:r>
            <a:r>
              <a:rPr sz="2200" spc="5" dirty="0">
                <a:solidFill>
                  <a:srgbClr val="333333"/>
                </a:solidFill>
                <a:latin typeface="Microsoft Sans Serif"/>
                <a:cs typeface="Microsoft Sans Serif"/>
              </a:rPr>
              <a:t> </a:t>
            </a:r>
            <a:r>
              <a:rPr sz="2200" spc="80" dirty="0">
                <a:solidFill>
                  <a:srgbClr val="333333"/>
                </a:solidFill>
                <a:latin typeface="Microsoft Sans Serif"/>
                <a:cs typeface="Microsoft Sans Serif"/>
              </a:rPr>
              <a:t>of</a:t>
            </a:r>
            <a:r>
              <a:rPr sz="2200" spc="5" dirty="0">
                <a:solidFill>
                  <a:srgbClr val="333333"/>
                </a:solidFill>
                <a:latin typeface="Microsoft Sans Serif"/>
                <a:cs typeface="Microsoft Sans Serif"/>
              </a:rPr>
              <a:t> </a:t>
            </a:r>
            <a:r>
              <a:rPr sz="2200" spc="10" dirty="0">
                <a:solidFill>
                  <a:srgbClr val="333333"/>
                </a:solidFill>
                <a:latin typeface="Microsoft Sans Serif"/>
                <a:cs typeface="Microsoft Sans Serif"/>
              </a:rPr>
              <a:t>a</a:t>
            </a:r>
            <a:r>
              <a:rPr sz="2200" spc="5" dirty="0">
                <a:solidFill>
                  <a:srgbClr val="333333"/>
                </a:solidFill>
                <a:latin typeface="Microsoft Sans Serif"/>
                <a:cs typeface="Microsoft Sans Serif"/>
              </a:rPr>
              <a:t> </a:t>
            </a:r>
            <a:r>
              <a:rPr sz="2200" spc="60" dirty="0">
                <a:solidFill>
                  <a:srgbClr val="333333"/>
                </a:solidFill>
                <a:latin typeface="Microsoft Sans Serif"/>
                <a:cs typeface="Microsoft Sans Serif"/>
              </a:rPr>
              <a:t>graph</a:t>
            </a:r>
            <a:r>
              <a:rPr sz="2200" spc="5" dirty="0">
                <a:solidFill>
                  <a:srgbClr val="333333"/>
                </a:solidFill>
                <a:latin typeface="Microsoft Sans Serif"/>
                <a:cs typeface="Microsoft Sans Serif"/>
              </a:rPr>
              <a:t> </a:t>
            </a:r>
            <a:r>
              <a:rPr sz="2200" spc="50" dirty="0">
                <a:solidFill>
                  <a:srgbClr val="333333"/>
                </a:solidFill>
                <a:latin typeface="Microsoft Sans Serif"/>
                <a:cs typeface="Microsoft Sans Serif"/>
              </a:rPr>
              <a:t>produces</a:t>
            </a:r>
            <a:r>
              <a:rPr sz="2200" spc="5" dirty="0">
                <a:solidFill>
                  <a:srgbClr val="333333"/>
                </a:solidFill>
                <a:latin typeface="Microsoft Sans Serif"/>
                <a:cs typeface="Microsoft Sans Serif"/>
              </a:rPr>
              <a:t> </a:t>
            </a:r>
            <a:r>
              <a:rPr sz="2200" spc="10" dirty="0">
                <a:solidFill>
                  <a:srgbClr val="333333"/>
                </a:solidFill>
                <a:latin typeface="Microsoft Sans Serif"/>
                <a:cs typeface="Microsoft Sans Serif"/>
              </a:rPr>
              <a:t>a</a:t>
            </a:r>
            <a:r>
              <a:rPr sz="2200" spc="55" dirty="0">
                <a:solidFill>
                  <a:srgbClr val="333333"/>
                </a:solidFill>
                <a:latin typeface="Microsoft Sans Serif"/>
                <a:cs typeface="Microsoft Sans Serif"/>
              </a:rPr>
              <a:t> </a:t>
            </a:r>
            <a:r>
              <a:rPr sz="2200" b="1" spc="30" dirty="0">
                <a:solidFill>
                  <a:srgbClr val="333333"/>
                </a:solidFill>
                <a:latin typeface="Arial"/>
                <a:cs typeface="Arial"/>
              </a:rPr>
              <a:t>spanning</a:t>
            </a:r>
            <a:r>
              <a:rPr sz="2200" b="1" spc="-10" dirty="0">
                <a:solidFill>
                  <a:srgbClr val="333333"/>
                </a:solidFill>
                <a:latin typeface="Arial"/>
                <a:cs typeface="Arial"/>
              </a:rPr>
              <a:t> </a:t>
            </a:r>
            <a:r>
              <a:rPr sz="2200" b="1" spc="90" dirty="0">
                <a:solidFill>
                  <a:srgbClr val="333333"/>
                </a:solidFill>
                <a:latin typeface="Arial"/>
                <a:cs typeface="Arial"/>
              </a:rPr>
              <a:t>tree</a:t>
            </a:r>
            <a:r>
              <a:rPr sz="2200" b="1" spc="-15" dirty="0">
                <a:solidFill>
                  <a:srgbClr val="333333"/>
                </a:solidFill>
                <a:latin typeface="Arial"/>
                <a:cs typeface="Arial"/>
              </a:rPr>
              <a:t> </a:t>
            </a:r>
            <a:r>
              <a:rPr sz="2200" spc="-5" dirty="0">
                <a:solidFill>
                  <a:srgbClr val="333333"/>
                </a:solidFill>
                <a:latin typeface="Microsoft Sans Serif"/>
                <a:cs typeface="Microsoft Sans Serif"/>
              </a:rPr>
              <a:t>as</a:t>
            </a:r>
            <a:r>
              <a:rPr sz="2200" spc="5" dirty="0">
                <a:solidFill>
                  <a:srgbClr val="333333"/>
                </a:solidFill>
                <a:latin typeface="Microsoft Sans Serif"/>
                <a:cs typeface="Microsoft Sans Serif"/>
              </a:rPr>
              <a:t> </a:t>
            </a:r>
            <a:r>
              <a:rPr sz="2200" spc="65" dirty="0">
                <a:solidFill>
                  <a:srgbClr val="333333"/>
                </a:solidFill>
                <a:latin typeface="Microsoft Sans Serif"/>
                <a:cs typeface="Microsoft Sans Serif"/>
              </a:rPr>
              <a:t>ﬁnal</a:t>
            </a:r>
            <a:r>
              <a:rPr sz="2200" spc="5" dirty="0">
                <a:solidFill>
                  <a:srgbClr val="333333"/>
                </a:solidFill>
                <a:latin typeface="Microsoft Sans Serif"/>
                <a:cs typeface="Microsoft Sans Serif"/>
              </a:rPr>
              <a:t> </a:t>
            </a:r>
            <a:r>
              <a:rPr sz="2200" spc="45" dirty="0">
                <a:solidFill>
                  <a:srgbClr val="333333"/>
                </a:solidFill>
                <a:latin typeface="Microsoft Sans Serif"/>
                <a:cs typeface="Microsoft Sans Serif"/>
              </a:rPr>
              <a:t>result.</a:t>
            </a:r>
            <a:r>
              <a:rPr sz="2200" spc="30" dirty="0">
                <a:solidFill>
                  <a:srgbClr val="333333"/>
                </a:solidFill>
                <a:latin typeface="Microsoft Sans Serif"/>
                <a:cs typeface="Microsoft Sans Serif"/>
              </a:rPr>
              <a:t> </a:t>
            </a:r>
            <a:br>
              <a:rPr lang="en-US" sz="2200" spc="30" dirty="0">
                <a:solidFill>
                  <a:srgbClr val="333333"/>
                </a:solidFill>
                <a:latin typeface="Microsoft Sans Serif"/>
                <a:cs typeface="Microsoft Sans Serif"/>
              </a:rPr>
            </a:br>
            <a:r>
              <a:rPr sz="2200" b="1" spc="20" dirty="0">
                <a:solidFill>
                  <a:srgbClr val="333333"/>
                </a:solidFill>
                <a:latin typeface="Arial"/>
                <a:cs typeface="Arial"/>
              </a:rPr>
              <a:t>Spanning</a:t>
            </a:r>
            <a:r>
              <a:rPr sz="2200" b="1" spc="-15" dirty="0">
                <a:solidFill>
                  <a:srgbClr val="333333"/>
                </a:solidFill>
                <a:latin typeface="Arial"/>
                <a:cs typeface="Arial"/>
              </a:rPr>
              <a:t> </a:t>
            </a:r>
            <a:r>
              <a:rPr sz="2200" b="1" spc="45" dirty="0">
                <a:solidFill>
                  <a:srgbClr val="333333"/>
                </a:solidFill>
                <a:latin typeface="Arial"/>
                <a:cs typeface="Arial"/>
              </a:rPr>
              <a:t>Tree</a:t>
            </a:r>
            <a:r>
              <a:rPr sz="2200" b="1" spc="5" dirty="0">
                <a:solidFill>
                  <a:srgbClr val="333333"/>
                </a:solidFill>
                <a:latin typeface="Arial"/>
                <a:cs typeface="Arial"/>
              </a:rPr>
              <a:t> </a:t>
            </a:r>
            <a:r>
              <a:rPr sz="2200" spc="5" dirty="0">
                <a:solidFill>
                  <a:srgbClr val="333333"/>
                </a:solidFill>
                <a:latin typeface="Microsoft Sans Serif"/>
                <a:cs typeface="Microsoft Sans Serif"/>
              </a:rPr>
              <a:t>is </a:t>
            </a:r>
            <a:r>
              <a:rPr sz="2200" spc="10" dirty="0">
                <a:solidFill>
                  <a:srgbClr val="333333"/>
                </a:solidFill>
                <a:latin typeface="Microsoft Sans Serif"/>
                <a:cs typeface="Microsoft Sans Serif"/>
              </a:rPr>
              <a:t>a</a:t>
            </a:r>
            <a:r>
              <a:rPr sz="2200" spc="5" dirty="0">
                <a:solidFill>
                  <a:srgbClr val="333333"/>
                </a:solidFill>
                <a:latin typeface="Microsoft Sans Serif"/>
                <a:cs typeface="Microsoft Sans Serif"/>
              </a:rPr>
              <a:t> </a:t>
            </a:r>
            <a:r>
              <a:rPr sz="2200" spc="60" dirty="0">
                <a:solidFill>
                  <a:srgbClr val="333333"/>
                </a:solidFill>
                <a:latin typeface="Microsoft Sans Serif"/>
                <a:cs typeface="Microsoft Sans Serif"/>
              </a:rPr>
              <a:t>graph</a:t>
            </a:r>
            <a:r>
              <a:rPr sz="2200" spc="5" dirty="0">
                <a:solidFill>
                  <a:srgbClr val="333333"/>
                </a:solidFill>
                <a:latin typeface="Microsoft Sans Serif"/>
                <a:cs typeface="Microsoft Sans Serif"/>
              </a:rPr>
              <a:t> </a:t>
            </a:r>
            <a:r>
              <a:rPr sz="2200" spc="85" dirty="0">
                <a:solidFill>
                  <a:srgbClr val="333333"/>
                </a:solidFill>
                <a:latin typeface="Microsoft Sans Serif"/>
                <a:cs typeface="Microsoft Sans Serif"/>
              </a:rPr>
              <a:t>without</a:t>
            </a:r>
            <a:r>
              <a:rPr sz="2200" spc="5" dirty="0">
                <a:solidFill>
                  <a:srgbClr val="333333"/>
                </a:solidFill>
                <a:latin typeface="Microsoft Sans Serif"/>
                <a:cs typeface="Microsoft Sans Serif"/>
              </a:rPr>
              <a:t> </a:t>
            </a:r>
            <a:r>
              <a:rPr sz="2200" spc="35" dirty="0">
                <a:solidFill>
                  <a:srgbClr val="333333"/>
                </a:solidFill>
                <a:latin typeface="Microsoft Sans Serif"/>
                <a:cs typeface="Microsoft Sans Serif"/>
              </a:rPr>
              <a:t>loops.</a:t>
            </a:r>
            <a:r>
              <a:rPr sz="2200" spc="5" dirty="0">
                <a:solidFill>
                  <a:srgbClr val="333333"/>
                </a:solidFill>
                <a:latin typeface="Microsoft Sans Serif"/>
                <a:cs typeface="Microsoft Sans Serif"/>
              </a:rPr>
              <a:t> </a:t>
            </a:r>
            <a:br>
              <a:rPr lang="en-US" sz="2200" spc="5" dirty="0">
                <a:solidFill>
                  <a:srgbClr val="333333"/>
                </a:solidFill>
                <a:latin typeface="Microsoft Sans Serif"/>
                <a:cs typeface="Microsoft Sans Serif"/>
              </a:rPr>
            </a:br>
            <a:r>
              <a:rPr sz="2200" spc="5" dirty="0">
                <a:solidFill>
                  <a:srgbClr val="333333"/>
                </a:solidFill>
                <a:latin typeface="Microsoft Sans Serif"/>
                <a:cs typeface="Microsoft Sans Serif"/>
              </a:rPr>
              <a:t>We </a:t>
            </a:r>
            <a:r>
              <a:rPr sz="2200" spc="30" dirty="0">
                <a:solidFill>
                  <a:srgbClr val="333333"/>
                </a:solidFill>
                <a:latin typeface="Microsoft Sans Serif"/>
                <a:cs typeface="Microsoft Sans Serif"/>
              </a:rPr>
              <a:t>use</a:t>
            </a:r>
            <a:r>
              <a:rPr sz="2200" spc="50" dirty="0">
                <a:solidFill>
                  <a:srgbClr val="333333"/>
                </a:solidFill>
                <a:latin typeface="Microsoft Sans Serif"/>
                <a:cs typeface="Microsoft Sans Serif"/>
              </a:rPr>
              <a:t> </a:t>
            </a:r>
            <a:r>
              <a:rPr sz="2200" b="1" spc="25" dirty="0">
                <a:solidFill>
                  <a:srgbClr val="333333"/>
                </a:solidFill>
                <a:latin typeface="Arial"/>
                <a:cs typeface="Arial"/>
              </a:rPr>
              <a:t>Stack </a:t>
            </a:r>
            <a:r>
              <a:rPr sz="2200" b="1" spc="-375" dirty="0">
                <a:solidFill>
                  <a:srgbClr val="333333"/>
                </a:solidFill>
                <a:latin typeface="Arial"/>
                <a:cs typeface="Arial"/>
              </a:rPr>
              <a:t> </a:t>
            </a:r>
            <a:r>
              <a:rPr sz="2200" b="1" spc="85" dirty="0">
                <a:solidFill>
                  <a:srgbClr val="333333"/>
                </a:solidFill>
                <a:latin typeface="Arial"/>
                <a:cs typeface="Arial"/>
              </a:rPr>
              <a:t>data</a:t>
            </a:r>
            <a:r>
              <a:rPr sz="2200" b="1" spc="-25" dirty="0">
                <a:solidFill>
                  <a:srgbClr val="333333"/>
                </a:solidFill>
                <a:latin typeface="Arial"/>
                <a:cs typeface="Arial"/>
              </a:rPr>
              <a:t> </a:t>
            </a:r>
            <a:r>
              <a:rPr sz="2200" b="1" spc="65" dirty="0">
                <a:solidFill>
                  <a:srgbClr val="333333"/>
                </a:solidFill>
                <a:latin typeface="Arial"/>
                <a:cs typeface="Arial"/>
              </a:rPr>
              <a:t>structure</a:t>
            </a:r>
            <a:r>
              <a:rPr sz="2200" b="1" spc="-10" dirty="0">
                <a:solidFill>
                  <a:srgbClr val="333333"/>
                </a:solidFill>
                <a:latin typeface="Arial"/>
                <a:cs typeface="Arial"/>
              </a:rPr>
              <a:t> </a:t>
            </a:r>
            <a:r>
              <a:rPr sz="2200" spc="80" dirty="0">
                <a:solidFill>
                  <a:srgbClr val="333333"/>
                </a:solidFill>
                <a:latin typeface="Microsoft Sans Serif"/>
                <a:cs typeface="Microsoft Sans Serif"/>
              </a:rPr>
              <a:t>with</a:t>
            </a:r>
            <a:r>
              <a:rPr sz="2200" spc="-5" dirty="0">
                <a:solidFill>
                  <a:srgbClr val="333333"/>
                </a:solidFill>
                <a:latin typeface="Microsoft Sans Serif"/>
                <a:cs typeface="Microsoft Sans Serif"/>
              </a:rPr>
              <a:t> </a:t>
            </a:r>
            <a:r>
              <a:rPr sz="2200" spc="90" dirty="0">
                <a:solidFill>
                  <a:srgbClr val="333333"/>
                </a:solidFill>
                <a:latin typeface="Microsoft Sans Serif"/>
                <a:cs typeface="Microsoft Sans Serif"/>
              </a:rPr>
              <a:t>maximum</a:t>
            </a:r>
            <a:r>
              <a:rPr sz="2200" dirty="0">
                <a:solidFill>
                  <a:srgbClr val="333333"/>
                </a:solidFill>
                <a:latin typeface="Microsoft Sans Serif"/>
                <a:cs typeface="Microsoft Sans Serif"/>
              </a:rPr>
              <a:t> </a:t>
            </a:r>
            <a:r>
              <a:rPr sz="2200" spc="-5" dirty="0">
                <a:solidFill>
                  <a:srgbClr val="333333"/>
                </a:solidFill>
                <a:latin typeface="Microsoft Sans Serif"/>
                <a:cs typeface="Microsoft Sans Serif"/>
              </a:rPr>
              <a:t>size </a:t>
            </a:r>
            <a:r>
              <a:rPr sz="2200" spc="80" dirty="0">
                <a:solidFill>
                  <a:srgbClr val="333333"/>
                </a:solidFill>
                <a:latin typeface="Microsoft Sans Serif"/>
                <a:cs typeface="Microsoft Sans Serif"/>
              </a:rPr>
              <a:t>of</a:t>
            </a:r>
            <a:r>
              <a:rPr sz="2200" dirty="0">
                <a:solidFill>
                  <a:srgbClr val="333333"/>
                </a:solidFill>
                <a:latin typeface="Microsoft Sans Serif"/>
                <a:cs typeface="Microsoft Sans Serif"/>
              </a:rPr>
              <a:t> </a:t>
            </a:r>
            <a:r>
              <a:rPr sz="2200" spc="70" dirty="0">
                <a:solidFill>
                  <a:srgbClr val="333333"/>
                </a:solidFill>
                <a:latin typeface="Microsoft Sans Serif"/>
                <a:cs typeface="Microsoft Sans Serif"/>
              </a:rPr>
              <a:t>total</a:t>
            </a:r>
            <a:r>
              <a:rPr sz="2200" spc="-5" dirty="0">
                <a:solidFill>
                  <a:srgbClr val="333333"/>
                </a:solidFill>
                <a:latin typeface="Microsoft Sans Serif"/>
                <a:cs typeface="Microsoft Sans Serif"/>
              </a:rPr>
              <a:t> </a:t>
            </a:r>
            <a:r>
              <a:rPr sz="2200" spc="90" dirty="0">
                <a:solidFill>
                  <a:srgbClr val="333333"/>
                </a:solidFill>
                <a:latin typeface="Microsoft Sans Serif"/>
                <a:cs typeface="Microsoft Sans Serif"/>
              </a:rPr>
              <a:t>number</a:t>
            </a:r>
            <a:r>
              <a:rPr sz="2200" dirty="0">
                <a:solidFill>
                  <a:srgbClr val="333333"/>
                </a:solidFill>
                <a:latin typeface="Microsoft Sans Serif"/>
                <a:cs typeface="Microsoft Sans Serif"/>
              </a:rPr>
              <a:t> </a:t>
            </a:r>
            <a:r>
              <a:rPr sz="2200" spc="80" dirty="0">
                <a:solidFill>
                  <a:srgbClr val="333333"/>
                </a:solidFill>
                <a:latin typeface="Microsoft Sans Serif"/>
                <a:cs typeface="Microsoft Sans Serif"/>
              </a:rPr>
              <a:t>of</a:t>
            </a:r>
            <a:r>
              <a:rPr sz="2200" spc="-5" dirty="0">
                <a:solidFill>
                  <a:srgbClr val="333333"/>
                </a:solidFill>
                <a:latin typeface="Microsoft Sans Serif"/>
                <a:cs typeface="Microsoft Sans Serif"/>
              </a:rPr>
              <a:t> </a:t>
            </a:r>
            <a:r>
              <a:rPr sz="2200" spc="30" dirty="0">
                <a:solidFill>
                  <a:srgbClr val="333333"/>
                </a:solidFill>
                <a:latin typeface="Microsoft Sans Serif"/>
                <a:cs typeface="Microsoft Sans Serif"/>
              </a:rPr>
              <a:t>vertices</a:t>
            </a:r>
            <a:r>
              <a:rPr sz="2200" dirty="0">
                <a:solidFill>
                  <a:srgbClr val="333333"/>
                </a:solidFill>
                <a:latin typeface="Microsoft Sans Serif"/>
                <a:cs typeface="Microsoft Sans Serif"/>
              </a:rPr>
              <a:t> </a:t>
            </a:r>
            <a:r>
              <a:rPr sz="2200" spc="65" dirty="0">
                <a:solidFill>
                  <a:srgbClr val="333333"/>
                </a:solidFill>
                <a:latin typeface="Microsoft Sans Serif"/>
                <a:cs typeface="Microsoft Sans Serif"/>
              </a:rPr>
              <a:t>in</a:t>
            </a:r>
            <a:r>
              <a:rPr sz="2200" spc="-5" dirty="0">
                <a:solidFill>
                  <a:srgbClr val="333333"/>
                </a:solidFill>
                <a:latin typeface="Microsoft Sans Serif"/>
                <a:cs typeface="Microsoft Sans Serif"/>
              </a:rPr>
              <a:t> </a:t>
            </a:r>
            <a:r>
              <a:rPr sz="2200" spc="75" dirty="0">
                <a:solidFill>
                  <a:srgbClr val="333333"/>
                </a:solidFill>
                <a:latin typeface="Microsoft Sans Serif"/>
                <a:cs typeface="Microsoft Sans Serif"/>
              </a:rPr>
              <a:t>the</a:t>
            </a:r>
            <a:r>
              <a:rPr sz="2200" dirty="0">
                <a:solidFill>
                  <a:srgbClr val="333333"/>
                </a:solidFill>
                <a:latin typeface="Microsoft Sans Serif"/>
                <a:cs typeface="Microsoft Sans Serif"/>
              </a:rPr>
              <a:t> </a:t>
            </a:r>
            <a:r>
              <a:rPr sz="2200" spc="60" dirty="0">
                <a:solidFill>
                  <a:srgbClr val="333333"/>
                </a:solidFill>
                <a:latin typeface="Microsoft Sans Serif"/>
                <a:cs typeface="Microsoft Sans Serif"/>
              </a:rPr>
              <a:t>graph</a:t>
            </a:r>
            <a:r>
              <a:rPr sz="2200" spc="-5" dirty="0">
                <a:solidFill>
                  <a:srgbClr val="333333"/>
                </a:solidFill>
                <a:latin typeface="Microsoft Sans Serif"/>
                <a:cs typeface="Microsoft Sans Serif"/>
              </a:rPr>
              <a:t> </a:t>
            </a:r>
            <a:r>
              <a:rPr sz="2200" spc="95" dirty="0">
                <a:solidFill>
                  <a:srgbClr val="333333"/>
                </a:solidFill>
                <a:latin typeface="Microsoft Sans Serif"/>
                <a:cs typeface="Microsoft Sans Serif"/>
              </a:rPr>
              <a:t>to</a:t>
            </a:r>
            <a:r>
              <a:rPr sz="2200" dirty="0">
                <a:solidFill>
                  <a:srgbClr val="333333"/>
                </a:solidFill>
                <a:latin typeface="Microsoft Sans Serif"/>
                <a:cs typeface="Microsoft Sans Serif"/>
              </a:rPr>
              <a:t> </a:t>
            </a:r>
            <a:r>
              <a:rPr sz="2200" spc="75" dirty="0">
                <a:solidFill>
                  <a:srgbClr val="333333"/>
                </a:solidFill>
                <a:latin typeface="Microsoft Sans Serif"/>
                <a:cs typeface="Microsoft Sans Serif"/>
              </a:rPr>
              <a:t>implement</a:t>
            </a:r>
            <a:r>
              <a:rPr sz="2200" spc="-5" dirty="0">
                <a:solidFill>
                  <a:srgbClr val="333333"/>
                </a:solidFill>
                <a:latin typeface="Microsoft Sans Serif"/>
                <a:cs typeface="Microsoft Sans Serif"/>
              </a:rPr>
              <a:t> </a:t>
            </a:r>
            <a:r>
              <a:rPr sz="2200" spc="-85" dirty="0">
                <a:solidFill>
                  <a:srgbClr val="333333"/>
                </a:solidFill>
                <a:latin typeface="Microsoft Sans Serif"/>
                <a:cs typeface="Microsoft Sans Serif"/>
              </a:rPr>
              <a:t>DFS</a:t>
            </a:r>
            <a:r>
              <a:rPr sz="2200" dirty="0">
                <a:solidFill>
                  <a:srgbClr val="333333"/>
                </a:solidFill>
                <a:latin typeface="Microsoft Sans Serif"/>
                <a:cs typeface="Microsoft Sans Serif"/>
              </a:rPr>
              <a:t> </a:t>
            </a:r>
            <a:r>
              <a:rPr sz="2200" spc="35" dirty="0">
                <a:solidFill>
                  <a:srgbClr val="333333"/>
                </a:solidFill>
                <a:latin typeface="Microsoft Sans Serif"/>
                <a:cs typeface="Microsoft Sans Serif"/>
              </a:rPr>
              <a:t>traversal.</a:t>
            </a:r>
            <a:endParaRPr sz="2200" dirty="0">
              <a:latin typeface="Microsoft Sans Serif"/>
              <a:cs typeface="Microsoft Sans Serif"/>
            </a:endParaRPr>
          </a:p>
        </p:txBody>
      </p:sp>
      <p:sp>
        <p:nvSpPr>
          <p:cNvPr id="3" name="object 3"/>
          <p:cNvSpPr txBox="1"/>
          <p:nvPr/>
        </p:nvSpPr>
        <p:spPr>
          <a:xfrm>
            <a:off x="103909" y="2590800"/>
            <a:ext cx="12043757" cy="3731150"/>
          </a:xfrm>
          <a:prstGeom prst="rect">
            <a:avLst/>
          </a:prstGeom>
        </p:spPr>
        <p:txBody>
          <a:bodyPr vert="horz" wrap="square" lIns="0" tIns="121285" rIns="0" bIns="0" rtlCol="0">
            <a:spAutoFit/>
          </a:bodyPr>
          <a:lstStyle/>
          <a:p>
            <a:pPr marL="12700">
              <a:spcBef>
                <a:spcPts val="955"/>
              </a:spcBef>
            </a:pPr>
            <a:r>
              <a:rPr sz="2000" b="1" spc="5" dirty="0">
                <a:solidFill>
                  <a:srgbClr val="333333"/>
                </a:solidFill>
                <a:latin typeface="Microsoft Sans Serif"/>
                <a:cs typeface="Microsoft Sans Serif"/>
              </a:rPr>
              <a:t>Steps</a:t>
            </a:r>
            <a:r>
              <a:rPr sz="2000" b="1" spc="-5" dirty="0">
                <a:solidFill>
                  <a:srgbClr val="333333"/>
                </a:solidFill>
                <a:latin typeface="Microsoft Sans Serif"/>
                <a:cs typeface="Microsoft Sans Serif"/>
              </a:rPr>
              <a:t> </a:t>
            </a:r>
            <a:r>
              <a:rPr sz="2000" b="1" spc="95" dirty="0">
                <a:solidFill>
                  <a:srgbClr val="333333"/>
                </a:solidFill>
                <a:latin typeface="Microsoft Sans Serif"/>
                <a:cs typeface="Microsoft Sans Serif"/>
              </a:rPr>
              <a:t>to</a:t>
            </a:r>
            <a:r>
              <a:rPr sz="2000" b="1" spc="-5" dirty="0">
                <a:solidFill>
                  <a:srgbClr val="333333"/>
                </a:solidFill>
                <a:latin typeface="Microsoft Sans Serif"/>
                <a:cs typeface="Microsoft Sans Serif"/>
              </a:rPr>
              <a:t> </a:t>
            </a:r>
            <a:r>
              <a:rPr sz="2000" b="1" spc="75" dirty="0">
                <a:solidFill>
                  <a:srgbClr val="333333"/>
                </a:solidFill>
                <a:latin typeface="Microsoft Sans Serif"/>
                <a:cs typeface="Microsoft Sans Serif"/>
              </a:rPr>
              <a:t>implement</a:t>
            </a:r>
            <a:r>
              <a:rPr sz="2000" b="1" dirty="0">
                <a:solidFill>
                  <a:srgbClr val="333333"/>
                </a:solidFill>
                <a:latin typeface="Microsoft Sans Serif"/>
                <a:cs typeface="Microsoft Sans Serif"/>
              </a:rPr>
              <a:t> </a:t>
            </a:r>
            <a:r>
              <a:rPr sz="2000" b="1" spc="-85" dirty="0">
                <a:solidFill>
                  <a:srgbClr val="333333"/>
                </a:solidFill>
                <a:latin typeface="Microsoft Sans Serif"/>
                <a:cs typeface="Microsoft Sans Serif"/>
              </a:rPr>
              <a:t>DFS</a:t>
            </a:r>
            <a:r>
              <a:rPr sz="2000" b="1" spc="-5" dirty="0">
                <a:solidFill>
                  <a:srgbClr val="333333"/>
                </a:solidFill>
                <a:latin typeface="Microsoft Sans Serif"/>
                <a:cs typeface="Microsoft Sans Serif"/>
              </a:rPr>
              <a:t> </a:t>
            </a:r>
            <a:r>
              <a:rPr sz="2000" b="1" spc="25" dirty="0">
                <a:solidFill>
                  <a:srgbClr val="333333"/>
                </a:solidFill>
                <a:latin typeface="Microsoft Sans Serif"/>
                <a:cs typeface="Microsoft Sans Serif"/>
              </a:rPr>
              <a:t>traversal...</a:t>
            </a:r>
            <a:endParaRPr sz="2000" b="1" dirty="0">
              <a:latin typeface="Microsoft Sans Serif"/>
              <a:cs typeface="Microsoft Sans Serif"/>
            </a:endParaRPr>
          </a:p>
          <a:p>
            <a:pPr marL="241300" indent="-201295">
              <a:spcBef>
                <a:spcPts val="865"/>
              </a:spcBef>
              <a:buChar char="•"/>
              <a:tabLst>
                <a:tab pos="240665" algn="l"/>
                <a:tab pos="241300" algn="l"/>
              </a:tabLst>
            </a:pPr>
            <a:r>
              <a:rPr b="1" spc="25" dirty="0">
                <a:solidFill>
                  <a:srgbClr val="162F59"/>
                </a:solidFill>
                <a:latin typeface="Arial"/>
                <a:cs typeface="Arial"/>
              </a:rPr>
              <a:t>Step</a:t>
            </a:r>
            <a:r>
              <a:rPr b="1" spc="-25" dirty="0">
                <a:solidFill>
                  <a:srgbClr val="162F59"/>
                </a:solidFill>
                <a:latin typeface="Arial"/>
                <a:cs typeface="Arial"/>
              </a:rPr>
              <a:t> </a:t>
            </a:r>
            <a:r>
              <a:rPr b="1" spc="35" dirty="0">
                <a:solidFill>
                  <a:srgbClr val="162F59"/>
                </a:solidFill>
                <a:latin typeface="Arial"/>
                <a:cs typeface="Arial"/>
              </a:rPr>
              <a:t>1</a:t>
            </a:r>
            <a:r>
              <a:rPr b="1" spc="-20" dirty="0">
                <a:solidFill>
                  <a:srgbClr val="162F59"/>
                </a:solidFill>
                <a:latin typeface="Arial"/>
                <a:cs typeface="Arial"/>
              </a:rPr>
              <a:t> </a:t>
            </a:r>
            <a:r>
              <a:rPr b="1" spc="-10" dirty="0">
                <a:solidFill>
                  <a:srgbClr val="162F59"/>
                </a:solidFill>
                <a:latin typeface="Arial"/>
                <a:cs typeface="Arial"/>
              </a:rPr>
              <a:t>-</a:t>
            </a:r>
            <a:r>
              <a:rPr b="1" spc="-5" dirty="0">
                <a:solidFill>
                  <a:srgbClr val="162F59"/>
                </a:solidFill>
                <a:latin typeface="Arial"/>
                <a:cs typeface="Arial"/>
              </a:rPr>
              <a:t> </a:t>
            </a:r>
            <a:r>
              <a:rPr spc="55" dirty="0">
                <a:solidFill>
                  <a:srgbClr val="333333"/>
                </a:solidFill>
                <a:latin typeface="Microsoft Sans Serif"/>
                <a:cs typeface="Microsoft Sans Serif"/>
              </a:rPr>
              <a:t>Deﬁne</a:t>
            </a:r>
            <a:r>
              <a:rPr dirty="0">
                <a:solidFill>
                  <a:srgbClr val="333333"/>
                </a:solidFill>
                <a:latin typeface="Microsoft Sans Serif"/>
                <a:cs typeface="Microsoft Sans Serif"/>
              </a:rPr>
              <a:t> </a:t>
            </a:r>
            <a:r>
              <a:rPr spc="10" dirty="0">
                <a:solidFill>
                  <a:srgbClr val="333333"/>
                </a:solidFill>
                <a:latin typeface="Microsoft Sans Serif"/>
                <a:cs typeface="Microsoft Sans Serif"/>
              </a:rPr>
              <a:t>a</a:t>
            </a:r>
            <a:r>
              <a:rPr spc="-5" dirty="0">
                <a:solidFill>
                  <a:srgbClr val="333333"/>
                </a:solidFill>
                <a:latin typeface="Microsoft Sans Serif"/>
                <a:cs typeface="Microsoft Sans Serif"/>
              </a:rPr>
              <a:t> Stack</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of</a:t>
            </a:r>
            <a:r>
              <a:rPr dirty="0">
                <a:solidFill>
                  <a:srgbClr val="333333"/>
                </a:solidFill>
                <a:latin typeface="Microsoft Sans Serif"/>
                <a:cs typeface="Microsoft Sans Serif"/>
              </a:rPr>
              <a:t> </a:t>
            </a:r>
            <a:r>
              <a:rPr spc="-5" dirty="0">
                <a:solidFill>
                  <a:srgbClr val="333333"/>
                </a:solidFill>
                <a:latin typeface="Microsoft Sans Serif"/>
                <a:cs typeface="Microsoft Sans Serif"/>
              </a:rPr>
              <a:t>size</a:t>
            </a:r>
            <a:r>
              <a:rPr dirty="0">
                <a:solidFill>
                  <a:srgbClr val="333333"/>
                </a:solidFill>
                <a:latin typeface="Microsoft Sans Serif"/>
                <a:cs typeface="Microsoft Sans Serif"/>
              </a:rPr>
              <a:t> </a:t>
            </a:r>
            <a:r>
              <a:rPr spc="70" dirty="0">
                <a:solidFill>
                  <a:srgbClr val="333333"/>
                </a:solidFill>
                <a:latin typeface="Microsoft Sans Serif"/>
                <a:cs typeface="Microsoft Sans Serif"/>
              </a:rPr>
              <a:t>total</a:t>
            </a:r>
            <a:r>
              <a:rPr spc="-5" dirty="0">
                <a:solidFill>
                  <a:srgbClr val="333333"/>
                </a:solidFill>
                <a:latin typeface="Microsoft Sans Serif"/>
                <a:cs typeface="Microsoft Sans Serif"/>
              </a:rPr>
              <a:t> </a:t>
            </a:r>
            <a:r>
              <a:rPr spc="90" dirty="0">
                <a:solidFill>
                  <a:srgbClr val="333333"/>
                </a:solidFill>
                <a:latin typeface="Microsoft Sans Serif"/>
                <a:cs typeface="Microsoft Sans Serif"/>
              </a:rPr>
              <a:t>number</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of</a:t>
            </a:r>
            <a:r>
              <a:rPr dirty="0">
                <a:solidFill>
                  <a:srgbClr val="333333"/>
                </a:solidFill>
                <a:latin typeface="Microsoft Sans Serif"/>
                <a:cs typeface="Microsoft Sans Serif"/>
              </a:rPr>
              <a:t> </a:t>
            </a:r>
            <a:r>
              <a:rPr spc="30" dirty="0">
                <a:solidFill>
                  <a:srgbClr val="333333"/>
                </a:solidFill>
                <a:latin typeface="Microsoft Sans Serif"/>
                <a:cs typeface="Microsoft Sans Serif"/>
              </a:rPr>
              <a:t>vertices</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in</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5" dirty="0">
                <a:solidFill>
                  <a:srgbClr val="333333"/>
                </a:solidFill>
                <a:latin typeface="Microsoft Sans Serif"/>
                <a:cs typeface="Microsoft Sans Serif"/>
              </a:rPr>
              <a:t> </a:t>
            </a:r>
            <a:r>
              <a:rPr spc="45" dirty="0">
                <a:solidFill>
                  <a:srgbClr val="333333"/>
                </a:solidFill>
                <a:latin typeface="Microsoft Sans Serif"/>
                <a:cs typeface="Microsoft Sans Serif"/>
              </a:rPr>
              <a:t>graph.</a:t>
            </a:r>
            <a:endParaRPr dirty="0">
              <a:latin typeface="Microsoft Sans Serif"/>
              <a:cs typeface="Microsoft Sans Serif"/>
            </a:endParaRPr>
          </a:p>
          <a:p>
            <a:pPr marL="241300" indent="-201295">
              <a:spcBef>
                <a:spcPts val="865"/>
              </a:spcBef>
              <a:buChar char="•"/>
              <a:tabLst>
                <a:tab pos="240665" algn="l"/>
                <a:tab pos="241300" algn="l"/>
              </a:tabLst>
            </a:pPr>
            <a:r>
              <a:rPr b="1" spc="25" dirty="0">
                <a:solidFill>
                  <a:srgbClr val="162F59"/>
                </a:solidFill>
                <a:latin typeface="Arial"/>
                <a:cs typeface="Arial"/>
              </a:rPr>
              <a:t>Step</a:t>
            </a:r>
            <a:r>
              <a:rPr b="1" spc="-20" dirty="0">
                <a:solidFill>
                  <a:srgbClr val="162F59"/>
                </a:solidFill>
                <a:latin typeface="Arial"/>
                <a:cs typeface="Arial"/>
              </a:rPr>
              <a:t> </a:t>
            </a:r>
            <a:r>
              <a:rPr b="1" spc="35" dirty="0">
                <a:solidFill>
                  <a:srgbClr val="162F59"/>
                </a:solidFill>
                <a:latin typeface="Arial"/>
                <a:cs typeface="Arial"/>
              </a:rPr>
              <a:t>2</a:t>
            </a:r>
            <a:r>
              <a:rPr b="1" spc="-20" dirty="0">
                <a:solidFill>
                  <a:srgbClr val="162F59"/>
                </a:solidFill>
                <a:latin typeface="Arial"/>
                <a:cs typeface="Arial"/>
              </a:rPr>
              <a:t> </a:t>
            </a:r>
            <a:r>
              <a:rPr b="1" spc="-10" dirty="0">
                <a:solidFill>
                  <a:srgbClr val="162F59"/>
                </a:solidFill>
                <a:latin typeface="Arial"/>
                <a:cs typeface="Arial"/>
              </a:rPr>
              <a:t>-</a:t>
            </a:r>
            <a:r>
              <a:rPr b="1" spc="-5" dirty="0">
                <a:solidFill>
                  <a:srgbClr val="162F59"/>
                </a:solidFill>
                <a:latin typeface="Arial"/>
                <a:cs typeface="Arial"/>
              </a:rPr>
              <a:t> </a:t>
            </a:r>
            <a:r>
              <a:rPr dirty="0">
                <a:solidFill>
                  <a:srgbClr val="333333"/>
                </a:solidFill>
                <a:latin typeface="Microsoft Sans Serif"/>
                <a:cs typeface="Microsoft Sans Serif"/>
              </a:rPr>
              <a:t>Select</a:t>
            </a:r>
            <a:r>
              <a:rPr spc="5" dirty="0">
                <a:solidFill>
                  <a:srgbClr val="333333"/>
                </a:solidFill>
                <a:latin typeface="Microsoft Sans Serif"/>
                <a:cs typeface="Microsoft Sans Serif"/>
              </a:rPr>
              <a:t> </a:t>
            </a:r>
            <a:r>
              <a:rPr spc="35" dirty="0">
                <a:solidFill>
                  <a:srgbClr val="333333"/>
                </a:solidFill>
                <a:latin typeface="Microsoft Sans Serif"/>
                <a:cs typeface="Microsoft Sans Serif"/>
              </a:rPr>
              <a:t>any</a:t>
            </a:r>
            <a:r>
              <a:rPr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dirty="0">
                <a:solidFill>
                  <a:srgbClr val="333333"/>
                </a:solidFill>
                <a:latin typeface="Microsoft Sans Serif"/>
                <a:cs typeface="Microsoft Sans Serif"/>
              </a:rPr>
              <a:t> </a:t>
            </a:r>
            <a:r>
              <a:rPr spc="-5" dirty="0">
                <a:solidFill>
                  <a:srgbClr val="333333"/>
                </a:solidFill>
                <a:latin typeface="Microsoft Sans Serif"/>
                <a:cs typeface="Microsoft Sans Serif"/>
              </a:rPr>
              <a:t>as</a:t>
            </a:r>
            <a:r>
              <a:rPr spc="25" dirty="0">
                <a:solidFill>
                  <a:srgbClr val="333333"/>
                </a:solidFill>
                <a:latin typeface="Microsoft Sans Serif"/>
                <a:cs typeface="Microsoft Sans Serif"/>
              </a:rPr>
              <a:t> </a:t>
            </a:r>
            <a:r>
              <a:rPr b="1" spc="55" dirty="0">
                <a:solidFill>
                  <a:srgbClr val="333333"/>
                </a:solidFill>
                <a:latin typeface="Arial"/>
                <a:cs typeface="Arial"/>
              </a:rPr>
              <a:t>starting</a:t>
            </a:r>
            <a:r>
              <a:rPr b="1" spc="-15" dirty="0">
                <a:solidFill>
                  <a:srgbClr val="333333"/>
                </a:solidFill>
                <a:latin typeface="Arial"/>
                <a:cs typeface="Arial"/>
              </a:rPr>
              <a:t> </a:t>
            </a:r>
            <a:r>
              <a:rPr b="1" spc="65" dirty="0">
                <a:solidFill>
                  <a:srgbClr val="333333"/>
                </a:solidFill>
                <a:latin typeface="Arial"/>
                <a:cs typeface="Arial"/>
              </a:rPr>
              <a:t>point</a:t>
            </a:r>
            <a:r>
              <a:rPr b="1" spc="-15" dirty="0">
                <a:solidFill>
                  <a:srgbClr val="333333"/>
                </a:solidFill>
                <a:latin typeface="Arial"/>
                <a:cs typeface="Arial"/>
              </a:rPr>
              <a:t> </a:t>
            </a:r>
            <a:r>
              <a:rPr spc="90" dirty="0">
                <a:solidFill>
                  <a:srgbClr val="333333"/>
                </a:solidFill>
                <a:latin typeface="Microsoft Sans Serif"/>
                <a:cs typeface="Microsoft Sans Serif"/>
              </a:rPr>
              <a:t>for</a:t>
            </a:r>
            <a:r>
              <a:rPr dirty="0">
                <a:solidFill>
                  <a:srgbClr val="333333"/>
                </a:solidFill>
                <a:latin typeface="Microsoft Sans Serif"/>
                <a:cs typeface="Microsoft Sans Serif"/>
              </a:rPr>
              <a:t> </a:t>
            </a:r>
            <a:r>
              <a:rPr spc="35" dirty="0">
                <a:solidFill>
                  <a:srgbClr val="333333"/>
                </a:solidFill>
                <a:latin typeface="Microsoft Sans Serif"/>
                <a:cs typeface="Microsoft Sans Serif"/>
              </a:rPr>
              <a:t>traversal.</a:t>
            </a:r>
            <a:r>
              <a:rPr spc="5" dirty="0">
                <a:solidFill>
                  <a:srgbClr val="333333"/>
                </a:solidFill>
                <a:latin typeface="Microsoft Sans Serif"/>
                <a:cs typeface="Microsoft Sans Serif"/>
              </a:rPr>
              <a:t> </a:t>
            </a:r>
            <a:r>
              <a:rPr spc="15" dirty="0">
                <a:solidFill>
                  <a:srgbClr val="333333"/>
                </a:solidFill>
                <a:latin typeface="Microsoft Sans Serif"/>
                <a:cs typeface="Microsoft Sans Serif"/>
              </a:rPr>
              <a:t>Visit</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that</a:t>
            </a:r>
            <a:r>
              <a:rPr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and</a:t>
            </a:r>
            <a:r>
              <a:rPr spc="5" dirty="0">
                <a:solidFill>
                  <a:srgbClr val="333333"/>
                </a:solidFill>
                <a:latin typeface="Microsoft Sans Serif"/>
                <a:cs typeface="Microsoft Sans Serif"/>
              </a:rPr>
              <a:t> </a:t>
            </a:r>
            <a:r>
              <a:rPr spc="60" dirty="0">
                <a:solidFill>
                  <a:srgbClr val="333333"/>
                </a:solidFill>
                <a:latin typeface="Microsoft Sans Serif"/>
                <a:cs typeface="Microsoft Sans Serif"/>
              </a:rPr>
              <a:t>push</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it</a:t>
            </a:r>
            <a:r>
              <a:rPr dirty="0">
                <a:solidFill>
                  <a:srgbClr val="333333"/>
                </a:solidFill>
                <a:latin typeface="Microsoft Sans Serif"/>
                <a:cs typeface="Microsoft Sans Serif"/>
              </a:rPr>
              <a:t> </a:t>
            </a:r>
            <a:r>
              <a:rPr spc="85" dirty="0">
                <a:solidFill>
                  <a:srgbClr val="333333"/>
                </a:solidFill>
                <a:latin typeface="Microsoft Sans Serif"/>
                <a:cs typeface="Microsoft Sans Serif"/>
              </a:rPr>
              <a:t>on</a:t>
            </a:r>
            <a:r>
              <a:rPr spc="5" dirty="0">
                <a:solidFill>
                  <a:srgbClr val="333333"/>
                </a:solidFill>
                <a:latin typeface="Microsoft Sans Serif"/>
                <a:cs typeface="Microsoft Sans Serif"/>
              </a:rPr>
              <a:t> </a:t>
            </a:r>
            <a:r>
              <a:rPr spc="95" dirty="0">
                <a:solidFill>
                  <a:srgbClr val="333333"/>
                </a:solidFill>
                <a:latin typeface="Microsoft Sans Serif"/>
                <a:cs typeface="Microsoft Sans Serif"/>
              </a:rPr>
              <a:t>to</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dirty="0">
                <a:solidFill>
                  <a:srgbClr val="333333"/>
                </a:solidFill>
                <a:latin typeface="Microsoft Sans Serif"/>
                <a:cs typeface="Microsoft Sans Serif"/>
              </a:rPr>
              <a:t> </a:t>
            </a:r>
            <a:r>
              <a:rPr spc="-5" dirty="0">
                <a:solidFill>
                  <a:srgbClr val="333333"/>
                </a:solidFill>
                <a:latin typeface="Microsoft Sans Serif"/>
                <a:cs typeface="Microsoft Sans Serif"/>
              </a:rPr>
              <a:t>Stack.</a:t>
            </a:r>
            <a:endParaRPr dirty="0">
              <a:latin typeface="Microsoft Sans Serif"/>
              <a:cs typeface="Microsoft Sans Serif"/>
            </a:endParaRPr>
          </a:p>
          <a:p>
            <a:pPr marL="241300" marR="5080" indent="-201295">
              <a:spcBef>
                <a:spcPts val="1030"/>
              </a:spcBef>
              <a:buChar char="•"/>
              <a:tabLst>
                <a:tab pos="240665" algn="l"/>
                <a:tab pos="241300" algn="l"/>
              </a:tabLst>
            </a:pPr>
            <a:r>
              <a:rPr b="1" spc="25" dirty="0">
                <a:solidFill>
                  <a:srgbClr val="162F59"/>
                </a:solidFill>
                <a:latin typeface="Arial"/>
                <a:cs typeface="Arial"/>
              </a:rPr>
              <a:t>Step</a:t>
            </a:r>
            <a:r>
              <a:rPr b="1" spc="60" dirty="0">
                <a:solidFill>
                  <a:srgbClr val="162F59"/>
                </a:solidFill>
                <a:latin typeface="Arial"/>
                <a:cs typeface="Arial"/>
              </a:rPr>
              <a:t> </a:t>
            </a:r>
            <a:r>
              <a:rPr b="1" spc="35" dirty="0">
                <a:solidFill>
                  <a:srgbClr val="162F59"/>
                </a:solidFill>
                <a:latin typeface="Arial"/>
                <a:cs typeface="Arial"/>
              </a:rPr>
              <a:t>3</a:t>
            </a:r>
            <a:r>
              <a:rPr b="1" spc="65" dirty="0">
                <a:solidFill>
                  <a:srgbClr val="162F59"/>
                </a:solidFill>
                <a:latin typeface="Arial"/>
                <a:cs typeface="Arial"/>
              </a:rPr>
              <a:t> </a:t>
            </a:r>
            <a:r>
              <a:rPr b="1" spc="-10" dirty="0">
                <a:solidFill>
                  <a:srgbClr val="162F59"/>
                </a:solidFill>
                <a:latin typeface="Arial"/>
                <a:cs typeface="Arial"/>
              </a:rPr>
              <a:t>-</a:t>
            </a:r>
            <a:r>
              <a:rPr b="1" spc="-5" dirty="0">
                <a:solidFill>
                  <a:srgbClr val="162F59"/>
                </a:solidFill>
                <a:latin typeface="Arial"/>
                <a:cs typeface="Arial"/>
              </a:rPr>
              <a:t> </a:t>
            </a:r>
            <a:r>
              <a:rPr spc="15" dirty="0">
                <a:solidFill>
                  <a:srgbClr val="333333"/>
                </a:solidFill>
                <a:latin typeface="Microsoft Sans Serif"/>
                <a:cs typeface="Microsoft Sans Serif"/>
              </a:rPr>
              <a:t>Visit</a:t>
            </a:r>
            <a:r>
              <a:rPr spc="85" dirty="0">
                <a:solidFill>
                  <a:srgbClr val="333333"/>
                </a:solidFill>
                <a:latin typeface="Microsoft Sans Serif"/>
                <a:cs typeface="Microsoft Sans Serif"/>
              </a:rPr>
              <a:t> </a:t>
            </a:r>
            <a:r>
              <a:rPr spc="35" dirty="0">
                <a:solidFill>
                  <a:srgbClr val="333333"/>
                </a:solidFill>
                <a:latin typeface="Microsoft Sans Serif"/>
                <a:cs typeface="Microsoft Sans Serif"/>
              </a:rPr>
              <a:t>any</a:t>
            </a:r>
            <a:r>
              <a:rPr spc="80" dirty="0">
                <a:solidFill>
                  <a:srgbClr val="333333"/>
                </a:solidFill>
                <a:latin typeface="Microsoft Sans Serif"/>
                <a:cs typeface="Microsoft Sans Serif"/>
              </a:rPr>
              <a:t> </a:t>
            </a:r>
            <a:r>
              <a:rPr spc="60" dirty="0">
                <a:solidFill>
                  <a:srgbClr val="333333"/>
                </a:solidFill>
                <a:latin typeface="Microsoft Sans Serif"/>
                <a:cs typeface="Microsoft Sans Serif"/>
              </a:rPr>
              <a:t>one</a:t>
            </a:r>
            <a:r>
              <a:rPr spc="80" dirty="0">
                <a:solidFill>
                  <a:srgbClr val="333333"/>
                </a:solidFill>
                <a:latin typeface="Microsoft Sans Serif"/>
                <a:cs typeface="Microsoft Sans Serif"/>
              </a:rPr>
              <a:t> of </a:t>
            </a:r>
            <a:r>
              <a:rPr spc="75" dirty="0">
                <a:solidFill>
                  <a:srgbClr val="333333"/>
                </a:solidFill>
                <a:latin typeface="Microsoft Sans Serif"/>
                <a:cs typeface="Microsoft Sans Serif"/>
              </a:rPr>
              <a:t>the</a:t>
            </a:r>
            <a:r>
              <a:rPr spc="80" dirty="0">
                <a:solidFill>
                  <a:srgbClr val="333333"/>
                </a:solidFill>
                <a:latin typeface="Microsoft Sans Serif"/>
                <a:cs typeface="Microsoft Sans Serif"/>
              </a:rPr>
              <a:t> </a:t>
            </a:r>
            <a:r>
              <a:rPr spc="45" dirty="0">
                <a:solidFill>
                  <a:srgbClr val="333333"/>
                </a:solidFill>
                <a:latin typeface="Microsoft Sans Serif"/>
                <a:cs typeface="Microsoft Sans Serif"/>
              </a:rPr>
              <a:t>non-visited</a:t>
            </a:r>
            <a:r>
              <a:rPr spc="30" dirty="0">
                <a:solidFill>
                  <a:srgbClr val="333333"/>
                </a:solidFill>
                <a:latin typeface="Microsoft Sans Serif"/>
                <a:cs typeface="Microsoft Sans Serif"/>
              </a:rPr>
              <a:t> </a:t>
            </a:r>
            <a:r>
              <a:rPr b="1" spc="65" dirty="0">
                <a:solidFill>
                  <a:srgbClr val="333333"/>
                </a:solidFill>
                <a:latin typeface="Arial"/>
                <a:cs typeface="Arial"/>
              </a:rPr>
              <a:t>adjacent</a:t>
            </a:r>
            <a:r>
              <a:rPr b="1" spc="-20" dirty="0">
                <a:solidFill>
                  <a:srgbClr val="333333"/>
                </a:solidFill>
                <a:latin typeface="Arial"/>
                <a:cs typeface="Arial"/>
              </a:rPr>
              <a:t> </a:t>
            </a:r>
            <a:r>
              <a:rPr spc="30" dirty="0">
                <a:solidFill>
                  <a:srgbClr val="333333"/>
                </a:solidFill>
                <a:latin typeface="Microsoft Sans Serif"/>
                <a:cs typeface="Microsoft Sans Serif"/>
              </a:rPr>
              <a:t>vertices</a:t>
            </a:r>
            <a:r>
              <a:rPr spc="80" dirty="0">
                <a:solidFill>
                  <a:srgbClr val="333333"/>
                </a:solidFill>
                <a:latin typeface="Microsoft Sans Serif"/>
                <a:cs typeface="Microsoft Sans Serif"/>
              </a:rPr>
              <a:t> of </a:t>
            </a:r>
            <a:r>
              <a:rPr spc="10" dirty="0">
                <a:solidFill>
                  <a:srgbClr val="333333"/>
                </a:solidFill>
                <a:latin typeface="Microsoft Sans Serif"/>
                <a:cs typeface="Microsoft Sans Serif"/>
              </a:rPr>
              <a:t>a</a:t>
            </a:r>
            <a:r>
              <a:rPr spc="80"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spc="80" dirty="0">
                <a:solidFill>
                  <a:srgbClr val="333333"/>
                </a:solidFill>
                <a:latin typeface="Microsoft Sans Serif"/>
                <a:cs typeface="Microsoft Sans Serif"/>
              </a:rPr>
              <a:t> </a:t>
            </a:r>
            <a:r>
              <a:rPr spc="55" dirty="0">
                <a:solidFill>
                  <a:srgbClr val="333333"/>
                </a:solidFill>
                <a:latin typeface="Microsoft Sans Serif"/>
                <a:cs typeface="Microsoft Sans Serif"/>
              </a:rPr>
              <a:t>which</a:t>
            </a:r>
            <a:r>
              <a:rPr spc="80" dirty="0">
                <a:solidFill>
                  <a:srgbClr val="333333"/>
                </a:solidFill>
                <a:latin typeface="Microsoft Sans Serif"/>
                <a:cs typeface="Microsoft Sans Serif"/>
              </a:rPr>
              <a:t> </a:t>
            </a:r>
            <a:r>
              <a:rPr spc="5" dirty="0">
                <a:solidFill>
                  <a:srgbClr val="333333"/>
                </a:solidFill>
                <a:latin typeface="Microsoft Sans Serif"/>
                <a:cs typeface="Microsoft Sans Serif"/>
              </a:rPr>
              <a:t>is</a:t>
            </a:r>
            <a:r>
              <a:rPr spc="75" dirty="0">
                <a:solidFill>
                  <a:srgbClr val="333333"/>
                </a:solidFill>
                <a:latin typeface="Microsoft Sans Serif"/>
                <a:cs typeface="Microsoft Sans Serif"/>
              </a:rPr>
              <a:t> </a:t>
            </a:r>
            <a:r>
              <a:rPr spc="65" dirty="0">
                <a:solidFill>
                  <a:srgbClr val="333333"/>
                </a:solidFill>
                <a:latin typeface="Microsoft Sans Serif"/>
                <a:cs typeface="Microsoft Sans Serif"/>
              </a:rPr>
              <a:t>at</a:t>
            </a:r>
            <a:r>
              <a:rPr spc="80"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80" dirty="0">
                <a:solidFill>
                  <a:srgbClr val="333333"/>
                </a:solidFill>
                <a:latin typeface="Microsoft Sans Serif"/>
                <a:cs typeface="Microsoft Sans Serif"/>
              </a:rPr>
              <a:t> </a:t>
            </a:r>
            <a:r>
              <a:rPr spc="95" dirty="0">
                <a:solidFill>
                  <a:srgbClr val="333333"/>
                </a:solidFill>
                <a:latin typeface="Microsoft Sans Serif"/>
                <a:cs typeface="Microsoft Sans Serif"/>
              </a:rPr>
              <a:t>top</a:t>
            </a:r>
            <a:r>
              <a:rPr spc="80" dirty="0">
                <a:solidFill>
                  <a:srgbClr val="333333"/>
                </a:solidFill>
                <a:latin typeface="Microsoft Sans Serif"/>
                <a:cs typeface="Microsoft Sans Serif"/>
              </a:rPr>
              <a:t> of </a:t>
            </a:r>
            <a:r>
              <a:rPr spc="25" dirty="0">
                <a:solidFill>
                  <a:srgbClr val="333333"/>
                </a:solidFill>
                <a:latin typeface="Microsoft Sans Serif"/>
                <a:cs typeface="Microsoft Sans Serif"/>
              </a:rPr>
              <a:t>stack</a:t>
            </a:r>
            <a:r>
              <a:rPr spc="80" dirty="0">
                <a:solidFill>
                  <a:srgbClr val="333333"/>
                </a:solidFill>
                <a:latin typeface="Microsoft Sans Serif"/>
                <a:cs typeface="Microsoft Sans Serif"/>
              </a:rPr>
              <a:t> </a:t>
            </a:r>
            <a:r>
              <a:rPr spc="65" dirty="0">
                <a:solidFill>
                  <a:srgbClr val="333333"/>
                </a:solidFill>
                <a:latin typeface="Microsoft Sans Serif"/>
                <a:cs typeface="Microsoft Sans Serif"/>
              </a:rPr>
              <a:t>and</a:t>
            </a:r>
            <a:r>
              <a:rPr spc="80" dirty="0">
                <a:solidFill>
                  <a:srgbClr val="333333"/>
                </a:solidFill>
                <a:latin typeface="Microsoft Sans Serif"/>
                <a:cs typeface="Microsoft Sans Serif"/>
              </a:rPr>
              <a:t> </a:t>
            </a:r>
            <a:r>
              <a:rPr spc="60" dirty="0">
                <a:solidFill>
                  <a:srgbClr val="333333"/>
                </a:solidFill>
                <a:latin typeface="Microsoft Sans Serif"/>
                <a:cs typeface="Microsoft Sans Serif"/>
              </a:rPr>
              <a:t>push</a:t>
            </a:r>
            <a:r>
              <a:rPr spc="80" dirty="0">
                <a:solidFill>
                  <a:srgbClr val="333333"/>
                </a:solidFill>
                <a:latin typeface="Microsoft Sans Serif"/>
                <a:cs typeface="Microsoft Sans Serif"/>
              </a:rPr>
              <a:t> </a:t>
            </a:r>
            <a:r>
              <a:rPr spc="75" dirty="0">
                <a:solidFill>
                  <a:srgbClr val="333333"/>
                </a:solidFill>
                <a:latin typeface="Microsoft Sans Serif"/>
                <a:cs typeface="Microsoft Sans Serif"/>
              </a:rPr>
              <a:t>it</a:t>
            </a:r>
            <a:r>
              <a:rPr spc="80" dirty="0">
                <a:solidFill>
                  <a:srgbClr val="333333"/>
                </a:solidFill>
                <a:latin typeface="Microsoft Sans Serif"/>
                <a:cs typeface="Microsoft Sans Serif"/>
              </a:rPr>
              <a:t> </a:t>
            </a:r>
            <a:r>
              <a:rPr spc="85" dirty="0">
                <a:solidFill>
                  <a:srgbClr val="333333"/>
                </a:solidFill>
                <a:latin typeface="Microsoft Sans Serif"/>
                <a:cs typeface="Microsoft Sans Serif"/>
              </a:rPr>
              <a:t>on</a:t>
            </a:r>
            <a:r>
              <a:rPr spc="80" dirty="0">
                <a:solidFill>
                  <a:srgbClr val="333333"/>
                </a:solidFill>
                <a:latin typeface="Microsoft Sans Serif"/>
                <a:cs typeface="Microsoft Sans Serif"/>
              </a:rPr>
              <a:t> </a:t>
            </a:r>
            <a:r>
              <a:rPr spc="95" dirty="0">
                <a:solidFill>
                  <a:srgbClr val="333333"/>
                </a:solidFill>
                <a:latin typeface="Microsoft Sans Serif"/>
                <a:cs typeface="Microsoft Sans Serif"/>
              </a:rPr>
              <a:t>to</a:t>
            </a:r>
            <a:r>
              <a:rPr spc="80" dirty="0">
                <a:solidFill>
                  <a:srgbClr val="333333"/>
                </a:solidFill>
                <a:latin typeface="Microsoft Sans Serif"/>
                <a:cs typeface="Microsoft Sans Serif"/>
              </a:rPr>
              <a:t> </a:t>
            </a:r>
            <a:r>
              <a:rPr spc="75" dirty="0">
                <a:solidFill>
                  <a:srgbClr val="333333"/>
                </a:solidFill>
                <a:latin typeface="Microsoft Sans Serif"/>
                <a:cs typeface="Microsoft Sans Serif"/>
              </a:rPr>
              <a:t>the </a:t>
            </a:r>
            <a:r>
              <a:rPr spc="-355" dirty="0">
                <a:solidFill>
                  <a:srgbClr val="333333"/>
                </a:solidFill>
                <a:latin typeface="Microsoft Sans Serif"/>
                <a:cs typeface="Microsoft Sans Serif"/>
              </a:rPr>
              <a:t> </a:t>
            </a:r>
            <a:r>
              <a:rPr spc="15" dirty="0">
                <a:solidFill>
                  <a:srgbClr val="333333"/>
                </a:solidFill>
                <a:latin typeface="Microsoft Sans Serif"/>
                <a:cs typeface="Microsoft Sans Serif"/>
              </a:rPr>
              <a:t>stack.</a:t>
            </a:r>
            <a:endParaRPr dirty="0">
              <a:latin typeface="Microsoft Sans Serif"/>
              <a:cs typeface="Microsoft Sans Serif"/>
            </a:endParaRPr>
          </a:p>
          <a:p>
            <a:pPr marL="241300" indent="-201295">
              <a:spcBef>
                <a:spcPts val="835"/>
              </a:spcBef>
              <a:buChar char="•"/>
              <a:tabLst>
                <a:tab pos="240665" algn="l"/>
                <a:tab pos="241300" algn="l"/>
              </a:tabLst>
            </a:pPr>
            <a:r>
              <a:rPr b="1" spc="25" dirty="0">
                <a:solidFill>
                  <a:srgbClr val="162F59"/>
                </a:solidFill>
                <a:latin typeface="Arial"/>
                <a:cs typeface="Arial"/>
              </a:rPr>
              <a:t>Step</a:t>
            </a:r>
            <a:r>
              <a:rPr b="1" spc="-25" dirty="0">
                <a:solidFill>
                  <a:srgbClr val="162F59"/>
                </a:solidFill>
                <a:latin typeface="Arial"/>
                <a:cs typeface="Arial"/>
              </a:rPr>
              <a:t> </a:t>
            </a:r>
            <a:r>
              <a:rPr b="1" spc="35" dirty="0">
                <a:solidFill>
                  <a:srgbClr val="162F59"/>
                </a:solidFill>
                <a:latin typeface="Arial"/>
                <a:cs typeface="Arial"/>
              </a:rPr>
              <a:t>4</a:t>
            </a:r>
            <a:r>
              <a:rPr b="1" spc="-20" dirty="0">
                <a:solidFill>
                  <a:srgbClr val="162F59"/>
                </a:solidFill>
                <a:latin typeface="Arial"/>
                <a:cs typeface="Arial"/>
              </a:rPr>
              <a:t> </a:t>
            </a:r>
            <a:r>
              <a:rPr b="1" spc="-10" dirty="0">
                <a:solidFill>
                  <a:srgbClr val="162F59"/>
                </a:solidFill>
                <a:latin typeface="Arial"/>
                <a:cs typeface="Arial"/>
              </a:rPr>
              <a:t>- </a:t>
            </a:r>
            <a:r>
              <a:rPr spc="20" dirty="0">
                <a:solidFill>
                  <a:srgbClr val="333333"/>
                </a:solidFill>
                <a:latin typeface="Microsoft Sans Serif"/>
                <a:cs typeface="Microsoft Sans Serif"/>
              </a:rPr>
              <a:t>Repeat</a:t>
            </a:r>
            <a:r>
              <a:rPr dirty="0">
                <a:solidFill>
                  <a:srgbClr val="333333"/>
                </a:solidFill>
                <a:latin typeface="Microsoft Sans Serif"/>
                <a:cs typeface="Microsoft Sans Serif"/>
              </a:rPr>
              <a:t> </a:t>
            </a:r>
            <a:r>
              <a:rPr spc="50" dirty="0">
                <a:solidFill>
                  <a:srgbClr val="333333"/>
                </a:solidFill>
                <a:latin typeface="Microsoft Sans Serif"/>
                <a:cs typeface="Microsoft Sans Serif"/>
              </a:rPr>
              <a:t>step</a:t>
            </a:r>
            <a:r>
              <a:rPr dirty="0">
                <a:solidFill>
                  <a:srgbClr val="333333"/>
                </a:solidFill>
                <a:latin typeface="Microsoft Sans Serif"/>
                <a:cs typeface="Microsoft Sans Serif"/>
              </a:rPr>
              <a:t> </a:t>
            </a:r>
            <a:r>
              <a:rPr spc="35" dirty="0">
                <a:solidFill>
                  <a:srgbClr val="333333"/>
                </a:solidFill>
                <a:latin typeface="Microsoft Sans Serif"/>
                <a:cs typeface="Microsoft Sans Serif"/>
              </a:rPr>
              <a:t>3</a:t>
            </a:r>
            <a:r>
              <a:rPr spc="-5" dirty="0">
                <a:solidFill>
                  <a:srgbClr val="333333"/>
                </a:solidFill>
                <a:latin typeface="Microsoft Sans Serif"/>
                <a:cs typeface="Microsoft Sans Serif"/>
              </a:rPr>
              <a:t> </a:t>
            </a:r>
            <a:r>
              <a:rPr spc="75" dirty="0">
                <a:solidFill>
                  <a:srgbClr val="333333"/>
                </a:solidFill>
                <a:latin typeface="Microsoft Sans Serif"/>
                <a:cs typeface="Microsoft Sans Serif"/>
              </a:rPr>
              <a:t>until</a:t>
            </a:r>
            <a:r>
              <a:rPr dirty="0">
                <a:solidFill>
                  <a:srgbClr val="333333"/>
                </a:solidFill>
                <a:latin typeface="Microsoft Sans Serif"/>
                <a:cs typeface="Microsoft Sans Serif"/>
              </a:rPr>
              <a:t> </a:t>
            </a:r>
            <a:r>
              <a:rPr spc="70" dirty="0">
                <a:solidFill>
                  <a:srgbClr val="333333"/>
                </a:solidFill>
                <a:latin typeface="Microsoft Sans Serif"/>
                <a:cs typeface="Microsoft Sans Serif"/>
              </a:rPr>
              <a:t>there</a:t>
            </a:r>
            <a:r>
              <a:rPr dirty="0">
                <a:solidFill>
                  <a:srgbClr val="333333"/>
                </a:solidFill>
                <a:latin typeface="Microsoft Sans Serif"/>
                <a:cs typeface="Microsoft Sans Serif"/>
              </a:rPr>
              <a:t> </a:t>
            </a:r>
            <a:r>
              <a:rPr spc="5" dirty="0">
                <a:solidFill>
                  <a:srgbClr val="333333"/>
                </a:solidFill>
                <a:latin typeface="Microsoft Sans Serif"/>
                <a:cs typeface="Microsoft Sans Serif"/>
              </a:rPr>
              <a:t>is</a:t>
            </a:r>
            <a:r>
              <a:rPr spc="-5" dirty="0">
                <a:solidFill>
                  <a:srgbClr val="333333"/>
                </a:solidFill>
                <a:latin typeface="Microsoft Sans Serif"/>
                <a:cs typeface="Microsoft Sans Serif"/>
              </a:rPr>
              <a:t> </a:t>
            </a:r>
            <a:r>
              <a:rPr spc="85" dirty="0">
                <a:solidFill>
                  <a:srgbClr val="333333"/>
                </a:solidFill>
                <a:latin typeface="Microsoft Sans Serif"/>
                <a:cs typeface="Microsoft Sans Serif"/>
              </a:rPr>
              <a:t>no</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new</a:t>
            </a:r>
            <a:r>
              <a:rPr spc="-5"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dirty="0">
                <a:solidFill>
                  <a:srgbClr val="333333"/>
                </a:solidFill>
                <a:latin typeface="Microsoft Sans Serif"/>
                <a:cs typeface="Microsoft Sans Serif"/>
              </a:rPr>
              <a:t> </a:t>
            </a:r>
            <a:r>
              <a:rPr spc="95" dirty="0">
                <a:solidFill>
                  <a:srgbClr val="333333"/>
                </a:solidFill>
                <a:latin typeface="Microsoft Sans Serif"/>
                <a:cs typeface="Microsoft Sans Serif"/>
              </a:rPr>
              <a:t>to</a:t>
            </a:r>
            <a:r>
              <a:rPr dirty="0">
                <a:solidFill>
                  <a:srgbClr val="333333"/>
                </a:solidFill>
                <a:latin typeface="Microsoft Sans Serif"/>
                <a:cs typeface="Microsoft Sans Serif"/>
              </a:rPr>
              <a:t> </a:t>
            </a:r>
            <a:r>
              <a:rPr spc="55" dirty="0">
                <a:solidFill>
                  <a:srgbClr val="333333"/>
                </a:solidFill>
                <a:latin typeface="Microsoft Sans Serif"/>
                <a:cs typeface="Microsoft Sans Serif"/>
              </a:rPr>
              <a:t>be</a:t>
            </a:r>
            <a:r>
              <a:rPr spc="-5" dirty="0">
                <a:solidFill>
                  <a:srgbClr val="333333"/>
                </a:solidFill>
                <a:latin typeface="Microsoft Sans Serif"/>
                <a:cs typeface="Microsoft Sans Serif"/>
              </a:rPr>
              <a:t> </a:t>
            </a:r>
            <a:r>
              <a:rPr spc="40" dirty="0">
                <a:solidFill>
                  <a:srgbClr val="333333"/>
                </a:solidFill>
                <a:latin typeface="Microsoft Sans Serif"/>
                <a:cs typeface="Microsoft Sans Serif"/>
              </a:rPr>
              <a:t>visited</a:t>
            </a:r>
            <a:r>
              <a:rPr dirty="0">
                <a:solidFill>
                  <a:srgbClr val="333333"/>
                </a:solidFill>
                <a:latin typeface="Microsoft Sans Serif"/>
                <a:cs typeface="Microsoft Sans Serif"/>
              </a:rPr>
              <a:t> </a:t>
            </a:r>
            <a:r>
              <a:rPr spc="105" dirty="0">
                <a:solidFill>
                  <a:srgbClr val="333333"/>
                </a:solidFill>
                <a:latin typeface="Microsoft Sans Serif"/>
                <a:cs typeface="Microsoft Sans Serif"/>
              </a:rPr>
              <a:t>from</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5"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dirty="0">
                <a:solidFill>
                  <a:srgbClr val="333333"/>
                </a:solidFill>
                <a:latin typeface="Microsoft Sans Serif"/>
                <a:cs typeface="Microsoft Sans Serif"/>
              </a:rPr>
              <a:t> </a:t>
            </a:r>
            <a:r>
              <a:rPr spc="55" dirty="0">
                <a:solidFill>
                  <a:srgbClr val="333333"/>
                </a:solidFill>
                <a:latin typeface="Microsoft Sans Serif"/>
                <a:cs typeface="Microsoft Sans Serif"/>
              </a:rPr>
              <a:t>which</a:t>
            </a:r>
            <a:r>
              <a:rPr spc="-5" dirty="0">
                <a:solidFill>
                  <a:srgbClr val="333333"/>
                </a:solidFill>
                <a:latin typeface="Microsoft Sans Serif"/>
                <a:cs typeface="Microsoft Sans Serif"/>
              </a:rPr>
              <a:t> </a:t>
            </a:r>
            <a:r>
              <a:rPr spc="5" dirty="0">
                <a:solidFill>
                  <a:srgbClr val="333333"/>
                </a:solidFill>
                <a:latin typeface="Microsoft Sans Serif"/>
                <a:cs typeface="Microsoft Sans Serif"/>
              </a:rPr>
              <a:t>is</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at</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5" dirty="0">
                <a:solidFill>
                  <a:srgbClr val="333333"/>
                </a:solidFill>
                <a:latin typeface="Microsoft Sans Serif"/>
                <a:cs typeface="Microsoft Sans Serif"/>
              </a:rPr>
              <a:t> </a:t>
            </a:r>
            <a:r>
              <a:rPr spc="95" dirty="0">
                <a:solidFill>
                  <a:srgbClr val="333333"/>
                </a:solidFill>
                <a:latin typeface="Microsoft Sans Serif"/>
                <a:cs typeface="Microsoft Sans Serif"/>
              </a:rPr>
              <a:t>top</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of</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5" dirty="0">
                <a:solidFill>
                  <a:srgbClr val="333333"/>
                </a:solidFill>
                <a:latin typeface="Microsoft Sans Serif"/>
                <a:cs typeface="Microsoft Sans Serif"/>
              </a:rPr>
              <a:t> </a:t>
            </a:r>
            <a:r>
              <a:rPr spc="15" dirty="0">
                <a:solidFill>
                  <a:srgbClr val="333333"/>
                </a:solidFill>
                <a:latin typeface="Microsoft Sans Serif"/>
                <a:cs typeface="Microsoft Sans Serif"/>
              </a:rPr>
              <a:t>stack.</a:t>
            </a:r>
            <a:endParaRPr dirty="0">
              <a:latin typeface="Microsoft Sans Serif"/>
              <a:cs typeface="Microsoft Sans Serif"/>
            </a:endParaRPr>
          </a:p>
          <a:p>
            <a:pPr marL="241300" indent="-201295">
              <a:spcBef>
                <a:spcPts val="865"/>
              </a:spcBef>
              <a:buChar char="•"/>
              <a:tabLst>
                <a:tab pos="240665" algn="l"/>
                <a:tab pos="241300" algn="l"/>
              </a:tabLst>
            </a:pPr>
            <a:r>
              <a:rPr b="1" spc="25" dirty="0">
                <a:solidFill>
                  <a:srgbClr val="162F59"/>
                </a:solidFill>
                <a:latin typeface="Arial"/>
                <a:cs typeface="Arial"/>
              </a:rPr>
              <a:t>Step</a:t>
            </a:r>
            <a:r>
              <a:rPr b="1" spc="-25" dirty="0">
                <a:solidFill>
                  <a:srgbClr val="162F59"/>
                </a:solidFill>
                <a:latin typeface="Arial"/>
                <a:cs typeface="Arial"/>
              </a:rPr>
              <a:t> </a:t>
            </a:r>
            <a:r>
              <a:rPr b="1" spc="35" dirty="0">
                <a:solidFill>
                  <a:srgbClr val="162F59"/>
                </a:solidFill>
                <a:latin typeface="Arial"/>
                <a:cs typeface="Arial"/>
              </a:rPr>
              <a:t>5</a:t>
            </a:r>
            <a:r>
              <a:rPr b="1" spc="-20" dirty="0">
                <a:solidFill>
                  <a:srgbClr val="162F59"/>
                </a:solidFill>
                <a:latin typeface="Arial"/>
                <a:cs typeface="Arial"/>
              </a:rPr>
              <a:t> </a:t>
            </a:r>
            <a:r>
              <a:rPr b="1" spc="-10" dirty="0">
                <a:solidFill>
                  <a:srgbClr val="162F59"/>
                </a:solidFill>
                <a:latin typeface="Arial"/>
                <a:cs typeface="Arial"/>
              </a:rPr>
              <a:t>- </a:t>
            </a:r>
            <a:r>
              <a:rPr spc="45" dirty="0">
                <a:solidFill>
                  <a:srgbClr val="333333"/>
                </a:solidFill>
                <a:latin typeface="Microsoft Sans Serif"/>
                <a:cs typeface="Microsoft Sans Serif"/>
              </a:rPr>
              <a:t>When</a:t>
            </a:r>
            <a:r>
              <a:rPr dirty="0">
                <a:solidFill>
                  <a:srgbClr val="333333"/>
                </a:solidFill>
                <a:latin typeface="Microsoft Sans Serif"/>
                <a:cs typeface="Microsoft Sans Serif"/>
              </a:rPr>
              <a:t> </a:t>
            </a:r>
            <a:r>
              <a:rPr spc="70" dirty="0">
                <a:solidFill>
                  <a:srgbClr val="333333"/>
                </a:solidFill>
                <a:latin typeface="Microsoft Sans Serif"/>
                <a:cs typeface="Microsoft Sans Serif"/>
              </a:rPr>
              <a:t>there</a:t>
            </a:r>
            <a:r>
              <a:rPr dirty="0">
                <a:solidFill>
                  <a:srgbClr val="333333"/>
                </a:solidFill>
                <a:latin typeface="Microsoft Sans Serif"/>
                <a:cs typeface="Microsoft Sans Serif"/>
              </a:rPr>
              <a:t> </a:t>
            </a:r>
            <a:r>
              <a:rPr spc="5" dirty="0">
                <a:solidFill>
                  <a:srgbClr val="333333"/>
                </a:solidFill>
                <a:latin typeface="Microsoft Sans Serif"/>
                <a:cs typeface="Microsoft Sans Serif"/>
              </a:rPr>
              <a:t>is</a:t>
            </a:r>
            <a:r>
              <a:rPr spc="-5" dirty="0">
                <a:solidFill>
                  <a:srgbClr val="333333"/>
                </a:solidFill>
                <a:latin typeface="Microsoft Sans Serif"/>
                <a:cs typeface="Microsoft Sans Serif"/>
              </a:rPr>
              <a:t> </a:t>
            </a:r>
            <a:r>
              <a:rPr spc="85" dirty="0">
                <a:solidFill>
                  <a:srgbClr val="333333"/>
                </a:solidFill>
                <a:latin typeface="Microsoft Sans Serif"/>
                <a:cs typeface="Microsoft Sans Serif"/>
              </a:rPr>
              <a:t>no</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new</a:t>
            </a:r>
            <a:r>
              <a:rPr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spc="-5" dirty="0">
                <a:solidFill>
                  <a:srgbClr val="333333"/>
                </a:solidFill>
                <a:latin typeface="Microsoft Sans Serif"/>
                <a:cs typeface="Microsoft Sans Serif"/>
              </a:rPr>
              <a:t> </a:t>
            </a:r>
            <a:r>
              <a:rPr spc="95" dirty="0">
                <a:solidFill>
                  <a:srgbClr val="333333"/>
                </a:solidFill>
                <a:latin typeface="Microsoft Sans Serif"/>
                <a:cs typeface="Microsoft Sans Serif"/>
              </a:rPr>
              <a:t>to</a:t>
            </a:r>
            <a:r>
              <a:rPr dirty="0">
                <a:solidFill>
                  <a:srgbClr val="333333"/>
                </a:solidFill>
                <a:latin typeface="Microsoft Sans Serif"/>
                <a:cs typeface="Microsoft Sans Serif"/>
              </a:rPr>
              <a:t> </a:t>
            </a:r>
            <a:r>
              <a:rPr spc="35" dirty="0">
                <a:solidFill>
                  <a:srgbClr val="333333"/>
                </a:solidFill>
                <a:latin typeface="Microsoft Sans Serif"/>
                <a:cs typeface="Microsoft Sans Serif"/>
              </a:rPr>
              <a:t>visit</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then</a:t>
            </a:r>
            <a:r>
              <a:rPr spc="-5" dirty="0">
                <a:solidFill>
                  <a:srgbClr val="333333"/>
                </a:solidFill>
                <a:latin typeface="Microsoft Sans Serif"/>
                <a:cs typeface="Microsoft Sans Serif"/>
              </a:rPr>
              <a:t> </a:t>
            </a:r>
            <a:r>
              <a:rPr spc="30" dirty="0">
                <a:solidFill>
                  <a:srgbClr val="333333"/>
                </a:solidFill>
                <a:latin typeface="Microsoft Sans Serif"/>
                <a:cs typeface="Microsoft Sans Serif"/>
              </a:rPr>
              <a:t>use</a:t>
            </a:r>
            <a:r>
              <a:rPr spc="40" dirty="0">
                <a:solidFill>
                  <a:srgbClr val="333333"/>
                </a:solidFill>
                <a:latin typeface="Microsoft Sans Serif"/>
                <a:cs typeface="Microsoft Sans Serif"/>
              </a:rPr>
              <a:t> </a:t>
            </a:r>
            <a:r>
              <a:rPr b="1" spc="45" dirty="0">
                <a:solidFill>
                  <a:srgbClr val="333333"/>
                </a:solidFill>
                <a:latin typeface="Arial"/>
                <a:cs typeface="Arial"/>
              </a:rPr>
              <a:t>back</a:t>
            </a:r>
            <a:r>
              <a:rPr b="1" spc="-20" dirty="0">
                <a:solidFill>
                  <a:srgbClr val="333333"/>
                </a:solidFill>
                <a:latin typeface="Arial"/>
                <a:cs typeface="Arial"/>
              </a:rPr>
              <a:t> </a:t>
            </a:r>
            <a:r>
              <a:rPr b="1" spc="55" dirty="0">
                <a:solidFill>
                  <a:srgbClr val="333333"/>
                </a:solidFill>
                <a:latin typeface="Arial"/>
                <a:cs typeface="Arial"/>
              </a:rPr>
              <a:t>tracking</a:t>
            </a:r>
            <a:r>
              <a:rPr b="1" spc="-15" dirty="0">
                <a:solidFill>
                  <a:srgbClr val="333333"/>
                </a:solidFill>
                <a:latin typeface="Arial"/>
                <a:cs typeface="Arial"/>
              </a:rPr>
              <a:t> </a:t>
            </a:r>
            <a:r>
              <a:rPr spc="65" dirty="0">
                <a:solidFill>
                  <a:srgbClr val="333333"/>
                </a:solidFill>
                <a:latin typeface="Microsoft Sans Serif"/>
                <a:cs typeface="Microsoft Sans Serif"/>
              </a:rPr>
              <a:t>and</a:t>
            </a:r>
            <a:r>
              <a:rPr dirty="0">
                <a:solidFill>
                  <a:srgbClr val="333333"/>
                </a:solidFill>
                <a:latin typeface="Microsoft Sans Serif"/>
                <a:cs typeface="Microsoft Sans Serif"/>
              </a:rPr>
              <a:t> </a:t>
            </a:r>
            <a:r>
              <a:rPr spc="85" dirty="0">
                <a:solidFill>
                  <a:srgbClr val="333333"/>
                </a:solidFill>
                <a:latin typeface="Microsoft Sans Serif"/>
                <a:cs typeface="Microsoft Sans Serif"/>
              </a:rPr>
              <a:t>pop</a:t>
            </a:r>
            <a:r>
              <a:rPr dirty="0">
                <a:solidFill>
                  <a:srgbClr val="333333"/>
                </a:solidFill>
                <a:latin typeface="Microsoft Sans Serif"/>
                <a:cs typeface="Microsoft Sans Serif"/>
              </a:rPr>
              <a:t> </a:t>
            </a:r>
            <a:r>
              <a:rPr spc="60" dirty="0">
                <a:solidFill>
                  <a:srgbClr val="333333"/>
                </a:solidFill>
                <a:latin typeface="Microsoft Sans Serif"/>
                <a:cs typeface="Microsoft Sans Serif"/>
              </a:rPr>
              <a:t>one</a:t>
            </a:r>
            <a:r>
              <a:rPr spc="-5" dirty="0">
                <a:solidFill>
                  <a:srgbClr val="333333"/>
                </a:solidFill>
                <a:latin typeface="Microsoft Sans Serif"/>
                <a:cs typeface="Microsoft Sans Serif"/>
              </a:rPr>
              <a:t> </a:t>
            </a:r>
            <a:r>
              <a:rPr spc="50" dirty="0">
                <a:solidFill>
                  <a:srgbClr val="333333"/>
                </a:solidFill>
                <a:latin typeface="Microsoft Sans Serif"/>
                <a:cs typeface="Microsoft Sans Serif"/>
              </a:rPr>
              <a:t>vertex</a:t>
            </a:r>
            <a:r>
              <a:rPr dirty="0">
                <a:solidFill>
                  <a:srgbClr val="333333"/>
                </a:solidFill>
                <a:latin typeface="Microsoft Sans Serif"/>
                <a:cs typeface="Microsoft Sans Serif"/>
              </a:rPr>
              <a:t> </a:t>
            </a:r>
            <a:r>
              <a:rPr spc="105" dirty="0">
                <a:solidFill>
                  <a:srgbClr val="333333"/>
                </a:solidFill>
                <a:latin typeface="Microsoft Sans Serif"/>
                <a:cs typeface="Microsoft Sans Serif"/>
              </a:rPr>
              <a:t>from</a:t>
            </a:r>
            <a:r>
              <a:rPr spc="-5"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dirty="0">
                <a:solidFill>
                  <a:srgbClr val="333333"/>
                </a:solidFill>
                <a:latin typeface="Microsoft Sans Serif"/>
                <a:cs typeface="Microsoft Sans Serif"/>
              </a:rPr>
              <a:t> </a:t>
            </a:r>
            <a:r>
              <a:rPr spc="15" dirty="0">
                <a:solidFill>
                  <a:srgbClr val="333333"/>
                </a:solidFill>
                <a:latin typeface="Microsoft Sans Serif"/>
                <a:cs typeface="Microsoft Sans Serif"/>
              </a:rPr>
              <a:t>stack.</a:t>
            </a:r>
            <a:endParaRPr dirty="0">
              <a:latin typeface="Microsoft Sans Serif"/>
              <a:cs typeface="Microsoft Sans Serif"/>
            </a:endParaRPr>
          </a:p>
          <a:p>
            <a:pPr marL="241300" indent="-201295">
              <a:spcBef>
                <a:spcPts val="865"/>
              </a:spcBef>
              <a:buChar char="•"/>
              <a:tabLst>
                <a:tab pos="240665" algn="l"/>
                <a:tab pos="241300" algn="l"/>
              </a:tabLst>
            </a:pPr>
            <a:r>
              <a:rPr b="1" spc="25" dirty="0">
                <a:solidFill>
                  <a:srgbClr val="162F59"/>
                </a:solidFill>
                <a:latin typeface="Arial"/>
                <a:cs typeface="Arial"/>
              </a:rPr>
              <a:t>Step</a:t>
            </a:r>
            <a:r>
              <a:rPr b="1" spc="-30" dirty="0">
                <a:solidFill>
                  <a:srgbClr val="162F59"/>
                </a:solidFill>
                <a:latin typeface="Arial"/>
                <a:cs typeface="Arial"/>
              </a:rPr>
              <a:t> </a:t>
            </a:r>
            <a:r>
              <a:rPr b="1" spc="35" dirty="0">
                <a:solidFill>
                  <a:srgbClr val="162F59"/>
                </a:solidFill>
                <a:latin typeface="Arial"/>
                <a:cs typeface="Arial"/>
              </a:rPr>
              <a:t>6</a:t>
            </a:r>
            <a:r>
              <a:rPr b="1" spc="-25" dirty="0">
                <a:solidFill>
                  <a:srgbClr val="162F59"/>
                </a:solidFill>
                <a:latin typeface="Arial"/>
                <a:cs typeface="Arial"/>
              </a:rPr>
              <a:t> </a:t>
            </a:r>
            <a:r>
              <a:rPr b="1" spc="-10" dirty="0">
                <a:solidFill>
                  <a:srgbClr val="162F59"/>
                </a:solidFill>
                <a:latin typeface="Arial"/>
                <a:cs typeface="Arial"/>
              </a:rPr>
              <a:t>- </a:t>
            </a:r>
            <a:r>
              <a:rPr spc="20" dirty="0">
                <a:solidFill>
                  <a:srgbClr val="333333"/>
                </a:solidFill>
                <a:latin typeface="Microsoft Sans Serif"/>
                <a:cs typeface="Microsoft Sans Serif"/>
              </a:rPr>
              <a:t>Repeat</a:t>
            </a:r>
            <a:r>
              <a:rPr spc="-5" dirty="0">
                <a:solidFill>
                  <a:srgbClr val="333333"/>
                </a:solidFill>
                <a:latin typeface="Microsoft Sans Serif"/>
                <a:cs typeface="Microsoft Sans Serif"/>
              </a:rPr>
              <a:t> </a:t>
            </a:r>
            <a:r>
              <a:rPr spc="35" dirty="0">
                <a:solidFill>
                  <a:srgbClr val="333333"/>
                </a:solidFill>
                <a:latin typeface="Microsoft Sans Serif"/>
                <a:cs typeface="Microsoft Sans Serif"/>
              </a:rPr>
              <a:t>steps</a:t>
            </a:r>
            <a:r>
              <a:rPr spc="-5" dirty="0">
                <a:solidFill>
                  <a:srgbClr val="333333"/>
                </a:solidFill>
                <a:latin typeface="Microsoft Sans Serif"/>
                <a:cs typeface="Microsoft Sans Serif"/>
              </a:rPr>
              <a:t> </a:t>
            </a:r>
            <a:r>
              <a:rPr spc="5" dirty="0">
                <a:solidFill>
                  <a:srgbClr val="333333"/>
                </a:solidFill>
                <a:latin typeface="Microsoft Sans Serif"/>
                <a:cs typeface="Microsoft Sans Serif"/>
              </a:rPr>
              <a:t>3,</a:t>
            </a:r>
            <a:r>
              <a:rPr spc="-5" dirty="0">
                <a:solidFill>
                  <a:srgbClr val="333333"/>
                </a:solidFill>
                <a:latin typeface="Microsoft Sans Serif"/>
                <a:cs typeface="Microsoft Sans Serif"/>
              </a:rPr>
              <a:t> </a:t>
            </a:r>
            <a:r>
              <a:rPr spc="35" dirty="0">
                <a:solidFill>
                  <a:srgbClr val="333333"/>
                </a:solidFill>
                <a:latin typeface="Microsoft Sans Serif"/>
                <a:cs typeface="Microsoft Sans Serif"/>
              </a:rPr>
              <a:t>4</a:t>
            </a:r>
            <a:r>
              <a:rPr spc="-10" dirty="0">
                <a:solidFill>
                  <a:srgbClr val="333333"/>
                </a:solidFill>
                <a:latin typeface="Microsoft Sans Serif"/>
                <a:cs typeface="Microsoft Sans Serif"/>
              </a:rPr>
              <a:t> </a:t>
            </a:r>
            <a:r>
              <a:rPr spc="65" dirty="0">
                <a:solidFill>
                  <a:srgbClr val="333333"/>
                </a:solidFill>
                <a:latin typeface="Microsoft Sans Serif"/>
                <a:cs typeface="Microsoft Sans Serif"/>
              </a:rPr>
              <a:t>and</a:t>
            </a:r>
            <a:r>
              <a:rPr spc="-5" dirty="0">
                <a:solidFill>
                  <a:srgbClr val="333333"/>
                </a:solidFill>
                <a:latin typeface="Microsoft Sans Serif"/>
                <a:cs typeface="Microsoft Sans Serif"/>
              </a:rPr>
              <a:t> </a:t>
            </a:r>
            <a:r>
              <a:rPr spc="35" dirty="0">
                <a:solidFill>
                  <a:srgbClr val="333333"/>
                </a:solidFill>
                <a:latin typeface="Microsoft Sans Serif"/>
                <a:cs typeface="Microsoft Sans Serif"/>
              </a:rPr>
              <a:t>5</a:t>
            </a:r>
            <a:r>
              <a:rPr spc="-5" dirty="0">
                <a:solidFill>
                  <a:srgbClr val="333333"/>
                </a:solidFill>
                <a:latin typeface="Microsoft Sans Serif"/>
                <a:cs typeface="Microsoft Sans Serif"/>
              </a:rPr>
              <a:t> </a:t>
            </a:r>
            <a:r>
              <a:rPr spc="75" dirty="0">
                <a:solidFill>
                  <a:srgbClr val="333333"/>
                </a:solidFill>
                <a:latin typeface="Microsoft Sans Serif"/>
                <a:cs typeface="Microsoft Sans Serif"/>
              </a:rPr>
              <a:t>until</a:t>
            </a:r>
            <a:r>
              <a:rPr spc="-5" dirty="0">
                <a:solidFill>
                  <a:srgbClr val="333333"/>
                </a:solidFill>
                <a:latin typeface="Microsoft Sans Serif"/>
                <a:cs typeface="Microsoft Sans Serif"/>
              </a:rPr>
              <a:t> </a:t>
            </a:r>
            <a:r>
              <a:rPr spc="25" dirty="0">
                <a:solidFill>
                  <a:srgbClr val="333333"/>
                </a:solidFill>
                <a:latin typeface="Microsoft Sans Serif"/>
                <a:cs typeface="Microsoft Sans Serif"/>
              </a:rPr>
              <a:t>stack</a:t>
            </a:r>
            <a:r>
              <a:rPr spc="-5" dirty="0">
                <a:solidFill>
                  <a:srgbClr val="333333"/>
                </a:solidFill>
                <a:latin typeface="Microsoft Sans Serif"/>
                <a:cs typeface="Microsoft Sans Serif"/>
              </a:rPr>
              <a:t> </a:t>
            </a:r>
            <a:r>
              <a:rPr spc="40" dirty="0">
                <a:solidFill>
                  <a:srgbClr val="333333"/>
                </a:solidFill>
                <a:latin typeface="Microsoft Sans Serif"/>
                <a:cs typeface="Microsoft Sans Serif"/>
              </a:rPr>
              <a:t>becomes</a:t>
            </a:r>
            <a:r>
              <a:rPr spc="-5" dirty="0">
                <a:solidFill>
                  <a:srgbClr val="333333"/>
                </a:solidFill>
                <a:latin typeface="Microsoft Sans Serif"/>
                <a:cs typeface="Microsoft Sans Serif"/>
              </a:rPr>
              <a:t> </a:t>
            </a:r>
            <a:r>
              <a:rPr spc="30" dirty="0">
                <a:solidFill>
                  <a:srgbClr val="333333"/>
                </a:solidFill>
                <a:latin typeface="Microsoft Sans Serif"/>
                <a:cs typeface="Microsoft Sans Serif"/>
              </a:rPr>
              <a:t>Empty.</a:t>
            </a:r>
            <a:endParaRPr dirty="0">
              <a:latin typeface="Microsoft Sans Serif"/>
              <a:cs typeface="Microsoft Sans Serif"/>
            </a:endParaRPr>
          </a:p>
          <a:p>
            <a:pPr marL="241300" indent="-201295">
              <a:spcBef>
                <a:spcPts val="860"/>
              </a:spcBef>
              <a:buChar char="•"/>
              <a:tabLst>
                <a:tab pos="240665" algn="l"/>
                <a:tab pos="241300" algn="l"/>
              </a:tabLst>
            </a:pPr>
            <a:r>
              <a:rPr b="1" spc="25" dirty="0">
                <a:solidFill>
                  <a:srgbClr val="162F59"/>
                </a:solidFill>
                <a:latin typeface="Arial"/>
                <a:cs typeface="Arial"/>
              </a:rPr>
              <a:t>Step</a:t>
            </a:r>
            <a:r>
              <a:rPr b="1" spc="-20" dirty="0">
                <a:solidFill>
                  <a:srgbClr val="162F59"/>
                </a:solidFill>
                <a:latin typeface="Arial"/>
                <a:cs typeface="Arial"/>
              </a:rPr>
              <a:t> </a:t>
            </a:r>
            <a:r>
              <a:rPr b="1" spc="35" dirty="0">
                <a:solidFill>
                  <a:srgbClr val="162F59"/>
                </a:solidFill>
                <a:latin typeface="Arial"/>
                <a:cs typeface="Arial"/>
              </a:rPr>
              <a:t>7</a:t>
            </a:r>
            <a:r>
              <a:rPr b="1" spc="-20" dirty="0">
                <a:solidFill>
                  <a:srgbClr val="162F59"/>
                </a:solidFill>
                <a:latin typeface="Arial"/>
                <a:cs typeface="Arial"/>
              </a:rPr>
              <a:t> </a:t>
            </a:r>
            <a:r>
              <a:rPr b="1" spc="-10" dirty="0">
                <a:solidFill>
                  <a:srgbClr val="162F59"/>
                </a:solidFill>
                <a:latin typeface="Arial"/>
                <a:cs typeface="Arial"/>
              </a:rPr>
              <a:t>-</a:t>
            </a:r>
            <a:r>
              <a:rPr b="1" dirty="0">
                <a:solidFill>
                  <a:srgbClr val="162F59"/>
                </a:solidFill>
                <a:latin typeface="Arial"/>
                <a:cs typeface="Arial"/>
              </a:rPr>
              <a:t> </a:t>
            </a:r>
            <a:r>
              <a:rPr spc="45" dirty="0">
                <a:solidFill>
                  <a:srgbClr val="333333"/>
                </a:solidFill>
                <a:latin typeface="Microsoft Sans Serif"/>
                <a:cs typeface="Microsoft Sans Serif"/>
              </a:rPr>
              <a:t>When</a:t>
            </a:r>
            <a:r>
              <a:rPr dirty="0">
                <a:solidFill>
                  <a:srgbClr val="333333"/>
                </a:solidFill>
                <a:latin typeface="Microsoft Sans Serif"/>
                <a:cs typeface="Microsoft Sans Serif"/>
              </a:rPr>
              <a:t> </a:t>
            </a:r>
            <a:r>
              <a:rPr spc="25" dirty="0">
                <a:solidFill>
                  <a:srgbClr val="333333"/>
                </a:solidFill>
                <a:latin typeface="Microsoft Sans Serif"/>
                <a:cs typeface="Microsoft Sans Serif"/>
              </a:rPr>
              <a:t>stack</a:t>
            </a:r>
            <a:r>
              <a:rPr dirty="0">
                <a:solidFill>
                  <a:srgbClr val="333333"/>
                </a:solidFill>
                <a:latin typeface="Microsoft Sans Serif"/>
                <a:cs typeface="Microsoft Sans Serif"/>
              </a:rPr>
              <a:t> </a:t>
            </a:r>
            <a:r>
              <a:rPr spc="40" dirty="0">
                <a:solidFill>
                  <a:srgbClr val="333333"/>
                </a:solidFill>
                <a:latin typeface="Microsoft Sans Serif"/>
                <a:cs typeface="Microsoft Sans Serif"/>
              </a:rPr>
              <a:t>becomes</a:t>
            </a:r>
            <a:r>
              <a:rPr spc="5" dirty="0">
                <a:solidFill>
                  <a:srgbClr val="333333"/>
                </a:solidFill>
                <a:latin typeface="Microsoft Sans Serif"/>
                <a:cs typeface="Microsoft Sans Serif"/>
              </a:rPr>
              <a:t> </a:t>
            </a:r>
            <a:r>
              <a:rPr spc="30" dirty="0">
                <a:solidFill>
                  <a:srgbClr val="333333"/>
                </a:solidFill>
                <a:latin typeface="Microsoft Sans Serif"/>
                <a:cs typeface="Microsoft Sans Serif"/>
              </a:rPr>
              <a:t>Empty,</a:t>
            </a:r>
            <a:r>
              <a:rPr dirty="0">
                <a:solidFill>
                  <a:srgbClr val="333333"/>
                </a:solidFill>
                <a:latin typeface="Microsoft Sans Serif"/>
                <a:cs typeface="Microsoft Sans Serif"/>
              </a:rPr>
              <a:t> </a:t>
            </a:r>
            <a:r>
              <a:rPr spc="80" dirty="0">
                <a:solidFill>
                  <a:srgbClr val="333333"/>
                </a:solidFill>
                <a:latin typeface="Microsoft Sans Serif"/>
                <a:cs typeface="Microsoft Sans Serif"/>
              </a:rPr>
              <a:t>then</a:t>
            </a:r>
            <a:r>
              <a:rPr spc="5" dirty="0">
                <a:solidFill>
                  <a:srgbClr val="333333"/>
                </a:solidFill>
                <a:latin typeface="Microsoft Sans Serif"/>
                <a:cs typeface="Microsoft Sans Serif"/>
              </a:rPr>
              <a:t> </a:t>
            </a:r>
            <a:r>
              <a:rPr spc="65" dirty="0">
                <a:solidFill>
                  <a:srgbClr val="333333"/>
                </a:solidFill>
                <a:latin typeface="Microsoft Sans Serif"/>
                <a:cs typeface="Microsoft Sans Serif"/>
              </a:rPr>
              <a:t>produce</a:t>
            </a:r>
            <a:r>
              <a:rPr dirty="0">
                <a:solidFill>
                  <a:srgbClr val="333333"/>
                </a:solidFill>
                <a:latin typeface="Microsoft Sans Serif"/>
                <a:cs typeface="Microsoft Sans Serif"/>
              </a:rPr>
              <a:t> </a:t>
            </a:r>
            <a:r>
              <a:rPr spc="65" dirty="0">
                <a:solidFill>
                  <a:srgbClr val="333333"/>
                </a:solidFill>
                <a:latin typeface="Microsoft Sans Serif"/>
                <a:cs typeface="Microsoft Sans Serif"/>
              </a:rPr>
              <a:t>ﬁnal</a:t>
            </a:r>
            <a:r>
              <a:rPr dirty="0">
                <a:solidFill>
                  <a:srgbClr val="333333"/>
                </a:solidFill>
                <a:latin typeface="Microsoft Sans Serif"/>
                <a:cs typeface="Microsoft Sans Serif"/>
              </a:rPr>
              <a:t> </a:t>
            </a:r>
            <a:r>
              <a:rPr spc="45" dirty="0">
                <a:solidFill>
                  <a:srgbClr val="333333"/>
                </a:solidFill>
                <a:latin typeface="Microsoft Sans Serif"/>
                <a:cs typeface="Microsoft Sans Serif"/>
              </a:rPr>
              <a:t>spanning</a:t>
            </a:r>
            <a:r>
              <a:rPr spc="5" dirty="0">
                <a:solidFill>
                  <a:srgbClr val="333333"/>
                </a:solidFill>
                <a:latin typeface="Microsoft Sans Serif"/>
                <a:cs typeface="Microsoft Sans Serif"/>
              </a:rPr>
              <a:t> </a:t>
            </a:r>
            <a:r>
              <a:rPr spc="65" dirty="0">
                <a:solidFill>
                  <a:srgbClr val="333333"/>
                </a:solidFill>
                <a:latin typeface="Microsoft Sans Serif"/>
                <a:cs typeface="Microsoft Sans Serif"/>
              </a:rPr>
              <a:t>tree</a:t>
            </a:r>
            <a:r>
              <a:rPr dirty="0">
                <a:solidFill>
                  <a:srgbClr val="333333"/>
                </a:solidFill>
                <a:latin typeface="Microsoft Sans Serif"/>
                <a:cs typeface="Microsoft Sans Serif"/>
              </a:rPr>
              <a:t> </a:t>
            </a:r>
            <a:r>
              <a:rPr spc="50" dirty="0">
                <a:solidFill>
                  <a:srgbClr val="333333"/>
                </a:solidFill>
                <a:latin typeface="Microsoft Sans Serif"/>
                <a:cs typeface="Microsoft Sans Serif"/>
              </a:rPr>
              <a:t>by</a:t>
            </a:r>
            <a:r>
              <a:rPr spc="5" dirty="0">
                <a:solidFill>
                  <a:srgbClr val="333333"/>
                </a:solidFill>
                <a:latin typeface="Microsoft Sans Serif"/>
                <a:cs typeface="Microsoft Sans Serif"/>
              </a:rPr>
              <a:t> </a:t>
            </a:r>
            <a:r>
              <a:rPr spc="60" dirty="0">
                <a:solidFill>
                  <a:srgbClr val="333333"/>
                </a:solidFill>
                <a:latin typeface="Microsoft Sans Serif"/>
                <a:cs typeface="Microsoft Sans Serif"/>
              </a:rPr>
              <a:t>removing</a:t>
            </a:r>
            <a:r>
              <a:rPr dirty="0">
                <a:solidFill>
                  <a:srgbClr val="333333"/>
                </a:solidFill>
                <a:latin typeface="Microsoft Sans Serif"/>
                <a:cs typeface="Microsoft Sans Serif"/>
              </a:rPr>
              <a:t> </a:t>
            </a:r>
            <a:r>
              <a:rPr spc="60" dirty="0">
                <a:solidFill>
                  <a:srgbClr val="333333"/>
                </a:solidFill>
                <a:latin typeface="Microsoft Sans Serif"/>
                <a:cs typeface="Microsoft Sans Serif"/>
              </a:rPr>
              <a:t>unused</a:t>
            </a:r>
            <a:r>
              <a:rPr dirty="0">
                <a:solidFill>
                  <a:srgbClr val="333333"/>
                </a:solidFill>
                <a:latin typeface="Microsoft Sans Serif"/>
                <a:cs typeface="Microsoft Sans Serif"/>
              </a:rPr>
              <a:t> </a:t>
            </a:r>
            <a:r>
              <a:rPr spc="15" dirty="0">
                <a:solidFill>
                  <a:srgbClr val="333333"/>
                </a:solidFill>
                <a:latin typeface="Microsoft Sans Serif"/>
                <a:cs typeface="Microsoft Sans Serif"/>
              </a:rPr>
              <a:t>edges</a:t>
            </a:r>
            <a:r>
              <a:rPr spc="5" dirty="0">
                <a:solidFill>
                  <a:srgbClr val="333333"/>
                </a:solidFill>
                <a:latin typeface="Microsoft Sans Serif"/>
                <a:cs typeface="Microsoft Sans Serif"/>
              </a:rPr>
              <a:t> </a:t>
            </a:r>
            <a:r>
              <a:rPr spc="105" dirty="0">
                <a:solidFill>
                  <a:srgbClr val="333333"/>
                </a:solidFill>
                <a:latin typeface="Microsoft Sans Serif"/>
                <a:cs typeface="Microsoft Sans Serif"/>
              </a:rPr>
              <a:t>from</a:t>
            </a:r>
            <a:r>
              <a:rPr dirty="0">
                <a:solidFill>
                  <a:srgbClr val="333333"/>
                </a:solidFill>
                <a:latin typeface="Microsoft Sans Serif"/>
                <a:cs typeface="Microsoft Sans Serif"/>
              </a:rPr>
              <a:t> </a:t>
            </a:r>
            <a:r>
              <a:rPr spc="75" dirty="0">
                <a:solidFill>
                  <a:srgbClr val="333333"/>
                </a:solidFill>
                <a:latin typeface="Microsoft Sans Serif"/>
                <a:cs typeface="Microsoft Sans Serif"/>
              </a:rPr>
              <a:t>the</a:t>
            </a:r>
            <a:r>
              <a:rPr spc="5" dirty="0">
                <a:solidFill>
                  <a:srgbClr val="333333"/>
                </a:solidFill>
                <a:latin typeface="Microsoft Sans Serif"/>
                <a:cs typeface="Microsoft Sans Serif"/>
              </a:rPr>
              <a:t> </a:t>
            </a:r>
            <a:r>
              <a:rPr spc="55" dirty="0">
                <a:solidFill>
                  <a:srgbClr val="333333"/>
                </a:solidFill>
                <a:latin typeface="Microsoft Sans Serif"/>
                <a:cs typeface="Microsoft Sans Serif"/>
              </a:rPr>
              <a:t>graph</a:t>
            </a:r>
            <a:endParaRPr dirty="0">
              <a:latin typeface="Microsoft Sans Serif"/>
              <a:cs typeface="Microsoft Sans Serif"/>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19200" y="115561"/>
            <a:ext cx="8229600" cy="674243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43237" y="133199"/>
            <a:ext cx="6655598" cy="67244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4197874873"/>
              </p:ext>
            </p:extLst>
          </p:nvPr>
        </p:nvGraphicFramePr>
        <p:xfrm>
          <a:off x="6400800" y="152400"/>
          <a:ext cx="2729865" cy="2103070"/>
        </p:xfrm>
        <a:graphic>
          <a:graphicData uri="http://schemas.openxmlformats.org/drawingml/2006/table">
            <a:tbl>
              <a:tblPr firstRow="1" bandRow="1">
                <a:tableStyleId>{2D5ABB26-0587-4C30-8999-92F81FD0307C}</a:tableStyleId>
              </a:tblPr>
              <a:tblGrid>
                <a:gridCol w="909955">
                  <a:extLst>
                    <a:ext uri="{9D8B030D-6E8A-4147-A177-3AD203B41FA5}">
                      <a16:colId xmlns:a16="http://schemas.microsoft.com/office/drawing/2014/main" val="20000"/>
                    </a:ext>
                  </a:extLst>
                </a:gridCol>
                <a:gridCol w="909955">
                  <a:extLst>
                    <a:ext uri="{9D8B030D-6E8A-4147-A177-3AD203B41FA5}">
                      <a16:colId xmlns:a16="http://schemas.microsoft.com/office/drawing/2014/main" val="20001"/>
                    </a:ext>
                  </a:extLst>
                </a:gridCol>
                <a:gridCol w="909955">
                  <a:extLst>
                    <a:ext uri="{9D8B030D-6E8A-4147-A177-3AD203B41FA5}">
                      <a16:colId xmlns:a16="http://schemas.microsoft.com/office/drawing/2014/main" val="20002"/>
                    </a:ext>
                  </a:extLst>
                </a:gridCol>
              </a:tblGrid>
              <a:tr h="640074">
                <a:tc>
                  <a:txBody>
                    <a:bodyPr/>
                    <a:lstStyle/>
                    <a:p>
                      <a:pPr algn="ctr">
                        <a:lnSpc>
                          <a:spcPct val="100000"/>
                        </a:lnSpc>
                        <a:spcBef>
                          <a:spcPts val="225"/>
                        </a:spcBef>
                      </a:pPr>
                      <a:r>
                        <a:rPr sz="1800" spc="-25" dirty="0">
                          <a:latin typeface="Calibri"/>
                          <a:cs typeface="Calibri"/>
                        </a:rPr>
                        <a:t>Vertex</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algn="ctr">
                        <a:lnSpc>
                          <a:spcPct val="100000"/>
                        </a:lnSpc>
                        <a:spcBef>
                          <a:spcPts val="225"/>
                        </a:spcBef>
                      </a:pPr>
                      <a:r>
                        <a:rPr sz="1800" spc="-10" dirty="0">
                          <a:latin typeface="Calibri"/>
                          <a:cs typeface="Calibri"/>
                        </a:rPr>
                        <a:t>Degree</a:t>
                      </a:r>
                      <a:endParaRPr sz="1800" dirty="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tc>
                  <a:txBody>
                    <a:bodyPr/>
                    <a:lstStyle/>
                    <a:p>
                      <a:pPr marL="258445" marR="156845" indent="-95250">
                        <a:lnSpc>
                          <a:spcPct val="100000"/>
                        </a:lnSpc>
                        <a:spcBef>
                          <a:spcPts val="225"/>
                        </a:spcBef>
                      </a:pPr>
                      <a:r>
                        <a:rPr sz="1800" spc="-45" dirty="0">
                          <a:latin typeface="Calibri"/>
                          <a:cs typeface="Calibri"/>
                        </a:rPr>
                        <a:t>E</a:t>
                      </a:r>
                      <a:r>
                        <a:rPr sz="1800" spc="-20" dirty="0">
                          <a:latin typeface="Calibri"/>
                          <a:cs typeface="Calibri"/>
                        </a:rPr>
                        <a:t>v</a:t>
                      </a:r>
                      <a:r>
                        <a:rPr sz="1800" spc="-5" dirty="0">
                          <a:latin typeface="Calibri"/>
                          <a:cs typeface="Calibri"/>
                        </a:rPr>
                        <a:t>e</a:t>
                      </a:r>
                      <a:r>
                        <a:rPr sz="1800" dirty="0">
                          <a:latin typeface="Calibri"/>
                          <a:cs typeface="Calibri"/>
                        </a:rPr>
                        <a:t>n</a:t>
                      </a:r>
                      <a:r>
                        <a:rPr sz="1800" spc="-5" dirty="0">
                          <a:latin typeface="Calibri"/>
                          <a:cs typeface="Calibri"/>
                        </a:rPr>
                        <a:t> </a:t>
                      </a:r>
                      <a:r>
                        <a:rPr sz="1800" dirty="0">
                          <a:latin typeface="Calibri"/>
                          <a:cs typeface="Calibri"/>
                        </a:rPr>
                        <a:t>/  </a:t>
                      </a:r>
                      <a:r>
                        <a:rPr sz="1800" spc="-5" dirty="0">
                          <a:latin typeface="Calibri"/>
                          <a:cs typeface="Calibri"/>
                        </a:rPr>
                        <a:t>Odd</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solidFill>
                      <a:srgbClr val="EEEEEE"/>
                    </a:solidFill>
                  </a:tcPr>
                </a:tc>
                <a:extLst>
                  <a:ext uri="{0D108BD9-81ED-4DB2-BD59-A6C34878D82A}">
                    <a16:rowId xmlns:a16="http://schemas.microsoft.com/office/drawing/2014/main" val="10000"/>
                  </a:ext>
                </a:extLst>
              </a:tr>
              <a:tr h="365749">
                <a:tc>
                  <a:txBody>
                    <a:bodyPr/>
                    <a:lstStyle/>
                    <a:p>
                      <a:pPr algn="ctr">
                        <a:lnSpc>
                          <a:spcPct val="100000"/>
                        </a:lnSpc>
                        <a:spcBef>
                          <a:spcPts val="225"/>
                        </a:spcBef>
                      </a:pPr>
                      <a:r>
                        <a:rPr sz="1800" dirty="0">
                          <a:latin typeface="Calibri"/>
                          <a:cs typeface="Calibri"/>
                        </a:rPr>
                        <a:t>a</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dirty="0">
                          <a:latin typeface="Calibri"/>
                          <a:cs typeface="Calibri"/>
                        </a:rPr>
                        <a:t>2</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spc="-10" dirty="0">
                          <a:latin typeface="Calibri"/>
                          <a:cs typeface="Calibri"/>
                        </a:rPr>
                        <a:t>even</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1"/>
                  </a:ext>
                </a:extLst>
              </a:tr>
              <a:tr h="365749">
                <a:tc>
                  <a:txBody>
                    <a:bodyPr/>
                    <a:lstStyle/>
                    <a:p>
                      <a:pPr algn="ctr">
                        <a:lnSpc>
                          <a:spcPct val="100000"/>
                        </a:lnSpc>
                        <a:spcBef>
                          <a:spcPts val="225"/>
                        </a:spcBef>
                      </a:pPr>
                      <a:r>
                        <a:rPr sz="1800" dirty="0">
                          <a:latin typeface="Calibri"/>
                          <a:cs typeface="Calibri"/>
                        </a:rPr>
                        <a:t>b</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dirty="0">
                          <a:latin typeface="Calibri"/>
                          <a:cs typeface="Calibri"/>
                        </a:rPr>
                        <a:t>2</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spc="-10" dirty="0">
                          <a:latin typeface="Calibri"/>
                          <a:cs typeface="Calibri"/>
                        </a:rPr>
                        <a:t>even</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2"/>
                  </a:ext>
                </a:extLst>
              </a:tr>
              <a:tr h="365749">
                <a:tc>
                  <a:txBody>
                    <a:bodyPr/>
                    <a:lstStyle/>
                    <a:p>
                      <a:pPr algn="ctr">
                        <a:lnSpc>
                          <a:spcPct val="100000"/>
                        </a:lnSpc>
                        <a:spcBef>
                          <a:spcPts val="225"/>
                        </a:spcBef>
                      </a:pPr>
                      <a:r>
                        <a:rPr sz="1800" dirty="0">
                          <a:latin typeface="Calibri"/>
                          <a:cs typeface="Calibri"/>
                        </a:rPr>
                        <a:t>c</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dirty="0">
                          <a:latin typeface="Calibri"/>
                          <a:cs typeface="Calibri"/>
                        </a:rPr>
                        <a:t>3</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spc="-5" dirty="0">
                          <a:latin typeface="Calibri"/>
                          <a:cs typeface="Calibri"/>
                        </a:rPr>
                        <a:t>odd</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3"/>
                  </a:ext>
                </a:extLst>
              </a:tr>
              <a:tr h="365749">
                <a:tc>
                  <a:txBody>
                    <a:bodyPr/>
                    <a:lstStyle/>
                    <a:p>
                      <a:pPr algn="ctr">
                        <a:lnSpc>
                          <a:spcPct val="100000"/>
                        </a:lnSpc>
                        <a:spcBef>
                          <a:spcPts val="225"/>
                        </a:spcBef>
                      </a:pPr>
                      <a:r>
                        <a:rPr sz="1800" dirty="0">
                          <a:latin typeface="Calibri"/>
                          <a:cs typeface="Calibri"/>
                        </a:rPr>
                        <a:t>d</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dirty="0">
                          <a:latin typeface="Calibri"/>
                          <a:cs typeface="Calibri"/>
                        </a:rPr>
                        <a:t>1</a:t>
                      </a:r>
                      <a:endParaRPr sz="180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tc>
                  <a:txBody>
                    <a:bodyPr/>
                    <a:lstStyle/>
                    <a:p>
                      <a:pPr algn="ctr">
                        <a:lnSpc>
                          <a:spcPct val="100000"/>
                        </a:lnSpc>
                        <a:spcBef>
                          <a:spcPts val="225"/>
                        </a:spcBef>
                      </a:pPr>
                      <a:r>
                        <a:rPr sz="1800" spc="-5" dirty="0">
                          <a:latin typeface="Calibri"/>
                          <a:cs typeface="Calibri"/>
                        </a:rPr>
                        <a:t>odd</a:t>
                      </a:r>
                      <a:endParaRPr sz="1800" dirty="0">
                        <a:latin typeface="Calibri"/>
                        <a:cs typeface="Calibri"/>
                      </a:endParaRPr>
                    </a:p>
                  </a:txBody>
                  <a:tcPr marL="0" marR="0" marT="28575" marB="0">
                    <a:lnL w="9525">
                      <a:solidFill>
                        <a:srgbClr val="DDDDDD"/>
                      </a:solidFill>
                      <a:prstDash val="solid"/>
                    </a:lnL>
                    <a:lnR w="9525">
                      <a:solidFill>
                        <a:srgbClr val="DDDDDD"/>
                      </a:solidFill>
                      <a:prstDash val="solid"/>
                    </a:lnR>
                    <a:lnT w="9525">
                      <a:solidFill>
                        <a:srgbClr val="DDDDDD"/>
                      </a:solidFill>
                      <a:prstDash val="solid"/>
                    </a:lnT>
                    <a:lnB w="9525">
                      <a:solidFill>
                        <a:srgbClr val="DDDDDD"/>
                      </a:solidFill>
                      <a:prstDash val="solid"/>
                    </a:lnB>
                  </a:tcPr>
                </a:tc>
                <a:extLst>
                  <a:ext uri="{0D108BD9-81ED-4DB2-BD59-A6C34878D82A}">
                    <a16:rowId xmlns:a16="http://schemas.microsoft.com/office/drawing/2014/main" val="10004"/>
                  </a:ext>
                </a:extLst>
              </a:tr>
            </a:tbl>
          </a:graphicData>
        </a:graphic>
      </p:graphicFrame>
      <p:pic>
        <p:nvPicPr>
          <p:cNvPr id="3" name="object 3"/>
          <p:cNvPicPr/>
          <p:nvPr/>
        </p:nvPicPr>
        <p:blipFill>
          <a:blip r:embed="rId2" cstate="print"/>
          <a:stretch>
            <a:fillRect/>
          </a:stretch>
        </p:blipFill>
        <p:spPr>
          <a:xfrm>
            <a:off x="1219200" y="152400"/>
            <a:ext cx="3523689" cy="2288159"/>
          </a:xfrm>
          <a:prstGeom prst="rect">
            <a:avLst/>
          </a:prstGeom>
        </p:spPr>
      </p:pic>
      <p:sp>
        <p:nvSpPr>
          <p:cNvPr id="4" name="object 4"/>
          <p:cNvSpPr txBox="1"/>
          <p:nvPr/>
        </p:nvSpPr>
        <p:spPr>
          <a:xfrm>
            <a:off x="342900" y="3200400"/>
            <a:ext cx="11506200" cy="3284874"/>
          </a:xfrm>
          <a:prstGeom prst="rect">
            <a:avLst/>
          </a:prstGeom>
        </p:spPr>
        <p:txBody>
          <a:bodyPr vert="horz" wrap="square" lIns="0" tIns="12065" rIns="0" bIns="0" rtlCol="0">
            <a:spAutoFit/>
          </a:bodyPr>
          <a:lstStyle/>
          <a:p>
            <a:pPr marL="214629" marR="7620" indent="-202565">
              <a:lnSpc>
                <a:spcPct val="150000"/>
              </a:lnSpc>
              <a:spcBef>
                <a:spcPts val="95"/>
              </a:spcBef>
              <a:buChar char="•"/>
              <a:tabLst>
                <a:tab pos="214629" algn="l"/>
                <a:tab pos="215265" algn="l"/>
              </a:tabLst>
            </a:pPr>
            <a:r>
              <a:rPr b="1" spc="5" dirty="0">
                <a:latin typeface="Arial"/>
                <a:cs typeface="Arial"/>
              </a:rPr>
              <a:t>Degree</a:t>
            </a:r>
            <a:r>
              <a:rPr b="1" spc="50" dirty="0">
                <a:latin typeface="Arial"/>
                <a:cs typeface="Arial"/>
              </a:rPr>
              <a:t> </a:t>
            </a:r>
            <a:r>
              <a:rPr b="1" spc="5" dirty="0">
                <a:latin typeface="Arial"/>
                <a:cs typeface="Arial"/>
              </a:rPr>
              <a:t>of</a:t>
            </a:r>
            <a:r>
              <a:rPr b="1" spc="55" dirty="0">
                <a:latin typeface="Arial"/>
                <a:cs typeface="Arial"/>
              </a:rPr>
              <a:t> </a:t>
            </a:r>
            <a:r>
              <a:rPr b="1" spc="10" dirty="0">
                <a:latin typeface="Arial"/>
                <a:cs typeface="Arial"/>
              </a:rPr>
              <a:t>a</a:t>
            </a:r>
            <a:r>
              <a:rPr b="1" spc="55" dirty="0">
                <a:latin typeface="Arial"/>
                <a:cs typeface="Arial"/>
              </a:rPr>
              <a:t> </a:t>
            </a:r>
            <a:r>
              <a:rPr b="1" spc="-10" dirty="0">
                <a:latin typeface="Arial"/>
                <a:cs typeface="Arial"/>
              </a:rPr>
              <a:t>Vertex</a:t>
            </a:r>
            <a:r>
              <a:rPr b="1" spc="15" dirty="0">
                <a:latin typeface="Arial"/>
                <a:cs typeface="Arial"/>
              </a:rPr>
              <a:t> </a:t>
            </a:r>
            <a:r>
              <a:rPr spc="-550" dirty="0">
                <a:latin typeface="Arial MT"/>
                <a:cs typeface="Arial MT"/>
              </a:rPr>
              <a:t>−</a:t>
            </a:r>
            <a:r>
              <a:rPr spc="25" dirty="0">
                <a:latin typeface="Arial MT"/>
                <a:cs typeface="Arial MT"/>
              </a:rPr>
              <a:t> </a:t>
            </a:r>
            <a:r>
              <a:rPr spc="5" dirty="0">
                <a:latin typeface="Arial MT"/>
                <a:cs typeface="Arial MT"/>
              </a:rPr>
              <a:t>The</a:t>
            </a:r>
            <a:r>
              <a:rPr spc="55" dirty="0">
                <a:latin typeface="Arial MT"/>
                <a:cs typeface="Arial MT"/>
              </a:rPr>
              <a:t> </a:t>
            </a:r>
            <a:r>
              <a:rPr spc="5" dirty="0">
                <a:latin typeface="Arial MT"/>
                <a:cs typeface="Arial MT"/>
              </a:rPr>
              <a:t>degree</a:t>
            </a:r>
            <a:r>
              <a:rPr spc="55" dirty="0">
                <a:latin typeface="Arial MT"/>
                <a:cs typeface="Arial MT"/>
              </a:rPr>
              <a:t> </a:t>
            </a:r>
            <a:r>
              <a:rPr spc="5" dirty="0">
                <a:latin typeface="Arial MT"/>
                <a:cs typeface="Arial MT"/>
              </a:rPr>
              <a:t>of</a:t>
            </a:r>
            <a:r>
              <a:rPr spc="55" dirty="0">
                <a:latin typeface="Arial MT"/>
                <a:cs typeface="Arial MT"/>
              </a:rPr>
              <a:t> </a:t>
            </a:r>
            <a:r>
              <a:rPr spc="10" dirty="0">
                <a:latin typeface="Arial MT"/>
                <a:cs typeface="Arial MT"/>
              </a:rPr>
              <a:t>a</a:t>
            </a:r>
            <a:r>
              <a:rPr spc="55" dirty="0">
                <a:latin typeface="Arial MT"/>
                <a:cs typeface="Arial MT"/>
              </a:rPr>
              <a:t> </a:t>
            </a:r>
            <a:r>
              <a:rPr spc="10" dirty="0">
                <a:latin typeface="Arial MT"/>
                <a:cs typeface="Arial MT"/>
              </a:rPr>
              <a:t>vertex</a:t>
            </a:r>
            <a:r>
              <a:rPr spc="50" dirty="0">
                <a:latin typeface="Arial MT"/>
                <a:cs typeface="Arial MT"/>
              </a:rPr>
              <a:t> </a:t>
            </a:r>
            <a:r>
              <a:rPr spc="10" dirty="0">
                <a:latin typeface="Arial MT"/>
                <a:cs typeface="Arial MT"/>
              </a:rPr>
              <a:t>V</a:t>
            </a:r>
            <a:r>
              <a:rPr spc="55" dirty="0">
                <a:latin typeface="Arial MT"/>
                <a:cs typeface="Arial MT"/>
              </a:rPr>
              <a:t> </a:t>
            </a:r>
            <a:r>
              <a:rPr spc="5" dirty="0">
                <a:latin typeface="Arial MT"/>
                <a:cs typeface="Arial MT"/>
              </a:rPr>
              <a:t>of</a:t>
            </a:r>
            <a:r>
              <a:rPr spc="55" dirty="0">
                <a:latin typeface="Arial MT"/>
                <a:cs typeface="Arial MT"/>
              </a:rPr>
              <a:t> </a:t>
            </a:r>
            <a:r>
              <a:rPr spc="10" dirty="0">
                <a:latin typeface="Arial MT"/>
                <a:cs typeface="Arial MT"/>
              </a:rPr>
              <a:t>a</a:t>
            </a:r>
            <a:r>
              <a:rPr spc="55" dirty="0">
                <a:latin typeface="Arial MT"/>
                <a:cs typeface="Arial MT"/>
              </a:rPr>
              <a:t> </a:t>
            </a:r>
            <a:r>
              <a:rPr spc="5" dirty="0">
                <a:latin typeface="Arial MT"/>
                <a:cs typeface="Arial MT"/>
              </a:rPr>
              <a:t>graph</a:t>
            </a:r>
            <a:r>
              <a:rPr spc="55" dirty="0">
                <a:latin typeface="Arial MT"/>
                <a:cs typeface="Arial MT"/>
              </a:rPr>
              <a:t> </a:t>
            </a:r>
            <a:r>
              <a:rPr spc="15" dirty="0">
                <a:latin typeface="Arial MT"/>
                <a:cs typeface="Arial MT"/>
              </a:rPr>
              <a:t>G</a:t>
            </a:r>
            <a:r>
              <a:rPr spc="50" dirty="0">
                <a:latin typeface="Arial MT"/>
                <a:cs typeface="Arial MT"/>
              </a:rPr>
              <a:t> </a:t>
            </a:r>
            <a:r>
              <a:rPr spc="10" dirty="0">
                <a:latin typeface="Arial MT"/>
                <a:cs typeface="Arial MT"/>
              </a:rPr>
              <a:t>(denoted</a:t>
            </a:r>
            <a:r>
              <a:rPr spc="55" dirty="0">
                <a:latin typeface="Arial MT"/>
                <a:cs typeface="Arial MT"/>
              </a:rPr>
              <a:t> </a:t>
            </a:r>
            <a:r>
              <a:rPr spc="5" dirty="0">
                <a:latin typeface="Arial MT"/>
                <a:cs typeface="Arial MT"/>
              </a:rPr>
              <a:t>by</a:t>
            </a:r>
            <a:r>
              <a:rPr spc="55" dirty="0">
                <a:latin typeface="Arial MT"/>
                <a:cs typeface="Arial MT"/>
              </a:rPr>
              <a:t> </a:t>
            </a:r>
            <a:r>
              <a:rPr spc="5" dirty="0">
                <a:latin typeface="Arial MT"/>
                <a:cs typeface="Arial MT"/>
              </a:rPr>
              <a:t>deg</a:t>
            </a:r>
            <a:r>
              <a:rPr spc="55" dirty="0">
                <a:latin typeface="Arial MT"/>
                <a:cs typeface="Arial MT"/>
              </a:rPr>
              <a:t> </a:t>
            </a:r>
            <a:r>
              <a:rPr spc="5" dirty="0">
                <a:latin typeface="Arial MT"/>
                <a:cs typeface="Arial MT"/>
              </a:rPr>
              <a:t>(V))</a:t>
            </a:r>
            <a:r>
              <a:rPr spc="55" dirty="0">
                <a:latin typeface="Arial MT"/>
                <a:cs typeface="Arial MT"/>
              </a:rPr>
              <a:t> </a:t>
            </a:r>
            <a:r>
              <a:rPr spc="5" dirty="0">
                <a:latin typeface="Arial MT"/>
                <a:cs typeface="Arial MT"/>
              </a:rPr>
              <a:t>is</a:t>
            </a:r>
            <a:r>
              <a:rPr spc="50" dirty="0">
                <a:latin typeface="Arial MT"/>
                <a:cs typeface="Arial MT"/>
              </a:rPr>
              <a:t> </a:t>
            </a:r>
            <a:r>
              <a:rPr spc="5" dirty="0">
                <a:latin typeface="Arial MT"/>
                <a:cs typeface="Arial MT"/>
              </a:rPr>
              <a:t>the</a:t>
            </a:r>
            <a:r>
              <a:rPr spc="55" dirty="0">
                <a:latin typeface="Arial MT"/>
                <a:cs typeface="Arial MT"/>
              </a:rPr>
              <a:t> </a:t>
            </a:r>
            <a:r>
              <a:rPr spc="5" dirty="0">
                <a:latin typeface="Arial MT"/>
                <a:cs typeface="Arial MT"/>
              </a:rPr>
              <a:t>number</a:t>
            </a:r>
            <a:r>
              <a:rPr spc="55" dirty="0">
                <a:latin typeface="Arial MT"/>
                <a:cs typeface="Arial MT"/>
              </a:rPr>
              <a:t> </a:t>
            </a:r>
            <a:r>
              <a:rPr spc="5" dirty="0">
                <a:latin typeface="Arial MT"/>
                <a:cs typeface="Arial MT"/>
              </a:rPr>
              <a:t>of</a:t>
            </a:r>
            <a:r>
              <a:rPr spc="55" dirty="0">
                <a:latin typeface="Arial MT"/>
                <a:cs typeface="Arial MT"/>
              </a:rPr>
              <a:t> </a:t>
            </a:r>
            <a:r>
              <a:rPr spc="5" dirty="0">
                <a:latin typeface="Arial MT"/>
                <a:cs typeface="Arial MT"/>
              </a:rPr>
              <a:t>edges</a:t>
            </a:r>
            <a:r>
              <a:rPr spc="55" dirty="0">
                <a:latin typeface="Arial MT"/>
                <a:cs typeface="Arial MT"/>
              </a:rPr>
              <a:t> </a:t>
            </a:r>
            <a:r>
              <a:rPr spc="5" dirty="0">
                <a:latin typeface="Arial MT"/>
                <a:cs typeface="Arial MT"/>
              </a:rPr>
              <a:t>incident</a:t>
            </a:r>
            <a:r>
              <a:rPr spc="50" dirty="0">
                <a:latin typeface="Arial MT"/>
                <a:cs typeface="Arial MT"/>
              </a:rPr>
              <a:t> </a:t>
            </a:r>
            <a:r>
              <a:rPr spc="5" dirty="0">
                <a:latin typeface="Arial MT"/>
                <a:cs typeface="Arial MT"/>
              </a:rPr>
              <a:t>with</a:t>
            </a:r>
            <a:r>
              <a:rPr spc="55" dirty="0">
                <a:latin typeface="Arial MT"/>
                <a:cs typeface="Arial MT"/>
              </a:rPr>
              <a:t> </a:t>
            </a:r>
            <a:r>
              <a:rPr spc="5" dirty="0">
                <a:latin typeface="Arial MT"/>
                <a:cs typeface="Arial MT"/>
              </a:rPr>
              <a:t>the</a:t>
            </a:r>
            <a:r>
              <a:rPr spc="55" dirty="0">
                <a:latin typeface="Arial MT"/>
                <a:cs typeface="Arial MT"/>
              </a:rPr>
              <a:t> </a:t>
            </a:r>
            <a:r>
              <a:rPr spc="10" dirty="0">
                <a:latin typeface="Arial MT"/>
                <a:cs typeface="Arial MT"/>
              </a:rPr>
              <a:t>vertex </a:t>
            </a:r>
            <a:r>
              <a:rPr spc="-360" dirty="0">
                <a:latin typeface="Arial MT"/>
                <a:cs typeface="Arial MT"/>
              </a:rPr>
              <a:t> </a:t>
            </a:r>
            <a:r>
              <a:rPr spc="-55" dirty="0">
                <a:latin typeface="Arial MT"/>
                <a:cs typeface="Arial MT"/>
              </a:rPr>
              <a:t>V.</a:t>
            </a:r>
            <a:endParaRPr dirty="0">
              <a:latin typeface="Arial MT"/>
              <a:cs typeface="Arial MT"/>
            </a:endParaRPr>
          </a:p>
          <a:p>
            <a:pPr marL="214629" marR="5080" indent="-202565">
              <a:lnSpc>
                <a:spcPct val="150000"/>
              </a:lnSpc>
              <a:buChar char="•"/>
              <a:tabLst>
                <a:tab pos="214629" algn="l"/>
                <a:tab pos="215265" algn="l"/>
              </a:tabLst>
            </a:pPr>
            <a:r>
              <a:rPr b="1" spc="5" dirty="0">
                <a:latin typeface="Arial"/>
                <a:cs typeface="Arial"/>
              </a:rPr>
              <a:t>Even</a:t>
            </a:r>
            <a:r>
              <a:rPr b="1" spc="60" dirty="0">
                <a:latin typeface="Arial"/>
                <a:cs typeface="Arial"/>
              </a:rPr>
              <a:t> </a:t>
            </a:r>
            <a:r>
              <a:rPr b="1" spc="5" dirty="0">
                <a:latin typeface="Arial"/>
                <a:cs typeface="Arial"/>
              </a:rPr>
              <a:t>and</a:t>
            </a:r>
            <a:r>
              <a:rPr b="1" spc="70" dirty="0">
                <a:latin typeface="Arial"/>
                <a:cs typeface="Arial"/>
              </a:rPr>
              <a:t> </a:t>
            </a:r>
            <a:r>
              <a:rPr b="1" spc="10" dirty="0">
                <a:latin typeface="Arial"/>
                <a:cs typeface="Arial"/>
              </a:rPr>
              <a:t>Odd</a:t>
            </a:r>
            <a:r>
              <a:rPr b="1" spc="65" dirty="0">
                <a:latin typeface="Arial"/>
                <a:cs typeface="Arial"/>
              </a:rPr>
              <a:t> </a:t>
            </a:r>
            <a:r>
              <a:rPr b="1" spc="-10" dirty="0">
                <a:latin typeface="Arial"/>
                <a:cs typeface="Arial"/>
              </a:rPr>
              <a:t>Vertex</a:t>
            </a:r>
            <a:r>
              <a:rPr b="1" spc="20" dirty="0">
                <a:latin typeface="Arial"/>
                <a:cs typeface="Arial"/>
              </a:rPr>
              <a:t> </a:t>
            </a:r>
            <a:r>
              <a:rPr spc="-550" dirty="0">
                <a:latin typeface="Arial MT"/>
                <a:cs typeface="Arial MT"/>
              </a:rPr>
              <a:t>−</a:t>
            </a:r>
            <a:r>
              <a:rPr spc="65" dirty="0">
                <a:latin typeface="Arial MT"/>
                <a:cs typeface="Arial MT"/>
              </a:rPr>
              <a:t> </a:t>
            </a:r>
            <a:r>
              <a:rPr dirty="0">
                <a:latin typeface="Arial MT"/>
                <a:cs typeface="Arial MT"/>
              </a:rPr>
              <a:t>If</a:t>
            </a:r>
            <a:r>
              <a:rPr spc="65" dirty="0">
                <a:latin typeface="Arial MT"/>
                <a:cs typeface="Arial MT"/>
              </a:rPr>
              <a:t> </a:t>
            </a:r>
            <a:r>
              <a:rPr spc="5" dirty="0">
                <a:latin typeface="Arial MT"/>
                <a:cs typeface="Arial MT"/>
              </a:rPr>
              <a:t>the</a:t>
            </a:r>
            <a:r>
              <a:rPr spc="65" dirty="0">
                <a:latin typeface="Arial MT"/>
                <a:cs typeface="Arial MT"/>
              </a:rPr>
              <a:t> </a:t>
            </a:r>
            <a:r>
              <a:rPr spc="5" dirty="0">
                <a:latin typeface="Arial MT"/>
                <a:cs typeface="Arial MT"/>
              </a:rPr>
              <a:t>degree</a:t>
            </a:r>
            <a:r>
              <a:rPr spc="65" dirty="0">
                <a:latin typeface="Arial MT"/>
                <a:cs typeface="Arial MT"/>
              </a:rPr>
              <a:t> </a:t>
            </a:r>
            <a:r>
              <a:rPr spc="5" dirty="0">
                <a:latin typeface="Arial MT"/>
                <a:cs typeface="Arial MT"/>
              </a:rPr>
              <a:t>of</a:t>
            </a:r>
            <a:r>
              <a:rPr spc="70" dirty="0">
                <a:latin typeface="Arial MT"/>
                <a:cs typeface="Arial MT"/>
              </a:rPr>
              <a:t> </a:t>
            </a:r>
            <a:r>
              <a:rPr spc="10" dirty="0">
                <a:latin typeface="Arial MT"/>
                <a:cs typeface="Arial MT"/>
              </a:rPr>
              <a:t>a</a:t>
            </a:r>
            <a:r>
              <a:rPr spc="70" dirty="0">
                <a:latin typeface="Arial MT"/>
                <a:cs typeface="Arial MT"/>
              </a:rPr>
              <a:t> </a:t>
            </a:r>
            <a:r>
              <a:rPr spc="10" dirty="0">
                <a:latin typeface="Arial MT"/>
                <a:cs typeface="Arial MT"/>
              </a:rPr>
              <a:t>vertex</a:t>
            </a:r>
            <a:r>
              <a:rPr spc="70" dirty="0">
                <a:latin typeface="Arial MT"/>
                <a:cs typeface="Arial MT"/>
              </a:rPr>
              <a:t> </a:t>
            </a:r>
            <a:r>
              <a:rPr spc="5" dirty="0">
                <a:latin typeface="Arial MT"/>
                <a:cs typeface="Arial MT"/>
              </a:rPr>
              <a:t>is</a:t>
            </a:r>
            <a:r>
              <a:rPr spc="65" dirty="0">
                <a:latin typeface="Arial MT"/>
                <a:cs typeface="Arial MT"/>
              </a:rPr>
              <a:t> </a:t>
            </a:r>
            <a:r>
              <a:rPr spc="5" dirty="0">
                <a:latin typeface="Arial MT"/>
                <a:cs typeface="Arial MT"/>
              </a:rPr>
              <a:t>even,</a:t>
            </a:r>
            <a:r>
              <a:rPr spc="70" dirty="0">
                <a:latin typeface="Arial MT"/>
                <a:cs typeface="Arial MT"/>
              </a:rPr>
              <a:t> </a:t>
            </a:r>
            <a:r>
              <a:rPr spc="5" dirty="0">
                <a:latin typeface="Arial MT"/>
                <a:cs typeface="Arial MT"/>
              </a:rPr>
              <a:t>the</a:t>
            </a:r>
            <a:r>
              <a:rPr spc="65" dirty="0">
                <a:latin typeface="Arial MT"/>
                <a:cs typeface="Arial MT"/>
              </a:rPr>
              <a:t> </a:t>
            </a:r>
            <a:r>
              <a:rPr spc="10" dirty="0">
                <a:latin typeface="Arial MT"/>
                <a:cs typeface="Arial MT"/>
              </a:rPr>
              <a:t>vertex</a:t>
            </a:r>
            <a:r>
              <a:rPr spc="70" dirty="0">
                <a:latin typeface="Arial MT"/>
                <a:cs typeface="Arial MT"/>
              </a:rPr>
              <a:t> </a:t>
            </a:r>
            <a:r>
              <a:rPr spc="5" dirty="0">
                <a:latin typeface="Arial MT"/>
                <a:cs typeface="Arial MT"/>
              </a:rPr>
              <a:t>is</a:t>
            </a:r>
            <a:r>
              <a:rPr spc="70" dirty="0">
                <a:latin typeface="Arial MT"/>
                <a:cs typeface="Arial MT"/>
              </a:rPr>
              <a:t> </a:t>
            </a:r>
            <a:r>
              <a:rPr spc="5" dirty="0">
                <a:latin typeface="Arial MT"/>
                <a:cs typeface="Arial MT"/>
              </a:rPr>
              <a:t>called</a:t>
            </a:r>
            <a:r>
              <a:rPr spc="65" dirty="0">
                <a:latin typeface="Arial MT"/>
                <a:cs typeface="Arial MT"/>
              </a:rPr>
              <a:t> </a:t>
            </a:r>
            <a:r>
              <a:rPr spc="5" dirty="0">
                <a:latin typeface="Arial MT"/>
                <a:cs typeface="Arial MT"/>
              </a:rPr>
              <a:t>an</a:t>
            </a:r>
            <a:r>
              <a:rPr spc="70" dirty="0">
                <a:latin typeface="Arial MT"/>
                <a:cs typeface="Arial MT"/>
              </a:rPr>
              <a:t> </a:t>
            </a:r>
            <a:r>
              <a:rPr spc="5" dirty="0">
                <a:latin typeface="Arial MT"/>
                <a:cs typeface="Arial MT"/>
              </a:rPr>
              <a:t>even</a:t>
            </a:r>
            <a:r>
              <a:rPr spc="70" dirty="0">
                <a:latin typeface="Arial MT"/>
                <a:cs typeface="Arial MT"/>
              </a:rPr>
              <a:t> </a:t>
            </a:r>
            <a:r>
              <a:rPr spc="10" dirty="0">
                <a:latin typeface="Arial MT"/>
                <a:cs typeface="Arial MT"/>
              </a:rPr>
              <a:t>vertex</a:t>
            </a:r>
            <a:r>
              <a:rPr spc="70" dirty="0">
                <a:latin typeface="Arial MT"/>
                <a:cs typeface="Arial MT"/>
              </a:rPr>
              <a:t> </a:t>
            </a:r>
            <a:r>
              <a:rPr spc="5" dirty="0">
                <a:latin typeface="Arial MT"/>
                <a:cs typeface="Arial MT"/>
              </a:rPr>
              <a:t>and</a:t>
            </a:r>
            <a:r>
              <a:rPr spc="65" dirty="0">
                <a:latin typeface="Arial MT"/>
                <a:cs typeface="Arial MT"/>
              </a:rPr>
              <a:t> </a:t>
            </a:r>
            <a:r>
              <a:rPr dirty="0">
                <a:latin typeface="Arial MT"/>
                <a:cs typeface="Arial MT"/>
              </a:rPr>
              <a:t>if</a:t>
            </a:r>
            <a:r>
              <a:rPr spc="70" dirty="0">
                <a:latin typeface="Arial MT"/>
                <a:cs typeface="Arial MT"/>
              </a:rPr>
              <a:t> </a:t>
            </a:r>
            <a:r>
              <a:rPr spc="5" dirty="0">
                <a:latin typeface="Arial MT"/>
                <a:cs typeface="Arial MT"/>
              </a:rPr>
              <a:t>the</a:t>
            </a:r>
            <a:r>
              <a:rPr spc="65" dirty="0">
                <a:latin typeface="Arial MT"/>
                <a:cs typeface="Arial MT"/>
              </a:rPr>
              <a:t> </a:t>
            </a:r>
            <a:r>
              <a:rPr spc="5" dirty="0">
                <a:latin typeface="Arial MT"/>
                <a:cs typeface="Arial MT"/>
              </a:rPr>
              <a:t>degree</a:t>
            </a:r>
            <a:r>
              <a:rPr spc="70" dirty="0">
                <a:latin typeface="Arial MT"/>
                <a:cs typeface="Arial MT"/>
              </a:rPr>
              <a:t> </a:t>
            </a:r>
            <a:r>
              <a:rPr spc="5" dirty="0">
                <a:latin typeface="Arial MT"/>
                <a:cs typeface="Arial MT"/>
              </a:rPr>
              <a:t>of</a:t>
            </a:r>
            <a:r>
              <a:rPr spc="65" dirty="0">
                <a:latin typeface="Arial MT"/>
                <a:cs typeface="Arial MT"/>
              </a:rPr>
              <a:t> </a:t>
            </a:r>
            <a:r>
              <a:rPr spc="10" dirty="0">
                <a:latin typeface="Arial MT"/>
                <a:cs typeface="Arial MT"/>
              </a:rPr>
              <a:t>a</a:t>
            </a:r>
            <a:r>
              <a:rPr spc="70" dirty="0">
                <a:latin typeface="Arial MT"/>
                <a:cs typeface="Arial MT"/>
              </a:rPr>
              <a:t> </a:t>
            </a:r>
            <a:r>
              <a:rPr spc="10" dirty="0">
                <a:latin typeface="Arial MT"/>
                <a:cs typeface="Arial MT"/>
              </a:rPr>
              <a:t>vertex</a:t>
            </a:r>
            <a:r>
              <a:rPr spc="70" dirty="0">
                <a:latin typeface="Arial MT"/>
                <a:cs typeface="Arial MT"/>
              </a:rPr>
              <a:t> </a:t>
            </a:r>
            <a:r>
              <a:rPr spc="5" dirty="0">
                <a:latin typeface="Arial MT"/>
                <a:cs typeface="Arial MT"/>
              </a:rPr>
              <a:t>is</a:t>
            </a:r>
            <a:r>
              <a:rPr spc="70" dirty="0">
                <a:latin typeface="Arial MT"/>
                <a:cs typeface="Arial MT"/>
              </a:rPr>
              <a:t> </a:t>
            </a:r>
            <a:r>
              <a:rPr spc="5" dirty="0">
                <a:latin typeface="Arial MT"/>
                <a:cs typeface="Arial MT"/>
              </a:rPr>
              <a:t>odd, </a:t>
            </a:r>
            <a:r>
              <a:rPr spc="-360" dirty="0">
                <a:latin typeface="Arial MT"/>
                <a:cs typeface="Arial MT"/>
              </a:rPr>
              <a:t> </a:t>
            </a:r>
            <a:r>
              <a:rPr spc="5" dirty="0">
                <a:latin typeface="Arial MT"/>
                <a:cs typeface="Arial MT"/>
              </a:rPr>
              <a:t>the</a:t>
            </a:r>
            <a:r>
              <a:rPr spc="-5" dirty="0">
                <a:latin typeface="Arial MT"/>
                <a:cs typeface="Arial MT"/>
              </a:rPr>
              <a:t> </a:t>
            </a:r>
            <a:r>
              <a:rPr spc="10" dirty="0">
                <a:latin typeface="Arial MT"/>
                <a:cs typeface="Arial MT"/>
              </a:rPr>
              <a:t>vertex</a:t>
            </a:r>
            <a:r>
              <a:rPr spc="5" dirty="0">
                <a:latin typeface="Arial MT"/>
                <a:cs typeface="Arial MT"/>
              </a:rPr>
              <a:t> is</a:t>
            </a:r>
            <a:r>
              <a:rPr dirty="0">
                <a:latin typeface="Arial MT"/>
                <a:cs typeface="Arial MT"/>
              </a:rPr>
              <a:t> </a:t>
            </a:r>
            <a:r>
              <a:rPr spc="5" dirty="0">
                <a:latin typeface="Arial MT"/>
                <a:cs typeface="Arial MT"/>
              </a:rPr>
              <a:t>called an</a:t>
            </a:r>
            <a:r>
              <a:rPr dirty="0">
                <a:latin typeface="Arial MT"/>
                <a:cs typeface="Arial MT"/>
              </a:rPr>
              <a:t> </a:t>
            </a:r>
            <a:r>
              <a:rPr spc="5" dirty="0">
                <a:latin typeface="Arial MT"/>
                <a:cs typeface="Arial MT"/>
              </a:rPr>
              <a:t>odd</a:t>
            </a:r>
            <a:r>
              <a:rPr dirty="0">
                <a:latin typeface="Arial MT"/>
                <a:cs typeface="Arial MT"/>
              </a:rPr>
              <a:t> </a:t>
            </a:r>
            <a:r>
              <a:rPr spc="5" dirty="0">
                <a:latin typeface="Arial MT"/>
                <a:cs typeface="Arial MT"/>
              </a:rPr>
              <a:t>vertex.</a:t>
            </a:r>
            <a:endParaRPr dirty="0">
              <a:latin typeface="Arial MT"/>
              <a:cs typeface="Arial MT"/>
            </a:endParaRPr>
          </a:p>
          <a:p>
            <a:pPr marL="214629" marR="5715" indent="-202565">
              <a:lnSpc>
                <a:spcPct val="150000"/>
              </a:lnSpc>
              <a:buChar char="•"/>
              <a:tabLst>
                <a:tab pos="214629" algn="l"/>
                <a:tab pos="215265" algn="l"/>
              </a:tabLst>
            </a:pPr>
            <a:r>
              <a:rPr b="1" spc="5" dirty="0">
                <a:latin typeface="Arial"/>
                <a:cs typeface="Arial"/>
              </a:rPr>
              <a:t>Degree</a:t>
            </a:r>
            <a:r>
              <a:rPr b="1" spc="155" dirty="0">
                <a:latin typeface="Arial"/>
                <a:cs typeface="Arial"/>
              </a:rPr>
              <a:t> </a:t>
            </a:r>
            <a:r>
              <a:rPr b="1" spc="5" dirty="0">
                <a:latin typeface="Arial"/>
                <a:cs typeface="Arial"/>
              </a:rPr>
              <a:t>of</a:t>
            </a:r>
            <a:r>
              <a:rPr b="1" spc="160" dirty="0">
                <a:latin typeface="Arial"/>
                <a:cs typeface="Arial"/>
              </a:rPr>
              <a:t> </a:t>
            </a:r>
            <a:r>
              <a:rPr b="1" spc="10" dirty="0">
                <a:latin typeface="Arial"/>
                <a:cs typeface="Arial"/>
              </a:rPr>
              <a:t>a</a:t>
            </a:r>
            <a:r>
              <a:rPr b="1" spc="160" dirty="0">
                <a:latin typeface="Arial"/>
                <a:cs typeface="Arial"/>
              </a:rPr>
              <a:t> </a:t>
            </a:r>
            <a:r>
              <a:rPr b="1" spc="5" dirty="0">
                <a:latin typeface="Arial"/>
                <a:cs typeface="Arial"/>
              </a:rPr>
              <a:t>Graph</a:t>
            </a:r>
            <a:r>
              <a:rPr b="1" spc="10" dirty="0">
                <a:latin typeface="Arial"/>
                <a:cs typeface="Arial"/>
              </a:rPr>
              <a:t> </a:t>
            </a:r>
            <a:r>
              <a:rPr spc="-550" dirty="0">
                <a:latin typeface="Arial MT"/>
                <a:cs typeface="Arial MT"/>
              </a:rPr>
              <a:t>−</a:t>
            </a:r>
            <a:r>
              <a:rPr spc="135" dirty="0">
                <a:latin typeface="Arial MT"/>
                <a:cs typeface="Arial MT"/>
              </a:rPr>
              <a:t> </a:t>
            </a:r>
            <a:r>
              <a:rPr spc="5" dirty="0">
                <a:latin typeface="Arial MT"/>
                <a:cs typeface="Arial MT"/>
              </a:rPr>
              <a:t>The</a:t>
            </a:r>
            <a:r>
              <a:rPr spc="155" dirty="0">
                <a:latin typeface="Arial MT"/>
                <a:cs typeface="Arial MT"/>
              </a:rPr>
              <a:t> </a:t>
            </a:r>
            <a:r>
              <a:rPr spc="5" dirty="0">
                <a:latin typeface="Arial MT"/>
                <a:cs typeface="Arial MT"/>
              </a:rPr>
              <a:t>degree</a:t>
            </a:r>
            <a:r>
              <a:rPr spc="160" dirty="0">
                <a:latin typeface="Arial MT"/>
                <a:cs typeface="Arial MT"/>
              </a:rPr>
              <a:t> </a:t>
            </a:r>
            <a:r>
              <a:rPr spc="5" dirty="0">
                <a:latin typeface="Arial MT"/>
                <a:cs typeface="Arial MT"/>
              </a:rPr>
              <a:t>of</a:t>
            </a:r>
            <a:r>
              <a:rPr spc="160" dirty="0">
                <a:latin typeface="Arial MT"/>
                <a:cs typeface="Arial MT"/>
              </a:rPr>
              <a:t> </a:t>
            </a:r>
            <a:r>
              <a:rPr spc="10" dirty="0">
                <a:latin typeface="Arial MT"/>
                <a:cs typeface="Arial MT"/>
              </a:rPr>
              <a:t>a</a:t>
            </a:r>
            <a:r>
              <a:rPr spc="160" dirty="0">
                <a:latin typeface="Arial MT"/>
                <a:cs typeface="Arial MT"/>
              </a:rPr>
              <a:t> </a:t>
            </a:r>
            <a:r>
              <a:rPr spc="5" dirty="0">
                <a:latin typeface="Arial MT"/>
                <a:cs typeface="Arial MT"/>
              </a:rPr>
              <a:t>graph</a:t>
            </a:r>
            <a:r>
              <a:rPr spc="155" dirty="0">
                <a:latin typeface="Arial MT"/>
                <a:cs typeface="Arial MT"/>
              </a:rPr>
              <a:t> </a:t>
            </a:r>
            <a:r>
              <a:rPr spc="5" dirty="0">
                <a:latin typeface="Arial MT"/>
                <a:cs typeface="Arial MT"/>
              </a:rPr>
              <a:t>is</a:t>
            </a:r>
            <a:r>
              <a:rPr spc="160" dirty="0">
                <a:latin typeface="Arial MT"/>
                <a:cs typeface="Arial MT"/>
              </a:rPr>
              <a:t> </a:t>
            </a:r>
            <a:r>
              <a:rPr spc="5" dirty="0">
                <a:latin typeface="Arial MT"/>
                <a:cs typeface="Arial MT"/>
              </a:rPr>
              <a:t>the</a:t>
            </a:r>
            <a:r>
              <a:rPr spc="160" dirty="0">
                <a:latin typeface="Arial MT"/>
                <a:cs typeface="Arial MT"/>
              </a:rPr>
              <a:t> </a:t>
            </a:r>
            <a:r>
              <a:rPr spc="5" dirty="0">
                <a:latin typeface="Arial MT"/>
                <a:cs typeface="Arial MT"/>
              </a:rPr>
              <a:t>largest</a:t>
            </a:r>
            <a:r>
              <a:rPr spc="155" dirty="0">
                <a:latin typeface="Arial MT"/>
                <a:cs typeface="Arial MT"/>
              </a:rPr>
              <a:t> </a:t>
            </a:r>
            <a:r>
              <a:rPr spc="10" dirty="0">
                <a:latin typeface="Arial MT"/>
                <a:cs typeface="Arial MT"/>
              </a:rPr>
              <a:t>vertex</a:t>
            </a:r>
            <a:r>
              <a:rPr spc="160" dirty="0">
                <a:latin typeface="Arial MT"/>
                <a:cs typeface="Arial MT"/>
              </a:rPr>
              <a:t> </a:t>
            </a:r>
            <a:r>
              <a:rPr spc="5" dirty="0">
                <a:latin typeface="Arial MT"/>
                <a:cs typeface="Arial MT"/>
              </a:rPr>
              <a:t>degree</a:t>
            </a:r>
            <a:r>
              <a:rPr spc="160" dirty="0">
                <a:latin typeface="Arial MT"/>
                <a:cs typeface="Arial MT"/>
              </a:rPr>
              <a:t> </a:t>
            </a:r>
            <a:r>
              <a:rPr spc="5" dirty="0">
                <a:latin typeface="Arial MT"/>
                <a:cs typeface="Arial MT"/>
              </a:rPr>
              <a:t>of</a:t>
            </a:r>
            <a:r>
              <a:rPr spc="155" dirty="0">
                <a:latin typeface="Arial MT"/>
                <a:cs typeface="Arial MT"/>
              </a:rPr>
              <a:t> </a:t>
            </a:r>
            <a:r>
              <a:rPr spc="5" dirty="0">
                <a:latin typeface="Arial MT"/>
                <a:cs typeface="Arial MT"/>
              </a:rPr>
              <a:t>that</a:t>
            </a:r>
            <a:r>
              <a:rPr spc="160" dirty="0">
                <a:latin typeface="Arial MT"/>
                <a:cs typeface="Arial MT"/>
              </a:rPr>
              <a:t> </a:t>
            </a:r>
            <a:r>
              <a:rPr spc="5" dirty="0">
                <a:latin typeface="Arial MT"/>
                <a:cs typeface="Arial MT"/>
              </a:rPr>
              <a:t>graph.</a:t>
            </a:r>
            <a:r>
              <a:rPr spc="160" dirty="0">
                <a:latin typeface="Arial MT"/>
                <a:cs typeface="Arial MT"/>
              </a:rPr>
              <a:t> </a:t>
            </a:r>
            <a:r>
              <a:rPr spc="5" dirty="0">
                <a:latin typeface="Arial MT"/>
                <a:cs typeface="Arial MT"/>
              </a:rPr>
              <a:t>For</a:t>
            </a:r>
            <a:r>
              <a:rPr spc="160" dirty="0">
                <a:latin typeface="Arial MT"/>
                <a:cs typeface="Arial MT"/>
              </a:rPr>
              <a:t> </a:t>
            </a:r>
            <a:r>
              <a:rPr spc="5" dirty="0">
                <a:latin typeface="Arial MT"/>
                <a:cs typeface="Arial MT"/>
              </a:rPr>
              <a:t>the</a:t>
            </a:r>
            <a:r>
              <a:rPr spc="155" dirty="0">
                <a:latin typeface="Arial MT"/>
                <a:cs typeface="Arial MT"/>
              </a:rPr>
              <a:t> </a:t>
            </a:r>
            <a:r>
              <a:rPr spc="5" dirty="0">
                <a:latin typeface="Arial MT"/>
                <a:cs typeface="Arial MT"/>
              </a:rPr>
              <a:t>above</a:t>
            </a:r>
            <a:r>
              <a:rPr spc="160" dirty="0">
                <a:latin typeface="Arial MT"/>
                <a:cs typeface="Arial MT"/>
              </a:rPr>
              <a:t> </a:t>
            </a:r>
            <a:r>
              <a:rPr spc="5" dirty="0">
                <a:latin typeface="Arial MT"/>
                <a:cs typeface="Arial MT"/>
              </a:rPr>
              <a:t>graph</a:t>
            </a:r>
            <a:r>
              <a:rPr spc="160" dirty="0">
                <a:latin typeface="Arial MT"/>
                <a:cs typeface="Arial MT"/>
              </a:rPr>
              <a:t> </a:t>
            </a:r>
            <a:r>
              <a:rPr spc="5" dirty="0">
                <a:latin typeface="Arial MT"/>
                <a:cs typeface="Arial MT"/>
              </a:rPr>
              <a:t>the</a:t>
            </a:r>
            <a:r>
              <a:rPr spc="155" dirty="0">
                <a:latin typeface="Arial MT"/>
                <a:cs typeface="Arial MT"/>
              </a:rPr>
              <a:t> </a:t>
            </a:r>
            <a:r>
              <a:rPr spc="5" dirty="0">
                <a:latin typeface="Arial MT"/>
                <a:cs typeface="Arial MT"/>
              </a:rPr>
              <a:t>degree</a:t>
            </a:r>
            <a:r>
              <a:rPr spc="160" dirty="0">
                <a:latin typeface="Arial MT"/>
                <a:cs typeface="Arial MT"/>
              </a:rPr>
              <a:t> </a:t>
            </a:r>
            <a:r>
              <a:rPr spc="5" dirty="0">
                <a:latin typeface="Arial MT"/>
                <a:cs typeface="Arial MT"/>
              </a:rPr>
              <a:t>of</a:t>
            </a:r>
            <a:r>
              <a:rPr spc="160" dirty="0">
                <a:latin typeface="Arial MT"/>
                <a:cs typeface="Arial MT"/>
              </a:rPr>
              <a:t> </a:t>
            </a:r>
            <a:r>
              <a:rPr spc="5" dirty="0">
                <a:latin typeface="Arial MT"/>
                <a:cs typeface="Arial MT"/>
              </a:rPr>
              <a:t>the </a:t>
            </a:r>
            <a:r>
              <a:rPr spc="-360" dirty="0">
                <a:latin typeface="Arial MT"/>
                <a:cs typeface="Arial MT"/>
              </a:rPr>
              <a:t> </a:t>
            </a:r>
            <a:r>
              <a:rPr spc="5" dirty="0">
                <a:latin typeface="Arial MT"/>
                <a:cs typeface="Arial MT"/>
              </a:rPr>
              <a:t>graph</a:t>
            </a:r>
            <a:r>
              <a:rPr spc="-5" dirty="0">
                <a:latin typeface="Arial MT"/>
                <a:cs typeface="Arial MT"/>
              </a:rPr>
              <a:t> </a:t>
            </a:r>
            <a:r>
              <a:rPr spc="5" dirty="0">
                <a:latin typeface="Arial MT"/>
                <a:cs typeface="Arial MT"/>
              </a:rPr>
              <a:t>is</a:t>
            </a:r>
            <a:r>
              <a:rPr dirty="0">
                <a:latin typeface="Arial MT"/>
                <a:cs typeface="Arial MT"/>
              </a:rPr>
              <a:t> 3.</a:t>
            </a:r>
          </a:p>
          <a:p>
            <a:pPr marL="214629" indent="-202565">
              <a:lnSpc>
                <a:spcPct val="150000"/>
              </a:lnSpc>
              <a:spcBef>
                <a:spcPts val="25"/>
              </a:spcBef>
              <a:buChar char="•"/>
              <a:tabLst>
                <a:tab pos="214629" algn="l"/>
                <a:tab pos="215265" algn="l"/>
              </a:tabLst>
            </a:pPr>
            <a:r>
              <a:rPr b="1" spc="5" dirty="0">
                <a:latin typeface="Arial"/>
                <a:cs typeface="Arial"/>
              </a:rPr>
              <a:t>The Handshaking </a:t>
            </a:r>
            <a:r>
              <a:rPr b="1" spc="10" dirty="0">
                <a:latin typeface="Arial"/>
                <a:cs typeface="Arial"/>
              </a:rPr>
              <a:t>Lemma</a:t>
            </a:r>
            <a:r>
              <a:rPr b="1" spc="15" dirty="0">
                <a:latin typeface="Arial"/>
                <a:cs typeface="Arial"/>
              </a:rPr>
              <a:t> </a:t>
            </a:r>
            <a:r>
              <a:rPr spc="-550" dirty="0">
                <a:latin typeface="Arial MT"/>
                <a:cs typeface="Arial MT"/>
              </a:rPr>
              <a:t>−</a:t>
            </a:r>
            <a:r>
              <a:rPr spc="5" dirty="0">
                <a:latin typeface="Arial MT"/>
                <a:cs typeface="Arial MT"/>
              </a:rPr>
              <a:t> In </a:t>
            </a:r>
            <a:r>
              <a:rPr spc="10" dirty="0">
                <a:latin typeface="Arial MT"/>
                <a:cs typeface="Arial MT"/>
              </a:rPr>
              <a:t>a</a:t>
            </a:r>
            <a:r>
              <a:rPr spc="5" dirty="0">
                <a:latin typeface="Arial MT"/>
                <a:cs typeface="Arial MT"/>
              </a:rPr>
              <a:t> graph, the </a:t>
            </a:r>
            <a:r>
              <a:rPr spc="10" dirty="0">
                <a:latin typeface="Arial MT"/>
                <a:cs typeface="Arial MT"/>
              </a:rPr>
              <a:t>sum </a:t>
            </a:r>
            <a:r>
              <a:rPr spc="5" dirty="0">
                <a:latin typeface="Arial MT"/>
                <a:cs typeface="Arial MT"/>
              </a:rPr>
              <a:t>of</a:t>
            </a:r>
            <a:r>
              <a:rPr spc="10" dirty="0">
                <a:latin typeface="Arial MT"/>
                <a:cs typeface="Arial MT"/>
              </a:rPr>
              <a:t> </a:t>
            </a:r>
            <a:r>
              <a:rPr dirty="0">
                <a:latin typeface="Arial MT"/>
                <a:cs typeface="Arial MT"/>
              </a:rPr>
              <a:t>all</a:t>
            </a:r>
            <a:r>
              <a:rPr spc="5" dirty="0">
                <a:latin typeface="Arial MT"/>
                <a:cs typeface="Arial MT"/>
              </a:rPr>
              <a:t> the degrees of </a:t>
            </a:r>
            <a:r>
              <a:rPr dirty="0">
                <a:latin typeface="Arial MT"/>
                <a:cs typeface="Arial MT"/>
              </a:rPr>
              <a:t>all</a:t>
            </a:r>
            <a:r>
              <a:rPr spc="5" dirty="0">
                <a:latin typeface="Arial MT"/>
                <a:cs typeface="Arial MT"/>
              </a:rPr>
              <a:t> the vertices</a:t>
            </a:r>
            <a:r>
              <a:rPr spc="10" dirty="0">
                <a:latin typeface="Arial MT"/>
                <a:cs typeface="Arial MT"/>
              </a:rPr>
              <a:t> </a:t>
            </a:r>
            <a:r>
              <a:rPr spc="5" dirty="0">
                <a:latin typeface="Arial MT"/>
                <a:cs typeface="Arial MT"/>
              </a:rPr>
              <a:t>is equal to twice</a:t>
            </a:r>
            <a:r>
              <a:rPr spc="10" dirty="0">
                <a:latin typeface="Arial MT"/>
                <a:cs typeface="Arial MT"/>
              </a:rPr>
              <a:t> </a:t>
            </a:r>
            <a:r>
              <a:rPr spc="5" dirty="0">
                <a:latin typeface="Arial MT"/>
                <a:cs typeface="Arial MT"/>
              </a:rPr>
              <a:t>the number of edges. 4*2=8</a:t>
            </a:r>
            <a:endParaRPr dirty="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69903" y="97559"/>
            <a:ext cx="6936343" cy="661355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02243" y="79920"/>
            <a:ext cx="5675483" cy="66382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228600"/>
            <a:ext cx="11218375" cy="1715854"/>
          </a:xfrm>
          <a:prstGeom prst="rect">
            <a:avLst/>
          </a:prstGeom>
        </p:spPr>
        <p:txBody>
          <a:bodyPr vert="horz" wrap="square" lIns="0" tIns="12700" rIns="0" bIns="0" rtlCol="0">
            <a:spAutoFit/>
          </a:bodyPr>
          <a:lstStyle/>
          <a:p>
            <a:pPr marL="254635">
              <a:lnSpc>
                <a:spcPct val="100000"/>
              </a:lnSpc>
              <a:spcBef>
                <a:spcPts val="100"/>
              </a:spcBef>
            </a:pPr>
            <a:r>
              <a:rPr sz="4400" spc="-15" dirty="0">
                <a:latin typeface="Verdana" panose="020B0604030504040204" pitchFamily="34" charset="0"/>
                <a:ea typeface="Verdana" panose="020B0604030504040204" pitchFamily="34" charset="0"/>
                <a:cs typeface="Calibri"/>
              </a:rPr>
              <a:t>Example</a:t>
            </a:r>
            <a:endParaRPr sz="4400" dirty="0">
              <a:latin typeface="Verdana" panose="020B0604030504040204" pitchFamily="34" charset="0"/>
              <a:ea typeface="Verdana" panose="020B0604030504040204" pitchFamily="34" charset="0"/>
              <a:cs typeface="Calibri"/>
            </a:endParaRPr>
          </a:p>
          <a:p>
            <a:pPr marL="12700">
              <a:lnSpc>
                <a:spcPct val="100000"/>
              </a:lnSpc>
              <a:spcBef>
                <a:spcPts val="819"/>
              </a:spcBef>
            </a:pPr>
            <a:r>
              <a:rPr spc="40" dirty="0">
                <a:solidFill>
                  <a:srgbClr val="333333"/>
                </a:solidFill>
                <a:latin typeface="Verdana" panose="020B0604030504040204" pitchFamily="34" charset="0"/>
                <a:ea typeface="Verdana" panose="020B0604030504040204" pitchFamily="34" charset="0"/>
                <a:cs typeface="Tahoma"/>
              </a:rPr>
              <a:t>Consider</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the</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graph</a:t>
            </a:r>
            <a:r>
              <a:rPr spc="-10" dirty="0">
                <a:solidFill>
                  <a:srgbClr val="333333"/>
                </a:solidFill>
                <a:latin typeface="Verdana" panose="020B0604030504040204" pitchFamily="34" charset="0"/>
                <a:ea typeface="Verdana" panose="020B0604030504040204" pitchFamily="34" charset="0"/>
                <a:cs typeface="Tahoma"/>
              </a:rPr>
              <a:t> </a:t>
            </a:r>
            <a:r>
              <a:rPr spc="60" dirty="0">
                <a:solidFill>
                  <a:srgbClr val="333333"/>
                </a:solidFill>
                <a:latin typeface="Verdana" panose="020B0604030504040204" pitchFamily="34" charset="0"/>
                <a:ea typeface="Verdana" panose="020B0604030504040204" pitchFamily="34" charset="0"/>
                <a:cs typeface="Tahoma"/>
              </a:rPr>
              <a:t>G</a:t>
            </a:r>
            <a:r>
              <a:rPr spc="-10" dirty="0">
                <a:solidFill>
                  <a:srgbClr val="333333"/>
                </a:solidFill>
                <a:latin typeface="Verdana" panose="020B0604030504040204" pitchFamily="34" charset="0"/>
                <a:ea typeface="Verdana" panose="020B0604030504040204" pitchFamily="34" charset="0"/>
                <a:cs typeface="Tahoma"/>
              </a:rPr>
              <a:t> </a:t>
            </a:r>
            <a:r>
              <a:rPr spc="25" dirty="0">
                <a:solidFill>
                  <a:srgbClr val="333333"/>
                </a:solidFill>
                <a:latin typeface="Verdana" panose="020B0604030504040204" pitchFamily="34" charset="0"/>
                <a:ea typeface="Verdana" panose="020B0604030504040204" pitchFamily="34" charset="0"/>
                <a:cs typeface="Tahoma"/>
              </a:rPr>
              <a:t>along</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with</a:t>
            </a:r>
            <a:r>
              <a:rPr spc="-10" dirty="0">
                <a:solidFill>
                  <a:srgbClr val="333333"/>
                </a:solidFill>
                <a:latin typeface="Verdana" panose="020B0604030504040204" pitchFamily="34" charset="0"/>
                <a:ea typeface="Verdana" panose="020B0604030504040204" pitchFamily="34" charset="0"/>
                <a:cs typeface="Tahoma"/>
              </a:rPr>
              <a:t> </a:t>
            </a:r>
            <a:r>
              <a:rPr spc="25" dirty="0">
                <a:solidFill>
                  <a:srgbClr val="333333"/>
                </a:solidFill>
                <a:latin typeface="Verdana" panose="020B0604030504040204" pitchFamily="34" charset="0"/>
                <a:ea typeface="Verdana" panose="020B0604030504040204" pitchFamily="34" charset="0"/>
                <a:cs typeface="Tahoma"/>
              </a:rPr>
              <a:t>its</a:t>
            </a:r>
            <a:r>
              <a:rPr spc="-10" dirty="0">
                <a:solidFill>
                  <a:srgbClr val="333333"/>
                </a:solidFill>
                <a:latin typeface="Verdana" panose="020B0604030504040204" pitchFamily="34" charset="0"/>
                <a:ea typeface="Verdana" panose="020B0604030504040204" pitchFamily="34" charset="0"/>
                <a:cs typeface="Tahoma"/>
              </a:rPr>
              <a:t> </a:t>
            </a:r>
            <a:r>
              <a:rPr spc="35" dirty="0">
                <a:solidFill>
                  <a:srgbClr val="333333"/>
                </a:solidFill>
                <a:latin typeface="Verdana" panose="020B0604030504040204" pitchFamily="34" charset="0"/>
                <a:ea typeface="Verdana" panose="020B0604030504040204" pitchFamily="34" charset="0"/>
                <a:cs typeface="Tahoma"/>
              </a:rPr>
              <a:t>adjacency</a:t>
            </a:r>
            <a:r>
              <a:rPr spc="-10" dirty="0">
                <a:solidFill>
                  <a:srgbClr val="333333"/>
                </a:solidFill>
                <a:latin typeface="Verdana" panose="020B0604030504040204" pitchFamily="34" charset="0"/>
                <a:ea typeface="Verdana" panose="020B0604030504040204" pitchFamily="34" charset="0"/>
                <a:cs typeface="Tahoma"/>
              </a:rPr>
              <a:t> </a:t>
            </a:r>
            <a:r>
              <a:rPr spc="10" dirty="0">
                <a:solidFill>
                  <a:srgbClr val="333333"/>
                </a:solidFill>
                <a:latin typeface="Verdana" panose="020B0604030504040204" pitchFamily="34" charset="0"/>
                <a:ea typeface="Verdana" panose="020B0604030504040204" pitchFamily="34" charset="0"/>
                <a:cs typeface="Tahoma"/>
              </a:rPr>
              <a:t>list,</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given</a:t>
            </a:r>
            <a:r>
              <a:rPr spc="-10" dirty="0">
                <a:solidFill>
                  <a:srgbClr val="333333"/>
                </a:solidFill>
                <a:latin typeface="Verdana" panose="020B0604030504040204" pitchFamily="34" charset="0"/>
                <a:ea typeface="Verdana" panose="020B0604030504040204" pitchFamily="34" charset="0"/>
                <a:cs typeface="Tahoma"/>
              </a:rPr>
              <a:t> </a:t>
            </a:r>
            <a:r>
              <a:rPr spc="15" dirty="0">
                <a:solidFill>
                  <a:srgbClr val="333333"/>
                </a:solidFill>
                <a:latin typeface="Verdana" panose="020B0604030504040204" pitchFamily="34" charset="0"/>
                <a:ea typeface="Verdana" panose="020B0604030504040204" pitchFamily="34" charset="0"/>
                <a:cs typeface="Tahoma"/>
              </a:rPr>
              <a:t>in</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the</a:t>
            </a:r>
            <a:r>
              <a:rPr spc="-10" dirty="0">
                <a:solidFill>
                  <a:srgbClr val="333333"/>
                </a:solidFill>
                <a:latin typeface="Verdana" panose="020B0604030504040204" pitchFamily="34" charset="0"/>
                <a:ea typeface="Verdana" panose="020B0604030504040204" pitchFamily="34" charset="0"/>
                <a:cs typeface="Tahoma"/>
              </a:rPr>
              <a:t> </a:t>
            </a:r>
            <a:r>
              <a:rPr spc="20" dirty="0">
                <a:solidFill>
                  <a:srgbClr val="333333"/>
                </a:solidFill>
                <a:latin typeface="Verdana" panose="020B0604030504040204" pitchFamily="34" charset="0"/>
                <a:ea typeface="Verdana" panose="020B0604030504040204" pitchFamily="34" charset="0"/>
                <a:cs typeface="Tahoma"/>
              </a:rPr>
              <a:t>figure</a:t>
            </a:r>
            <a:r>
              <a:rPr spc="-5" dirty="0">
                <a:solidFill>
                  <a:srgbClr val="333333"/>
                </a:solidFill>
                <a:latin typeface="Verdana" panose="020B0604030504040204" pitchFamily="34" charset="0"/>
                <a:ea typeface="Verdana" panose="020B0604030504040204" pitchFamily="34" charset="0"/>
                <a:cs typeface="Tahoma"/>
              </a:rPr>
              <a:t> </a:t>
            </a:r>
            <a:r>
              <a:rPr spc="15" dirty="0">
                <a:solidFill>
                  <a:srgbClr val="333333"/>
                </a:solidFill>
                <a:latin typeface="Verdana" panose="020B0604030504040204" pitchFamily="34" charset="0"/>
                <a:ea typeface="Verdana" panose="020B0604030504040204" pitchFamily="34" charset="0"/>
                <a:cs typeface="Tahoma"/>
              </a:rPr>
              <a:t>below.</a:t>
            </a:r>
            <a:r>
              <a:rPr spc="-10" dirty="0">
                <a:solidFill>
                  <a:srgbClr val="333333"/>
                </a:solidFill>
                <a:latin typeface="Verdana" panose="020B0604030504040204" pitchFamily="34" charset="0"/>
                <a:ea typeface="Verdana" panose="020B0604030504040204" pitchFamily="34" charset="0"/>
                <a:cs typeface="Tahoma"/>
              </a:rPr>
              <a:t> </a:t>
            </a:r>
            <a:r>
              <a:rPr spc="35" dirty="0">
                <a:solidFill>
                  <a:srgbClr val="333333"/>
                </a:solidFill>
                <a:latin typeface="Verdana" panose="020B0604030504040204" pitchFamily="34" charset="0"/>
                <a:ea typeface="Verdana" panose="020B0604030504040204" pitchFamily="34" charset="0"/>
                <a:cs typeface="Tahoma"/>
              </a:rPr>
              <a:t>Calculate</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the</a:t>
            </a:r>
            <a:r>
              <a:rPr spc="-10" dirty="0">
                <a:solidFill>
                  <a:srgbClr val="333333"/>
                </a:solidFill>
                <a:latin typeface="Verdana" panose="020B0604030504040204" pitchFamily="34" charset="0"/>
                <a:ea typeface="Verdana" panose="020B0604030504040204" pitchFamily="34" charset="0"/>
                <a:cs typeface="Tahoma"/>
              </a:rPr>
              <a:t> </a:t>
            </a:r>
            <a:r>
              <a:rPr spc="25" dirty="0">
                <a:solidFill>
                  <a:srgbClr val="333333"/>
                </a:solidFill>
                <a:latin typeface="Verdana" panose="020B0604030504040204" pitchFamily="34" charset="0"/>
                <a:ea typeface="Verdana" panose="020B0604030504040204" pitchFamily="34" charset="0"/>
                <a:cs typeface="Tahoma"/>
              </a:rPr>
              <a:t>order</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to</a:t>
            </a:r>
            <a:r>
              <a:rPr spc="-10" dirty="0">
                <a:solidFill>
                  <a:srgbClr val="333333"/>
                </a:solidFill>
                <a:latin typeface="Verdana" panose="020B0604030504040204" pitchFamily="34" charset="0"/>
                <a:ea typeface="Verdana" panose="020B0604030504040204" pitchFamily="34" charset="0"/>
                <a:cs typeface="Tahoma"/>
              </a:rPr>
              <a:t> </a:t>
            </a:r>
            <a:r>
              <a:rPr spc="20" dirty="0">
                <a:solidFill>
                  <a:srgbClr val="333333"/>
                </a:solidFill>
                <a:latin typeface="Verdana" panose="020B0604030504040204" pitchFamily="34" charset="0"/>
                <a:ea typeface="Verdana" panose="020B0604030504040204" pitchFamily="34" charset="0"/>
                <a:cs typeface="Tahoma"/>
              </a:rPr>
              <a:t>print</a:t>
            </a:r>
            <a:r>
              <a:rPr spc="-10" dirty="0">
                <a:solidFill>
                  <a:srgbClr val="333333"/>
                </a:solidFill>
                <a:latin typeface="Verdana" panose="020B0604030504040204" pitchFamily="34" charset="0"/>
                <a:ea typeface="Verdana" panose="020B0604030504040204" pitchFamily="34" charset="0"/>
                <a:cs typeface="Tahoma"/>
              </a:rPr>
              <a:t> </a:t>
            </a:r>
            <a:r>
              <a:rPr spc="10" dirty="0">
                <a:solidFill>
                  <a:srgbClr val="333333"/>
                </a:solidFill>
                <a:latin typeface="Verdana" panose="020B0604030504040204" pitchFamily="34" charset="0"/>
                <a:ea typeface="Verdana" panose="020B0604030504040204" pitchFamily="34" charset="0"/>
                <a:cs typeface="Tahoma"/>
              </a:rPr>
              <a:t>all</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the</a:t>
            </a:r>
            <a:r>
              <a:rPr spc="-10" dirty="0">
                <a:solidFill>
                  <a:srgbClr val="333333"/>
                </a:solidFill>
                <a:latin typeface="Verdana" panose="020B0604030504040204" pitchFamily="34" charset="0"/>
                <a:ea typeface="Verdana" panose="020B0604030504040204" pitchFamily="34" charset="0"/>
                <a:cs typeface="Tahoma"/>
              </a:rPr>
              <a:t> </a:t>
            </a:r>
            <a:r>
              <a:rPr spc="40" dirty="0">
                <a:solidFill>
                  <a:srgbClr val="333333"/>
                </a:solidFill>
                <a:latin typeface="Verdana" panose="020B0604030504040204" pitchFamily="34" charset="0"/>
                <a:ea typeface="Verdana" panose="020B0604030504040204" pitchFamily="34" charset="0"/>
                <a:cs typeface="Tahoma"/>
              </a:rPr>
              <a:t>nodes</a:t>
            </a:r>
            <a:r>
              <a:rPr spc="-10" dirty="0">
                <a:solidFill>
                  <a:srgbClr val="333333"/>
                </a:solidFill>
                <a:latin typeface="Verdana" panose="020B0604030504040204" pitchFamily="34" charset="0"/>
                <a:ea typeface="Verdana" panose="020B0604030504040204" pitchFamily="34" charset="0"/>
                <a:cs typeface="Tahoma"/>
              </a:rPr>
              <a:t> </a:t>
            </a:r>
            <a:r>
              <a:rPr spc="35" dirty="0">
                <a:solidFill>
                  <a:srgbClr val="333333"/>
                </a:solidFill>
                <a:latin typeface="Verdana" panose="020B0604030504040204" pitchFamily="34" charset="0"/>
                <a:ea typeface="Verdana" panose="020B0604030504040204" pitchFamily="34" charset="0"/>
                <a:cs typeface="Tahoma"/>
              </a:rPr>
              <a:t>of</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the</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graph</a:t>
            </a:r>
            <a:r>
              <a:rPr spc="-5" dirty="0">
                <a:solidFill>
                  <a:srgbClr val="333333"/>
                </a:solidFill>
                <a:latin typeface="Verdana" panose="020B0604030504040204" pitchFamily="34" charset="0"/>
                <a:ea typeface="Verdana" panose="020B0604030504040204" pitchFamily="34" charset="0"/>
                <a:cs typeface="Tahoma"/>
              </a:rPr>
              <a:t> </a:t>
            </a:r>
            <a:r>
              <a:rPr spc="25" dirty="0">
                <a:solidFill>
                  <a:srgbClr val="333333"/>
                </a:solidFill>
                <a:latin typeface="Verdana" panose="020B0604030504040204" pitchFamily="34" charset="0"/>
                <a:ea typeface="Verdana" panose="020B0604030504040204" pitchFamily="34" charset="0"/>
                <a:cs typeface="Tahoma"/>
              </a:rPr>
              <a:t>starting</a:t>
            </a:r>
            <a:r>
              <a:rPr spc="-10" dirty="0">
                <a:solidFill>
                  <a:srgbClr val="333333"/>
                </a:solidFill>
                <a:latin typeface="Verdana" panose="020B0604030504040204" pitchFamily="34" charset="0"/>
                <a:ea typeface="Verdana" panose="020B0604030504040204" pitchFamily="34" charset="0"/>
                <a:cs typeface="Tahoma"/>
              </a:rPr>
              <a:t> </a:t>
            </a:r>
            <a:r>
              <a:rPr spc="25" dirty="0">
                <a:solidFill>
                  <a:srgbClr val="333333"/>
                </a:solidFill>
                <a:latin typeface="Verdana" panose="020B0604030504040204" pitchFamily="34" charset="0"/>
                <a:ea typeface="Verdana" panose="020B0604030504040204" pitchFamily="34" charset="0"/>
                <a:cs typeface="Tahoma"/>
              </a:rPr>
              <a:t>from</a:t>
            </a:r>
            <a:r>
              <a:rPr spc="-10" dirty="0">
                <a:solidFill>
                  <a:srgbClr val="333333"/>
                </a:solidFill>
                <a:latin typeface="Verdana" panose="020B0604030504040204" pitchFamily="34" charset="0"/>
                <a:ea typeface="Verdana" panose="020B0604030504040204" pitchFamily="34" charset="0"/>
                <a:cs typeface="Tahoma"/>
              </a:rPr>
              <a:t> </a:t>
            </a:r>
            <a:r>
              <a:rPr spc="40" dirty="0">
                <a:solidFill>
                  <a:srgbClr val="333333"/>
                </a:solidFill>
                <a:latin typeface="Verdana" panose="020B0604030504040204" pitchFamily="34" charset="0"/>
                <a:ea typeface="Verdana" panose="020B0604030504040204" pitchFamily="34" charset="0"/>
                <a:cs typeface="Tahoma"/>
              </a:rPr>
              <a:t>node</a:t>
            </a:r>
            <a:r>
              <a:rPr spc="-10" dirty="0">
                <a:solidFill>
                  <a:srgbClr val="333333"/>
                </a:solidFill>
                <a:latin typeface="Verdana" panose="020B0604030504040204" pitchFamily="34" charset="0"/>
                <a:ea typeface="Verdana" panose="020B0604030504040204" pitchFamily="34" charset="0"/>
                <a:cs typeface="Tahoma"/>
              </a:rPr>
              <a:t> </a:t>
            </a:r>
            <a:r>
              <a:rPr spc="15" dirty="0">
                <a:solidFill>
                  <a:srgbClr val="333333"/>
                </a:solidFill>
                <a:latin typeface="Verdana" panose="020B0604030504040204" pitchFamily="34" charset="0"/>
                <a:ea typeface="Verdana" panose="020B0604030504040204" pitchFamily="34" charset="0"/>
                <a:cs typeface="Tahoma"/>
              </a:rPr>
              <a:t>H,</a:t>
            </a:r>
            <a:r>
              <a:rPr spc="-10" dirty="0">
                <a:solidFill>
                  <a:srgbClr val="333333"/>
                </a:solidFill>
                <a:latin typeface="Verdana" panose="020B0604030504040204" pitchFamily="34" charset="0"/>
                <a:ea typeface="Verdana" panose="020B0604030504040204" pitchFamily="34" charset="0"/>
                <a:cs typeface="Tahoma"/>
              </a:rPr>
              <a:t> </a:t>
            </a:r>
            <a:r>
              <a:rPr spc="45" dirty="0">
                <a:solidFill>
                  <a:srgbClr val="333333"/>
                </a:solidFill>
                <a:latin typeface="Verdana" panose="020B0604030504040204" pitchFamily="34" charset="0"/>
                <a:ea typeface="Verdana" panose="020B0604030504040204" pitchFamily="34" charset="0"/>
                <a:cs typeface="Tahoma"/>
              </a:rPr>
              <a:t>by</a:t>
            </a:r>
            <a:r>
              <a:rPr spc="-10" dirty="0">
                <a:solidFill>
                  <a:srgbClr val="333333"/>
                </a:solidFill>
                <a:latin typeface="Verdana" panose="020B0604030504040204" pitchFamily="34" charset="0"/>
                <a:ea typeface="Verdana" panose="020B0604030504040204" pitchFamily="34" charset="0"/>
                <a:cs typeface="Tahoma"/>
              </a:rPr>
              <a:t> </a:t>
            </a:r>
            <a:r>
              <a:rPr spc="30" dirty="0">
                <a:solidFill>
                  <a:srgbClr val="333333"/>
                </a:solidFill>
                <a:latin typeface="Verdana" panose="020B0604030504040204" pitchFamily="34" charset="0"/>
                <a:ea typeface="Verdana" panose="020B0604030504040204" pitchFamily="34" charset="0"/>
                <a:cs typeface="Tahoma"/>
              </a:rPr>
              <a:t>using</a:t>
            </a:r>
            <a:r>
              <a:rPr spc="-10" dirty="0">
                <a:solidFill>
                  <a:srgbClr val="333333"/>
                </a:solidFill>
                <a:latin typeface="Verdana" panose="020B0604030504040204" pitchFamily="34" charset="0"/>
                <a:ea typeface="Verdana" panose="020B0604030504040204" pitchFamily="34" charset="0"/>
                <a:cs typeface="Tahoma"/>
              </a:rPr>
              <a:t> </a:t>
            </a:r>
            <a:r>
              <a:rPr spc="35" dirty="0">
                <a:solidFill>
                  <a:srgbClr val="333333"/>
                </a:solidFill>
                <a:latin typeface="Verdana" panose="020B0604030504040204" pitchFamily="34" charset="0"/>
                <a:ea typeface="Verdana" panose="020B0604030504040204" pitchFamily="34" charset="0"/>
                <a:cs typeface="Tahoma"/>
              </a:rPr>
              <a:t>depth</a:t>
            </a:r>
            <a:r>
              <a:rPr spc="-10" dirty="0">
                <a:solidFill>
                  <a:srgbClr val="333333"/>
                </a:solidFill>
                <a:latin typeface="Verdana" panose="020B0604030504040204" pitchFamily="34" charset="0"/>
                <a:ea typeface="Verdana" panose="020B0604030504040204" pitchFamily="34" charset="0"/>
                <a:cs typeface="Tahoma"/>
              </a:rPr>
              <a:t> </a:t>
            </a:r>
            <a:r>
              <a:rPr spc="20" dirty="0">
                <a:solidFill>
                  <a:srgbClr val="333333"/>
                </a:solidFill>
                <a:latin typeface="Verdana" panose="020B0604030504040204" pitchFamily="34" charset="0"/>
                <a:ea typeface="Verdana" panose="020B0604030504040204" pitchFamily="34" charset="0"/>
                <a:cs typeface="Tahoma"/>
              </a:rPr>
              <a:t>first</a:t>
            </a:r>
            <a:r>
              <a:rPr spc="-10" dirty="0">
                <a:solidFill>
                  <a:srgbClr val="333333"/>
                </a:solidFill>
                <a:latin typeface="Verdana" panose="020B0604030504040204" pitchFamily="34" charset="0"/>
                <a:ea typeface="Verdana" panose="020B0604030504040204" pitchFamily="34" charset="0"/>
                <a:cs typeface="Tahoma"/>
              </a:rPr>
              <a:t> </a:t>
            </a:r>
            <a:r>
              <a:rPr spc="35" dirty="0">
                <a:solidFill>
                  <a:srgbClr val="333333"/>
                </a:solidFill>
                <a:latin typeface="Verdana" panose="020B0604030504040204" pitchFamily="34" charset="0"/>
                <a:ea typeface="Verdana" panose="020B0604030504040204" pitchFamily="34" charset="0"/>
                <a:cs typeface="Tahoma"/>
              </a:rPr>
              <a:t>search</a:t>
            </a:r>
            <a:r>
              <a:rPr spc="-10" dirty="0">
                <a:solidFill>
                  <a:srgbClr val="333333"/>
                </a:solidFill>
                <a:latin typeface="Verdana" panose="020B0604030504040204" pitchFamily="34" charset="0"/>
                <a:ea typeface="Verdana" panose="020B0604030504040204" pitchFamily="34" charset="0"/>
                <a:cs typeface="Tahoma"/>
              </a:rPr>
              <a:t> </a:t>
            </a:r>
            <a:r>
              <a:rPr spc="20" dirty="0">
                <a:solidFill>
                  <a:srgbClr val="333333"/>
                </a:solidFill>
                <a:latin typeface="Verdana" panose="020B0604030504040204" pitchFamily="34" charset="0"/>
                <a:ea typeface="Verdana" panose="020B0604030504040204" pitchFamily="34" charset="0"/>
                <a:cs typeface="Tahoma"/>
              </a:rPr>
              <a:t>(DFS)</a:t>
            </a:r>
            <a:r>
              <a:rPr spc="-10" dirty="0">
                <a:solidFill>
                  <a:srgbClr val="333333"/>
                </a:solidFill>
                <a:latin typeface="Verdana" panose="020B0604030504040204" pitchFamily="34" charset="0"/>
                <a:ea typeface="Verdana" panose="020B0604030504040204" pitchFamily="34" charset="0"/>
                <a:cs typeface="Tahoma"/>
              </a:rPr>
              <a:t> </a:t>
            </a:r>
            <a:r>
              <a:rPr spc="15" dirty="0">
                <a:solidFill>
                  <a:srgbClr val="333333"/>
                </a:solidFill>
                <a:latin typeface="Verdana" panose="020B0604030504040204" pitchFamily="34" charset="0"/>
                <a:ea typeface="Verdana" panose="020B0604030504040204" pitchFamily="34" charset="0"/>
                <a:cs typeface="Tahoma"/>
              </a:rPr>
              <a:t>algorithm.</a:t>
            </a:r>
            <a:endParaRPr dirty="0">
              <a:latin typeface="Verdana" panose="020B0604030504040204" pitchFamily="34" charset="0"/>
              <a:ea typeface="Verdana" panose="020B0604030504040204" pitchFamily="34" charset="0"/>
              <a:cs typeface="Tahoma"/>
            </a:endParaRPr>
          </a:p>
        </p:txBody>
      </p:sp>
      <p:pic>
        <p:nvPicPr>
          <p:cNvPr id="3" name="object 3"/>
          <p:cNvPicPr/>
          <p:nvPr/>
        </p:nvPicPr>
        <p:blipFill>
          <a:blip r:embed="rId2" cstate="print"/>
          <a:stretch>
            <a:fillRect/>
          </a:stretch>
        </p:blipFill>
        <p:spPr>
          <a:xfrm>
            <a:off x="838080" y="2413081"/>
            <a:ext cx="10210920" cy="38353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04800" y="304800"/>
            <a:ext cx="11887200" cy="6168996"/>
          </a:xfrm>
          <a:prstGeom prst="rect">
            <a:avLst/>
          </a:prstGeom>
        </p:spPr>
        <p:txBody>
          <a:bodyPr vert="horz" wrap="square" lIns="0" tIns="15875" rIns="0" bIns="0" rtlCol="0">
            <a:spAutoFit/>
          </a:bodyPr>
          <a:lstStyle/>
          <a:p>
            <a:pPr marL="12700">
              <a:spcBef>
                <a:spcPts val="3200"/>
              </a:spcBef>
            </a:pPr>
            <a:r>
              <a:rPr lang="en-US" sz="1600" spc="-10" dirty="0">
                <a:solidFill>
                  <a:srgbClr val="610B4B"/>
                </a:solidFill>
                <a:latin typeface="Verdana" panose="020B0604030504040204" pitchFamily="34" charset="0"/>
                <a:ea typeface="Verdana" panose="020B0604030504040204" pitchFamily="34" charset="0"/>
                <a:cs typeface="Arial MT"/>
              </a:rPr>
              <a:t>Solution</a:t>
            </a:r>
            <a:r>
              <a:rPr lang="en-US" sz="1600" spc="-100" dirty="0">
                <a:solidFill>
                  <a:srgbClr val="610B4B"/>
                </a:solidFill>
                <a:latin typeface="Verdana" panose="020B0604030504040204" pitchFamily="34" charset="0"/>
                <a:ea typeface="Verdana" panose="020B0604030504040204" pitchFamily="34" charset="0"/>
                <a:cs typeface="Arial MT"/>
              </a:rPr>
              <a:t> </a:t>
            </a:r>
            <a:r>
              <a:rPr lang="en-US" sz="1600" dirty="0">
                <a:solidFill>
                  <a:srgbClr val="610B4B"/>
                </a:solidFill>
                <a:latin typeface="Verdana" panose="020B0604030504040204" pitchFamily="34" charset="0"/>
                <a:ea typeface="Verdana" panose="020B0604030504040204" pitchFamily="34" charset="0"/>
                <a:cs typeface="Arial MT"/>
              </a:rPr>
              <a:t>:</a:t>
            </a:r>
            <a:endParaRPr lang="en-US" sz="1600" dirty="0">
              <a:latin typeface="Verdana" panose="020B0604030504040204" pitchFamily="34" charset="0"/>
              <a:ea typeface="Verdana" panose="020B0604030504040204" pitchFamily="34" charset="0"/>
              <a:cs typeface="Arial MT"/>
            </a:endParaRPr>
          </a:p>
          <a:p>
            <a:pPr marL="12700">
              <a:spcBef>
                <a:spcPts val="855"/>
              </a:spcBef>
            </a:pPr>
            <a:r>
              <a:rPr lang="en-US" sz="1600" spc="70" dirty="0">
                <a:solidFill>
                  <a:srgbClr val="333333"/>
                </a:solidFill>
                <a:latin typeface="Verdana" panose="020B0604030504040204" pitchFamily="34" charset="0"/>
                <a:ea typeface="Verdana" panose="020B0604030504040204" pitchFamily="34" charset="0"/>
                <a:cs typeface="Tahoma"/>
              </a:rPr>
              <a:t>Push</a:t>
            </a:r>
            <a:r>
              <a:rPr lang="en-US" sz="1600" spc="-50" dirty="0">
                <a:solidFill>
                  <a:srgbClr val="333333"/>
                </a:solidFill>
                <a:latin typeface="Verdana" panose="020B0604030504040204" pitchFamily="34" charset="0"/>
                <a:ea typeface="Verdana" panose="020B0604030504040204" pitchFamily="34" charset="0"/>
                <a:cs typeface="Tahoma"/>
              </a:rPr>
              <a:t> </a:t>
            </a:r>
            <a:r>
              <a:rPr lang="en-US" sz="1600" spc="90" dirty="0">
                <a:solidFill>
                  <a:srgbClr val="333333"/>
                </a:solidFill>
                <a:latin typeface="Verdana" panose="020B0604030504040204" pitchFamily="34" charset="0"/>
                <a:ea typeface="Verdana" panose="020B0604030504040204" pitchFamily="34" charset="0"/>
                <a:cs typeface="Tahoma"/>
              </a:rPr>
              <a:t>H</a:t>
            </a:r>
            <a:r>
              <a:rPr lang="en-US" sz="1600" spc="-40" dirty="0">
                <a:solidFill>
                  <a:srgbClr val="333333"/>
                </a:solidFill>
                <a:latin typeface="Verdana" panose="020B0604030504040204" pitchFamily="34" charset="0"/>
                <a:ea typeface="Verdana" panose="020B0604030504040204" pitchFamily="34" charset="0"/>
                <a:cs typeface="Tahoma"/>
              </a:rPr>
              <a:t> </a:t>
            </a:r>
            <a:r>
              <a:rPr lang="en-US" sz="1600" spc="55" dirty="0">
                <a:solidFill>
                  <a:srgbClr val="333333"/>
                </a:solidFill>
                <a:latin typeface="Verdana" panose="020B0604030504040204" pitchFamily="34" charset="0"/>
                <a:ea typeface="Verdana" panose="020B0604030504040204" pitchFamily="34" charset="0"/>
                <a:cs typeface="Tahoma"/>
              </a:rPr>
              <a:t>onto</a:t>
            </a:r>
            <a:r>
              <a:rPr lang="en-US" sz="1600" spc="-45" dirty="0">
                <a:solidFill>
                  <a:srgbClr val="333333"/>
                </a:solidFill>
                <a:latin typeface="Verdana" panose="020B0604030504040204" pitchFamily="34" charset="0"/>
                <a:ea typeface="Verdana" panose="020B0604030504040204" pitchFamily="34" charset="0"/>
                <a:cs typeface="Tahoma"/>
              </a:rPr>
              <a:t> </a:t>
            </a:r>
            <a:r>
              <a:rPr lang="en-US" sz="1600" spc="60" dirty="0">
                <a:solidFill>
                  <a:srgbClr val="333333"/>
                </a:solidFill>
                <a:latin typeface="Verdana" panose="020B0604030504040204" pitchFamily="34" charset="0"/>
                <a:ea typeface="Verdana" panose="020B0604030504040204" pitchFamily="34" charset="0"/>
                <a:cs typeface="Tahoma"/>
              </a:rPr>
              <a:t>the</a:t>
            </a:r>
            <a:r>
              <a:rPr lang="en-US" sz="1600" spc="-45" dirty="0">
                <a:solidFill>
                  <a:srgbClr val="333333"/>
                </a:solidFill>
                <a:latin typeface="Verdana" panose="020B0604030504040204" pitchFamily="34" charset="0"/>
                <a:ea typeface="Verdana" panose="020B0604030504040204" pitchFamily="34" charset="0"/>
                <a:cs typeface="Tahoma"/>
              </a:rPr>
              <a:t> </a:t>
            </a:r>
            <a:r>
              <a:rPr lang="en-US" sz="1600" spc="70" dirty="0">
                <a:solidFill>
                  <a:srgbClr val="333333"/>
                </a:solidFill>
                <a:latin typeface="Verdana" panose="020B0604030504040204" pitchFamily="34" charset="0"/>
                <a:ea typeface="Verdana" panose="020B0604030504040204" pitchFamily="34" charset="0"/>
                <a:cs typeface="Tahoma"/>
              </a:rPr>
              <a:t>stack</a:t>
            </a:r>
          </a:p>
          <a:p>
            <a:pPr marL="12700">
              <a:spcBef>
                <a:spcPts val="855"/>
              </a:spcBef>
            </a:pPr>
            <a:endParaRPr lang="en-US" sz="1600" spc="5" dirty="0">
              <a:latin typeface="Verdana" panose="020B0604030504040204" pitchFamily="34" charset="0"/>
              <a:ea typeface="Verdana" panose="020B0604030504040204" pitchFamily="34" charset="0"/>
              <a:cs typeface="Arial MT"/>
            </a:endParaRPr>
          </a:p>
          <a:p>
            <a:pPr marL="12700">
              <a:spcBef>
                <a:spcPts val="125"/>
              </a:spcBef>
            </a:pPr>
            <a:r>
              <a:rPr sz="1600" spc="5" dirty="0">
                <a:latin typeface="Verdana" panose="020B0604030504040204" pitchFamily="34" charset="0"/>
                <a:ea typeface="Verdana" panose="020B0604030504040204" pitchFamily="34" charset="0"/>
                <a:cs typeface="Arial MT"/>
              </a:rPr>
              <a:t>1.</a:t>
            </a:r>
            <a:r>
              <a:rPr sz="1600" spc="85" dirty="0">
                <a:latin typeface="Verdana" panose="020B0604030504040204" pitchFamily="34" charset="0"/>
                <a:ea typeface="Verdana" panose="020B0604030504040204" pitchFamily="34" charset="0"/>
                <a:cs typeface="Tahoma"/>
              </a:rPr>
              <a:t>S</a:t>
            </a:r>
            <a:r>
              <a:rPr sz="1600" spc="-10" dirty="0">
                <a:latin typeface="Verdana" panose="020B0604030504040204" pitchFamily="34" charset="0"/>
                <a:ea typeface="Verdana" panose="020B0604030504040204" pitchFamily="34" charset="0"/>
                <a:cs typeface="Tahoma"/>
              </a:rPr>
              <a:t>T</a:t>
            </a:r>
            <a:r>
              <a:rPr sz="1600" spc="60" dirty="0">
                <a:latin typeface="Verdana" panose="020B0604030504040204" pitchFamily="34" charset="0"/>
                <a:ea typeface="Verdana" panose="020B0604030504040204" pitchFamily="34" charset="0"/>
                <a:cs typeface="Tahoma"/>
              </a:rPr>
              <a:t>A</a:t>
            </a:r>
            <a:r>
              <a:rPr sz="1600" spc="120" dirty="0">
                <a:latin typeface="Verdana" panose="020B0604030504040204" pitchFamily="34" charset="0"/>
                <a:ea typeface="Verdana" panose="020B0604030504040204" pitchFamily="34" charset="0"/>
                <a:cs typeface="Tahoma"/>
              </a:rPr>
              <a:t>C</a:t>
            </a:r>
            <a:r>
              <a:rPr sz="1600" spc="125" dirty="0">
                <a:latin typeface="Verdana" panose="020B0604030504040204" pitchFamily="34" charset="0"/>
                <a:ea typeface="Verdana" panose="020B0604030504040204" pitchFamily="34" charset="0"/>
                <a:cs typeface="Tahoma"/>
              </a:rPr>
              <a:t>K</a:t>
            </a:r>
            <a:r>
              <a:rPr sz="1600" spc="-30"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H</a:t>
            </a:r>
            <a:endParaRPr sz="1600" dirty="0">
              <a:latin typeface="Verdana" panose="020B0604030504040204" pitchFamily="34" charset="0"/>
              <a:ea typeface="Verdana" panose="020B0604030504040204" pitchFamily="34" charset="0"/>
              <a:cs typeface="Tahoma"/>
            </a:endParaRPr>
          </a:p>
          <a:p>
            <a:pPr marL="137160">
              <a:spcBef>
                <a:spcPts val="30"/>
              </a:spcBef>
            </a:pPr>
            <a:r>
              <a:rPr sz="1600" spc="95" dirty="0">
                <a:latin typeface="Verdana" panose="020B0604030504040204" pitchFamily="34" charset="0"/>
                <a:ea typeface="Verdana" panose="020B0604030504040204" pitchFamily="34" charset="0"/>
                <a:cs typeface="Tahoma"/>
              </a:rPr>
              <a:t>POP</a:t>
            </a:r>
            <a:r>
              <a:rPr sz="1600" spc="-3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top</a:t>
            </a:r>
            <a:r>
              <a:rPr sz="1600" spc="-30" dirty="0">
                <a:latin typeface="Verdana" panose="020B0604030504040204" pitchFamily="34" charset="0"/>
                <a:ea typeface="Verdana" panose="020B0604030504040204" pitchFamily="34" charset="0"/>
                <a:cs typeface="Tahoma"/>
              </a:rPr>
              <a:t> </a:t>
            </a:r>
            <a:r>
              <a:rPr sz="1600" spc="50" dirty="0">
                <a:latin typeface="Verdana" panose="020B0604030504040204" pitchFamily="34" charset="0"/>
                <a:ea typeface="Verdana" panose="020B0604030504040204" pitchFamily="34" charset="0"/>
                <a:cs typeface="Tahoma"/>
              </a:rPr>
              <a:t>element</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5" dirty="0">
                <a:latin typeface="Verdana" panose="020B0604030504040204" pitchFamily="34" charset="0"/>
                <a:ea typeface="Verdana" panose="020B0604030504040204" pitchFamily="34" charset="0"/>
                <a:cs typeface="Tahoma"/>
              </a:rPr>
              <a:t>i.e.</a:t>
            </a:r>
            <a:r>
              <a:rPr sz="1600" spc="-25" dirty="0">
                <a:latin typeface="Verdana" panose="020B0604030504040204" pitchFamily="34" charset="0"/>
                <a:ea typeface="Verdana" panose="020B0604030504040204" pitchFamily="34" charset="0"/>
                <a:cs typeface="Tahoma"/>
              </a:rPr>
              <a:t> </a:t>
            </a:r>
            <a:r>
              <a:rPr sz="1600" spc="30" dirty="0">
                <a:latin typeface="Verdana" panose="020B0604030504040204" pitchFamily="34" charset="0"/>
                <a:ea typeface="Verdana" panose="020B0604030504040204" pitchFamily="34" charset="0"/>
                <a:cs typeface="Tahoma"/>
              </a:rPr>
              <a:t>H,</a:t>
            </a:r>
            <a:r>
              <a:rPr sz="1600" spc="-25" dirty="0">
                <a:latin typeface="Verdana" panose="020B0604030504040204" pitchFamily="34" charset="0"/>
                <a:ea typeface="Verdana" panose="020B0604030504040204" pitchFamily="34" charset="0"/>
                <a:cs typeface="Tahoma"/>
              </a:rPr>
              <a:t> </a:t>
            </a:r>
            <a:r>
              <a:rPr sz="1600" spc="35" dirty="0">
                <a:latin typeface="Verdana" panose="020B0604030504040204" pitchFamily="34" charset="0"/>
                <a:ea typeface="Verdana" panose="020B0604030504040204" pitchFamily="34" charset="0"/>
                <a:cs typeface="Tahoma"/>
              </a:rPr>
              <a:t>print</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it</a:t>
            </a:r>
            <a:r>
              <a:rPr sz="1600" spc="-2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and</a:t>
            </a:r>
            <a:r>
              <a:rPr sz="1600" spc="-30"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push</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all</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neighbours</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H</a:t>
            </a:r>
            <a:r>
              <a:rPr sz="1600" spc="-2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onto</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45" dirty="0">
                <a:latin typeface="Verdana" panose="020B0604030504040204" pitchFamily="34" charset="0"/>
                <a:ea typeface="Verdana" panose="020B0604030504040204" pitchFamily="34" charset="0"/>
                <a:cs typeface="Tahoma"/>
              </a:rPr>
              <a:t>that</a:t>
            </a:r>
            <a:r>
              <a:rPr sz="1600" spc="-30"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are</a:t>
            </a:r>
            <a:r>
              <a:rPr sz="1600" spc="-2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is</a:t>
            </a:r>
            <a:r>
              <a:rPr sz="1600" spc="-2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ready</a:t>
            </a:r>
            <a:r>
              <a:rPr sz="1600" spc="-2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state.</a:t>
            </a:r>
            <a:endParaRPr lang="en-US" sz="1600" spc="40" dirty="0">
              <a:latin typeface="Verdana" panose="020B0604030504040204" pitchFamily="34" charset="0"/>
              <a:ea typeface="Verdana" panose="020B0604030504040204" pitchFamily="34" charset="0"/>
              <a:cs typeface="Tahoma"/>
            </a:endParaRPr>
          </a:p>
          <a:p>
            <a:pPr marL="137160">
              <a:spcBef>
                <a:spcPts val="30"/>
              </a:spcBef>
            </a:pP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40" dirty="0">
                <a:latin typeface="Verdana" panose="020B0604030504040204" pitchFamily="34" charset="0"/>
                <a:ea typeface="Verdana" panose="020B0604030504040204" pitchFamily="34" charset="0"/>
                <a:cs typeface="Tahoma"/>
              </a:rPr>
              <a:t>Print</a:t>
            </a:r>
            <a:r>
              <a:rPr sz="1600" spc="-70"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H</a:t>
            </a:r>
            <a:endParaRPr sz="1600" dirty="0">
              <a:latin typeface="Verdana" panose="020B0604030504040204" pitchFamily="34" charset="0"/>
              <a:ea typeface="Verdana" panose="020B0604030504040204" pitchFamily="34" charset="0"/>
              <a:cs typeface="Tahoma"/>
            </a:endParaRPr>
          </a:p>
          <a:p>
            <a:pPr marL="137795" indent="-125730">
              <a:spcBef>
                <a:spcPts val="35"/>
              </a:spcBef>
              <a:buSzPct val="91304"/>
              <a:buFont typeface="Arial MT"/>
              <a:buAutoNum type="arabicPeriod"/>
              <a:tabLst>
                <a:tab pos="138430" algn="l"/>
              </a:tabLst>
            </a:pPr>
            <a:r>
              <a:rPr sz="1600" spc="85" dirty="0">
                <a:latin typeface="Verdana" panose="020B0604030504040204" pitchFamily="34" charset="0"/>
                <a:ea typeface="Verdana" panose="020B0604030504040204" pitchFamily="34" charset="0"/>
                <a:cs typeface="Tahoma"/>
              </a:rPr>
              <a:t>S</a:t>
            </a:r>
            <a:r>
              <a:rPr sz="1600" spc="-10" dirty="0">
                <a:latin typeface="Verdana" panose="020B0604030504040204" pitchFamily="34" charset="0"/>
                <a:ea typeface="Verdana" panose="020B0604030504040204" pitchFamily="34" charset="0"/>
                <a:cs typeface="Tahoma"/>
              </a:rPr>
              <a:t>T</a:t>
            </a:r>
            <a:r>
              <a:rPr sz="1600" spc="60" dirty="0">
                <a:latin typeface="Verdana" panose="020B0604030504040204" pitchFamily="34" charset="0"/>
                <a:ea typeface="Verdana" panose="020B0604030504040204" pitchFamily="34" charset="0"/>
                <a:cs typeface="Tahoma"/>
              </a:rPr>
              <a:t>A</a:t>
            </a:r>
            <a:r>
              <a:rPr sz="1600" spc="120" dirty="0">
                <a:latin typeface="Verdana" panose="020B0604030504040204" pitchFamily="34" charset="0"/>
                <a:ea typeface="Verdana" panose="020B0604030504040204" pitchFamily="34" charset="0"/>
                <a:cs typeface="Tahoma"/>
              </a:rPr>
              <a:t>C</a:t>
            </a:r>
            <a:r>
              <a:rPr sz="1600" spc="125" dirty="0">
                <a:latin typeface="Verdana" panose="020B0604030504040204" pitchFamily="34" charset="0"/>
                <a:ea typeface="Verdana" panose="020B0604030504040204" pitchFamily="34" charset="0"/>
                <a:cs typeface="Tahoma"/>
              </a:rPr>
              <a:t>K</a:t>
            </a:r>
            <a:r>
              <a:rPr sz="1600" spc="-30"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105" dirty="0">
                <a:latin typeface="Verdana" panose="020B0604030504040204" pitchFamily="34" charset="0"/>
                <a:ea typeface="Verdana" panose="020B0604030504040204" pitchFamily="34" charset="0"/>
                <a:cs typeface="Tahoma"/>
              </a:rPr>
              <a:t>A</a:t>
            </a:r>
            <a:endParaRPr sz="1600" dirty="0">
              <a:latin typeface="Verdana" panose="020B0604030504040204" pitchFamily="34" charset="0"/>
              <a:ea typeface="Verdana" panose="020B0604030504040204" pitchFamily="34" charset="0"/>
              <a:cs typeface="Tahoma"/>
            </a:endParaRPr>
          </a:p>
          <a:p>
            <a:pPr marL="137160">
              <a:spcBef>
                <a:spcPts val="30"/>
              </a:spcBef>
            </a:pPr>
            <a:r>
              <a:rPr sz="1600" spc="85" dirty="0">
                <a:latin typeface="Verdana" panose="020B0604030504040204" pitchFamily="34" charset="0"/>
                <a:ea typeface="Verdana" panose="020B0604030504040204" pitchFamily="34" charset="0"/>
                <a:cs typeface="Tahoma"/>
              </a:rPr>
              <a:t>Pop</a:t>
            </a:r>
            <a:r>
              <a:rPr sz="1600" spc="-3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top</a:t>
            </a:r>
            <a:r>
              <a:rPr sz="1600" spc="-30" dirty="0">
                <a:latin typeface="Verdana" panose="020B0604030504040204" pitchFamily="34" charset="0"/>
                <a:ea typeface="Verdana" panose="020B0604030504040204" pitchFamily="34" charset="0"/>
                <a:cs typeface="Tahoma"/>
              </a:rPr>
              <a:t> </a:t>
            </a:r>
            <a:r>
              <a:rPr sz="1600" spc="50" dirty="0">
                <a:latin typeface="Verdana" panose="020B0604030504040204" pitchFamily="34" charset="0"/>
                <a:ea typeface="Verdana" panose="020B0604030504040204" pitchFamily="34" charset="0"/>
                <a:cs typeface="Tahoma"/>
              </a:rPr>
              <a:t>element</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5"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5" dirty="0">
                <a:latin typeface="Verdana" panose="020B0604030504040204" pitchFamily="34" charset="0"/>
                <a:ea typeface="Verdana" panose="020B0604030504040204" pitchFamily="34" charset="0"/>
                <a:cs typeface="Tahoma"/>
              </a:rPr>
              <a:t>i.e.</a:t>
            </a:r>
            <a:r>
              <a:rPr sz="1600" spc="-2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A,</a:t>
            </a:r>
            <a:r>
              <a:rPr sz="1600" spc="-25" dirty="0">
                <a:latin typeface="Verdana" panose="020B0604030504040204" pitchFamily="34" charset="0"/>
                <a:ea typeface="Verdana" panose="020B0604030504040204" pitchFamily="34" charset="0"/>
                <a:cs typeface="Tahoma"/>
              </a:rPr>
              <a:t> </a:t>
            </a:r>
            <a:r>
              <a:rPr sz="1600" spc="35" dirty="0">
                <a:latin typeface="Verdana" panose="020B0604030504040204" pitchFamily="34" charset="0"/>
                <a:ea typeface="Verdana" panose="020B0604030504040204" pitchFamily="34" charset="0"/>
                <a:cs typeface="Tahoma"/>
              </a:rPr>
              <a:t>print</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it</a:t>
            </a:r>
            <a:r>
              <a:rPr sz="1600" spc="-2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and</a:t>
            </a:r>
            <a:r>
              <a:rPr sz="1600" spc="-3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push</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all</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neighbours</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105" dirty="0">
                <a:latin typeface="Verdana" panose="020B0604030504040204" pitchFamily="34" charset="0"/>
                <a:ea typeface="Verdana" panose="020B0604030504040204" pitchFamily="34" charset="0"/>
                <a:cs typeface="Tahoma"/>
              </a:rPr>
              <a:t>A</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onto</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45" dirty="0">
                <a:latin typeface="Verdana" panose="020B0604030504040204" pitchFamily="34" charset="0"/>
                <a:ea typeface="Verdana" panose="020B0604030504040204" pitchFamily="34" charset="0"/>
                <a:cs typeface="Tahoma"/>
              </a:rPr>
              <a:t>that</a:t>
            </a:r>
            <a:r>
              <a:rPr sz="1600" spc="-30"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are</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in</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ready</a:t>
            </a:r>
            <a:r>
              <a:rPr sz="1600" spc="-2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state.</a:t>
            </a:r>
            <a:endParaRPr lang="en-US" sz="1600" spc="40" dirty="0">
              <a:latin typeface="Verdana" panose="020B0604030504040204" pitchFamily="34" charset="0"/>
              <a:ea typeface="Verdana" panose="020B0604030504040204" pitchFamily="34" charset="0"/>
              <a:cs typeface="Tahoma"/>
            </a:endParaRPr>
          </a:p>
          <a:p>
            <a:pPr marL="137160">
              <a:spcBef>
                <a:spcPts val="30"/>
              </a:spcBef>
            </a:pP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40" dirty="0">
                <a:latin typeface="Verdana" panose="020B0604030504040204" pitchFamily="34" charset="0"/>
                <a:ea typeface="Verdana" panose="020B0604030504040204" pitchFamily="34" charset="0"/>
                <a:cs typeface="Tahoma"/>
              </a:rPr>
              <a:t>Print</a:t>
            </a:r>
            <a:r>
              <a:rPr sz="1600" spc="-75" dirty="0">
                <a:latin typeface="Verdana" panose="020B0604030504040204" pitchFamily="34" charset="0"/>
                <a:ea typeface="Verdana" panose="020B0604030504040204" pitchFamily="34" charset="0"/>
                <a:cs typeface="Tahoma"/>
              </a:rPr>
              <a:t> </a:t>
            </a:r>
            <a:r>
              <a:rPr sz="1600" spc="105" dirty="0">
                <a:latin typeface="Verdana" panose="020B0604030504040204" pitchFamily="34" charset="0"/>
                <a:ea typeface="Verdana" panose="020B0604030504040204" pitchFamily="34" charset="0"/>
                <a:cs typeface="Tahoma"/>
              </a:rPr>
              <a:t>A</a:t>
            </a: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75" dirty="0">
                <a:latin typeface="Verdana" panose="020B0604030504040204" pitchFamily="34" charset="0"/>
                <a:ea typeface="Verdana" panose="020B0604030504040204" pitchFamily="34" charset="0"/>
                <a:cs typeface="Tahoma"/>
              </a:rPr>
              <a:t>Stac</a:t>
            </a:r>
            <a:r>
              <a:rPr sz="1600" spc="80" dirty="0">
                <a:latin typeface="Verdana" panose="020B0604030504040204" pitchFamily="34" charset="0"/>
                <a:ea typeface="Verdana" panose="020B0604030504040204" pitchFamily="34" charset="0"/>
                <a:cs typeface="Tahoma"/>
              </a:rPr>
              <a:t>k</a:t>
            </a:r>
            <a:r>
              <a:rPr sz="1600" spc="-35"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B</a:t>
            </a:r>
            <a:r>
              <a:rPr sz="1600" spc="20"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D</a:t>
            </a:r>
            <a:endParaRPr sz="1600" dirty="0">
              <a:latin typeface="Verdana" panose="020B0604030504040204" pitchFamily="34" charset="0"/>
              <a:ea typeface="Verdana" panose="020B0604030504040204" pitchFamily="34" charset="0"/>
              <a:cs typeface="Tahoma"/>
            </a:endParaRPr>
          </a:p>
          <a:p>
            <a:pPr marL="137160">
              <a:spcBef>
                <a:spcPts val="35"/>
              </a:spcBef>
            </a:pPr>
            <a:r>
              <a:rPr sz="1600" spc="85" dirty="0">
                <a:latin typeface="Verdana" panose="020B0604030504040204" pitchFamily="34" charset="0"/>
                <a:ea typeface="Verdana" panose="020B0604030504040204" pitchFamily="34" charset="0"/>
                <a:cs typeface="Tahoma"/>
              </a:rPr>
              <a:t>Pop</a:t>
            </a:r>
            <a:r>
              <a:rPr sz="1600" spc="-3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top</a:t>
            </a:r>
            <a:r>
              <a:rPr sz="1600" spc="-30" dirty="0">
                <a:latin typeface="Verdana" panose="020B0604030504040204" pitchFamily="34" charset="0"/>
                <a:ea typeface="Verdana" panose="020B0604030504040204" pitchFamily="34" charset="0"/>
                <a:cs typeface="Tahoma"/>
              </a:rPr>
              <a:t> </a:t>
            </a:r>
            <a:r>
              <a:rPr sz="1600" spc="50" dirty="0">
                <a:latin typeface="Verdana" panose="020B0604030504040204" pitchFamily="34" charset="0"/>
                <a:ea typeface="Verdana" panose="020B0604030504040204" pitchFamily="34" charset="0"/>
                <a:cs typeface="Tahoma"/>
              </a:rPr>
              <a:t>element</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5"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5" dirty="0">
                <a:latin typeface="Verdana" panose="020B0604030504040204" pitchFamily="34" charset="0"/>
                <a:ea typeface="Verdana" panose="020B0604030504040204" pitchFamily="34" charset="0"/>
                <a:cs typeface="Tahoma"/>
              </a:rPr>
              <a:t>i.e.</a:t>
            </a:r>
            <a:r>
              <a:rPr sz="1600" spc="-25" dirty="0">
                <a:latin typeface="Verdana" panose="020B0604030504040204" pitchFamily="34" charset="0"/>
                <a:ea typeface="Verdana" panose="020B0604030504040204" pitchFamily="34" charset="0"/>
                <a:cs typeface="Tahoma"/>
              </a:rPr>
              <a:t> </a:t>
            </a:r>
            <a:r>
              <a:rPr sz="1600" spc="-5" dirty="0">
                <a:latin typeface="Verdana" panose="020B0604030504040204" pitchFamily="34" charset="0"/>
                <a:ea typeface="Verdana" panose="020B0604030504040204" pitchFamily="34" charset="0"/>
                <a:cs typeface="Tahoma"/>
              </a:rPr>
              <a:t>D,</a:t>
            </a:r>
            <a:r>
              <a:rPr sz="1600" spc="-30" dirty="0">
                <a:latin typeface="Verdana" panose="020B0604030504040204" pitchFamily="34" charset="0"/>
                <a:ea typeface="Verdana" panose="020B0604030504040204" pitchFamily="34" charset="0"/>
                <a:cs typeface="Tahoma"/>
              </a:rPr>
              <a:t> </a:t>
            </a:r>
            <a:r>
              <a:rPr sz="1600" spc="35" dirty="0">
                <a:latin typeface="Verdana" panose="020B0604030504040204" pitchFamily="34" charset="0"/>
                <a:ea typeface="Verdana" panose="020B0604030504040204" pitchFamily="34" charset="0"/>
                <a:cs typeface="Tahoma"/>
              </a:rPr>
              <a:t>print</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it</a:t>
            </a:r>
            <a:r>
              <a:rPr sz="1600" spc="-2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and</a:t>
            </a:r>
            <a:r>
              <a:rPr sz="1600" spc="-3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push</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all</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neighbours</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D</a:t>
            </a:r>
            <a:r>
              <a:rPr sz="1600" spc="-3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onto</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45" dirty="0">
                <a:latin typeface="Verdana" panose="020B0604030504040204" pitchFamily="34" charset="0"/>
                <a:ea typeface="Verdana" panose="020B0604030504040204" pitchFamily="34" charset="0"/>
                <a:cs typeface="Tahoma"/>
              </a:rPr>
              <a:t>that</a:t>
            </a:r>
            <a:r>
              <a:rPr sz="1600" spc="-30"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are</a:t>
            </a:r>
            <a:r>
              <a:rPr sz="1600" spc="-30"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in</a:t>
            </a:r>
            <a:r>
              <a:rPr sz="1600" spc="-2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ready</a:t>
            </a:r>
            <a:r>
              <a:rPr sz="1600" spc="-2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state.</a:t>
            </a:r>
            <a:endParaRPr lang="en-US" sz="1600" spc="40" dirty="0">
              <a:latin typeface="Verdana" panose="020B0604030504040204" pitchFamily="34" charset="0"/>
              <a:ea typeface="Verdana" panose="020B0604030504040204" pitchFamily="34" charset="0"/>
              <a:cs typeface="Tahoma"/>
            </a:endParaRPr>
          </a:p>
          <a:p>
            <a:pPr marL="137160">
              <a:spcBef>
                <a:spcPts val="35"/>
              </a:spcBef>
            </a:pP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40" dirty="0">
                <a:latin typeface="Verdana" panose="020B0604030504040204" pitchFamily="34" charset="0"/>
                <a:ea typeface="Verdana" panose="020B0604030504040204" pitchFamily="34" charset="0"/>
                <a:cs typeface="Tahoma"/>
              </a:rPr>
              <a:t>Print</a:t>
            </a:r>
            <a:r>
              <a:rPr sz="1600" spc="-7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D</a:t>
            </a: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75" dirty="0">
                <a:latin typeface="Verdana" panose="020B0604030504040204" pitchFamily="34" charset="0"/>
                <a:ea typeface="Verdana" panose="020B0604030504040204" pitchFamily="34" charset="0"/>
                <a:cs typeface="Tahoma"/>
              </a:rPr>
              <a:t>Stac</a:t>
            </a:r>
            <a:r>
              <a:rPr sz="1600" spc="80" dirty="0">
                <a:latin typeface="Verdana" panose="020B0604030504040204" pitchFamily="34" charset="0"/>
                <a:ea typeface="Verdana" panose="020B0604030504040204" pitchFamily="34" charset="0"/>
                <a:cs typeface="Tahoma"/>
              </a:rPr>
              <a:t>k</a:t>
            </a:r>
            <a:r>
              <a:rPr sz="1600" spc="-35"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B</a:t>
            </a:r>
            <a:r>
              <a:rPr sz="1600" spc="20"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F</a:t>
            </a:r>
            <a:endParaRPr sz="1600" dirty="0">
              <a:latin typeface="Verdana" panose="020B0604030504040204" pitchFamily="34" charset="0"/>
              <a:ea typeface="Verdana" panose="020B0604030504040204" pitchFamily="34" charset="0"/>
              <a:cs typeface="Tahoma"/>
            </a:endParaRPr>
          </a:p>
          <a:p>
            <a:pPr marL="137160">
              <a:spcBef>
                <a:spcPts val="30"/>
              </a:spcBef>
            </a:pPr>
            <a:r>
              <a:rPr sz="1600" spc="85" dirty="0">
                <a:latin typeface="Verdana" panose="020B0604030504040204" pitchFamily="34" charset="0"/>
                <a:ea typeface="Verdana" panose="020B0604030504040204" pitchFamily="34" charset="0"/>
                <a:cs typeface="Tahoma"/>
              </a:rPr>
              <a:t>Pop</a:t>
            </a:r>
            <a:r>
              <a:rPr sz="1600" spc="-3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top</a:t>
            </a:r>
            <a:r>
              <a:rPr sz="1600" spc="-30" dirty="0">
                <a:latin typeface="Verdana" panose="020B0604030504040204" pitchFamily="34" charset="0"/>
                <a:ea typeface="Verdana" panose="020B0604030504040204" pitchFamily="34" charset="0"/>
                <a:cs typeface="Tahoma"/>
              </a:rPr>
              <a:t> </a:t>
            </a:r>
            <a:r>
              <a:rPr sz="1600" spc="50" dirty="0">
                <a:latin typeface="Verdana" panose="020B0604030504040204" pitchFamily="34" charset="0"/>
                <a:ea typeface="Verdana" panose="020B0604030504040204" pitchFamily="34" charset="0"/>
                <a:cs typeface="Tahoma"/>
              </a:rPr>
              <a:t>element</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5"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5" dirty="0">
                <a:latin typeface="Verdana" panose="020B0604030504040204" pitchFamily="34" charset="0"/>
                <a:ea typeface="Verdana" panose="020B0604030504040204" pitchFamily="34" charset="0"/>
                <a:cs typeface="Tahoma"/>
              </a:rPr>
              <a:t>i.e.</a:t>
            </a:r>
            <a:r>
              <a:rPr sz="1600" spc="-25" dirty="0">
                <a:latin typeface="Verdana" panose="020B0604030504040204" pitchFamily="34" charset="0"/>
                <a:ea typeface="Verdana" panose="020B0604030504040204" pitchFamily="34" charset="0"/>
                <a:cs typeface="Tahoma"/>
              </a:rPr>
              <a:t> </a:t>
            </a:r>
            <a:r>
              <a:rPr sz="1600" spc="10" dirty="0">
                <a:latin typeface="Verdana" panose="020B0604030504040204" pitchFamily="34" charset="0"/>
                <a:ea typeface="Verdana" panose="020B0604030504040204" pitchFamily="34" charset="0"/>
                <a:cs typeface="Tahoma"/>
              </a:rPr>
              <a:t>F,</a:t>
            </a:r>
            <a:r>
              <a:rPr sz="1600" spc="-30" dirty="0">
                <a:latin typeface="Verdana" panose="020B0604030504040204" pitchFamily="34" charset="0"/>
                <a:ea typeface="Verdana" panose="020B0604030504040204" pitchFamily="34" charset="0"/>
                <a:cs typeface="Tahoma"/>
              </a:rPr>
              <a:t> </a:t>
            </a:r>
            <a:r>
              <a:rPr sz="1600" spc="35" dirty="0">
                <a:latin typeface="Verdana" panose="020B0604030504040204" pitchFamily="34" charset="0"/>
                <a:ea typeface="Verdana" panose="020B0604030504040204" pitchFamily="34" charset="0"/>
                <a:cs typeface="Tahoma"/>
              </a:rPr>
              <a:t>print</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it</a:t>
            </a:r>
            <a:r>
              <a:rPr sz="1600" spc="-25"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and</a:t>
            </a:r>
            <a:r>
              <a:rPr sz="1600" spc="-3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push</a:t>
            </a:r>
            <a:r>
              <a:rPr sz="1600" spc="-25"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all</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neighbours</a:t>
            </a:r>
            <a:r>
              <a:rPr sz="1600" spc="-25" dirty="0">
                <a:latin typeface="Verdana" panose="020B0604030504040204" pitchFamily="34" charset="0"/>
                <a:ea typeface="Verdana" panose="020B0604030504040204" pitchFamily="34" charset="0"/>
                <a:cs typeface="Tahoma"/>
              </a:rPr>
              <a:t> </a:t>
            </a:r>
            <a:r>
              <a:rPr sz="1600" spc="65" dirty="0">
                <a:latin typeface="Verdana" panose="020B0604030504040204" pitchFamily="34" charset="0"/>
                <a:ea typeface="Verdana" panose="020B0604030504040204" pitchFamily="34" charset="0"/>
                <a:cs typeface="Tahoma"/>
              </a:rPr>
              <a:t>of</a:t>
            </a:r>
            <a:r>
              <a:rPr sz="1600" spc="-30"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F</a:t>
            </a:r>
            <a:r>
              <a:rPr sz="1600" spc="-3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onto</a:t>
            </a:r>
            <a:r>
              <a:rPr sz="1600" spc="-30" dirty="0">
                <a:latin typeface="Verdana" panose="020B0604030504040204" pitchFamily="34" charset="0"/>
                <a:ea typeface="Verdana" panose="020B0604030504040204" pitchFamily="34" charset="0"/>
                <a:cs typeface="Tahoma"/>
              </a:rPr>
              <a:t> </a:t>
            </a:r>
            <a:r>
              <a:rPr sz="1600" spc="60" dirty="0">
                <a:latin typeface="Verdana" panose="020B0604030504040204" pitchFamily="34" charset="0"/>
                <a:ea typeface="Verdana" panose="020B0604030504040204" pitchFamily="34" charset="0"/>
                <a:cs typeface="Tahoma"/>
              </a:rPr>
              <a:t>the</a:t>
            </a:r>
            <a:r>
              <a:rPr sz="1600" spc="-30" dirty="0">
                <a:latin typeface="Verdana" panose="020B0604030504040204" pitchFamily="34" charset="0"/>
                <a:ea typeface="Verdana" panose="020B0604030504040204" pitchFamily="34" charset="0"/>
                <a:cs typeface="Tahoma"/>
              </a:rPr>
              <a:t> </a:t>
            </a:r>
            <a:r>
              <a:rPr sz="1600" spc="75" dirty="0">
                <a:latin typeface="Verdana" panose="020B0604030504040204" pitchFamily="34" charset="0"/>
                <a:ea typeface="Verdana" panose="020B0604030504040204" pitchFamily="34" charset="0"/>
                <a:cs typeface="Tahoma"/>
              </a:rPr>
              <a:t>stack</a:t>
            </a:r>
            <a:r>
              <a:rPr sz="1600" spc="-30" dirty="0">
                <a:latin typeface="Verdana" panose="020B0604030504040204" pitchFamily="34" charset="0"/>
                <a:ea typeface="Verdana" panose="020B0604030504040204" pitchFamily="34" charset="0"/>
                <a:cs typeface="Tahoma"/>
              </a:rPr>
              <a:t> </a:t>
            </a:r>
            <a:r>
              <a:rPr sz="1600" spc="45" dirty="0">
                <a:latin typeface="Verdana" panose="020B0604030504040204" pitchFamily="34" charset="0"/>
                <a:ea typeface="Verdana" panose="020B0604030504040204" pitchFamily="34" charset="0"/>
                <a:cs typeface="Tahoma"/>
              </a:rPr>
              <a:t>that</a:t>
            </a:r>
            <a:r>
              <a:rPr sz="1600" spc="-30"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are</a:t>
            </a:r>
            <a:r>
              <a:rPr sz="1600" spc="-30" dirty="0">
                <a:latin typeface="Verdana" panose="020B0604030504040204" pitchFamily="34" charset="0"/>
                <a:ea typeface="Verdana" panose="020B0604030504040204" pitchFamily="34" charset="0"/>
                <a:cs typeface="Tahoma"/>
              </a:rPr>
              <a:t> </a:t>
            </a:r>
            <a:r>
              <a:rPr sz="1600" spc="25" dirty="0">
                <a:latin typeface="Verdana" panose="020B0604030504040204" pitchFamily="34" charset="0"/>
                <a:ea typeface="Verdana" panose="020B0604030504040204" pitchFamily="34" charset="0"/>
                <a:cs typeface="Tahoma"/>
              </a:rPr>
              <a:t>in</a:t>
            </a:r>
            <a:r>
              <a:rPr sz="1600" spc="-25" dirty="0">
                <a:latin typeface="Verdana" panose="020B0604030504040204" pitchFamily="34" charset="0"/>
                <a:ea typeface="Verdana" panose="020B0604030504040204" pitchFamily="34" charset="0"/>
                <a:cs typeface="Tahoma"/>
              </a:rPr>
              <a:t> </a:t>
            </a:r>
            <a:r>
              <a:rPr sz="1600" spc="55" dirty="0">
                <a:latin typeface="Verdana" panose="020B0604030504040204" pitchFamily="34" charset="0"/>
                <a:ea typeface="Verdana" panose="020B0604030504040204" pitchFamily="34" charset="0"/>
                <a:cs typeface="Tahoma"/>
              </a:rPr>
              <a:t>ready</a:t>
            </a:r>
            <a:r>
              <a:rPr sz="1600" spc="-25" dirty="0">
                <a:latin typeface="Verdana" panose="020B0604030504040204" pitchFamily="34" charset="0"/>
                <a:ea typeface="Verdana" panose="020B0604030504040204" pitchFamily="34" charset="0"/>
                <a:cs typeface="Tahoma"/>
              </a:rPr>
              <a:t> </a:t>
            </a:r>
            <a:r>
              <a:rPr sz="1600" spc="40" dirty="0">
                <a:latin typeface="Verdana" panose="020B0604030504040204" pitchFamily="34" charset="0"/>
                <a:ea typeface="Verdana" panose="020B0604030504040204" pitchFamily="34" charset="0"/>
                <a:cs typeface="Tahoma"/>
              </a:rPr>
              <a:t>state.</a:t>
            </a:r>
            <a:endParaRPr lang="en-US" sz="1600" spc="40" dirty="0">
              <a:latin typeface="Verdana" panose="020B0604030504040204" pitchFamily="34" charset="0"/>
              <a:ea typeface="Verdana" panose="020B0604030504040204" pitchFamily="34" charset="0"/>
              <a:cs typeface="Tahoma"/>
            </a:endParaRPr>
          </a:p>
          <a:p>
            <a:pPr marL="137160">
              <a:spcBef>
                <a:spcPts val="30"/>
              </a:spcBef>
            </a:pPr>
            <a:endParaRPr sz="1600" dirty="0">
              <a:latin typeface="Verdana" panose="020B0604030504040204" pitchFamily="34" charset="0"/>
              <a:ea typeface="Verdana" panose="020B0604030504040204" pitchFamily="34" charset="0"/>
              <a:cs typeface="Tahoma"/>
            </a:endParaRPr>
          </a:p>
          <a:p>
            <a:pPr marL="137795" indent="-125730">
              <a:spcBef>
                <a:spcPts val="35"/>
              </a:spcBef>
              <a:buSzPct val="91304"/>
              <a:buFont typeface="Arial MT"/>
              <a:buAutoNum type="arabicPeriod"/>
              <a:tabLst>
                <a:tab pos="138430" algn="l"/>
              </a:tabLst>
            </a:pPr>
            <a:r>
              <a:rPr sz="1600" spc="40" dirty="0">
                <a:latin typeface="Verdana" panose="020B0604030504040204" pitchFamily="34" charset="0"/>
                <a:ea typeface="Verdana" panose="020B0604030504040204" pitchFamily="34" charset="0"/>
                <a:cs typeface="Tahoma"/>
              </a:rPr>
              <a:t>Print</a:t>
            </a:r>
            <a:r>
              <a:rPr sz="1600" spc="-75" dirty="0">
                <a:latin typeface="Verdana" panose="020B0604030504040204" pitchFamily="34" charset="0"/>
                <a:ea typeface="Verdana" panose="020B0604030504040204" pitchFamily="34" charset="0"/>
                <a:cs typeface="Tahoma"/>
              </a:rPr>
              <a:t> </a:t>
            </a:r>
            <a:r>
              <a:rPr sz="1600" spc="90" dirty="0">
                <a:latin typeface="Verdana" panose="020B0604030504040204" pitchFamily="34" charset="0"/>
                <a:ea typeface="Verdana" panose="020B0604030504040204" pitchFamily="34" charset="0"/>
                <a:cs typeface="Tahoma"/>
              </a:rPr>
              <a:t>F</a:t>
            </a:r>
            <a:endParaRPr sz="1600" dirty="0">
              <a:latin typeface="Verdana" panose="020B0604030504040204" pitchFamily="34" charset="0"/>
              <a:ea typeface="Verdana" panose="020B0604030504040204" pitchFamily="34" charset="0"/>
              <a:cs typeface="Tahoma"/>
            </a:endParaRPr>
          </a:p>
          <a:p>
            <a:pPr marL="137795" indent="-125730">
              <a:spcBef>
                <a:spcPts val="30"/>
              </a:spcBef>
              <a:buSzPct val="91304"/>
              <a:buFont typeface="Arial MT"/>
              <a:buAutoNum type="arabicPeriod"/>
              <a:tabLst>
                <a:tab pos="138430" algn="l"/>
              </a:tabLst>
            </a:pPr>
            <a:r>
              <a:rPr sz="1600" spc="75" dirty="0">
                <a:latin typeface="Verdana" panose="020B0604030504040204" pitchFamily="34" charset="0"/>
                <a:ea typeface="Verdana" panose="020B0604030504040204" pitchFamily="34" charset="0"/>
                <a:cs typeface="Tahoma"/>
              </a:rPr>
              <a:t>Stac</a:t>
            </a:r>
            <a:r>
              <a:rPr sz="1600" spc="80" dirty="0">
                <a:latin typeface="Verdana" panose="020B0604030504040204" pitchFamily="34" charset="0"/>
                <a:ea typeface="Verdana" panose="020B0604030504040204" pitchFamily="34" charset="0"/>
                <a:cs typeface="Tahoma"/>
              </a:rPr>
              <a:t>k</a:t>
            </a:r>
            <a:r>
              <a:rPr sz="1600" spc="-35"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a:t>
            </a:r>
            <a:r>
              <a:rPr sz="1600" spc="-35" dirty="0">
                <a:latin typeface="Verdana" panose="020B0604030504040204" pitchFamily="34" charset="0"/>
                <a:ea typeface="Verdana" panose="020B0604030504040204" pitchFamily="34" charset="0"/>
                <a:cs typeface="Tahoma"/>
              </a:rPr>
              <a:t> </a:t>
            </a:r>
            <a:r>
              <a:rPr sz="1600" spc="85" dirty="0">
                <a:latin typeface="Verdana" panose="020B0604030504040204" pitchFamily="34" charset="0"/>
                <a:ea typeface="Verdana" panose="020B0604030504040204" pitchFamily="34" charset="0"/>
                <a:cs typeface="Tahoma"/>
              </a:rPr>
              <a:t>B</a:t>
            </a:r>
            <a:endParaRPr sz="1600" dirty="0">
              <a:latin typeface="Verdana" panose="020B0604030504040204" pitchFamily="34" charset="0"/>
              <a:ea typeface="Verdana" panose="020B0604030504040204" pitchFamily="34" charset="0"/>
              <a:cs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533400"/>
            <a:ext cx="10820400" cy="5069208"/>
          </a:xfrm>
          <a:prstGeom prst="rect">
            <a:avLst/>
          </a:prstGeom>
        </p:spPr>
        <p:txBody>
          <a:bodyPr vert="horz" wrap="square" lIns="0" tIns="15240" rIns="0" bIns="0" rtlCol="0">
            <a:spAutoFit/>
          </a:bodyPr>
          <a:lstStyle/>
          <a:p>
            <a:pPr marL="231775">
              <a:lnSpc>
                <a:spcPct val="100000"/>
              </a:lnSpc>
              <a:spcBef>
                <a:spcPts val="120"/>
              </a:spcBef>
            </a:pPr>
            <a:r>
              <a:rPr sz="2050" spc="135" dirty="0">
                <a:solidFill>
                  <a:srgbClr val="333333"/>
                </a:solidFill>
                <a:latin typeface="Tahoma"/>
                <a:cs typeface="Tahoma"/>
              </a:rPr>
              <a:t>Pop</a:t>
            </a:r>
            <a:r>
              <a:rPr sz="2050" spc="-70"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00" dirty="0">
                <a:solidFill>
                  <a:srgbClr val="333333"/>
                </a:solidFill>
                <a:latin typeface="Tahoma"/>
                <a:cs typeface="Tahoma"/>
              </a:rPr>
              <a:t>top</a:t>
            </a:r>
            <a:r>
              <a:rPr sz="2050" spc="-65" dirty="0">
                <a:solidFill>
                  <a:srgbClr val="333333"/>
                </a:solidFill>
                <a:latin typeface="Tahoma"/>
                <a:cs typeface="Tahoma"/>
              </a:rPr>
              <a:t> </a:t>
            </a:r>
            <a:r>
              <a:rPr sz="2050" spc="105" dirty="0">
                <a:solidFill>
                  <a:srgbClr val="333333"/>
                </a:solidFill>
                <a:latin typeface="Tahoma"/>
                <a:cs typeface="Tahoma"/>
              </a:rPr>
              <a:t>of</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25" dirty="0">
                <a:solidFill>
                  <a:srgbClr val="333333"/>
                </a:solidFill>
                <a:latin typeface="Tahoma"/>
                <a:cs typeface="Tahoma"/>
              </a:rPr>
              <a:t>stack</a:t>
            </a:r>
            <a:r>
              <a:rPr sz="2050" spc="-65" dirty="0">
                <a:solidFill>
                  <a:srgbClr val="333333"/>
                </a:solidFill>
                <a:latin typeface="Tahoma"/>
                <a:cs typeface="Tahoma"/>
              </a:rPr>
              <a:t> </a:t>
            </a:r>
            <a:r>
              <a:rPr sz="2050" spc="5" dirty="0">
                <a:solidFill>
                  <a:srgbClr val="333333"/>
                </a:solidFill>
                <a:latin typeface="Tahoma"/>
                <a:cs typeface="Tahoma"/>
              </a:rPr>
              <a:t>i.e.</a:t>
            </a:r>
            <a:r>
              <a:rPr sz="2050" spc="-60" dirty="0">
                <a:solidFill>
                  <a:srgbClr val="333333"/>
                </a:solidFill>
                <a:latin typeface="Tahoma"/>
                <a:cs typeface="Tahoma"/>
              </a:rPr>
              <a:t> </a:t>
            </a:r>
            <a:r>
              <a:rPr sz="2050" spc="135" dirty="0">
                <a:solidFill>
                  <a:srgbClr val="333333"/>
                </a:solidFill>
                <a:latin typeface="Tahoma"/>
                <a:cs typeface="Tahoma"/>
              </a:rPr>
              <a:t>B</a:t>
            </a:r>
            <a:r>
              <a:rPr sz="2050" spc="-65" dirty="0">
                <a:solidFill>
                  <a:srgbClr val="333333"/>
                </a:solidFill>
                <a:latin typeface="Tahoma"/>
                <a:cs typeface="Tahoma"/>
              </a:rPr>
              <a:t> </a:t>
            </a:r>
            <a:r>
              <a:rPr sz="2050" spc="100" dirty="0">
                <a:solidFill>
                  <a:srgbClr val="333333"/>
                </a:solidFill>
                <a:latin typeface="Tahoma"/>
                <a:cs typeface="Tahoma"/>
              </a:rPr>
              <a:t>and</a:t>
            </a:r>
            <a:r>
              <a:rPr sz="2050" spc="-65" dirty="0">
                <a:solidFill>
                  <a:srgbClr val="333333"/>
                </a:solidFill>
                <a:latin typeface="Tahoma"/>
                <a:cs typeface="Tahoma"/>
              </a:rPr>
              <a:t> </a:t>
            </a:r>
            <a:r>
              <a:rPr sz="2050" spc="105" dirty="0">
                <a:solidFill>
                  <a:srgbClr val="333333"/>
                </a:solidFill>
                <a:latin typeface="Tahoma"/>
                <a:cs typeface="Tahoma"/>
              </a:rPr>
              <a:t>push</a:t>
            </a:r>
            <a:r>
              <a:rPr sz="2050" spc="-60" dirty="0">
                <a:solidFill>
                  <a:srgbClr val="333333"/>
                </a:solidFill>
                <a:latin typeface="Tahoma"/>
                <a:cs typeface="Tahoma"/>
              </a:rPr>
              <a:t> </a:t>
            </a:r>
            <a:r>
              <a:rPr sz="2050" spc="40" dirty="0">
                <a:solidFill>
                  <a:srgbClr val="333333"/>
                </a:solidFill>
                <a:latin typeface="Tahoma"/>
                <a:cs typeface="Tahoma"/>
              </a:rPr>
              <a:t>all</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90" dirty="0">
                <a:solidFill>
                  <a:srgbClr val="333333"/>
                </a:solidFill>
                <a:latin typeface="Tahoma"/>
                <a:cs typeface="Tahoma"/>
              </a:rPr>
              <a:t>neighbours</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70" dirty="0">
                <a:latin typeface="Tahoma"/>
                <a:cs typeface="Tahoma"/>
              </a:rPr>
              <a:t>Print</a:t>
            </a:r>
            <a:r>
              <a:rPr sz="2050" spc="-105" dirty="0">
                <a:latin typeface="Tahoma"/>
                <a:cs typeface="Tahoma"/>
              </a:rPr>
              <a:t> </a:t>
            </a:r>
            <a:r>
              <a:rPr sz="2050" spc="135" dirty="0">
                <a:latin typeface="Tahoma"/>
                <a:cs typeface="Tahoma"/>
              </a:rPr>
              <a:t>B</a:t>
            </a:r>
            <a:endParaRPr sz="2050" dirty="0">
              <a:latin typeface="Tahoma"/>
              <a:cs typeface="Tahoma"/>
            </a:endParaRPr>
          </a:p>
          <a:p>
            <a:pPr marL="232410" indent="-220345">
              <a:lnSpc>
                <a:spcPct val="100000"/>
              </a:lnSpc>
              <a:spcBef>
                <a:spcPts val="30"/>
              </a:spcBef>
              <a:buSzPct val="95121"/>
              <a:buFont typeface="Arial MT"/>
              <a:buAutoNum type="arabicPeriod"/>
              <a:tabLst>
                <a:tab pos="233045" algn="l"/>
              </a:tabLst>
            </a:pPr>
            <a:r>
              <a:rPr sz="2050" spc="120" dirty="0">
                <a:latin typeface="Tahoma"/>
                <a:cs typeface="Tahoma"/>
              </a:rPr>
              <a:t>Stac</a:t>
            </a:r>
            <a:r>
              <a:rPr sz="2050" spc="135" dirty="0">
                <a:latin typeface="Tahoma"/>
                <a:cs typeface="Tahoma"/>
              </a:rPr>
              <a:t>k</a:t>
            </a:r>
            <a:r>
              <a:rPr sz="2050" spc="-65" dirty="0">
                <a:latin typeface="Tahoma"/>
                <a:cs typeface="Tahoma"/>
              </a:rPr>
              <a:t> </a:t>
            </a:r>
            <a:r>
              <a:rPr sz="2050" spc="-155" dirty="0">
                <a:latin typeface="Tahoma"/>
                <a:cs typeface="Tahoma"/>
              </a:rPr>
              <a:t>:</a:t>
            </a:r>
            <a:r>
              <a:rPr sz="2050" spc="-65" dirty="0">
                <a:latin typeface="Tahoma"/>
                <a:cs typeface="Tahoma"/>
              </a:rPr>
              <a:t> </a:t>
            </a:r>
            <a:r>
              <a:rPr sz="2050" spc="275" dirty="0">
                <a:latin typeface="Tahoma"/>
                <a:cs typeface="Tahoma"/>
              </a:rPr>
              <a:t>C</a:t>
            </a:r>
            <a:endParaRPr sz="2050" dirty="0">
              <a:latin typeface="Tahoma"/>
              <a:cs typeface="Tahoma"/>
            </a:endParaRPr>
          </a:p>
          <a:p>
            <a:pPr marL="231775">
              <a:lnSpc>
                <a:spcPct val="100000"/>
              </a:lnSpc>
              <a:spcBef>
                <a:spcPts val="25"/>
              </a:spcBef>
            </a:pPr>
            <a:r>
              <a:rPr sz="2050" spc="135" dirty="0">
                <a:solidFill>
                  <a:srgbClr val="333333"/>
                </a:solidFill>
                <a:latin typeface="Tahoma"/>
                <a:cs typeface="Tahoma"/>
              </a:rPr>
              <a:t>Pop</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00" dirty="0">
                <a:solidFill>
                  <a:srgbClr val="333333"/>
                </a:solidFill>
                <a:latin typeface="Tahoma"/>
                <a:cs typeface="Tahoma"/>
              </a:rPr>
              <a:t>top</a:t>
            </a:r>
            <a:r>
              <a:rPr sz="2050" spc="-65" dirty="0">
                <a:solidFill>
                  <a:srgbClr val="333333"/>
                </a:solidFill>
                <a:latin typeface="Tahoma"/>
                <a:cs typeface="Tahoma"/>
              </a:rPr>
              <a:t> </a:t>
            </a:r>
            <a:r>
              <a:rPr sz="2050" spc="105" dirty="0">
                <a:solidFill>
                  <a:srgbClr val="333333"/>
                </a:solidFill>
                <a:latin typeface="Tahoma"/>
                <a:cs typeface="Tahoma"/>
              </a:rPr>
              <a:t>of</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25" dirty="0">
                <a:solidFill>
                  <a:srgbClr val="333333"/>
                </a:solidFill>
                <a:latin typeface="Tahoma"/>
                <a:cs typeface="Tahoma"/>
              </a:rPr>
              <a:t>stack</a:t>
            </a:r>
            <a:r>
              <a:rPr sz="2050" spc="-65" dirty="0">
                <a:solidFill>
                  <a:srgbClr val="333333"/>
                </a:solidFill>
                <a:latin typeface="Tahoma"/>
                <a:cs typeface="Tahoma"/>
              </a:rPr>
              <a:t> </a:t>
            </a:r>
            <a:r>
              <a:rPr sz="2050" spc="5" dirty="0">
                <a:solidFill>
                  <a:srgbClr val="333333"/>
                </a:solidFill>
                <a:latin typeface="Tahoma"/>
                <a:cs typeface="Tahoma"/>
              </a:rPr>
              <a:t>i.e.</a:t>
            </a:r>
            <a:r>
              <a:rPr sz="2050" spc="-55" dirty="0">
                <a:solidFill>
                  <a:srgbClr val="333333"/>
                </a:solidFill>
                <a:latin typeface="Tahoma"/>
                <a:cs typeface="Tahoma"/>
              </a:rPr>
              <a:t> </a:t>
            </a:r>
            <a:r>
              <a:rPr sz="2050" spc="275" dirty="0">
                <a:solidFill>
                  <a:srgbClr val="333333"/>
                </a:solidFill>
                <a:latin typeface="Tahoma"/>
                <a:cs typeface="Tahoma"/>
              </a:rPr>
              <a:t>C</a:t>
            </a:r>
            <a:r>
              <a:rPr sz="2050" spc="-60" dirty="0">
                <a:solidFill>
                  <a:srgbClr val="333333"/>
                </a:solidFill>
                <a:latin typeface="Tahoma"/>
                <a:cs typeface="Tahoma"/>
              </a:rPr>
              <a:t> </a:t>
            </a:r>
            <a:r>
              <a:rPr sz="2050" spc="100" dirty="0">
                <a:solidFill>
                  <a:srgbClr val="333333"/>
                </a:solidFill>
                <a:latin typeface="Tahoma"/>
                <a:cs typeface="Tahoma"/>
              </a:rPr>
              <a:t>and</a:t>
            </a:r>
            <a:r>
              <a:rPr sz="2050" spc="-65" dirty="0">
                <a:solidFill>
                  <a:srgbClr val="333333"/>
                </a:solidFill>
                <a:latin typeface="Tahoma"/>
                <a:cs typeface="Tahoma"/>
              </a:rPr>
              <a:t> </a:t>
            </a:r>
            <a:r>
              <a:rPr sz="2050" spc="105" dirty="0">
                <a:solidFill>
                  <a:srgbClr val="333333"/>
                </a:solidFill>
                <a:latin typeface="Tahoma"/>
                <a:cs typeface="Tahoma"/>
              </a:rPr>
              <a:t>push</a:t>
            </a:r>
            <a:r>
              <a:rPr sz="2050" spc="-60" dirty="0">
                <a:solidFill>
                  <a:srgbClr val="333333"/>
                </a:solidFill>
                <a:latin typeface="Tahoma"/>
                <a:cs typeface="Tahoma"/>
              </a:rPr>
              <a:t> </a:t>
            </a:r>
            <a:r>
              <a:rPr sz="2050" spc="40" dirty="0">
                <a:solidFill>
                  <a:srgbClr val="333333"/>
                </a:solidFill>
                <a:latin typeface="Tahoma"/>
                <a:cs typeface="Tahoma"/>
              </a:rPr>
              <a:t>all</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75" dirty="0">
                <a:solidFill>
                  <a:srgbClr val="333333"/>
                </a:solidFill>
                <a:latin typeface="Tahoma"/>
                <a:cs typeface="Tahoma"/>
              </a:rPr>
              <a:t>neighbours.</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70" dirty="0">
                <a:latin typeface="Tahoma"/>
                <a:cs typeface="Tahoma"/>
              </a:rPr>
              <a:t>Print</a:t>
            </a:r>
            <a:r>
              <a:rPr sz="2050" spc="-110" dirty="0">
                <a:latin typeface="Tahoma"/>
                <a:cs typeface="Tahoma"/>
              </a:rPr>
              <a:t> </a:t>
            </a:r>
            <a:r>
              <a:rPr sz="2050" spc="275" dirty="0">
                <a:latin typeface="Tahoma"/>
                <a:cs typeface="Tahoma"/>
              </a:rPr>
              <a:t>C</a:t>
            </a:r>
            <a:endParaRPr sz="2050" dirty="0">
              <a:latin typeface="Tahoma"/>
              <a:cs typeface="Tahoma"/>
            </a:endParaRPr>
          </a:p>
          <a:p>
            <a:pPr marL="232410" indent="-220345">
              <a:lnSpc>
                <a:spcPct val="100000"/>
              </a:lnSpc>
              <a:spcBef>
                <a:spcPts val="30"/>
              </a:spcBef>
              <a:buSzPct val="95121"/>
              <a:buFont typeface="Arial MT"/>
              <a:buAutoNum type="arabicPeriod"/>
              <a:tabLst>
                <a:tab pos="233045" algn="l"/>
              </a:tabLst>
            </a:pPr>
            <a:r>
              <a:rPr sz="2050" spc="120" dirty="0">
                <a:latin typeface="Tahoma"/>
                <a:cs typeface="Tahoma"/>
              </a:rPr>
              <a:t>Stac</a:t>
            </a:r>
            <a:r>
              <a:rPr sz="2050" spc="135" dirty="0">
                <a:latin typeface="Tahoma"/>
                <a:cs typeface="Tahoma"/>
              </a:rPr>
              <a:t>k</a:t>
            </a:r>
            <a:r>
              <a:rPr sz="2050" spc="-65" dirty="0">
                <a:latin typeface="Tahoma"/>
                <a:cs typeface="Tahoma"/>
              </a:rPr>
              <a:t> </a:t>
            </a:r>
            <a:r>
              <a:rPr sz="2050" spc="-155" dirty="0">
                <a:latin typeface="Tahoma"/>
                <a:cs typeface="Tahoma"/>
              </a:rPr>
              <a:t>:</a:t>
            </a:r>
            <a:r>
              <a:rPr sz="2050" spc="-65" dirty="0">
                <a:latin typeface="Tahoma"/>
                <a:cs typeface="Tahoma"/>
              </a:rPr>
              <a:t> </a:t>
            </a:r>
            <a:r>
              <a:rPr sz="2050" spc="20" dirty="0">
                <a:latin typeface="Tahoma"/>
                <a:cs typeface="Tahoma"/>
              </a:rPr>
              <a:t>E,</a:t>
            </a:r>
            <a:r>
              <a:rPr sz="2050" spc="-60" dirty="0">
                <a:latin typeface="Tahoma"/>
                <a:cs typeface="Tahoma"/>
              </a:rPr>
              <a:t> </a:t>
            </a:r>
            <a:r>
              <a:rPr sz="2050" spc="170" dirty="0">
                <a:latin typeface="Tahoma"/>
                <a:cs typeface="Tahoma"/>
              </a:rPr>
              <a:t>G</a:t>
            </a:r>
            <a:endParaRPr sz="2050" dirty="0">
              <a:latin typeface="Tahoma"/>
              <a:cs typeface="Tahoma"/>
            </a:endParaRPr>
          </a:p>
          <a:p>
            <a:pPr marL="231775">
              <a:lnSpc>
                <a:spcPct val="100000"/>
              </a:lnSpc>
              <a:spcBef>
                <a:spcPts val="25"/>
              </a:spcBef>
            </a:pPr>
            <a:r>
              <a:rPr sz="2050" spc="135" dirty="0">
                <a:solidFill>
                  <a:srgbClr val="333333"/>
                </a:solidFill>
                <a:latin typeface="Tahoma"/>
                <a:cs typeface="Tahoma"/>
              </a:rPr>
              <a:t>Pop</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00" dirty="0">
                <a:solidFill>
                  <a:srgbClr val="333333"/>
                </a:solidFill>
                <a:latin typeface="Tahoma"/>
                <a:cs typeface="Tahoma"/>
              </a:rPr>
              <a:t>top</a:t>
            </a:r>
            <a:r>
              <a:rPr sz="2050" spc="-65" dirty="0">
                <a:solidFill>
                  <a:srgbClr val="333333"/>
                </a:solidFill>
                <a:latin typeface="Tahoma"/>
                <a:cs typeface="Tahoma"/>
              </a:rPr>
              <a:t> </a:t>
            </a:r>
            <a:r>
              <a:rPr sz="2050" spc="105" dirty="0">
                <a:solidFill>
                  <a:srgbClr val="333333"/>
                </a:solidFill>
                <a:latin typeface="Tahoma"/>
                <a:cs typeface="Tahoma"/>
              </a:rPr>
              <a:t>of</a:t>
            </a:r>
            <a:r>
              <a:rPr sz="2050" spc="-65"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125" dirty="0">
                <a:solidFill>
                  <a:srgbClr val="333333"/>
                </a:solidFill>
                <a:latin typeface="Tahoma"/>
                <a:cs typeface="Tahoma"/>
              </a:rPr>
              <a:t>stack</a:t>
            </a:r>
            <a:r>
              <a:rPr sz="2050" spc="-65" dirty="0">
                <a:solidFill>
                  <a:srgbClr val="333333"/>
                </a:solidFill>
                <a:latin typeface="Tahoma"/>
                <a:cs typeface="Tahoma"/>
              </a:rPr>
              <a:t> </a:t>
            </a:r>
            <a:r>
              <a:rPr sz="2050" spc="5" dirty="0">
                <a:solidFill>
                  <a:srgbClr val="333333"/>
                </a:solidFill>
                <a:latin typeface="Tahoma"/>
                <a:cs typeface="Tahoma"/>
              </a:rPr>
              <a:t>i.e.</a:t>
            </a:r>
            <a:r>
              <a:rPr sz="2050" spc="-60" dirty="0">
                <a:solidFill>
                  <a:srgbClr val="333333"/>
                </a:solidFill>
                <a:latin typeface="Tahoma"/>
                <a:cs typeface="Tahoma"/>
              </a:rPr>
              <a:t> </a:t>
            </a:r>
            <a:r>
              <a:rPr sz="2050" spc="170" dirty="0">
                <a:solidFill>
                  <a:srgbClr val="333333"/>
                </a:solidFill>
                <a:latin typeface="Tahoma"/>
                <a:cs typeface="Tahoma"/>
              </a:rPr>
              <a:t>G</a:t>
            </a:r>
            <a:r>
              <a:rPr sz="2050" spc="-65" dirty="0">
                <a:solidFill>
                  <a:srgbClr val="333333"/>
                </a:solidFill>
                <a:latin typeface="Tahoma"/>
                <a:cs typeface="Tahoma"/>
              </a:rPr>
              <a:t> </a:t>
            </a:r>
            <a:r>
              <a:rPr sz="2050" spc="100" dirty="0">
                <a:solidFill>
                  <a:srgbClr val="333333"/>
                </a:solidFill>
                <a:latin typeface="Tahoma"/>
                <a:cs typeface="Tahoma"/>
              </a:rPr>
              <a:t>and</a:t>
            </a:r>
            <a:r>
              <a:rPr sz="2050" spc="-65" dirty="0">
                <a:solidFill>
                  <a:srgbClr val="333333"/>
                </a:solidFill>
                <a:latin typeface="Tahoma"/>
                <a:cs typeface="Tahoma"/>
              </a:rPr>
              <a:t> </a:t>
            </a:r>
            <a:r>
              <a:rPr sz="2050" spc="105" dirty="0">
                <a:solidFill>
                  <a:srgbClr val="333333"/>
                </a:solidFill>
                <a:latin typeface="Tahoma"/>
                <a:cs typeface="Tahoma"/>
              </a:rPr>
              <a:t>push</a:t>
            </a:r>
            <a:r>
              <a:rPr sz="2050" spc="-55" dirty="0">
                <a:solidFill>
                  <a:srgbClr val="333333"/>
                </a:solidFill>
                <a:latin typeface="Tahoma"/>
                <a:cs typeface="Tahoma"/>
              </a:rPr>
              <a:t> </a:t>
            </a:r>
            <a:r>
              <a:rPr sz="2050" spc="40" dirty="0">
                <a:solidFill>
                  <a:srgbClr val="333333"/>
                </a:solidFill>
                <a:latin typeface="Tahoma"/>
                <a:cs typeface="Tahoma"/>
              </a:rPr>
              <a:t>all</a:t>
            </a:r>
            <a:r>
              <a:rPr sz="2050" spc="-65" dirty="0">
                <a:solidFill>
                  <a:srgbClr val="333333"/>
                </a:solidFill>
                <a:latin typeface="Tahoma"/>
                <a:cs typeface="Tahoma"/>
              </a:rPr>
              <a:t> </a:t>
            </a:r>
            <a:r>
              <a:rPr sz="2050" spc="75" dirty="0">
                <a:solidFill>
                  <a:srgbClr val="333333"/>
                </a:solidFill>
                <a:latin typeface="Tahoma"/>
                <a:cs typeface="Tahoma"/>
              </a:rPr>
              <a:t>its</a:t>
            </a:r>
            <a:r>
              <a:rPr sz="2050" spc="-65" dirty="0">
                <a:solidFill>
                  <a:srgbClr val="333333"/>
                </a:solidFill>
                <a:latin typeface="Tahoma"/>
                <a:cs typeface="Tahoma"/>
              </a:rPr>
              <a:t> </a:t>
            </a:r>
            <a:r>
              <a:rPr sz="2050" spc="75" dirty="0">
                <a:solidFill>
                  <a:srgbClr val="333333"/>
                </a:solidFill>
                <a:latin typeface="Tahoma"/>
                <a:cs typeface="Tahoma"/>
              </a:rPr>
              <a:t>neighbours.</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70" dirty="0">
                <a:latin typeface="Tahoma"/>
                <a:cs typeface="Tahoma"/>
              </a:rPr>
              <a:t>Print</a:t>
            </a:r>
            <a:r>
              <a:rPr sz="2050" spc="-110" dirty="0">
                <a:latin typeface="Tahoma"/>
                <a:cs typeface="Tahoma"/>
              </a:rPr>
              <a:t> </a:t>
            </a:r>
            <a:r>
              <a:rPr sz="2050" spc="170" dirty="0">
                <a:latin typeface="Tahoma"/>
                <a:cs typeface="Tahoma"/>
              </a:rPr>
              <a:t>G</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120" dirty="0">
                <a:latin typeface="Tahoma"/>
                <a:cs typeface="Tahoma"/>
              </a:rPr>
              <a:t>Stac</a:t>
            </a:r>
            <a:r>
              <a:rPr sz="2050" spc="135" dirty="0">
                <a:latin typeface="Tahoma"/>
                <a:cs typeface="Tahoma"/>
              </a:rPr>
              <a:t>k</a:t>
            </a:r>
            <a:r>
              <a:rPr sz="2050" spc="-65" dirty="0">
                <a:latin typeface="Tahoma"/>
                <a:cs typeface="Tahoma"/>
              </a:rPr>
              <a:t> </a:t>
            </a:r>
            <a:r>
              <a:rPr sz="2050" spc="-155" dirty="0">
                <a:latin typeface="Tahoma"/>
                <a:cs typeface="Tahoma"/>
              </a:rPr>
              <a:t>:</a:t>
            </a:r>
            <a:r>
              <a:rPr sz="2050" spc="-65" dirty="0">
                <a:latin typeface="Tahoma"/>
                <a:cs typeface="Tahoma"/>
              </a:rPr>
              <a:t> </a:t>
            </a:r>
            <a:r>
              <a:rPr sz="2050" spc="85" dirty="0">
                <a:latin typeface="Tahoma"/>
                <a:cs typeface="Tahoma"/>
              </a:rPr>
              <a:t>E</a:t>
            </a:r>
            <a:endParaRPr sz="2050" dirty="0">
              <a:latin typeface="Tahoma"/>
              <a:cs typeface="Tahoma"/>
            </a:endParaRPr>
          </a:p>
          <a:p>
            <a:pPr marL="231775">
              <a:lnSpc>
                <a:spcPct val="100000"/>
              </a:lnSpc>
              <a:spcBef>
                <a:spcPts val="30"/>
              </a:spcBef>
            </a:pPr>
            <a:r>
              <a:rPr sz="2050" spc="135" dirty="0">
                <a:solidFill>
                  <a:srgbClr val="333333"/>
                </a:solidFill>
                <a:latin typeface="Tahoma"/>
                <a:cs typeface="Tahoma"/>
              </a:rPr>
              <a:t>Pop</a:t>
            </a:r>
            <a:r>
              <a:rPr sz="2050" spc="-65" dirty="0">
                <a:solidFill>
                  <a:srgbClr val="333333"/>
                </a:solidFill>
                <a:latin typeface="Tahoma"/>
                <a:cs typeface="Tahoma"/>
              </a:rPr>
              <a:t> </a:t>
            </a:r>
            <a:r>
              <a:rPr sz="2050" spc="95" dirty="0">
                <a:solidFill>
                  <a:srgbClr val="333333"/>
                </a:solidFill>
                <a:latin typeface="Tahoma"/>
                <a:cs typeface="Tahoma"/>
              </a:rPr>
              <a:t>the</a:t>
            </a:r>
            <a:r>
              <a:rPr sz="2050" spc="-65" dirty="0">
                <a:solidFill>
                  <a:srgbClr val="333333"/>
                </a:solidFill>
                <a:latin typeface="Tahoma"/>
                <a:cs typeface="Tahoma"/>
              </a:rPr>
              <a:t> </a:t>
            </a:r>
            <a:r>
              <a:rPr sz="2050" spc="100" dirty="0">
                <a:solidFill>
                  <a:srgbClr val="333333"/>
                </a:solidFill>
                <a:latin typeface="Tahoma"/>
                <a:cs typeface="Tahoma"/>
              </a:rPr>
              <a:t>top</a:t>
            </a:r>
            <a:r>
              <a:rPr sz="2050" spc="-65" dirty="0">
                <a:solidFill>
                  <a:srgbClr val="333333"/>
                </a:solidFill>
                <a:latin typeface="Tahoma"/>
                <a:cs typeface="Tahoma"/>
              </a:rPr>
              <a:t> </a:t>
            </a:r>
            <a:r>
              <a:rPr sz="2050" spc="105" dirty="0">
                <a:solidFill>
                  <a:srgbClr val="333333"/>
                </a:solidFill>
                <a:latin typeface="Tahoma"/>
                <a:cs typeface="Tahoma"/>
              </a:rPr>
              <a:t>of</a:t>
            </a:r>
            <a:r>
              <a:rPr sz="2050" spc="-65"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125" dirty="0">
                <a:solidFill>
                  <a:srgbClr val="333333"/>
                </a:solidFill>
                <a:latin typeface="Tahoma"/>
                <a:cs typeface="Tahoma"/>
              </a:rPr>
              <a:t>stack</a:t>
            </a:r>
            <a:r>
              <a:rPr sz="2050" spc="-65" dirty="0">
                <a:solidFill>
                  <a:srgbClr val="333333"/>
                </a:solidFill>
                <a:latin typeface="Tahoma"/>
                <a:cs typeface="Tahoma"/>
              </a:rPr>
              <a:t> </a:t>
            </a:r>
            <a:r>
              <a:rPr sz="2050" spc="5" dirty="0">
                <a:solidFill>
                  <a:srgbClr val="333333"/>
                </a:solidFill>
                <a:latin typeface="Tahoma"/>
                <a:cs typeface="Tahoma"/>
              </a:rPr>
              <a:t>i.e.</a:t>
            </a:r>
            <a:r>
              <a:rPr sz="2050" spc="-60" dirty="0">
                <a:solidFill>
                  <a:srgbClr val="333333"/>
                </a:solidFill>
                <a:latin typeface="Tahoma"/>
                <a:cs typeface="Tahoma"/>
              </a:rPr>
              <a:t> </a:t>
            </a:r>
            <a:r>
              <a:rPr sz="2050" spc="85" dirty="0">
                <a:solidFill>
                  <a:srgbClr val="333333"/>
                </a:solidFill>
                <a:latin typeface="Tahoma"/>
                <a:cs typeface="Tahoma"/>
              </a:rPr>
              <a:t>E</a:t>
            </a:r>
            <a:r>
              <a:rPr sz="2050" spc="-60" dirty="0">
                <a:solidFill>
                  <a:srgbClr val="333333"/>
                </a:solidFill>
                <a:latin typeface="Tahoma"/>
                <a:cs typeface="Tahoma"/>
              </a:rPr>
              <a:t> </a:t>
            </a:r>
            <a:r>
              <a:rPr sz="2050" spc="100" dirty="0">
                <a:solidFill>
                  <a:srgbClr val="333333"/>
                </a:solidFill>
                <a:latin typeface="Tahoma"/>
                <a:cs typeface="Tahoma"/>
              </a:rPr>
              <a:t>and</a:t>
            </a:r>
            <a:r>
              <a:rPr sz="2050" spc="-60" dirty="0">
                <a:solidFill>
                  <a:srgbClr val="333333"/>
                </a:solidFill>
                <a:latin typeface="Tahoma"/>
                <a:cs typeface="Tahoma"/>
              </a:rPr>
              <a:t> </a:t>
            </a:r>
            <a:r>
              <a:rPr sz="2050" spc="105" dirty="0">
                <a:solidFill>
                  <a:srgbClr val="333333"/>
                </a:solidFill>
                <a:latin typeface="Tahoma"/>
                <a:cs typeface="Tahoma"/>
              </a:rPr>
              <a:t>push</a:t>
            </a:r>
            <a:r>
              <a:rPr sz="2050" spc="-60" dirty="0">
                <a:solidFill>
                  <a:srgbClr val="333333"/>
                </a:solidFill>
                <a:latin typeface="Tahoma"/>
                <a:cs typeface="Tahoma"/>
              </a:rPr>
              <a:t> </a:t>
            </a:r>
            <a:r>
              <a:rPr sz="2050" spc="40" dirty="0">
                <a:solidFill>
                  <a:srgbClr val="333333"/>
                </a:solidFill>
                <a:latin typeface="Tahoma"/>
                <a:cs typeface="Tahoma"/>
              </a:rPr>
              <a:t>all</a:t>
            </a:r>
            <a:r>
              <a:rPr sz="2050" spc="-65" dirty="0">
                <a:solidFill>
                  <a:srgbClr val="333333"/>
                </a:solidFill>
                <a:latin typeface="Tahoma"/>
                <a:cs typeface="Tahoma"/>
              </a:rPr>
              <a:t> </a:t>
            </a:r>
            <a:r>
              <a:rPr sz="2050" spc="75" dirty="0">
                <a:solidFill>
                  <a:srgbClr val="333333"/>
                </a:solidFill>
                <a:latin typeface="Tahoma"/>
                <a:cs typeface="Tahoma"/>
              </a:rPr>
              <a:t>its</a:t>
            </a:r>
            <a:r>
              <a:rPr sz="2050" spc="-65" dirty="0">
                <a:solidFill>
                  <a:srgbClr val="333333"/>
                </a:solidFill>
                <a:latin typeface="Tahoma"/>
                <a:cs typeface="Tahoma"/>
              </a:rPr>
              <a:t> </a:t>
            </a:r>
            <a:r>
              <a:rPr sz="2050" spc="75" dirty="0">
                <a:solidFill>
                  <a:srgbClr val="333333"/>
                </a:solidFill>
                <a:latin typeface="Tahoma"/>
                <a:cs typeface="Tahoma"/>
              </a:rPr>
              <a:t>neighbours.</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70" dirty="0">
                <a:latin typeface="Tahoma"/>
                <a:cs typeface="Tahoma"/>
              </a:rPr>
              <a:t>Print</a:t>
            </a:r>
            <a:r>
              <a:rPr sz="2050" spc="-110" dirty="0">
                <a:latin typeface="Tahoma"/>
                <a:cs typeface="Tahoma"/>
              </a:rPr>
              <a:t> </a:t>
            </a:r>
            <a:r>
              <a:rPr sz="2050" spc="85" dirty="0">
                <a:latin typeface="Tahoma"/>
                <a:cs typeface="Tahoma"/>
              </a:rPr>
              <a:t>E</a:t>
            </a:r>
            <a:endParaRPr sz="2050" dirty="0">
              <a:latin typeface="Tahoma"/>
              <a:cs typeface="Tahoma"/>
            </a:endParaRPr>
          </a:p>
          <a:p>
            <a:pPr marL="232410" indent="-220345">
              <a:lnSpc>
                <a:spcPct val="100000"/>
              </a:lnSpc>
              <a:spcBef>
                <a:spcPts val="25"/>
              </a:spcBef>
              <a:buSzPct val="95121"/>
              <a:buFont typeface="Arial MT"/>
              <a:buAutoNum type="arabicPeriod"/>
              <a:tabLst>
                <a:tab pos="233045" algn="l"/>
              </a:tabLst>
            </a:pPr>
            <a:r>
              <a:rPr sz="2050" spc="125" dirty="0">
                <a:latin typeface="Tahoma"/>
                <a:cs typeface="Tahoma"/>
              </a:rPr>
              <a:t>Stack</a:t>
            </a:r>
            <a:r>
              <a:rPr sz="2050" spc="-105" dirty="0">
                <a:latin typeface="Tahoma"/>
                <a:cs typeface="Tahoma"/>
              </a:rPr>
              <a:t> </a:t>
            </a:r>
            <a:r>
              <a:rPr sz="2050" spc="-155" dirty="0">
                <a:latin typeface="Tahoma"/>
                <a:cs typeface="Tahoma"/>
              </a:rPr>
              <a:t>:</a:t>
            </a:r>
            <a:endParaRPr sz="2050" dirty="0">
              <a:latin typeface="Tahoma"/>
              <a:cs typeface="Tahoma"/>
            </a:endParaRPr>
          </a:p>
          <a:p>
            <a:pPr marL="231775" marR="5080">
              <a:lnSpc>
                <a:spcPct val="101099"/>
              </a:lnSpc>
            </a:pPr>
            <a:r>
              <a:rPr sz="2050" spc="100" dirty="0">
                <a:solidFill>
                  <a:srgbClr val="333333"/>
                </a:solidFill>
                <a:latin typeface="Tahoma"/>
                <a:cs typeface="Tahoma"/>
              </a:rPr>
              <a:t>Hence,</a:t>
            </a:r>
            <a:r>
              <a:rPr sz="2050" spc="-55"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125" dirty="0">
                <a:solidFill>
                  <a:srgbClr val="333333"/>
                </a:solidFill>
                <a:latin typeface="Tahoma"/>
                <a:cs typeface="Tahoma"/>
              </a:rPr>
              <a:t>stack</a:t>
            </a:r>
            <a:r>
              <a:rPr sz="2050" spc="-60" dirty="0">
                <a:solidFill>
                  <a:srgbClr val="333333"/>
                </a:solidFill>
                <a:latin typeface="Tahoma"/>
                <a:cs typeface="Tahoma"/>
              </a:rPr>
              <a:t> </a:t>
            </a:r>
            <a:r>
              <a:rPr sz="2050" spc="100" dirty="0">
                <a:solidFill>
                  <a:srgbClr val="333333"/>
                </a:solidFill>
                <a:latin typeface="Tahoma"/>
                <a:cs typeface="Tahoma"/>
              </a:rPr>
              <a:t>now</a:t>
            </a:r>
            <a:r>
              <a:rPr sz="2050" spc="-60" dirty="0">
                <a:solidFill>
                  <a:srgbClr val="333333"/>
                </a:solidFill>
                <a:latin typeface="Tahoma"/>
                <a:cs typeface="Tahoma"/>
              </a:rPr>
              <a:t> </a:t>
            </a:r>
            <a:r>
              <a:rPr sz="2050" spc="135" dirty="0">
                <a:solidFill>
                  <a:srgbClr val="333333"/>
                </a:solidFill>
                <a:latin typeface="Tahoma"/>
                <a:cs typeface="Tahoma"/>
              </a:rPr>
              <a:t>becomes</a:t>
            </a:r>
            <a:r>
              <a:rPr sz="2050" spc="-60" dirty="0">
                <a:solidFill>
                  <a:srgbClr val="333333"/>
                </a:solidFill>
                <a:latin typeface="Tahoma"/>
                <a:cs typeface="Tahoma"/>
              </a:rPr>
              <a:t> </a:t>
            </a:r>
            <a:r>
              <a:rPr sz="2050" spc="100" dirty="0">
                <a:solidFill>
                  <a:srgbClr val="333333"/>
                </a:solidFill>
                <a:latin typeface="Tahoma"/>
                <a:cs typeface="Tahoma"/>
              </a:rPr>
              <a:t>empty</a:t>
            </a:r>
            <a:r>
              <a:rPr sz="2050" spc="-55" dirty="0">
                <a:solidFill>
                  <a:srgbClr val="333333"/>
                </a:solidFill>
                <a:latin typeface="Tahoma"/>
                <a:cs typeface="Tahoma"/>
              </a:rPr>
              <a:t> </a:t>
            </a:r>
            <a:r>
              <a:rPr sz="2050" spc="100" dirty="0">
                <a:solidFill>
                  <a:srgbClr val="333333"/>
                </a:solidFill>
                <a:latin typeface="Tahoma"/>
                <a:cs typeface="Tahoma"/>
              </a:rPr>
              <a:t>and</a:t>
            </a:r>
            <a:r>
              <a:rPr sz="2050" spc="-60" dirty="0">
                <a:solidFill>
                  <a:srgbClr val="333333"/>
                </a:solidFill>
                <a:latin typeface="Tahoma"/>
                <a:cs typeface="Tahoma"/>
              </a:rPr>
              <a:t> </a:t>
            </a:r>
            <a:r>
              <a:rPr sz="2050" spc="40" dirty="0">
                <a:solidFill>
                  <a:srgbClr val="333333"/>
                </a:solidFill>
                <a:latin typeface="Tahoma"/>
                <a:cs typeface="Tahoma"/>
              </a:rPr>
              <a:t>all</a:t>
            </a:r>
            <a:r>
              <a:rPr sz="2050" spc="-60"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120" dirty="0">
                <a:solidFill>
                  <a:srgbClr val="333333"/>
                </a:solidFill>
                <a:latin typeface="Tahoma"/>
                <a:cs typeface="Tahoma"/>
              </a:rPr>
              <a:t>nodes</a:t>
            </a:r>
            <a:r>
              <a:rPr sz="2050" spc="-55" dirty="0">
                <a:solidFill>
                  <a:srgbClr val="333333"/>
                </a:solidFill>
                <a:latin typeface="Tahoma"/>
                <a:cs typeface="Tahoma"/>
              </a:rPr>
              <a:t> </a:t>
            </a:r>
            <a:r>
              <a:rPr sz="2050" spc="105" dirty="0">
                <a:solidFill>
                  <a:srgbClr val="333333"/>
                </a:solidFill>
                <a:latin typeface="Tahoma"/>
                <a:cs typeface="Tahoma"/>
              </a:rPr>
              <a:t>of</a:t>
            </a:r>
            <a:r>
              <a:rPr sz="2050" spc="-60"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85" dirty="0">
                <a:solidFill>
                  <a:srgbClr val="333333"/>
                </a:solidFill>
                <a:latin typeface="Tahoma"/>
                <a:cs typeface="Tahoma"/>
              </a:rPr>
              <a:t>graph</a:t>
            </a:r>
            <a:r>
              <a:rPr sz="2050" spc="-55" dirty="0">
                <a:solidFill>
                  <a:srgbClr val="333333"/>
                </a:solidFill>
                <a:latin typeface="Tahoma"/>
                <a:cs typeface="Tahoma"/>
              </a:rPr>
              <a:t> </a:t>
            </a:r>
            <a:r>
              <a:rPr sz="2050" spc="80" dirty="0">
                <a:solidFill>
                  <a:srgbClr val="333333"/>
                </a:solidFill>
                <a:latin typeface="Tahoma"/>
                <a:cs typeface="Tahoma"/>
              </a:rPr>
              <a:t>have</a:t>
            </a:r>
            <a:r>
              <a:rPr sz="2050" spc="-55" dirty="0">
                <a:solidFill>
                  <a:srgbClr val="333333"/>
                </a:solidFill>
                <a:latin typeface="Tahoma"/>
                <a:cs typeface="Tahoma"/>
              </a:rPr>
              <a:t> </a:t>
            </a:r>
            <a:r>
              <a:rPr sz="2050" spc="110" dirty="0">
                <a:solidFill>
                  <a:srgbClr val="333333"/>
                </a:solidFill>
                <a:latin typeface="Tahoma"/>
                <a:cs typeface="Tahoma"/>
              </a:rPr>
              <a:t>been </a:t>
            </a:r>
            <a:r>
              <a:rPr sz="2050" spc="-625" dirty="0">
                <a:solidFill>
                  <a:srgbClr val="333333"/>
                </a:solidFill>
                <a:latin typeface="Tahoma"/>
                <a:cs typeface="Tahoma"/>
              </a:rPr>
              <a:t> </a:t>
            </a:r>
            <a:r>
              <a:rPr sz="2050" spc="75" dirty="0">
                <a:solidFill>
                  <a:srgbClr val="333333"/>
                </a:solidFill>
                <a:latin typeface="Tahoma"/>
                <a:cs typeface="Tahoma"/>
              </a:rPr>
              <a:t>traversed.</a:t>
            </a:r>
            <a:endParaRPr sz="2050" dirty="0">
              <a:latin typeface="Tahoma"/>
              <a:cs typeface="Tahoma"/>
            </a:endParaRPr>
          </a:p>
          <a:p>
            <a:pPr marL="231775">
              <a:lnSpc>
                <a:spcPct val="100000"/>
              </a:lnSpc>
              <a:spcBef>
                <a:spcPts val="25"/>
              </a:spcBef>
            </a:pPr>
            <a:r>
              <a:rPr sz="2050" spc="110" dirty="0">
                <a:solidFill>
                  <a:srgbClr val="333333"/>
                </a:solidFill>
                <a:latin typeface="Tahoma"/>
                <a:cs typeface="Tahoma"/>
              </a:rPr>
              <a:t>The</a:t>
            </a:r>
            <a:r>
              <a:rPr sz="2050" spc="-60" dirty="0">
                <a:solidFill>
                  <a:srgbClr val="333333"/>
                </a:solidFill>
                <a:latin typeface="Tahoma"/>
                <a:cs typeface="Tahoma"/>
              </a:rPr>
              <a:t> </a:t>
            </a:r>
            <a:r>
              <a:rPr sz="2050" spc="60" dirty="0">
                <a:solidFill>
                  <a:srgbClr val="333333"/>
                </a:solidFill>
                <a:latin typeface="Tahoma"/>
                <a:cs typeface="Tahoma"/>
              </a:rPr>
              <a:t>printing</a:t>
            </a:r>
            <a:r>
              <a:rPr sz="2050" spc="-60" dirty="0">
                <a:solidFill>
                  <a:srgbClr val="333333"/>
                </a:solidFill>
                <a:latin typeface="Tahoma"/>
                <a:cs typeface="Tahoma"/>
              </a:rPr>
              <a:t> </a:t>
            </a:r>
            <a:r>
              <a:rPr sz="2050" spc="120" dirty="0">
                <a:solidFill>
                  <a:srgbClr val="333333"/>
                </a:solidFill>
                <a:latin typeface="Tahoma"/>
                <a:cs typeface="Tahoma"/>
              </a:rPr>
              <a:t>sequence</a:t>
            </a:r>
            <a:r>
              <a:rPr sz="2050" spc="-65" dirty="0">
                <a:solidFill>
                  <a:srgbClr val="333333"/>
                </a:solidFill>
                <a:latin typeface="Tahoma"/>
                <a:cs typeface="Tahoma"/>
              </a:rPr>
              <a:t> </a:t>
            </a:r>
            <a:r>
              <a:rPr sz="2050" spc="105" dirty="0">
                <a:solidFill>
                  <a:srgbClr val="333333"/>
                </a:solidFill>
                <a:latin typeface="Tahoma"/>
                <a:cs typeface="Tahoma"/>
              </a:rPr>
              <a:t>of</a:t>
            </a:r>
            <a:r>
              <a:rPr sz="2050" spc="-65" dirty="0">
                <a:solidFill>
                  <a:srgbClr val="333333"/>
                </a:solidFill>
                <a:latin typeface="Tahoma"/>
                <a:cs typeface="Tahoma"/>
              </a:rPr>
              <a:t> </a:t>
            </a:r>
            <a:r>
              <a:rPr sz="2050" spc="95" dirty="0">
                <a:solidFill>
                  <a:srgbClr val="333333"/>
                </a:solidFill>
                <a:latin typeface="Tahoma"/>
                <a:cs typeface="Tahoma"/>
              </a:rPr>
              <a:t>the</a:t>
            </a:r>
            <a:r>
              <a:rPr sz="2050" spc="-60" dirty="0">
                <a:solidFill>
                  <a:srgbClr val="333333"/>
                </a:solidFill>
                <a:latin typeface="Tahoma"/>
                <a:cs typeface="Tahoma"/>
              </a:rPr>
              <a:t> </a:t>
            </a:r>
            <a:r>
              <a:rPr sz="2050" spc="85" dirty="0">
                <a:solidFill>
                  <a:srgbClr val="333333"/>
                </a:solidFill>
                <a:latin typeface="Tahoma"/>
                <a:cs typeface="Tahoma"/>
              </a:rPr>
              <a:t>graph</a:t>
            </a:r>
            <a:r>
              <a:rPr sz="2050" spc="-60" dirty="0">
                <a:solidFill>
                  <a:srgbClr val="333333"/>
                </a:solidFill>
                <a:latin typeface="Tahoma"/>
                <a:cs typeface="Tahoma"/>
              </a:rPr>
              <a:t> </a:t>
            </a:r>
            <a:r>
              <a:rPr sz="2050" spc="50" dirty="0">
                <a:solidFill>
                  <a:srgbClr val="333333"/>
                </a:solidFill>
                <a:latin typeface="Tahoma"/>
                <a:cs typeface="Tahoma"/>
              </a:rPr>
              <a:t>will</a:t>
            </a:r>
            <a:r>
              <a:rPr sz="2050" spc="-65" dirty="0">
                <a:solidFill>
                  <a:srgbClr val="333333"/>
                </a:solidFill>
                <a:latin typeface="Tahoma"/>
                <a:cs typeface="Tahoma"/>
              </a:rPr>
              <a:t> </a:t>
            </a:r>
            <a:r>
              <a:rPr sz="2050" spc="135" dirty="0">
                <a:solidFill>
                  <a:srgbClr val="333333"/>
                </a:solidFill>
                <a:latin typeface="Tahoma"/>
                <a:cs typeface="Tahoma"/>
              </a:rPr>
              <a:t>be</a:t>
            </a:r>
            <a:r>
              <a:rPr sz="2050" spc="-65" dirty="0">
                <a:solidFill>
                  <a:srgbClr val="333333"/>
                </a:solidFill>
                <a:latin typeface="Tahoma"/>
                <a:cs typeface="Tahoma"/>
              </a:rPr>
              <a:t> </a:t>
            </a:r>
            <a:r>
              <a:rPr sz="2050" spc="-155" dirty="0">
                <a:solidFill>
                  <a:srgbClr val="333333"/>
                </a:solidFill>
                <a:latin typeface="Tahoma"/>
                <a:cs typeface="Tahoma"/>
              </a:rPr>
              <a:t>:</a:t>
            </a:r>
            <a:endParaRPr sz="2050" dirty="0">
              <a:latin typeface="Tahoma"/>
              <a:cs typeface="Tahoma"/>
            </a:endParaRPr>
          </a:p>
          <a:p>
            <a:pPr marL="12700">
              <a:lnSpc>
                <a:spcPct val="100000"/>
              </a:lnSpc>
              <a:spcBef>
                <a:spcPts val="30"/>
              </a:spcBef>
            </a:pPr>
            <a:r>
              <a:rPr sz="2050" spc="50" dirty="0">
                <a:latin typeface="Arial MT"/>
                <a:cs typeface="Arial MT"/>
              </a:rPr>
              <a:t>1.</a:t>
            </a:r>
            <a:r>
              <a:rPr sz="2050" spc="50" dirty="0">
                <a:latin typeface="Tahoma"/>
                <a:cs typeface="Tahoma"/>
              </a:rPr>
              <a:t>H</a:t>
            </a:r>
            <a:r>
              <a:rPr sz="2050" spc="-65" dirty="0">
                <a:latin typeface="Tahoma"/>
                <a:cs typeface="Tahoma"/>
              </a:rPr>
              <a:t> </a:t>
            </a:r>
            <a:r>
              <a:rPr sz="2050" spc="-75" dirty="0">
                <a:latin typeface="Tahoma"/>
                <a:cs typeface="Tahoma"/>
              </a:rPr>
              <a:t>→</a:t>
            </a:r>
            <a:r>
              <a:rPr sz="2050" spc="-70" dirty="0">
                <a:latin typeface="Tahoma"/>
                <a:cs typeface="Tahoma"/>
              </a:rPr>
              <a:t> </a:t>
            </a:r>
            <a:r>
              <a:rPr sz="2050" spc="170" dirty="0">
                <a:latin typeface="Tahoma"/>
                <a:cs typeface="Tahoma"/>
              </a:rPr>
              <a:t>A</a:t>
            </a:r>
            <a:r>
              <a:rPr sz="2050" spc="-60" dirty="0">
                <a:latin typeface="Tahoma"/>
                <a:cs typeface="Tahoma"/>
              </a:rPr>
              <a:t> </a:t>
            </a:r>
            <a:r>
              <a:rPr sz="2050" spc="-75" dirty="0">
                <a:latin typeface="Tahoma"/>
                <a:cs typeface="Tahoma"/>
              </a:rPr>
              <a:t>→</a:t>
            </a:r>
            <a:r>
              <a:rPr sz="2050" spc="-70" dirty="0">
                <a:latin typeface="Tahoma"/>
                <a:cs typeface="Tahoma"/>
              </a:rPr>
              <a:t> </a:t>
            </a:r>
            <a:r>
              <a:rPr sz="2050" spc="95" dirty="0">
                <a:latin typeface="Tahoma"/>
                <a:cs typeface="Tahoma"/>
              </a:rPr>
              <a:t>D</a:t>
            </a:r>
            <a:r>
              <a:rPr sz="2050" spc="-70" dirty="0">
                <a:latin typeface="Tahoma"/>
                <a:cs typeface="Tahoma"/>
              </a:rPr>
              <a:t> </a:t>
            </a:r>
            <a:r>
              <a:rPr sz="2050" spc="-75" dirty="0">
                <a:latin typeface="Tahoma"/>
                <a:cs typeface="Tahoma"/>
              </a:rPr>
              <a:t>→</a:t>
            </a:r>
            <a:r>
              <a:rPr sz="2050" spc="-65" dirty="0">
                <a:latin typeface="Tahoma"/>
                <a:cs typeface="Tahoma"/>
              </a:rPr>
              <a:t> </a:t>
            </a:r>
            <a:r>
              <a:rPr sz="2050" spc="145" dirty="0">
                <a:latin typeface="Tahoma"/>
                <a:cs typeface="Tahoma"/>
              </a:rPr>
              <a:t>F</a:t>
            </a:r>
            <a:r>
              <a:rPr sz="2050" spc="-70" dirty="0">
                <a:latin typeface="Tahoma"/>
                <a:cs typeface="Tahoma"/>
              </a:rPr>
              <a:t> </a:t>
            </a:r>
            <a:r>
              <a:rPr sz="2050" spc="-75" dirty="0">
                <a:latin typeface="Tahoma"/>
                <a:cs typeface="Tahoma"/>
              </a:rPr>
              <a:t>→</a:t>
            </a:r>
            <a:r>
              <a:rPr sz="2050" spc="-70" dirty="0">
                <a:latin typeface="Tahoma"/>
                <a:cs typeface="Tahoma"/>
              </a:rPr>
              <a:t> </a:t>
            </a:r>
            <a:r>
              <a:rPr sz="2050" spc="135" dirty="0">
                <a:latin typeface="Tahoma"/>
                <a:cs typeface="Tahoma"/>
              </a:rPr>
              <a:t>B</a:t>
            </a:r>
            <a:r>
              <a:rPr sz="2050" spc="-65" dirty="0">
                <a:latin typeface="Tahoma"/>
                <a:cs typeface="Tahoma"/>
              </a:rPr>
              <a:t> </a:t>
            </a:r>
            <a:r>
              <a:rPr sz="2050" spc="-75" dirty="0">
                <a:latin typeface="Tahoma"/>
                <a:cs typeface="Tahoma"/>
              </a:rPr>
              <a:t>→</a:t>
            </a:r>
            <a:r>
              <a:rPr sz="2050" spc="-70" dirty="0">
                <a:latin typeface="Tahoma"/>
                <a:cs typeface="Tahoma"/>
              </a:rPr>
              <a:t> </a:t>
            </a:r>
            <a:r>
              <a:rPr sz="2050" spc="275" dirty="0">
                <a:latin typeface="Tahoma"/>
                <a:cs typeface="Tahoma"/>
              </a:rPr>
              <a:t>C</a:t>
            </a:r>
            <a:r>
              <a:rPr sz="2050" spc="-65" dirty="0">
                <a:latin typeface="Tahoma"/>
                <a:cs typeface="Tahoma"/>
              </a:rPr>
              <a:t> </a:t>
            </a:r>
            <a:r>
              <a:rPr sz="2050" spc="-75" dirty="0">
                <a:latin typeface="Tahoma"/>
                <a:cs typeface="Tahoma"/>
              </a:rPr>
              <a:t>→</a:t>
            </a:r>
            <a:r>
              <a:rPr sz="2050" spc="-65" dirty="0">
                <a:latin typeface="Tahoma"/>
                <a:cs typeface="Tahoma"/>
              </a:rPr>
              <a:t> </a:t>
            </a:r>
            <a:r>
              <a:rPr sz="2050" spc="170" dirty="0">
                <a:latin typeface="Tahoma"/>
                <a:cs typeface="Tahoma"/>
              </a:rPr>
              <a:t>G</a:t>
            </a:r>
            <a:r>
              <a:rPr sz="2050" spc="-70" dirty="0">
                <a:latin typeface="Tahoma"/>
                <a:cs typeface="Tahoma"/>
              </a:rPr>
              <a:t> </a:t>
            </a:r>
            <a:r>
              <a:rPr sz="2050" spc="-75" dirty="0">
                <a:latin typeface="Tahoma"/>
                <a:cs typeface="Tahoma"/>
              </a:rPr>
              <a:t>→</a:t>
            </a:r>
            <a:r>
              <a:rPr sz="2050" spc="-70" dirty="0">
                <a:latin typeface="Tahoma"/>
                <a:cs typeface="Tahoma"/>
              </a:rPr>
              <a:t> </a:t>
            </a:r>
            <a:r>
              <a:rPr sz="2050" spc="85" dirty="0">
                <a:latin typeface="Tahoma"/>
                <a:cs typeface="Tahoma"/>
              </a:rPr>
              <a:t>E</a:t>
            </a:r>
            <a:endParaRPr sz="2050" dirty="0">
              <a:latin typeface="Tahoma"/>
              <a:cs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2701" y="236463"/>
            <a:ext cx="7205345" cy="628377"/>
          </a:xfrm>
          <a:prstGeom prst="rect">
            <a:avLst/>
          </a:prstGeom>
        </p:spPr>
        <p:txBody>
          <a:bodyPr vert="horz" wrap="square" lIns="0" tIns="12700" rIns="0" bIns="0" rtlCol="0">
            <a:spAutoFit/>
          </a:bodyPr>
          <a:lstStyle/>
          <a:p>
            <a:pPr marL="12700">
              <a:lnSpc>
                <a:spcPct val="100000"/>
              </a:lnSpc>
              <a:spcBef>
                <a:spcPts val="100"/>
              </a:spcBef>
            </a:pPr>
            <a:r>
              <a:rPr sz="4000" b="1" spc="-350" dirty="0">
                <a:solidFill>
                  <a:srgbClr val="E00D50"/>
                </a:solidFill>
                <a:latin typeface="Arial"/>
                <a:cs typeface="Arial"/>
              </a:rPr>
              <a:t>BF</a:t>
            </a:r>
            <a:r>
              <a:rPr sz="4000" b="1" spc="-340" dirty="0">
                <a:solidFill>
                  <a:srgbClr val="E00D50"/>
                </a:solidFill>
                <a:latin typeface="Arial"/>
                <a:cs typeface="Arial"/>
              </a:rPr>
              <a:t>S</a:t>
            </a:r>
            <a:r>
              <a:rPr sz="4000" b="1" spc="-95" dirty="0">
                <a:solidFill>
                  <a:srgbClr val="E00D50"/>
                </a:solidFill>
                <a:latin typeface="Arial"/>
                <a:cs typeface="Arial"/>
              </a:rPr>
              <a:t> </a:t>
            </a:r>
            <a:r>
              <a:rPr sz="4000" b="1" spc="135" dirty="0">
                <a:solidFill>
                  <a:srgbClr val="E00D50"/>
                </a:solidFill>
                <a:latin typeface="Arial"/>
                <a:cs typeface="Arial"/>
              </a:rPr>
              <a:t>(Breadt</a:t>
            </a:r>
            <a:r>
              <a:rPr sz="4000" b="1" spc="175" dirty="0">
                <a:solidFill>
                  <a:srgbClr val="E00D50"/>
                </a:solidFill>
                <a:latin typeface="Arial"/>
                <a:cs typeface="Arial"/>
              </a:rPr>
              <a:t>h</a:t>
            </a:r>
            <a:r>
              <a:rPr sz="4000" b="1" spc="-95" dirty="0">
                <a:solidFill>
                  <a:srgbClr val="E00D50"/>
                </a:solidFill>
                <a:latin typeface="Arial"/>
                <a:cs typeface="Arial"/>
              </a:rPr>
              <a:t> </a:t>
            </a:r>
            <a:r>
              <a:rPr sz="4000" b="1" spc="55" dirty="0">
                <a:solidFill>
                  <a:srgbClr val="E00D50"/>
                </a:solidFill>
                <a:latin typeface="Arial"/>
                <a:cs typeface="Arial"/>
              </a:rPr>
              <a:t>Firs</a:t>
            </a:r>
            <a:r>
              <a:rPr sz="4000" b="1" spc="45" dirty="0">
                <a:solidFill>
                  <a:srgbClr val="E00D50"/>
                </a:solidFill>
                <a:latin typeface="Arial"/>
                <a:cs typeface="Arial"/>
              </a:rPr>
              <a:t>t</a:t>
            </a:r>
            <a:r>
              <a:rPr sz="4000" b="1" spc="-95" dirty="0">
                <a:solidFill>
                  <a:srgbClr val="E00D50"/>
                </a:solidFill>
                <a:latin typeface="Arial"/>
                <a:cs typeface="Arial"/>
              </a:rPr>
              <a:t> </a:t>
            </a:r>
            <a:r>
              <a:rPr sz="4000" b="1" spc="20" dirty="0">
                <a:solidFill>
                  <a:srgbClr val="E00D50"/>
                </a:solidFill>
                <a:latin typeface="Arial"/>
                <a:cs typeface="Arial"/>
              </a:rPr>
              <a:t>Search)</a:t>
            </a:r>
            <a:endParaRPr sz="4000" dirty="0">
              <a:latin typeface="Arial"/>
              <a:cs typeface="Arial"/>
            </a:endParaRPr>
          </a:p>
        </p:txBody>
      </p:sp>
      <p:sp>
        <p:nvSpPr>
          <p:cNvPr id="3" name="object 3"/>
          <p:cNvSpPr txBox="1"/>
          <p:nvPr/>
        </p:nvSpPr>
        <p:spPr>
          <a:xfrm>
            <a:off x="142701" y="1264301"/>
            <a:ext cx="11811000" cy="5043047"/>
          </a:xfrm>
          <a:prstGeom prst="rect">
            <a:avLst/>
          </a:prstGeom>
        </p:spPr>
        <p:txBody>
          <a:bodyPr vert="horz" wrap="square" lIns="0" tIns="41275" rIns="0" bIns="0" rtlCol="0">
            <a:spAutoFit/>
          </a:bodyPr>
          <a:lstStyle/>
          <a:p>
            <a:pPr marL="208915" marR="363855" indent="-196850" algn="just">
              <a:spcBef>
                <a:spcPts val="325"/>
              </a:spcBef>
              <a:buFont typeface="Arial MT"/>
              <a:buChar char="•"/>
              <a:tabLst>
                <a:tab pos="209550" algn="l"/>
              </a:tabLst>
            </a:pPr>
            <a:r>
              <a:rPr spc="-135" dirty="0">
                <a:solidFill>
                  <a:srgbClr val="333333"/>
                </a:solidFill>
                <a:latin typeface="Verdana" panose="020B0604030504040204" pitchFamily="34" charset="0"/>
                <a:ea typeface="Verdana" panose="020B0604030504040204" pitchFamily="34" charset="0"/>
                <a:cs typeface="Microsoft Sans Serif"/>
              </a:rPr>
              <a:t>BFS </a:t>
            </a:r>
            <a:r>
              <a:rPr spc="35" dirty="0">
                <a:solidFill>
                  <a:srgbClr val="333333"/>
                </a:solidFill>
                <a:latin typeface="Verdana" panose="020B0604030504040204" pitchFamily="34" charset="0"/>
                <a:ea typeface="Verdana" panose="020B0604030504040204" pitchFamily="34" charset="0"/>
                <a:cs typeface="Microsoft Sans Serif"/>
              </a:rPr>
              <a:t>traversal </a:t>
            </a:r>
            <a:r>
              <a:rPr spc="80" dirty="0">
                <a:solidFill>
                  <a:srgbClr val="333333"/>
                </a:solidFill>
                <a:latin typeface="Verdana" panose="020B0604030504040204" pitchFamily="34" charset="0"/>
                <a:ea typeface="Verdana" panose="020B0604030504040204" pitchFamily="34" charset="0"/>
                <a:cs typeface="Microsoft Sans Serif"/>
              </a:rPr>
              <a:t>of </a:t>
            </a:r>
            <a:r>
              <a:rPr dirty="0">
                <a:solidFill>
                  <a:srgbClr val="333333"/>
                </a:solidFill>
                <a:latin typeface="Verdana" panose="020B0604030504040204" pitchFamily="34" charset="0"/>
                <a:ea typeface="Verdana" panose="020B0604030504040204" pitchFamily="34" charset="0"/>
                <a:cs typeface="Microsoft Sans Serif"/>
              </a:rPr>
              <a:t>a </a:t>
            </a:r>
            <a:r>
              <a:rPr spc="50" dirty="0">
                <a:solidFill>
                  <a:srgbClr val="333333"/>
                </a:solidFill>
                <a:latin typeface="Verdana" panose="020B0604030504040204" pitchFamily="34" charset="0"/>
                <a:ea typeface="Verdana" panose="020B0604030504040204" pitchFamily="34" charset="0"/>
                <a:cs typeface="Microsoft Sans Serif"/>
              </a:rPr>
              <a:t>graph </a:t>
            </a:r>
            <a:r>
              <a:rPr spc="45" dirty="0">
                <a:solidFill>
                  <a:srgbClr val="333333"/>
                </a:solidFill>
                <a:latin typeface="Verdana" panose="020B0604030504040204" pitchFamily="34" charset="0"/>
                <a:ea typeface="Verdana" panose="020B0604030504040204" pitchFamily="34" charset="0"/>
                <a:cs typeface="Microsoft Sans Serif"/>
              </a:rPr>
              <a:t>produces </a:t>
            </a:r>
            <a:r>
              <a:rPr dirty="0">
                <a:solidFill>
                  <a:srgbClr val="333333"/>
                </a:solidFill>
                <a:latin typeface="Verdana" panose="020B0604030504040204" pitchFamily="34" charset="0"/>
                <a:ea typeface="Verdana" panose="020B0604030504040204" pitchFamily="34" charset="0"/>
                <a:cs typeface="Microsoft Sans Serif"/>
              </a:rPr>
              <a:t>a </a:t>
            </a:r>
            <a:r>
              <a:rPr b="1" spc="20" dirty="0">
                <a:solidFill>
                  <a:srgbClr val="333333"/>
                </a:solidFill>
                <a:latin typeface="Verdana" panose="020B0604030504040204" pitchFamily="34" charset="0"/>
                <a:ea typeface="Verdana" panose="020B0604030504040204" pitchFamily="34" charset="0"/>
                <a:cs typeface="Arial"/>
              </a:rPr>
              <a:t>spanning </a:t>
            </a:r>
            <a:r>
              <a:rPr b="1" spc="90" dirty="0">
                <a:solidFill>
                  <a:srgbClr val="333333"/>
                </a:solidFill>
                <a:latin typeface="Verdana" panose="020B0604030504040204" pitchFamily="34" charset="0"/>
                <a:ea typeface="Verdana" panose="020B0604030504040204" pitchFamily="34" charset="0"/>
                <a:cs typeface="Arial"/>
              </a:rPr>
              <a:t>tree </a:t>
            </a:r>
            <a:r>
              <a:rPr spc="-25" dirty="0">
                <a:solidFill>
                  <a:srgbClr val="333333"/>
                </a:solidFill>
                <a:latin typeface="Verdana" panose="020B0604030504040204" pitchFamily="34" charset="0"/>
                <a:ea typeface="Verdana" panose="020B0604030504040204" pitchFamily="34" charset="0"/>
                <a:cs typeface="Microsoft Sans Serif"/>
              </a:rPr>
              <a:t>as </a:t>
            </a:r>
            <a:r>
              <a:rPr spc="65" dirty="0">
                <a:solidFill>
                  <a:srgbClr val="333333"/>
                </a:solidFill>
                <a:latin typeface="Verdana" panose="020B0604030504040204" pitchFamily="34" charset="0"/>
                <a:ea typeface="Verdana" panose="020B0604030504040204" pitchFamily="34" charset="0"/>
                <a:cs typeface="Microsoft Sans Serif"/>
              </a:rPr>
              <a:t>ﬁnal </a:t>
            </a:r>
            <a:r>
              <a:rPr spc="40" dirty="0">
                <a:solidFill>
                  <a:srgbClr val="333333"/>
                </a:solidFill>
                <a:latin typeface="Verdana" panose="020B0604030504040204" pitchFamily="34" charset="0"/>
                <a:ea typeface="Verdana" panose="020B0604030504040204" pitchFamily="34" charset="0"/>
                <a:cs typeface="Microsoft Sans Serif"/>
              </a:rPr>
              <a:t>result. </a:t>
            </a:r>
            <a:r>
              <a:rPr b="1" spc="10" dirty="0">
                <a:solidFill>
                  <a:srgbClr val="333333"/>
                </a:solidFill>
                <a:latin typeface="Verdana" panose="020B0604030504040204" pitchFamily="34" charset="0"/>
                <a:ea typeface="Verdana" panose="020B0604030504040204" pitchFamily="34" charset="0"/>
                <a:cs typeface="Arial"/>
              </a:rPr>
              <a:t>Spanning </a:t>
            </a:r>
            <a:r>
              <a:rPr b="1" spc="35" dirty="0">
                <a:solidFill>
                  <a:srgbClr val="333333"/>
                </a:solidFill>
                <a:latin typeface="Verdana" panose="020B0604030504040204" pitchFamily="34" charset="0"/>
                <a:ea typeface="Verdana" panose="020B0604030504040204" pitchFamily="34" charset="0"/>
                <a:cs typeface="Arial"/>
              </a:rPr>
              <a:t>Tree </a:t>
            </a:r>
            <a:r>
              <a:rPr spc="-5" dirty="0">
                <a:solidFill>
                  <a:srgbClr val="333333"/>
                </a:solidFill>
                <a:latin typeface="Verdana" panose="020B0604030504040204" pitchFamily="34" charset="0"/>
                <a:ea typeface="Verdana" panose="020B0604030504040204" pitchFamily="34" charset="0"/>
                <a:cs typeface="Microsoft Sans Serif"/>
              </a:rPr>
              <a:t>is </a:t>
            </a:r>
            <a:r>
              <a:rPr dirty="0">
                <a:solidFill>
                  <a:srgbClr val="333333"/>
                </a:solidFill>
                <a:latin typeface="Verdana" panose="020B0604030504040204" pitchFamily="34" charset="0"/>
                <a:ea typeface="Verdana" panose="020B0604030504040204" pitchFamily="34" charset="0"/>
                <a:cs typeface="Microsoft Sans Serif"/>
              </a:rPr>
              <a:t>a </a:t>
            </a:r>
            <a:r>
              <a:rPr spc="50" dirty="0">
                <a:solidFill>
                  <a:srgbClr val="333333"/>
                </a:solidFill>
                <a:latin typeface="Verdana" panose="020B0604030504040204" pitchFamily="34" charset="0"/>
                <a:ea typeface="Verdana" panose="020B0604030504040204" pitchFamily="34" charset="0"/>
                <a:cs typeface="Microsoft Sans Serif"/>
              </a:rPr>
              <a:t>graph </a:t>
            </a:r>
            <a:r>
              <a:rPr spc="85" dirty="0">
                <a:solidFill>
                  <a:srgbClr val="333333"/>
                </a:solidFill>
                <a:latin typeface="Verdana" panose="020B0604030504040204" pitchFamily="34" charset="0"/>
                <a:ea typeface="Verdana" panose="020B0604030504040204" pitchFamily="34" charset="0"/>
                <a:cs typeface="Microsoft Sans Serif"/>
              </a:rPr>
              <a:t>without </a:t>
            </a:r>
            <a:r>
              <a:rPr spc="-425"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loops.</a:t>
            </a:r>
            <a:r>
              <a:rPr spc="-15" dirty="0">
                <a:solidFill>
                  <a:srgbClr val="333333"/>
                </a:solidFill>
                <a:latin typeface="Verdana" panose="020B0604030504040204" pitchFamily="34" charset="0"/>
                <a:ea typeface="Verdana" panose="020B0604030504040204" pitchFamily="34" charset="0"/>
                <a:cs typeface="Microsoft Sans Serif"/>
              </a:rPr>
              <a:t> We</a:t>
            </a:r>
            <a:r>
              <a:rPr spc="-10" dirty="0">
                <a:solidFill>
                  <a:srgbClr val="333333"/>
                </a:solidFill>
                <a:latin typeface="Verdana" panose="020B0604030504040204" pitchFamily="34" charset="0"/>
                <a:ea typeface="Verdana" panose="020B0604030504040204" pitchFamily="34" charset="0"/>
                <a:cs typeface="Microsoft Sans Serif"/>
              </a:rPr>
              <a:t> </a:t>
            </a:r>
            <a:r>
              <a:rPr spc="15" dirty="0">
                <a:solidFill>
                  <a:srgbClr val="333333"/>
                </a:solidFill>
                <a:latin typeface="Verdana" panose="020B0604030504040204" pitchFamily="34" charset="0"/>
                <a:ea typeface="Verdana" panose="020B0604030504040204" pitchFamily="34" charset="0"/>
                <a:cs typeface="Microsoft Sans Serif"/>
              </a:rPr>
              <a:t>use</a:t>
            </a:r>
            <a:r>
              <a:rPr spc="5" dirty="0">
                <a:solidFill>
                  <a:srgbClr val="333333"/>
                </a:solidFill>
                <a:latin typeface="Verdana" panose="020B0604030504040204" pitchFamily="34" charset="0"/>
                <a:ea typeface="Verdana" panose="020B0604030504040204" pitchFamily="34" charset="0"/>
                <a:cs typeface="Microsoft Sans Serif"/>
              </a:rPr>
              <a:t> </a:t>
            </a:r>
            <a:r>
              <a:rPr b="1" spc="55" dirty="0">
                <a:solidFill>
                  <a:srgbClr val="333333"/>
                </a:solidFill>
                <a:latin typeface="Verdana" panose="020B0604030504040204" pitchFamily="34" charset="0"/>
                <a:ea typeface="Verdana" panose="020B0604030504040204" pitchFamily="34" charset="0"/>
                <a:cs typeface="Arial"/>
              </a:rPr>
              <a:t>Queue</a:t>
            </a:r>
            <a:r>
              <a:rPr b="1" spc="-30" dirty="0">
                <a:solidFill>
                  <a:srgbClr val="333333"/>
                </a:solidFill>
                <a:latin typeface="Verdana" panose="020B0604030504040204" pitchFamily="34" charset="0"/>
                <a:ea typeface="Verdana" panose="020B0604030504040204" pitchFamily="34" charset="0"/>
                <a:cs typeface="Arial"/>
              </a:rPr>
              <a:t> </a:t>
            </a:r>
            <a:r>
              <a:rPr b="1" spc="85" dirty="0">
                <a:solidFill>
                  <a:srgbClr val="333333"/>
                </a:solidFill>
                <a:latin typeface="Verdana" panose="020B0604030504040204" pitchFamily="34" charset="0"/>
                <a:ea typeface="Verdana" panose="020B0604030504040204" pitchFamily="34" charset="0"/>
                <a:cs typeface="Arial"/>
              </a:rPr>
              <a:t>data</a:t>
            </a:r>
            <a:r>
              <a:rPr b="1" spc="-30" dirty="0">
                <a:solidFill>
                  <a:srgbClr val="333333"/>
                </a:solidFill>
                <a:latin typeface="Verdana" panose="020B0604030504040204" pitchFamily="34" charset="0"/>
                <a:ea typeface="Verdana" panose="020B0604030504040204" pitchFamily="34" charset="0"/>
                <a:cs typeface="Arial"/>
              </a:rPr>
              <a:t> </a:t>
            </a:r>
            <a:r>
              <a:rPr b="1" spc="60" dirty="0">
                <a:solidFill>
                  <a:srgbClr val="333333"/>
                </a:solidFill>
                <a:latin typeface="Verdana" panose="020B0604030504040204" pitchFamily="34" charset="0"/>
                <a:ea typeface="Verdana" panose="020B0604030504040204" pitchFamily="34" charset="0"/>
                <a:cs typeface="Arial"/>
              </a:rPr>
              <a:t>structure</a:t>
            </a:r>
            <a:r>
              <a:rPr b="1" spc="-10" dirty="0">
                <a:solidFill>
                  <a:srgbClr val="333333"/>
                </a:solidFill>
                <a:latin typeface="Verdana" panose="020B0604030504040204" pitchFamily="34" charset="0"/>
                <a:ea typeface="Verdana" panose="020B0604030504040204" pitchFamily="34" charset="0"/>
                <a:cs typeface="Arial"/>
              </a:rPr>
              <a:t> </a:t>
            </a:r>
            <a:r>
              <a:rPr spc="85" dirty="0">
                <a:solidFill>
                  <a:srgbClr val="333333"/>
                </a:solidFill>
                <a:latin typeface="Verdana" panose="020B0604030504040204" pitchFamily="34" charset="0"/>
                <a:ea typeface="Verdana" panose="020B0604030504040204" pitchFamily="34" charset="0"/>
                <a:cs typeface="Microsoft Sans Serif"/>
              </a:rPr>
              <a:t>with</a:t>
            </a:r>
            <a:r>
              <a:rPr spc="-10" dirty="0">
                <a:solidFill>
                  <a:srgbClr val="333333"/>
                </a:solidFill>
                <a:latin typeface="Verdana" panose="020B0604030504040204" pitchFamily="34" charset="0"/>
                <a:ea typeface="Verdana" panose="020B0604030504040204" pitchFamily="34" charset="0"/>
                <a:cs typeface="Microsoft Sans Serif"/>
              </a:rPr>
              <a:t> </a:t>
            </a:r>
            <a:r>
              <a:rPr spc="85" dirty="0">
                <a:solidFill>
                  <a:srgbClr val="333333"/>
                </a:solidFill>
                <a:latin typeface="Verdana" panose="020B0604030504040204" pitchFamily="34" charset="0"/>
                <a:ea typeface="Verdana" panose="020B0604030504040204" pitchFamily="34" charset="0"/>
                <a:cs typeface="Microsoft Sans Serif"/>
              </a:rPr>
              <a:t>maximum</a:t>
            </a:r>
            <a:r>
              <a:rPr spc="-15" dirty="0">
                <a:solidFill>
                  <a:srgbClr val="333333"/>
                </a:solidFill>
                <a:latin typeface="Verdana" panose="020B0604030504040204" pitchFamily="34" charset="0"/>
                <a:ea typeface="Verdana" panose="020B0604030504040204" pitchFamily="34" charset="0"/>
                <a:cs typeface="Microsoft Sans Serif"/>
              </a:rPr>
              <a:t> size</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0" dirty="0">
                <a:solidFill>
                  <a:srgbClr val="333333"/>
                </a:solidFill>
                <a:latin typeface="Verdana" panose="020B0604030504040204" pitchFamily="34" charset="0"/>
                <a:ea typeface="Verdana" panose="020B0604030504040204" pitchFamily="34" charset="0"/>
                <a:cs typeface="Microsoft Sans Serif"/>
              </a:rPr>
              <a:t> </a:t>
            </a:r>
            <a:r>
              <a:rPr spc="70" dirty="0">
                <a:solidFill>
                  <a:srgbClr val="333333"/>
                </a:solidFill>
                <a:latin typeface="Verdana" panose="020B0604030504040204" pitchFamily="34" charset="0"/>
                <a:ea typeface="Verdana" panose="020B0604030504040204" pitchFamily="34" charset="0"/>
                <a:cs typeface="Microsoft Sans Serif"/>
              </a:rPr>
              <a:t>total</a:t>
            </a:r>
            <a:r>
              <a:rPr spc="-10" dirty="0">
                <a:solidFill>
                  <a:srgbClr val="333333"/>
                </a:solidFill>
                <a:latin typeface="Verdana" panose="020B0604030504040204" pitchFamily="34" charset="0"/>
                <a:ea typeface="Verdana" panose="020B0604030504040204" pitchFamily="34" charset="0"/>
                <a:cs typeface="Microsoft Sans Serif"/>
              </a:rPr>
              <a:t> </a:t>
            </a:r>
            <a:r>
              <a:rPr spc="90" dirty="0">
                <a:solidFill>
                  <a:srgbClr val="333333"/>
                </a:solidFill>
                <a:latin typeface="Verdana" panose="020B0604030504040204" pitchFamily="34" charset="0"/>
                <a:ea typeface="Verdana" panose="020B0604030504040204" pitchFamily="34" charset="0"/>
                <a:cs typeface="Microsoft Sans Serif"/>
              </a:rPr>
              <a:t>number</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0"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vertices</a:t>
            </a:r>
            <a:r>
              <a:rPr spc="-10" dirty="0">
                <a:solidFill>
                  <a:srgbClr val="333333"/>
                </a:solidFill>
                <a:latin typeface="Verdana" panose="020B0604030504040204" pitchFamily="34" charset="0"/>
                <a:ea typeface="Verdana" panose="020B0604030504040204" pitchFamily="34" charset="0"/>
                <a:cs typeface="Microsoft Sans Serif"/>
              </a:rPr>
              <a:t> </a:t>
            </a:r>
            <a:r>
              <a:rPr spc="65" dirty="0">
                <a:solidFill>
                  <a:srgbClr val="333333"/>
                </a:solidFill>
                <a:latin typeface="Verdana" panose="020B0604030504040204" pitchFamily="34" charset="0"/>
                <a:ea typeface="Verdana" panose="020B0604030504040204" pitchFamily="34" charset="0"/>
                <a:cs typeface="Microsoft Sans Serif"/>
              </a:rPr>
              <a:t>in</a:t>
            </a:r>
            <a:r>
              <a:rPr spc="-10"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5" dirty="0">
                <a:solidFill>
                  <a:srgbClr val="333333"/>
                </a:solidFill>
                <a:latin typeface="Verdana" panose="020B0604030504040204" pitchFamily="34" charset="0"/>
                <a:ea typeface="Verdana" panose="020B0604030504040204" pitchFamily="34" charset="0"/>
                <a:cs typeface="Microsoft Sans Serif"/>
              </a:rPr>
              <a:t> </a:t>
            </a:r>
            <a:r>
              <a:rPr spc="50" dirty="0">
                <a:solidFill>
                  <a:srgbClr val="333333"/>
                </a:solidFill>
                <a:latin typeface="Verdana" panose="020B0604030504040204" pitchFamily="34" charset="0"/>
                <a:ea typeface="Verdana" panose="020B0604030504040204" pitchFamily="34" charset="0"/>
                <a:cs typeface="Microsoft Sans Serif"/>
              </a:rPr>
              <a:t>graph</a:t>
            </a:r>
            <a:r>
              <a:rPr spc="-10" dirty="0">
                <a:solidFill>
                  <a:srgbClr val="333333"/>
                </a:solidFill>
                <a:latin typeface="Verdana" panose="020B0604030504040204" pitchFamily="34" charset="0"/>
                <a:ea typeface="Verdana" panose="020B0604030504040204" pitchFamily="34" charset="0"/>
                <a:cs typeface="Microsoft Sans Serif"/>
              </a:rPr>
              <a:t> </a:t>
            </a:r>
            <a:r>
              <a:rPr spc="95" dirty="0">
                <a:solidFill>
                  <a:srgbClr val="333333"/>
                </a:solidFill>
                <a:latin typeface="Verdana" panose="020B0604030504040204" pitchFamily="34" charset="0"/>
                <a:ea typeface="Verdana" panose="020B0604030504040204" pitchFamily="34" charset="0"/>
                <a:cs typeface="Microsoft Sans Serif"/>
              </a:rPr>
              <a:t>to </a:t>
            </a:r>
            <a:r>
              <a:rPr spc="-42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implement</a:t>
            </a:r>
            <a:r>
              <a:rPr spc="-20" dirty="0">
                <a:solidFill>
                  <a:srgbClr val="333333"/>
                </a:solidFill>
                <a:latin typeface="Verdana" panose="020B0604030504040204" pitchFamily="34" charset="0"/>
                <a:ea typeface="Verdana" panose="020B0604030504040204" pitchFamily="34" charset="0"/>
                <a:cs typeface="Microsoft Sans Serif"/>
              </a:rPr>
              <a:t> </a:t>
            </a:r>
            <a:r>
              <a:rPr spc="-135" dirty="0">
                <a:solidFill>
                  <a:srgbClr val="333333"/>
                </a:solidFill>
                <a:latin typeface="Verdana" panose="020B0604030504040204" pitchFamily="34" charset="0"/>
                <a:ea typeface="Verdana" panose="020B0604030504040204" pitchFamily="34" charset="0"/>
                <a:cs typeface="Microsoft Sans Serif"/>
              </a:rPr>
              <a:t>BFS</a:t>
            </a:r>
            <a:r>
              <a:rPr spc="-15"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traversal.</a:t>
            </a:r>
            <a:endParaRPr lang="en-US" spc="30" dirty="0">
              <a:solidFill>
                <a:srgbClr val="333333"/>
              </a:solidFill>
              <a:latin typeface="Verdana" panose="020B0604030504040204" pitchFamily="34" charset="0"/>
              <a:ea typeface="Verdana" panose="020B0604030504040204" pitchFamily="34" charset="0"/>
              <a:cs typeface="Microsoft Sans Serif"/>
            </a:endParaRPr>
          </a:p>
          <a:p>
            <a:pPr marL="12065" marR="363855" algn="just">
              <a:spcBef>
                <a:spcPts val="325"/>
              </a:spcBef>
              <a:tabLst>
                <a:tab pos="209550" algn="l"/>
              </a:tabLst>
            </a:pPr>
            <a:endParaRPr dirty="0">
              <a:latin typeface="Verdana" panose="020B0604030504040204" pitchFamily="34" charset="0"/>
              <a:ea typeface="Verdana" panose="020B0604030504040204" pitchFamily="34" charset="0"/>
              <a:cs typeface="Microsoft Sans Serif"/>
            </a:endParaRPr>
          </a:p>
          <a:p>
            <a:pPr marL="208915" algn="just">
              <a:spcBef>
                <a:spcPts val="935"/>
              </a:spcBef>
            </a:pPr>
            <a:r>
              <a:rPr spc="-5" dirty="0">
                <a:solidFill>
                  <a:srgbClr val="333333"/>
                </a:solidFill>
                <a:latin typeface="Verdana" panose="020B0604030504040204" pitchFamily="34" charset="0"/>
                <a:ea typeface="Verdana" panose="020B0604030504040204" pitchFamily="34" charset="0"/>
                <a:cs typeface="Microsoft Sans Serif"/>
              </a:rPr>
              <a:t>Step</a:t>
            </a:r>
            <a:r>
              <a:rPr dirty="0">
                <a:solidFill>
                  <a:srgbClr val="333333"/>
                </a:solidFill>
                <a:latin typeface="Verdana" panose="020B0604030504040204" pitchFamily="34" charset="0"/>
                <a:ea typeface="Verdana" panose="020B0604030504040204" pitchFamily="34" charset="0"/>
                <a:cs typeface="Microsoft Sans Serif"/>
              </a:rPr>
              <a:t>s</a:t>
            </a:r>
            <a:r>
              <a:rPr spc="-15" dirty="0">
                <a:solidFill>
                  <a:srgbClr val="333333"/>
                </a:solidFill>
                <a:latin typeface="Verdana" panose="020B0604030504040204" pitchFamily="34" charset="0"/>
                <a:ea typeface="Verdana" panose="020B0604030504040204" pitchFamily="34" charset="0"/>
                <a:cs typeface="Microsoft Sans Serif"/>
              </a:rPr>
              <a:t> </a:t>
            </a:r>
            <a:r>
              <a:rPr spc="60" dirty="0">
                <a:solidFill>
                  <a:srgbClr val="333333"/>
                </a:solidFill>
                <a:latin typeface="Verdana" panose="020B0604030504040204" pitchFamily="34" charset="0"/>
                <a:ea typeface="Verdana" panose="020B0604030504040204" pitchFamily="34" charset="0"/>
                <a:cs typeface="Microsoft Sans Serif"/>
              </a:rPr>
              <a:t>t</a:t>
            </a:r>
            <a:r>
              <a:rPr spc="135" dirty="0">
                <a:solidFill>
                  <a:srgbClr val="333333"/>
                </a:solidFill>
                <a:latin typeface="Verdana" panose="020B0604030504040204" pitchFamily="34" charset="0"/>
                <a:ea typeface="Verdana" panose="020B0604030504040204" pitchFamily="34" charset="0"/>
                <a:cs typeface="Microsoft Sans Serif"/>
              </a:rPr>
              <a:t>o</a:t>
            </a:r>
            <a:r>
              <a:rPr spc="-15"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implemen</a:t>
            </a:r>
            <a:r>
              <a:rPr spc="40" dirty="0">
                <a:solidFill>
                  <a:srgbClr val="333333"/>
                </a:solidFill>
                <a:latin typeface="Verdana" panose="020B0604030504040204" pitchFamily="34" charset="0"/>
                <a:ea typeface="Verdana" panose="020B0604030504040204" pitchFamily="34" charset="0"/>
                <a:cs typeface="Microsoft Sans Serif"/>
              </a:rPr>
              <a:t>t</a:t>
            </a:r>
            <a:r>
              <a:rPr spc="-15" dirty="0">
                <a:solidFill>
                  <a:srgbClr val="333333"/>
                </a:solidFill>
                <a:latin typeface="Verdana" panose="020B0604030504040204" pitchFamily="34" charset="0"/>
                <a:ea typeface="Verdana" panose="020B0604030504040204" pitchFamily="34" charset="0"/>
                <a:cs typeface="Microsoft Sans Serif"/>
              </a:rPr>
              <a:t> </a:t>
            </a:r>
            <a:r>
              <a:rPr spc="-135" dirty="0">
                <a:solidFill>
                  <a:srgbClr val="333333"/>
                </a:solidFill>
                <a:latin typeface="Verdana" panose="020B0604030504040204" pitchFamily="34" charset="0"/>
                <a:ea typeface="Verdana" panose="020B0604030504040204" pitchFamily="34" charset="0"/>
                <a:cs typeface="Microsoft Sans Serif"/>
              </a:rPr>
              <a:t>BFS</a:t>
            </a:r>
            <a:r>
              <a:rPr spc="-15"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traversal.</a:t>
            </a:r>
            <a:endParaRPr dirty="0">
              <a:latin typeface="Verdana" panose="020B0604030504040204" pitchFamily="34" charset="0"/>
              <a:ea typeface="Verdana" panose="020B0604030504040204" pitchFamily="34" charset="0"/>
              <a:cs typeface="Microsoft Sans Serif"/>
            </a:endParaRPr>
          </a:p>
          <a:p>
            <a:pPr marL="208915" indent="-196850" algn="just">
              <a:spcBef>
                <a:spcPts val="805"/>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35"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1</a:t>
            </a:r>
            <a:r>
              <a:rPr b="1" spc="-35"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 </a:t>
            </a:r>
            <a:r>
              <a:rPr spc="50" dirty="0">
                <a:solidFill>
                  <a:srgbClr val="333333"/>
                </a:solidFill>
                <a:latin typeface="Verdana" panose="020B0604030504040204" pitchFamily="34" charset="0"/>
                <a:ea typeface="Verdana" panose="020B0604030504040204" pitchFamily="34" charset="0"/>
                <a:cs typeface="Microsoft Sans Serif"/>
              </a:rPr>
              <a:t>Deﬁne</a:t>
            </a:r>
            <a:r>
              <a:rPr spc="-10" dirty="0">
                <a:solidFill>
                  <a:srgbClr val="333333"/>
                </a:solidFill>
                <a:latin typeface="Verdana" panose="020B0604030504040204" pitchFamily="34" charset="0"/>
                <a:ea typeface="Verdana" panose="020B0604030504040204" pitchFamily="34" charset="0"/>
                <a:cs typeface="Microsoft Sans Serif"/>
              </a:rPr>
              <a:t> </a:t>
            </a:r>
            <a:r>
              <a:rPr dirty="0">
                <a:solidFill>
                  <a:srgbClr val="333333"/>
                </a:solidFill>
                <a:latin typeface="Verdana" panose="020B0604030504040204" pitchFamily="34" charset="0"/>
                <a:ea typeface="Verdana" panose="020B0604030504040204" pitchFamily="34" charset="0"/>
                <a:cs typeface="Microsoft Sans Serif"/>
              </a:rPr>
              <a:t>a</a:t>
            </a:r>
            <a:r>
              <a:rPr spc="-15" dirty="0">
                <a:solidFill>
                  <a:srgbClr val="333333"/>
                </a:solidFill>
                <a:latin typeface="Verdana" panose="020B0604030504040204" pitchFamily="34" charset="0"/>
                <a:ea typeface="Verdana" panose="020B0604030504040204" pitchFamily="34" charset="0"/>
                <a:cs typeface="Microsoft Sans Serif"/>
              </a:rPr>
              <a:t> </a:t>
            </a:r>
            <a:r>
              <a:rPr spc="35" dirty="0">
                <a:solidFill>
                  <a:srgbClr val="333333"/>
                </a:solidFill>
                <a:latin typeface="Verdana" panose="020B0604030504040204" pitchFamily="34" charset="0"/>
                <a:ea typeface="Verdana" panose="020B0604030504040204" pitchFamily="34" charset="0"/>
                <a:cs typeface="Microsoft Sans Serif"/>
              </a:rPr>
              <a:t>Queue</a:t>
            </a:r>
            <a:r>
              <a:rPr spc="-15"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0" dirty="0">
                <a:solidFill>
                  <a:srgbClr val="333333"/>
                </a:solidFill>
                <a:latin typeface="Verdana" panose="020B0604030504040204" pitchFamily="34" charset="0"/>
                <a:ea typeface="Verdana" panose="020B0604030504040204" pitchFamily="34" charset="0"/>
                <a:cs typeface="Microsoft Sans Serif"/>
              </a:rPr>
              <a:t> </a:t>
            </a:r>
            <a:r>
              <a:rPr spc="-15" dirty="0">
                <a:solidFill>
                  <a:srgbClr val="333333"/>
                </a:solidFill>
                <a:latin typeface="Verdana" panose="020B0604030504040204" pitchFamily="34" charset="0"/>
                <a:ea typeface="Verdana" panose="020B0604030504040204" pitchFamily="34" charset="0"/>
                <a:cs typeface="Microsoft Sans Serif"/>
              </a:rPr>
              <a:t>size </a:t>
            </a:r>
            <a:r>
              <a:rPr spc="70" dirty="0">
                <a:solidFill>
                  <a:srgbClr val="333333"/>
                </a:solidFill>
                <a:latin typeface="Verdana" panose="020B0604030504040204" pitchFamily="34" charset="0"/>
                <a:ea typeface="Verdana" panose="020B0604030504040204" pitchFamily="34" charset="0"/>
                <a:cs typeface="Microsoft Sans Serif"/>
              </a:rPr>
              <a:t>total</a:t>
            </a:r>
            <a:r>
              <a:rPr spc="-15" dirty="0">
                <a:solidFill>
                  <a:srgbClr val="333333"/>
                </a:solidFill>
                <a:latin typeface="Verdana" panose="020B0604030504040204" pitchFamily="34" charset="0"/>
                <a:ea typeface="Verdana" panose="020B0604030504040204" pitchFamily="34" charset="0"/>
                <a:cs typeface="Microsoft Sans Serif"/>
              </a:rPr>
              <a:t> </a:t>
            </a:r>
            <a:r>
              <a:rPr spc="90" dirty="0">
                <a:solidFill>
                  <a:srgbClr val="333333"/>
                </a:solidFill>
                <a:latin typeface="Verdana" panose="020B0604030504040204" pitchFamily="34" charset="0"/>
                <a:ea typeface="Verdana" panose="020B0604030504040204" pitchFamily="34" charset="0"/>
                <a:cs typeface="Microsoft Sans Serif"/>
              </a:rPr>
              <a:t>number</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5"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vertices</a:t>
            </a:r>
            <a:r>
              <a:rPr spc="-15" dirty="0">
                <a:solidFill>
                  <a:srgbClr val="333333"/>
                </a:solidFill>
                <a:latin typeface="Verdana" panose="020B0604030504040204" pitchFamily="34" charset="0"/>
                <a:ea typeface="Verdana" panose="020B0604030504040204" pitchFamily="34" charset="0"/>
                <a:cs typeface="Microsoft Sans Serif"/>
              </a:rPr>
              <a:t> </a:t>
            </a:r>
            <a:r>
              <a:rPr spc="65" dirty="0">
                <a:solidFill>
                  <a:srgbClr val="333333"/>
                </a:solidFill>
                <a:latin typeface="Verdana" panose="020B0604030504040204" pitchFamily="34" charset="0"/>
                <a:ea typeface="Verdana" panose="020B0604030504040204" pitchFamily="34" charset="0"/>
                <a:cs typeface="Microsoft Sans Serif"/>
              </a:rPr>
              <a:t>in</a:t>
            </a:r>
            <a:r>
              <a:rPr spc="-10"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5" dirty="0">
                <a:solidFill>
                  <a:srgbClr val="333333"/>
                </a:solidFill>
                <a:latin typeface="Verdana" panose="020B0604030504040204" pitchFamily="34" charset="0"/>
                <a:ea typeface="Verdana" panose="020B0604030504040204" pitchFamily="34" charset="0"/>
                <a:cs typeface="Microsoft Sans Serif"/>
              </a:rPr>
              <a:t> </a:t>
            </a:r>
            <a:r>
              <a:rPr spc="35" dirty="0">
                <a:solidFill>
                  <a:srgbClr val="333333"/>
                </a:solidFill>
                <a:latin typeface="Verdana" panose="020B0604030504040204" pitchFamily="34" charset="0"/>
                <a:ea typeface="Verdana" panose="020B0604030504040204" pitchFamily="34" charset="0"/>
                <a:cs typeface="Microsoft Sans Serif"/>
              </a:rPr>
              <a:t>graph.</a:t>
            </a:r>
            <a:endParaRPr dirty="0">
              <a:latin typeface="Verdana" panose="020B0604030504040204" pitchFamily="34" charset="0"/>
              <a:ea typeface="Verdana" panose="020B0604030504040204" pitchFamily="34" charset="0"/>
              <a:cs typeface="Microsoft Sans Serif"/>
            </a:endParaRPr>
          </a:p>
          <a:p>
            <a:pPr marL="208915" indent="-196850" algn="just">
              <a:spcBef>
                <a:spcPts val="805"/>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30"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2</a:t>
            </a:r>
            <a:r>
              <a:rPr b="1" spc="-30"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a:t>
            </a:r>
            <a:r>
              <a:rPr b="1" spc="-15" dirty="0">
                <a:solidFill>
                  <a:srgbClr val="162F59"/>
                </a:solidFill>
                <a:latin typeface="Verdana" panose="020B0604030504040204" pitchFamily="34" charset="0"/>
                <a:ea typeface="Verdana" panose="020B0604030504040204" pitchFamily="34" charset="0"/>
                <a:cs typeface="Arial"/>
              </a:rPr>
              <a:t> </a:t>
            </a:r>
            <a:r>
              <a:rPr spc="-15" dirty="0">
                <a:solidFill>
                  <a:srgbClr val="333333"/>
                </a:solidFill>
                <a:latin typeface="Verdana" panose="020B0604030504040204" pitchFamily="34" charset="0"/>
                <a:ea typeface="Verdana" panose="020B0604030504040204" pitchFamily="34" charset="0"/>
                <a:cs typeface="Microsoft Sans Serif"/>
              </a:rPr>
              <a:t>Select</a:t>
            </a:r>
            <a:r>
              <a:rPr spc="-5"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any</a:t>
            </a:r>
            <a:r>
              <a:rPr spc="-10"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vertex</a:t>
            </a:r>
            <a:r>
              <a:rPr spc="-10"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as</a:t>
            </a:r>
            <a:r>
              <a:rPr spc="20" dirty="0">
                <a:solidFill>
                  <a:srgbClr val="333333"/>
                </a:solidFill>
                <a:latin typeface="Verdana" panose="020B0604030504040204" pitchFamily="34" charset="0"/>
                <a:ea typeface="Verdana" panose="020B0604030504040204" pitchFamily="34" charset="0"/>
                <a:cs typeface="Microsoft Sans Serif"/>
              </a:rPr>
              <a:t> </a:t>
            </a:r>
            <a:r>
              <a:rPr b="1" spc="55" dirty="0">
                <a:solidFill>
                  <a:srgbClr val="333333"/>
                </a:solidFill>
                <a:latin typeface="Verdana" panose="020B0604030504040204" pitchFamily="34" charset="0"/>
                <a:ea typeface="Verdana" panose="020B0604030504040204" pitchFamily="34" charset="0"/>
                <a:cs typeface="Arial"/>
              </a:rPr>
              <a:t>starting</a:t>
            </a:r>
            <a:r>
              <a:rPr b="1" spc="-30" dirty="0">
                <a:solidFill>
                  <a:srgbClr val="333333"/>
                </a:solidFill>
                <a:latin typeface="Verdana" panose="020B0604030504040204" pitchFamily="34" charset="0"/>
                <a:ea typeface="Verdana" panose="020B0604030504040204" pitchFamily="34" charset="0"/>
                <a:cs typeface="Arial"/>
              </a:rPr>
              <a:t> </a:t>
            </a:r>
            <a:r>
              <a:rPr b="1" spc="60" dirty="0">
                <a:solidFill>
                  <a:srgbClr val="333333"/>
                </a:solidFill>
                <a:latin typeface="Verdana" panose="020B0604030504040204" pitchFamily="34" charset="0"/>
                <a:ea typeface="Verdana" panose="020B0604030504040204" pitchFamily="34" charset="0"/>
                <a:cs typeface="Arial"/>
              </a:rPr>
              <a:t>point</a:t>
            </a:r>
            <a:r>
              <a:rPr b="1" spc="-25" dirty="0">
                <a:solidFill>
                  <a:srgbClr val="333333"/>
                </a:solidFill>
                <a:latin typeface="Verdana" panose="020B0604030504040204" pitchFamily="34" charset="0"/>
                <a:ea typeface="Verdana" panose="020B0604030504040204" pitchFamily="34" charset="0"/>
                <a:cs typeface="Arial"/>
              </a:rPr>
              <a:t> </a:t>
            </a:r>
            <a:r>
              <a:rPr spc="95" dirty="0">
                <a:solidFill>
                  <a:srgbClr val="333333"/>
                </a:solidFill>
                <a:latin typeface="Verdana" panose="020B0604030504040204" pitchFamily="34" charset="0"/>
                <a:ea typeface="Verdana" panose="020B0604030504040204" pitchFamily="34" charset="0"/>
                <a:cs typeface="Microsoft Sans Serif"/>
              </a:rPr>
              <a:t>for</a:t>
            </a:r>
            <a:r>
              <a:rPr spc="-10"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traversal.</a:t>
            </a:r>
            <a:r>
              <a:rPr spc="-5" dirty="0">
                <a:solidFill>
                  <a:srgbClr val="333333"/>
                </a:solidFill>
                <a:latin typeface="Verdana" panose="020B0604030504040204" pitchFamily="34" charset="0"/>
                <a:ea typeface="Verdana" panose="020B0604030504040204" pitchFamily="34" charset="0"/>
                <a:cs typeface="Microsoft Sans Serif"/>
              </a:rPr>
              <a:t> </a:t>
            </a:r>
            <a:r>
              <a:rPr spc="5" dirty="0">
                <a:solidFill>
                  <a:srgbClr val="333333"/>
                </a:solidFill>
                <a:latin typeface="Verdana" panose="020B0604030504040204" pitchFamily="34" charset="0"/>
                <a:ea typeface="Verdana" panose="020B0604030504040204" pitchFamily="34" charset="0"/>
                <a:cs typeface="Microsoft Sans Serif"/>
              </a:rPr>
              <a:t>Visit</a:t>
            </a:r>
            <a:r>
              <a:rPr spc="-10" dirty="0">
                <a:solidFill>
                  <a:srgbClr val="333333"/>
                </a:solidFill>
                <a:latin typeface="Verdana" panose="020B0604030504040204" pitchFamily="34" charset="0"/>
                <a:ea typeface="Verdana" panose="020B0604030504040204" pitchFamily="34" charset="0"/>
                <a:cs typeface="Microsoft Sans Serif"/>
              </a:rPr>
              <a:t> </a:t>
            </a:r>
            <a:r>
              <a:rPr spc="85" dirty="0">
                <a:solidFill>
                  <a:srgbClr val="333333"/>
                </a:solidFill>
                <a:latin typeface="Verdana" panose="020B0604030504040204" pitchFamily="34" charset="0"/>
                <a:ea typeface="Verdana" panose="020B0604030504040204" pitchFamily="34" charset="0"/>
                <a:cs typeface="Microsoft Sans Serif"/>
              </a:rPr>
              <a:t>that</a:t>
            </a:r>
            <a:r>
              <a:rPr spc="-10"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vertex</a:t>
            </a:r>
            <a:r>
              <a:rPr spc="-10"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and</a:t>
            </a:r>
            <a:r>
              <a:rPr spc="-5"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insert</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it</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into</a:t>
            </a:r>
            <a:r>
              <a:rPr spc="-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0"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Queue.</a:t>
            </a:r>
            <a:endParaRPr dirty="0">
              <a:latin typeface="Verdana" panose="020B0604030504040204" pitchFamily="34" charset="0"/>
              <a:ea typeface="Verdana" panose="020B0604030504040204" pitchFamily="34" charset="0"/>
              <a:cs typeface="Microsoft Sans Serif"/>
            </a:endParaRPr>
          </a:p>
          <a:p>
            <a:pPr marL="208915" marR="5080" indent="-196850">
              <a:spcBef>
                <a:spcPts val="1030"/>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10"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3</a:t>
            </a:r>
            <a:r>
              <a:rPr b="1" spc="-10"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a:t>
            </a:r>
            <a:r>
              <a:rPr b="1" spc="-10" dirty="0">
                <a:solidFill>
                  <a:srgbClr val="162F59"/>
                </a:solidFill>
                <a:latin typeface="Verdana" panose="020B0604030504040204" pitchFamily="34" charset="0"/>
                <a:ea typeface="Verdana" panose="020B0604030504040204" pitchFamily="34" charset="0"/>
                <a:cs typeface="Arial"/>
              </a:rPr>
              <a:t> </a:t>
            </a:r>
            <a:r>
              <a:rPr spc="5" dirty="0">
                <a:solidFill>
                  <a:srgbClr val="333333"/>
                </a:solidFill>
                <a:latin typeface="Verdana" panose="020B0604030504040204" pitchFamily="34" charset="0"/>
                <a:ea typeface="Verdana" panose="020B0604030504040204" pitchFamily="34" charset="0"/>
                <a:cs typeface="Microsoft Sans Serif"/>
              </a:rPr>
              <a:t>Visit</a:t>
            </a:r>
            <a:r>
              <a:rPr spc="10" dirty="0">
                <a:solidFill>
                  <a:srgbClr val="333333"/>
                </a:solidFill>
                <a:latin typeface="Verdana" panose="020B0604030504040204" pitchFamily="34" charset="0"/>
                <a:ea typeface="Verdana" panose="020B0604030504040204" pitchFamily="34" charset="0"/>
                <a:cs typeface="Microsoft Sans Serif"/>
              </a:rPr>
              <a:t> </a:t>
            </a:r>
            <a:r>
              <a:rPr spc="20" dirty="0">
                <a:solidFill>
                  <a:srgbClr val="333333"/>
                </a:solidFill>
                <a:latin typeface="Verdana" panose="020B0604030504040204" pitchFamily="34" charset="0"/>
                <a:ea typeface="Verdana" panose="020B0604030504040204" pitchFamily="34" charset="0"/>
                <a:cs typeface="Microsoft Sans Serif"/>
              </a:rPr>
              <a:t>all</a:t>
            </a:r>
            <a:r>
              <a:rPr spc="1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0" dirty="0">
                <a:solidFill>
                  <a:srgbClr val="333333"/>
                </a:solidFill>
                <a:latin typeface="Verdana" panose="020B0604030504040204" pitchFamily="34" charset="0"/>
                <a:ea typeface="Verdana" panose="020B0604030504040204" pitchFamily="34" charset="0"/>
                <a:cs typeface="Microsoft Sans Serif"/>
              </a:rPr>
              <a:t> </a:t>
            </a:r>
            <a:r>
              <a:rPr spc="40" dirty="0">
                <a:solidFill>
                  <a:srgbClr val="333333"/>
                </a:solidFill>
                <a:latin typeface="Verdana" panose="020B0604030504040204" pitchFamily="34" charset="0"/>
                <a:ea typeface="Verdana" panose="020B0604030504040204" pitchFamily="34" charset="0"/>
                <a:cs typeface="Microsoft Sans Serif"/>
              </a:rPr>
              <a:t>non-visited</a:t>
            </a:r>
            <a:r>
              <a:rPr spc="20" dirty="0">
                <a:solidFill>
                  <a:srgbClr val="333333"/>
                </a:solidFill>
                <a:latin typeface="Verdana" panose="020B0604030504040204" pitchFamily="34" charset="0"/>
                <a:ea typeface="Verdana" panose="020B0604030504040204" pitchFamily="34" charset="0"/>
                <a:cs typeface="Microsoft Sans Serif"/>
              </a:rPr>
              <a:t> </a:t>
            </a:r>
            <a:r>
              <a:rPr b="1" spc="55" dirty="0">
                <a:solidFill>
                  <a:srgbClr val="333333"/>
                </a:solidFill>
                <a:latin typeface="Verdana" panose="020B0604030504040204" pitchFamily="34" charset="0"/>
                <a:ea typeface="Verdana" panose="020B0604030504040204" pitchFamily="34" charset="0"/>
                <a:cs typeface="Arial"/>
              </a:rPr>
              <a:t>adjacent</a:t>
            </a:r>
            <a:r>
              <a:rPr b="1" spc="-30" dirty="0">
                <a:solidFill>
                  <a:srgbClr val="333333"/>
                </a:solidFill>
                <a:latin typeface="Verdana" panose="020B0604030504040204" pitchFamily="34" charset="0"/>
                <a:ea typeface="Verdana" panose="020B0604030504040204" pitchFamily="34" charset="0"/>
                <a:cs typeface="Arial"/>
              </a:rPr>
              <a:t> </a:t>
            </a:r>
            <a:r>
              <a:rPr spc="25" dirty="0">
                <a:solidFill>
                  <a:srgbClr val="333333"/>
                </a:solidFill>
                <a:latin typeface="Verdana" panose="020B0604030504040204" pitchFamily="34" charset="0"/>
                <a:ea typeface="Verdana" panose="020B0604030504040204" pitchFamily="34" charset="0"/>
                <a:cs typeface="Microsoft Sans Serif"/>
              </a:rPr>
              <a:t>vertices</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0"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vertex</a:t>
            </a:r>
            <a:r>
              <a:rPr spc="15" dirty="0">
                <a:solidFill>
                  <a:srgbClr val="333333"/>
                </a:solidFill>
                <a:latin typeface="Verdana" panose="020B0604030504040204" pitchFamily="34" charset="0"/>
                <a:ea typeface="Verdana" panose="020B0604030504040204" pitchFamily="34" charset="0"/>
                <a:cs typeface="Microsoft Sans Serif"/>
              </a:rPr>
              <a:t> </a:t>
            </a:r>
            <a:r>
              <a:rPr spc="50" dirty="0">
                <a:solidFill>
                  <a:srgbClr val="333333"/>
                </a:solidFill>
                <a:latin typeface="Verdana" panose="020B0604030504040204" pitchFamily="34" charset="0"/>
                <a:ea typeface="Verdana" panose="020B0604030504040204" pitchFamily="34" charset="0"/>
                <a:cs typeface="Microsoft Sans Serif"/>
              </a:rPr>
              <a:t>which</a:t>
            </a:r>
            <a:r>
              <a:rPr spc="5" dirty="0">
                <a:solidFill>
                  <a:srgbClr val="333333"/>
                </a:solidFill>
                <a:latin typeface="Verdana" panose="020B0604030504040204" pitchFamily="34" charset="0"/>
                <a:ea typeface="Verdana" panose="020B0604030504040204" pitchFamily="34" charset="0"/>
                <a:cs typeface="Microsoft Sans Serif"/>
              </a:rPr>
              <a:t> </a:t>
            </a:r>
            <a:r>
              <a:rPr spc="-5" dirty="0">
                <a:solidFill>
                  <a:srgbClr val="333333"/>
                </a:solidFill>
                <a:latin typeface="Verdana" panose="020B0604030504040204" pitchFamily="34" charset="0"/>
                <a:ea typeface="Verdana" panose="020B0604030504040204" pitchFamily="34" charset="0"/>
                <a:cs typeface="Microsoft Sans Serif"/>
              </a:rPr>
              <a:t>is</a:t>
            </a:r>
            <a:r>
              <a:rPr spc="10" dirty="0">
                <a:solidFill>
                  <a:srgbClr val="333333"/>
                </a:solidFill>
                <a:latin typeface="Verdana" panose="020B0604030504040204" pitchFamily="34" charset="0"/>
                <a:ea typeface="Verdana" panose="020B0604030504040204" pitchFamily="34" charset="0"/>
                <a:cs typeface="Microsoft Sans Serif"/>
              </a:rPr>
              <a:t> </a:t>
            </a:r>
            <a:r>
              <a:rPr spc="60" dirty="0">
                <a:solidFill>
                  <a:srgbClr val="333333"/>
                </a:solidFill>
                <a:latin typeface="Verdana" panose="020B0604030504040204" pitchFamily="34" charset="0"/>
                <a:ea typeface="Verdana" panose="020B0604030504040204" pitchFamily="34" charset="0"/>
                <a:cs typeface="Microsoft Sans Serif"/>
              </a:rPr>
              <a:t>at</a:t>
            </a:r>
            <a:r>
              <a:rPr spc="15" dirty="0">
                <a:solidFill>
                  <a:srgbClr val="333333"/>
                </a:solidFill>
                <a:latin typeface="Verdana" panose="020B0604030504040204" pitchFamily="34" charset="0"/>
                <a:ea typeface="Verdana" panose="020B0604030504040204" pitchFamily="34" charset="0"/>
                <a:cs typeface="Microsoft Sans Serif"/>
              </a:rPr>
              <a:t> </a:t>
            </a:r>
            <a:r>
              <a:rPr spc="100" dirty="0">
                <a:solidFill>
                  <a:srgbClr val="333333"/>
                </a:solidFill>
                <a:latin typeface="Verdana" panose="020B0604030504040204" pitchFamily="34" charset="0"/>
                <a:ea typeface="Verdana" panose="020B0604030504040204" pitchFamily="34" charset="0"/>
                <a:cs typeface="Microsoft Sans Serif"/>
              </a:rPr>
              <a:t>front</a:t>
            </a:r>
            <a:r>
              <a:rPr spc="1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1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0" dirty="0">
                <a:solidFill>
                  <a:srgbClr val="333333"/>
                </a:solidFill>
                <a:latin typeface="Verdana" panose="020B0604030504040204" pitchFamily="34" charset="0"/>
                <a:ea typeface="Verdana" panose="020B0604030504040204" pitchFamily="34" charset="0"/>
                <a:cs typeface="Microsoft Sans Serif"/>
              </a:rPr>
              <a:t> </a:t>
            </a:r>
            <a:r>
              <a:rPr spc="35" dirty="0">
                <a:solidFill>
                  <a:srgbClr val="333333"/>
                </a:solidFill>
                <a:latin typeface="Verdana" panose="020B0604030504040204" pitchFamily="34" charset="0"/>
                <a:ea typeface="Verdana" panose="020B0604030504040204" pitchFamily="34" charset="0"/>
                <a:cs typeface="Microsoft Sans Serif"/>
              </a:rPr>
              <a:t>Queue</a:t>
            </a:r>
            <a:r>
              <a:rPr spc="15"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and</a:t>
            </a:r>
            <a:r>
              <a:rPr spc="10"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insert </a:t>
            </a:r>
            <a:r>
              <a:rPr spc="-425" dirty="0">
                <a:solidFill>
                  <a:srgbClr val="333333"/>
                </a:solidFill>
                <a:latin typeface="Verdana" panose="020B0604030504040204" pitchFamily="34" charset="0"/>
                <a:ea typeface="Verdana" panose="020B0604030504040204" pitchFamily="34" charset="0"/>
                <a:cs typeface="Microsoft Sans Serif"/>
              </a:rPr>
              <a:t> </a:t>
            </a:r>
            <a:r>
              <a:rPr spc="90" dirty="0">
                <a:solidFill>
                  <a:srgbClr val="333333"/>
                </a:solidFill>
                <a:latin typeface="Verdana" panose="020B0604030504040204" pitchFamily="34" charset="0"/>
                <a:ea typeface="Verdana" panose="020B0604030504040204" pitchFamily="34" charset="0"/>
                <a:cs typeface="Microsoft Sans Serif"/>
              </a:rPr>
              <a:t>them</a:t>
            </a:r>
            <a:r>
              <a:rPr spc="-20"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into</a:t>
            </a:r>
            <a:r>
              <a:rPr spc="-1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5"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Queue.</a:t>
            </a:r>
            <a:endParaRPr dirty="0">
              <a:latin typeface="Verdana" panose="020B0604030504040204" pitchFamily="34" charset="0"/>
              <a:ea typeface="Verdana" panose="020B0604030504040204" pitchFamily="34" charset="0"/>
              <a:cs typeface="Microsoft Sans Serif"/>
            </a:endParaRPr>
          </a:p>
          <a:p>
            <a:pPr marL="208915" marR="14604" indent="-196850">
              <a:spcBef>
                <a:spcPts val="1010"/>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50"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4</a:t>
            </a:r>
            <a:r>
              <a:rPr b="1" spc="55"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a:t>
            </a:r>
            <a:r>
              <a:rPr b="1" spc="-10" dirty="0">
                <a:solidFill>
                  <a:srgbClr val="162F59"/>
                </a:solidFill>
                <a:latin typeface="Verdana" panose="020B0604030504040204" pitchFamily="34" charset="0"/>
                <a:ea typeface="Verdana" panose="020B0604030504040204" pitchFamily="34" charset="0"/>
                <a:cs typeface="Arial"/>
              </a:rPr>
              <a:t> </a:t>
            </a:r>
            <a:r>
              <a:rPr spc="35" dirty="0">
                <a:solidFill>
                  <a:srgbClr val="333333"/>
                </a:solidFill>
                <a:latin typeface="Verdana" panose="020B0604030504040204" pitchFamily="34" charset="0"/>
                <a:ea typeface="Verdana" panose="020B0604030504040204" pitchFamily="34" charset="0"/>
                <a:cs typeface="Microsoft Sans Serif"/>
              </a:rPr>
              <a:t>When</a:t>
            </a:r>
            <a:r>
              <a:rPr spc="75" dirty="0">
                <a:solidFill>
                  <a:srgbClr val="333333"/>
                </a:solidFill>
                <a:latin typeface="Verdana" panose="020B0604030504040204" pitchFamily="34" charset="0"/>
                <a:ea typeface="Verdana" panose="020B0604030504040204" pitchFamily="34" charset="0"/>
                <a:cs typeface="Microsoft Sans Serif"/>
              </a:rPr>
              <a:t> </a:t>
            </a:r>
            <a:r>
              <a:rPr spc="70" dirty="0">
                <a:solidFill>
                  <a:srgbClr val="333333"/>
                </a:solidFill>
                <a:latin typeface="Verdana" panose="020B0604030504040204" pitchFamily="34" charset="0"/>
                <a:ea typeface="Verdana" panose="020B0604030504040204" pitchFamily="34" charset="0"/>
                <a:cs typeface="Microsoft Sans Serif"/>
              </a:rPr>
              <a:t>there</a:t>
            </a:r>
            <a:r>
              <a:rPr spc="75" dirty="0">
                <a:solidFill>
                  <a:srgbClr val="333333"/>
                </a:solidFill>
                <a:latin typeface="Verdana" panose="020B0604030504040204" pitchFamily="34" charset="0"/>
                <a:ea typeface="Verdana" panose="020B0604030504040204" pitchFamily="34" charset="0"/>
                <a:cs typeface="Microsoft Sans Serif"/>
              </a:rPr>
              <a:t> </a:t>
            </a:r>
            <a:r>
              <a:rPr spc="-5" dirty="0">
                <a:solidFill>
                  <a:srgbClr val="333333"/>
                </a:solidFill>
                <a:latin typeface="Verdana" panose="020B0604030504040204" pitchFamily="34" charset="0"/>
                <a:ea typeface="Verdana" panose="020B0604030504040204" pitchFamily="34" charset="0"/>
                <a:cs typeface="Microsoft Sans Serif"/>
              </a:rPr>
              <a:t>is</a:t>
            </a:r>
            <a:r>
              <a:rPr spc="75"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no</a:t>
            </a:r>
            <a:r>
              <a:rPr spc="75" dirty="0">
                <a:solidFill>
                  <a:srgbClr val="333333"/>
                </a:solidFill>
                <a:latin typeface="Verdana" panose="020B0604030504040204" pitchFamily="34" charset="0"/>
                <a:ea typeface="Verdana" panose="020B0604030504040204" pitchFamily="34" charset="0"/>
                <a:cs typeface="Microsoft Sans Serif"/>
              </a:rPr>
              <a:t> </a:t>
            </a:r>
            <a:r>
              <a:rPr spc="60" dirty="0">
                <a:solidFill>
                  <a:srgbClr val="333333"/>
                </a:solidFill>
                <a:latin typeface="Verdana" panose="020B0604030504040204" pitchFamily="34" charset="0"/>
                <a:ea typeface="Verdana" panose="020B0604030504040204" pitchFamily="34" charset="0"/>
                <a:cs typeface="Microsoft Sans Serif"/>
              </a:rPr>
              <a:t>new</a:t>
            </a:r>
            <a:r>
              <a:rPr spc="75"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vertex</a:t>
            </a:r>
            <a:r>
              <a:rPr spc="75" dirty="0">
                <a:solidFill>
                  <a:srgbClr val="333333"/>
                </a:solidFill>
                <a:latin typeface="Verdana" panose="020B0604030504040204" pitchFamily="34" charset="0"/>
                <a:ea typeface="Verdana" panose="020B0604030504040204" pitchFamily="34" charset="0"/>
                <a:cs typeface="Microsoft Sans Serif"/>
              </a:rPr>
              <a:t> </a:t>
            </a:r>
            <a:r>
              <a:rPr spc="100" dirty="0">
                <a:solidFill>
                  <a:srgbClr val="333333"/>
                </a:solidFill>
                <a:latin typeface="Verdana" panose="020B0604030504040204" pitchFamily="34" charset="0"/>
                <a:ea typeface="Verdana" panose="020B0604030504040204" pitchFamily="34" charset="0"/>
                <a:cs typeface="Microsoft Sans Serif"/>
              </a:rPr>
              <a:t>to</a:t>
            </a:r>
            <a:r>
              <a:rPr spc="75"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be</a:t>
            </a:r>
            <a:r>
              <a:rPr spc="75" dirty="0">
                <a:solidFill>
                  <a:srgbClr val="333333"/>
                </a:solidFill>
                <a:latin typeface="Verdana" panose="020B0604030504040204" pitchFamily="34" charset="0"/>
                <a:ea typeface="Verdana" panose="020B0604030504040204" pitchFamily="34" charset="0"/>
                <a:cs typeface="Microsoft Sans Serif"/>
              </a:rPr>
              <a:t> </a:t>
            </a:r>
            <a:r>
              <a:rPr spc="35" dirty="0">
                <a:solidFill>
                  <a:srgbClr val="333333"/>
                </a:solidFill>
                <a:latin typeface="Verdana" panose="020B0604030504040204" pitchFamily="34" charset="0"/>
                <a:ea typeface="Verdana" panose="020B0604030504040204" pitchFamily="34" charset="0"/>
                <a:cs typeface="Microsoft Sans Serif"/>
              </a:rPr>
              <a:t>visited</a:t>
            </a:r>
            <a:r>
              <a:rPr spc="75" dirty="0">
                <a:solidFill>
                  <a:srgbClr val="333333"/>
                </a:solidFill>
                <a:latin typeface="Verdana" panose="020B0604030504040204" pitchFamily="34" charset="0"/>
                <a:ea typeface="Verdana" panose="020B0604030504040204" pitchFamily="34" charset="0"/>
                <a:cs typeface="Microsoft Sans Serif"/>
              </a:rPr>
              <a:t> </a:t>
            </a:r>
            <a:r>
              <a:rPr spc="105" dirty="0">
                <a:solidFill>
                  <a:srgbClr val="333333"/>
                </a:solidFill>
                <a:latin typeface="Verdana" panose="020B0604030504040204" pitchFamily="34" charset="0"/>
                <a:ea typeface="Verdana" panose="020B0604030504040204" pitchFamily="34" charset="0"/>
                <a:cs typeface="Microsoft Sans Serif"/>
              </a:rPr>
              <a:t>from</a:t>
            </a:r>
            <a:r>
              <a:rPr spc="75" dirty="0">
                <a:solidFill>
                  <a:srgbClr val="333333"/>
                </a:solidFill>
                <a:latin typeface="Verdana" panose="020B0604030504040204" pitchFamily="34" charset="0"/>
                <a:ea typeface="Verdana" panose="020B0604030504040204" pitchFamily="34" charset="0"/>
                <a:cs typeface="Microsoft Sans Serif"/>
              </a:rPr>
              <a:t> the</a:t>
            </a:r>
            <a:r>
              <a:rPr spc="70"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vertex</a:t>
            </a:r>
            <a:r>
              <a:rPr spc="75" dirty="0">
                <a:solidFill>
                  <a:srgbClr val="333333"/>
                </a:solidFill>
                <a:latin typeface="Verdana" panose="020B0604030504040204" pitchFamily="34" charset="0"/>
                <a:ea typeface="Verdana" panose="020B0604030504040204" pitchFamily="34" charset="0"/>
                <a:cs typeface="Microsoft Sans Serif"/>
              </a:rPr>
              <a:t> </a:t>
            </a:r>
            <a:r>
              <a:rPr spc="50" dirty="0">
                <a:solidFill>
                  <a:srgbClr val="333333"/>
                </a:solidFill>
                <a:latin typeface="Verdana" panose="020B0604030504040204" pitchFamily="34" charset="0"/>
                <a:ea typeface="Verdana" panose="020B0604030504040204" pitchFamily="34" charset="0"/>
                <a:cs typeface="Microsoft Sans Serif"/>
              </a:rPr>
              <a:t>which</a:t>
            </a:r>
            <a:r>
              <a:rPr spc="75" dirty="0">
                <a:solidFill>
                  <a:srgbClr val="333333"/>
                </a:solidFill>
                <a:latin typeface="Verdana" panose="020B0604030504040204" pitchFamily="34" charset="0"/>
                <a:ea typeface="Verdana" panose="020B0604030504040204" pitchFamily="34" charset="0"/>
                <a:cs typeface="Microsoft Sans Serif"/>
              </a:rPr>
              <a:t> </a:t>
            </a:r>
            <a:r>
              <a:rPr spc="-5" dirty="0">
                <a:solidFill>
                  <a:srgbClr val="333333"/>
                </a:solidFill>
                <a:latin typeface="Verdana" panose="020B0604030504040204" pitchFamily="34" charset="0"/>
                <a:ea typeface="Verdana" panose="020B0604030504040204" pitchFamily="34" charset="0"/>
                <a:cs typeface="Microsoft Sans Serif"/>
              </a:rPr>
              <a:t>is</a:t>
            </a:r>
            <a:r>
              <a:rPr spc="75" dirty="0">
                <a:solidFill>
                  <a:srgbClr val="333333"/>
                </a:solidFill>
                <a:latin typeface="Verdana" panose="020B0604030504040204" pitchFamily="34" charset="0"/>
                <a:ea typeface="Verdana" panose="020B0604030504040204" pitchFamily="34" charset="0"/>
                <a:cs typeface="Microsoft Sans Serif"/>
              </a:rPr>
              <a:t> </a:t>
            </a:r>
            <a:r>
              <a:rPr spc="60" dirty="0">
                <a:solidFill>
                  <a:srgbClr val="333333"/>
                </a:solidFill>
                <a:latin typeface="Verdana" panose="020B0604030504040204" pitchFamily="34" charset="0"/>
                <a:ea typeface="Verdana" panose="020B0604030504040204" pitchFamily="34" charset="0"/>
                <a:cs typeface="Microsoft Sans Serif"/>
              </a:rPr>
              <a:t>at</a:t>
            </a:r>
            <a:r>
              <a:rPr spc="75" dirty="0">
                <a:solidFill>
                  <a:srgbClr val="333333"/>
                </a:solidFill>
                <a:latin typeface="Verdana" panose="020B0604030504040204" pitchFamily="34" charset="0"/>
                <a:ea typeface="Verdana" panose="020B0604030504040204" pitchFamily="34" charset="0"/>
                <a:cs typeface="Microsoft Sans Serif"/>
              </a:rPr>
              <a:t> </a:t>
            </a:r>
            <a:r>
              <a:rPr spc="100" dirty="0">
                <a:solidFill>
                  <a:srgbClr val="333333"/>
                </a:solidFill>
                <a:latin typeface="Verdana" panose="020B0604030504040204" pitchFamily="34" charset="0"/>
                <a:ea typeface="Verdana" panose="020B0604030504040204" pitchFamily="34" charset="0"/>
                <a:cs typeface="Microsoft Sans Serif"/>
              </a:rPr>
              <a:t>front</a:t>
            </a:r>
            <a:r>
              <a:rPr spc="75" dirty="0">
                <a:solidFill>
                  <a:srgbClr val="333333"/>
                </a:solidFill>
                <a:latin typeface="Verdana" panose="020B0604030504040204" pitchFamily="34" charset="0"/>
                <a:ea typeface="Verdana" panose="020B0604030504040204" pitchFamily="34" charset="0"/>
                <a:cs typeface="Microsoft Sans Serif"/>
              </a:rPr>
              <a:t> </a:t>
            </a:r>
            <a:r>
              <a:rPr spc="80" dirty="0">
                <a:solidFill>
                  <a:srgbClr val="333333"/>
                </a:solidFill>
                <a:latin typeface="Verdana" panose="020B0604030504040204" pitchFamily="34" charset="0"/>
                <a:ea typeface="Verdana" panose="020B0604030504040204" pitchFamily="34" charset="0"/>
                <a:cs typeface="Microsoft Sans Serif"/>
              </a:rPr>
              <a:t>of</a:t>
            </a:r>
            <a:r>
              <a:rPr spc="75" dirty="0">
                <a:solidFill>
                  <a:srgbClr val="333333"/>
                </a:solidFill>
                <a:latin typeface="Verdana" panose="020B0604030504040204" pitchFamily="34" charset="0"/>
                <a:ea typeface="Verdana" panose="020B0604030504040204" pitchFamily="34" charset="0"/>
                <a:cs typeface="Microsoft Sans Serif"/>
              </a:rPr>
              <a:t> the </a:t>
            </a:r>
            <a:r>
              <a:rPr spc="35" dirty="0">
                <a:solidFill>
                  <a:srgbClr val="333333"/>
                </a:solidFill>
                <a:latin typeface="Verdana" panose="020B0604030504040204" pitchFamily="34" charset="0"/>
                <a:ea typeface="Verdana" panose="020B0604030504040204" pitchFamily="34" charset="0"/>
                <a:cs typeface="Microsoft Sans Serif"/>
              </a:rPr>
              <a:t>Queue</a:t>
            </a:r>
            <a:r>
              <a:rPr spc="75" dirty="0">
                <a:solidFill>
                  <a:srgbClr val="333333"/>
                </a:solidFill>
                <a:latin typeface="Verdana" panose="020B0604030504040204" pitchFamily="34" charset="0"/>
                <a:ea typeface="Verdana" panose="020B0604030504040204" pitchFamily="34" charset="0"/>
                <a:cs typeface="Microsoft Sans Serif"/>
              </a:rPr>
              <a:t> then </a:t>
            </a:r>
            <a:r>
              <a:rPr spc="-425" dirty="0">
                <a:solidFill>
                  <a:srgbClr val="333333"/>
                </a:solidFill>
                <a:latin typeface="Verdana" panose="020B0604030504040204" pitchFamily="34" charset="0"/>
                <a:ea typeface="Verdana" panose="020B0604030504040204" pitchFamily="34" charset="0"/>
                <a:cs typeface="Microsoft Sans Serif"/>
              </a:rPr>
              <a:t> </a:t>
            </a:r>
            <a:r>
              <a:rPr spc="40" dirty="0">
                <a:solidFill>
                  <a:srgbClr val="333333"/>
                </a:solidFill>
                <a:latin typeface="Verdana" panose="020B0604030504040204" pitchFamily="34" charset="0"/>
                <a:ea typeface="Verdana" panose="020B0604030504040204" pitchFamily="34" charset="0"/>
                <a:cs typeface="Microsoft Sans Serif"/>
              </a:rPr>
              <a:t>delete</a:t>
            </a:r>
            <a:r>
              <a:rPr spc="-20" dirty="0">
                <a:solidFill>
                  <a:srgbClr val="333333"/>
                </a:solidFill>
                <a:latin typeface="Verdana" panose="020B0604030504040204" pitchFamily="34" charset="0"/>
                <a:ea typeface="Verdana" panose="020B0604030504040204" pitchFamily="34" charset="0"/>
                <a:cs typeface="Microsoft Sans Serif"/>
              </a:rPr>
              <a:t> </a:t>
            </a:r>
            <a:r>
              <a:rPr spc="85" dirty="0">
                <a:solidFill>
                  <a:srgbClr val="333333"/>
                </a:solidFill>
                <a:latin typeface="Verdana" panose="020B0604030504040204" pitchFamily="34" charset="0"/>
                <a:ea typeface="Verdana" panose="020B0604030504040204" pitchFamily="34" charset="0"/>
                <a:cs typeface="Microsoft Sans Serif"/>
              </a:rPr>
              <a:t>that</a:t>
            </a:r>
            <a:r>
              <a:rPr spc="-15" dirty="0">
                <a:solidFill>
                  <a:srgbClr val="333333"/>
                </a:solidFill>
                <a:latin typeface="Verdana" panose="020B0604030504040204" pitchFamily="34" charset="0"/>
                <a:ea typeface="Verdana" panose="020B0604030504040204" pitchFamily="34" charset="0"/>
                <a:cs typeface="Microsoft Sans Serif"/>
              </a:rPr>
              <a:t> </a:t>
            </a:r>
            <a:r>
              <a:rPr spc="35" dirty="0">
                <a:solidFill>
                  <a:srgbClr val="333333"/>
                </a:solidFill>
                <a:latin typeface="Verdana" panose="020B0604030504040204" pitchFamily="34" charset="0"/>
                <a:ea typeface="Verdana" panose="020B0604030504040204" pitchFamily="34" charset="0"/>
                <a:cs typeface="Microsoft Sans Serif"/>
              </a:rPr>
              <a:t>vertex.</a:t>
            </a:r>
            <a:endParaRPr dirty="0">
              <a:latin typeface="Verdana" panose="020B0604030504040204" pitchFamily="34" charset="0"/>
              <a:ea typeface="Verdana" panose="020B0604030504040204" pitchFamily="34" charset="0"/>
              <a:cs typeface="Microsoft Sans Serif"/>
            </a:endParaRPr>
          </a:p>
          <a:p>
            <a:pPr marL="208915" indent="-196850" algn="just">
              <a:spcBef>
                <a:spcPts val="785"/>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35"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5</a:t>
            </a:r>
            <a:r>
              <a:rPr b="1" spc="-35"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a:t>
            </a:r>
            <a:r>
              <a:rPr b="1" spc="-15" dirty="0">
                <a:solidFill>
                  <a:srgbClr val="162F59"/>
                </a:solidFill>
                <a:latin typeface="Verdana" panose="020B0604030504040204" pitchFamily="34" charset="0"/>
                <a:ea typeface="Verdana" panose="020B0604030504040204" pitchFamily="34" charset="0"/>
                <a:cs typeface="Arial"/>
              </a:rPr>
              <a:t> </a:t>
            </a:r>
            <a:r>
              <a:rPr spc="5" dirty="0">
                <a:solidFill>
                  <a:srgbClr val="333333"/>
                </a:solidFill>
                <a:latin typeface="Verdana" panose="020B0604030504040204" pitchFamily="34" charset="0"/>
                <a:ea typeface="Verdana" panose="020B0604030504040204" pitchFamily="34" charset="0"/>
                <a:cs typeface="Microsoft Sans Serif"/>
              </a:rPr>
              <a:t>Repeat</a:t>
            </a:r>
            <a:r>
              <a:rPr spc="-15"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steps</a:t>
            </a:r>
            <a:r>
              <a:rPr spc="-10"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3</a:t>
            </a:r>
            <a:r>
              <a:rPr spc="-15"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and</a:t>
            </a:r>
            <a:r>
              <a:rPr spc="-15" dirty="0">
                <a:solidFill>
                  <a:srgbClr val="333333"/>
                </a:solidFill>
                <a:latin typeface="Verdana" panose="020B0604030504040204" pitchFamily="34" charset="0"/>
                <a:ea typeface="Verdana" panose="020B0604030504040204" pitchFamily="34" charset="0"/>
                <a:cs typeface="Microsoft Sans Serif"/>
              </a:rPr>
              <a:t> </a:t>
            </a:r>
            <a:r>
              <a:rPr spc="25" dirty="0">
                <a:solidFill>
                  <a:srgbClr val="333333"/>
                </a:solidFill>
                <a:latin typeface="Verdana" panose="020B0604030504040204" pitchFamily="34" charset="0"/>
                <a:ea typeface="Verdana" panose="020B0604030504040204" pitchFamily="34" charset="0"/>
                <a:cs typeface="Microsoft Sans Serif"/>
              </a:rPr>
              <a:t>4</a:t>
            </a:r>
            <a:r>
              <a:rPr spc="-10"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until</a:t>
            </a:r>
            <a:r>
              <a:rPr spc="-15"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queue</a:t>
            </a:r>
            <a:r>
              <a:rPr spc="-10"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becomes</a:t>
            </a:r>
            <a:r>
              <a:rPr spc="-15"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empty.</a:t>
            </a:r>
            <a:endParaRPr dirty="0">
              <a:latin typeface="Verdana" panose="020B0604030504040204" pitchFamily="34" charset="0"/>
              <a:ea typeface="Verdana" panose="020B0604030504040204" pitchFamily="34" charset="0"/>
              <a:cs typeface="Microsoft Sans Serif"/>
            </a:endParaRPr>
          </a:p>
          <a:p>
            <a:pPr marL="208915" marR="24765" indent="-196850">
              <a:spcBef>
                <a:spcPts val="1030"/>
              </a:spcBef>
              <a:buChar char="•"/>
              <a:tabLst>
                <a:tab pos="209550" algn="l"/>
              </a:tabLst>
            </a:pPr>
            <a:r>
              <a:rPr b="1" spc="10" dirty="0">
                <a:solidFill>
                  <a:srgbClr val="162F59"/>
                </a:solidFill>
                <a:latin typeface="Verdana" panose="020B0604030504040204" pitchFamily="34" charset="0"/>
                <a:ea typeface="Verdana" panose="020B0604030504040204" pitchFamily="34" charset="0"/>
                <a:cs typeface="Arial"/>
              </a:rPr>
              <a:t>Step</a:t>
            </a:r>
            <a:r>
              <a:rPr b="1" spc="210" dirty="0">
                <a:solidFill>
                  <a:srgbClr val="162F59"/>
                </a:solidFill>
                <a:latin typeface="Verdana" panose="020B0604030504040204" pitchFamily="34" charset="0"/>
                <a:ea typeface="Verdana" panose="020B0604030504040204" pitchFamily="34" charset="0"/>
                <a:cs typeface="Arial"/>
              </a:rPr>
              <a:t> </a:t>
            </a:r>
            <a:r>
              <a:rPr b="1" spc="25" dirty="0">
                <a:solidFill>
                  <a:srgbClr val="162F59"/>
                </a:solidFill>
                <a:latin typeface="Verdana" panose="020B0604030504040204" pitchFamily="34" charset="0"/>
                <a:ea typeface="Verdana" panose="020B0604030504040204" pitchFamily="34" charset="0"/>
                <a:cs typeface="Arial"/>
              </a:rPr>
              <a:t>6</a:t>
            </a:r>
            <a:r>
              <a:rPr b="1" spc="215" dirty="0">
                <a:solidFill>
                  <a:srgbClr val="162F59"/>
                </a:solidFill>
                <a:latin typeface="Verdana" panose="020B0604030504040204" pitchFamily="34" charset="0"/>
                <a:ea typeface="Verdana" panose="020B0604030504040204" pitchFamily="34" charset="0"/>
                <a:cs typeface="Arial"/>
              </a:rPr>
              <a:t> </a:t>
            </a:r>
            <a:r>
              <a:rPr b="1" spc="-20" dirty="0">
                <a:solidFill>
                  <a:srgbClr val="162F59"/>
                </a:solidFill>
                <a:latin typeface="Verdana" panose="020B0604030504040204" pitchFamily="34" charset="0"/>
                <a:ea typeface="Verdana" panose="020B0604030504040204" pitchFamily="34" charset="0"/>
                <a:cs typeface="Arial"/>
              </a:rPr>
              <a:t>-</a:t>
            </a:r>
            <a:r>
              <a:rPr b="1" spc="-10" dirty="0">
                <a:solidFill>
                  <a:srgbClr val="162F59"/>
                </a:solidFill>
                <a:latin typeface="Verdana" panose="020B0604030504040204" pitchFamily="34" charset="0"/>
                <a:ea typeface="Verdana" panose="020B0604030504040204" pitchFamily="34" charset="0"/>
                <a:cs typeface="Arial"/>
              </a:rPr>
              <a:t> </a:t>
            </a:r>
            <a:r>
              <a:rPr spc="35" dirty="0">
                <a:solidFill>
                  <a:srgbClr val="333333"/>
                </a:solidFill>
                <a:latin typeface="Verdana" panose="020B0604030504040204" pitchFamily="34" charset="0"/>
                <a:ea typeface="Verdana" panose="020B0604030504040204" pitchFamily="34" charset="0"/>
                <a:cs typeface="Microsoft Sans Serif"/>
              </a:rPr>
              <a:t>When</a:t>
            </a:r>
            <a:r>
              <a:rPr spc="229"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queue</a:t>
            </a:r>
            <a:r>
              <a:rPr spc="235" dirty="0">
                <a:solidFill>
                  <a:srgbClr val="333333"/>
                </a:solidFill>
                <a:latin typeface="Verdana" panose="020B0604030504040204" pitchFamily="34" charset="0"/>
                <a:ea typeface="Verdana" panose="020B0604030504040204" pitchFamily="34" charset="0"/>
                <a:cs typeface="Microsoft Sans Serif"/>
              </a:rPr>
              <a:t> </a:t>
            </a:r>
            <a:r>
              <a:rPr spc="30" dirty="0">
                <a:solidFill>
                  <a:srgbClr val="333333"/>
                </a:solidFill>
                <a:latin typeface="Verdana" panose="020B0604030504040204" pitchFamily="34" charset="0"/>
                <a:ea typeface="Verdana" panose="020B0604030504040204" pitchFamily="34" charset="0"/>
                <a:cs typeface="Microsoft Sans Serif"/>
              </a:rPr>
              <a:t>becomes</a:t>
            </a:r>
            <a:r>
              <a:rPr spc="229"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empty,</a:t>
            </a:r>
            <a:r>
              <a:rPr spc="235"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then</a:t>
            </a:r>
            <a:r>
              <a:rPr spc="235" dirty="0">
                <a:solidFill>
                  <a:srgbClr val="333333"/>
                </a:solidFill>
                <a:latin typeface="Verdana" panose="020B0604030504040204" pitchFamily="34" charset="0"/>
                <a:ea typeface="Verdana" panose="020B0604030504040204" pitchFamily="34" charset="0"/>
                <a:cs typeface="Microsoft Sans Serif"/>
              </a:rPr>
              <a:t> </a:t>
            </a:r>
            <a:r>
              <a:rPr spc="60" dirty="0">
                <a:solidFill>
                  <a:srgbClr val="333333"/>
                </a:solidFill>
                <a:latin typeface="Verdana" panose="020B0604030504040204" pitchFamily="34" charset="0"/>
                <a:ea typeface="Verdana" panose="020B0604030504040204" pitchFamily="34" charset="0"/>
                <a:cs typeface="Microsoft Sans Serif"/>
              </a:rPr>
              <a:t>produce</a:t>
            </a:r>
            <a:r>
              <a:rPr spc="229" dirty="0">
                <a:solidFill>
                  <a:srgbClr val="333333"/>
                </a:solidFill>
                <a:latin typeface="Verdana" panose="020B0604030504040204" pitchFamily="34" charset="0"/>
                <a:ea typeface="Verdana" panose="020B0604030504040204" pitchFamily="34" charset="0"/>
                <a:cs typeface="Microsoft Sans Serif"/>
              </a:rPr>
              <a:t> </a:t>
            </a:r>
            <a:r>
              <a:rPr spc="65" dirty="0">
                <a:solidFill>
                  <a:srgbClr val="333333"/>
                </a:solidFill>
                <a:latin typeface="Verdana" panose="020B0604030504040204" pitchFamily="34" charset="0"/>
                <a:ea typeface="Verdana" panose="020B0604030504040204" pitchFamily="34" charset="0"/>
                <a:cs typeface="Microsoft Sans Serif"/>
              </a:rPr>
              <a:t>ﬁnal</a:t>
            </a:r>
            <a:r>
              <a:rPr spc="235" dirty="0">
                <a:solidFill>
                  <a:srgbClr val="333333"/>
                </a:solidFill>
                <a:latin typeface="Verdana" panose="020B0604030504040204" pitchFamily="34" charset="0"/>
                <a:ea typeface="Verdana" panose="020B0604030504040204" pitchFamily="34" charset="0"/>
                <a:cs typeface="Microsoft Sans Serif"/>
              </a:rPr>
              <a:t> </a:t>
            </a:r>
            <a:r>
              <a:rPr spc="40" dirty="0">
                <a:solidFill>
                  <a:srgbClr val="333333"/>
                </a:solidFill>
                <a:latin typeface="Verdana" panose="020B0604030504040204" pitchFamily="34" charset="0"/>
                <a:ea typeface="Verdana" panose="020B0604030504040204" pitchFamily="34" charset="0"/>
                <a:cs typeface="Microsoft Sans Serif"/>
              </a:rPr>
              <a:t>spanning</a:t>
            </a:r>
            <a:r>
              <a:rPr spc="229" dirty="0">
                <a:solidFill>
                  <a:srgbClr val="333333"/>
                </a:solidFill>
                <a:latin typeface="Verdana" panose="020B0604030504040204" pitchFamily="34" charset="0"/>
                <a:ea typeface="Verdana" panose="020B0604030504040204" pitchFamily="34" charset="0"/>
                <a:cs typeface="Microsoft Sans Serif"/>
              </a:rPr>
              <a:t> </a:t>
            </a:r>
            <a:r>
              <a:rPr spc="65" dirty="0">
                <a:solidFill>
                  <a:srgbClr val="333333"/>
                </a:solidFill>
                <a:latin typeface="Verdana" panose="020B0604030504040204" pitchFamily="34" charset="0"/>
                <a:ea typeface="Verdana" panose="020B0604030504040204" pitchFamily="34" charset="0"/>
                <a:cs typeface="Microsoft Sans Serif"/>
              </a:rPr>
              <a:t>tree</a:t>
            </a:r>
            <a:r>
              <a:rPr spc="235" dirty="0">
                <a:solidFill>
                  <a:srgbClr val="333333"/>
                </a:solidFill>
                <a:latin typeface="Verdana" panose="020B0604030504040204" pitchFamily="34" charset="0"/>
                <a:ea typeface="Verdana" panose="020B0604030504040204" pitchFamily="34" charset="0"/>
                <a:cs typeface="Microsoft Sans Serif"/>
              </a:rPr>
              <a:t> </a:t>
            </a:r>
            <a:r>
              <a:rPr spc="45" dirty="0">
                <a:solidFill>
                  <a:srgbClr val="333333"/>
                </a:solidFill>
                <a:latin typeface="Verdana" panose="020B0604030504040204" pitchFamily="34" charset="0"/>
                <a:ea typeface="Verdana" panose="020B0604030504040204" pitchFamily="34" charset="0"/>
                <a:cs typeface="Microsoft Sans Serif"/>
              </a:rPr>
              <a:t>by</a:t>
            </a:r>
            <a:r>
              <a:rPr spc="229" dirty="0">
                <a:solidFill>
                  <a:srgbClr val="333333"/>
                </a:solidFill>
                <a:latin typeface="Verdana" panose="020B0604030504040204" pitchFamily="34" charset="0"/>
                <a:ea typeface="Verdana" panose="020B0604030504040204" pitchFamily="34" charset="0"/>
                <a:cs typeface="Microsoft Sans Serif"/>
              </a:rPr>
              <a:t> </a:t>
            </a:r>
            <a:r>
              <a:rPr spc="55" dirty="0">
                <a:solidFill>
                  <a:srgbClr val="333333"/>
                </a:solidFill>
                <a:latin typeface="Verdana" panose="020B0604030504040204" pitchFamily="34" charset="0"/>
                <a:ea typeface="Verdana" panose="020B0604030504040204" pitchFamily="34" charset="0"/>
                <a:cs typeface="Microsoft Sans Serif"/>
              </a:rPr>
              <a:t>removing</a:t>
            </a:r>
            <a:r>
              <a:rPr spc="235" dirty="0">
                <a:solidFill>
                  <a:srgbClr val="333333"/>
                </a:solidFill>
                <a:latin typeface="Verdana" panose="020B0604030504040204" pitchFamily="34" charset="0"/>
                <a:ea typeface="Verdana" panose="020B0604030504040204" pitchFamily="34" charset="0"/>
                <a:cs typeface="Microsoft Sans Serif"/>
              </a:rPr>
              <a:t> </a:t>
            </a:r>
            <a:r>
              <a:rPr spc="50" dirty="0">
                <a:solidFill>
                  <a:srgbClr val="333333"/>
                </a:solidFill>
                <a:latin typeface="Verdana" panose="020B0604030504040204" pitchFamily="34" charset="0"/>
                <a:ea typeface="Verdana" panose="020B0604030504040204" pitchFamily="34" charset="0"/>
                <a:cs typeface="Microsoft Sans Serif"/>
              </a:rPr>
              <a:t>unused</a:t>
            </a:r>
            <a:r>
              <a:rPr spc="229" dirty="0">
                <a:solidFill>
                  <a:srgbClr val="333333"/>
                </a:solidFill>
                <a:latin typeface="Verdana" panose="020B0604030504040204" pitchFamily="34" charset="0"/>
                <a:ea typeface="Verdana" panose="020B0604030504040204" pitchFamily="34" charset="0"/>
                <a:cs typeface="Microsoft Sans Serif"/>
              </a:rPr>
              <a:t> </a:t>
            </a:r>
            <a:r>
              <a:rPr spc="5" dirty="0">
                <a:solidFill>
                  <a:srgbClr val="333333"/>
                </a:solidFill>
                <a:latin typeface="Verdana" panose="020B0604030504040204" pitchFamily="34" charset="0"/>
                <a:ea typeface="Verdana" panose="020B0604030504040204" pitchFamily="34" charset="0"/>
                <a:cs typeface="Microsoft Sans Serif"/>
              </a:rPr>
              <a:t>edges </a:t>
            </a:r>
            <a:r>
              <a:rPr spc="-420" dirty="0">
                <a:solidFill>
                  <a:srgbClr val="333333"/>
                </a:solidFill>
                <a:latin typeface="Verdana" panose="020B0604030504040204" pitchFamily="34" charset="0"/>
                <a:ea typeface="Verdana" panose="020B0604030504040204" pitchFamily="34" charset="0"/>
                <a:cs typeface="Microsoft Sans Serif"/>
              </a:rPr>
              <a:t> </a:t>
            </a:r>
            <a:r>
              <a:rPr spc="105" dirty="0">
                <a:solidFill>
                  <a:srgbClr val="333333"/>
                </a:solidFill>
                <a:latin typeface="Verdana" panose="020B0604030504040204" pitchFamily="34" charset="0"/>
                <a:ea typeface="Verdana" panose="020B0604030504040204" pitchFamily="34" charset="0"/>
                <a:cs typeface="Microsoft Sans Serif"/>
              </a:rPr>
              <a:t>from</a:t>
            </a:r>
            <a:r>
              <a:rPr spc="-20" dirty="0">
                <a:solidFill>
                  <a:srgbClr val="333333"/>
                </a:solidFill>
                <a:latin typeface="Verdana" panose="020B0604030504040204" pitchFamily="34" charset="0"/>
                <a:ea typeface="Verdana" panose="020B0604030504040204" pitchFamily="34" charset="0"/>
                <a:cs typeface="Microsoft Sans Serif"/>
              </a:rPr>
              <a:t> </a:t>
            </a:r>
            <a:r>
              <a:rPr spc="75" dirty="0">
                <a:solidFill>
                  <a:srgbClr val="333333"/>
                </a:solidFill>
                <a:latin typeface="Verdana" panose="020B0604030504040204" pitchFamily="34" charset="0"/>
                <a:ea typeface="Verdana" panose="020B0604030504040204" pitchFamily="34" charset="0"/>
                <a:cs typeface="Microsoft Sans Serif"/>
              </a:rPr>
              <a:t>the</a:t>
            </a:r>
            <a:r>
              <a:rPr spc="-15" dirty="0">
                <a:solidFill>
                  <a:srgbClr val="333333"/>
                </a:solidFill>
                <a:latin typeface="Verdana" panose="020B0604030504040204" pitchFamily="34" charset="0"/>
                <a:ea typeface="Verdana" panose="020B0604030504040204" pitchFamily="34" charset="0"/>
                <a:cs typeface="Microsoft Sans Serif"/>
              </a:rPr>
              <a:t> </a:t>
            </a:r>
            <a:r>
              <a:rPr spc="50" dirty="0">
                <a:solidFill>
                  <a:srgbClr val="333333"/>
                </a:solidFill>
                <a:latin typeface="Verdana" panose="020B0604030504040204" pitchFamily="34" charset="0"/>
                <a:ea typeface="Verdana" panose="020B0604030504040204" pitchFamily="34" charset="0"/>
                <a:cs typeface="Microsoft Sans Serif"/>
              </a:rPr>
              <a:t>graph</a:t>
            </a:r>
            <a:endParaRPr dirty="0">
              <a:latin typeface="Verdana" panose="020B0604030504040204" pitchFamily="34" charset="0"/>
              <a:ea typeface="Verdana" panose="020B0604030504040204" pitchFamily="34" charset="0"/>
              <a:cs typeface="Microsoft Sans Serif"/>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2760" y="298727"/>
            <a:ext cx="6141599" cy="6421392"/>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56720" y="365040"/>
            <a:ext cx="6783479" cy="624410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685800"/>
            <a:ext cx="10210800" cy="60198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306293"/>
            <a:ext cx="1656080" cy="595630"/>
          </a:xfrm>
          <a:prstGeom prst="rect">
            <a:avLst/>
          </a:prstGeom>
        </p:spPr>
        <p:txBody>
          <a:bodyPr vert="horz" wrap="square" lIns="0" tIns="11430" rIns="0" bIns="0" rtlCol="0">
            <a:spAutoFit/>
          </a:bodyPr>
          <a:lstStyle/>
          <a:p>
            <a:pPr marL="12700">
              <a:lnSpc>
                <a:spcPct val="100000"/>
              </a:lnSpc>
              <a:spcBef>
                <a:spcPts val="90"/>
              </a:spcBef>
            </a:pPr>
            <a:r>
              <a:rPr sz="3750" spc="-20" dirty="0">
                <a:latin typeface="Calibri"/>
                <a:cs typeface="Calibri"/>
              </a:rPr>
              <a:t>Example</a:t>
            </a:r>
            <a:endParaRPr sz="3750">
              <a:latin typeface="Calibri"/>
              <a:cs typeface="Calibri"/>
            </a:endParaRPr>
          </a:p>
        </p:txBody>
      </p:sp>
      <p:grpSp>
        <p:nvGrpSpPr>
          <p:cNvPr id="3" name="object 3"/>
          <p:cNvGrpSpPr/>
          <p:nvPr/>
        </p:nvGrpSpPr>
        <p:grpSpPr>
          <a:xfrm>
            <a:off x="6095880" y="1025640"/>
            <a:ext cx="4962525" cy="5467350"/>
            <a:chOff x="6095880" y="1025640"/>
            <a:chExt cx="4962525" cy="5467350"/>
          </a:xfrm>
        </p:grpSpPr>
        <p:pic>
          <p:nvPicPr>
            <p:cNvPr id="4" name="object 4"/>
            <p:cNvPicPr/>
            <p:nvPr/>
          </p:nvPicPr>
          <p:blipFill>
            <a:blip r:embed="rId2" cstate="print"/>
            <a:stretch>
              <a:fillRect/>
            </a:stretch>
          </p:blipFill>
          <p:spPr>
            <a:xfrm>
              <a:off x="6594840" y="1941120"/>
              <a:ext cx="3964679" cy="4350959"/>
            </a:xfrm>
            <a:prstGeom prst="rect">
              <a:avLst/>
            </a:prstGeom>
          </p:spPr>
        </p:pic>
        <p:pic>
          <p:nvPicPr>
            <p:cNvPr id="5" name="object 5"/>
            <p:cNvPicPr/>
            <p:nvPr/>
          </p:nvPicPr>
          <p:blipFill>
            <a:blip r:embed="rId3" cstate="print"/>
            <a:stretch>
              <a:fillRect/>
            </a:stretch>
          </p:blipFill>
          <p:spPr>
            <a:xfrm>
              <a:off x="6095880" y="1025640"/>
              <a:ext cx="4962239" cy="5466959"/>
            </a:xfrm>
            <a:prstGeom prst="rect">
              <a:avLst/>
            </a:prstGeom>
          </p:spPr>
        </p:pic>
      </p:grpSp>
      <p:pic>
        <p:nvPicPr>
          <p:cNvPr id="6" name="object 6"/>
          <p:cNvPicPr/>
          <p:nvPr/>
        </p:nvPicPr>
        <p:blipFill>
          <a:blip r:embed="rId2" cstate="print"/>
          <a:stretch>
            <a:fillRect/>
          </a:stretch>
        </p:blipFill>
        <p:spPr>
          <a:xfrm>
            <a:off x="711000" y="1130399"/>
            <a:ext cx="4885919" cy="53621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685800"/>
            <a:ext cx="11049000" cy="4366965"/>
          </a:xfrm>
          <a:prstGeom prst="rect">
            <a:avLst/>
          </a:prstGeom>
        </p:spPr>
        <p:txBody>
          <a:bodyPr vert="horz" wrap="square" lIns="0" tIns="118110" rIns="0" bIns="0" rtlCol="0">
            <a:spAutoFit/>
          </a:bodyPr>
          <a:lstStyle/>
          <a:p>
            <a:pPr marL="210820" indent="-198755">
              <a:lnSpc>
                <a:spcPct val="150000"/>
              </a:lnSpc>
              <a:spcBef>
                <a:spcPts val="930"/>
              </a:spcBef>
              <a:buFont typeface="Arial"/>
              <a:buChar char="•"/>
              <a:tabLst>
                <a:tab pos="210820" algn="l"/>
                <a:tab pos="211454" algn="l"/>
              </a:tabLst>
            </a:pPr>
            <a:r>
              <a:rPr b="1" spc="5" dirty="0">
                <a:latin typeface="Verdana"/>
                <a:cs typeface="Verdana"/>
              </a:rPr>
              <a:t>Pendant</a:t>
            </a:r>
            <a:r>
              <a:rPr b="1" dirty="0">
                <a:latin typeface="Verdana"/>
                <a:cs typeface="Verdana"/>
              </a:rPr>
              <a:t> </a:t>
            </a:r>
            <a:r>
              <a:rPr b="1" spc="5" dirty="0">
                <a:latin typeface="Verdana"/>
                <a:cs typeface="Verdana"/>
              </a:rPr>
              <a:t>Vertex:</a:t>
            </a:r>
            <a:r>
              <a:rPr b="1" spc="45" dirty="0">
                <a:latin typeface="Verdana"/>
                <a:cs typeface="Verdana"/>
              </a:rPr>
              <a:t> </a:t>
            </a:r>
            <a:r>
              <a:rPr spc="10" dirty="0">
                <a:latin typeface="Verdana"/>
                <a:cs typeface="Verdana"/>
              </a:rPr>
              <a:t>A</a:t>
            </a:r>
            <a:r>
              <a:rPr spc="5" dirty="0">
                <a:latin typeface="Verdana"/>
                <a:cs typeface="Verdana"/>
              </a:rPr>
              <a:t> vertex</a:t>
            </a:r>
            <a:r>
              <a:rPr dirty="0">
                <a:latin typeface="Verdana"/>
                <a:cs typeface="Verdana"/>
              </a:rPr>
              <a:t> </a:t>
            </a:r>
            <a:r>
              <a:rPr spc="5" dirty="0">
                <a:latin typeface="Verdana"/>
                <a:cs typeface="Verdana"/>
              </a:rPr>
              <a:t>with degree one </a:t>
            </a:r>
            <a:r>
              <a:rPr dirty="0">
                <a:latin typeface="Verdana"/>
                <a:cs typeface="Verdana"/>
              </a:rPr>
              <a:t>is called</a:t>
            </a:r>
            <a:r>
              <a:rPr spc="5" dirty="0">
                <a:latin typeface="Verdana"/>
                <a:cs typeface="Verdana"/>
              </a:rPr>
              <a:t> </a:t>
            </a:r>
            <a:r>
              <a:rPr spc="10" dirty="0">
                <a:latin typeface="Verdana"/>
                <a:cs typeface="Verdana"/>
              </a:rPr>
              <a:t>a</a:t>
            </a:r>
            <a:r>
              <a:rPr dirty="0">
                <a:latin typeface="Verdana"/>
                <a:cs typeface="Verdana"/>
              </a:rPr>
              <a:t> </a:t>
            </a:r>
            <a:r>
              <a:rPr spc="5" dirty="0">
                <a:latin typeface="Verdana"/>
                <a:cs typeface="Verdana"/>
              </a:rPr>
              <a:t>Pendant</a:t>
            </a:r>
            <a:r>
              <a:rPr spc="10" dirty="0">
                <a:latin typeface="Verdana"/>
                <a:cs typeface="Verdana"/>
              </a:rPr>
              <a:t> </a:t>
            </a:r>
            <a:r>
              <a:rPr dirty="0">
                <a:latin typeface="Verdana"/>
                <a:cs typeface="Verdana"/>
              </a:rPr>
              <a:t>Vertex.</a:t>
            </a:r>
          </a:p>
          <a:p>
            <a:pPr marL="210820" marR="304165" indent="-198755">
              <a:lnSpc>
                <a:spcPct val="150000"/>
              </a:lnSpc>
              <a:spcBef>
                <a:spcPts val="1030"/>
              </a:spcBef>
              <a:buFont typeface="Arial"/>
              <a:buChar char="•"/>
              <a:tabLst>
                <a:tab pos="210820" algn="l"/>
                <a:tab pos="211454" algn="l"/>
              </a:tabLst>
            </a:pPr>
            <a:r>
              <a:rPr b="1" spc="5" dirty="0">
                <a:latin typeface="Verdana"/>
                <a:cs typeface="Verdana"/>
              </a:rPr>
              <a:t>Pendant</a:t>
            </a:r>
            <a:r>
              <a:rPr b="1" dirty="0">
                <a:latin typeface="Verdana"/>
                <a:cs typeface="Verdana"/>
              </a:rPr>
              <a:t> </a:t>
            </a:r>
            <a:r>
              <a:rPr b="1" spc="5" dirty="0">
                <a:latin typeface="Verdana"/>
                <a:cs typeface="Verdana"/>
              </a:rPr>
              <a:t>Edge:</a:t>
            </a:r>
            <a:r>
              <a:rPr b="1" spc="45" dirty="0">
                <a:latin typeface="Verdana"/>
                <a:cs typeface="Verdana"/>
              </a:rPr>
              <a:t> </a:t>
            </a:r>
            <a:r>
              <a:rPr spc="5" dirty="0">
                <a:latin typeface="Verdana"/>
                <a:cs typeface="Verdana"/>
              </a:rPr>
              <a:t>The only edge which </a:t>
            </a:r>
            <a:r>
              <a:rPr dirty="0">
                <a:latin typeface="Verdana"/>
                <a:cs typeface="Verdana"/>
              </a:rPr>
              <a:t>is </a:t>
            </a:r>
            <a:r>
              <a:rPr spc="5" dirty="0">
                <a:latin typeface="Verdana"/>
                <a:cs typeface="Verdana"/>
              </a:rPr>
              <a:t>an </a:t>
            </a:r>
            <a:r>
              <a:rPr dirty="0">
                <a:latin typeface="Verdana"/>
                <a:cs typeface="Verdana"/>
              </a:rPr>
              <a:t>incident</a:t>
            </a:r>
            <a:r>
              <a:rPr spc="5" dirty="0">
                <a:latin typeface="Verdana"/>
                <a:cs typeface="Verdana"/>
              </a:rPr>
              <a:t> with </a:t>
            </a:r>
            <a:r>
              <a:rPr spc="10" dirty="0">
                <a:latin typeface="Verdana"/>
                <a:cs typeface="Verdana"/>
              </a:rPr>
              <a:t>a</a:t>
            </a:r>
            <a:r>
              <a:rPr spc="5" dirty="0">
                <a:latin typeface="Verdana"/>
                <a:cs typeface="Verdana"/>
              </a:rPr>
              <a:t> pendant</a:t>
            </a:r>
            <a:r>
              <a:rPr spc="10" dirty="0">
                <a:latin typeface="Verdana"/>
                <a:cs typeface="Verdana"/>
              </a:rPr>
              <a:t> </a:t>
            </a:r>
            <a:r>
              <a:rPr spc="5" dirty="0">
                <a:latin typeface="Verdana"/>
                <a:cs typeface="Verdana"/>
              </a:rPr>
              <a:t>vertex</a:t>
            </a:r>
            <a:r>
              <a:rPr dirty="0">
                <a:latin typeface="Verdana"/>
                <a:cs typeface="Verdana"/>
              </a:rPr>
              <a:t> is</a:t>
            </a:r>
            <a:r>
              <a:rPr spc="5" dirty="0">
                <a:latin typeface="Verdana"/>
                <a:cs typeface="Verdana"/>
              </a:rPr>
              <a:t> </a:t>
            </a:r>
            <a:r>
              <a:rPr dirty="0">
                <a:latin typeface="Verdana"/>
                <a:cs typeface="Verdana"/>
              </a:rPr>
              <a:t>called</a:t>
            </a:r>
            <a:r>
              <a:rPr spc="5" dirty="0">
                <a:latin typeface="Verdana"/>
                <a:cs typeface="Verdana"/>
              </a:rPr>
              <a:t> the</a:t>
            </a:r>
            <a:r>
              <a:rPr spc="10" dirty="0">
                <a:latin typeface="Verdana"/>
                <a:cs typeface="Verdana"/>
              </a:rPr>
              <a:t> </a:t>
            </a:r>
            <a:r>
              <a:rPr spc="5" dirty="0">
                <a:latin typeface="Verdana"/>
                <a:cs typeface="Verdana"/>
              </a:rPr>
              <a:t>Pendant </a:t>
            </a:r>
            <a:r>
              <a:rPr spc="-530" dirty="0">
                <a:latin typeface="Verdana"/>
                <a:cs typeface="Verdana"/>
              </a:rPr>
              <a:t> </a:t>
            </a:r>
            <a:r>
              <a:rPr spc="5" dirty="0">
                <a:latin typeface="Verdana"/>
                <a:cs typeface="Verdana"/>
              </a:rPr>
              <a:t>Edge.</a:t>
            </a:r>
            <a:endParaRPr dirty="0">
              <a:latin typeface="Verdana"/>
              <a:cs typeface="Verdana"/>
            </a:endParaRPr>
          </a:p>
          <a:p>
            <a:pPr marL="210820" indent="-198755">
              <a:lnSpc>
                <a:spcPct val="150000"/>
              </a:lnSpc>
              <a:spcBef>
                <a:spcPts val="810"/>
              </a:spcBef>
              <a:buFont typeface="Arial"/>
              <a:buChar char="•"/>
              <a:tabLst>
                <a:tab pos="210820" algn="l"/>
                <a:tab pos="211454" algn="l"/>
              </a:tabLst>
            </a:pPr>
            <a:r>
              <a:rPr b="1" spc="5" dirty="0">
                <a:latin typeface="Verdana"/>
                <a:cs typeface="Verdana"/>
              </a:rPr>
              <a:t>Incident Edge:</a:t>
            </a:r>
            <a:r>
              <a:rPr b="1" spc="50" dirty="0">
                <a:latin typeface="Verdana"/>
                <a:cs typeface="Verdana"/>
              </a:rPr>
              <a:t> </a:t>
            </a:r>
            <a:r>
              <a:rPr spc="5" dirty="0">
                <a:latin typeface="Verdana"/>
                <a:cs typeface="Verdana"/>
              </a:rPr>
              <a:t>An</a:t>
            </a:r>
            <a:r>
              <a:rPr spc="10" dirty="0">
                <a:latin typeface="Verdana"/>
                <a:cs typeface="Verdana"/>
              </a:rPr>
              <a:t> </a:t>
            </a:r>
            <a:r>
              <a:rPr spc="5" dirty="0">
                <a:latin typeface="Verdana"/>
                <a:cs typeface="Verdana"/>
              </a:rPr>
              <a:t>edge</a:t>
            </a:r>
            <a:r>
              <a:rPr spc="10" dirty="0">
                <a:latin typeface="Verdana"/>
                <a:cs typeface="Verdana"/>
              </a:rPr>
              <a:t> </a:t>
            </a:r>
            <a:r>
              <a:rPr dirty="0">
                <a:latin typeface="Verdana"/>
                <a:cs typeface="Verdana"/>
              </a:rPr>
              <a:t>is</a:t>
            </a:r>
            <a:r>
              <a:rPr spc="5" dirty="0">
                <a:latin typeface="Verdana"/>
                <a:cs typeface="Verdana"/>
              </a:rPr>
              <a:t> </a:t>
            </a:r>
            <a:r>
              <a:rPr dirty="0">
                <a:latin typeface="Verdana"/>
                <a:cs typeface="Verdana"/>
              </a:rPr>
              <a:t>called</a:t>
            </a:r>
            <a:r>
              <a:rPr spc="10" dirty="0">
                <a:latin typeface="Verdana"/>
                <a:cs typeface="Verdana"/>
              </a:rPr>
              <a:t> </a:t>
            </a:r>
            <a:r>
              <a:rPr dirty="0">
                <a:latin typeface="Verdana"/>
                <a:cs typeface="Verdana"/>
              </a:rPr>
              <a:t>incident</a:t>
            </a:r>
            <a:r>
              <a:rPr spc="10" dirty="0">
                <a:latin typeface="Verdana"/>
                <a:cs typeface="Verdana"/>
              </a:rPr>
              <a:t> </a:t>
            </a:r>
            <a:r>
              <a:rPr spc="5" dirty="0">
                <a:latin typeface="Verdana"/>
                <a:cs typeface="Verdana"/>
              </a:rPr>
              <a:t>with</a:t>
            </a:r>
            <a:r>
              <a:rPr spc="10" dirty="0">
                <a:latin typeface="Verdana"/>
                <a:cs typeface="Verdana"/>
              </a:rPr>
              <a:t> </a:t>
            </a:r>
            <a:r>
              <a:rPr spc="5" dirty="0">
                <a:latin typeface="Verdana"/>
                <a:cs typeface="Verdana"/>
              </a:rPr>
              <a:t>the</a:t>
            </a:r>
            <a:r>
              <a:rPr spc="10" dirty="0">
                <a:latin typeface="Verdana"/>
                <a:cs typeface="Verdana"/>
              </a:rPr>
              <a:t> </a:t>
            </a:r>
            <a:r>
              <a:rPr dirty="0">
                <a:latin typeface="Verdana"/>
                <a:cs typeface="Verdana"/>
              </a:rPr>
              <a:t>vertices</a:t>
            </a:r>
            <a:r>
              <a:rPr spc="10" dirty="0">
                <a:latin typeface="Verdana"/>
                <a:cs typeface="Verdana"/>
              </a:rPr>
              <a:t> </a:t>
            </a:r>
            <a:r>
              <a:rPr dirty="0">
                <a:latin typeface="Verdana"/>
                <a:cs typeface="Verdana"/>
              </a:rPr>
              <a:t>is</a:t>
            </a:r>
            <a:r>
              <a:rPr spc="10" dirty="0">
                <a:latin typeface="Verdana"/>
                <a:cs typeface="Verdana"/>
              </a:rPr>
              <a:t> </a:t>
            </a:r>
            <a:r>
              <a:rPr dirty="0">
                <a:latin typeface="Verdana"/>
                <a:cs typeface="Verdana"/>
              </a:rPr>
              <a:t>connects.</a:t>
            </a:r>
          </a:p>
          <a:p>
            <a:pPr marL="210820" marR="5080" indent="-198755">
              <a:lnSpc>
                <a:spcPct val="150000"/>
              </a:lnSpc>
              <a:spcBef>
                <a:spcPts val="1035"/>
              </a:spcBef>
              <a:buFont typeface="Arial"/>
              <a:buChar char="•"/>
              <a:tabLst>
                <a:tab pos="210820" algn="l"/>
                <a:tab pos="211454" algn="l"/>
              </a:tabLst>
            </a:pPr>
            <a:r>
              <a:rPr b="1" spc="5" dirty="0">
                <a:latin typeface="Verdana"/>
                <a:cs typeface="Verdana"/>
              </a:rPr>
              <a:t>Adjacent Vertices:</a:t>
            </a:r>
            <a:r>
              <a:rPr b="1" spc="40" dirty="0">
                <a:latin typeface="Verdana"/>
                <a:cs typeface="Verdana"/>
              </a:rPr>
              <a:t> </a:t>
            </a:r>
            <a:r>
              <a:rPr spc="5" dirty="0">
                <a:latin typeface="Verdana"/>
                <a:cs typeface="Verdana"/>
              </a:rPr>
              <a:t>Two </a:t>
            </a:r>
            <a:r>
              <a:rPr dirty="0">
                <a:latin typeface="Verdana"/>
                <a:cs typeface="Verdana"/>
              </a:rPr>
              <a:t>vertices</a:t>
            </a:r>
            <a:r>
              <a:rPr spc="5" dirty="0">
                <a:latin typeface="Verdana"/>
                <a:cs typeface="Verdana"/>
              </a:rPr>
              <a:t> are </a:t>
            </a:r>
            <a:r>
              <a:rPr dirty="0">
                <a:latin typeface="Verdana"/>
                <a:cs typeface="Verdana"/>
              </a:rPr>
              <a:t>called</a:t>
            </a:r>
            <a:r>
              <a:rPr spc="5" dirty="0">
                <a:latin typeface="Verdana"/>
                <a:cs typeface="Verdana"/>
              </a:rPr>
              <a:t> adjacent </a:t>
            </a:r>
            <a:r>
              <a:rPr dirty="0">
                <a:latin typeface="Verdana"/>
                <a:cs typeface="Verdana"/>
              </a:rPr>
              <a:t>if</a:t>
            </a:r>
            <a:r>
              <a:rPr spc="10" dirty="0">
                <a:latin typeface="Verdana"/>
                <a:cs typeface="Verdana"/>
              </a:rPr>
              <a:t> </a:t>
            </a:r>
            <a:r>
              <a:rPr spc="5" dirty="0">
                <a:latin typeface="Verdana"/>
                <a:cs typeface="Verdana"/>
              </a:rPr>
              <a:t>an edge </a:t>
            </a:r>
            <a:r>
              <a:rPr dirty="0">
                <a:latin typeface="Verdana"/>
                <a:cs typeface="Verdana"/>
              </a:rPr>
              <a:t>links</a:t>
            </a:r>
            <a:r>
              <a:rPr spc="5" dirty="0">
                <a:latin typeface="Verdana"/>
                <a:cs typeface="Verdana"/>
              </a:rPr>
              <a:t> them.</a:t>
            </a:r>
            <a:r>
              <a:rPr spc="10" dirty="0">
                <a:latin typeface="Verdana"/>
                <a:cs typeface="Verdana"/>
              </a:rPr>
              <a:t> </a:t>
            </a:r>
            <a:r>
              <a:rPr dirty="0">
                <a:latin typeface="Verdana"/>
                <a:cs typeface="Verdana"/>
              </a:rPr>
              <a:t>If</a:t>
            </a:r>
            <a:r>
              <a:rPr spc="5" dirty="0">
                <a:latin typeface="Verdana"/>
                <a:cs typeface="Verdana"/>
              </a:rPr>
              <a:t> there</a:t>
            </a:r>
            <a:r>
              <a:rPr spc="10" dirty="0">
                <a:latin typeface="Verdana"/>
                <a:cs typeface="Verdana"/>
              </a:rPr>
              <a:t> </a:t>
            </a:r>
            <a:r>
              <a:rPr dirty="0">
                <a:latin typeface="Verdana"/>
                <a:cs typeface="Verdana"/>
              </a:rPr>
              <a:t>is</a:t>
            </a:r>
            <a:r>
              <a:rPr spc="10" dirty="0">
                <a:latin typeface="Verdana"/>
                <a:cs typeface="Verdana"/>
              </a:rPr>
              <a:t> </a:t>
            </a:r>
            <a:r>
              <a:rPr spc="5" dirty="0">
                <a:latin typeface="Verdana"/>
                <a:cs typeface="Verdana"/>
              </a:rPr>
              <a:t>an edge </a:t>
            </a:r>
            <a:r>
              <a:rPr dirty="0">
                <a:latin typeface="Verdana"/>
                <a:cs typeface="Verdana"/>
              </a:rPr>
              <a:t>(u, </a:t>
            </a:r>
            <a:r>
              <a:rPr spc="-530" dirty="0">
                <a:latin typeface="Verdana"/>
                <a:cs typeface="Verdana"/>
              </a:rPr>
              <a:t> </a:t>
            </a:r>
            <a:r>
              <a:rPr spc="5" dirty="0">
                <a:latin typeface="Verdana"/>
                <a:cs typeface="Verdana"/>
              </a:rPr>
              <a:t>v),</a:t>
            </a:r>
            <a:r>
              <a:rPr spc="-5" dirty="0">
                <a:latin typeface="Verdana"/>
                <a:cs typeface="Verdana"/>
              </a:rPr>
              <a:t> </a:t>
            </a:r>
            <a:r>
              <a:rPr spc="5" dirty="0">
                <a:latin typeface="Verdana"/>
                <a:cs typeface="Verdana"/>
              </a:rPr>
              <a:t>then </a:t>
            </a:r>
            <a:r>
              <a:rPr spc="10" dirty="0">
                <a:latin typeface="Verdana"/>
                <a:cs typeface="Verdana"/>
              </a:rPr>
              <a:t>we</a:t>
            </a:r>
            <a:r>
              <a:rPr dirty="0">
                <a:latin typeface="Verdana"/>
                <a:cs typeface="Verdana"/>
              </a:rPr>
              <a:t> </a:t>
            </a:r>
            <a:r>
              <a:rPr spc="5" dirty="0">
                <a:latin typeface="Verdana"/>
                <a:cs typeface="Verdana"/>
              </a:rPr>
              <a:t>can</a:t>
            </a:r>
            <a:r>
              <a:rPr dirty="0">
                <a:latin typeface="Verdana"/>
                <a:cs typeface="Verdana"/>
              </a:rPr>
              <a:t> </a:t>
            </a:r>
            <a:r>
              <a:rPr spc="5" dirty="0">
                <a:latin typeface="Verdana"/>
                <a:cs typeface="Verdana"/>
              </a:rPr>
              <a:t>say</a:t>
            </a:r>
            <a:r>
              <a:rPr dirty="0">
                <a:latin typeface="Verdana"/>
                <a:cs typeface="Verdana"/>
              </a:rPr>
              <a:t> </a:t>
            </a:r>
            <a:r>
              <a:rPr spc="5" dirty="0">
                <a:latin typeface="Verdana"/>
                <a:cs typeface="Verdana"/>
              </a:rPr>
              <a:t>vertex</a:t>
            </a:r>
            <a:r>
              <a:rPr dirty="0">
                <a:latin typeface="Verdana"/>
                <a:cs typeface="Verdana"/>
              </a:rPr>
              <a:t> </a:t>
            </a:r>
            <a:r>
              <a:rPr spc="10" dirty="0">
                <a:latin typeface="Verdana"/>
                <a:cs typeface="Verdana"/>
              </a:rPr>
              <a:t>u</a:t>
            </a:r>
            <a:r>
              <a:rPr dirty="0">
                <a:latin typeface="Verdana"/>
                <a:cs typeface="Verdana"/>
              </a:rPr>
              <a:t> is</a:t>
            </a:r>
            <a:r>
              <a:rPr spc="-5" dirty="0">
                <a:latin typeface="Verdana"/>
                <a:cs typeface="Verdana"/>
              </a:rPr>
              <a:t> </a:t>
            </a:r>
            <a:r>
              <a:rPr spc="5" dirty="0">
                <a:latin typeface="Verdana"/>
                <a:cs typeface="Verdana"/>
              </a:rPr>
              <a:t>adjacent</a:t>
            </a:r>
            <a:r>
              <a:rPr dirty="0">
                <a:latin typeface="Verdana"/>
                <a:cs typeface="Verdana"/>
              </a:rPr>
              <a:t> </a:t>
            </a:r>
            <a:r>
              <a:rPr spc="5" dirty="0">
                <a:latin typeface="Verdana"/>
                <a:cs typeface="Verdana"/>
              </a:rPr>
              <a:t>to vertex</a:t>
            </a:r>
            <a:r>
              <a:rPr dirty="0">
                <a:latin typeface="Verdana"/>
                <a:cs typeface="Verdana"/>
              </a:rPr>
              <a:t> </a:t>
            </a:r>
            <a:r>
              <a:rPr spc="5" dirty="0">
                <a:latin typeface="Verdana"/>
                <a:cs typeface="Verdana"/>
              </a:rPr>
              <a:t>v,</a:t>
            </a:r>
            <a:r>
              <a:rPr dirty="0">
                <a:latin typeface="Verdana"/>
                <a:cs typeface="Verdana"/>
              </a:rPr>
              <a:t> </a:t>
            </a:r>
            <a:r>
              <a:rPr spc="5" dirty="0">
                <a:latin typeface="Verdana"/>
                <a:cs typeface="Verdana"/>
              </a:rPr>
              <a:t>and</a:t>
            </a:r>
            <a:r>
              <a:rPr dirty="0">
                <a:latin typeface="Verdana"/>
                <a:cs typeface="Verdana"/>
              </a:rPr>
              <a:t> </a:t>
            </a:r>
            <a:r>
              <a:rPr spc="5" dirty="0">
                <a:latin typeface="Verdana"/>
                <a:cs typeface="Verdana"/>
              </a:rPr>
              <a:t>vertex</a:t>
            </a:r>
            <a:r>
              <a:rPr dirty="0">
                <a:latin typeface="Verdana"/>
                <a:cs typeface="Verdana"/>
              </a:rPr>
              <a:t> </a:t>
            </a:r>
            <a:r>
              <a:rPr spc="10" dirty="0">
                <a:latin typeface="Verdana"/>
                <a:cs typeface="Verdana"/>
              </a:rPr>
              <a:t>v</a:t>
            </a:r>
            <a:r>
              <a:rPr dirty="0">
                <a:latin typeface="Verdana"/>
                <a:cs typeface="Verdana"/>
              </a:rPr>
              <a:t> is</a:t>
            </a:r>
            <a:r>
              <a:rPr spc="-5" dirty="0">
                <a:latin typeface="Verdana"/>
                <a:cs typeface="Verdana"/>
              </a:rPr>
              <a:t> </a:t>
            </a:r>
            <a:r>
              <a:rPr spc="5" dirty="0">
                <a:latin typeface="Verdana"/>
                <a:cs typeface="Verdana"/>
              </a:rPr>
              <a:t>adjacent</a:t>
            </a:r>
            <a:r>
              <a:rPr dirty="0">
                <a:latin typeface="Verdana"/>
                <a:cs typeface="Verdana"/>
              </a:rPr>
              <a:t> </a:t>
            </a:r>
            <a:r>
              <a:rPr spc="5" dirty="0">
                <a:latin typeface="Verdana"/>
                <a:cs typeface="Verdana"/>
              </a:rPr>
              <a:t>to vertex</a:t>
            </a:r>
            <a:r>
              <a:rPr dirty="0">
                <a:latin typeface="Verdana"/>
                <a:cs typeface="Verdana"/>
              </a:rPr>
              <a:t> u.</a:t>
            </a:r>
          </a:p>
          <a:p>
            <a:pPr marL="210820" indent="-198755">
              <a:lnSpc>
                <a:spcPct val="150000"/>
              </a:lnSpc>
              <a:spcBef>
                <a:spcPts val="810"/>
              </a:spcBef>
              <a:buFont typeface="Arial"/>
              <a:buChar char="•"/>
              <a:tabLst>
                <a:tab pos="210820" algn="l"/>
                <a:tab pos="211454" algn="l"/>
              </a:tabLst>
            </a:pPr>
            <a:r>
              <a:rPr b="1" spc="5" dirty="0">
                <a:latin typeface="Verdana"/>
                <a:cs typeface="Verdana"/>
              </a:rPr>
              <a:t>Self-Loop:</a:t>
            </a:r>
            <a:r>
              <a:rPr b="1" spc="25" dirty="0">
                <a:latin typeface="Verdana"/>
                <a:cs typeface="Verdana"/>
              </a:rPr>
              <a:t> </a:t>
            </a:r>
            <a:r>
              <a:rPr spc="10" dirty="0">
                <a:latin typeface="Verdana"/>
                <a:cs typeface="Verdana"/>
              </a:rPr>
              <a:t>A</a:t>
            </a:r>
            <a:r>
              <a:rPr spc="5" dirty="0">
                <a:latin typeface="Verdana"/>
                <a:cs typeface="Verdana"/>
              </a:rPr>
              <a:t> </a:t>
            </a:r>
            <a:r>
              <a:rPr dirty="0">
                <a:latin typeface="Verdana"/>
                <a:cs typeface="Verdana"/>
              </a:rPr>
              <a:t>self-loop</a:t>
            </a:r>
            <a:r>
              <a:rPr spc="5" dirty="0">
                <a:latin typeface="Verdana"/>
                <a:cs typeface="Verdana"/>
              </a:rPr>
              <a:t> </a:t>
            </a:r>
            <a:r>
              <a:rPr dirty="0">
                <a:latin typeface="Verdana"/>
                <a:cs typeface="Verdana"/>
              </a:rPr>
              <a:t>is</a:t>
            </a:r>
            <a:r>
              <a:rPr spc="5" dirty="0">
                <a:latin typeface="Verdana"/>
                <a:cs typeface="Verdana"/>
              </a:rPr>
              <a:t> an edge</a:t>
            </a:r>
            <a:r>
              <a:rPr dirty="0">
                <a:latin typeface="Verdana"/>
                <a:cs typeface="Verdana"/>
              </a:rPr>
              <a:t> </a:t>
            </a:r>
            <a:r>
              <a:rPr spc="10" dirty="0">
                <a:latin typeface="Verdana"/>
                <a:cs typeface="Verdana"/>
              </a:rPr>
              <a:t>e</a:t>
            </a:r>
            <a:r>
              <a:rPr spc="5" dirty="0">
                <a:latin typeface="Verdana"/>
                <a:cs typeface="Verdana"/>
              </a:rPr>
              <a:t> </a:t>
            </a:r>
            <a:r>
              <a:rPr dirty="0">
                <a:latin typeface="Verdana"/>
                <a:cs typeface="Verdana"/>
              </a:rPr>
              <a:t>if</a:t>
            </a:r>
            <a:r>
              <a:rPr spc="5" dirty="0">
                <a:latin typeface="Verdana"/>
                <a:cs typeface="Verdana"/>
              </a:rPr>
              <a:t> </a:t>
            </a:r>
            <a:r>
              <a:rPr dirty="0">
                <a:latin typeface="Verdana"/>
                <a:cs typeface="Verdana"/>
              </a:rPr>
              <a:t>it</a:t>
            </a:r>
            <a:r>
              <a:rPr spc="5" dirty="0">
                <a:latin typeface="Verdana"/>
                <a:cs typeface="Verdana"/>
              </a:rPr>
              <a:t> has the same </a:t>
            </a:r>
            <a:r>
              <a:rPr dirty="0">
                <a:latin typeface="Verdana"/>
                <a:cs typeface="Verdana"/>
              </a:rPr>
              <a:t>endpoint.</a:t>
            </a:r>
          </a:p>
          <a:p>
            <a:pPr marL="210820" indent="-198755">
              <a:lnSpc>
                <a:spcPct val="150000"/>
              </a:lnSpc>
              <a:spcBef>
                <a:spcPts val="835"/>
              </a:spcBef>
              <a:buFont typeface="Arial"/>
              <a:buChar char="•"/>
              <a:tabLst>
                <a:tab pos="210820" algn="l"/>
                <a:tab pos="211454" algn="l"/>
              </a:tabLst>
            </a:pPr>
            <a:r>
              <a:rPr b="1" spc="5" dirty="0">
                <a:latin typeface="Verdana"/>
                <a:cs typeface="Verdana"/>
              </a:rPr>
              <a:t>Isolated</a:t>
            </a:r>
            <a:r>
              <a:rPr b="1" dirty="0">
                <a:latin typeface="Verdana"/>
                <a:cs typeface="Verdana"/>
              </a:rPr>
              <a:t> </a:t>
            </a:r>
            <a:r>
              <a:rPr b="1" spc="5" dirty="0">
                <a:latin typeface="Verdana"/>
                <a:cs typeface="Verdana"/>
              </a:rPr>
              <a:t>Vertex:</a:t>
            </a:r>
            <a:r>
              <a:rPr b="1" spc="45" dirty="0">
                <a:latin typeface="Verdana"/>
                <a:cs typeface="Verdana"/>
              </a:rPr>
              <a:t> </a:t>
            </a:r>
            <a:r>
              <a:rPr spc="10" dirty="0">
                <a:latin typeface="Verdana"/>
                <a:cs typeface="Verdana"/>
              </a:rPr>
              <a:t>A</a:t>
            </a:r>
            <a:r>
              <a:rPr spc="5" dirty="0">
                <a:latin typeface="Verdana"/>
                <a:cs typeface="Verdana"/>
              </a:rPr>
              <a:t> vertex</a:t>
            </a:r>
            <a:r>
              <a:rPr dirty="0">
                <a:latin typeface="Verdana"/>
                <a:cs typeface="Verdana"/>
              </a:rPr>
              <a:t> </a:t>
            </a:r>
            <a:r>
              <a:rPr spc="5" dirty="0">
                <a:latin typeface="Verdana"/>
                <a:cs typeface="Verdana"/>
              </a:rPr>
              <a:t>with degree</a:t>
            </a:r>
            <a:r>
              <a:rPr spc="10" dirty="0">
                <a:latin typeface="Verdana"/>
                <a:cs typeface="Verdana"/>
              </a:rPr>
              <a:t> 0</a:t>
            </a:r>
            <a:r>
              <a:rPr dirty="0">
                <a:latin typeface="Verdana"/>
                <a:cs typeface="Verdana"/>
              </a:rPr>
              <a:t> is</a:t>
            </a:r>
            <a:r>
              <a:rPr spc="5" dirty="0">
                <a:latin typeface="Verdana"/>
                <a:cs typeface="Verdana"/>
              </a:rPr>
              <a:t> </a:t>
            </a:r>
            <a:r>
              <a:rPr dirty="0">
                <a:latin typeface="Verdana"/>
                <a:cs typeface="Verdana"/>
              </a:rPr>
              <a:t>called</a:t>
            </a:r>
            <a:r>
              <a:rPr spc="5" dirty="0">
                <a:latin typeface="Verdana"/>
                <a:cs typeface="Verdana"/>
              </a:rPr>
              <a:t> </a:t>
            </a:r>
            <a:r>
              <a:rPr dirty="0">
                <a:latin typeface="Verdana"/>
                <a:cs typeface="Verdana"/>
              </a:rPr>
              <a:t>Isolated Vertex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22080" y="1032480"/>
            <a:ext cx="4335119" cy="4913279"/>
          </a:xfrm>
          <a:prstGeom prst="rect">
            <a:avLst/>
          </a:prstGeom>
        </p:spPr>
      </p:pic>
      <p:pic>
        <p:nvPicPr>
          <p:cNvPr id="3" name="object 3"/>
          <p:cNvPicPr/>
          <p:nvPr/>
        </p:nvPicPr>
        <p:blipFill>
          <a:blip r:embed="rId3" cstate="print"/>
          <a:stretch>
            <a:fillRect/>
          </a:stretch>
        </p:blipFill>
        <p:spPr>
          <a:xfrm>
            <a:off x="6424200" y="1136520"/>
            <a:ext cx="4335119" cy="4913279"/>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080" y="1690559"/>
            <a:ext cx="4488119" cy="4487759"/>
          </a:xfrm>
          <a:prstGeom prst="rect">
            <a:avLst/>
          </a:prstGeom>
        </p:spPr>
      </p:pic>
      <p:pic>
        <p:nvPicPr>
          <p:cNvPr id="3" name="object 3"/>
          <p:cNvPicPr/>
          <p:nvPr/>
        </p:nvPicPr>
        <p:blipFill>
          <a:blip r:embed="rId3" cstate="print"/>
          <a:stretch>
            <a:fillRect/>
          </a:stretch>
        </p:blipFill>
        <p:spPr>
          <a:xfrm>
            <a:off x="5992560" y="1518120"/>
            <a:ext cx="5006519" cy="4589279"/>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84240" y="1073520"/>
            <a:ext cx="4371119" cy="5472359"/>
          </a:xfrm>
          <a:prstGeom prst="rect">
            <a:avLst/>
          </a:prstGeom>
        </p:spPr>
      </p:pic>
      <p:pic>
        <p:nvPicPr>
          <p:cNvPr id="3" name="object 3"/>
          <p:cNvPicPr/>
          <p:nvPr/>
        </p:nvPicPr>
        <p:blipFill>
          <a:blip r:embed="rId3" cstate="print"/>
          <a:stretch>
            <a:fillRect/>
          </a:stretch>
        </p:blipFill>
        <p:spPr>
          <a:xfrm>
            <a:off x="6649920" y="1082520"/>
            <a:ext cx="4286879" cy="5539319"/>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10880" y="1078560"/>
            <a:ext cx="3956399" cy="4996079"/>
          </a:xfrm>
          <a:prstGeom prst="rect">
            <a:avLst/>
          </a:prstGeom>
        </p:spPr>
      </p:pic>
      <p:pic>
        <p:nvPicPr>
          <p:cNvPr id="3" name="object 3"/>
          <p:cNvPicPr/>
          <p:nvPr/>
        </p:nvPicPr>
        <p:blipFill>
          <a:blip r:embed="rId3" cstate="print"/>
          <a:stretch>
            <a:fillRect/>
          </a:stretch>
        </p:blipFill>
        <p:spPr>
          <a:xfrm>
            <a:off x="6621119" y="1104840"/>
            <a:ext cx="4049639" cy="5112359"/>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637171"/>
            <a:ext cx="3853179" cy="695960"/>
          </a:xfrm>
          <a:prstGeom prst="rect">
            <a:avLst/>
          </a:prstGeom>
        </p:spPr>
        <p:txBody>
          <a:bodyPr vert="horz" wrap="square" lIns="0" tIns="12700" rIns="0" bIns="0" rtlCol="0">
            <a:spAutoFit/>
          </a:bodyPr>
          <a:lstStyle/>
          <a:p>
            <a:pPr marL="12700">
              <a:lnSpc>
                <a:spcPct val="100000"/>
              </a:lnSpc>
              <a:spcBef>
                <a:spcPts val="100"/>
              </a:spcBef>
            </a:pPr>
            <a:r>
              <a:rPr sz="4400" spc="-25" dirty="0">
                <a:latin typeface="Calibri"/>
                <a:cs typeface="Calibri"/>
              </a:rPr>
              <a:t>DFS</a:t>
            </a:r>
            <a:r>
              <a:rPr sz="4400" spc="-45" dirty="0">
                <a:latin typeface="Calibri"/>
                <a:cs typeface="Calibri"/>
              </a:rPr>
              <a:t> </a:t>
            </a:r>
            <a:r>
              <a:rPr sz="4400" spc="-25" dirty="0">
                <a:latin typeface="Calibri"/>
                <a:cs typeface="Calibri"/>
              </a:rPr>
              <a:t>BFS</a:t>
            </a:r>
            <a:r>
              <a:rPr sz="4400" spc="-45" dirty="0">
                <a:latin typeface="Calibri"/>
                <a:cs typeface="Calibri"/>
              </a:rPr>
              <a:t> </a:t>
            </a:r>
            <a:r>
              <a:rPr sz="4400" spc="-15" dirty="0">
                <a:latin typeface="Calibri"/>
                <a:cs typeface="Calibri"/>
              </a:rPr>
              <a:t>Example</a:t>
            </a:r>
            <a:endParaRPr sz="4400">
              <a:latin typeface="Calibri"/>
              <a:cs typeface="Calibri"/>
            </a:endParaRPr>
          </a:p>
        </p:txBody>
      </p:sp>
      <p:pic>
        <p:nvPicPr>
          <p:cNvPr id="3" name="object 3"/>
          <p:cNvPicPr/>
          <p:nvPr/>
        </p:nvPicPr>
        <p:blipFill>
          <a:blip r:embed="rId2" cstate="print"/>
          <a:stretch>
            <a:fillRect/>
          </a:stretch>
        </p:blipFill>
        <p:spPr>
          <a:xfrm>
            <a:off x="2276999" y="1792800"/>
            <a:ext cx="7843679" cy="4329719"/>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8079" y="479159"/>
            <a:ext cx="9564839" cy="5898959"/>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4000"/>
            <a:ext cx="12191759" cy="5543639"/>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76000"/>
            <a:ext cx="12191759" cy="5471639"/>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04000"/>
            <a:ext cx="12191759" cy="5615639"/>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647999"/>
            <a:ext cx="12191759" cy="53996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805078"/>
            <a:ext cx="5334000" cy="4528922"/>
          </a:xfrm>
          <a:prstGeom prst="rect">
            <a:avLst/>
          </a:prstGeom>
        </p:spPr>
      </p:pic>
      <p:sp>
        <p:nvSpPr>
          <p:cNvPr id="3" name="object 3"/>
          <p:cNvSpPr txBox="1"/>
          <p:nvPr/>
        </p:nvSpPr>
        <p:spPr>
          <a:xfrm>
            <a:off x="7620000" y="1828800"/>
            <a:ext cx="3810000" cy="3222421"/>
          </a:xfrm>
          <a:prstGeom prst="rect">
            <a:avLst/>
          </a:prstGeom>
        </p:spPr>
        <p:txBody>
          <a:bodyPr vert="horz" wrap="square" lIns="0" tIns="12700" rIns="0" bIns="0" rtlCol="0">
            <a:spAutoFit/>
          </a:bodyPr>
          <a:lstStyle/>
          <a:p>
            <a:pPr marL="12700" marR="5080" indent="59055">
              <a:lnSpc>
                <a:spcPct val="150000"/>
              </a:lnSpc>
              <a:spcBef>
                <a:spcPts val="100"/>
              </a:spcBef>
            </a:pPr>
            <a:r>
              <a:rPr sz="2000" b="1" spc="-5" dirty="0">
                <a:latin typeface="+mj-lt"/>
                <a:cs typeface="Verdana"/>
              </a:rPr>
              <a:t>Determine</a:t>
            </a:r>
            <a:r>
              <a:rPr sz="2000" b="1" spc="-50" dirty="0">
                <a:latin typeface="+mj-lt"/>
                <a:cs typeface="Verdana"/>
              </a:rPr>
              <a:t> </a:t>
            </a:r>
            <a:r>
              <a:rPr sz="2000" b="1" spc="-5" dirty="0">
                <a:latin typeface="+mj-lt"/>
                <a:cs typeface="Verdana"/>
              </a:rPr>
              <a:t>the</a:t>
            </a:r>
            <a:r>
              <a:rPr sz="2000" b="1" spc="-45" dirty="0">
                <a:latin typeface="+mj-lt"/>
                <a:cs typeface="Verdana"/>
              </a:rPr>
              <a:t> </a:t>
            </a:r>
            <a:r>
              <a:rPr sz="2000" b="1" spc="-5" dirty="0">
                <a:latin typeface="+mj-lt"/>
                <a:cs typeface="Verdana"/>
              </a:rPr>
              <a:t>following:</a:t>
            </a:r>
            <a:r>
              <a:rPr sz="2000" spc="-5" dirty="0">
                <a:latin typeface="+mj-lt"/>
                <a:cs typeface="Verdana"/>
              </a:rPr>
              <a:t> </a:t>
            </a:r>
            <a:r>
              <a:rPr sz="2000" spc="-620" dirty="0">
                <a:latin typeface="+mj-lt"/>
                <a:cs typeface="Verdana"/>
              </a:rPr>
              <a:t> </a:t>
            </a:r>
            <a:endParaRPr lang="en-US" sz="2000" spc="-620" dirty="0">
              <a:latin typeface="+mj-lt"/>
              <a:cs typeface="Verdana"/>
            </a:endParaRPr>
          </a:p>
          <a:p>
            <a:pPr marL="12700" marR="5080" indent="59055">
              <a:lnSpc>
                <a:spcPct val="150000"/>
              </a:lnSpc>
              <a:spcBef>
                <a:spcPts val="100"/>
              </a:spcBef>
            </a:pPr>
            <a:r>
              <a:rPr sz="2000" spc="-5" dirty="0">
                <a:latin typeface="+mj-lt"/>
                <a:cs typeface="Calibri"/>
              </a:rPr>
              <a:t>1.</a:t>
            </a:r>
            <a:r>
              <a:rPr sz="2000" spc="-5" dirty="0">
                <a:latin typeface="+mj-lt"/>
                <a:cs typeface="Verdana"/>
              </a:rPr>
              <a:t>Pendant Vertices </a:t>
            </a:r>
            <a:r>
              <a:rPr sz="2000" dirty="0">
                <a:latin typeface="+mj-lt"/>
                <a:cs typeface="Verdana"/>
              </a:rPr>
              <a:t> </a:t>
            </a:r>
            <a:endParaRPr lang="en-US" sz="2000" dirty="0">
              <a:latin typeface="+mj-lt"/>
              <a:cs typeface="Verdana"/>
            </a:endParaRPr>
          </a:p>
          <a:p>
            <a:pPr marL="12700" marR="5080" indent="59055">
              <a:lnSpc>
                <a:spcPct val="150000"/>
              </a:lnSpc>
              <a:spcBef>
                <a:spcPts val="100"/>
              </a:spcBef>
            </a:pPr>
            <a:r>
              <a:rPr lang="en-US" sz="2000" spc="-5" dirty="0">
                <a:latin typeface="+mj-lt"/>
                <a:cs typeface="Calibri"/>
              </a:rPr>
              <a:t>2</a:t>
            </a:r>
            <a:r>
              <a:rPr sz="2000" spc="-5" dirty="0">
                <a:latin typeface="+mj-lt"/>
                <a:cs typeface="Calibri"/>
              </a:rPr>
              <a:t>.</a:t>
            </a:r>
            <a:r>
              <a:rPr sz="2000" spc="-5" dirty="0">
                <a:latin typeface="+mj-lt"/>
                <a:cs typeface="Verdana"/>
              </a:rPr>
              <a:t>Pendant</a:t>
            </a:r>
            <a:r>
              <a:rPr sz="2000" spc="-15" dirty="0">
                <a:latin typeface="+mj-lt"/>
                <a:cs typeface="Verdana"/>
              </a:rPr>
              <a:t> </a:t>
            </a:r>
            <a:r>
              <a:rPr sz="2000" spc="-5" dirty="0">
                <a:latin typeface="+mj-lt"/>
                <a:cs typeface="Verdana"/>
              </a:rPr>
              <a:t>Edges</a:t>
            </a:r>
            <a:endParaRPr sz="2000" dirty="0">
              <a:latin typeface="+mj-lt"/>
              <a:cs typeface="Verdana"/>
            </a:endParaRPr>
          </a:p>
          <a:p>
            <a:pPr marL="12700" marR="745490">
              <a:lnSpc>
                <a:spcPct val="150000"/>
              </a:lnSpc>
            </a:pPr>
            <a:r>
              <a:rPr sz="2000" spc="-5" dirty="0">
                <a:latin typeface="+mj-lt"/>
                <a:cs typeface="Calibri"/>
              </a:rPr>
              <a:t>3.</a:t>
            </a:r>
            <a:r>
              <a:rPr sz="2000" spc="-5" dirty="0">
                <a:latin typeface="+mj-lt"/>
                <a:cs typeface="Verdana"/>
              </a:rPr>
              <a:t>Odd vertices </a:t>
            </a:r>
            <a:r>
              <a:rPr sz="2000" dirty="0">
                <a:latin typeface="+mj-lt"/>
                <a:cs typeface="Verdana"/>
              </a:rPr>
              <a:t> </a:t>
            </a:r>
            <a:endParaRPr lang="en-US" sz="2000" dirty="0">
              <a:latin typeface="+mj-lt"/>
              <a:cs typeface="Verdana"/>
            </a:endParaRPr>
          </a:p>
          <a:p>
            <a:pPr marL="12700" marR="745490">
              <a:lnSpc>
                <a:spcPct val="150000"/>
              </a:lnSpc>
            </a:pPr>
            <a:r>
              <a:rPr sz="2000" spc="-5" dirty="0">
                <a:latin typeface="+mj-lt"/>
                <a:cs typeface="Calibri"/>
              </a:rPr>
              <a:t>4.</a:t>
            </a:r>
            <a:r>
              <a:rPr sz="2000" spc="-5" dirty="0">
                <a:latin typeface="+mj-lt"/>
                <a:cs typeface="Verdana"/>
              </a:rPr>
              <a:t>Even Vertices </a:t>
            </a:r>
            <a:r>
              <a:rPr sz="2000" dirty="0">
                <a:latin typeface="+mj-lt"/>
                <a:cs typeface="Verdana"/>
              </a:rPr>
              <a:t> </a:t>
            </a:r>
            <a:endParaRPr lang="en-US" sz="2000" dirty="0">
              <a:latin typeface="+mj-lt"/>
              <a:cs typeface="Verdana"/>
            </a:endParaRPr>
          </a:p>
          <a:p>
            <a:pPr marL="12700" marR="745490">
              <a:lnSpc>
                <a:spcPct val="150000"/>
              </a:lnSpc>
            </a:pPr>
            <a:r>
              <a:rPr sz="2000" spc="-5" dirty="0">
                <a:latin typeface="+mj-lt"/>
                <a:cs typeface="Calibri"/>
              </a:rPr>
              <a:t>5.</a:t>
            </a:r>
            <a:r>
              <a:rPr sz="2000" spc="-5" dirty="0">
                <a:latin typeface="+mj-lt"/>
                <a:cs typeface="Verdana"/>
              </a:rPr>
              <a:t>Incident Edges </a:t>
            </a:r>
            <a:r>
              <a:rPr sz="2000" dirty="0">
                <a:latin typeface="+mj-lt"/>
                <a:cs typeface="Verdana"/>
              </a:rPr>
              <a:t> </a:t>
            </a:r>
            <a:endParaRPr lang="en-US" sz="2000" dirty="0">
              <a:latin typeface="+mj-lt"/>
              <a:cs typeface="Verdana"/>
            </a:endParaRPr>
          </a:p>
          <a:p>
            <a:pPr marL="12700" marR="745490">
              <a:lnSpc>
                <a:spcPct val="150000"/>
              </a:lnSpc>
            </a:pPr>
            <a:r>
              <a:rPr sz="2000" spc="-5" dirty="0">
                <a:latin typeface="+mj-lt"/>
                <a:cs typeface="Calibri"/>
              </a:rPr>
              <a:t>6.</a:t>
            </a:r>
            <a:r>
              <a:rPr sz="2000" spc="-5" dirty="0">
                <a:latin typeface="+mj-lt"/>
                <a:cs typeface="Verdana"/>
              </a:rPr>
              <a:t>Adjacent</a:t>
            </a:r>
            <a:r>
              <a:rPr sz="2000" spc="-90" dirty="0">
                <a:latin typeface="+mj-lt"/>
                <a:cs typeface="Verdana"/>
              </a:rPr>
              <a:t> </a:t>
            </a:r>
            <a:r>
              <a:rPr sz="2000" spc="-5" dirty="0">
                <a:latin typeface="+mj-lt"/>
                <a:cs typeface="Verdana"/>
              </a:rPr>
              <a:t>Vertices</a:t>
            </a:r>
            <a:endParaRPr sz="2000" dirty="0">
              <a:latin typeface="+mj-lt"/>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228600"/>
            <a:ext cx="11963400" cy="6400800"/>
          </a:xfrm>
          <a:prstGeom prst="rect">
            <a:avLst/>
          </a:prstGeom>
        </p:spPr>
        <p:txBody>
          <a:bodyPr vert="horz" wrap="square" lIns="0" tIns="125095" rIns="0" bIns="0" rtlCol="0">
            <a:spAutoFit/>
          </a:bodyPr>
          <a:lstStyle/>
          <a:p>
            <a:pPr marL="78105">
              <a:spcBef>
                <a:spcPts val="985"/>
              </a:spcBef>
            </a:pPr>
            <a:r>
              <a:rPr sz="2400" b="1" spc="10" dirty="0">
                <a:latin typeface="Verdana"/>
                <a:cs typeface="Verdana"/>
              </a:rPr>
              <a:t>Solution:</a:t>
            </a:r>
            <a:endParaRPr sz="2400" dirty="0">
              <a:latin typeface="Verdana"/>
              <a:cs typeface="Verdana"/>
            </a:endParaRPr>
          </a:p>
          <a:p>
            <a:pPr marL="380365" indent="-342900">
              <a:spcBef>
                <a:spcPts val="890"/>
              </a:spcBef>
              <a:buFont typeface="Arial" panose="020B0604020202020204" pitchFamily="34" charset="0"/>
              <a:buChar char="•"/>
              <a:tabLst>
                <a:tab pos="306705" algn="l"/>
                <a:tab pos="307340" algn="l"/>
              </a:tabLst>
            </a:pPr>
            <a:r>
              <a:rPr sz="2000" spc="15" dirty="0">
                <a:latin typeface="Verdana"/>
                <a:cs typeface="Verdana"/>
              </a:rPr>
              <a:t>The</a:t>
            </a:r>
            <a:r>
              <a:rPr sz="2000" spc="5" dirty="0">
                <a:latin typeface="Verdana"/>
                <a:cs typeface="Verdana"/>
              </a:rPr>
              <a:t> </a:t>
            </a:r>
            <a:r>
              <a:rPr sz="2000" spc="10" dirty="0">
                <a:latin typeface="Verdana"/>
                <a:cs typeface="Verdana"/>
              </a:rPr>
              <a:t>vertex</a:t>
            </a:r>
            <a:r>
              <a:rPr sz="2000" dirty="0">
                <a:latin typeface="Verdana"/>
                <a:cs typeface="Verdana"/>
              </a:rPr>
              <a:t> </a:t>
            </a:r>
            <a:r>
              <a:rPr sz="2000" spc="15" dirty="0">
                <a:latin typeface="Verdana"/>
                <a:cs typeface="Verdana"/>
              </a:rPr>
              <a:t>V</a:t>
            </a:r>
            <a:r>
              <a:rPr sz="2000" spc="22" baseline="-31250" dirty="0">
                <a:latin typeface="Verdana"/>
                <a:cs typeface="Verdana"/>
              </a:rPr>
              <a:t>5</a:t>
            </a:r>
            <a:r>
              <a:rPr sz="2000" spc="15" dirty="0">
                <a:latin typeface="Verdana"/>
                <a:cs typeface="Verdana"/>
              </a:rPr>
              <a:t>is</a:t>
            </a:r>
            <a:r>
              <a:rPr sz="2000" dirty="0">
                <a:latin typeface="Verdana"/>
                <a:cs typeface="Verdana"/>
              </a:rPr>
              <a:t> </a:t>
            </a:r>
            <a:r>
              <a:rPr sz="2000" spc="10" dirty="0">
                <a:latin typeface="Verdana"/>
                <a:cs typeface="Verdana"/>
              </a:rPr>
              <a:t>the</a:t>
            </a:r>
            <a:r>
              <a:rPr sz="2000" spc="5" dirty="0">
                <a:latin typeface="Verdana"/>
                <a:cs typeface="Verdana"/>
              </a:rPr>
              <a:t> </a:t>
            </a:r>
            <a:r>
              <a:rPr sz="2000" spc="10" dirty="0">
                <a:latin typeface="Verdana"/>
                <a:cs typeface="Verdana"/>
              </a:rPr>
              <a:t>pendant</a:t>
            </a:r>
            <a:r>
              <a:rPr sz="2000" spc="5" dirty="0">
                <a:latin typeface="Verdana"/>
                <a:cs typeface="Verdana"/>
              </a:rPr>
              <a:t> </a:t>
            </a:r>
            <a:r>
              <a:rPr sz="2000" spc="10" dirty="0">
                <a:latin typeface="Verdana"/>
                <a:cs typeface="Verdana"/>
              </a:rPr>
              <a:t>vertex.</a:t>
            </a:r>
            <a:endParaRPr lang="en-US" sz="2000" spc="10" dirty="0">
              <a:latin typeface="Verdana"/>
              <a:cs typeface="Verdana"/>
            </a:endParaRPr>
          </a:p>
          <a:p>
            <a:pPr marL="380365" indent="-342900">
              <a:spcBef>
                <a:spcPts val="890"/>
              </a:spcBef>
              <a:buFont typeface="Arial" panose="020B0604020202020204" pitchFamily="34" charset="0"/>
              <a:buChar char="•"/>
              <a:tabLst>
                <a:tab pos="306705" algn="l"/>
                <a:tab pos="307340" algn="l"/>
              </a:tabLst>
            </a:pPr>
            <a:endParaRPr sz="2000" dirty="0">
              <a:latin typeface="Verdana"/>
              <a:cs typeface="Verdana"/>
            </a:endParaRPr>
          </a:p>
          <a:p>
            <a:pPr marL="380365" indent="-342900">
              <a:spcBef>
                <a:spcPts val="890"/>
              </a:spcBef>
              <a:buFont typeface="Arial" panose="020B0604020202020204" pitchFamily="34" charset="0"/>
              <a:buChar char="•"/>
              <a:tabLst>
                <a:tab pos="306705" algn="l"/>
                <a:tab pos="307340" algn="l"/>
              </a:tabLst>
            </a:pPr>
            <a:r>
              <a:rPr sz="2000" spc="15" dirty="0">
                <a:latin typeface="Verdana"/>
                <a:cs typeface="Verdana"/>
              </a:rPr>
              <a:t>The</a:t>
            </a:r>
            <a:r>
              <a:rPr sz="2000" spc="5" dirty="0">
                <a:latin typeface="Verdana"/>
                <a:cs typeface="Verdana"/>
              </a:rPr>
              <a:t> </a:t>
            </a:r>
            <a:r>
              <a:rPr sz="2000" spc="15" dirty="0">
                <a:latin typeface="Verdana"/>
                <a:cs typeface="Verdana"/>
              </a:rPr>
              <a:t>edge</a:t>
            </a:r>
            <a:r>
              <a:rPr sz="2000" spc="5" dirty="0">
                <a:latin typeface="Verdana"/>
                <a:cs typeface="Verdana"/>
              </a:rPr>
              <a:t> </a:t>
            </a:r>
            <a:r>
              <a:rPr sz="2000" spc="10" dirty="0">
                <a:latin typeface="Verdana"/>
                <a:cs typeface="Verdana"/>
              </a:rPr>
              <a:t>(V</a:t>
            </a:r>
            <a:r>
              <a:rPr sz="2000" spc="15" baseline="-31250" dirty="0">
                <a:latin typeface="Verdana"/>
                <a:cs typeface="Verdana"/>
              </a:rPr>
              <a:t>4,</a:t>
            </a:r>
            <a:r>
              <a:rPr sz="2000" spc="10" dirty="0">
                <a:latin typeface="Verdana"/>
                <a:cs typeface="Verdana"/>
              </a:rPr>
              <a:t>V</a:t>
            </a:r>
            <a:r>
              <a:rPr sz="2000" spc="15" baseline="-31250" dirty="0">
                <a:latin typeface="Verdana"/>
                <a:cs typeface="Verdana"/>
              </a:rPr>
              <a:t>5</a:t>
            </a:r>
            <a:r>
              <a:rPr sz="2000" spc="10" dirty="0">
                <a:latin typeface="Verdana"/>
                <a:cs typeface="Verdana"/>
              </a:rPr>
              <a:t>) or</a:t>
            </a:r>
            <a:r>
              <a:rPr sz="2000" spc="5" dirty="0">
                <a:latin typeface="Verdana"/>
                <a:cs typeface="Verdana"/>
              </a:rPr>
              <a:t> </a:t>
            </a:r>
            <a:r>
              <a:rPr sz="2000" spc="15" dirty="0">
                <a:latin typeface="Verdana"/>
                <a:cs typeface="Verdana"/>
              </a:rPr>
              <a:t>e</a:t>
            </a:r>
            <a:r>
              <a:rPr sz="2000" spc="22" baseline="-31250" dirty="0">
                <a:latin typeface="Verdana"/>
                <a:cs typeface="Verdana"/>
              </a:rPr>
              <a:t>5</a:t>
            </a:r>
            <a:r>
              <a:rPr sz="2000" spc="225" baseline="-31250" dirty="0">
                <a:latin typeface="Verdana"/>
                <a:cs typeface="Verdana"/>
              </a:rPr>
              <a:t> </a:t>
            </a:r>
            <a:r>
              <a:rPr sz="2000" spc="10" dirty="0">
                <a:latin typeface="Verdana"/>
                <a:cs typeface="Verdana"/>
              </a:rPr>
              <a:t>is</a:t>
            </a:r>
            <a:r>
              <a:rPr sz="2000" spc="5" dirty="0">
                <a:latin typeface="Verdana"/>
                <a:cs typeface="Verdana"/>
              </a:rPr>
              <a:t> </a:t>
            </a:r>
            <a:r>
              <a:rPr sz="2000" spc="10" dirty="0">
                <a:latin typeface="Verdana"/>
                <a:cs typeface="Verdana"/>
              </a:rPr>
              <a:t>the pendant edge.</a:t>
            </a:r>
            <a:endParaRPr lang="en-US" sz="2000" spc="10" dirty="0">
              <a:latin typeface="Verdana"/>
              <a:cs typeface="Verdana"/>
            </a:endParaRPr>
          </a:p>
          <a:p>
            <a:pPr marL="380365" indent="-342900">
              <a:spcBef>
                <a:spcPts val="890"/>
              </a:spcBef>
              <a:buFont typeface="Arial" panose="020B0604020202020204" pitchFamily="34" charset="0"/>
              <a:buChar char="•"/>
              <a:tabLst>
                <a:tab pos="306705" algn="l"/>
                <a:tab pos="307340" algn="l"/>
              </a:tabLst>
            </a:pPr>
            <a:endParaRPr sz="2000" dirty="0">
              <a:latin typeface="Verdana"/>
              <a:cs typeface="Verdana"/>
            </a:endParaRPr>
          </a:p>
          <a:p>
            <a:pPr marL="380365" indent="-342900">
              <a:spcBef>
                <a:spcPts val="895"/>
              </a:spcBef>
              <a:buFont typeface="Arial" panose="020B0604020202020204" pitchFamily="34" charset="0"/>
              <a:buChar char="•"/>
              <a:tabLst>
                <a:tab pos="306705" algn="l"/>
                <a:tab pos="307340" algn="l"/>
              </a:tabLst>
            </a:pPr>
            <a:r>
              <a:rPr sz="2000" spc="15" dirty="0">
                <a:latin typeface="Verdana"/>
                <a:cs typeface="Verdana"/>
              </a:rPr>
              <a:t>The</a:t>
            </a:r>
            <a:r>
              <a:rPr sz="2000" dirty="0">
                <a:latin typeface="Verdana"/>
                <a:cs typeface="Verdana"/>
              </a:rPr>
              <a:t> </a:t>
            </a:r>
            <a:r>
              <a:rPr sz="2000" spc="10" dirty="0">
                <a:latin typeface="Verdana"/>
                <a:cs typeface="Verdana"/>
              </a:rPr>
              <a:t>vertices</a:t>
            </a:r>
            <a:r>
              <a:rPr sz="2000" dirty="0">
                <a:latin typeface="Verdana"/>
                <a:cs typeface="Verdana"/>
              </a:rPr>
              <a:t> </a:t>
            </a:r>
            <a:r>
              <a:rPr sz="2000" spc="25" dirty="0">
                <a:latin typeface="Verdana"/>
                <a:cs typeface="Verdana"/>
              </a:rPr>
              <a:t>V</a:t>
            </a:r>
            <a:r>
              <a:rPr sz="2000" spc="37" baseline="-31250" dirty="0">
                <a:latin typeface="Verdana"/>
                <a:cs typeface="Verdana"/>
              </a:rPr>
              <a:t>3</a:t>
            </a:r>
            <a:r>
              <a:rPr sz="2000" spc="202" baseline="-31250" dirty="0">
                <a:latin typeface="Verdana"/>
                <a:cs typeface="Verdana"/>
              </a:rPr>
              <a:t> </a:t>
            </a:r>
            <a:r>
              <a:rPr sz="2000" spc="15" dirty="0">
                <a:latin typeface="Verdana"/>
                <a:cs typeface="Verdana"/>
              </a:rPr>
              <a:t>and</a:t>
            </a:r>
            <a:r>
              <a:rPr sz="2000" dirty="0">
                <a:latin typeface="Verdana"/>
                <a:cs typeface="Verdana"/>
              </a:rPr>
              <a:t> </a:t>
            </a:r>
            <a:r>
              <a:rPr sz="2000" spc="15" dirty="0">
                <a:latin typeface="Verdana"/>
                <a:cs typeface="Verdana"/>
              </a:rPr>
              <a:t>V</a:t>
            </a:r>
            <a:r>
              <a:rPr sz="2000" spc="22" baseline="-31250" dirty="0">
                <a:latin typeface="Verdana"/>
                <a:cs typeface="Verdana"/>
              </a:rPr>
              <a:t>5</a:t>
            </a:r>
            <a:r>
              <a:rPr sz="2000" spc="209" baseline="-31250" dirty="0">
                <a:latin typeface="Verdana"/>
                <a:cs typeface="Verdana"/>
              </a:rPr>
              <a:t> </a:t>
            </a:r>
            <a:r>
              <a:rPr sz="2000" spc="10" dirty="0">
                <a:latin typeface="Verdana"/>
                <a:cs typeface="Verdana"/>
              </a:rPr>
              <a:t>are</a:t>
            </a:r>
            <a:r>
              <a:rPr sz="2000" spc="-5" dirty="0">
                <a:latin typeface="Verdana"/>
                <a:cs typeface="Verdana"/>
              </a:rPr>
              <a:t> </a:t>
            </a:r>
            <a:r>
              <a:rPr sz="2000" spc="15" dirty="0">
                <a:latin typeface="Verdana"/>
                <a:cs typeface="Verdana"/>
              </a:rPr>
              <a:t>odd</a:t>
            </a:r>
            <a:r>
              <a:rPr sz="2000" dirty="0">
                <a:latin typeface="Verdana"/>
                <a:cs typeface="Verdana"/>
              </a:rPr>
              <a:t> </a:t>
            </a:r>
            <a:r>
              <a:rPr sz="2000" spc="10" dirty="0">
                <a:latin typeface="Verdana"/>
                <a:cs typeface="Verdana"/>
              </a:rPr>
              <a:t>vertices.</a:t>
            </a:r>
            <a:endParaRPr lang="en-US" sz="2000" spc="10" dirty="0">
              <a:latin typeface="Verdana"/>
              <a:cs typeface="Verdana"/>
            </a:endParaRPr>
          </a:p>
          <a:p>
            <a:pPr marL="380365" indent="-342900">
              <a:spcBef>
                <a:spcPts val="895"/>
              </a:spcBef>
              <a:buFont typeface="Arial" panose="020B0604020202020204" pitchFamily="34" charset="0"/>
              <a:buChar char="•"/>
              <a:tabLst>
                <a:tab pos="306705" algn="l"/>
                <a:tab pos="307340" algn="l"/>
              </a:tabLst>
            </a:pPr>
            <a:endParaRPr sz="2000" dirty="0">
              <a:latin typeface="Verdana"/>
              <a:cs typeface="Verdana"/>
            </a:endParaRPr>
          </a:p>
          <a:p>
            <a:pPr marL="380365" indent="-342900">
              <a:spcBef>
                <a:spcPts val="890"/>
              </a:spcBef>
              <a:buFont typeface="Arial" panose="020B0604020202020204" pitchFamily="34" charset="0"/>
              <a:buChar char="•"/>
              <a:tabLst>
                <a:tab pos="306705" algn="l"/>
                <a:tab pos="307340" algn="l"/>
              </a:tabLst>
            </a:pPr>
            <a:r>
              <a:rPr sz="2000" spc="15" dirty="0">
                <a:latin typeface="Verdana"/>
                <a:cs typeface="Verdana"/>
              </a:rPr>
              <a:t>The</a:t>
            </a:r>
            <a:r>
              <a:rPr sz="2000" spc="5" dirty="0">
                <a:latin typeface="Verdana"/>
                <a:cs typeface="Verdana"/>
              </a:rPr>
              <a:t> </a:t>
            </a:r>
            <a:r>
              <a:rPr sz="2000" spc="10" dirty="0">
                <a:latin typeface="Verdana"/>
                <a:cs typeface="Verdana"/>
              </a:rPr>
              <a:t>vertices</a:t>
            </a:r>
            <a:r>
              <a:rPr sz="2000" dirty="0">
                <a:latin typeface="Verdana"/>
                <a:cs typeface="Verdana"/>
              </a:rPr>
              <a:t> </a:t>
            </a:r>
            <a:r>
              <a:rPr sz="2000" spc="15" dirty="0">
                <a:latin typeface="Verdana"/>
                <a:cs typeface="Verdana"/>
              </a:rPr>
              <a:t>V</a:t>
            </a:r>
            <a:r>
              <a:rPr sz="2000" spc="22" baseline="-31250" dirty="0">
                <a:latin typeface="Verdana"/>
                <a:cs typeface="Verdana"/>
              </a:rPr>
              <a:t>1,</a:t>
            </a:r>
            <a:r>
              <a:rPr sz="2000" spc="209" baseline="-31250" dirty="0">
                <a:latin typeface="Verdana"/>
                <a:cs typeface="Verdana"/>
              </a:rPr>
              <a:t> </a:t>
            </a:r>
            <a:r>
              <a:rPr sz="2000" spc="10" dirty="0">
                <a:latin typeface="Verdana"/>
                <a:cs typeface="Verdana"/>
              </a:rPr>
              <a:t>V</a:t>
            </a:r>
            <a:r>
              <a:rPr sz="2000" spc="15" baseline="-31250" dirty="0">
                <a:latin typeface="Verdana"/>
                <a:cs typeface="Verdana"/>
              </a:rPr>
              <a:t>2,</a:t>
            </a:r>
            <a:r>
              <a:rPr sz="2000" spc="10" dirty="0">
                <a:latin typeface="Verdana"/>
                <a:cs typeface="Verdana"/>
              </a:rPr>
              <a:t>and</a:t>
            </a:r>
            <a:r>
              <a:rPr sz="2000" dirty="0">
                <a:latin typeface="Verdana"/>
                <a:cs typeface="Verdana"/>
              </a:rPr>
              <a:t> </a:t>
            </a:r>
            <a:r>
              <a:rPr sz="2000" spc="15" dirty="0">
                <a:latin typeface="Verdana"/>
                <a:cs typeface="Verdana"/>
              </a:rPr>
              <a:t>V</a:t>
            </a:r>
            <a:r>
              <a:rPr sz="2000" spc="22" baseline="-31250" dirty="0">
                <a:latin typeface="Verdana"/>
                <a:cs typeface="Verdana"/>
              </a:rPr>
              <a:t>4</a:t>
            </a:r>
            <a:r>
              <a:rPr sz="2000" spc="217" baseline="-31250" dirty="0">
                <a:latin typeface="Verdana"/>
                <a:cs typeface="Verdana"/>
              </a:rPr>
              <a:t> </a:t>
            </a:r>
            <a:r>
              <a:rPr sz="2000" spc="10" dirty="0">
                <a:latin typeface="Verdana"/>
                <a:cs typeface="Verdana"/>
              </a:rPr>
              <a:t>are</a:t>
            </a:r>
            <a:r>
              <a:rPr sz="2000" dirty="0">
                <a:latin typeface="Verdana"/>
                <a:cs typeface="Verdana"/>
              </a:rPr>
              <a:t> </a:t>
            </a:r>
            <a:r>
              <a:rPr sz="2000" spc="15" dirty="0">
                <a:latin typeface="Verdana"/>
                <a:cs typeface="Verdana"/>
              </a:rPr>
              <a:t>even</a:t>
            </a:r>
            <a:r>
              <a:rPr sz="2000" dirty="0">
                <a:latin typeface="Verdana"/>
                <a:cs typeface="Verdana"/>
              </a:rPr>
              <a:t> </a:t>
            </a:r>
            <a:r>
              <a:rPr sz="2000" spc="10" dirty="0">
                <a:latin typeface="Verdana"/>
                <a:cs typeface="Verdana"/>
              </a:rPr>
              <a:t>vertices.</a:t>
            </a:r>
            <a:endParaRPr lang="en-US" sz="2000" spc="10" dirty="0">
              <a:latin typeface="Verdana"/>
              <a:cs typeface="Verdana"/>
            </a:endParaRPr>
          </a:p>
          <a:p>
            <a:pPr marL="380365" indent="-342900">
              <a:spcBef>
                <a:spcPts val="890"/>
              </a:spcBef>
              <a:buFont typeface="Arial" panose="020B0604020202020204" pitchFamily="34" charset="0"/>
              <a:buChar char="•"/>
              <a:tabLst>
                <a:tab pos="306705" algn="l"/>
                <a:tab pos="307340" algn="l"/>
              </a:tabLst>
            </a:pPr>
            <a:endParaRPr sz="2000" dirty="0">
              <a:latin typeface="Verdana"/>
              <a:cs typeface="Verdana"/>
            </a:endParaRPr>
          </a:p>
          <a:p>
            <a:pPr marL="342900" marR="135255" indent="-342900">
              <a:spcBef>
                <a:spcPts val="1025"/>
              </a:spcBef>
              <a:buFont typeface="Arial" panose="020B0604020202020204" pitchFamily="34" charset="0"/>
              <a:buChar char="•"/>
              <a:tabLst>
                <a:tab pos="306705" algn="l"/>
                <a:tab pos="307340" algn="l"/>
              </a:tabLst>
            </a:pPr>
            <a:r>
              <a:rPr sz="2000" spc="15" dirty="0">
                <a:latin typeface="Verdana"/>
                <a:cs typeface="Verdana"/>
              </a:rPr>
              <a:t>The edge e</a:t>
            </a:r>
            <a:r>
              <a:rPr sz="2000" spc="22" baseline="-31250" dirty="0">
                <a:latin typeface="Verdana"/>
                <a:cs typeface="Verdana"/>
              </a:rPr>
              <a:t>1</a:t>
            </a:r>
            <a:r>
              <a:rPr sz="2000" spc="30" baseline="-31250" dirty="0">
                <a:latin typeface="Verdana"/>
                <a:cs typeface="Verdana"/>
              </a:rPr>
              <a:t> </a:t>
            </a:r>
            <a:r>
              <a:rPr sz="2000" spc="10" dirty="0">
                <a:latin typeface="Verdana"/>
                <a:cs typeface="Verdana"/>
              </a:rPr>
              <a:t>is </a:t>
            </a:r>
            <a:r>
              <a:rPr sz="2000" spc="15" dirty="0">
                <a:latin typeface="Verdana"/>
                <a:cs typeface="Verdana"/>
              </a:rPr>
              <a:t>an </a:t>
            </a:r>
            <a:r>
              <a:rPr sz="2000" spc="10" dirty="0">
                <a:latin typeface="Verdana"/>
                <a:cs typeface="Verdana"/>
              </a:rPr>
              <a:t>incident </a:t>
            </a:r>
            <a:r>
              <a:rPr sz="2000" spc="15" dirty="0">
                <a:latin typeface="Verdana"/>
                <a:cs typeface="Verdana"/>
              </a:rPr>
              <a:t>on V</a:t>
            </a:r>
            <a:r>
              <a:rPr sz="2000" spc="22" baseline="-31250" dirty="0">
                <a:latin typeface="Verdana"/>
                <a:cs typeface="Verdana"/>
              </a:rPr>
              <a:t>1,</a:t>
            </a:r>
            <a:r>
              <a:rPr sz="2000" spc="30" baseline="-31250" dirty="0">
                <a:latin typeface="Verdana"/>
                <a:cs typeface="Verdana"/>
              </a:rPr>
              <a:t> </a:t>
            </a:r>
            <a:r>
              <a:rPr sz="2000" spc="15" dirty="0">
                <a:latin typeface="Verdana"/>
                <a:cs typeface="Verdana"/>
              </a:rPr>
              <a:t>and </a:t>
            </a:r>
            <a:r>
              <a:rPr sz="2000" spc="10" dirty="0">
                <a:latin typeface="Verdana"/>
                <a:cs typeface="Verdana"/>
              </a:rPr>
              <a:t>V</a:t>
            </a:r>
            <a:r>
              <a:rPr sz="2000" spc="15" baseline="-31250" dirty="0">
                <a:latin typeface="Verdana"/>
                <a:cs typeface="Verdana"/>
              </a:rPr>
              <a:t>2</a:t>
            </a:r>
            <a:r>
              <a:rPr sz="2000" spc="10" dirty="0">
                <a:latin typeface="Verdana"/>
                <a:cs typeface="Verdana"/>
              </a:rPr>
              <a:t>. </a:t>
            </a:r>
            <a:r>
              <a:rPr sz="2000" spc="15" dirty="0">
                <a:latin typeface="Verdana"/>
                <a:cs typeface="Verdana"/>
              </a:rPr>
              <a:t> The</a:t>
            </a:r>
            <a:r>
              <a:rPr sz="2000" dirty="0">
                <a:latin typeface="Verdana"/>
                <a:cs typeface="Verdana"/>
              </a:rPr>
              <a:t> </a:t>
            </a:r>
            <a:r>
              <a:rPr sz="2000" spc="15" dirty="0">
                <a:latin typeface="Verdana"/>
                <a:cs typeface="Verdana"/>
              </a:rPr>
              <a:t>edge</a:t>
            </a:r>
            <a:r>
              <a:rPr sz="2000" dirty="0">
                <a:latin typeface="Verdana"/>
                <a:cs typeface="Verdana"/>
              </a:rPr>
              <a:t> </a:t>
            </a:r>
            <a:r>
              <a:rPr sz="2000" spc="20" dirty="0">
                <a:latin typeface="Verdana"/>
                <a:cs typeface="Verdana"/>
              </a:rPr>
              <a:t>e</a:t>
            </a:r>
            <a:r>
              <a:rPr sz="2000" spc="30" baseline="-31250" dirty="0">
                <a:latin typeface="Verdana"/>
                <a:cs typeface="Verdana"/>
              </a:rPr>
              <a:t>2</a:t>
            </a:r>
            <a:r>
              <a:rPr sz="2000" spc="209" baseline="-31250" dirty="0">
                <a:latin typeface="Verdana"/>
                <a:cs typeface="Verdana"/>
              </a:rPr>
              <a:t> </a:t>
            </a:r>
            <a:r>
              <a:rPr sz="2000" spc="10" dirty="0">
                <a:latin typeface="Verdana"/>
                <a:cs typeface="Verdana"/>
              </a:rPr>
              <a:t>is</a:t>
            </a:r>
            <a:r>
              <a:rPr sz="2000" dirty="0">
                <a:latin typeface="Verdana"/>
                <a:cs typeface="Verdana"/>
              </a:rPr>
              <a:t> </a:t>
            </a:r>
            <a:r>
              <a:rPr sz="2000" spc="15" dirty="0">
                <a:latin typeface="Verdana"/>
                <a:cs typeface="Verdana"/>
              </a:rPr>
              <a:t>an</a:t>
            </a:r>
            <a:r>
              <a:rPr sz="2000" dirty="0">
                <a:latin typeface="Verdana"/>
                <a:cs typeface="Verdana"/>
              </a:rPr>
              <a:t> </a:t>
            </a:r>
            <a:r>
              <a:rPr sz="2000" spc="10" dirty="0">
                <a:latin typeface="Verdana"/>
                <a:cs typeface="Verdana"/>
              </a:rPr>
              <a:t>incident</a:t>
            </a:r>
            <a:r>
              <a:rPr sz="2000" dirty="0">
                <a:latin typeface="Verdana"/>
                <a:cs typeface="Verdana"/>
              </a:rPr>
              <a:t> </a:t>
            </a:r>
            <a:r>
              <a:rPr sz="2000" spc="15" dirty="0">
                <a:latin typeface="Verdana"/>
                <a:cs typeface="Verdana"/>
              </a:rPr>
              <a:t>on</a:t>
            </a:r>
            <a:r>
              <a:rPr sz="2000" dirty="0">
                <a:latin typeface="Verdana"/>
                <a:cs typeface="Verdana"/>
              </a:rPr>
              <a:t> </a:t>
            </a:r>
            <a:r>
              <a:rPr sz="2000" spc="25" dirty="0">
                <a:latin typeface="Verdana"/>
                <a:cs typeface="Verdana"/>
              </a:rPr>
              <a:t>V</a:t>
            </a:r>
            <a:r>
              <a:rPr sz="2000" spc="37" baseline="-31250" dirty="0">
                <a:latin typeface="Verdana"/>
                <a:cs typeface="Verdana"/>
              </a:rPr>
              <a:t>1</a:t>
            </a:r>
            <a:r>
              <a:rPr sz="2000" spc="209" baseline="-31250" dirty="0">
                <a:latin typeface="Verdana"/>
                <a:cs typeface="Verdana"/>
              </a:rPr>
              <a:t> </a:t>
            </a:r>
            <a:r>
              <a:rPr sz="2000" spc="15" dirty="0">
                <a:latin typeface="Verdana"/>
                <a:cs typeface="Verdana"/>
              </a:rPr>
              <a:t>and</a:t>
            </a:r>
            <a:r>
              <a:rPr sz="2000" dirty="0">
                <a:latin typeface="Verdana"/>
                <a:cs typeface="Verdana"/>
              </a:rPr>
              <a:t> </a:t>
            </a:r>
            <a:r>
              <a:rPr sz="2000" spc="10" dirty="0">
                <a:latin typeface="Verdana"/>
                <a:cs typeface="Verdana"/>
              </a:rPr>
              <a:t>V</a:t>
            </a:r>
            <a:r>
              <a:rPr sz="2000" spc="15" baseline="-31250" dirty="0">
                <a:latin typeface="Verdana"/>
                <a:cs typeface="Verdana"/>
              </a:rPr>
              <a:t>3</a:t>
            </a:r>
            <a:r>
              <a:rPr sz="2000" spc="10" dirty="0">
                <a:latin typeface="Verdana"/>
                <a:cs typeface="Verdana"/>
              </a:rPr>
              <a:t>. </a:t>
            </a:r>
            <a:r>
              <a:rPr sz="2000" spc="-409" dirty="0">
                <a:latin typeface="Verdana"/>
                <a:cs typeface="Verdana"/>
              </a:rPr>
              <a:t> </a:t>
            </a:r>
            <a:r>
              <a:rPr sz="2000" spc="15" dirty="0">
                <a:latin typeface="Verdana"/>
                <a:cs typeface="Verdana"/>
              </a:rPr>
              <a:t>The</a:t>
            </a:r>
            <a:r>
              <a:rPr sz="2000" dirty="0">
                <a:latin typeface="Verdana"/>
                <a:cs typeface="Verdana"/>
              </a:rPr>
              <a:t> </a:t>
            </a:r>
            <a:r>
              <a:rPr sz="2000" spc="15" dirty="0">
                <a:latin typeface="Verdana"/>
                <a:cs typeface="Verdana"/>
              </a:rPr>
              <a:t>edge</a:t>
            </a:r>
            <a:r>
              <a:rPr sz="2000" dirty="0">
                <a:latin typeface="Verdana"/>
                <a:cs typeface="Verdana"/>
              </a:rPr>
              <a:t> </a:t>
            </a:r>
            <a:r>
              <a:rPr sz="2000" spc="20" dirty="0">
                <a:latin typeface="Verdana"/>
                <a:cs typeface="Verdana"/>
              </a:rPr>
              <a:t>e</a:t>
            </a:r>
            <a:r>
              <a:rPr sz="2000" spc="30" baseline="-31250" dirty="0">
                <a:latin typeface="Verdana"/>
                <a:cs typeface="Verdana"/>
              </a:rPr>
              <a:t>3</a:t>
            </a:r>
            <a:r>
              <a:rPr sz="2000" spc="209" baseline="-31250" dirty="0">
                <a:latin typeface="Verdana"/>
                <a:cs typeface="Verdana"/>
              </a:rPr>
              <a:t> </a:t>
            </a:r>
            <a:r>
              <a:rPr sz="2000" spc="10" dirty="0">
                <a:latin typeface="Verdana"/>
                <a:cs typeface="Verdana"/>
              </a:rPr>
              <a:t>is</a:t>
            </a:r>
            <a:r>
              <a:rPr sz="2000" dirty="0">
                <a:latin typeface="Verdana"/>
                <a:cs typeface="Verdana"/>
              </a:rPr>
              <a:t> </a:t>
            </a:r>
            <a:r>
              <a:rPr sz="2000" spc="15" dirty="0">
                <a:latin typeface="Verdana"/>
                <a:cs typeface="Verdana"/>
              </a:rPr>
              <a:t>an</a:t>
            </a:r>
            <a:r>
              <a:rPr sz="2000" dirty="0">
                <a:latin typeface="Verdana"/>
                <a:cs typeface="Verdana"/>
              </a:rPr>
              <a:t> </a:t>
            </a:r>
            <a:r>
              <a:rPr sz="2000" spc="10" dirty="0">
                <a:latin typeface="Verdana"/>
                <a:cs typeface="Verdana"/>
              </a:rPr>
              <a:t>incident</a:t>
            </a:r>
            <a:r>
              <a:rPr sz="2000" dirty="0">
                <a:latin typeface="Verdana"/>
                <a:cs typeface="Verdana"/>
              </a:rPr>
              <a:t> </a:t>
            </a:r>
            <a:r>
              <a:rPr sz="2000" spc="15" dirty="0">
                <a:latin typeface="Verdana"/>
                <a:cs typeface="Verdana"/>
              </a:rPr>
              <a:t>on</a:t>
            </a:r>
            <a:r>
              <a:rPr sz="2000" dirty="0">
                <a:latin typeface="Verdana"/>
                <a:cs typeface="Verdana"/>
              </a:rPr>
              <a:t> </a:t>
            </a:r>
            <a:r>
              <a:rPr sz="2000" spc="25" dirty="0">
                <a:latin typeface="Verdana"/>
                <a:cs typeface="Verdana"/>
              </a:rPr>
              <a:t>V</a:t>
            </a:r>
            <a:r>
              <a:rPr sz="2000" spc="37" baseline="-31250" dirty="0">
                <a:latin typeface="Verdana"/>
                <a:cs typeface="Verdana"/>
              </a:rPr>
              <a:t>2</a:t>
            </a:r>
            <a:r>
              <a:rPr sz="2000" spc="209" baseline="-31250" dirty="0">
                <a:latin typeface="Verdana"/>
                <a:cs typeface="Verdana"/>
              </a:rPr>
              <a:t> </a:t>
            </a:r>
            <a:r>
              <a:rPr sz="2000" spc="15" dirty="0">
                <a:latin typeface="Verdana"/>
                <a:cs typeface="Verdana"/>
              </a:rPr>
              <a:t>and</a:t>
            </a:r>
            <a:r>
              <a:rPr sz="2000" dirty="0">
                <a:latin typeface="Verdana"/>
                <a:cs typeface="Verdana"/>
              </a:rPr>
              <a:t> </a:t>
            </a:r>
            <a:r>
              <a:rPr sz="2000" spc="10" dirty="0">
                <a:latin typeface="Verdana"/>
                <a:cs typeface="Verdana"/>
              </a:rPr>
              <a:t>V</a:t>
            </a:r>
            <a:r>
              <a:rPr sz="2000" spc="15" baseline="-31250" dirty="0">
                <a:latin typeface="Verdana"/>
                <a:cs typeface="Verdana"/>
              </a:rPr>
              <a:t>3</a:t>
            </a:r>
            <a:r>
              <a:rPr sz="2000" spc="10" dirty="0">
                <a:latin typeface="Verdana"/>
                <a:cs typeface="Verdana"/>
              </a:rPr>
              <a:t>. </a:t>
            </a:r>
            <a:r>
              <a:rPr sz="2000" spc="-409" dirty="0">
                <a:latin typeface="Verdana"/>
                <a:cs typeface="Verdana"/>
              </a:rPr>
              <a:t> </a:t>
            </a:r>
            <a:r>
              <a:rPr sz="2000" spc="15" dirty="0">
                <a:latin typeface="Verdana"/>
                <a:cs typeface="Verdana"/>
              </a:rPr>
              <a:t>The</a:t>
            </a:r>
            <a:r>
              <a:rPr sz="2000" dirty="0">
                <a:latin typeface="Verdana"/>
                <a:cs typeface="Verdana"/>
              </a:rPr>
              <a:t> </a:t>
            </a:r>
            <a:r>
              <a:rPr sz="2000" spc="15" dirty="0">
                <a:latin typeface="Verdana"/>
                <a:cs typeface="Verdana"/>
              </a:rPr>
              <a:t>edge</a:t>
            </a:r>
            <a:r>
              <a:rPr sz="2000" dirty="0">
                <a:latin typeface="Verdana"/>
                <a:cs typeface="Verdana"/>
              </a:rPr>
              <a:t> </a:t>
            </a:r>
            <a:r>
              <a:rPr sz="2000" spc="20" dirty="0">
                <a:latin typeface="Verdana"/>
                <a:cs typeface="Verdana"/>
              </a:rPr>
              <a:t>e</a:t>
            </a:r>
            <a:r>
              <a:rPr sz="2000" spc="30" baseline="-31250" dirty="0">
                <a:latin typeface="Verdana"/>
                <a:cs typeface="Verdana"/>
              </a:rPr>
              <a:t>4</a:t>
            </a:r>
            <a:r>
              <a:rPr sz="2000" spc="209" baseline="-31250" dirty="0">
                <a:latin typeface="Verdana"/>
                <a:cs typeface="Verdana"/>
              </a:rPr>
              <a:t> </a:t>
            </a:r>
            <a:r>
              <a:rPr sz="2000" spc="10" dirty="0">
                <a:latin typeface="Verdana"/>
                <a:cs typeface="Verdana"/>
              </a:rPr>
              <a:t>is</a:t>
            </a:r>
            <a:r>
              <a:rPr sz="2000" dirty="0">
                <a:latin typeface="Verdana"/>
                <a:cs typeface="Verdana"/>
              </a:rPr>
              <a:t> </a:t>
            </a:r>
            <a:r>
              <a:rPr sz="2000" spc="15" dirty="0">
                <a:latin typeface="Verdana"/>
                <a:cs typeface="Verdana"/>
              </a:rPr>
              <a:t>an</a:t>
            </a:r>
            <a:r>
              <a:rPr sz="2000" dirty="0">
                <a:latin typeface="Verdana"/>
                <a:cs typeface="Verdana"/>
              </a:rPr>
              <a:t> </a:t>
            </a:r>
            <a:r>
              <a:rPr sz="2000" spc="10" dirty="0">
                <a:latin typeface="Verdana"/>
                <a:cs typeface="Verdana"/>
              </a:rPr>
              <a:t>incident</a:t>
            </a:r>
            <a:r>
              <a:rPr sz="2000" dirty="0">
                <a:latin typeface="Verdana"/>
                <a:cs typeface="Verdana"/>
              </a:rPr>
              <a:t> </a:t>
            </a:r>
            <a:r>
              <a:rPr sz="2000" spc="15" dirty="0">
                <a:latin typeface="Verdana"/>
                <a:cs typeface="Verdana"/>
              </a:rPr>
              <a:t>on</a:t>
            </a:r>
            <a:r>
              <a:rPr sz="2000" dirty="0">
                <a:latin typeface="Verdana"/>
                <a:cs typeface="Verdana"/>
              </a:rPr>
              <a:t> </a:t>
            </a:r>
            <a:r>
              <a:rPr sz="2000" spc="25" dirty="0">
                <a:latin typeface="Verdana"/>
                <a:cs typeface="Verdana"/>
              </a:rPr>
              <a:t>V</a:t>
            </a:r>
            <a:r>
              <a:rPr sz="2000" spc="37" baseline="-31250" dirty="0">
                <a:latin typeface="Verdana"/>
                <a:cs typeface="Verdana"/>
              </a:rPr>
              <a:t>3</a:t>
            </a:r>
            <a:r>
              <a:rPr sz="2000" spc="209" baseline="-31250" dirty="0">
                <a:latin typeface="Verdana"/>
                <a:cs typeface="Verdana"/>
              </a:rPr>
              <a:t> </a:t>
            </a:r>
            <a:r>
              <a:rPr sz="2000" spc="15" dirty="0">
                <a:latin typeface="Verdana"/>
                <a:cs typeface="Verdana"/>
              </a:rPr>
              <a:t>and</a:t>
            </a:r>
            <a:r>
              <a:rPr sz="2000" dirty="0">
                <a:latin typeface="Verdana"/>
                <a:cs typeface="Verdana"/>
              </a:rPr>
              <a:t> </a:t>
            </a:r>
            <a:r>
              <a:rPr sz="2000" spc="10" dirty="0">
                <a:latin typeface="Verdana"/>
                <a:cs typeface="Verdana"/>
              </a:rPr>
              <a:t>V</a:t>
            </a:r>
            <a:r>
              <a:rPr sz="2000" spc="15" baseline="-31250" dirty="0">
                <a:latin typeface="Verdana"/>
                <a:cs typeface="Verdana"/>
              </a:rPr>
              <a:t>4</a:t>
            </a:r>
            <a:r>
              <a:rPr sz="2000" spc="10" dirty="0">
                <a:latin typeface="Verdana"/>
                <a:cs typeface="Verdana"/>
              </a:rPr>
              <a:t>. </a:t>
            </a:r>
            <a:r>
              <a:rPr sz="2000" spc="-409" dirty="0">
                <a:latin typeface="Verdana"/>
                <a:cs typeface="Verdana"/>
              </a:rPr>
              <a:t> </a:t>
            </a:r>
            <a:r>
              <a:rPr sz="2000" spc="15" dirty="0">
                <a:latin typeface="Verdana"/>
                <a:cs typeface="Verdana"/>
              </a:rPr>
              <a:t>The</a:t>
            </a:r>
            <a:r>
              <a:rPr sz="2000" dirty="0">
                <a:latin typeface="Verdana"/>
                <a:cs typeface="Verdana"/>
              </a:rPr>
              <a:t> </a:t>
            </a:r>
            <a:r>
              <a:rPr sz="2000" spc="15" dirty="0">
                <a:latin typeface="Verdana"/>
                <a:cs typeface="Verdana"/>
              </a:rPr>
              <a:t>edge</a:t>
            </a:r>
            <a:r>
              <a:rPr sz="2000" dirty="0">
                <a:latin typeface="Verdana"/>
                <a:cs typeface="Verdana"/>
              </a:rPr>
              <a:t> </a:t>
            </a:r>
            <a:r>
              <a:rPr sz="2000" spc="20" dirty="0">
                <a:latin typeface="Verdana"/>
                <a:cs typeface="Verdana"/>
              </a:rPr>
              <a:t>e</a:t>
            </a:r>
            <a:r>
              <a:rPr sz="2000" spc="30" baseline="-31250" dirty="0">
                <a:latin typeface="Verdana"/>
                <a:cs typeface="Verdana"/>
              </a:rPr>
              <a:t>5</a:t>
            </a:r>
            <a:r>
              <a:rPr sz="2000" spc="209" baseline="-31250" dirty="0">
                <a:latin typeface="Verdana"/>
                <a:cs typeface="Verdana"/>
              </a:rPr>
              <a:t> </a:t>
            </a:r>
            <a:r>
              <a:rPr sz="2000" spc="10" dirty="0">
                <a:latin typeface="Verdana"/>
                <a:cs typeface="Verdana"/>
              </a:rPr>
              <a:t>is</a:t>
            </a:r>
            <a:r>
              <a:rPr sz="2000" dirty="0">
                <a:latin typeface="Verdana"/>
                <a:cs typeface="Verdana"/>
              </a:rPr>
              <a:t> </a:t>
            </a:r>
            <a:r>
              <a:rPr sz="2000" spc="15" dirty="0">
                <a:latin typeface="Verdana"/>
                <a:cs typeface="Verdana"/>
              </a:rPr>
              <a:t>an</a:t>
            </a:r>
            <a:r>
              <a:rPr sz="2000" dirty="0">
                <a:latin typeface="Verdana"/>
                <a:cs typeface="Verdana"/>
              </a:rPr>
              <a:t> </a:t>
            </a:r>
            <a:r>
              <a:rPr sz="2000" spc="10" dirty="0">
                <a:latin typeface="Verdana"/>
                <a:cs typeface="Verdana"/>
              </a:rPr>
              <a:t>incident</a:t>
            </a:r>
            <a:r>
              <a:rPr sz="2000" dirty="0">
                <a:latin typeface="Verdana"/>
                <a:cs typeface="Verdana"/>
              </a:rPr>
              <a:t> </a:t>
            </a:r>
            <a:r>
              <a:rPr sz="2000" spc="15" dirty="0">
                <a:latin typeface="Verdana"/>
                <a:cs typeface="Verdana"/>
              </a:rPr>
              <a:t>on</a:t>
            </a:r>
            <a:r>
              <a:rPr sz="2000" dirty="0">
                <a:latin typeface="Verdana"/>
                <a:cs typeface="Verdana"/>
              </a:rPr>
              <a:t> </a:t>
            </a:r>
            <a:r>
              <a:rPr sz="2000" spc="25" dirty="0">
                <a:latin typeface="Verdana"/>
                <a:cs typeface="Verdana"/>
              </a:rPr>
              <a:t>V</a:t>
            </a:r>
            <a:r>
              <a:rPr sz="2000" spc="37" baseline="-31250" dirty="0">
                <a:latin typeface="Verdana"/>
                <a:cs typeface="Verdana"/>
              </a:rPr>
              <a:t>4</a:t>
            </a:r>
            <a:r>
              <a:rPr sz="2000" spc="209" baseline="-31250" dirty="0">
                <a:latin typeface="Verdana"/>
                <a:cs typeface="Verdana"/>
              </a:rPr>
              <a:t> </a:t>
            </a:r>
            <a:r>
              <a:rPr sz="2000" spc="15" dirty="0">
                <a:latin typeface="Verdana"/>
                <a:cs typeface="Verdana"/>
              </a:rPr>
              <a:t>and</a:t>
            </a:r>
            <a:r>
              <a:rPr sz="2000" dirty="0">
                <a:latin typeface="Verdana"/>
                <a:cs typeface="Verdana"/>
              </a:rPr>
              <a:t> </a:t>
            </a:r>
            <a:r>
              <a:rPr sz="2000" spc="10" dirty="0">
                <a:latin typeface="Verdana"/>
                <a:cs typeface="Verdana"/>
              </a:rPr>
              <a:t>V</a:t>
            </a:r>
            <a:r>
              <a:rPr sz="2000" spc="15" baseline="-31250" dirty="0">
                <a:latin typeface="Verdana"/>
                <a:cs typeface="Verdana"/>
              </a:rPr>
              <a:t>5</a:t>
            </a:r>
            <a:r>
              <a:rPr lang="en-US" sz="2000" spc="10" baseline="-31250" dirty="0">
                <a:latin typeface="Verdana"/>
                <a:cs typeface="Verdana"/>
              </a:rPr>
              <a:t>.</a:t>
            </a:r>
          </a:p>
          <a:p>
            <a:pPr marL="342900" marR="135255" indent="-342900">
              <a:spcBef>
                <a:spcPts val="1025"/>
              </a:spcBef>
              <a:buFont typeface="Arial" panose="020B0604020202020204" pitchFamily="34" charset="0"/>
              <a:buChar char="•"/>
              <a:tabLst>
                <a:tab pos="306705" algn="l"/>
                <a:tab pos="307340" algn="l"/>
              </a:tabLst>
            </a:pPr>
            <a:endParaRPr sz="2000" dirty="0">
              <a:latin typeface="Verdana"/>
              <a:cs typeface="Verdana"/>
            </a:endParaRPr>
          </a:p>
          <a:p>
            <a:pPr marL="342900" marR="231775" indent="-342900">
              <a:spcBef>
                <a:spcPts val="1005"/>
              </a:spcBef>
              <a:buFont typeface="Arial" panose="020B0604020202020204" pitchFamily="34" charset="0"/>
              <a:buChar char="•"/>
              <a:tabLst>
                <a:tab pos="306705" algn="l"/>
                <a:tab pos="307340" algn="l"/>
              </a:tabLst>
            </a:pPr>
            <a:r>
              <a:rPr sz="2000" spc="15" dirty="0">
                <a:latin typeface="Verdana"/>
                <a:cs typeface="Verdana"/>
              </a:rPr>
              <a:t>The </a:t>
            </a:r>
            <a:r>
              <a:rPr sz="2000" spc="10" dirty="0">
                <a:latin typeface="Verdana"/>
                <a:cs typeface="Verdana"/>
              </a:rPr>
              <a:t>vertex </a:t>
            </a:r>
            <a:r>
              <a:rPr sz="2000" spc="20" dirty="0">
                <a:latin typeface="Verdana"/>
                <a:cs typeface="Verdana"/>
              </a:rPr>
              <a:t>V</a:t>
            </a:r>
            <a:r>
              <a:rPr sz="2000" spc="30" baseline="-31250" dirty="0">
                <a:latin typeface="Verdana"/>
                <a:cs typeface="Verdana"/>
              </a:rPr>
              <a:t>1</a:t>
            </a:r>
            <a:r>
              <a:rPr sz="2000" spc="37" baseline="-31250" dirty="0">
                <a:latin typeface="Verdana"/>
                <a:cs typeface="Verdana"/>
              </a:rPr>
              <a:t> </a:t>
            </a:r>
            <a:r>
              <a:rPr sz="2000" spc="10" dirty="0">
                <a:latin typeface="Verdana"/>
                <a:cs typeface="Verdana"/>
              </a:rPr>
              <a:t>is adjacent to </a:t>
            </a:r>
            <a:r>
              <a:rPr sz="2000" spc="20" dirty="0">
                <a:latin typeface="Verdana"/>
                <a:cs typeface="Verdana"/>
              </a:rPr>
              <a:t>V</a:t>
            </a:r>
            <a:r>
              <a:rPr sz="2000" spc="30" baseline="-31250" dirty="0">
                <a:latin typeface="Verdana"/>
                <a:cs typeface="Verdana"/>
              </a:rPr>
              <a:t>2</a:t>
            </a:r>
            <a:r>
              <a:rPr sz="2000" spc="37" baseline="-31250" dirty="0">
                <a:latin typeface="Verdana"/>
                <a:cs typeface="Verdana"/>
              </a:rPr>
              <a:t> </a:t>
            </a:r>
            <a:r>
              <a:rPr sz="2000" spc="15" dirty="0">
                <a:latin typeface="Verdana"/>
                <a:cs typeface="Verdana"/>
              </a:rPr>
              <a:t>and </a:t>
            </a:r>
            <a:r>
              <a:rPr sz="2000" spc="10" dirty="0">
                <a:latin typeface="Verdana"/>
                <a:cs typeface="Verdana"/>
              </a:rPr>
              <a:t>V</a:t>
            </a:r>
            <a:r>
              <a:rPr sz="2000" spc="15" baseline="-31250" dirty="0">
                <a:latin typeface="Verdana"/>
                <a:cs typeface="Verdana"/>
              </a:rPr>
              <a:t>3</a:t>
            </a:r>
            <a:r>
              <a:rPr sz="2000" spc="10" dirty="0">
                <a:latin typeface="Verdana"/>
                <a:cs typeface="Verdana"/>
              </a:rPr>
              <a:t>. </a:t>
            </a:r>
            <a:r>
              <a:rPr sz="2000" spc="15" dirty="0">
                <a:latin typeface="Verdana"/>
                <a:cs typeface="Verdana"/>
              </a:rPr>
              <a:t> The</a:t>
            </a:r>
            <a:r>
              <a:rPr sz="2000" spc="5" dirty="0">
                <a:latin typeface="Verdana"/>
                <a:cs typeface="Verdana"/>
              </a:rPr>
              <a:t> </a:t>
            </a:r>
            <a:r>
              <a:rPr sz="2000" spc="10" dirty="0">
                <a:latin typeface="Verdana"/>
                <a:cs typeface="Verdana"/>
              </a:rPr>
              <a:t>vertex</a:t>
            </a:r>
            <a:r>
              <a:rPr sz="2000" spc="5" dirty="0">
                <a:latin typeface="Verdana"/>
                <a:cs typeface="Verdana"/>
              </a:rPr>
              <a:t> </a:t>
            </a:r>
            <a:r>
              <a:rPr sz="2000" spc="20" dirty="0">
                <a:latin typeface="Verdana"/>
                <a:cs typeface="Verdana"/>
              </a:rPr>
              <a:t>V</a:t>
            </a:r>
            <a:r>
              <a:rPr sz="2000" spc="30" baseline="-31250" dirty="0">
                <a:latin typeface="Verdana"/>
                <a:cs typeface="Verdana"/>
              </a:rPr>
              <a:t>2</a:t>
            </a:r>
            <a:r>
              <a:rPr sz="2000" spc="209" baseline="-31250" dirty="0">
                <a:latin typeface="Verdana"/>
                <a:cs typeface="Verdana"/>
              </a:rPr>
              <a:t> </a:t>
            </a:r>
            <a:r>
              <a:rPr sz="2000" spc="10" dirty="0">
                <a:latin typeface="Verdana"/>
                <a:cs typeface="Verdana"/>
              </a:rPr>
              <a:t>is</a:t>
            </a:r>
            <a:r>
              <a:rPr sz="2000" spc="5" dirty="0">
                <a:latin typeface="Verdana"/>
                <a:cs typeface="Verdana"/>
              </a:rPr>
              <a:t> </a:t>
            </a:r>
            <a:r>
              <a:rPr sz="2000" spc="10" dirty="0">
                <a:latin typeface="Verdana"/>
                <a:cs typeface="Verdana"/>
              </a:rPr>
              <a:t>adjacent</a:t>
            </a:r>
            <a:r>
              <a:rPr sz="2000" dirty="0">
                <a:latin typeface="Verdana"/>
                <a:cs typeface="Verdana"/>
              </a:rPr>
              <a:t> </a:t>
            </a:r>
            <a:r>
              <a:rPr sz="2000" spc="10" dirty="0">
                <a:latin typeface="Verdana"/>
                <a:cs typeface="Verdana"/>
              </a:rPr>
              <a:t>to </a:t>
            </a:r>
            <a:r>
              <a:rPr sz="2000" spc="20" dirty="0">
                <a:latin typeface="Verdana"/>
                <a:cs typeface="Verdana"/>
              </a:rPr>
              <a:t>V</a:t>
            </a:r>
            <a:r>
              <a:rPr sz="2000" spc="30" baseline="-31250" dirty="0">
                <a:latin typeface="Verdana"/>
                <a:cs typeface="Verdana"/>
              </a:rPr>
              <a:t>1</a:t>
            </a:r>
            <a:r>
              <a:rPr sz="2000" spc="209" baseline="-31250" dirty="0">
                <a:latin typeface="Verdana"/>
                <a:cs typeface="Verdana"/>
              </a:rPr>
              <a:t> </a:t>
            </a:r>
            <a:r>
              <a:rPr sz="2000" spc="15" dirty="0">
                <a:latin typeface="Verdana"/>
                <a:cs typeface="Verdana"/>
              </a:rPr>
              <a:t>and</a:t>
            </a:r>
            <a:r>
              <a:rPr sz="2000" spc="5" dirty="0">
                <a:latin typeface="Verdana"/>
                <a:cs typeface="Verdana"/>
              </a:rPr>
              <a:t> </a:t>
            </a:r>
            <a:r>
              <a:rPr sz="2000" spc="10" dirty="0">
                <a:latin typeface="Verdana"/>
                <a:cs typeface="Verdana"/>
              </a:rPr>
              <a:t>V</a:t>
            </a:r>
            <a:r>
              <a:rPr sz="2000" spc="15" baseline="-31250" dirty="0">
                <a:latin typeface="Verdana"/>
                <a:cs typeface="Verdana"/>
              </a:rPr>
              <a:t>2</a:t>
            </a:r>
            <a:r>
              <a:rPr sz="2000" spc="10" dirty="0">
                <a:latin typeface="Verdana"/>
                <a:cs typeface="Verdana"/>
              </a:rPr>
              <a:t>. </a:t>
            </a:r>
            <a:r>
              <a:rPr sz="2000" spc="-405" dirty="0">
                <a:latin typeface="Verdana"/>
                <a:cs typeface="Verdana"/>
              </a:rPr>
              <a:t> </a:t>
            </a:r>
            <a:r>
              <a:rPr sz="2000" spc="15" dirty="0">
                <a:latin typeface="Verdana"/>
                <a:cs typeface="Verdana"/>
              </a:rPr>
              <a:t>The </a:t>
            </a:r>
            <a:r>
              <a:rPr sz="2000" spc="10" dirty="0">
                <a:latin typeface="Verdana"/>
                <a:cs typeface="Verdana"/>
              </a:rPr>
              <a:t>vertex </a:t>
            </a:r>
            <a:r>
              <a:rPr sz="2000" spc="20" dirty="0">
                <a:latin typeface="Verdana"/>
                <a:cs typeface="Verdana"/>
              </a:rPr>
              <a:t>V</a:t>
            </a:r>
            <a:r>
              <a:rPr sz="2000" spc="30" baseline="-31250" dirty="0">
                <a:latin typeface="Verdana"/>
                <a:cs typeface="Verdana"/>
              </a:rPr>
              <a:t>3</a:t>
            </a:r>
            <a:r>
              <a:rPr sz="2000" spc="37" baseline="-31250" dirty="0">
                <a:latin typeface="Verdana"/>
                <a:cs typeface="Verdana"/>
              </a:rPr>
              <a:t> </a:t>
            </a:r>
            <a:r>
              <a:rPr sz="2000" spc="10" dirty="0">
                <a:latin typeface="Verdana"/>
                <a:cs typeface="Verdana"/>
              </a:rPr>
              <a:t>is adjacent to </a:t>
            </a:r>
            <a:r>
              <a:rPr sz="2000" spc="20" dirty="0">
                <a:latin typeface="Verdana"/>
                <a:cs typeface="Verdana"/>
              </a:rPr>
              <a:t>V</a:t>
            </a:r>
            <a:r>
              <a:rPr sz="2000" spc="30" baseline="-31250" dirty="0">
                <a:latin typeface="Verdana"/>
                <a:cs typeface="Verdana"/>
              </a:rPr>
              <a:t>1</a:t>
            </a:r>
            <a:r>
              <a:rPr sz="2000" spc="37" baseline="-31250" dirty="0">
                <a:latin typeface="Verdana"/>
                <a:cs typeface="Verdana"/>
              </a:rPr>
              <a:t> </a:t>
            </a:r>
            <a:r>
              <a:rPr sz="2000" spc="15" dirty="0">
                <a:latin typeface="Verdana"/>
                <a:cs typeface="Verdana"/>
              </a:rPr>
              <a:t>and V</a:t>
            </a:r>
            <a:r>
              <a:rPr sz="2000" spc="22" baseline="-31250" dirty="0">
                <a:latin typeface="Verdana"/>
                <a:cs typeface="Verdana"/>
              </a:rPr>
              <a:t>4 </a:t>
            </a:r>
            <a:r>
              <a:rPr sz="2000" spc="-405" baseline="-31250" dirty="0">
                <a:latin typeface="Verdana"/>
                <a:cs typeface="Verdana"/>
              </a:rPr>
              <a:t> </a:t>
            </a:r>
            <a:r>
              <a:rPr sz="2000" spc="15" dirty="0">
                <a:latin typeface="Verdana"/>
                <a:cs typeface="Verdana"/>
              </a:rPr>
              <a:t>The </a:t>
            </a:r>
            <a:r>
              <a:rPr sz="2000" spc="10" dirty="0">
                <a:latin typeface="Verdana"/>
                <a:cs typeface="Verdana"/>
              </a:rPr>
              <a:t>vertex </a:t>
            </a:r>
            <a:r>
              <a:rPr sz="2000" spc="20" dirty="0">
                <a:latin typeface="Verdana"/>
                <a:cs typeface="Verdana"/>
              </a:rPr>
              <a:t>V</a:t>
            </a:r>
            <a:r>
              <a:rPr sz="2000" spc="30" baseline="-31250" dirty="0">
                <a:latin typeface="Verdana"/>
                <a:cs typeface="Verdana"/>
              </a:rPr>
              <a:t>4</a:t>
            </a:r>
            <a:r>
              <a:rPr sz="2000" spc="37" baseline="-31250" dirty="0">
                <a:latin typeface="Verdana"/>
                <a:cs typeface="Verdana"/>
              </a:rPr>
              <a:t> </a:t>
            </a:r>
            <a:r>
              <a:rPr sz="2000" spc="10" dirty="0">
                <a:latin typeface="Verdana"/>
                <a:cs typeface="Verdana"/>
              </a:rPr>
              <a:t>is adjacent to </a:t>
            </a:r>
            <a:r>
              <a:rPr sz="2000" spc="20" dirty="0">
                <a:latin typeface="Verdana"/>
                <a:cs typeface="Verdana"/>
              </a:rPr>
              <a:t>V</a:t>
            </a:r>
            <a:r>
              <a:rPr sz="2000" spc="30" baseline="-31250" dirty="0">
                <a:latin typeface="Verdana"/>
                <a:cs typeface="Verdana"/>
              </a:rPr>
              <a:t>3</a:t>
            </a:r>
            <a:r>
              <a:rPr sz="2000" spc="37" baseline="-31250" dirty="0">
                <a:latin typeface="Verdana"/>
                <a:cs typeface="Verdana"/>
              </a:rPr>
              <a:t> </a:t>
            </a:r>
            <a:r>
              <a:rPr sz="2000" spc="15" dirty="0">
                <a:latin typeface="Verdana"/>
                <a:cs typeface="Verdana"/>
              </a:rPr>
              <a:t>and V</a:t>
            </a:r>
            <a:r>
              <a:rPr sz="2000" spc="22" baseline="-31250" dirty="0">
                <a:latin typeface="Verdana"/>
                <a:cs typeface="Verdana"/>
              </a:rPr>
              <a:t>5 </a:t>
            </a:r>
            <a:r>
              <a:rPr sz="2000" spc="-405" baseline="-31250" dirty="0">
                <a:latin typeface="Verdana"/>
                <a:cs typeface="Verdana"/>
              </a:rPr>
              <a:t> </a:t>
            </a:r>
            <a:r>
              <a:rPr sz="2000" spc="15" dirty="0">
                <a:latin typeface="Verdana"/>
                <a:cs typeface="Verdana"/>
              </a:rPr>
              <a:t>The</a:t>
            </a:r>
            <a:r>
              <a:rPr sz="2000" spc="5" dirty="0">
                <a:latin typeface="Verdana"/>
                <a:cs typeface="Verdana"/>
              </a:rPr>
              <a:t> </a:t>
            </a:r>
            <a:r>
              <a:rPr sz="2000" spc="10" dirty="0">
                <a:latin typeface="Verdana"/>
                <a:cs typeface="Verdana"/>
              </a:rPr>
              <a:t>vertex</a:t>
            </a:r>
            <a:r>
              <a:rPr sz="2000" spc="5" dirty="0">
                <a:latin typeface="Verdana"/>
                <a:cs typeface="Verdana"/>
              </a:rPr>
              <a:t> </a:t>
            </a:r>
            <a:r>
              <a:rPr sz="2000" spc="20" dirty="0">
                <a:latin typeface="Verdana"/>
                <a:cs typeface="Verdana"/>
              </a:rPr>
              <a:t>V</a:t>
            </a:r>
            <a:r>
              <a:rPr sz="2000" spc="30" baseline="-31250" dirty="0">
                <a:latin typeface="Verdana"/>
                <a:cs typeface="Verdana"/>
              </a:rPr>
              <a:t>5</a:t>
            </a:r>
            <a:r>
              <a:rPr sz="2000" spc="209" baseline="-31250" dirty="0">
                <a:latin typeface="Verdana"/>
                <a:cs typeface="Verdana"/>
              </a:rPr>
              <a:t> </a:t>
            </a:r>
            <a:r>
              <a:rPr sz="2000" spc="10" dirty="0">
                <a:latin typeface="Verdana"/>
                <a:cs typeface="Verdana"/>
              </a:rPr>
              <a:t>is</a:t>
            </a:r>
            <a:r>
              <a:rPr sz="2000" spc="5" dirty="0">
                <a:latin typeface="Verdana"/>
                <a:cs typeface="Verdana"/>
              </a:rPr>
              <a:t> </a:t>
            </a:r>
            <a:r>
              <a:rPr sz="2000" spc="10" dirty="0">
                <a:latin typeface="Verdana"/>
                <a:cs typeface="Verdana"/>
              </a:rPr>
              <a:t>adjacent</a:t>
            </a:r>
            <a:r>
              <a:rPr sz="2000" spc="5" dirty="0">
                <a:latin typeface="Verdana"/>
                <a:cs typeface="Verdana"/>
              </a:rPr>
              <a:t> </a:t>
            </a:r>
            <a:r>
              <a:rPr sz="2000" spc="10" dirty="0">
                <a:latin typeface="Verdana"/>
                <a:cs typeface="Verdana"/>
              </a:rPr>
              <a:t>to</a:t>
            </a:r>
            <a:r>
              <a:rPr sz="2000" spc="5" dirty="0">
                <a:latin typeface="Verdana"/>
                <a:cs typeface="Verdana"/>
              </a:rPr>
              <a:t> </a:t>
            </a:r>
            <a:r>
              <a:rPr sz="2000" spc="15" dirty="0">
                <a:latin typeface="Verdana"/>
                <a:cs typeface="Verdana"/>
              </a:rPr>
              <a:t>V</a:t>
            </a:r>
            <a:r>
              <a:rPr sz="2000" spc="22" baseline="-31250" dirty="0">
                <a:latin typeface="Verdana"/>
                <a:cs typeface="Verdana"/>
              </a:rPr>
              <a:t>4</a:t>
            </a:r>
            <a:r>
              <a:rPr sz="2000" spc="15" dirty="0">
                <a:latin typeface="Verdana"/>
                <a:cs typeface="Verdana"/>
              </a:rPr>
              <a:t>.</a:t>
            </a:r>
            <a:endParaRPr sz="2000" dirty="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105" y="335419"/>
            <a:ext cx="6417945" cy="695960"/>
          </a:xfrm>
          <a:prstGeom prst="rect">
            <a:avLst/>
          </a:prstGeom>
        </p:spPr>
        <p:txBody>
          <a:bodyPr vert="horz" wrap="square" lIns="0" tIns="12700" rIns="0" bIns="0" rtlCol="0">
            <a:spAutoFit/>
          </a:bodyPr>
          <a:lstStyle/>
          <a:p>
            <a:pPr marL="12700">
              <a:lnSpc>
                <a:spcPct val="100000"/>
              </a:lnSpc>
              <a:spcBef>
                <a:spcPts val="100"/>
              </a:spcBef>
            </a:pPr>
            <a:r>
              <a:rPr sz="4400" spc="-5" dirty="0">
                <a:latin typeface="Arial MT"/>
                <a:cs typeface="Arial MT"/>
              </a:rPr>
              <a:t>Representation</a:t>
            </a:r>
            <a:r>
              <a:rPr sz="4400" spc="-55" dirty="0">
                <a:latin typeface="Arial MT"/>
                <a:cs typeface="Arial MT"/>
              </a:rPr>
              <a:t> </a:t>
            </a:r>
            <a:r>
              <a:rPr sz="4400" spc="-5" dirty="0">
                <a:latin typeface="Arial MT"/>
                <a:cs typeface="Arial MT"/>
              </a:rPr>
              <a:t>of</a:t>
            </a:r>
            <a:r>
              <a:rPr sz="4400" spc="-45" dirty="0">
                <a:latin typeface="Arial MT"/>
                <a:cs typeface="Arial MT"/>
              </a:rPr>
              <a:t> </a:t>
            </a:r>
            <a:r>
              <a:rPr sz="4400" spc="-5" dirty="0">
                <a:latin typeface="Arial MT"/>
                <a:cs typeface="Arial MT"/>
              </a:rPr>
              <a:t>Graphs</a:t>
            </a:r>
            <a:endParaRPr sz="4400">
              <a:latin typeface="Arial MT"/>
              <a:cs typeface="Arial MT"/>
            </a:endParaRPr>
          </a:p>
        </p:txBody>
      </p:sp>
      <p:sp>
        <p:nvSpPr>
          <p:cNvPr id="3" name="object 3"/>
          <p:cNvSpPr txBox="1"/>
          <p:nvPr/>
        </p:nvSpPr>
        <p:spPr>
          <a:xfrm>
            <a:off x="911105" y="1718143"/>
            <a:ext cx="7852409" cy="2070100"/>
          </a:xfrm>
          <a:prstGeom prst="rect">
            <a:avLst/>
          </a:prstGeom>
        </p:spPr>
        <p:txBody>
          <a:bodyPr vert="horz" wrap="square" lIns="0" tIns="12700" rIns="0" bIns="0" rtlCol="0">
            <a:spAutoFit/>
          </a:bodyPr>
          <a:lstStyle/>
          <a:p>
            <a:pPr marL="12700" marR="5080">
              <a:lnSpc>
                <a:spcPct val="119800"/>
              </a:lnSpc>
              <a:spcBef>
                <a:spcPts val="100"/>
              </a:spcBef>
              <a:tabLst>
                <a:tab pos="1177290" algn="l"/>
              </a:tabLst>
            </a:pPr>
            <a:r>
              <a:rPr sz="2800" spc="-5" dirty="0">
                <a:latin typeface="Arial MT"/>
                <a:cs typeface="Arial MT"/>
              </a:rPr>
              <a:t>There</a:t>
            </a:r>
            <a:r>
              <a:rPr sz="2800" spc="-20" dirty="0">
                <a:latin typeface="Arial MT"/>
                <a:cs typeface="Arial MT"/>
              </a:rPr>
              <a:t> </a:t>
            </a:r>
            <a:r>
              <a:rPr sz="2800" spc="-5" dirty="0">
                <a:latin typeface="Arial MT"/>
                <a:cs typeface="Arial MT"/>
              </a:rPr>
              <a:t>are</a:t>
            </a:r>
            <a:r>
              <a:rPr sz="2800" spc="-15" dirty="0">
                <a:latin typeface="Arial MT"/>
                <a:cs typeface="Arial MT"/>
              </a:rPr>
              <a:t> </a:t>
            </a:r>
            <a:r>
              <a:rPr sz="2800" dirty="0">
                <a:latin typeface="Arial MT"/>
                <a:cs typeface="Arial MT"/>
              </a:rPr>
              <a:t>mainly</a:t>
            </a:r>
            <a:r>
              <a:rPr sz="2800" spc="-10" dirty="0">
                <a:latin typeface="Arial MT"/>
                <a:cs typeface="Arial MT"/>
              </a:rPr>
              <a:t> </a:t>
            </a:r>
            <a:r>
              <a:rPr sz="2800" spc="-5" dirty="0">
                <a:latin typeface="Arial MT"/>
                <a:cs typeface="Arial MT"/>
              </a:rPr>
              <a:t>two</a:t>
            </a:r>
            <a:r>
              <a:rPr sz="2800" spc="-20" dirty="0">
                <a:latin typeface="Arial MT"/>
                <a:cs typeface="Arial MT"/>
              </a:rPr>
              <a:t> </a:t>
            </a:r>
            <a:r>
              <a:rPr sz="2800" spc="-5" dirty="0">
                <a:latin typeface="Arial MT"/>
                <a:cs typeface="Arial MT"/>
              </a:rPr>
              <a:t>ways</a:t>
            </a:r>
            <a:r>
              <a:rPr sz="2800" spc="-10" dirty="0">
                <a:latin typeface="Arial MT"/>
                <a:cs typeface="Arial MT"/>
              </a:rPr>
              <a:t> </a:t>
            </a:r>
            <a:r>
              <a:rPr sz="2800" spc="-5" dirty="0">
                <a:latin typeface="Arial MT"/>
                <a:cs typeface="Arial MT"/>
              </a:rPr>
              <a:t>to</a:t>
            </a:r>
            <a:r>
              <a:rPr sz="2800" spc="-20" dirty="0">
                <a:latin typeface="Arial MT"/>
                <a:cs typeface="Arial MT"/>
              </a:rPr>
              <a:t> </a:t>
            </a:r>
            <a:r>
              <a:rPr sz="2800" dirty="0">
                <a:latin typeface="Arial MT"/>
                <a:cs typeface="Arial MT"/>
              </a:rPr>
              <a:t>represent</a:t>
            </a:r>
            <a:r>
              <a:rPr sz="2800" spc="-10" dirty="0">
                <a:latin typeface="Arial MT"/>
                <a:cs typeface="Arial MT"/>
              </a:rPr>
              <a:t> </a:t>
            </a:r>
            <a:r>
              <a:rPr sz="2800" dirty="0">
                <a:latin typeface="Arial MT"/>
                <a:cs typeface="Arial MT"/>
              </a:rPr>
              <a:t>a</a:t>
            </a:r>
            <a:r>
              <a:rPr sz="2800" spc="-15" dirty="0">
                <a:latin typeface="Arial MT"/>
                <a:cs typeface="Arial MT"/>
              </a:rPr>
              <a:t> </a:t>
            </a:r>
            <a:r>
              <a:rPr sz="2800" spc="-5" dirty="0">
                <a:latin typeface="Arial MT"/>
                <a:cs typeface="Arial MT"/>
              </a:rPr>
              <a:t>graph</a:t>
            </a:r>
            <a:r>
              <a:rPr sz="2800" spc="-10" dirty="0">
                <a:latin typeface="Arial MT"/>
                <a:cs typeface="Arial MT"/>
              </a:rPr>
              <a:t> </a:t>
            </a:r>
            <a:r>
              <a:rPr sz="2800" spc="-1165" dirty="0">
                <a:latin typeface="Arial MT"/>
                <a:cs typeface="Arial MT"/>
              </a:rPr>
              <a:t>− </a:t>
            </a:r>
            <a:r>
              <a:rPr sz="2800" spc="-765" dirty="0">
                <a:latin typeface="Arial MT"/>
                <a:cs typeface="Arial MT"/>
              </a:rPr>
              <a:t> </a:t>
            </a:r>
            <a:r>
              <a:rPr sz="2800" dirty="0">
                <a:latin typeface="Arial MT"/>
                <a:cs typeface="Arial MT"/>
              </a:rPr>
              <a:t>Matrix	-</a:t>
            </a:r>
            <a:r>
              <a:rPr sz="2800" spc="-165" dirty="0">
                <a:latin typeface="Arial MT"/>
                <a:cs typeface="Arial MT"/>
              </a:rPr>
              <a:t> </a:t>
            </a:r>
            <a:r>
              <a:rPr sz="2800" spc="-10" dirty="0">
                <a:latin typeface="Arial MT"/>
                <a:cs typeface="Arial MT"/>
              </a:rPr>
              <a:t>Adjacency </a:t>
            </a:r>
            <a:r>
              <a:rPr sz="2800" dirty="0">
                <a:latin typeface="Arial MT"/>
                <a:cs typeface="Arial MT"/>
              </a:rPr>
              <a:t>Matrix</a:t>
            </a:r>
            <a:endParaRPr sz="2800">
              <a:latin typeface="Arial MT"/>
              <a:cs typeface="Arial MT"/>
            </a:endParaRPr>
          </a:p>
          <a:p>
            <a:pPr marL="1391285">
              <a:lnSpc>
                <a:spcPct val="100000"/>
              </a:lnSpc>
              <a:spcBef>
                <a:spcPts val="665"/>
              </a:spcBef>
            </a:pPr>
            <a:r>
              <a:rPr sz="2800" spc="-5" dirty="0">
                <a:latin typeface="Arial MT"/>
                <a:cs typeface="Arial MT"/>
              </a:rPr>
              <a:t>Incidence</a:t>
            </a:r>
            <a:r>
              <a:rPr sz="2800" spc="-55" dirty="0">
                <a:latin typeface="Arial MT"/>
                <a:cs typeface="Arial MT"/>
              </a:rPr>
              <a:t> </a:t>
            </a:r>
            <a:r>
              <a:rPr sz="2800" dirty="0">
                <a:latin typeface="Arial MT"/>
                <a:cs typeface="Arial MT"/>
              </a:rPr>
              <a:t>Matrix</a:t>
            </a:r>
            <a:endParaRPr sz="2800">
              <a:latin typeface="Arial MT"/>
              <a:cs typeface="Arial MT"/>
            </a:endParaRPr>
          </a:p>
          <a:p>
            <a:pPr marL="241300" indent="-175260">
              <a:lnSpc>
                <a:spcPct val="100000"/>
              </a:lnSpc>
              <a:spcBef>
                <a:spcPts val="665"/>
              </a:spcBef>
              <a:buChar char="•"/>
              <a:tabLst>
                <a:tab pos="241300" algn="l"/>
              </a:tabLst>
            </a:pPr>
            <a:r>
              <a:rPr sz="2800" spc="-10" dirty="0">
                <a:latin typeface="Arial MT"/>
                <a:cs typeface="Arial MT"/>
              </a:rPr>
              <a:t>Adjacency</a:t>
            </a:r>
            <a:r>
              <a:rPr sz="2800" spc="-55" dirty="0">
                <a:latin typeface="Arial MT"/>
                <a:cs typeface="Arial MT"/>
              </a:rPr>
              <a:t> </a:t>
            </a:r>
            <a:r>
              <a:rPr sz="2800" spc="-5" dirty="0">
                <a:latin typeface="Arial MT"/>
                <a:cs typeface="Arial MT"/>
              </a:rPr>
              <a:t>List</a:t>
            </a:r>
            <a:endParaRPr sz="2800">
              <a:latin typeface="Arial MT"/>
              <a:cs typeface="Arial M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81000"/>
            <a:ext cx="4744085" cy="443711"/>
          </a:xfrm>
          <a:prstGeom prst="rect">
            <a:avLst/>
          </a:prstGeom>
        </p:spPr>
        <p:txBody>
          <a:bodyPr vert="horz" wrap="square" lIns="0" tIns="12700" rIns="0" bIns="0" rtlCol="0">
            <a:spAutoFit/>
          </a:bodyPr>
          <a:lstStyle/>
          <a:p>
            <a:pPr marL="12700">
              <a:lnSpc>
                <a:spcPct val="100000"/>
              </a:lnSpc>
              <a:spcBef>
                <a:spcPts val="100"/>
              </a:spcBef>
            </a:pPr>
            <a:r>
              <a:rPr sz="2800" b="1" spc="-5" dirty="0">
                <a:latin typeface="Verdana" panose="020B0604030504040204" pitchFamily="34" charset="0"/>
                <a:ea typeface="Verdana" panose="020B0604030504040204" pitchFamily="34" charset="0"/>
                <a:cs typeface="Arial MT"/>
              </a:rPr>
              <a:t>1.Adjacency</a:t>
            </a:r>
            <a:r>
              <a:rPr sz="2800" b="1" spc="-95" dirty="0">
                <a:latin typeface="Verdana" panose="020B0604030504040204" pitchFamily="34" charset="0"/>
                <a:ea typeface="Verdana" panose="020B0604030504040204" pitchFamily="34" charset="0"/>
                <a:cs typeface="Arial MT"/>
              </a:rPr>
              <a:t> </a:t>
            </a:r>
            <a:r>
              <a:rPr sz="2800" b="1" dirty="0">
                <a:latin typeface="Verdana" panose="020B0604030504040204" pitchFamily="34" charset="0"/>
                <a:ea typeface="Verdana" panose="020B0604030504040204" pitchFamily="34" charset="0"/>
                <a:cs typeface="Arial MT"/>
              </a:rPr>
              <a:t>Matrix</a:t>
            </a:r>
          </a:p>
        </p:txBody>
      </p:sp>
      <p:sp>
        <p:nvSpPr>
          <p:cNvPr id="3" name="object 3"/>
          <p:cNvSpPr txBox="1"/>
          <p:nvPr/>
        </p:nvSpPr>
        <p:spPr>
          <a:xfrm>
            <a:off x="228600" y="1308889"/>
            <a:ext cx="11430000" cy="3018134"/>
          </a:xfrm>
          <a:prstGeom prst="rect">
            <a:avLst/>
          </a:prstGeom>
        </p:spPr>
        <p:txBody>
          <a:bodyPr vert="horz" wrap="square" lIns="0" tIns="12065" rIns="0" bIns="0" rtlCol="0">
            <a:spAutoFit/>
          </a:bodyPr>
          <a:lstStyle/>
          <a:p>
            <a:pPr marL="469900" marR="5080" indent="-457200" algn="just">
              <a:lnSpc>
                <a:spcPct val="100099"/>
              </a:lnSpc>
              <a:spcBef>
                <a:spcPts val="95"/>
              </a:spcBef>
              <a:buFont typeface="Arial" panose="020B0604020202020204" pitchFamily="34" charset="0"/>
              <a:buChar char="•"/>
            </a:pPr>
            <a:r>
              <a:rPr sz="2400" spc="-5" dirty="0">
                <a:latin typeface="Verdana" panose="020B0604030504040204" pitchFamily="34" charset="0"/>
                <a:ea typeface="Verdana" panose="020B0604030504040204" pitchFamily="34" charset="0"/>
                <a:cs typeface="Arial MT"/>
              </a:rPr>
              <a:t>An</a:t>
            </a:r>
            <a:r>
              <a:rPr sz="2400" spc="1150" dirty="0">
                <a:latin typeface="Verdana" panose="020B0604030504040204" pitchFamily="34" charset="0"/>
                <a:ea typeface="Verdana" panose="020B0604030504040204" pitchFamily="34" charset="0"/>
                <a:cs typeface="Arial MT"/>
              </a:rPr>
              <a:t> </a:t>
            </a:r>
            <a:r>
              <a:rPr sz="2400" spc="1160" dirty="0">
                <a:latin typeface="Verdana" panose="020B0604030504040204" pitchFamily="34" charset="0"/>
                <a:ea typeface="Verdana" panose="020B0604030504040204" pitchFamily="34" charset="0"/>
                <a:cs typeface="Arial MT"/>
              </a:rPr>
              <a:t> </a:t>
            </a:r>
            <a:r>
              <a:rPr sz="2400" spc="-10" dirty="0">
                <a:latin typeface="Verdana" panose="020B0604030504040204" pitchFamily="34" charset="0"/>
                <a:ea typeface="Verdana" panose="020B0604030504040204" pitchFamily="34" charset="0"/>
                <a:cs typeface="Arial MT"/>
              </a:rPr>
              <a:t>Adjacency</a:t>
            </a:r>
            <a:r>
              <a:rPr sz="2400" spc="1140" dirty="0">
                <a:latin typeface="Verdana" panose="020B0604030504040204" pitchFamily="34" charset="0"/>
                <a:ea typeface="Verdana" panose="020B0604030504040204" pitchFamily="34" charset="0"/>
                <a:cs typeface="Arial MT"/>
              </a:rPr>
              <a:t> </a:t>
            </a:r>
            <a:r>
              <a:rPr sz="2400" spc="1145"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Matrix </a:t>
            </a:r>
            <a:r>
              <a:rPr sz="2400" spc="-5" dirty="0">
                <a:latin typeface="Verdana" panose="020B0604030504040204" pitchFamily="34" charset="0"/>
                <a:ea typeface="Verdana" panose="020B0604030504040204" pitchFamily="34" charset="0"/>
                <a:cs typeface="Arial MT"/>
              </a:rPr>
              <a:t>A[V][V] is</a:t>
            </a:r>
            <a:r>
              <a:rPr sz="2400" spc="1150" dirty="0">
                <a:latin typeface="Verdana" panose="020B0604030504040204" pitchFamily="34" charset="0"/>
                <a:ea typeface="Verdana" panose="020B0604030504040204" pitchFamily="34" charset="0"/>
                <a:cs typeface="Arial MT"/>
              </a:rPr>
              <a:t> </a:t>
            </a:r>
            <a:r>
              <a:rPr sz="2400" spc="1155"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a      </a:t>
            </a:r>
            <a:r>
              <a:rPr sz="2400" spc="-5" dirty="0">
                <a:latin typeface="Verdana" panose="020B0604030504040204" pitchFamily="34" charset="0"/>
                <a:ea typeface="Verdana" panose="020B0604030504040204" pitchFamily="34" charset="0"/>
                <a:cs typeface="Arial MT"/>
              </a:rPr>
              <a:t>2D</a:t>
            </a:r>
            <a:r>
              <a:rPr sz="2400" spc="765" dirty="0">
                <a:latin typeface="Verdana" panose="020B0604030504040204" pitchFamily="34" charset="0"/>
                <a:ea typeface="Verdana" panose="020B0604030504040204" pitchFamily="34" charset="0"/>
                <a:cs typeface="Arial MT"/>
              </a:rPr>
              <a:t> </a:t>
            </a:r>
            <a:r>
              <a:rPr sz="2400" spc="231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array</a:t>
            </a:r>
            <a:r>
              <a:rPr sz="2400" spc="765" dirty="0">
                <a:latin typeface="Verdana" panose="020B0604030504040204" pitchFamily="34" charset="0"/>
                <a:ea typeface="Verdana" panose="020B0604030504040204" pitchFamily="34" charset="0"/>
                <a:cs typeface="Arial MT"/>
              </a:rPr>
              <a:t>  </a:t>
            </a:r>
            <a:r>
              <a:rPr sz="2400" spc="77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of </a:t>
            </a:r>
            <a:r>
              <a:rPr sz="2400" dirty="0">
                <a:latin typeface="Verdana" panose="020B0604030504040204" pitchFamily="34" charset="0"/>
                <a:ea typeface="Verdana" panose="020B0604030504040204" pitchFamily="34" charset="0"/>
                <a:cs typeface="Arial MT"/>
              </a:rPr>
              <a:t> size </a:t>
            </a:r>
            <a:r>
              <a:rPr sz="2400" spc="-5" dirty="0">
                <a:latin typeface="Verdana" panose="020B0604030504040204" pitchFamily="34" charset="0"/>
                <a:ea typeface="Verdana" panose="020B0604030504040204" pitchFamily="34" charset="0"/>
                <a:cs typeface="Arial MT"/>
              </a:rPr>
              <a:t>V×V where </a:t>
            </a:r>
            <a:r>
              <a:rPr sz="2400" dirty="0">
                <a:latin typeface="Verdana" panose="020B0604030504040204" pitchFamily="34" charset="0"/>
                <a:ea typeface="Verdana" panose="020B0604030504040204" pitchFamily="34" charset="0"/>
                <a:cs typeface="Arial MT"/>
              </a:rPr>
              <a:t>V </a:t>
            </a:r>
            <a:r>
              <a:rPr sz="2400" spc="-5" dirty="0">
                <a:latin typeface="Verdana" panose="020B0604030504040204" pitchFamily="34" charset="0"/>
                <a:ea typeface="Verdana" panose="020B0604030504040204" pitchFamily="34" charset="0"/>
                <a:cs typeface="Arial MT"/>
              </a:rPr>
              <a:t>is</a:t>
            </a:r>
            <a:r>
              <a:rPr sz="240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the</a:t>
            </a:r>
            <a:r>
              <a:rPr sz="240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number</a:t>
            </a:r>
            <a:r>
              <a:rPr sz="240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of</a:t>
            </a:r>
            <a:r>
              <a:rPr sz="2400" dirty="0">
                <a:latin typeface="Verdana" panose="020B0604030504040204" pitchFamily="34" charset="0"/>
                <a:ea typeface="Verdana" panose="020B0604030504040204" pitchFamily="34" charset="0"/>
                <a:cs typeface="Arial MT"/>
              </a:rPr>
              <a:t> vertices</a:t>
            </a:r>
            <a:r>
              <a:rPr sz="2400" spc="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in</a:t>
            </a:r>
            <a:r>
              <a:rPr sz="2400" dirty="0">
                <a:latin typeface="Verdana" panose="020B0604030504040204" pitchFamily="34" charset="0"/>
                <a:ea typeface="Verdana" panose="020B0604030504040204" pitchFamily="34" charset="0"/>
                <a:cs typeface="Arial MT"/>
              </a:rPr>
              <a:t> a</a:t>
            </a:r>
            <a:r>
              <a:rPr sz="2400" spc="77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undirected </a:t>
            </a:r>
            <a:r>
              <a:rPr sz="240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graph.</a:t>
            </a:r>
            <a:endParaRPr lang="en-US" sz="2400" spc="-5" dirty="0">
              <a:latin typeface="Verdana" panose="020B0604030504040204" pitchFamily="34" charset="0"/>
              <a:ea typeface="Verdana" panose="020B0604030504040204" pitchFamily="34" charset="0"/>
              <a:cs typeface="Arial MT"/>
            </a:endParaRPr>
          </a:p>
          <a:p>
            <a:pPr marL="12700" marR="5080" algn="just">
              <a:lnSpc>
                <a:spcPct val="100099"/>
              </a:lnSpc>
              <a:spcBef>
                <a:spcPts val="95"/>
              </a:spcBef>
            </a:pPr>
            <a:r>
              <a:rPr sz="2400" spc="390" dirty="0">
                <a:latin typeface="Verdana" panose="020B0604030504040204" pitchFamily="34" charset="0"/>
                <a:ea typeface="Verdana" panose="020B0604030504040204" pitchFamily="34" charset="0"/>
                <a:cs typeface="Arial MT"/>
              </a:rPr>
              <a:t> </a:t>
            </a:r>
            <a:endParaRPr lang="en-US" sz="2400" spc="390" dirty="0">
              <a:latin typeface="Verdana" panose="020B0604030504040204" pitchFamily="34" charset="0"/>
              <a:ea typeface="Verdana" panose="020B0604030504040204" pitchFamily="34" charset="0"/>
              <a:cs typeface="Arial MT"/>
            </a:endParaRPr>
          </a:p>
          <a:p>
            <a:pPr marL="469900" marR="5080" indent="-457200" algn="just">
              <a:lnSpc>
                <a:spcPct val="100099"/>
              </a:lnSpc>
              <a:spcBef>
                <a:spcPts val="95"/>
              </a:spcBef>
              <a:buFont typeface="Arial" panose="020B0604020202020204" pitchFamily="34" charset="0"/>
              <a:buChar char="•"/>
            </a:pPr>
            <a:r>
              <a:rPr sz="2400" spc="-5" dirty="0">
                <a:latin typeface="Verdana" panose="020B0604030504040204" pitchFamily="34" charset="0"/>
                <a:ea typeface="Verdana" panose="020B0604030504040204" pitchFamily="34" charset="0"/>
                <a:cs typeface="Arial MT"/>
              </a:rPr>
              <a:t>If</a:t>
            </a:r>
            <a:r>
              <a:rPr sz="2400" spc="38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there</a:t>
            </a:r>
            <a:r>
              <a:rPr sz="2400" spc="115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is</a:t>
            </a:r>
            <a:r>
              <a:rPr sz="2400" spc="116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an</a:t>
            </a:r>
            <a:r>
              <a:rPr sz="2400" spc="116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edge</a:t>
            </a:r>
            <a:r>
              <a:rPr sz="2400" spc="116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between Vx</a:t>
            </a:r>
            <a:r>
              <a:rPr sz="2400" spc="-1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to</a:t>
            </a:r>
            <a:r>
              <a:rPr sz="2400" spc="-15" dirty="0">
                <a:latin typeface="Verdana" panose="020B0604030504040204" pitchFamily="34" charset="0"/>
                <a:ea typeface="Verdana" panose="020B0604030504040204" pitchFamily="34" charset="0"/>
                <a:cs typeface="Arial MT"/>
              </a:rPr>
              <a:t> </a:t>
            </a:r>
            <a:r>
              <a:rPr sz="2400" spc="-55" dirty="0">
                <a:latin typeface="Verdana" panose="020B0604030504040204" pitchFamily="34" charset="0"/>
                <a:ea typeface="Verdana" panose="020B0604030504040204" pitchFamily="34" charset="0"/>
                <a:cs typeface="Arial MT"/>
              </a:rPr>
              <a:t>Vy</a:t>
            </a:r>
            <a:r>
              <a:rPr sz="2400" spc="-5" dirty="0">
                <a:latin typeface="Verdana" panose="020B0604030504040204" pitchFamily="34" charset="0"/>
                <a:ea typeface="Verdana" panose="020B0604030504040204" pitchFamily="34" charset="0"/>
                <a:cs typeface="Arial MT"/>
              </a:rPr>
              <a:t> then</a:t>
            </a:r>
            <a:r>
              <a:rPr sz="2400" spc="115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the</a:t>
            </a:r>
            <a:r>
              <a:rPr sz="2400" spc="1160"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value </a:t>
            </a:r>
            <a:r>
              <a:rPr sz="2400" spc="-770"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of </a:t>
            </a:r>
            <a:r>
              <a:rPr sz="2400" spc="-15" dirty="0">
                <a:latin typeface="Verdana" panose="020B0604030504040204" pitchFamily="34" charset="0"/>
                <a:ea typeface="Verdana" panose="020B0604030504040204" pitchFamily="34" charset="0"/>
                <a:cs typeface="Arial MT"/>
              </a:rPr>
              <a:t>A[Vx][Vy]=1 </a:t>
            </a:r>
            <a:r>
              <a:rPr sz="2400" spc="-5" dirty="0">
                <a:latin typeface="Verdana" panose="020B0604030504040204" pitchFamily="34" charset="0"/>
                <a:ea typeface="Verdana" panose="020B0604030504040204" pitchFamily="34" charset="0"/>
                <a:cs typeface="Arial MT"/>
              </a:rPr>
              <a:t>and </a:t>
            </a:r>
            <a:r>
              <a:rPr sz="2400" spc="-10" dirty="0">
                <a:latin typeface="Verdana" panose="020B0604030504040204" pitchFamily="34" charset="0"/>
                <a:ea typeface="Verdana" panose="020B0604030504040204" pitchFamily="34" charset="0"/>
                <a:cs typeface="Arial MT"/>
              </a:rPr>
              <a:t>A[Vy][Vx]=1, </a:t>
            </a:r>
            <a:r>
              <a:rPr sz="2400" spc="-5" dirty="0">
                <a:latin typeface="Verdana" panose="020B0604030504040204" pitchFamily="34" charset="0"/>
                <a:ea typeface="Verdana" panose="020B0604030504040204" pitchFamily="34" charset="0"/>
                <a:cs typeface="Arial MT"/>
              </a:rPr>
              <a:t>otherwise the </a:t>
            </a:r>
            <a:r>
              <a:rPr sz="2400" dirty="0">
                <a:latin typeface="Verdana" panose="020B0604030504040204" pitchFamily="34" charset="0"/>
                <a:ea typeface="Verdana" panose="020B0604030504040204" pitchFamily="34" charset="0"/>
                <a:cs typeface="Arial MT"/>
              </a:rPr>
              <a:t>value </a:t>
            </a:r>
            <a:r>
              <a:rPr sz="2400" spc="-5" dirty="0">
                <a:latin typeface="Verdana" panose="020B0604030504040204" pitchFamily="34" charset="0"/>
                <a:ea typeface="Verdana" panose="020B0604030504040204" pitchFamily="34" charset="0"/>
                <a:cs typeface="Arial MT"/>
              </a:rPr>
              <a:t>will be </a:t>
            </a:r>
            <a:r>
              <a:rPr sz="2400" dirty="0">
                <a:latin typeface="Verdana" panose="020B0604030504040204" pitchFamily="34" charset="0"/>
                <a:ea typeface="Verdana" panose="020B0604030504040204" pitchFamily="34" charset="0"/>
                <a:cs typeface="Arial MT"/>
              </a:rPr>
              <a:t>zero. </a:t>
            </a:r>
            <a:r>
              <a:rPr sz="2400" spc="5" dirty="0">
                <a:latin typeface="Verdana" panose="020B0604030504040204" pitchFamily="34" charset="0"/>
                <a:ea typeface="Verdana" panose="020B0604030504040204" pitchFamily="34" charset="0"/>
                <a:cs typeface="Arial MT"/>
              </a:rPr>
              <a:t> </a:t>
            </a:r>
            <a:endParaRPr lang="en-US" sz="2400" spc="5" dirty="0">
              <a:latin typeface="Verdana" panose="020B0604030504040204" pitchFamily="34" charset="0"/>
              <a:ea typeface="Verdana" panose="020B0604030504040204" pitchFamily="34" charset="0"/>
              <a:cs typeface="Arial MT"/>
            </a:endParaRPr>
          </a:p>
          <a:p>
            <a:pPr marL="12700" marR="5080" algn="just">
              <a:lnSpc>
                <a:spcPct val="100099"/>
              </a:lnSpc>
              <a:spcBef>
                <a:spcPts val="95"/>
              </a:spcBef>
            </a:pPr>
            <a:endParaRPr lang="en-US" sz="2400" spc="5" dirty="0">
              <a:latin typeface="Verdana" panose="020B0604030504040204" pitchFamily="34" charset="0"/>
              <a:ea typeface="Verdana" panose="020B0604030504040204" pitchFamily="34" charset="0"/>
              <a:cs typeface="Arial MT"/>
            </a:endParaRPr>
          </a:p>
          <a:p>
            <a:pPr marL="469900" marR="5080" indent="-457200" algn="just">
              <a:lnSpc>
                <a:spcPct val="100099"/>
              </a:lnSpc>
              <a:spcBef>
                <a:spcPts val="95"/>
              </a:spcBef>
              <a:buFont typeface="Arial" panose="020B0604020202020204" pitchFamily="34" charset="0"/>
              <a:buChar char="•"/>
            </a:pPr>
            <a:r>
              <a:rPr sz="2400" spc="-10" dirty="0">
                <a:latin typeface="Verdana" panose="020B0604030504040204" pitchFamily="34" charset="0"/>
                <a:ea typeface="Verdana" panose="020B0604030504040204" pitchFamily="34" charset="0"/>
                <a:cs typeface="Arial MT"/>
              </a:rPr>
              <a:t>And </a:t>
            </a:r>
            <a:r>
              <a:rPr sz="2400" spc="-5" dirty="0">
                <a:latin typeface="Verdana" panose="020B0604030504040204" pitchFamily="34" charset="0"/>
                <a:ea typeface="Verdana" panose="020B0604030504040204" pitchFamily="34" charset="0"/>
                <a:cs typeface="Arial MT"/>
              </a:rPr>
              <a:t>for </a:t>
            </a:r>
            <a:r>
              <a:rPr sz="2400" dirty="0">
                <a:latin typeface="Verdana" panose="020B0604030504040204" pitchFamily="34" charset="0"/>
                <a:ea typeface="Verdana" panose="020B0604030504040204" pitchFamily="34" charset="0"/>
                <a:cs typeface="Arial MT"/>
              </a:rPr>
              <a:t>a </a:t>
            </a:r>
            <a:r>
              <a:rPr sz="2400" spc="-5" dirty="0">
                <a:latin typeface="Verdana" panose="020B0604030504040204" pitchFamily="34" charset="0"/>
                <a:ea typeface="Verdana" panose="020B0604030504040204" pitchFamily="34" charset="0"/>
                <a:cs typeface="Arial MT"/>
              </a:rPr>
              <a:t>directed graph, if there is an edge between Vx to </a:t>
            </a:r>
            <a:r>
              <a:rPr sz="2400" spc="-110" dirty="0">
                <a:latin typeface="Verdana" panose="020B0604030504040204" pitchFamily="34" charset="0"/>
                <a:ea typeface="Verdana" panose="020B0604030504040204" pitchFamily="34" charset="0"/>
                <a:cs typeface="Arial MT"/>
              </a:rPr>
              <a:t>Vy, </a:t>
            </a:r>
            <a:r>
              <a:rPr sz="2400" spc="-10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then</a:t>
            </a:r>
            <a:r>
              <a:rPr sz="2400" spc="-15" dirty="0">
                <a:latin typeface="Verdana" panose="020B0604030504040204" pitchFamily="34" charset="0"/>
                <a:ea typeface="Verdana" panose="020B0604030504040204" pitchFamily="34" charset="0"/>
                <a:cs typeface="Arial MT"/>
              </a:rPr>
              <a:t> </a:t>
            </a:r>
            <a:r>
              <a:rPr sz="2400" spc="-5" dirty="0">
                <a:latin typeface="Verdana" panose="020B0604030504040204" pitchFamily="34" charset="0"/>
                <a:ea typeface="Verdana" panose="020B0604030504040204" pitchFamily="34" charset="0"/>
                <a:cs typeface="Arial MT"/>
              </a:rPr>
              <a:t>the</a:t>
            </a:r>
            <a:r>
              <a:rPr sz="2400" spc="-10"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value</a:t>
            </a:r>
            <a:r>
              <a:rPr sz="2400" spc="-5" dirty="0">
                <a:latin typeface="Verdana" panose="020B0604030504040204" pitchFamily="34" charset="0"/>
                <a:ea typeface="Verdana" panose="020B0604030504040204" pitchFamily="34" charset="0"/>
                <a:cs typeface="Arial MT"/>
              </a:rPr>
              <a:t> of</a:t>
            </a:r>
            <a:r>
              <a:rPr sz="2400" spc="-165" dirty="0">
                <a:latin typeface="Verdana" panose="020B0604030504040204" pitchFamily="34" charset="0"/>
                <a:ea typeface="Verdana" panose="020B0604030504040204" pitchFamily="34" charset="0"/>
                <a:cs typeface="Arial MT"/>
              </a:rPr>
              <a:t> </a:t>
            </a:r>
            <a:r>
              <a:rPr sz="2400" spc="-15" dirty="0">
                <a:latin typeface="Verdana" panose="020B0604030504040204" pitchFamily="34" charset="0"/>
                <a:ea typeface="Verdana" panose="020B0604030504040204" pitchFamily="34" charset="0"/>
                <a:cs typeface="Arial MT"/>
              </a:rPr>
              <a:t>A[Vx][Vy]=1,</a:t>
            </a:r>
            <a:r>
              <a:rPr sz="2400" spc="-5" dirty="0">
                <a:latin typeface="Verdana" panose="020B0604030504040204" pitchFamily="34" charset="0"/>
                <a:ea typeface="Verdana" panose="020B0604030504040204" pitchFamily="34" charset="0"/>
                <a:cs typeface="Arial MT"/>
              </a:rPr>
              <a:t> otherwise the</a:t>
            </a:r>
            <a:r>
              <a:rPr sz="2400" spc="-15"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value</a:t>
            </a:r>
            <a:r>
              <a:rPr sz="2400" spc="-5" dirty="0">
                <a:latin typeface="Verdana" panose="020B0604030504040204" pitchFamily="34" charset="0"/>
                <a:ea typeface="Verdana" panose="020B0604030504040204" pitchFamily="34" charset="0"/>
                <a:cs typeface="Arial MT"/>
              </a:rPr>
              <a:t> will be</a:t>
            </a:r>
            <a:r>
              <a:rPr sz="2400" spc="-10" dirty="0">
                <a:latin typeface="Verdana" panose="020B0604030504040204" pitchFamily="34" charset="0"/>
                <a:ea typeface="Verdana" panose="020B0604030504040204" pitchFamily="34" charset="0"/>
                <a:cs typeface="Arial MT"/>
              </a:rPr>
              <a:t> </a:t>
            </a:r>
            <a:r>
              <a:rPr sz="2400" dirty="0">
                <a:latin typeface="Verdana" panose="020B0604030504040204" pitchFamily="34" charset="0"/>
                <a:ea typeface="Verdana" panose="020B0604030504040204" pitchFamily="34" charset="0"/>
                <a:cs typeface="Arial MT"/>
              </a:rPr>
              <a:t>zero.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2415</Words>
  <Application>Microsoft Office PowerPoint</Application>
  <PresentationFormat>Widescreen</PresentationFormat>
  <Paragraphs>183</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Arial MT</vt:lpstr>
      <vt:lpstr>Calibri</vt:lpstr>
      <vt:lpstr>Microsoft Sans Serif</vt:lpstr>
      <vt:lpstr>Tahoma</vt:lpstr>
      <vt:lpstr>Verdana</vt:lpstr>
      <vt:lpstr>Office Theme</vt:lpstr>
      <vt:lpstr>Non linear Data Sructure</vt:lpstr>
      <vt:lpstr>Graph</vt:lpstr>
      <vt:lpstr>Graph</vt:lpstr>
      <vt:lpstr>PowerPoint Presentation</vt:lpstr>
      <vt:lpstr>PowerPoint Presentation</vt:lpstr>
      <vt:lpstr>PowerPoint Presentation</vt:lpstr>
      <vt:lpstr>PowerPoint Presentation</vt:lpstr>
      <vt:lpstr>Representation of Graphs</vt:lpstr>
      <vt:lpstr>1.Adjacency Matrix</vt:lpstr>
      <vt:lpstr>PowerPoint Presentation</vt:lpstr>
      <vt:lpstr>2. Incidence Matrix Representation:   If an Undirected  Graph G consists of n vertices and m edges, then the  incidence matrix is an n x m matrix C = [cij] and defined  by</vt:lpstr>
      <vt:lpstr>PowerPoint Presentation</vt:lpstr>
      <vt:lpstr>PowerPoint Presentation</vt:lpstr>
      <vt:lpstr>PowerPoint Presentation</vt:lpstr>
      <vt:lpstr>PowerPoint Presentation</vt:lpstr>
      <vt:lpstr>PowerPoint Presentation</vt:lpstr>
      <vt:lpstr>PowerPoint Presentation</vt:lpstr>
      <vt:lpstr>Adjacency List</vt:lpstr>
      <vt:lpstr>Adjacency List for Directed Graph</vt:lpstr>
      <vt:lpstr>Adjacency list for Undirected Graph</vt:lpstr>
      <vt:lpstr>Question: Convert the following Graph to  Adjacency List</vt:lpstr>
      <vt:lpstr>PowerPoint Presentation</vt:lpstr>
      <vt:lpstr>PowerPoint Presentation</vt:lpstr>
      <vt:lpstr>3. Multigraph:    - If in a graph multiple edges between the  same set of vertices are allowed, it is known as  Multigraph.    - In other words, it is a graph having at least  one loop or multiple edges.</vt:lpstr>
      <vt:lpstr>4. Directed Graphs:    A directed graph or digraph G is defined as  an unordered pair (V, E), where V is the set of points called  vertices and E is the set of edges.   Each edge in the graph G is  assigned a direction and is identified with an ordered pair (u, v),  where u is the initial vertex, and v is the end vertex.</vt:lpstr>
      <vt:lpstr>5. Undirected Complete Graph:    An undirected complete  graph G=(V,E) of n vertices is a graph in which each vertex is  connected to every other vertex i.e., and edge exist between every pair of distinct vertices. It is denoted by Kn. A complete  graph with n vertices will have          edges. </vt:lpstr>
      <vt:lpstr>6.Connected Graph</vt:lpstr>
      <vt:lpstr>7.Disconnected Graph</vt:lpstr>
      <vt:lpstr>8. Regular Graph</vt:lpstr>
      <vt:lpstr>9. Cycle Graph</vt:lpstr>
      <vt:lpstr>10.Cyclic Graph</vt:lpstr>
      <vt:lpstr>11.Acyclic Graph</vt:lpstr>
      <vt:lpstr>12. Complementary Graph:   The complement of a graph G is defined to be a  graph which has the same number of vertices as in graph G and has two  vertices connected if and only they are not related in the graph.</vt:lpstr>
      <vt:lpstr>13.Labeled Graphs:   A graph G=(V, E) is called a labeled graph if its edges are  labeled with some name or data. So, we can write these labels in place of an  ordered pair in its edges set.</vt:lpstr>
      <vt:lpstr>14.Weighted Graphs:   A graph G=(V, E) is called a weighted graph if each  edge of graph G is assigned a positive number w called the weight of the edge  e.</vt:lpstr>
      <vt:lpstr>Graph Traversal Algorithms</vt:lpstr>
      <vt:lpstr>DFS (Depth First Search) DFS traversal of a graph produces a spanning tree as ﬁnal result.  Spanning Tree is a graph without loops.  We use Stack  data structure with maximum size of total number of vertices in the graph to implement DFS traversal.</vt:lpstr>
      <vt:lpstr>PowerPoint Presentation</vt:lpstr>
      <vt:lpstr>PowerPoint Presentation</vt:lpstr>
      <vt:lpstr>PowerPoint Presentation</vt:lpstr>
      <vt:lpstr>PowerPoint Presentation</vt:lpstr>
      <vt:lpstr>Example Consider the graph G along with its adjacency list, given in the figure below. Calculate the order to print all the nodes of the graph starting from node H, by using depth first search (DFS) algorithm.</vt:lpstr>
      <vt:lpstr>PowerPoint Presentation</vt:lpstr>
      <vt:lpstr>PowerPoint Presentation</vt:lpstr>
      <vt:lpstr>BFS (Breadth First Search)</vt:lpstr>
      <vt:lpstr>PowerPoint Presentation</vt:lpstr>
      <vt:lpstr>PowerPoint Presentation</vt:lpstr>
      <vt:lpstr>PowerPoint Presentation</vt:lpstr>
      <vt:lpstr>Example</vt:lpstr>
      <vt:lpstr>PowerPoint Presentation</vt:lpstr>
      <vt:lpstr>PowerPoint Presentation</vt:lpstr>
      <vt:lpstr>PowerPoint Presentation</vt:lpstr>
      <vt:lpstr>PowerPoint Presentation</vt:lpstr>
      <vt:lpstr>DFS BFS Example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Unit-3 Part-1 GRAPH THEORY.pptx</dc:title>
  <cp:lastModifiedBy>HP</cp:lastModifiedBy>
  <cp:revision>70</cp:revision>
  <dcterms:created xsi:type="dcterms:W3CDTF">2023-09-10T14:42:06Z</dcterms:created>
  <dcterms:modified xsi:type="dcterms:W3CDTF">2023-09-13T03:19:29Z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