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4"/>
  </p:notesMasterIdLst>
  <p:sldIdLst>
    <p:sldId id="379" r:id="rId3"/>
    <p:sldId id="327" r:id="rId4"/>
    <p:sldId id="474" r:id="rId5"/>
    <p:sldId id="475" r:id="rId6"/>
    <p:sldId id="476" r:id="rId7"/>
    <p:sldId id="477" r:id="rId8"/>
    <p:sldId id="478" r:id="rId9"/>
    <p:sldId id="479" r:id="rId10"/>
    <p:sldId id="480" r:id="rId11"/>
    <p:sldId id="331" r:id="rId12"/>
    <p:sldId id="333" r:id="rId13"/>
    <p:sldId id="409" r:id="rId14"/>
    <p:sldId id="423" r:id="rId15"/>
    <p:sldId id="417" r:id="rId16"/>
    <p:sldId id="419" r:id="rId17"/>
    <p:sldId id="421" r:id="rId18"/>
    <p:sldId id="422" r:id="rId19"/>
    <p:sldId id="408" r:id="rId20"/>
    <p:sldId id="418" r:id="rId21"/>
    <p:sldId id="410" r:id="rId22"/>
    <p:sldId id="411" r:id="rId23"/>
    <p:sldId id="412" r:id="rId24"/>
    <p:sldId id="413" r:id="rId25"/>
    <p:sldId id="414" r:id="rId26"/>
    <p:sldId id="415" r:id="rId27"/>
    <p:sldId id="416" r:id="rId28"/>
    <p:sldId id="424" r:id="rId29"/>
    <p:sldId id="425" r:id="rId30"/>
    <p:sldId id="426" r:id="rId31"/>
    <p:sldId id="430" r:id="rId32"/>
    <p:sldId id="432" r:id="rId33"/>
    <p:sldId id="454" r:id="rId34"/>
    <p:sldId id="455" r:id="rId35"/>
    <p:sldId id="456" r:id="rId36"/>
    <p:sldId id="457" r:id="rId37"/>
    <p:sldId id="459" r:id="rId38"/>
    <p:sldId id="460" r:id="rId39"/>
    <p:sldId id="461" r:id="rId40"/>
    <p:sldId id="462" r:id="rId41"/>
    <p:sldId id="433" r:id="rId42"/>
    <p:sldId id="436" r:id="rId43"/>
    <p:sldId id="437" r:id="rId44"/>
    <p:sldId id="442" r:id="rId45"/>
    <p:sldId id="465" r:id="rId46"/>
    <p:sldId id="466" r:id="rId47"/>
    <p:sldId id="467" r:id="rId48"/>
    <p:sldId id="469" r:id="rId49"/>
    <p:sldId id="468" r:id="rId50"/>
    <p:sldId id="443" r:id="rId51"/>
    <p:sldId id="444" r:id="rId52"/>
    <p:sldId id="470" r:id="rId53"/>
    <p:sldId id="471" r:id="rId54"/>
    <p:sldId id="472" r:id="rId55"/>
    <p:sldId id="445" r:id="rId56"/>
    <p:sldId id="446" r:id="rId57"/>
    <p:sldId id="447" r:id="rId58"/>
    <p:sldId id="448" r:id="rId59"/>
    <p:sldId id="449" r:id="rId60"/>
    <p:sldId id="481" r:id="rId61"/>
    <p:sldId id="482" r:id="rId62"/>
    <p:sldId id="483"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1BBAF"/>
    <a:srgbClr val="FFCA4F"/>
    <a:srgbClr val="854F89"/>
    <a:srgbClr val="FFE152"/>
    <a:srgbClr val="DD00FF"/>
    <a:srgbClr val="D8D5ED"/>
    <a:srgbClr val="B5FCFF"/>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535E71-A13A-4D4C-B43B-0F9FD158B762}" type="datetimeFigureOut">
              <a:rPr lang="en-US" smtClean="0"/>
              <a:pPr/>
              <a:t>7/6/2023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09D94-FE9A-4216-BE4A-7347D2E1D181}" type="slidenum">
              <a:rPr lang="en-US" smtClean="0"/>
              <a:pPr/>
              <a:t>‹#›</a:t>
            </a:fld>
            <a:endParaRPr lang="en-US"/>
          </a:p>
        </p:txBody>
      </p:sp>
    </p:spTree>
    <p:extLst>
      <p:ext uri="{BB962C8B-B14F-4D97-AF65-F5344CB8AC3E}">
        <p14:creationId xmlns:p14="http://schemas.microsoft.com/office/powerpoint/2010/main" val="122957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2D0FFBB-01B1-4D32-B3D5-16A276B4F7F2}" type="slidenum">
              <a:rPr lang="en-US" smtClean="0"/>
              <a:pPr/>
              <a:t>1</a:t>
            </a:fld>
            <a:endParaRPr lang="en-US"/>
          </a:p>
        </p:txBody>
      </p:sp>
    </p:spTree>
    <p:extLst>
      <p:ext uri="{BB962C8B-B14F-4D97-AF65-F5344CB8AC3E}">
        <p14:creationId xmlns:p14="http://schemas.microsoft.com/office/powerpoint/2010/main" val="3853850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9741369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245781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05303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674957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73657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4000371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386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03720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9605243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460783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807787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06-07-2023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06-07-2023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E4831-481F-4AF1-9D8E-170CD6E1C3F5}" type="datetimeFigureOut">
              <a:rPr lang="en-IN" smtClean="0"/>
              <a:pPr/>
              <a:t>06-07-2023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30876957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70.png"/><Relationship Id="rId1" Type="http://schemas.openxmlformats.org/officeDocument/2006/relationships/slideLayout" Target="../slideLayouts/slideLayout13.xml"/><Relationship Id="rId4" Type="http://schemas.openxmlformats.org/officeDocument/2006/relationships/image" Target="../media/image98.png"/></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a:t>
            </a:r>
            <a:r>
              <a:rPr lang="en-IN" sz="2200" dirty="0" smtClean="0">
                <a:solidFill>
                  <a:srgbClr val="0098A3"/>
                </a:solidFill>
                <a:latin typeface="CastleT" panose="020E0602050706020204" pitchFamily="34" charset="0"/>
              </a:rPr>
              <a:t>CE</a:t>
            </a:r>
            <a:endParaRPr lang="en-IN" sz="2200" dirty="0">
              <a:solidFill>
                <a:srgbClr val="0098A3"/>
              </a:solidFill>
              <a:latin typeface="CastleT" panose="020E0602050706020204" pitchFamily="34" charset="0"/>
            </a:endParaRP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448800" y="3160559"/>
            <a:ext cx="2743200" cy="1446550"/>
          </a:xfrm>
          <a:prstGeom prst="rect">
            <a:avLst/>
          </a:prstGeom>
          <a:noFill/>
        </p:spPr>
        <p:txBody>
          <a:bodyPr wrap="square" rtlCol="0">
            <a:spAutoFit/>
          </a:bodyPr>
          <a:lstStyle/>
          <a:p>
            <a:r>
              <a:rPr lang="en-IN" sz="2200" dirty="0">
                <a:solidFill>
                  <a:srgbClr val="0098A3"/>
                </a:solidFill>
                <a:latin typeface="CastleT" panose="020E0602050706020204" pitchFamily="34" charset="0"/>
              </a:rPr>
              <a:t>Unit no:- </a:t>
            </a:r>
            <a:r>
              <a:rPr lang="en-IN" sz="2200" dirty="0">
                <a:latin typeface="CastleT" panose="020E0602050706020204" pitchFamily="34" charset="0"/>
              </a:rPr>
              <a:t>1</a:t>
            </a:r>
          </a:p>
          <a:p>
            <a:r>
              <a:rPr lang="en-IN" sz="2200" dirty="0">
                <a:solidFill>
                  <a:srgbClr val="0098A3"/>
                </a:solidFill>
                <a:latin typeface="CastleT" panose="020E0602050706020204" pitchFamily="34" charset="0"/>
              </a:rPr>
              <a:t>Unit title: </a:t>
            </a:r>
          </a:p>
          <a:p>
            <a:r>
              <a:rPr lang="en-IN" sz="2200" dirty="0">
                <a:latin typeface="CastleT" panose="020E0602050706020204" pitchFamily="34" charset="0"/>
              </a:rPr>
              <a:t>Basic Probability</a:t>
            </a:r>
          </a:p>
          <a:p>
            <a:r>
              <a:rPr lang="en-IN" sz="2200" dirty="0">
                <a:solidFill>
                  <a:srgbClr val="0098A3"/>
                </a:solidFill>
                <a:latin typeface="CastleT" panose="020E0602050706020204" pitchFamily="34" charset="0"/>
              </a:rPr>
              <a:t>Subject name : </a:t>
            </a:r>
            <a:r>
              <a:rPr lang="en-IN" sz="2200" dirty="0">
                <a:latin typeface="CastleT" panose="020E0602050706020204" pitchFamily="34" charset="0"/>
              </a:rPr>
              <a:t>PS</a:t>
            </a:r>
          </a:p>
        </p:txBody>
      </p:sp>
      <p:sp>
        <p:nvSpPr>
          <p:cNvPr id="8" name="Rectangle 7"/>
          <p:cNvSpPr/>
          <p:nvPr/>
        </p:nvSpPr>
        <p:spPr>
          <a:xfrm>
            <a:off x="506437" y="815925"/>
            <a:ext cx="8398412" cy="1200329"/>
          </a:xfrm>
          <a:prstGeom prst="rect">
            <a:avLst/>
          </a:prstGeom>
        </p:spPr>
        <p:txBody>
          <a:bodyPr wrap="square">
            <a:spAutoFit/>
          </a:bodyPr>
          <a:lstStyle/>
          <a:p>
            <a:endParaRPr lang="en-US" dirty="0"/>
          </a:p>
          <a:p>
            <a:endParaRPr lang="en-US" dirty="0"/>
          </a:p>
          <a:p>
            <a:endParaRPr lang="en-US" b="1" dirty="0"/>
          </a:p>
          <a:p>
            <a:endParaRPr lang="en-US" dirty="0"/>
          </a:p>
        </p:txBody>
      </p:sp>
      <p:sp>
        <p:nvSpPr>
          <p:cNvPr id="5122"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3" name="Rectangle 12"/>
          <p:cNvSpPr/>
          <p:nvPr/>
        </p:nvSpPr>
        <p:spPr>
          <a:xfrm>
            <a:off x="281354" y="2067952"/>
            <a:ext cx="8862646" cy="1815882"/>
          </a:xfrm>
          <a:prstGeom prst="rect">
            <a:avLst/>
          </a:prstGeom>
        </p:spPr>
        <p:txBody>
          <a:bodyPr wrap="square">
            <a:spAutoFit/>
          </a:bodyPr>
          <a:lstStyle/>
          <a:p>
            <a:r>
              <a:rPr lang="en-US" altLang="en-US" sz="4000" b="1" dirty="0">
                <a:solidFill>
                  <a:schemeClr val="bg1"/>
                </a:solidFill>
                <a:latin typeface="Times New Roman" pitchFamily="18" charset="0"/>
                <a:cs typeface="Times New Roman" pitchFamily="18" charset="0"/>
              </a:rPr>
              <a:t>B.Tech. Sem : III (</a:t>
            </a:r>
            <a:r>
              <a:rPr lang="en-US" altLang="en-US" sz="4000" b="1" dirty="0" smtClean="0">
                <a:solidFill>
                  <a:schemeClr val="bg1"/>
                </a:solidFill>
                <a:latin typeface="Times New Roman" pitchFamily="18" charset="0"/>
                <a:cs typeface="Times New Roman" pitchFamily="18" charset="0"/>
              </a:rPr>
              <a:t>CE) </a:t>
            </a:r>
            <a:r>
              <a:rPr lang="en-US" altLang="en-US" sz="4000" b="1" dirty="0">
                <a:solidFill>
                  <a:schemeClr val="bg1"/>
                </a:solidFill>
                <a:latin typeface="Times New Roman" pitchFamily="18" charset="0"/>
                <a:cs typeface="Times New Roman" pitchFamily="18" charset="0"/>
              </a:rPr>
              <a:t>(MU)</a:t>
            </a:r>
          </a:p>
          <a:p>
            <a:r>
              <a:rPr lang="en-US" altLang="en-US" sz="3600" b="1" dirty="0">
                <a:solidFill>
                  <a:schemeClr val="bg1"/>
                </a:solidFill>
                <a:latin typeface="Times New Roman" pitchFamily="18" charset="0"/>
                <a:cs typeface="Times New Roman" pitchFamily="18" charset="0"/>
              </a:rPr>
              <a:t>Subject Name: </a:t>
            </a:r>
            <a:r>
              <a:rPr lang="en-US" sz="3600" dirty="0">
                <a:solidFill>
                  <a:schemeClr val="bg1"/>
                </a:solidFill>
                <a:latin typeface="Times New Roman" pitchFamily="18" charset="0"/>
                <a:cs typeface="Times New Roman" pitchFamily="18" charset="0"/>
              </a:rPr>
              <a:t>Probability and Statistics</a:t>
            </a:r>
            <a:r>
              <a:rPr lang="en-US" altLang="en-US" sz="3600" dirty="0">
                <a:solidFill>
                  <a:schemeClr val="bg1"/>
                </a:solidFill>
                <a:latin typeface="Times New Roman" pitchFamily="18" charset="0"/>
                <a:cs typeface="Times New Roman" pitchFamily="18" charset="0"/>
              </a:rPr>
              <a:t/>
            </a:r>
            <a:br>
              <a:rPr lang="en-US" altLang="en-US" sz="3600" dirty="0">
                <a:solidFill>
                  <a:schemeClr val="bg1"/>
                </a:solidFill>
                <a:latin typeface="Times New Roman" pitchFamily="18" charset="0"/>
                <a:cs typeface="Times New Roman" pitchFamily="18" charset="0"/>
              </a:rPr>
            </a:br>
            <a:endParaRPr lang="en-US" sz="36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charset="0"/>
                <a:ea typeface="WenQuanYi Micro Hei" charset="0"/>
                <a:cs typeface="WenQuanYi Micro Hei" charset="0"/>
              </a:rPr>
              <a:t>Independent Events</a:t>
            </a:r>
            <a:endParaRPr lang="en-US" dirty="0"/>
          </a:p>
        </p:txBody>
      </p:sp>
      <p:sp>
        <p:nvSpPr>
          <p:cNvPr id="3" name="Content Placeholder 2"/>
          <p:cNvSpPr>
            <a:spLocks noGrp="1"/>
          </p:cNvSpPr>
          <p:nvPr>
            <p:ph idx="1"/>
          </p:nvPr>
        </p:nvSpPr>
        <p:spPr/>
        <p:txBody>
          <a:bodyPr>
            <a:normAutofit/>
          </a:bodyPr>
          <a:lstStyle/>
          <a:p>
            <a:r>
              <a:rPr lang="en-US" sz="3200" dirty="0">
                <a:solidFill>
                  <a:srgbClr val="000000"/>
                </a:solidFill>
                <a:latin typeface="Calibri" charset="0"/>
                <a:ea typeface="WenQuanYi Micro Hei" charset="0"/>
                <a:cs typeface="WenQuanYi Micro Hei" charset="0"/>
              </a:rPr>
              <a:t>The events are said to be independent if the result of the second event is not affected by the result of the first event.</a:t>
            </a:r>
          </a:p>
          <a:p>
            <a:pPr marL="0" indent="0">
              <a:buNone/>
            </a:pPr>
            <a:endParaRPr lang="en-US" sz="3200" dirty="0">
              <a:solidFill>
                <a:srgbClr val="000000"/>
              </a:solidFill>
              <a:latin typeface="Calibri" charset="0"/>
              <a:ea typeface="WenQuanYi Micro Hei" charset="0"/>
              <a:cs typeface="WenQuanYi Micro Hei" charset="0"/>
            </a:endParaRPr>
          </a:p>
          <a:p>
            <a:r>
              <a:rPr lang="en-US" sz="3200" dirty="0">
                <a:solidFill>
                  <a:srgbClr val="000000"/>
                </a:solidFill>
                <a:latin typeface="Calibri" charset="0"/>
                <a:ea typeface="WenQuanYi Micro Hei" charset="0"/>
                <a:cs typeface="WenQuanYi Micro Hei" charset="0"/>
              </a:rPr>
              <a:t>Example: Suppose we choose a ball randomly from a bag of six balls out of which 3 are red and remaining are blue.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7988" y="927895"/>
            <a:ext cx="6773032" cy="611657"/>
          </a:xfrm>
        </p:spPr>
        <p:txBody>
          <a:bodyPr>
            <a:normAutofit fontScale="90000"/>
          </a:bodyPr>
          <a:lstStyle/>
          <a:p>
            <a:r>
              <a:rPr lang="en-US" dirty="0">
                <a:solidFill>
                  <a:srgbClr val="000000"/>
                </a:solidFill>
                <a:latin typeface="Calibri" charset="0"/>
                <a:ea typeface="WenQuanYi Micro Hei" charset="0"/>
                <a:cs typeface="WenQuanYi Micro Hei" charset="0"/>
              </a:rPr>
              <a:t>Complementary Events</a:t>
            </a:r>
            <a:endParaRPr lang="en-US" dirty="0"/>
          </a:p>
        </p:txBody>
      </p:sp>
      <p:sp>
        <p:nvSpPr>
          <p:cNvPr id="3" name="Content Placeholder 2"/>
          <p:cNvSpPr>
            <a:spLocks noGrp="1"/>
          </p:cNvSpPr>
          <p:nvPr>
            <p:ph idx="1"/>
          </p:nvPr>
        </p:nvSpPr>
        <p:spPr/>
        <p:txBody>
          <a:bodyPr>
            <a:normAutofit/>
          </a:bodyPr>
          <a:lstStyle/>
          <a:p>
            <a:r>
              <a:rPr lang="en-US" sz="3200" dirty="0">
                <a:solidFill>
                  <a:srgbClr val="000000"/>
                </a:solidFill>
                <a:latin typeface="Calibri" charset="0"/>
                <a:ea typeface="WenQuanYi Micro Hei" charset="0"/>
                <a:cs typeface="WenQuanYi Micro Hei" charset="0"/>
              </a:rPr>
              <a:t>If S is the sample space and event A </a:t>
            </a:r>
            <a:r>
              <a:rPr lang="en-US" sz="3200" dirty="0">
                <a:solidFill>
                  <a:srgbClr val="000000"/>
                </a:solidFill>
                <a:latin typeface="Cambria Math" charset="0"/>
                <a:ea typeface="WenQuanYi Micro Hei" charset="0"/>
                <a:cs typeface="WenQuanYi Micro Hei" charset="0"/>
              </a:rPr>
              <a:t>∈ 𝑆  then 𝐴</a:t>
            </a:r>
            <a:r>
              <a:rPr lang="en-US" sz="3600" baseline="28000" dirty="0">
                <a:solidFill>
                  <a:srgbClr val="000000"/>
                </a:solidFill>
                <a:latin typeface="Cambria Math" charset="0"/>
                <a:ea typeface="WenQuanYi Micro Hei" charset="0"/>
                <a:cs typeface="WenQuanYi Micro Hei" charset="0"/>
              </a:rPr>
              <a:t>′ </a:t>
            </a:r>
            <a:r>
              <a:rPr lang="en-US" sz="3200" dirty="0">
                <a:solidFill>
                  <a:srgbClr val="000000"/>
                </a:solidFill>
                <a:latin typeface="Cambria Math" charset="0"/>
                <a:ea typeface="WenQuanYi Micro Hei" charset="0"/>
                <a:cs typeface="WenQuanYi Micro Hei" charset="0"/>
              </a:rPr>
              <a:t>= </a:t>
            </a:r>
            <a:r>
              <a:rPr lang="en-US" sz="3200" dirty="0">
                <a:solidFill>
                  <a:srgbClr val="000000"/>
                </a:solidFill>
                <a:latin typeface="Calibri" charset="0"/>
                <a:ea typeface="WenQuanYi Micro Hei" charset="0"/>
                <a:cs typeface="WenQuanYi Micro Hei" charset="0"/>
              </a:rPr>
              <a:t>S-A is said to be a  complementary event.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classical definition of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0515600" cy="4351338"/>
              </a:xfrm>
            </p:spPr>
            <p:txBody>
              <a:bodyPr/>
              <a:lstStyle/>
              <a:p>
                <a:r>
                  <a:rPr lang="en-IN" dirty="0">
                    <a:solidFill>
                      <a:srgbClr val="000000"/>
                    </a:solidFill>
                    <a:latin typeface="Calibri" charset="0"/>
                    <a:ea typeface="WenQuanYi Micro Hei" charset="0"/>
                    <a:cs typeface="WenQuanYi Micro Hei" charset="0"/>
                  </a:rPr>
                  <a:t>If there are m total outcomes in a sample space, and all are equally likely, then the probability of observing an event that contains s favourable outcomes is given by  </a:t>
                </a:r>
                <a14:m>
                  <m:oMath xmlns:m="http://schemas.openxmlformats.org/officeDocument/2006/math">
                    <m:f>
                      <m:fPr>
                        <m:ctrlPr>
                          <a:rPr lang="en-IN" i="1" smtClean="0">
                            <a:solidFill>
                              <a:srgbClr val="000000"/>
                            </a:solidFill>
                            <a:latin typeface="Cambria Math"/>
                          </a:rPr>
                        </m:ctrlPr>
                      </m:fPr>
                      <m:num>
                        <m:r>
                          <a:rPr lang="en-IN" b="0" i="1" smtClean="0">
                            <a:solidFill>
                              <a:srgbClr val="000000"/>
                            </a:solidFill>
                            <a:latin typeface="Cambria Math" panose="02040503050406030204" pitchFamily="18" charset="0"/>
                          </a:rPr>
                          <m:t>𝑠</m:t>
                        </m:r>
                      </m:num>
                      <m:den>
                        <m:r>
                          <a:rPr lang="en-IN" b="0" i="1" smtClean="0">
                            <a:solidFill>
                              <a:srgbClr val="000000"/>
                            </a:solidFill>
                            <a:latin typeface="Cambria Math" panose="02040503050406030204" pitchFamily="18" charset="0"/>
                          </a:rPr>
                          <m:t>𝑚</m:t>
                        </m:r>
                      </m:den>
                    </m:f>
                  </m:oMath>
                </a14:m>
                <a:r>
                  <a:rPr lang="en-IN" dirty="0">
                    <a:solidFill>
                      <a:srgbClr val="000000"/>
                    </a:solidFill>
                    <a:latin typeface="Calibri" charset="0"/>
                    <a:ea typeface="WenQuanYi Micro Hei" charset="0"/>
                    <a:cs typeface="WenQuanYi Micro Hei" charset="0"/>
                  </a:rPr>
                  <a:t> .</a:t>
                </a:r>
              </a:p>
              <a:p>
                <a:r>
                  <a:rPr lang="en-US" dirty="0">
                    <a:solidFill>
                      <a:srgbClr val="000000"/>
                    </a:solidFill>
                    <a:latin typeface="Calibri" charset="0"/>
                    <a:ea typeface="WenQuanYi Micro Hei" charset="0"/>
                    <a:cs typeface="WenQuanYi Micro Hei" charset="0"/>
                  </a:rPr>
                  <a:t>Thus, P(A) = </a:t>
                </a:r>
                <a14:m>
                  <m:oMath xmlns:m="http://schemas.openxmlformats.org/officeDocument/2006/math">
                    <m:f>
                      <m:fPr>
                        <m:ctrlPr>
                          <a:rPr lang="en-US" i="1" smtClean="0">
                            <a:solidFill>
                              <a:srgbClr val="000000"/>
                            </a:solidFill>
                            <a:latin typeface="Cambria Math"/>
                          </a:rPr>
                        </m:ctrlPr>
                      </m:fPr>
                      <m:num>
                        <m:r>
                          <a:rPr lang="en-IN" b="0" i="1" smtClean="0">
                            <a:solidFill>
                              <a:srgbClr val="000000"/>
                            </a:solidFill>
                            <a:latin typeface="Cambria Math" panose="02040503050406030204" pitchFamily="18" charset="0"/>
                          </a:rPr>
                          <m:t>𝑛</m:t>
                        </m:r>
                        <m:r>
                          <a:rPr lang="en-IN" b="0" i="1" smtClean="0">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𝐴</m:t>
                        </m:r>
                        <m:r>
                          <a:rPr lang="en-IN" b="0" i="1" smtClean="0">
                            <a:solidFill>
                              <a:srgbClr val="000000"/>
                            </a:solidFill>
                            <a:latin typeface="Cambria Math" panose="02040503050406030204" pitchFamily="18" charset="0"/>
                          </a:rPr>
                          <m:t>)</m:t>
                        </m:r>
                      </m:num>
                      <m:den>
                        <m:r>
                          <a:rPr lang="en-IN" b="0" i="1" smtClean="0">
                            <a:solidFill>
                              <a:srgbClr val="000000"/>
                            </a:solidFill>
                            <a:latin typeface="Cambria Math" panose="02040503050406030204" pitchFamily="18" charset="0"/>
                          </a:rPr>
                          <m:t>𝑛</m:t>
                        </m:r>
                        <m:r>
                          <a:rPr lang="en-IN" b="0" i="1" smtClean="0">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𝑆</m:t>
                        </m:r>
                        <m:r>
                          <a:rPr lang="en-IN" b="0" i="1" smtClean="0">
                            <a:solidFill>
                              <a:srgbClr val="000000"/>
                            </a:solidFill>
                            <a:latin typeface="Cambria Math" panose="02040503050406030204" pitchFamily="18" charset="0"/>
                          </a:rPr>
                          <m:t>)</m:t>
                        </m:r>
                      </m:den>
                    </m:f>
                  </m:oMath>
                </a14:m>
                <a:endParaRPr lang="en-US" sz="4000" baseline="1000" dirty="0">
                  <a:solidFill>
                    <a:srgbClr val="000000"/>
                  </a:solidFill>
                  <a:latin typeface="Cambria Math" charset="0"/>
                  <a:ea typeface="WenQuanYi Micro Hei" charset="0"/>
                  <a:cs typeface="WenQuanYi Micro Hei" charset="0"/>
                </a:endParaRPr>
              </a:p>
              <a:p>
                <a:pPr marL="0" indent="0">
                  <a:buNone/>
                </a:pPr>
                <a:r>
                  <a:rPr lang="en-US" dirty="0">
                    <a:solidFill>
                      <a:srgbClr val="000000"/>
                    </a:solidFill>
                    <a:latin typeface="Calibri" charset="0"/>
                    <a:ea typeface="WenQuanYi Micro Hei" charset="0"/>
                    <a:cs typeface="WenQuanYi Micro Hei" charset="0"/>
                  </a:rPr>
                  <a:t>	where, n(A) = no. of elements in set A</a:t>
                </a:r>
              </a:p>
              <a:p>
                <a:pPr marL="0" indent="0">
                  <a:buNone/>
                </a:pPr>
                <a:r>
                  <a:rPr lang="en-US" dirty="0">
                    <a:solidFill>
                      <a:srgbClr val="000000"/>
                    </a:solidFill>
                    <a:latin typeface="Calibri" charset="0"/>
                    <a:ea typeface="WenQuanYi Micro Hei" charset="0"/>
                    <a:cs typeface="WenQuanYi Micro Hei" charset="0"/>
                  </a:rPr>
                  <a:t>		   n(S) = no. of elements in set S</a:t>
                </a:r>
              </a:p>
              <a:p>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0515600" cy="4351338"/>
              </a:xfrm>
              <a:blipFill rotWithShape="0">
                <a:blip r:embed="rId2"/>
                <a:stretch>
                  <a:fillRect l="-1043" t="-2241"/>
                </a:stretch>
              </a:blipFill>
            </p:spPr>
            <p:txBody>
              <a:bodyPr/>
              <a:lstStyle/>
              <a:p>
                <a:r>
                  <a:rPr lang="en-IN">
                    <a:noFill/>
                  </a:rPr>
                  <a:t> </a:t>
                </a:r>
              </a:p>
            </p:txBody>
          </p:sp>
        </mc:Fallback>
      </mc:AlternateContent>
    </p:spTree>
    <p:extLst>
      <p:ext uri="{BB962C8B-B14F-4D97-AF65-F5344CB8AC3E}">
        <p14:creationId xmlns:p14="http://schemas.microsoft.com/office/powerpoint/2010/main" val="386278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Axioms of probability</a:t>
            </a:r>
          </a:p>
        </p:txBody>
      </p:sp>
      <p:sp>
        <p:nvSpPr>
          <p:cNvPr id="3" name="Content Placeholder 2"/>
          <p:cNvSpPr>
            <a:spLocks noGrp="1"/>
          </p:cNvSpPr>
          <p:nvPr>
            <p:ph idx="1"/>
          </p:nvPr>
        </p:nvSpPr>
        <p:spPr/>
        <p:txBody>
          <a:bodyPr/>
          <a:lstStyle/>
          <a:p>
            <a:pPr algn="just"/>
            <a:r>
              <a:rPr lang="en-US" dirty="0">
                <a:solidFill>
                  <a:srgbClr val="000000"/>
                </a:solidFill>
                <a:latin typeface="Calibri" charset="0"/>
                <a:ea typeface="WenQuanYi Micro Hei" charset="0"/>
                <a:cs typeface="WenQuanYi Micro Hei" charset="0"/>
              </a:rPr>
              <a:t>Suppose there is an event A belonging to the sample space S. Then P(A)  is probability of event A which satisfies the following axioms:</a:t>
            </a:r>
          </a:p>
          <a:p>
            <a:r>
              <a:rPr lang="en-US" dirty="0">
                <a:solidFill>
                  <a:srgbClr val="000000"/>
                </a:solidFill>
                <a:latin typeface="Calibri" charset="0"/>
                <a:ea typeface="WenQuanYi Micro Hei" charset="0"/>
                <a:cs typeface="WenQuanYi Micro Hei" charset="0"/>
              </a:rPr>
              <a:t>Non-Negativity : </a:t>
            </a:r>
            <a:r>
              <a:rPr lang="en-US" dirty="0">
                <a:solidFill>
                  <a:srgbClr val="000000"/>
                </a:solidFill>
                <a:latin typeface="Cambria Math" charset="0"/>
                <a:ea typeface="WenQuanYi Micro Hei" charset="0"/>
                <a:cs typeface="WenQuanYi Micro Hei" charset="0"/>
              </a:rPr>
              <a:t>0 ≤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𝐴</a:t>
            </a:r>
            <a:r>
              <a:rPr lang="en-US" sz="4000" baseline="1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1; ∀ 𝐴</a:t>
            </a:r>
          </a:p>
          <a:p>
            <a:r>
              <a:rPr lang="en-US" dirty="0">
                <a:solidFill>
                  <a:srgbClr val="000000"/>
                </a:solidFill>
                <a:latin typeface="Calibri" charset="0"/>
                <a:ea typeface="WenQuanYi Micro Hei" charset="0"/>
                <a:cs typeface="WenQuanYi Micro Hei" charset="0"/>
              </a:rPr>
              <a:t>Certainty : P(S) =1</a:t>
            </a:r>
          </a:p>
          <a:p>
            <a:r>
              <a:rPr lang="en-US" dirty="0">
                <a:solidFill>
                  <a:srgbClr val="000000"/>
                </a:solidFill>
                <a:latin typeface="Calibri" charset="0"/>
                <a:ea typeface="WenQuanYi Micro Hei" charset="0"/>
                <a:cs typeface="WenQuanYi Micro Hei" charset="0"/>
              </a:rPr>
              <a:t>If A and B are mutually exclusive then P(A∩B) = 0.</a:t>
            </a:r>
          </a:p>
          <a:p>
            <a:r>
              <a:rPr lang="en-US" dirty="0">
                <a:solidFill>
                  <a:srgbClr val="000000"/>
                </a:solidFill>
                <a:latin typeface="Cambria Math" charset="0"/>
                <a:ea typeface="WenQuanYi Micro Hei" charset="0"/>
                <a:cs typeface="WenQuanYi Micro Hei" charset="0"/>
              </a:rPr>
              <a:t>𝐴 ⊂ 𝐵 𝑡ℎ𝑒𝑛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𝐴</a:t>
            </a:r>
            <a:r>
              <a:rPr lang="en-US" sz="4000" baseline="1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𝐵</a:t>
            </a:r>
            <a:r>
              <a:rPr lang="en-US" sz="4000" baseline="1000" dirty="0">
                <a:solidFill>
                  <a:srgbClr val="000000"/>
                </a:solidFill>
                <a:latin typeface="Cambria Math" charset="0"/>
                <a:ea typeface="WenQuanYi Micro Hei" charset="0"/>
                <a:cs typeface="WenQuanYi Micro Hei" charset="0"/>
              </a:rPr>
              <a:t>)</a:t>
            </a:r>
          </a:p>
          <a:p>
            <a:pPr marL="0" indent="0">
              <a:buNone/>
            </a:pPr>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p:spTree>
    <p:extLst>
      <p:ext uri="{BB962C8B-B14F-4D97-AF65-F5344CB8AC3E}">
        <p14:creationId xmlns:p14="http://schemas.microsoft.com/office/powerpoint/2010/main" val="344806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Theorems of probability</a:t>
            </a:r>
            <a:endParaRPr lang="en-IN" dirty="0"/>
          </a:p>
        </p:txBody>
      </p:sp>
      <p:sp>
        <p:nvSpPr>
          <p:cNvPr id="3" name="Content Placeholder 2"/>
          <p:cNvSpPr>
            <a:spLocks noGrp="1"/>
          </p:cNvSpPr>
          <p:nvPr>
            <p:ph idx="1"/>
          </p:nvPr>
        </p:nvSpPr>
        <p:spPr>
          <a:xfrm>
            <a:off x="838200" y="1638904"/>
            <a:ext cx="10515600" cy="710746"/>
          </a:xfrm>
        </p:spPr>
        <p:txBody>
          <a:bodyPr/>
          <a:lstStyle/>
          <a:p>
            <a:pPr marL="0" indent="0" algn="just">
              <a:buNone/>
            </a:pPr>
            <a:r>
              <a:rPr lang="en-US">
                <a:solidFill>
                  <a:srgbClr val="000000"/>
                </a:solidFill>
                <a:latin typeface="Cambria Math" charset="0"/>
                <a:ea typeface="WenQuanYi Micro Hei" charset="0"/>
                <a:cs typeface="WenQuanYi Micro Hei" charset="0"/>
              </a:rPr>
              <a:t>1. 𝑃</a:t>
            </a:r>
            <a:r>
              <a:rPr lang="en-US" sz="4000" baseline="1000">
                <a:solidFill>
                  <a:srgbClr val="000000"/>
                </a:solidFill>
                <a:latin typeface="Cambria Math" charset="0"/>
                <a:ea typeface="WenQuanYi Micro Hei" charset="0"/>
                <a:cs typeface="WenQuanYi Micro Hei" charset="0"/>
              </a:rPr>
              <a:t>(</a:t>
            </a:r>
            <a:r>
              <a:rPr lang="en-US">
                <a:solidFill>
                  <a:srgbClr val="000000"/>
                </a:solidFill>
                <a:latin typeface="Cambria Math" charset="0"/>
                <a:ea typeface="WenQuanYi Micro Hei" charset="0"/>
                <a:cs typeface="WenQuanYi Micro Hei" charset="0"/>
              </a:rPr>
              <a:t>𝐴 ∪ 𝐵</a:t>
            </a:r>
            <a:r>
              <a:rPr lang="en-US" sz="4000" baseline="1000">
                <a:solidFill>
                  <a:srgbClr val="000000"/>
                </a:solidFill>
                <a:latin typeface="Cambria Math" charset="0"/>
                <a:ea typeface="WenQuanYi Micro Hei" charset="0"/>
                <a:cs typeface="WenQuanYi Micro Hei" charset="0"/>
              </a:rPr>
              <a:t>) </a:t>
            </a:r>
            <a:r>
              <a:rPr lang="en-US">
                <a:solidFill>
                  <a:srgbClr val="000000"/>
                </a:solidFill>
                <a:latin typeface="Cambria Math" charset="0"/>
                <a:ea typeface="WenQuanYi Micro Hei" charset="0"/>
                <a:cs typeface="WenQuanYi Micro Hei" charset="0"/>
              </a:rPr>
              <a:t>= 𝑃</a:t>
            </a:r>
            <a:r>
              <a:rPr lang="en-US" sz="4000" baseline="1000">
                <a:solidFill>
                  <a:srgbClr val="000000"/>
                </a:solidFill>
                <a:latin typeface="Cambria Math" charset="0"/>
                <a:ea typeface="WenQuanYi Micro Hei" charset="0"/>
                <a:cs typeface="WenQuanYi Micro Hei" charset="0"/>
              </a:rPr>
              <a:t>(</a:t>
            </a:r>
            <a:r>
              <a:rPr lang="en-US">
                <a:solidFill>
                  <a:srgbClr val="000000"/>
                </a:solidFill>
                <a:latin typeface="Cambria Math" charset="0"/>
                <a:ea typeface="WenQuanYi Micro Hei" charset="0"/>
                <a:cs typeface="WenQuanYi Micro Hei" charset="0"/>
              </a:rPr>
              <a:t>𝐴</a:t>
            </a:r>
            <a:r>
              <a:rPr lang="en-US" sz="4000" baseline="1000">
                <a:solidFill>
                  <a:srgbClr val="000000"/>
                </a:solidFill>
                <a:latin typeface="Cambria Math" charset="0"/>
                <a:ea typeface="WenQuanYi Micro Hei" charset="0"/>
                <a:cs typeface="WenQuanYi Micro Hei" charset="0"/>
              </a:rPr>
              <a:t>) </a:t>
            </a:r>
            <a:r>
              <a:rPr lang="en-US">
                <a:solidFill>
                  <a:srgbClr val="000000"/>
                </a:solidFill>
                <a:latin typeface="Cambria Math" charset="0"/>
                <a:ea typeface="WenQuanYi Micro Hei" charset="0"/>
                <a:cs typeface="WenQuanYi Micro Hei" charset="0"/>
              </a:rPr>
              <a:t>+ 𝑃</a:t>
            </a:r>
            <a:r>
              <a:rPr lang="en-US" sz="4000" baseline="1000">
                <a:solidFill>
                  <a:srgbClr val="000000"/>
                </a:solidFill>
                <a:latin typeface="Cambria Math" charset="0"/>
                <a:ea typeface="WenQuanYi Micro Hei" charset="0"/>
                <a:cs typeface="WenQuanYi Micro Hei" charset="0"/>
              </a:rPr>
              <a:t>(</a:t>
            </a:r>
            <a:r>
              <a:rPr lang="en-US">
                <a:solidFill>
                  <a:srgbClr val="000000"/>
                </a:solidFill>
                <a:latin typeface="Cambria Math" charset="0"/>
                <a:ea typeface="WenQuanYi Micro Hei" charset="0"/>
                <a:cs typeface="WenQuanYi Micro Hei" charset="0"/>
              </a:rPr>
              <a:t>𝐵</a:t>
            </a:r>
            <a:r>
              <a:rPr lang="en-US" sz="4000" baseline="1000">
                <a:solidFill>
                  <a:srgbClr val="000000"/>
                </a:solidFill>
                <a:latin typeface="Cambria Math" charset="0"/>
                <a:ea typeface="WenQuanYi Micro Hei" charset="0"/>
                <a:cs typeface="WenQuanYi Micro Hei" charset="0"/>
              </a:rPr>
              <a:t>) </a:t>
            </a:r>
            <a:r>
              <a:rPr lang="en-US">
                <a:solidFill>
                  <a:srgbClr val="000000"/>
                </a:solidFill>
                <a:latin typeface="Cambria Math" charset="0"/>
                <a:ea typeface="WenQuanYi Micro Hei" charset="0"/>
                <a:cs typeface="WenQuanYi Micro Hei" charset="0"/>
              </a:rPr>
              <a:t>− 𝑃</a:t>
            </a:r>
            <a:r>
              <a:rPr lang="en-US" sz="4000" baseline="1000">
                <a:solidFill>
                  <a:srgbClr val="000000"/>
                </a:solidFill>
                <a:latin typeface="Cambria Math" charset="0"/>
                <a:ea typeface="WenQuanYi Micro Hei" charset="0"/>
                <a:cs typeface="WenQuanYi Micro Hei" charset="0"/>
              </a:rPr>
              <a:t>(</a:t>
            </a:r>
            <a:r>
              <a:rPr lang="en-US">
                <a:solidFill>
                  <a:srgbClr val="000000"/>
                </a:solidFill>
                <a:latin typeface="Cambria Math" charset="0"/>
                <a:ea typeface="WenQuanYi Micro Hei" charset="0"/>
                <a:cs typeface="WenQuanYi Micro Hei" charset="0"/>
              </a:rPr>
              <a:t>𝐴⋂𝐵</a:t>
            </a:r>
            <a:r>
              <a:rPr lang="en-US" sz="4000" baseline="1000">
                <a:solidFill>
                  <a:srgbClr val="000000"/>
                </a:solidFill>
                <a:latin typeface="Cambria Math" charset="0"/>
                <a:ea typeface="WenQuanYi Micro Hei" charset="0"/>
                <a:cs typeface="WenQuanYi Micro Hei" charset="0"/>
              </a:rPr>
              <a:t>)</a:t>
            </a:r>
          </a:p>
          <a:p>
            <a:endParaRPr lang="en-US">
              <a:solidFill>
                <a:srgbClr val="000000"/>
              </a:solidFill>
              <a:latin typeface="Calibri" charset="0"/>
              <a:ea typeface="WenQuanYi Micro Hei" charset="0"/>
              <a:cs typeface="WenQuanYi Micro Hei" charset="0"/>
            </a:endParaRPr>
          </a:p>
          <a:p>
            <a:endParaRPr lang="en-IN"/>
          </a:p>
          <a:p>
            <a:endParaRPr lang="en-US" dirty="0">
              <a:solidFill>
                <a:srgbClr val="000000"/>
              </a:solidFill>
              <a:latin typeface="Cambria Math" charset="0"/>
              <a:ea typeface="WenQuanYi Micro Hei" charset="0"/>
              <a:cs typeface="WenQuanYi Micro Hei" charset="0"/>
            </a:endParaRPr>
          </a:p>
        </p:txBody>
      </p:sp>
      <p:grpSp>
        <p:nvGrpSpPr>
          <p:cNvPr id="9" name="Group 8"/>
          <p:cNvGrpSpPr/>
          <p:nvPr/>
        </p:nvGrpSpPr>
        <p:grpSpPr>
          <a:xfrm>
            <a:off x="1363979" y="2884353"/>
            <a:ext cx="4013563" cy="3005180"/>
            <a:chOff x="1363979" y="2884353"/>
            <a:chExt cx="4013563" cy="300518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979" y="2884353"/>
              <a:ext cx="4013563" cy="3005180"/>
            </a:xfrm>
            <a:prstGeom prst="rect">
              <a:avLst/>
            </a:prstGeom>
          </p:spPr>
        </p:pic>
        <p:sp>
          <p:nvSpPr>
            <p:cNvPr id="5" name="TextBox 4"/>
            <p:cNvSpPr txBox="1"/>
            <p:nvPr/>
          </p:nvSpPr>
          <p:spPr>
            <a:xfrm>
              <a:off x="2227762" y="4202277"/>
              <a:ext cx="359228" cy="369332"/>
            </a:xfrm>
            <a:prstGeom prst="rect">
              <a:avLst/>
            </a:prstGeom>
            <a:noFill/>
          </p:spPr>
          <p:txBody>
            <a:bodyPr wrap="square" rtlCol="0">
              <a:spAutoFit/>
            </a:bodyPr>
            <a:lstStyle/>
            <a:p>
              <a:r>
                <a:rPr lang="en-IN" dirty="0"/>
                <a:t>A</a:t>
              </a:r>
            </a:p>
          </p:txBody>
        </p:sp>
        <p:sp>
          <p:nvSpPr>
            <p:cNvPr id="6" name="TextBox 5"/>
            <p:cNvSpPr txBox="1"/>
            <p:nvPr/>
          </p:nvSpPr>
          <p:spPr>
            <a:xfrm>
              <a:off x="4147457" y="4202277"/>
              <a:ext cx="337457" cy="369332"/>
            </a:xfrm>
            <a:prstGeom prst="rect">
              <a:avLst/>
            </a:prstGeom>
            <a:noFill/>
          </p:spPr>
          <p:txBody>
            <a:bodyPr wrap="square" rtlCol="0">
              <a:spAutoFit/>
            </a:bodyPr>
            <a:lstStyle/>
            <a:p>
              <a:r>
                <a:rPr lang="en-IN" dirty="0"/>
                <a:t>B</a:t>
              </a:r>
            </a:p>
          </p:txBody>
        </p:sp>
        <p:sp>
          <p:nvSpPr>
            <p:cNvPr id="8" name="TextBox 7"/>
            <p:cNvSpPr txBox="1"/>
            <p:nvPr/>
          </p:nvSpPr>
          <p:spPr>
            <a:xfrm>
              <a:off x="3075216" y="4202277"/>
              <a:ext cx="751114" cy="369332"/>
            </a:xfrm>
            <a:prstGeom prst="rect">
              <a:avLst/>
            </a:prstGeom>
            <a:noFill/>
          </p:spPr>
          <p:txBody>
            <a:bodyPr wrap="square" rtlCol="0">
              <a:spAutoFit/>
            </a:bodyPr>
            <a:lstStyle/>
            <a:p>
              <a:r>
                <a:rPr lang="en-US" dirty="0">
                  <a:solidFill>
                    <a:srgbClr val="000000"/>
                  </a:solidFill>
                  <a:latin typeface="Cambria Math" charset="0"/>
                  <a:ea typeface="WenQuanYi Micro Hei" charset="0"/>
                  <a:cs typeface="WenQuanYi Micro Hei" charset="0"/>
                </a:rPr>
                <a:t>𝐴⋂𝐵</a:t>
              </a:r>
              <a:endParaRPr lang="en-IN" dirty="0"/>
            </a:p>
          </p:txBody>
        </p:sp>
      </p:grpSp>
    </p:spTree>
    <p:extLst>
      <p:ext uri="{BB962C8B-B14F-4D97-AF65-F5344CB8AC3E}">
        <p14:creationId xmlns:p14="http://schemas.microsoft.com/office/powerpoint/2010/main" val="53646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Theorems of probability</a:t>
            </a:r>
          </a:p>
        </p:txBody>
      </p:sp>
      <p:sp>
        <p:nvSpPr>
          <p:cNvPr id="3" name="Content Placeholder 2"/>
          <p:cNvSpPr>
            <a:spLocks noGrp="1"/>
          </p:cNvSpPr>
          <p:nvPr>
            <p:ph idx="1"/>
          </p:nvPr>
        </p:nvSpPr>
        <p:spPr>
          <a:xfrm>
            <a:off x="838200" y="1690688"/>
            <a:ext cx="10417630" cy="969942"/>
          </a:xfrm>
        </p:spPr>
        <p:txBody>
          <a:bodyPr>
            <a:normAutofit fontScale="85000" lnSpcReduction="10000"/>
          </a:bodyPr>
          <a:lstStyle/>
          <a:p>
            <a:pPr marL="0" indent="0">
              <a:buNone/>
            </a:pPr>
            <a:r>
              <a:rPr lang="en-US" dirty="0">
                <a:solidFill>
                  <a:srgbClr val="000000"/>
                </a:solidFill>
                <a:latin typeface="Cambria Math" charset="0"/>
                <a:ea typeface="WenQuanYi Micro Hei" charset="0"/>
                <a:cs typeface="WenQuanYi Micro Hei" charset="0"/>
              </a:rPr>
              <a:t>2. </a:t>
            </a:r>
            <a:r>
              <a:rPr lang="en-US" sz="2900" dirty="0">
                <a:solidFill>
                  <a:srgbClr val="000000"/>
                </a:solidFill>
                <a:latin typeface="Cambria Math" charset="0"/>
                <a:ea typeface="WenQuanYi Micro Hei" charset="0"/>
                <a:cs typeface="WenQuanYi Micro Hei" charset="0"/>
              </a:rPr>
              <a:t>P(A∪𝐵 ∪ 𝐶) = 𝑃(𝐴) + 𝑃(𝐵) + 𝑃(𝐶) − 𝑃(𝐴 ∩ 𝐵) − 𝑃(𝐵 ∩ 𝐶) −𝑃(𝐴 ∩ 𝐶) </a:t>
            </a:r>
          </a:p>
          <a:p>
            <a:pPr marL="0" indent="0">
              <a:buNone/>
            </a:pPr>
            <a:r>
              <a:rPr lang="en-US" sz="2900" dirty="0">
                <a:solidFill>
                  <a:srgbClr val="000000"/>
                </a:solidFill>
                <a:latin typeface="Cambria Math" charset="0"/>
                <a:ea typeface="WenQuanYi Micro Hei" charset="0"/>
                <a:cs typeface="WenQuanYi Micro Hei" charset="0"/>
              </a:rPr>
              <a:t>								+ 𝑃(𝐴⋂𝐵 ∩ 𝐶)</a:t>
            </a:r>
          </a:p>
          <a:p>
            <a:pPr algn="just"/>
            <a:endParaRPr lang="en-US" sz="4000" baseline="1000" dirty="0">
              <a:solidFill>
                <a:srgbClr val="000000"/>
              </a:solidFill>
              <a:latin typeface="Cambria Math" charset="0"/>
              <a:ea typeface="WenQuanYi Micro Hei" charset="0"/>
              <a:cs typeface="WenQuanYi Micro Hei" charset="0"/>
            </a:endParaRPr>
          </a:p>
          <a:p>
            <a:endParaRPr lang="en-US" dirty="0">
              <a:solidFill>
                <a:srgbClr val="000000"/>
              </a:solidFill>
              <a:latin typeface="Calibri" charset="0"/>
              <a:ea typeface="WenQuanYi Micro Hei" charset="0"/>
              <a:cs typeface="WenQuanYi Micro Hei" charset="0"/>
            </a:endParaRPr>
          </a:p>
          <a:p>
            <a:endParaRPr lang="en-IN" dirty="0"/>
          </a:p>
          <a:p>
            <a:endParaRPr lang="en-US" dirty="0">
              <a:solidFill>
                <a:srgbClr val="000000"/>
              </a:solidFill>
              <a:latin typeface="Cambria Math" charset="0"/>
              <a:ea typeface="WenQuanYi Micro Hei" charset="0"/>
              <a:cs typeface="WenQuanYi Micro Hei"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6544" y="3060246"/>
            <a:ext cx="4103914" cy="3590925"/>
          </a:xfrm>
          <a:prstGeom prst="rect">
            <a:avLst/>
          </a:prstGeom>
        </p:spPr>
      </p:pic>
    </p:spTree>
    <p:extLst>
      <p:ext uri="{BB962C8B-B14F-4D97-AF65-F5344CB8AC3E}">
        <p14:creationId xmlns:p14="http://schemas.microsoft.com/office/powerpoint/2010/main" val="9925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Theorems of probability</a:t>
            </a:r>
          </a:p>
        </p:txBody>
      </p:sp>
      <p:sp>
        <p:nvSpPr>
          <p:cNvPr id="3" name="Content Placeholder 2"/>
          <p:cNvSpPr>
            <a:spLocks noGrp="1"/>
          </p:cNvSpPr>
          <p:nvPr>
            <p:ph idx="1"/>
          </p:nvPr>
        </p:nvSpPr>
        <p:spPr>
          <a:xfrm>
            <a:off x="707571" y="1576774"/>
            <a:ext cx="10515600" cy="710746"/>
          </a:xfrm>
        </p:spPr>
        <p:txBody>
          <a:bodyPr>
            <a:normAutofit/>
          </a:bodyPr>
          <a:lstStyle/>
          <a:p>
            <a:pPr marL="0" indent="0" algn="just">
              <a:buNone/>
            </a:pPr>
            <a:r>
              <a:rPr lang="en-US" dirty="0">
                <a:solidFill>
                  <a:srgbClr val="000000"/>
                </a:solidFill>
                <a:latin typeface="Cambria Math" charset="0"/>
                <a:ea typeface="WenQuanYi Micro Hei" charset="0"/>
                <a:cs typeface="WenQuanYi Micro Hei" charset="0"/>
              </a:rPr>
              <a:t>3. P(𝐴′ ∩ 𝐵′) = 1 − 𝑃(𝐴′ ∩ 𝐵′)′= 1 − 𝑃(𝐴 ∪ 𝐵) = 𝑃(𝐴 ∪ 𝐵)′</a:t>
            </a:r>
          </a:p>
          <a:p>
            <a:endParaRPr lang="en-US" dirty="0">
              <a:solidFill>
                <a:srgbClr val="000000"/>
              </a:solidFill>
              <a:latin typeface="Calibri" charset="0"/>
              <a:ea typeface="WenQuanYi Micro Hei" charset="0"/>
              <a:cs typeface="WenQuanYi Micro Hei" charset="0"/>
            </a:endParaRPr>
          </a:p>
          <a:p>
            <a:endParaRPr lang="en-IN" dirty="0"/>
          </a:p>
          <a:p>
            <a:endParaRPr lang="en-US" dirty="0">
              <a:solidFill>
                <a:srgbClr val="000000"/>
              </a:solidFill>
              <a:latin typeface="Cambria Math" charset="0"/>
              <a:ea typeface="WenQuanYi Micro Hei" charset="0"/>
              <a:cs typeface="WenQuanYi Micro Hei"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71" y="2033996"/>
            <a:ext cx="6411686" cy="4824004"/>
          </a:xfrm>
          <a:prstGeom prst="rect">
            <a:avLst/>
          </a:prstGeom>
        </p:spPr>
      </p:pic>
    </p:spTree>
    <p:extLst>
      <p:ext uri="{BB962C8B-B14F-4D97-AF65-F5344CB8AC3E}">
        <p14:creationId xmlns:p14="http://schemas.microsoft.com/office/powerpoint/2010/main" val="195764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Theorems of probability</a:t>
            </a:r>
          </a:p>
        </p:txBody>
      </p:sp>
      <p:sp>
        <p:nvSpPr>
          <p:cNvPr id="3" name="Content Placeholder 2"/>
          <p:cNvSpPr>
            <a:spLocks noGrp="1"/>
          </p:cNvSpPr>
          <p:nvPr>
            <p:ph idx="1"/>
          </p:nvPr>
        </p:nvSpPr>
        <p:spPr>
          <a:xfrm>
            <a:off x="707571" y="1576774"/>
            <a:ext cx="10515600" cy="710746"/>
          </a:xfrm>
        </p:spPr>
        <p:txBody>
          <a:bodyPr>
            <a:normAutofit/>
          </a:bodyPr>
          <a:lstStyle/>
          <a:p>
            <a:pPr marL="0" indent="0" algn="just">
              <a:buNone/>
            </a:pPr>
            <a:r>
              <a:rPr lang="en-US" dirty="0">
                <a:solidFill>
                  <a:srgbClr val="000000"/>
                </a:solidFill>
                <a:latin typeface="Cambria Math" charset="0"/>
                <a:ea typeface="WenQuanYi Micro Hei" charset="0"/>
                <a:cs typeface="WenQuanYi Micro Hei" charset="0"/>
              </a:rPr>
              <a:t>4. 𝑃(𝐴</a:t>
            </a:r>
            <a:r>
              <a:rPr lang="en-US" sz="3200" baseline="28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𝐵</a:t>
            </a:r>
            <a:r>
              <a:rPr lang="en-US" sz="3200" baseline="28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 = 1 − 𝑃(𝐴</a:t>
            </a:r>
            <a:r>
              <a:rPr lang="en-US" sz="3200" baseline="28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𝐵</a:t>
            </a:r>
            <a:r>
              <a:rPr lang="en-US" sz="3200" baseline="28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a:t>
            </a:r>
            <a:r>
              <a:rPr lang="en-US" sz="3200" baseline="28000" dirty="0">
                <a:solidFill>
                  <a:srgbClr val="000000"/>
                </a:solidFill>
                <a:latin typeface="Cambria Math" charset="0"/>
                <a:ea typeface="WenQuanYi Micro Hei" charset="0"/>
                <a:cs typeface="WenQuanYi Micro Hei" charset="0"/>
              </a:rPr>
              <a:t>′</a:t>
            </a:r>
            <a:r>
              <a:rPr lang="en-US" dirty="0">
                <a:solidFill>
                  <a:srgbClr val="000000"/>
                </a:solidFill>
                <a:latin typeface="Calibri" charset="0"/>
                <a:ea typeface="WenQuanYi Micro Hei" charset="0"/>
                <a:cs typeface="WenQuanYi Micro Hei" charset="0"/>
              </a:rPr>
              <a:t>= 1- </a:t>
            </a:r>
            <a:r>
              <a:rPr lang="en-US" dirty="0">
                <a:solidFill>
                  <a:srgbClr val="000000"/>
                </a:solidFill>
                <a:latin typeface="Cambria Math" charset="0"/>
                <a:ea typeface="WenQuanYi Micro Hei" charset="0"/>
                <a:cs typeface="WenQuanYi Micro Hei" charset="0"/>
              </a:rPr>
              <a:t>𝑃(𝐴</a:t>
            </a:r>
            <a:r>
              <a:rPr lang="en-US" sz="3200" baseline="28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𝐵) = 𝑃(</a:t>
            </a:r>
            <a:r>
              <a:rPr lang="en-US" dirty="0">
                <a:solidFill>
                  <a:srgbClr val="000000"/>
                </a:solidFill>
                <a:latin typeface="Calibri" charset="0"/>
                <a:ea typeface="WenQuanYi Micro Hei" charset="0"/>
                <a:cs typeface="WenQuanYi Micro Hei" charset="0"/>
              </a:rPr>
              <a:t>A </a:t>
            </a:r>
            <a:r>
              <a:rPr lang="en-US" dirty="0">
                <a:solidFill>
                  <a:srgbClr val="000000"/>
                </a:solidFill>
                <a:latin typeface="Cambria Math" charset="0"/>
                <a:ea typeface="WenQuanYi Micro Hei" charset="0"/>
                <a:cs typeface="WenQuanYi Micro Hei" charset="0"/>
              </a:rPr>
              <a:t>∩ 𝐵)′</a:t>
            </a:r>
          </a:p>
          <a:p>
            <a:endParaRPr lang="en-US" dirty="0">
              <a:solidFill>
                <a:srgbClr val="000000"/>
              </a:solidFill>
              <a:latin typeface="Calibri" charset="0"/>
              <a:ea typeface="WenQuanYi Micro Hei" charset="0"/>
              <a:cs typeface="WenQuanYi Micro Hei" charset="0"/>
            </a:endParaRPr>
          </a:p>
          <a:p>
            <a:endParaRPr lang="en-IN" dirty="0"/>
          </a:p>
          <a:p>
            <a:endParaRPr lang="en-US" dirty="0">
              <a:solidFill>
                <a:srgbClr val="000000"/>
              </a:solidFill>
              <a:latin typeface="Cambria Math" charset="0"/>
              <a:ea typeface="WenQuanYi Micro Hei" charset="0"/>
              <a:cs typeface="WenQuanYi Micro He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372" y="2287520"/>
            <a:ext cx="6177642" cy="4570480"/>
          </a:xfrm>
          <a:prstGeom prst="rect">
            <a:avLst/>
          </a:prstGeom>
        </p:spPr>
      </p:pic>
    </p:spTree>
    <p:extLst>
      <p:ext uri="{BB962C8B-B14F-4D97-AF65-F5344CB8AC3E}">
        <p14:creationId xmlns:p14="http://schemas.microsoft.com/office/powerpoint/2010/main" val="208694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Addition principal</a:t>
            </a:r>
          </a:p>
        </p:txBody>
      </p:sp>
      <p:sp>
        <p:nvSpPr>
          <p:cNvPr id="3" name="Content Placeholder 2"/>
          <p:cNvSpPr>
            <a:spLocks noGrp="1"/>
          </p:cNvSpPr>
          <p:nvPr>
            <p:ph idx="1"/>
          </p:nvPr>
        </p:nvSpPr>
        <p:spPr>
          <a:xfrm>
            <a:off x="838200" y="1527142"/>
            <a:ext cx="10515600" cy="4986779"/>
          </a:xfrm>
        </p:spPr>
        <p:txBody>
          <a:bodyPr>
            <a:normAutofit/>
          </a:bodyPr>
          <a:lstStyle/>
          <a:p>
            <a:pPr algn="just"/>
            <a:r>
              <a:rPr lang="en-US" dirty="0">
                <a:solidFill>
                  <a:srgbClr val="000000"/>
                </a:solidFill>
                <a:latin typeface="Calibri" charset="0"/>
                <a:ea typeface="WenQuanYi Micro Hei" charset="0"/>
                <a:cs typeface="WenQuanYi Micro Hei" charset="0"/>
              </a:rPr>
              <a:t>If A and B are two mutually exclusive events and n(A) = N1, n(B) = N2</a:t>
            </a:r>
          </a:p>
          <a:p>
            <a:pPr algn="just"/>
            <a:r>
              <a:rPr lang="en-US" dirty="0">
                <a:solidFill>
                  <a:srgbClr val="000000"/>
                </a:solidFill>
                <a:latin typeface="Calibri" charset="0"/>
                <a:ea typeface="WenQuanYi Micro Hei" charset="0"/>
                <a:cs typeface="WenQuanYi Micro Hei" charset="0"/>
              </a:rPr>
              <a:t>then n(𝐴 ∪ 𝐵) = n(𝐴) + n(𝐵) = N1 + N2</a:t>
            </a:r>
          </a:p>
          <a:p>
            <a:pPr algn="just"/>
            <a:endParaRPr lang="en-US" dirty="0">
              <a:solidFill>
                <a:srgbClr val="000000"/>
              </a:solidFill>
              <a:latin typeface="Calibri" charset="0"/>
              <a:ea typeface="WenQuanYi Micro Hei" charset="0"/>
              <a:cs typeface="WenQuanYi Micro Hei" charset="0"/>
            </a:endParaRPr>
          </a:p>
          <a:p>
            <a:pPr algn="just"/>
            <a:r>
              <a:rPr lang="en-US" dirty="0">
                <a:solidFill>
                  <a:srgbClr val="000000"/>
                </a:solidFill>
                <a:latin typeface="Calibri" charset="0"/>
                <a:ea typeface="WenQuanYi Micro Hei" charset="0"/>
                <a:cs typeface="WenQuanYi Micro Hei" charset="0"/>
              </a:rPr>
              <a:t>In general, If A1, A2, ----, Am are mutually exclusive and n(A1) = N1,</a:t>
            </a:r>
          </a:p>
          <a:p>
            <a:pPr lvl="0"/>
            <a:r>
              <a:rPr lang="en-US" dirty="0"/>
              <a:t>n(A2) = N2, ---, n(Am) = Nm then</a:t>
            </a:r>
            <a:endParaRPr lang="en-IN" dirty="0"/>
          </a:p>
          <a:p>
            <a:pPr lvl="0"/>
            <a:r>
              <a:rPr lang="en-US" dirty="0"/>
              <a:t>n(𝐴1 ∪ A2 ∪ --- ∪ Am) = n(𝐴1) + n(A2) + --- + n(Am)</a:t>
            </a:r>
            <a:endParaRPr lang="en-IN" dirty="0"/>
          </a:p>
          <a:p>
            <a:pPr marL="0" indent="0">
              <a:buNone/>
            </a:pPr>
            <a:r>
              <a:rPr lang="en-US" dirty="0"/>
              <a:t>  			          = N1 + N2 + --- + Nm</a:t>
            </a:r>
            <a:endParaRPr lang="en-IN" dirty="0"/>
          </a:p>
          <a:p>
            <a:pPr marL="0" indent="0">
              <a:buNone/>
            </a:pPr>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p:spTree>
    <p:extLst>
      <p:ext uri="{BB962C8B-B14F-4D97-AF65-F5344CB8AC3E}">
        <p14:creationId xmlns:p14="http://schemas.microsoft.com/office/powerpoint/2010/main" val="282107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Multiplication principal</a:t>
            </a:r>
          </a:p>
        </p:txBody>
      </p:sp>
      <p:sp>
        <p:nvSpPr>
          <p:cNvPr id="3" name="Content Placeholder 2"/>
          <p:cNvSpPr>
            <a:spLocks noGrp="1"/>
          </p:cNvSpPr>
          <p:nvPr>
            <p:ph idx="1"/>
          </p:nvPr>
        </p:nvSpPr>
        <p:spPr>
          <a:xfrm>
            <a:off x="838200" y="1527142"/>
            <a:ext cx="10515600" cy="4986779"/>
          </a:xfrm>
        </p:spPr>
        <p:txBody>
          <a:bodyPr>
            <a:normAutofit/>
          </a:bodyPr>
          <a:lstStyle/>
          <a:p>
            <a:r>
              <a:rPr lang="en-US" dirty="0">
                <a:solidFill>
                  <a:srgbClr val="000000"/>
                </a:solidFill>
                <a:latin typeface="Calibri" charset="0"/>
                <a:ea typeface="WenQuanYi Micro Hei" charset="0"/>
                <a:cs typeface="WenQuanYi Micro Hei" charset="0"/>
              </a:rPr>
              <a:t>If A and B are two independent events then</a:t>
            </a:r>
            <a:endParaRPr lang="en-US" dirty="0">
              <a:solidFill>
                <a:srgbClr val="000000"/>
              </a:solidFill>
              <a:latin typeface="Calibri" charset="0"/>
            </a:endParaRPr>
          </a:p>
          <a:p>
            <a:r>
              <a:rPr lang="en-US" dirty="0">
                <a:solidFill>
                  <a:srgbClr val="000000"/>
                </a:solidFill>
                <a:latin typeface="Calibri" charset="0"/>
                <a:ea typeface="WenQuanYi Micro Hei" charset="0"/>
                <a:cs typeface="WenQuanYi Micro Hei" charset="0"/>
              </a:rPr>
              <a:t> P(A and B) = P(A)*P(B)</a:t>
            </a:r>
          </a:p>
          <a:p>
            <a:pPr marL="0" indent="0">
              <a:buNone/>
            </a:pPr>
            <a:endParaRPr lang="en-IN" dirty="0"/>
          </a:p>
          <a:p>
            <a:pPr algn="just"/>
            <a:r>
              <a:rPr lang="en-US" dirty="0">
                <a:solidFill>
                  <a:srgbClr val="000000"/>
                </a:solidFill>
                <a:latin typeface="Calibri" charset="0"/>
                <a:ea typeface="WenQuanYi Micro Hei" charset="0"/>
                <a:cs typeface="WenQuanYi Micro Hei" charset="0"/>
              </a:rPr>
              <a:t>In general, If A1, A2, ----, Am are independent events then </a:t>
            </a:r>
            <a:endParaRPr lang="en-US" dirty="0"/>
          </a:p>
          <a:p>
            <a:pPr algn="just"/>
            <a:r>
              <a:rPr lang="en-US" dirty="0"/>
              <a:t>P(A1 and A2 and ---- and Am) = P(𝐴1) * P(A2) * --- * P(Am)		</a:t>
            </a:r>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p:spTree>
    <p:extLst>
      <p:ext uri="{BB962C8B-B14F-4D97-AF65-F5344CB8AC3E}">
        <p14:creationId xmlns:p14="http://schemas.microsoft.com/office/powerpoint/2010/main" val="356706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charset="0"/>
                <a:ea typeface="WenQuanYi Micro Hei" charset="0"/>
                <a:cs typeface="WenQuanYi Micro Hei" charset="0"/>
              </a:rPr>
              <a:t>Random Experiment</a:t>
            </a:r>
            <a:endParaRPr lang="en-US" dirty="0"/>
          </a:p>
        </p:txBody>
      </p:sp>
      <p:sp>
        <p:nvSpPr>
          <p:cNvPr id="3" name="Content Placeholder 2"/>
          <p:cNvSpPr>
            <a:spLocks noGrp="1"/>
          </p:cNvSpPr>
          <p:nvPr>
            <p:ph idx="1"/>
          </p:nvPr>
        </p:nvSpPr>
        <p:spPr/>
        <p:txBody>
          <a:bodyPr>
            <a:normAutofit/>
          </a:bodyPr>
          <a:lstStyle/>
          <a:p>
            <a:r>
              <a:rPr lang="en-US" sz="3200" dirty="0">
                <a:solidFill>
                  <a:srgbClr val="000000"/>
                </a:solidFill>
                <a:latin typeface="Calibri" charset="0"/>
                <a:ea typeface="WenQuanYi Micro Hei" charset="0"/>
                <a:cs typeface="WenQuanYi Micro Hei" charset="0"/>
              </a:rPr>
              <a:t>It is the one in which each trial conducted under identical condition where  the outcome is not predictable. </a:t>
            </a:r>
            <a:br>
              <a:rPr lang="en-US" sz="3200" dirty="0">
                <a:solidFill>
                  <a:srgbClr val="000000"/>
                </a:solidFill>
                <a:latin typeface="Calibri" charset="0"/>
                <a:ea typeface="WenQuanYi Micro Hei" charset="0"/>
                <a:cs typeface="WenQuanYi Micro Hei" charset="0"/>
              </a:rPr>
            </a:br>
            <a:r>
              <a:rPr lang="en-US" sz="3200" dirty="0">
                <a:solidFill>
                  <a:srgbClr val="000000"/>
                </a:solidFill>
                <a:latin typeface="Calibri" charset="0"/>
                <a:ea typeface="WenQuanYi Micro Hei" charset="0"/>
                <a:cs typeface="WenQuanYi Micro Hei" charset="0"/>
              </a:rPr>
              <a:t/>
            </a:r>
            <a:br>
              <a:rPr lang="en-US" sz="3200" dirty="0">
                <a:solidFill>
                  <a:srgbClr val="000000"/>
                </a:solidFill>
                <a:latin typeface="Calibri" charset="0"/>
                <a:ea typeface="WenQuanYi Micro Hei" charset="0"/>
                <a:cs typeface="WenQuanYi Micro Hei" charset="0"/>
              </a:rPr>
            </a:br>
            <a:r>
              <a:rPr lang="en-US" sz="3200" dirty="0" err="1">
                <a:solidFill>
                  <a:srgbClr val="000000"/>
                </a:solidFill>
                <a:latin typeface="Calibri" charset="0"/>
                <a:ea typeface="WenQuanYi Micro Hei" charset="0"/>
                <a:cs typeface="WenQuanYi Micro Hei" charset="0"/>
              </a:rPr>
              <a:t>e.g</a:t>
            </a:r>
            <a:r>
              <a:rPr lang="en-US" sz="3200" dirty="0">
                <a:solidFill>
                  <a:srgbClr val="000000"/>
                </a:solidFill>
                <a:latin typeface="Calibri" charset="0"/>
                <a:ea typeface="WenQuanYi Micro Hei" charset="0"/>
                <a:cs typeface="WenQuanYi Micro Hei" charset="0"/>
              </a:rPr>
              <a:t> tossing of coin, throwing a die, selection of card from a deck</a:t>
            </a:r>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a:bodyPr>
          <a:lstStyle/>
          <a:p>
            <a:r>
              <a:rPr lang="en-IN" sz="3200" dirty="0">
                <a:solidFill>
                  <a:srgbClr val="000000"/>
                </a:solidFill>
                <a:latin typeface="Calibri" charset="0"/>
                <a:ea typeface="WenQuanYi Micro Hei" charset="0"/>
                <a:cs typeface="WenQuanYi Micro Hei" charset="0"/>
              </a:rPr>
              <a:t>Example 1: </a:t>
            </a:r>
            <a:r>
              <a:rPr lang="en-US" sz="3200" dirty="0">
                <a:solidFill>
                  <a:srgbClr val="000000"/>
                </a:solidFill>
                <a:latin typeface="Calibri" charset="0"/>
                <a:ea typeface="WenQuanYi Micro Hei" charset="0"/>
                <a:cs typeface="WenQuanYi Micro Hei" charset="0"/>
              </a:rPr>
              <a:t>A fair die is thrown then what is the probability of getting  (i) at least  4     (ii) at most 5.</a:t>
            </a:r>
            <a:endParaRPr lang="en-IN" sz="3200" dirty="0"/>
          </a:p>
        </p:txBody>
      </p:sp>
      <p:sp>
        <p:nvSpPr>
          <p:cNvPr id="3" name="Content Placeholder 2"/>
          <p:cNvSpPr>
            <a:spLocks noGrp="1"/>
          </p:cNvSpPr>
          <p:nvPr>
            <p:ph idx="1"/>
          </p:nvPr>
        </p:nvSpPr>
        <p:spPr/>
        <p:txBody>
          <a:bodyPr>
            <a:normAutofit/>
          </a:bodyPr>
          <a:lstStyle/>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A = Getting at least 4 when die is rolled and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B = Getting at most 5 when die is rolled</a:t>
            </a:r>
          </a:p>
          <a:p>
            <a:r>
              <a:rPr lang="en-US" dirty="0">
                <a:latin typeface="Calibri" charset="0"/>
                <a:ea typeface="WenQuanYi Micro Hei" charset="0"/>
                <a:cs typeface="WenQuanYi Micro Hei" charset="0"/>
              </a:rPr>
              <a:t>Therefore, S = { 1, 2, 3, 4, 5, 6 } </a:t>
            </a:r>
          </a:p>
          <a:p>
            <a:r>
              <a:rPr lang="en-US" dirty="0">
                <a:latin typeface="Calibri" charset="0"/>
                <a:ea typeface="WenQuanYi Micro Hei" charset="0"/>
                <a:cs typeface="WenQuanYi Micro Hei" charset="0"/>
              </a:rPr>
              <a:t>A= { 4, 5, 6} , B= { 1, 2, 3, 4, 5}</a:t>
            </a:r>
          </a:p>
          <a:p>
            <a:r>
              <a:rPr lang="en-US" dirty="0">
                <a:latin typeface="Calibri" charset="0"/>
                <a:ea typeface="WenQuanYi Micro Hei" charset="0"/>
                <a:cs typeface="WenQuanYi Micro Hei" charset="0"/>
              </a:rPr>
              <a:t>P(A) = 3/6 </a:t>
            </a:r>
            <a:r>
              <a:rPr lang="en-US" dirty="0">
                <a:latin typeface="Cambria Math" charset="0"/>
                <a:ea typeface="WenQuanYi Micro Hei" charset="0"/>
                <a:cs typeface="WenQuanYi Micro Hei" charset="0"/>
              </a:rPr>
              <a:t>= 1/2</a:t>
            </a:r>
            <a:endParaRPr lang="en-US" dirty="0">
              <a:solidFill>
                <a:srgbClr val="000000"/>
              </a:solidFill>
              <a:latin typeface="Calibri" charset="0"/>
              <a:ea typeface="WenQuanYi Micro Hei" charset="0"/>
              <a:cs typeface="WenQuanYi Micro Hei" charset="0"/>
            </a:endParaRPr>
          </a:p>
          <a:p>
            <a:r>
              <a:rPr lang="en-US" dirty="0">
                <a:latin typeface="Calibri" charset="0"/>
                <a:ea typeface="WenQuanYi Micro Hei" charset="0"/>
                <a:cs typeface="WenQuanYi Micro Hei" charset="0"/>
              </a:rPr>
              <a:t>P(B)= 5/6</a:t>
            </a:r>
          </a:p>
          <a:p>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p:spTree>
    <p:extLst>
      <p:ext uri="{BB962C8B-B14F-4D97-AF65-F5344CB8AC3E}">
        <p14:creationId xmlns:p14="http://schemas.microsoft.com/office/powerpoint/2010/main" val="48706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Effect transition="in" filter="fade">
                                      <p:cBhvr>
                                        <p:cTn id="38" dur="1000"/>
                                        <p:tgtEl>
                                          <p:spTgt spid="3">
                                            <p:txEl>
                                              <p:pRg st="4" end="4"/>
                                            </p:txEl>
                                          </p:spTgt>
                                        </p:tgtEl>
                                      </p:cBhvr>
                                    </p:animEffect>
                                    <p:anim calcmode="lin" valueType="num">
                                      <p:cBhvr>
                                        <p:cTn id="3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Effect transition="in" filter="fade">
                                      <p:cBhvr>
                                        <p:cTn id="45" dur="1000"/>
                                        <p:tgtEl>
                                          <p:spTgt spid="3">
                                            <p:txEl>
                                              <p:pRg st="5" end="5"/>
                                            </p:txEl>
                                          </p:spTgt>
                                        </p:tgtEl>
                                      </p:cBhvr>
                                    </p:animEffect>
                                    <p:anim calcmode="lin" valueType="num">
                                      <p:cBhvr>
                                        <p:cTn id="4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a:bodyPr>
          <a:lstStyle/>
          <a:p>
            <a:r>
              <a:rPr lang="en-IN" sz="3200" dirty="0">
                <a:solidFill>
                  <a:srgbClr val="000000"/>
                </a:solidFill>
                <a:latin typeface="Calibri" charset="0"/>
                <a:ea typeface="WenQuanYi Micro Hei" charset="0"/>
                <a:cs typeface="WenQuanYi Micro Hei" charset="0"/>
              </a:rPr>
              <a:t>Example 2: </a:t>
            </a:r>
            <a:r>
              <a:rPr lang="en-US" sz="3200" dirty="0">
                <a:solidFill>
                  <a:srgbClr val="000000"/>
                </a:solidFill>
                <a:latin typeface="Calibri" charset="0"/>
                <a:ea typeface="WenQuanYi Micro Hei" charset="0"/>
                <a:cs typeface="WenQuanYi Micro Hei" charset="0"/>
              </a:rPr>
              <a:t>An unbiased coin is tossed for three times. Find the probability  of exactly two heads.</a:t>
            </a:r>
          </a:p>
        </p:txBody>
      </p:sp>
      <p:sp>
        <p:nvSpPr>
          <p:cNvPr id="3" name="Content Placeholder 2"/>
          <p:cNvSpPr>
            <a:spLocks noGrp="1"/>
          </p:cNvSpPr>
          <p:nvPr>
            <p:ph idx="1"/>
          </p:nvPr>
        </p:nvSpPr>
        <p:spPr/>
        <p:txBody>
          <a:bodyPr>
            <a:normAutofit/>
          </a:bodyPr>
          <a:lstStyle/>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A = Getting </a:t>
            </a:r>
            <a:r>
              <a:rPr lang="en-US" dirty="0">
                <a:solidFill>
                  <a:srgbClr val="000000"/>
                </a:solidFill>
                <a:latin typeface="Calibri" charset="0"/>
                <a:ea typeface="WenQuanYi Micro Hei" charset="0"/>
                <a:cs typeface="WenQuanYi Micro Hei" charset="0"/>
              </a:rPr>
              <a:t>exactly two heads </a:t>
            </a:r>
            <a:r>
              <a:rPr lang="en-US" dirty="0">
                <a:latin typeface="Calibri" charset="0"/>
                <a:ea typeface="WenQuanYi Micro Hei" charset="0"/>
                <a:cs typeface="WenQuanYi Micro Hei" charset="0"/>
              </a:rPr>
              <a:t>when coin is tossed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Therefore, S= { HHH, HHT, HTH, THH, TTH, THT, HTT, TTT} ,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A= { HHT, HTH,THH}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P(A) = 3/8 </a:t>
            </a:r>
          </a:p>
          <a:p>
            <a:pPr marL="0" indent="0">
              <a:buNone/>
            </a:pPr>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p:spTree>
    <p:extLst>
      <p:ext uri="{BB962C8B-B14F-4D97-AF65-F5344CB8AC3E}">
        <p14:creationId xmlns:p14="http://schemas.microsoft.com/office/powerpoint/2010/main" val="965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fontScale="90000"/>
          </a:bodyPr>
          <a:lstStyle/>
          <a:p>
            <a:pPr marL="15443">
              <a:tabLst>
                <a:tab pos="555955" algn="l"/>
                <a:tab pos="1111910" algn="l"/>
                <a:tab pos="1667866" algn="l"/>
                <a:tab pos="2223821" algn="l"/>
                <a:tab pos="2779776" algn="l"/>
              </a:tabLst>
            </a:pPr>
            <a:r>
              <a:rPr lang="en-IN" sz="3600" dirty="0">
                <a:solidFill>
                  <a:srgbClr val="000000"/>
                </a:solidFill>
                <a:latin typeface="Calibri" charset="0"/>
                <a:ea typeface="WenQuanYi Micro Hei" charset="0"/>
                <a:cs typeface="WenQuanYi Micro Hei" charset="0"/>
              </a:rPr>
              <a:t>Example 3: </a:t>
            </a:r>
            <a:r>
              <a:rPr lang="en-US" sz="3600" dirty="0">
                <a:solidFill>
                  <a:srgbClr val="000000"/>
                </a:solidFill>
                <a:latin typeface="Calibri" charset="0"/>
                <a:ea typeface="WenQuanYi Micro Hei" charset="0"/>
                <a:cs typeface="WenQuanYi Micro Hei" charset="0"/>
              </a:rPr>
              <a:t>A bag contains 30 balls numbered 1 to 30. One ball is drawn at  random find the probability that the number will be (i) multiple of 5 or 7 (ii) a multiple of 3 or 7</a:t>
            </a:r>
          </a:p>
        </p:txBody>
      </p:sp>
      <p:sp>
        <p:nvSpPr>
          <p:cNvPr id="3" name="Content Placeholder 2"/>
          <p:cNvSpPr>
            <a:spLocks noGrp="1"/>
          </p:cNvSpPr>
          <p:nvPr>
            <p:ph idx="1"/>
          </p:nvPr>
        </p:nvSpPr>
        <p:spPr/>
        <p:txBody>
          <a:bodyPr>
            <a:normAutofit/>
          </a:bodyPr>
          <a:lstStyle/>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A = Getting number which is multiple of 5</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B = Getting number which is multiple of 7</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C = Getting number which is multiple of 3</a:t>
            </a:r>
          </a:p>
          <a:p>
            <a:r>
              <a:rPr lang="en-US" dirty="0">
                <a:latin typeface="Calibri" charset="0"/>
                <a:ea typeface="WenQuanYi Micro Hei" charset="0"/>
                <a:cs typeface="WenQuanYi Micro Hei" charset="0"/>
              </a:rPr>
              <a:t>Therefore, S = { 1, 2, 3, 4,----, 29, 30 } </a:t>
            </a:r>
          </a:p>
          <a:p>
            <a:r>
              <a:rPr lang="en-US" dirty="0">
                <a:latin typeface="Calibri" charset="0"/>
                <a:ea typeface="WenQuanYi Micro Hei" charset="0"/>
                <a:cs typeface="WenQuanYi Micro Hei" charset="0"/>
              </a:rPr>
              <a:t>A = {</a:t>
            </a:r>
            <a:r>
              <a:rPr lang="en-US" dirty="0">
                <a:solidFill>
                  <a:srgbClr val="000000"/>
                </a:solidFill>
                <a:latin typeface="Calibri" charset="0"/>
                <a:ea typeface="WenQuanYi Micro Hei" charset="0"/>
                <a:cs typeface="WenQuanYi Micro Hei" charset="0"/>
              </a:rPr>
              <a:t>5, 10, 15, 20, 25 , 30</a:t>
            </a:r>
            <a:r>
              <a:rPr lang="en-US" dirty="0">
                <a:latin typeface="Calibri" charset="0"/>
                <a:ea typeface="WenQuanYi Micro Hei" charset="0"/>
                <a:cs typeface="WenQuanYi Micro Hei" charset="0"/>
              </a:rPr>
              <a:t>}  </a:t>
            </a:r>
          </a:p>
          <a:p>
            <a:r>
              <a:rPr lang="en-US" dirty="0">
                <a:latin typeface="Calibri" charset="0"/>
                <a:ea typeface="WenQuanYi Micro Hei" charset="0"/>
                <a:cs typeface="WenQuanYi Micro Hei" charset="0"/>
              </a:rPr>
              <a:t>B = {</a:t>
            </a:r>
            <a:r>
              <a:rPr lang="en-US" dirty="0">
                <a:solidFill>
                  <a:srgbClr val="000000"/>
                </a:solidFill>
                <a:latin typeface="Calibri" charset="0"/>
                <a:ea typeface="WenQuanYi Micro Hei" charset="0"/>
                <a:cs typeface="WenQuanYi Micro Hei" charset="0"/>
              </a:rPr>
              <a:t>7, 14, 21,28</a:t>
            </a:r>
            <a:r>
              <a:rPr lang="en-US" dirty="0">
                <a:latin typeface="Calibri" charset="0"/>
                <a:ea typeface="WenQuanYi Micro Hei" charset="0"/>
                <a:cs typeface="WenQuanYi Micro Hei" charset="0"/>
              </a:rPr>
              <a:t>} </a:t>
            </a:r>
          </a:p>
          <a:p>
            <a:r>
              <a:rPr lang="en-US" dirty="0">
                <a:latin typeface="Calibri" charset="0"/>
                <a:ea typeface="WenQuanYi Micro Hei" charset="0"/>
                <a:cs typeface="WenQuanYi Micro Hei" charset="0"/>
              </a:rPr>
              <a:t>C = {</a:t>
            </a:r>
            <a:r>
              <a:rPr lang="en-US" dirty="0">
                <a:solidFill>
                  <a:srgbClr val="000000"/>
                </a:solidFill>
                <a:latin typeface="Calibri" charset="0"/>
                <a:ea typeface="WenQuanYi Micro Hei" charset="0"/>
                <a:cs typeface="WenQuanYi Micro Hei" charset="0"/>
              </a:rPr>
              <a:t>3, 6, ----, 27, 30</a:t>
            </a:r>
            <a:r>
              <a:rPr lang="en-US" dirty="0">
                <a:latin typeface="Calibri" charset="0"/>
                <a:ea typeface="WenQuanYi Micro Hei" charset="0"/>
                <a:cs typeface="WenQuanYi Micro Hei" charset="0"/>
              </a:rPr>
              <a:t>}</a:t>
            </a:r>
          </a:p>
          <a:p>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p:spTree>
    <p:extLst>
      <p:ext uri="{BB962C8B-B14F-4D97-AF65-F5344CB8AC3E}">
        <p14:creationId xmlns:p14="http://schemas.microsoft.com/office/powerpoint/2010/main" val="4236756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Effect transition="in" filter="fade">
                                      <p:cBhvr>
                                        <p:cTn id="50" dur="1000"/>
                                        <p:tgtEl>
                                          <p:spTgt spid="3">
                                            <p:txEl>
                                              <p:pRg st="6" end="6"/>
                                            </p:txEl>
                                          </p:spTgt>
                                        </p:tgtEl>
                                      </p:cBhvr>
                                    </p:animEffect>
                                    <p:anim calcmode="lin" valueType="num">
                                      <p:cBhvr>
                                        <p:cTn id="5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7" end="7"/>
                                            </p:txEl>
                                          </p:spTgt>
                                        </p:tgtEl>
                                        <p:attrNameLst>
                                          <p:attrName>style.visibility</p:attrName>
                                        </p:attrNameLst>
                                      </p:cBhvr>
                                      <p:to>
                                        <p:strVal val="visible"/>
                                      </p:to>
                                    </p:set>
                                    <p:animEffect transition="in" filter="fade">
                                      <p:cBhvr>
                                        <p:cTn id="57" dur="1000"/>
                                        <p:tgtEl>
                                          <p:spTgt spid="3">
                                            <p:txEl>
                                              <p:pRg st="7" end="7"/>
                                            </p:txEl>
                                          </p:spTgt>
                                        </p:tgtEl>
                                      </p:cBhvr>
                                    </p:animEffect>
                                    <p:anim calcmode="lin" valueType="num">
                                      <p:cBhvr>
                                        <p:cTn id="5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fontScale="90000"/>
          </a:bodyPr>
          <a:lstStyle/>
          <a:p>
            <a:pPr marL="15443">
              <a:tabLst>
                <a:tab pos="555955" algn="l"/>
                <a:tab pos="1111910" algn="l"/>
                <a:tab pos="1667866" algn="l"/>
                <a:tab pos="2223821" algn="l"/>
                <a:tab pos="2779776" algn="l"/>
              </a:tabLst>
            </a:pPr>
            <a:r>
              <a:rPr lang="en-IN" sz="3600" dirty="0">
                <a:solidFill>
                  <a:srgbClr val="000000"/>
                </a:solidFill>
                <a:latin typeface="Calibri" charset="0"/>
                <a:ea typeface="WenQuanYi Micro Hei" charset="0"/>
                <a:cs typeface="WenQuanYi Micro Hei" charset="0"/>
              </a:rPr>
              <a:t>Example 3: </a:t>
            </a:r>
            <a:r>
              <a:rPr lang="en-US" sz="3600" dirty="0">
                <a:solidFill>
                  <a:srgbClr val="000000"/>
                </a:solidFill>
                <a:latin typeface="Calibri" charset="0"/>
                <a:ea typeface="WenQuanYi Micro Hei" charset="0"/>
                <a:cs typeface="WenQuanYi Micro Hei" charset="0"/>
              </a:rPr>
              <a:t>A bag contains 30 balls numbered 1 to 30. One ball is drawn at  random find the probability that the number will be (i) multiple of 5 or 7 (ii) a multiple of 3 or 7</a:t>
            </a:r>
          </a:p>
        </p:txBody>
      </p:sp>
      <p:sp>
        <p:nvSpPr>
          <p:cNvPr id="3" name="Content Placeholder 2"/>
          <p:cNvSpPr>
            <a:spLocks noGrp="1"/>
          </p:cNvSpPr>
          <p:nvPr>
            <p:ph idx="1"/>
          </p:nvPr>
        </p:nvSpPr>
        <p:spPr/>
        <p:txBody>
          <a:bodyPr>
            <a:normAutofit/>
          </a:bodyPr>
          <a:lstStyle/>
          <a:p>
            <a:r>
              <a:rPr lang="en-US" dirty="0">
                <a:latin typeface="Calibri" charset="0"/>
                <a:ea typeface="WenQuanYi Micro Hei" charset="0"/>
                <a:cs typeface="WenQuanYi Micro Hei" charset="0"/>
              </a:rPr>
              <a:t>P(A) = 6/30 = 1/5</a:t>
            </a:r>
            <a:endParaRPr lang="en-US" dirty="0">
              <a:solidFill>
                <a:srgbClr val="000000"/>
              </a:solidFill>
              <a:latin typeface="Calibri" charset="0"/>
              <a:ea typeface="WenQuanYi Micro Hei" charset="0"/>
              <a:cs typeface="WenQuanYi Micro Hei" charset="0"/>
            </a:endParaRPr>
          </a:p>
          <a:p>
            <a:r>
              <a:rPr lang="en-US" dirty="0">
                <a:latin typeface="Calibri" charset="0"/>
                <a:ea typeface="WenQuanYi Micro Hei" charset="0"/>
                <a:cs typeface="WenQuanYi Micro Hei" charset="0"/>
              </a:rPr>
              <a:t>P(B)= 4/30 = 2/15</a:t>
            </a:r>
          </a:p>
          <a:p>
            <a:r>
              <a:rPr lang="en-US" dirty="0">
                <a:latin typeface="Calibri" charset="0"/>
                <a:ea typeface="WenQuanYi Micro Hei" charset="0"/>
                <a:cs typeface="WenQuanYi Micro Hei" charset="0"/>
              </a:rPr>
              <a:t>P(C)= 10/30 = 1/3</a:t>
            </a:r>
          </a:p>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Now, (i) probability of getting multiple of 5 or 7 = </a:t>
            </a:r>
            <a:r>
              <a:rPr lang="en-US" dirty="0">
                <a:solidFill>
                  <a:srgbClr val="000000"/>
                </a:solidFill>
                <a:latin typeface="Cambria Math" charset="0"/>
                <a:ea typeface="WenQuanYi Micro Hei" charset="0"/>
                <a:cs typeface="WenQuanYi Micro Hei" charset="0"/>
              </a:rPr>
              <a:t>𝑃</a:t>
            </a:r>
            <a:r>
              <a:rPr lang="en-US" sz="36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𝐴 ∪ 𝐵</a:t>
            </a:r>
            <a:r>
              <a:rPr lang="en-US" sz="3600" baseline="1000" dirty="0">
                <a:solidFill>
                  <a:srgbClr val="000000"/>
                </a:solidFill>
                <a:latin typeface="Cambria Math" charset="0"/>
                <a:ea typeface="WenQuanYi Micro Hei" charset="0"/>
                <a:cs typeface="WenQuanYi Micro Hei" charset="0"/>
              </a:rPr>
              <a:t>)</a:t>
            </a:r>
            <a:endParaRPr lang="en-US" dirty="0">
              <a:latin typeface="Calibri" charset="0"/>
              <a:ea typeface="WenQuanYi Micro Hei" charset="0"/>
              <a:cs typeface="WenQuanYi Micro Hei" charset="0"/>
            </a:endParaRPr>
          </a:p>
          <a:p>
            <a:r>
              <a:rPr lang="en-US" dirty="0">
                <a:latin typeface="Calibri" charset="0"/>
                <a:ea typeface="WenQuanYi Micro Hei" charset="0"/>
                <a:cs typeface="WenQuanYi Micro Hei" charset="0"/>
              </a:rPr>
              <a:t>Thus, </a:t>
            </a:r>
            <a:r>
              <a:rPr lang="en-US" dirty="0">
                <a:solidFill>
                  <a:srgbClr val="000000"/>
                </a:solidFill>
                <a:latin typeface="Cambria Math" charset="0"/>
                <a:ea typeface="WenQuanYi Micro Hei" charset="0"/>
                <a:cs typeface="WenQuanYi Micro Hei" charset="0"/>
              </a:rPr>
              <a:t>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𝐴 ∪ 𝐵</a:t>
            </a:r>
            <a:r>
              <a:rPr lang="en-US" sz="4000" baseline="1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𝐴</a:t>
            </a:r>
            <a:r>
              <a:rPr lang="en-US" sz="4000" baseline="1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𝐵</a:t>
            </a:r>
            <a:r>
              <a:rPr lang="en-US" sz="4000" baseline="1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𝐴⋂𝐵</a:t>
            </a:r>
            <a:r>
              <a:rPr lang="en-US" sz="4000" baseline="1000" dirty="0">
                <a:solidFill>
                  <a:srgbClr val="000000"/>
                </a:solidFill>
                <a:latin typeface="Cambria Math" charset="0"/>
                <a:ea typeface="WenQuanYi Micro Hei" charset="0"/>
                <a:cs typeface="WenQuanYi Micro Hei" charset="0"/>
              </a:rPr>
              <a:t>) </a:t>
            </a:r>
          </a:p>
          <a:p>
            <a:pPr marL="0" indent="0">
              <a:buNone/>
            </a:pPr>
            <a:r>
              <a:rPr lang="en-US" dirty="0">
                <a:latin typeface="Calibri" charset="0"/>
                <a:ea typeface="WenQuanYi Micro Hei" charset="0"/>
                <a:cs typeface="WenQuanYi Micro Hei" charset="0"/>
              </a:rPr>
              <a:t>                                = 6/30 + 4/30 − 0 = 1/3</a:t>
            </a:r>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p:spTree>
    <p:extLst>
      <p:ext uri="{BB962C8B-B14F-4D97-AF65-F5344CB8AC3E}">
        <p14:creationId xmlns:p14="http://schemas.microsoft.com/office/powerpoint/2010/main" val="1717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fontScale="90000"/>
          </a:bodyPr>
          <a:lstStyle/>
          <a:p>
            <a:pPr marL="15443">
              <a:tabLst>
                <a:tab pos="555955" algn="l"/>
                <a:tab pos="1111910" algn="l"/>
                <a:tab pos="1667866" algn="l"/>
                <a:tab pos="2223821" algn="l"/>
                <a:tab pos="2779776" algn="l"/>
              </a:tabLst>
            </a:pPr>
            <a:r>
              <a:rPr lang="en-IN" sz="3600" dirty="0">
                <a:solidFill>
                  <a:srgbClr val="000000"/>
                </a:solidFill>
                <a:latin typeface="Calibri" charset="0"/>
                <a:ea typeface="WenQuanYi Micro Hei" charset="0"/>
                <a:cs typeface="WenQuanYi Micro Hei" charset="0"/>
              </a:rPr>
              <a:t>Example 3: </a:t>
            </a:r>
            <a:r>
              <a:rPr lang="en-US" sz="3600" dirty="0">
                <a:solidFill>
                  <a:srgbClr val="000000"/>
                </a:solidFill>
                <a:latin typeface="Calibri" charset="0"/>
                <a:ea typeface="WenQuanYi Micro Hei" charset="0"/>
                <a:cs typeface="WenQuanYi Micro Hei" charset="0"/>
              </a:rPr>
              <a:t>A bag contains 30 balls numbered 1 to 30. One ball is drawn at  random find the probability that the number will be (i) multiple of 5 or 7 (ii) a multiple of 3 or 7</a:t>
            </a:r>
          </a:p>
        </p:txBody>
      </p:sp>
      <p:sp>
        <p:nvSpPr>
          <p:cNvPr id="3" name="Content Placeholder 2"/>
          <p:cNvSpPr>
            <a:spLocks noGrp="1"/>
          </p:cNvSpPr>
          <p:nvPr>
            <p:ph idx="1"/>
          </p:nvPr>
        </p:nvSpPr>
        <p:spPr/>
        <p:txBody>
          <a:bodyPr>
            <a:normAutofit/>
          </a:bodyPr>
          <a:lstStyle/>
          <a:p>
            <a:r>
              <a:rPr lang="en-US" dirty="0">
                <a:latin typeface="Calibri" charset="0"/>
                <a:ea typeface="WenQuanYi Micro Hei" charset="0"/>
                <a:cs typeface="WenQuanYi Micro Hei" charset="0"/>
              </a:rPr>
              <a:t>P(A) = 6/30 = 1/5</a:t>
            </a:r>
            <a:endParaRPr lang="en-US" dirty="0">
              <a:solidFill>
                <a:srgbClr val="000000"/>
              </a:solidFill>
              <a:latin typeface="Calibri" charset="0"/>
              <a:ea typeface="WenQuanYi Micro Hei" charset="0"/>
              <a:cs typeface="WenQuanYi Micro Hei" charset="0"/>
            </a:endParaRPr>
          </a:p>
          <a:p>
            <a:r>
              <a:rPr lang="en-US" dirty="0">
                <a:latin typeface="Calibri" charset="0"/>
                <a:ea typeface="WenQuanYi Micro Hei" charset="0"/>
                <a:cs typeface="WenQuanYi Micro Hei" charset="0"/>
              </a:rPr>
              <a:t>P(B)= 4/30 = 2/15</a:t>
            </a:r>
          </a:p>
          <a:p>
            <a:r>
              <a:rPr lang="en-US" dirty="0">
                <a:latin typeface="Calibri" charset="0"/>
                <a:ea typeface="WenQuanYi Micro Hei" charset="0"/>
                <a:cs typeface="WenQuanYi Micro Hei" charset="0"/>
              </a:rPr>
              <a:t>P(C)= 10/30 = 1/3</a:t>
            </a:r>
          </a:p>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Now, (ii) probability of getting multiple of 3 or 7 = </a:t>
            </a:r>
            <a:r>
              <a:rPr lang="en-US" dirty="0">
                <a:solidFill>
                  <a:srgbClr val="000000"/>
                </a:solidFill>
                <a:latin typeface="Cambria Math" charset="0"/>
                <a:ea typeface="WenQuanYi Micro Hei" charset="0"/>
                <a:cs typeface="WenQuanYi Micro Hei" charset="0"/>
              </a:rPr>
              <a:t>𝑃</a:t>
            </a:r>
            <a:r>
              <a:rPr lang="en-US" sz="36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C ∪ 𝐵</a:t>
            </a:r>
            <a:r>
              <a:rPr lang="en-US" sz="3600" baseline="1000" dirty="0">
                <a:solidFill>
                  <a:srgbClr val="000000"/>
                </a:solidFill>
                <a:latin typeface="Cambria Math" charset="0"/>
                <a:ea typeface="WenQuanYi Micro Hei" charset="0"/>
                <a:cs typeface="WenQuanYi Micro Hei" charset="0"/>
              </a:rPr>
              <a:t>)</a:t>
            </a:r>
            <a:endParaRPr lang="en-US" dirty="0">
              <a:latin typeface="Calibri" charset="0"/>
              <a:ea typeface="WenQuanYi Micro Hei" charset="0"/>
              <a:cs typeface="WenQuanYi Micro Hei" charset="0"/>
            </a:endParaRPr>
          </a:p>
          <a:p>
            <a:r>
              <a:rPr lang="en-US" dirty="0">
                <a:latin typeface="Calibri" charset="0"/>
                <a:ea typeface="WenQuanYi Micro Hei" charset="0"/>
                <a:cs typeface="WenQuanYi Micro Hei" charset="0"/>
              </a:rPr>
              <a:t>Thus, </a:t>
            </a:r>
            <a:r>
              <a:rPr lang="en-US" dirty="0">
                <a:solidFill>
                  <a:srgbClr val="000000"/>
                </a:solidFill>
                <a:latin typeface="Cambria Math" charset="0"/>
                <a:ea typeface="WenQuanYi Micro Hei" charset="0"/>
                <a:cs typeface="WenQuanYi Micro Hei" charset="0"/>
              </a:rPr>
              <a:t>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C ∪ 𝐵</a:t>
            </a:r>
            <a:r>
              <a:rPr lang="en-US" sz="4000" baseline="1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C</a:t>
            </a:r>
            <a:r>
              <a:rPr lang="en-US" sz="4000" baseline="1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𝐵</a:t>
            </a:r>
            <a:r>
              <a:rPr lang="en-US" sz="4000" baseline="1000" dirty="0">
                <a:solidFill>
                  <a:srgbClr val="000000"/>
                </a:solidFill>
                <a:latin typeface="Cambria Math" charset="0"/>
                <a:ea typeface="WenQuanYi Micro Hei" charset="0"/>
                <a:cs typeface="WenQuanYi Micro Hei" charset="0"/>
              </a:rPr>
              <a:t>) </a:t>
            </a:r>
            <a:r>
              <a:rPr lang="en-US" dirty="0">
                <a:solidFill>
                  <a:srgbClr val="000000"/>
                </a:solidFill>
                <a:latin typeface="Cambria Math" charset="0"/>
                <a:ea typeface="WenQuanYi Micro Hei" charset="0"/>
                <a:cs typeface="WenQuanYi Micro Hei" charset="0"/>
              </a:rPr>
              <a:t>− 𝑃</a:t>
            </a:r>
            <a:r>
              <a:rPr lang="en-US" sz="4000" baseline="1000" dirty="0">
                <a:solidFill>
                  <a:srgbClr val="000000"/>
                </a:solidFill>
                <a:latin typeface="Cambria Math" charset="0"/>
                <a:ea typeface="WenQuanYi Micro Hei" charset="0"/>
                <a:cs typeface="WenQuanYi Micro Hei" charset="0"/>
              </a:rPr>
              <a:t>(</a:t>
            </a:r>
            <a:r>
              <a:rPr lang="en-US" dirty="0">
                <a:solidFill>
                  <a:srgbClr val="000000"/>
                </a:solidFill>
                <a:latin typeface="Cambria Math" charset="0"/>
                <a:ea typeface="WenQuanYi Micro Hei" charset="0"/>
                <a:cs typeface="WenQuanYi Micro Hei" charset="0"/>
              </a:rPr>
              <a:t>C⋂𝐵</a:t>
            </a:r>
            <a:r>
              <a:rPr lang="en-US" sz="4000" baseline="1000" dirty="0">
                <a:solidFill>
                  <a:srgbClr val="000000"/>
                </a:solidFill>
                <a:latin typeface="Cambria Math" charset="0"/>
                <a:ea typeface="WenQuanYi Micro Hei" charset="0"/>
                <a:cs typeface="WenQuanYi Micro Hei" charset="0"/>
              </a:rPr>
              <a:t>) </a:t>
            </a:r>
          </a:p>
          <a:p>
            <a:pPr marL="0" indent="0">
              <a:buNone/>
            </a:pPr>
            <a:r>
              <a:rPr lang="en-US" dirty="0">
                <a:latin typeface="Calibri" charset="0"/>
                <a:ea typeface="WenQuanYi Micro Hei" charset="0"/>
                <a:cs typeface="WenQuanYi Micro Hei" charset="0"/>
              </a:rPr>
              <a:t>                                = 10/30 + 4/30 − 1/30 = 13/30</a:t>
            </a:r>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p:spTree>
    <p:extLst>
      <p:ext uri="{BB962C8B-B14F-4D97-AF65-F5344CB8AC3E}">
        <p14:creationId xmlns:p14="http://schemas.microsoft.com/office/powerpoint/2010/main" val="369159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fontScale="90000"/>
          </a:bodyPr>
          <a:lstStyle/>
          <a:p>
            <a:pPr marL="15443">
              <a:tabLst>
                <a:tab pos="555955" algn="l"/>
                <a:tab pos="1111910" algn="l"/>
                <a:tab pos="1667866" algn="l"/>
                <a:tab pos="2223821" algn="l"/>
                <a:tab pos="2779776" algn="l"/>
              </a:tabLst>
            </a:pPr>
            <a:r>
              <a:rPr lang="en-IN" sz="3600" dirty="0">
                <a:solidFill>
                  <a:srgbClr val="000000"/>
                </a:solidFill>
                <a:latin typeface="Calibri" charset="0"/>
                <a:ea typeface="WenQuanYi Micro Hei" charset="0"/>
                <a:cs typeface="WenQuanYi Micro Hei" charset="0"/>
              </a:rPr>
              <a:t>Example 4: </a:t>
            </a:r>
            <a:r>
              <a:rPr lang="en-US" sz="3600" dirty="0">
                <a:solidFill>
                  <a:srgbClr val="000000"/>
                </a:solidFill>
                <a:latin typeface="Calibri" charset="0"/>
                <a:ea typeface="WenQuanYi Micro Hei" charset="0"/>
                <a:cs typeface="WenQuanYi Micro Hei" charset="0"/>
              </a:rPr>
              <a:t>A bag contains 8 white and 4 red balls. Now 5 balls are drawn at  random then find the probability that 2 of them are white and 3 are red.</a:t>
            </a:r>
          </a:p>
        </p:txBody>
      </p:sp>
      <p:sp>
        <p:nvSpPr>
          <p:cNvPr id="3" name="Content Placeholder 2"/>
          <p:cNvSpPr>
            <a:spLocks noGrp="1"/>
          </p:cNvSpPr>
          <p:nvPr>
            <p:ph idx="1"/>
          </p:nvPr>
        </p:nvSpPr>
        <p:spPr>
          <a:xfrm>
            <a:off x="838200" y="1825625"/>
            <a:ext cx="10515600" cy="1026432"/>
          </a:xfrm>
        </p:spPr>
        <p:txBody>
          <a:bodyPr>
            <a:normAutofit lnSpcReduction="10000"/>
          </a:bodyPr>
          <a:lstStyle/>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A = Getting 2 white and 3 red balls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p:cNvSpPr>
            <a:spLocks noChangeArrowheads="1"/>
          </p:cNvSpPr>
          <p:nvPr/>
        </p:nvSpPr>
        <p:spPr bwMode="auto">
          <a:xfrm>
            <a:off x="0" y="876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0" name="Group 9"/>
          <p:cNvGrpSpPr/>
          <p:nvPr/>
        </p:nvGrpSpPr>
        <p:grpSpPr>
          <a:xfrm>
            <a:off x="544285" y="3520653"/>
            <a:ext cx="10359834" cy="2388538"/>
            <a:chOff x="511628" y="3320143"/>
            <a:chExt cx="10359834" cy="2388538"/>
          </a:xfrm>
        </p:grpSpPr>
        <p:sp>
          <p:nvSpPr>
            <p:cNvPr id="8" name="Cloud Callout 7"/>
            <p:cNvSpPr/>
            <p:nvPr/>
          </p:nvSpPr>
          <p:spPr>
            <a:xfrm>
              <a:off x="511628" y="3320143"/>
              <a:ext cx="10359834" cy="238853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9" name="Rectangle 8"/>
                <p:cNvSpPr/>
                <p:nvPr/>
              </p:nvSpPr>
              <p:spPr>
                <a:xfrm>
                  <a:off x="1905001" y="3681935"/>
                  <a:ext cx="8001000" cy="1374479"/>
                </a:xfrm>
                <a:prstGeom prst="rect">
                  <a:avLst/>
                </a:prstGeom>
              </p:spPr>
              <p:txBody>
                <a:bodyPr wrap="square">
                  <a:spAutoFit/>
                </a:bodyPr>
                <a:lstStyle/>
                <a:p>
                  <a:pPr>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sz="2800" dirty="0">
                      <a:solidFill>
                        <a:srgbClr val="FFFF00"/>
                      </a:solidFill>
                      <a:latin typeface="Calibri" charset="0"/>
                      <a:ea typeface="WenQuanYi Micro Hei" charset="0"/>
                      <a:cs typeface="WenQuanYi Micro Hei" charset="0"/>
                    </a:rPr>
                    <a:t>Recall: Number of possible ways of choosing r balls from n balls = </a:t>
                  </a:r>
                  <a14:m>
                    <m:oMath xmlns:m="http://schemas.openxmlformats.org/officeDocument/2006/math">
                      <m:r>
                        <m:rPr>
                          <m:sty m:val="p"/>
                        </m:rPr>
                        <a:rPr lang="en-IN" sz="2800">
                          <a:solidFill>
                            <a:srgbClr val="FFFF00"/>
                          </a:solidFill>
                          <a:latin typeface="Cambria Math" panose="02040503050406030204" pitchFamily="18" charset="0"/>
                        </a:rPr>
                        <m:t>C</m:t>
                      </m:r>
                      <m:r>
                        <a:rPr lang="en-IN" sz="2800">
                          <a:solidFill>
                            <a:srgbClr val="FFFF00"/>
                          </a:solidFill>
                          <a:latin typeface="Cambria Math" panose="02040503050406030204" pitchFamily="18" charset="0"/>
                        </a:rPr>
                        <m:t>(</m:t>
                      </m:r>
                      <m:r>
                        <m:rPr>
                          <m:sty m:val="p"/>
                        </m:rPr>
                        <a:rPr lang="en-IN" sz="2800">
                          <a:solidFill>
                            <a:srgbClr val="FFFF00"/>
                          </a:solidFill>
                          <a:latin typeface="Cambria Math" panose="02040503050406030204" pitchFamily="18" charset="0"/>
                        </a:rPr>
                        <m:t>n</m:t>
                      </m:r>
                      <m:r>
                        <a:rPr lang="en-IN" sz="2800">
                          <a:solidFill>
                            <a:srgbClr val="FFFF00"/>
                          </a:solidFill>
                          <a:latin typeface="Cambria Math" panose="02040503050406030204" pitchFamily="18" charset="0"/>
                        </a:rPr>
                        <m:t>,</m:t>
                      </m:r>
                      <m:r>
                        <m:rPr>
                          <m:sty m:val="p"/>
                        </m:rPr>
                        <a:rPr lang="en-IN" sz="2800">
                          <a:solidFill>
                            <a:srgbClr val="FFFF00"/>
                          </a:solidFill>
                          <a:latin typeface="Cambria Math" panose="02040503050406030204" pitchFamily="18" charset="0"/>
                        </a:rPr>
                        <m:t>r</m:t>
                      </m:r>
                      <m:r>
                        <a:rPr lang="en-IN" sz="2800">
                          <a:solidFill>
                            <a:srgbClr val="FFFF00"/>
                          </a:solidFill>
                          <a:latin typeface="Cambria Math" panose="02040503050406030204" pitchFamily="18" charset="0"/>
                        </a:rPr>
                        <m:t>)= </m:t>
                      </m:r>
                      <m:f>
                        <m:fPr>
                          <m:ctrlPr>
                            <a:rPr lang="en-US" sz="2800" i="1">
                              <a:solidFill>
                                <a:srgbClr val="FFFF00"/>
                              </a:solidFill>
                              <a:latin typeface="Cambria Math"/>
                            </a:rPr>
                          </m:ctrlPr>
                        </m:fPr>
                        <m:num>
                          <m:r>
                            <a:rPr lang="en-IN" sz="2800" i="1">
                              <a:solidFill>
                                <a:srgbClr val="FFFF00"/>
                              </a:solidFill>
                              <a:latin typeface="Cambria Math" panose="02040503050406030204" pitchFamily="18" charset="0"/>
                            </a:rPr>
                            <m:t>𝑛</m:t>
                          </m:r>
                          <m:r>
                            <a:rPr lang="en-IN" sz="2800" i="1">
                              <a:solidFill>
                                <a:srgbClr val="FFFF00"/>
                              </a:solidFill>
                              <a:latin typeface="Cambria Math" panose="02040503050406030204" pitchFamily="18" charset="0"/>
                            </a:rPr>
                            <m:t>!</m:t>
                          </m:r>
                        </m:num>
                        <m:den>
                          <m:r>
                            <a:rPr lang="en-IN" sz="2800" i="1">
                              <a:solidFill>
                                <a:srgbClr val="FFFF00"/>
                              </a:solidFill>
                              <a:latin typeface="Cambria Math" panose="02040503050406030204" pitchFamily="18" charset="0"/>
                            </a:rPr>
                            <m:t>𝑟</m:t>
                          </m:r>
                          <m:r>
                            <a:rPr lang="en-IN" sz="2800" i="1">
                              <a:solidFill>
                                <a:srgbClr val="FFFF00"/>
                              </a:solidFill>
                              <a:latin typeface="Cambria Math" panose="02040503050406030204" pitchFamily="18" charset="0"/>
                            </a:rPr>
                            <m:t>!</m:t>
                          </m:r>
                          <m:d>
                            <m:dPr>
                              <m:ctrlPr>
                                <a:rPr lang="en-IN" sz="2800" i="1">
                                  <a:solidFill>
                                    <a:srgbClr val="FFFF00"/>
                                  </a:solidFill>
                                  <a:latin typeface="Cambria Math"/>
                                </a:rPr>
                              </m:ctrlPr>
                            </m:dPr>
                            <m:e>
                              <m:r>
                                <a:rPr lang="en-IN" sz="2800" i="1">
                                  <a:solidFill>
                                    <a:srgbClr val="FFFF00"/>
                                  </a:solidFill>
                                  <a:latin typeface="Cambria Math" panose="02040503050406030204" pitchFamily="18" charset="0"/>
                                </a:rPr>
                                <m:t>𝑛</m:t>
                              </m:r>
                              <m:r>
                                <a:rPr lang="en-IN" sz="2800" i="1">
                                  <a:solidFill>
                                    <a:srgbClr val="FFFF00"/>
                                  </a:solidFill>
                                  <a:latin typeface="Cambria Math" panose="02040503050406030204" pitchFamily="18" charset="0"/>
                                </a:rPr>
                                <m:t>−</m:t>
                              </m:r>
                              <m:r>
                                <a:rPr lang="en-IN" sz="2800" i="1">
                                  <a:solidFill>
                                    <a:srgbClr val="FFFF00"/>
                                  </a:solidFill>
                                  <a:latin typeface="Cambria Math" panose="02040503050406030204" pitchFamily="18" charset="0"/>
                                </a:rPr>
                                <m:t>𝑟</m:t>
                              </m:r>
                            </m:e>
                          </m:d>
                          <m:r>
                            <a:rPr lang="en-IN" sz="2800" i="1">
                              <a:solidFill>
                                <a:srgbClr val="FFFF00"/>
                              </a:solidFill>
                              <a:latin typeface="Cambria Math" panose="02040503050406030204" pitchFamily="18" charset="0"/>
                            </a:rPr>
                            <m:t>!</m:t>
                          </m:r>
                        </m:den>
                      </m:f>
                    </m:oMath>
                  </a14:m>
                  <a:endParaRPr lang="en-IN" sz="2800" dirty="0"/>
                </a:p>
              </p:txBody>
            </p:sp>
          </mc:Choice>
          <mc:Fallback xmlns="">
            <p:sp>
              <p:nvSpPr>
                <p:cNvPr id="9" name="Rectangle 8"/>
                <p:cNvSpPr>
                  <a:spLocks noRot="1" noChangeAspect="1" noMove="1" noResize="1" noEditPoints="1" noAdjustHandles="1" noChangeArrowheads="1" noChangeShapeType="1" noTextEdit="1"/>
                </p:cNvSpPr>
                <p:nvPr/>
              </p:nvSpPr>
              <p:spPr>
                <a:xfrm>
                  <a:off x="1905001" y="3681935"/>
                  <a:ext cx="8001000" cy="1374479"/>
                </a:xfrm>
                <a:prstGeom prst="rect">
                  <a:avLst/>
                </a:prstGeom>
                <a:blipFill rotWithShape="0">
                  <a:blip r:embed="rId2"/>
                  <a:stretch>
                    <a:fillRect l="-1601" t="-1778" b="-2222"/>
                  </a:stretch>
                </a:blipFill>
              </p:spPr>
              <p:txBody>
                <a:bodyPr/>
                <a:lstStyle/>
                <a:p>
                  <a:r>
                    <a:rPr lang="en-IN">
                      <a:noFill/>
                    </a:rPr>
                    <a:t> </a:t>
                  </a:r>
                </a:p>
              </p:txBody>
            </p:sp>
          </mc:Fallback>
        </mc:AlternateContent>
      </p:grpSp>
    </p:spTree>
    <p:extLst>
      <p:ext uri="{BB962C8B-B14F-4D97-AF65-F5344CB8AC3E}">
        <p14:creationId xmlns:p14="http://schemas.microsoft.com/office/powerpoint/2010/main" val="62635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fontScale="90000"/>
          </a:bodyPr>
          <a:lstStyle/>
          <a:p>
            <a:pPr marL="15443">
              <a:tabLst>
                <a:tab pos="555955" algn="l"/>
                <a:tab pos="1111910" algn="l"/>
                <a:tab pos="1667866" algn="l"/>
                <a:tab pos="2223821" algn="l"/>
                <a:tab pos="2779776" algn="l"/>
              </a:tabLst>
            </a:pPr>
            <a:r>
              <a:rPr lang="en-IN" sz="3600" dirty="0">
                <a:solidFill>
                  <a:srgbClr val="000000"/>
                </a:solidFill>
                <a:latin typeface="Calibri" charset="0"/>
                <a:ea typeface="WenQuanYi Micro Hei" charset="0"/>
                <a:cs typeface="WenQuanYi Micro Hei" charset="0"/>
              </a:rPr>
              <a:t>Example 4: </a:t>
            </a:r>
            <a:r>
              <a:rPr lang="en-US" sz="3600" dirty="0">
                <a:solidFill>
                  <a:srgbClr val="000000"/>
                </a:solidFill>
                <a:latin typeface="Calibri" charset="0"/>
                <a:ea typeface="WenQuanYi Micro Hei" charset="0"/>
                <a:cs typeface="WenQuanYi Micro Hei" charset="0"/>
              </a:rPr>
              <a:t>A bag contains 8 white, 4 red balls. Now 5 balls are drawn at  random then find the probability that 2 of them are white and 3 are red.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n(S) = The </a:t>
                </a:r>
                <a:r>
                  <a:rPr lang="en-IN" dirty="0"/>
                  <a:t>Number of ways of drawing any 5 balls</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latin typeface="Calibri" charset="0"/>
                    <a:ea typeface="WenQuanYi Micro Hei" charset="0"/>
                    <a:cs typeface="WenQuanYi Micro Hei" charset="0"/>
                  </a:rPr>
                  <a:t>            = C(12,5) = </a:t>
                </a:r>
                <a:r>
                  <a:rPr lang="en-US" dirty="0">
                    <a:latin typeface="Calibri" charset="0"/>
                    <a:ea typeface="WenQuanYi Micro Hei" charset="0"/>
                    <a:cs typeface="WenQuanYi Micro Hei" charset="0"/>
                  </a:rPr>
                  <a:t> </a:t>
                </a:r>
                <a14:m>
                  <m:oMath xmlns:m="http://schemas.openxmlformats.org/officeDocument/2006/math">
                    <m:f>
                      <m:fPr>
                        <m:ctrlPr>
                          <a:rPr lang="en-US" i="1">
                            <a:latin typeface="Cambria Math"/>
                          </a:rPr>
                        </m:ctrlPr>
                      </m:fPr>
                      <m:num>
                        <m:r>
                          <a:rPr lang="en-IN" b="0" i="1" smtClean="0">
                            <a:latin typeface="Cambria Math" panose="02040503050406030204" pitchFamily="18" charset="0"/>
                          </a:rPr>
                          <m:t>12</m:t>
                        </m:r>
                        <m:r>
                          <a:rPr lang="en-IN" i="1">
                            <a:latin typeface="Cambria Math" panose="02040503050406030204" pitchFamily="18" charset="0"/>
                          </a:rPr>
                          <m:t>!</m:t>
                        </m:r>
                      </m:num>
                      <m:den>
                        <m:r>
                          <a:rPr lang="en-IN" b="0" i="1" smtClean="0">
                            <a:latin typeface="Cambria Math" panose="02040503050406030204" pitchFamily="18" charset="0"/>
                          </a:rPr>
                          <m:t>5</m:t>
                        </m:r>
                        <m:r>
                          <a:rPr lang="en-IN" i="1">
                            <a:latin typeface="Cambria Math" panose="02040503050406030204" pitchFamily="18" charset="0"/>
                          </a:rPr>
                          <m:t>!</m:t>
                        </m:r>
                        <m:d>
                          <m:dPr>
                            <m:ctrlPr>
                              <a:rPr lang="en-IN" i="1">
                                <a:latin typeface="Cambria Math"/>
                              </a:rPr>
                            </m:ctrlPr>
                          </m:dPr>
                          <m:e>
                            <m:r>
                              <a:rPr lang="en-IN" b="0" i="1" smtClean="0">
                                <a:latin typeface="Cambria Math" panose="02040503050406030204" pitchFamily="18" charset="0"/>
                              </a:rPr>
                              <m:t>12</m:t>
                            </m:r>
                            <m:r>
                              <a:rPr lang="en-IN" i="1">
                                <a:latin typeface="Cambria Math" panose="02040503050406030204" pitchFamily="18" charset="0"/>
                              </a:rPr>
                              <m:t>−</m:t>
                            </m:r>
                            <m:r>
                              <a:rPr lang="en-IN" b="0" i="1" smtClean="0">
                                <a:latin typeface="Cambria Math" panose="02040503050406030204" pitchFamily="18" charset="0"/>
                              </a:rPr>
                              <m:t>5</m:t>
                            </m:r>
                          </m:e>
                        </m:d>
                        <m:r>
                          <a:rPr lang="en-IN" i="1">
                            <a:latin typeface="Cambria Math" panose="02040503050406030204" pitchFamily="18" charset="0"/>
                          </a:rPr>
                          <m:t>!</m:t>
                        </m:r>
                      </m:den>
                    </m:f>
                  </m:oMath>
                </a14:m>
                <a:r>
                  <a:rPr lang="en-US" dirty="0">
                    <a:latin typeface="Calibri" charset="0"/>
                    <a:ea typeface="WenQuanYi Micro Hei" charset="0"/>
                    <a:cs typeface="WenQuanYi Micro Hei" charset="0"/>
                  </a:rPr>
                  <a:t> = </a:t>
                </a:r>
                <a14:m>
                  <m:oMath xmlns:m="http://schemas.openxmlformats.org/officeDocument/2006/math">
                    <m:f>
                      <m:fPr>
                        <m:ctrlPr>
                          <a:rPr lang="en-US" i="1">
                            <a:latin typeface="Cambria Math"/>
                          </a:rPr>
                        </m:ctrlPr>
                      </m:fPr>
                      <m:num>
                        <m:r>
                          <a:rPr lang="en-IN" i="1">
                            <a:latin typeface="Cambria Math" panose="02040503050406030204" pitchFamily="18" charset="0"/>
                          </a:rPr>
                          <m:t>12</m:t>
                        </m:r>
                        <m:r>
                          <a:rPr lang="en-IN" b="0" i="1" smtClean="0">
                            <a:latin typeface="Cambria Math" panose="02040503050406030204" pitchFamily="18" charset="0"/>
                          </a:rPr>
                          <m:t>∗11∗10∗9∗8</m:t>
                        </m:r>
                      </m:num>
                      <m:den>
                        <m:r>
                          <a:rPr lang="en-IN" b="0" i="1" smtClean="0">
                            <a:latin typeface="Cambria Math" panose="02040503050406030204" pitchFamily="18" charset="0"/>
                          </a:rPr>
                          <m:t>5∗4∗3∗2∗1</m:t>
                        </m:r>
                        <m:r>
                          <a:rPr lang="en-IN" i="1" smtClean="0">
                            <a:latin typeface="Cambria Math" panose="02040503050406030204" pitchFamily="18" charset="0"/>
                          </a:rPr>
                          <m:t> </m:t>
                        </m:r>
                      </m:den>
                    </m:f>
                    <m:r>
                      <a:rPr lang="en-IN" b="0" i="0" smtClean="0">
                        <a:latin typeface="Cambria Math" panose="02040503050406030204" pitchFamily="18" charset="0"/>
                      </a:rPr>
                      <m:t>=792</m:t>
                    </m:r>
                  </m:oMath>
                </a14:m>
                <a:endParaRPr lang="en-IN" b="0" dirty="0">
                  <a:latin typeface="Calibri" charset="0"/>
                </a:endParaRPr>
              </a:p>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Number of ways of drawing 2 white balls = </a:t>
                </a:r>
                <a:r>
                  <a:rPr lang="en-IN" dirty="0">
                    <a:latin typeface="Calibri" charset="0"/>
                    <a:ea typeface="WenQuanYi Micro Hei" charset="0"/>
                    <a:cs typeface="WenQuanYi Micro Hei" charset="0"/>
                  </a:rPr>
                  <a:t>C(8,2)</a:t>
                </a:r>
              </a:p>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Number of ways of drawing 3 red balls = </a:t>
                </a:r>
                <a:r>
                  <a:rPr lang="en-IN" dirty="0">
                    <a:latin typeface="Calibri" charset="0"/>
                    <a:ea typeface="WenQuanYi Micro Hei" charset="0"/>
                    <a:cs typeface="WenQuanYi Micro Hei" charset="0"/>
                  </a:rPr>
                  <a:t>C(4,3)</a:t>
                </a:r>
                <a:endParaRPr lang="en-IN" dirty="0"/>
              </a:p>
              <a:p>
                <a:pPr>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n(A) = The </a:t>
                </a:r>
                <a:r>
                  <a:rPr lang="en-IN" dirty="0"/>
                  <a:t>Number of ways of drawing 2 white and 3 red balls</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latin typeface="Calibri" charset="0"/>
                    <a:ea typeface="WenQuanYi Micro Hei" charset="0"/>
                    <a:cs typeface="WenQuanYi Micro Hei" charset="0"/>
                  </a:rPr>
                  <a:t>            = C(8,2)*C(4,3) = </a:t>
                </a:r>
                <a:r>
                  <a:rPr lang="en-US" dirty="0">
                    <a:latin typeface="Calibri" charset="0"/>
                    <a:ea typeface="WenQuanYi Micro Hei" charset="0"/>
                    <a:cs typeface="WenQuanYi Micro Hei" charset="0"/>
                  </a:rPr>
                  <a:t> </a:t>
                </a:r>
                <a14:m>
                  <m:oMath xmlns:m="http://schemas.openxmlformats.org/officeDocument/2006/math">
                    <m:f>
                      <m:fPr>
                        <m:ctrlPr>
                          <a:rPr lang="en-US" i="1">
                            <a:latin typeface="Cambria Math"/>
                          </a:rPr>
                        </m:ctrlPr>
                      </m:fPr>
                      <m:num>
                        <m:r>
                          <a:rPr lang="en-IN" i="1">
                            <a:latin typeface="Cambria Math" panose="02040503050406030204" pitchFamily="18" charset="0"/>
                          </a:rPr>
                          <m:t>8</m:t>
                        </m:r>
                        <m:r>
                          <a:rPr lang="en-IN" b="0" i="1" smtClean="0">
                            <a:latin typeface="Cambria Math" panose="02040503050406030204" pitchFamily="18" charset="0"/>
                          </a:rPr>
                          <m:t>∗7</m:t>
                        </m:r>
                      </m:num>
                      <m:den>
                        <m:r>
                          <a:rPr lang="en-IN" i="1">
                            <a:latin typeface="Cambria Math" panose="02040503050406030204" pitchFamily="18" charset="0"/>
                          </a:rPr>
                          <m:t>2∗1</m:t>
                        </m:r>
                      </m:den>
                    </m:f>
                    <m:r>
                      <a:rPr lang="en-IN" b="0" i="1" smtClean="0">
                        <a:latin typeface="Cambria Math" panose="02040503050406030204" pitchFamily="18" charset="0"/>
                      </a:rPr>
                      <m:t>∗</m:t>
                    </m:r>
                    <m:f>
                      <m:fPr>
                        <m:ctrlPr>
                          <a:rPr lang="en-US" i="1">
                            <a:latin typeface="Cambria Math"/>
                          </a:rPr>
                        </m:ctrlPr>
                      </m:fPr>
                      <m:num>
                        <m:r>
                          <a:rPr lang="en-IN" b="0" i="1" smtClean="0">
                            <a:latin typeface="Cambria Math" panose="02040503050406030204" pitchFamily="18" charset="0"/>
                          </a:rPr>
                          <m:t>4∗3∗2</m:t>
                        </m:r>
                      </m:num>
                      <m:den>
                        <m:r>
                          <a:rPr lang="en-IN" b="0" i="1" smtClean="0">
                            <a:latin typeface="Cambria Math" panose="02040503050406030204" pitchFamily="18" charset="0"/>
                          </a:rPr>
                          <m:t>3∗</m:t>
                        </m:r>
                        <m:r>
                          <a:rPr lang="en-IN" i="1">
                            <a:latin typeface="Cambria Math" panose="02040503050406030204" pitchFamily="18" charset="0"/>
                          </a:rPr>
                          <m:t>2∗</m:t>
                        </m:r>
                        <m:r>
                          <a:rPr lang="en-IN" b="0" i="1" smtClean="0">
                            <a:latin typeface="Cambria Math" panose="02040503050406030204" pitchFamily="18" charset="0"/>
                          </a:rPr>
                          <m:t>1</m:t>
                        </m:r>
                        <m:r>
                          <a:rPr lang="en-IN" i="1">
                            <a:latin typeface="Cambria Math" panose="02040503050406030204" pitchFamily="18" charset="0"/>
                          </a:rPr>
                          <m:t> </m:t>
                        </m:r>
                      </m:den>
                    </m:f>
                    <m:r>
                      <a:rPr lang="en-IN" smtClean="0">
                        <a:latin typeface="Cambria Math" panose="02040503050406030204" pitchFamily="18" charset="0"/>
                      </a:rPr>
                      <m:t>=</m:t>
                    </m:r>
                    <m:r>
                      <a:rPr lang="en-IN" b="0" i="0" smtClean="0">
                        <a:latin typeface="Cambria Math" panose="02040503050406030204" pitchFamily="18" charset="0"/>
                      </a:rPr>
                      <m:t>112</m:t>
                    </m:r>
                  </m:oMath>
                </a14:m>
                <a:endParaRPr lang="en-IN" dirty="0">
                  <a:latin typeface="Calibri" charset="0"/>
                </a:endParaRPr>
              </a:p>
              <a:p>
                <a:pPr>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P(A) = n(A)/n(S) = 112/792</a:t>
                </a:r>
              </a:p>
              <a:p>
                <a:endParaRPr lang="en-US" dirty="0">
                  <a:solidFill>
                    <a:srgbClr val="000000"/>
                  </a:solidFill>
                  <a:latin typeface="Calibri" charset="0"/>
                  <a:ea typeface="WenQuanYi Micro Hei" charset="0"/>
                  <a:cs typeface="WenQuanYi Micro Hei" charset="0"/>
                </a:endParaRPr>
              </a:p>
              <a:p>
                <a:endParaRPr lang="en-US" dirty="0">
                  <a:solidFill>
                    <a:srgbClr val="000000"/>
                  </a:solidFill>
                  <a:latin typeface="Cambria Math" charset="0"/>
                  <a:ea typeface="WenQuanYi Micro Hei" charset="0"/>
                  <a:cs typeface="WenQuanYi Micro Hei" charset="0"/>
                </a:endParaRP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420"/>
                </a:stretch>
              </a:blipFill>
            </p:spPr>
            <p:txBody>
              <a:bodyPr/>
              <a:lstStyle/>
              <a:p>
                <a:r>
                  <a:rPr lang="en-IN">
                    <a:noFill/>
                  </a:rPr>
                  <a:t> </a:t>
                </a:r>
              </a:p>
            </p:txBody>
          </p:sp>
        </mc:Fallback>
      </mc:AlternateContent>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p:cNvSpPr>
            <a:spLocks noChangeArrowheads="1"/>
          </p:cNvSpPr>
          <p:nvPr/>
        </p:nvSpPr>
        <p:spPr bwMode="auto">
          <a:xfrm>
            <a:off x="0" y="876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037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fontScale="90000"/>
          </a:bodyPr>
          <a:lstStyle/>
          <a:p>
            <a:pPr marL="15443">
              <a:tabLst>
                <a:tab pos="555955" algn="l"/>
                <a:tab pos="1111910" algn="l"/>
                <a:tab pos="1667866" algn="l"/>
                <a:tab pos="2223821" algn="l"/>
                <a:tab pos="2779776" algn="l"/>
              </a:tabLst>
            </a:pPr>
            <a:r>
              <a:rPr lang="en-IN" sz="3600" dirty="0">
                <a:solidFill>
                  <a:srgbClr val="000000"/>
                </a:solidFill>
                <a:latin typeface="Calibri" charset="0"/>
                <a:ea typeface="WenQuanYi Micro Hei" charset="0"/>
                <a:cs typeface="WenQuanYi Micro Hei" charset="0"/>
              </a:rPr>
              <a:t>Example 5: </a:t>
            </a:r>
            <a:r>
              <a:rPr lang="en-US" sz="3600" dirty="0">
                <a:solidFill>
                  <a:srgbClr val="000000"/>
                </a:solidFill>
                <a:latin typeface="Calibri" charset="0"/>
                <a:ea typeface="WenQuanYi Micro Hei" charset="0"/>
                <a:cs typeface="WenQuanYi Micro Hei" charset="0"/>
              </a:rPr>
              <a:t>Two dice are thrown simultaneously. Find the probability of getting (i) Total of 7 , (ii) an even total and </a:t>
            </a:r>
            <a:br>
              <a:rPr lang="en-US" sz="3600" dirty="0">
                <a:solidFill>
                  <a:srgbClr val="000000"/>
                </a:solidFill>
                <a:latin typeface="Calibri" charset="0"/>
                <a:ea typeface="WenQuanYi Micro Hei" charset="0"/>
                <a:cs typeface="WenQuanYi Micro Hei" charset="0"/>
              </a:rPr>
            </a:br>
            <a:r>
              <a:rPr lang="en-US" sz="3600" dirty="0">
                <a:solidFill>
                  <a:srgbClr val="000000"/>
                </a:solidFill>
                <a:latin typeface="Calibri" charset="0"/>
                <a:ea typeface="WenQuanYi Micro Hei" charset="0"/>
                <a:cs typeface="WenQuanYi Micro Hei" charset="0"/>
              </a:rPr>
              <a:t>(iii) an odd total. </a:t>
            </a:r>
          </a:p>
        </p:txBody>
      </p:sp>
      <p:sp>
        <p:nvSpPr>
          <p:cNvPr id="3" name="Content Placeholder 2"/>
          <p:cNvSpPr>
            <a:spLocks noGrp="1"/>
          </p:cNvSpPr>
          <p:nvPr>
            <p:ph idx="1"/>
          </p:nvPr>
        </p:nvSpPr>
        <p:spPr>
          <a:xfrm>
            <a:off x="838200" y="1825625"/>
            <a:ext cx="10515600" cy="4096204"/>
          </a:xfrm>
        </p:spPr>
        <p:txBody>
          <a:bodyPr>
            <a:normAutofit/>
          </a:bodyPr>
          <a:lstStyle/>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A = Getting total of 7 from two dice</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B = Getting an even total from two dice</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C = Getting an odd total from two dice</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There are 36 ordered pairs in sample space S. Thus, n(S) = 36.</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p:cNvSpPr>
            <a:spLocks noChangeArrowheads="1"/>
          </p:cNvSpPr>
          <p:nvPr/>
        </p:nvSpPr>
        <p:spPr bwMode="auto">
          <a:xfrm>
            <a:off x="0" y="876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87276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fontScale="90000"/>
          </a:bodyPr>
          <a:lstStyle/>
          <a:p>
            <a:pPr marL="15443">
              <a:tabLst>
                <a:tab pos="555955" algn="l"/>
                <a:tab pos="1111910" algn="l"/>
                <a:tab pos="1667866" algn="l"/>
                <a:tab pos="2223821" algn="l"/>
                <a:tab pos="2779776" algn="l"/>
              </a:tabLst>
            </a:pPr>
            <a:r>
              <a:rPr lang="en-IN" sz="3600" dirty="0">
                <a:solidFill>
                  <a:srgbClr val="000000"/>
                </a:solidFill>
                <a:latin typeface="Calibri" charset="0"/>
                <a:ea typeface="WenQuanYi Micro Hei" charset="0"/>
                <a:cs typeface="WenQuanYi Micro Hei" charset="0"/>
              </a:rPr>
              <a:t>Example 5: </a:t>
            </a:r>
            <a:r>
              <a:rPr lang="en-US" sz="3600" dirty="0">
                <a:solidFill>
                  <a:srgbClr val="000000"/>
                </a:solidFill>
                <a:latin typeface="Calibri" charset="0"/>
                <a:ea typeface="WenQuanYi Micro Hei" charset="0"/>
                <a:cs typeface="WenQuanYi Micro Hei" charset="0"/>
              </a:rPr>
              <a:t>Two dice are thrown simultaneously. Find the probability of getting (i) Total of 7 , (ii) an even total and </a:t>
            </a:r>
            <a:br>
              <a:rPr lang="en-US" sz="3600" dirty="0">
                <a:solidFill>
                  <a:srgbClr val="000000"/>
                </a:solidFill>
                <a:latin typeface="Calibri" charset="0"/>
                <a:ea typeface="WenQuanYi Micro Hei" charset="0"/>
                <a:cs typeface="WenQuanYi Micro Hei" charset="0"/>
              </a:rPr>
            </a:br>
            <a:r>
              <a:rPr lang="en-US" sz="3600" dirty="0">
                <a:solidFill>
                  <a:srgbClr val="000000"/>
                </a:solidFill>
                <a:latin typeface="Calibri" charset="0"/>
                <a:ea typeface="WenQuanYi Micro Hei" charset="0"/>
                <a:cs typeface="WenQuanYi Micro Hei" charset="0"/>
              </a:rPr>
              <a:t>(iii) an odd total </a:t>
            </a:r>
          </a:p>
        </p:txBody>
      </p:sp>
      <p:sp>
        <p:nvSpPr>
          <p:cNvPr id="3" name="Content Placeholder 2"/>
          <p:cNvSpPr>
            <a:spLocks noGrp="1"/>
          </p:cNvSpPr>
          <p:nvPr>
            <p:ph idx="1"/>
          </p:nvPr>
        </p:nvSpPr>
        <p:spPr>
          <a:xfrm>
            <a:off x="838200" y="1825625"/>
            <a:ext cx="10515600" cy="4096204"/>
          </a:xfrm>
        </p:spPr>
        <p:txBody>
          <a:bodyPr>
            <a:normAutofit/>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A = {(1,6), (2,5), (3,4), (4,3), (5,2), (6,1)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Thus n(A) = 6</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P(A) = 6/36 = 1/6</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B = {(1,1), (1,3), (1,5), -----, (6,4), (6,6)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Thus n(B) = 18</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P(B) = 18/36 = 0.5</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P(C) = P(B’) = 1 – P(B) = 1 – 0.5 = 0.5</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p:cNvSpPr>
            <a:spLocks noChangeArrowheads="1"/>
          </p:cNvSpPr>
          <p:nvPr/>
        </p:nvSpPr>
        <p:spPr bwMode="auto">
          <a:xfrm>
            <a:off x="0" y="876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85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583048"/>
          </a:xfrm>
        </p:spPr>
        <p:txBody>
          <a:bodyPr>
            <a:normAutofit fontScale="90000"/>
          </a:bodyPr>
          <a:lstStyle/>
          <a:p>
            <a:pPr marL="15443">
              <a:tabLst>
                <a:tab pos="555955" algn="l"/>
                <a:tab pos="1111910" algn="l"/>
                <a:tab pos="1667866" algn="l"/>
                <a:tab pos="2223821" algn="l"/>
                <a:tab pos="2779776" algn="l"/>
              </a:tabLst>
            </a:pPr>
            <a:r>
              <a:rPr lang="en-IN" sz="3600" dirty="0">
                <a:solidFill>
                  <a:srgbClr val="000000"/>
                </a:solidFill>
                <a:latin typeface="Calibri" charset="0"/>
                <a:ea typeface="WenQuanYi Micro Hei" charset="0"/>
                <a:cs typeface="WenQuanYi Micro Hei" charset="0"/>
              </a:rPr>
              <a:t>Example 6: </a:t>
            </a:r>
            <a:r>
              <a:rPr lang="en-US" sz="3600" dirty="0">
                <a:solidFill>
                  <a:srgbClr val="000000"/>
                </a:solidFill>
                <a:latin typeface="Calibri" charset="0"/>
                <a:ea typeface="WenQuanYi Micro Hei" charset="0"/>
                <a:cs typeface="WenQuanYi Micro Hei" charset="0"/>
              </a:rPr>
              <a:t>If A and B are mutually exclusive with P(A) = 0.3 and P(B) = 0.45 then find the probability of</a:t>
            </a:r>
            <a:br>
              <a:rPr lang="en-US" sz="3600" dirty="0">
                <a:solidFill>
                  <a:srgbClr val="000000"/>
                </a:solidFill>
                <a:latin typeface="Calibri" charset="0"/>
                <a:ea typeface="WenQuanYi Micro Hei" charset="0"/>
                <a:cs typeface="WenQuanYi Micro Hei" charset="0"/>
              </a:rPr>
            </a:br>
            <a:r>
              <a:rPr lang="en-US" sz="3600" dirty="0">
                <a:solidFill>
                  <a:srgbClr val="000000"/>
                </a:solidFill>
                <a:latin typeface="Calibri" charset="0"/>
                <a:ea typeface="WenQuanYi Micro Hei" charset="0"/>
                <a:cs typeface="WenQuanYi Micro Hei" charset="0"/>
              </a:rPr>
              <a:t>(1) P(A’) (2) </a:t>
            </a:r>
            <a:r>
              <a:rPr lang="en-US" sz="3600" dirty="0">
                <a:solidFill>
                  <a:srgbClr val="000000"/>
                </a:solidFill>
                <a:latin typeface="Cambria Math" charset="0"/>
                <a:ea typeface="WenQuanYi Micro Hei" charset="0"/>
                <a:cs typeface="WenQuanYi Micro Hei" charset="0"/>
              </a:rPr>
              <a:t>𝑃</a:t>
            </a:r>
            <a:r>
              <a:rPr lang="en-US" sz="4800" baseline="1000" dirty="0">
                <a:solidFill>
                  <a:srgbClr val="000000"/>
                </a:solidFill>
                <a:latin typeface="Cambria Math" charset="0"/>
                <a:ea typeface="WenQuanYi Micro Hei" charset="0"/>
                <a:cs typeface="WenQuanYi Micro Hei" charset="0"/>
              </a:rPr>
              <a:t>(</a:t>
            </a:r>
            <a:r>
              <a:rPr lang="en-US" sz="3600" dirty="0">
                <a:solidFill>
                  <a:srgbClr val="000000"/>
                </a:solidFill>
                <a:latin typeface="Cambria Math" charset="0"/>
                <a:ea typeface="WenQuanYi Micro Hei" charset="0"/>
                <a:cs typeface="WenQuanYi Micro Hei" charset="0"/>
              </a:rPr>
              <a:t>𝐴⋂𝐵</a:t>
            </a:r>
            <a:r>
              <a:rPr lang="en-US" sz="4800" baseline="1000" dirty="0">
                <a:solidFill>
                  <a:srgbClr val="000000"/>
                </a:solidFill>
                <a:latin typeface="Cambria Math" charset="0"/>
                <a:ea typeface="WenQuanYi Micro Hei" charset="0"/>
                <a:cs typeface="WenQuanYi Micro Hei" charset="0"/>
              </a:rPr>
              <a:t>) (3) </a:t>
            </a:r>
            <a:r>
              <a:rPr lang="en-US" sz="3600" dirty="0">
                <a:solidFill>
                  <a:srgbClr val="000000"/>
                </a:solidFill>
                <a:latin typeface="Cambria Math" charset="0"/>
                <a:ea typeface="WenQuanYi Micro Hei" charset="0"/>
                <a:cs typeface="WenQuanYi Micro Hei" charset="0"/>
              </a:rPr>
              <a:t>𝑃</a:t>
            </a:r>
            <a:r>
              <a:rPr lang="en-US" sz="4800" baseline="1000" dirty="0">
                <a:solidFill>
                  <a:srgbClr val="000000"/>
                </a:solidFill>
                <a:latin typeface="Cambria Math" charset="0"/>
                <a:ea typeface="WenQuanYi Micro Hei" charset="0"/>
                <a:cs typeface="WenQuanYi Micro Hei" charset="0"/>
              </a:rPr>
              <a:t>(</a:t>
            </a:r>
            <a:r>
              <a:rPr lang="en-US" sz="3600" dirty="0">
                <a:solidFill>
                  <a:srgbClr val="000000"/>
                </a:solidFill>
                <a:latin typeface="Cambria Math" charset="0"/>
                <a:ea typeface="WenQuanYi Micro Hei" charset="0"/>
                <a:cs typeface="WenQuanYi Micro Hei" charset="0"/>
              </a:rPr>
              <a:t>𝐴 ∪ 𝐵</a:t>
            </a:r>
            <a:r>
              <a:rPr lang="en-US" sz="4800" baseline="1000" dirty="0">
                <a:solidFill>
                  <a:srgbClr val="000000"/>
                </a:solidFill>
                <a:latin typeface="Cambria Math" charset="0"/>
                <a:ea typeface="WenQuanYi Micro Hei" charset="0"/>
                <a:cs typeface="WenQuanYi Micro Hei" charset="0"/>
              </a:rPr>
              <a:t>) </a:t>
            </a:r>
            <a:r>
              <a:rPr lang="en-US" sz="3600" dirty="0">
                <a:solidFill>
                  <a:srgbClr val="000000"/>
                </a:solidFill>
                <a:latin typeface="Cambria Math" charset="0"/>
                <a:ea typeface="WenQuanYi Micro Hei" charset="0"/>
                <a:cs typeface="WenQuanYi Micro Hei" charset="0"/>
              </a:rPr>
              <a:t>(4) 𝑃</a:t>
            </a:r>
            <a:r>
              <a:rPr lang="en-US" sz="4800" baseline="1000" dirty="0">
                <a:solidFill>
                  <a:srgbClr val="000000"/>
                </a:solidFill>
                <a:latin typeface="Cambria Math" charset="0"/>
                <a:ea typeface="WenQuanYi Micro Hei" charset="0"/>
                <a:cs typeface="WenQuanYi Micro Hei" charset="0"/>
              </a:rPr>
              <a:t>(</a:t>
            </a:r>
            <a:r>
              <a:rPr lang="en-US" sz="3600" dirty="0">
                <a:solidFill>
                  <a:srgbClr val="000000"/>
                </a:solidFill>
                <a:latin typeface="Cambria Math" charset="0"/>
                <a:ea typeface="WenQuanYi Micro Hei" charset="0"/>
                <a:cs typeface="WenQuanYi Micro Hei" charset="0"/>
              </a:rPr>
              <a:t>𝐴’⋂𝐵’</a:t>
            </a:r>
            <a:r>
              <a:rPr lang="en-US" sz="4800" baseline="1000" dirty="0">
                <a:solidFill>
                  <a:srgbClr val="000000"/>
                </a:solidFill>
                <a:latin typeface="Cambria Math" charset="0"/>
                <a:ea typeface="WenQuanYi Micro Hei" charset="0"/>
                <a:cs typeface="WenQuanYi Micro Hei" charset="0"/>
              </a:rPr>
              <a:t>) </a:t>
            </a:r>
            <a:endParaRPr lang="en-US" sz="3600" dirty="0">
              <a:solidFill>
                <a:srgbClr val="000000"/>
              </a:solidFill>
              <a:latin typeface="Calibri" charset="0"/>
              <a:ea typeface="WenQuanYi Micro Hei" charset="0"/>
              <a:cs typeface="WenQuanYi Micro Hei" charset="0"/>
            </a:endParaRPr>
          </a:p>
        </p:txBody>
      </p:sp>
      <p:sp>
        <p:nvSpPr>
          <p:cNvPr id="3" name="Content Placeholder 2"/>
          <p:cNvSpPr>
            <a:spLocks noGrp="1"/>
          </p:cNvSpPr>
          <p:nvPr>
            <p:ph idx="1"/>
          </p:nvPr>
        </p:nvSpPr>
        <p:spPr>
          <a:xfrm>
            <a:off x="838200" y="1825625"/>
            <a:ext cx="10515600" cy="4096204"/>
          </a:xfrm>
        </p:spPr>
        <p:txBody>
          <a:bodyPr>
            <a:normAutofit/>
          </a:bodyPr>
          <a:lstStyle/>
          <a:p>
            <a:pPr marL="15443">
              <a:lnSpc>
                <a:spcPct val="117000"/>
              </a:lnSpc>
              <a:spcBef>
                <a:spcPts val="12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A and B are mutually exclusive thus </a:t>
            </a:r>
            <a:r>
              <a:rPr lang="en-US" dirty="0">
                <a:solidFill>
                  <a:srgbClr val="000000"/>
                </a:solidFill>
                <a:latin typeface="Cambria Math" charset="0"/>
                <a:ea typeface="WenQuanYi Micro Hei" charset="0"/>
                <a:cs typeface="WenQuanYi Micro Hei" charset="0"/>
              </a:rPr>
              <a:t>𝐴⋂𝐵 = </a:t>
            </a:r>
            <a:r>
              <a:rPr lang="en-IN" dirty="0">
                <a:solidFill>
                  <a:srgbClr val="000000"/>
                </a:solidFill>
                <a:latin typeface="Cambria Math" charset="0"/>
                <a:ea typeface="WenQuanYi Micro Hei" charset="0"/>
                <a:cs typeface="WenQuanYi Micro Hei" charset="0"/>
              </a:rPr>
              <a:t>ɸ</a:t>
            </a:r>
            <a:r>
              <a:rPr lang="en-US" dirty="0">
                <a:latin typeface="Calibri" charset="0"/>
                <a:ea typeface="WenQuanYi Micro Hei" charset="0"/>
                <a:cs typeface="WenQuanYi Micro Hei" charset="0"/>
              </a:rPr>
              <a:t> 	</a:t>
            </a:r>
          </a:p>
          <a:p>
            <a:pPr marL="514350" indent="-514350">
              <a:lnSpc>
                <a:spcPct val="117000"/>
              </a:lnSpc>
              <a:spcBef>
                <a:spcPts val="122"/>
              </a:spcBef>
              <a:buAutoNum type="arabicParenBoth"/>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P(A’) = 1 – P(A) = 1 – 0.3 = 0.7</a:t>
            </a:r>
          </a:p>
          <a:p>
            <a:pPr marL="514350" indent="-514350">
              <a:lnSpc>
                <a:spcPct val="117000"/>
              </a:lnSpc>
              <a:spcBef>
                <a:spcPts val="122"/>
              </a:spcBef>
              <a:buAutoNum type="arabicParenBoth"/>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P(</a:t>
            </a:r>
            <a:r>
              <a:rPr lang="en-US" dirty="0">
                <a:solidFill>
                  <a:srgbClr val="000000"/>
                </a:solidFill>
                <a:latin typeface="Cambria Math" charset="0"/>
                <a:ea typeface="WenQuanYi Micro Hei" charset="0"/>
                <a:cs typeface="WenQuanYi Micro Hei" charset="0"/>
              </a:rPr>
              <a:t>𝐴⋂𝐵) = 0</a:t>
            </a:r>
          </a:p>
          <a:p>
            <a:pPr marL="514350" indent="-514350">
              <a:lnSpc>
                <a:spcPct val="117000"/>
              </a:lnSpc>
              <a:spcBef>
                <a:spcPts val="122"/>
              </a:spcBef>
              <a:buAutoNum type="arabicParenBoth"/>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solidFill>
                  <a:srgbClr val="000000"/>
                </a:solidFill>
                <a:latin typeface="Cambria Math" charset="0"/>
                <a:ea typeface="WenQuanYi Micro Hei" charset="0"/>
                <a:cs typeface="WenQuanYi Micro Hei" charset="0"/>
              </a:rPr>
              <a:t>P(𝐴 ∪ 𝐵) = P(A) + P(B) = 0.3 + 0.45 = 0.75</a:t>
            </a:r>
          </a:p>
          <a:p>
            <a:pPr marL="514350" indent="-514350">
              <a:lnSpc>
                <a:spcPct val="117000"/>
              </a:lnSpc>
              <a:spcBef>
                <a:spcPts val="122"/>
              </a:spcBef>
              <a:buAutoNum type="arabicParenBoth"/>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solidFill>
                  <a:srgbClr val="000000"/>
                </a:solidFill>
                <a:latin typeface="Cambria Math" charset="0"/>
                <a:ea typeface="WenQuanYi Micro Hei" charset="0"/>
                <a:cs typeface="WenQuanYi Micro Hei" charset="0"/>
              </a:rPr>
              <a:t>P(𝐴’⋂𝐵’) = 1 - P (𝐴’ ⋂ 𝐵’)’  = 1 – P(𝐴 ∪ 𝐵) = 1 – 0.75 = 0.25</a:t>
            </a:r>
            <a:endParaRPr lang="en-US" dirty="0">
              <a:latin typeface="Calibri" charset="0"/>
              <a:ea typeface="WenQuanYi Micro Hei" charset="0"/>
              <a:cs typeface="WenQuanYi Micro Hei" charset="0"/>
            </a:endParaRP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p:txBody>
      </p:sp>
      <p:sp>
        <p:nvSpPr>
          <p:cNvPr id="4"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p:cNvSpPr>
            <a:spLocks noChangeArrowheads="1"/>
          </p:cNvSpPr>
          <p:nvPr/>
        </p:nvSpPr>
        <p:spPr bwMode="auto">
          <a:xfrm>
            <a:off x="0" y="876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59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charset="0"/>
                <a:ea typeface="WenQuanYi Micro Hei" charset="0"/>
                <a:cs typeface="WenQuanYi Micro Hei" charset="0"/>
              </a:rPr>
              <a:t>Sample space</a:t>
            </a:r>
            <a:endParaRPr lang="en-US" dirty="0"/>
          </a:p>
        </p:txBody>
      </p:sp>
      <p:sp>
        <p:nvSpPr>
          <p:cNvPr id="3" name="Content Placeholder 2"/>
          <p:cNvSpPr>
            <a:spLocks noGrp="1"/>
          </p:cNvSpPr>
          <p:nvPr>
            <p:ph idx="1"/>
          </p:nvPr>
        </p:nvSpPr>
        <p:spPr/>
        <p:txBody>
          <a:bodyPr>
            <a:normAutofit/>
          </a:bodyPr>
          <a:lstStyle/>
          <a:p>
            <a:r>
              <a:rPr lang="en-US" sz="3200" dirty="0">
                <a:solidFill>
                  <a:srgbClr val="000000"/>
                </a:solidFill>
                <a:latin typeface="Calibri" charset="0"/>
                <a:ea typeface="WenQuanYi Micro Hei" charset="0"/>
                <a:cs typeface="WenQuanYi Micro Hei" charset="0"/>
              </a:rPr>
              <a:t>The sample space for a random experiment is the set of all experimental outcomes.</a:t>
            </a:r>
            <a:br>
              <a:rPr lang="en-US" sz="3200" dirty="0">
                <a:solidFill>
                  <a:srgbClr val="000000"/>
                </a:solidFill>
                <a:latin typeface="Calibri" charset="0"/>
                <a:ea typeface="WenQuanYi Micro Hei" charset="0"/>
                <a:cs typeface="WenQuanYi Micro Hei" charset="0"/>
              </a:rPr>
            </a:br>
            <a:r>
              <a:rPr lang="en-US" sz="3200" dirty="0">
                <a:solidFill>
                  <a:srgbClr val="000000"/>
                </a:solidFill>
                <a:latin typeface="Calibri" charset="0"/>
                <a:ea typeface="WenQuanYi Micro Hei" charset="0"/>
                <a:cs typeface="WenQuanYi Micro Hei" charset="0"/>
              </a:rPr>
              <a:t/>
            </a:r>
            <a:br>
              <a:rPr lang="en-US" sz="3200" dirty="0">
                <a:solidFill>
                  <a:srgbClr val="000000"/>
                </a:solidFill>
                <a:latin typeface="Calibri" charset="0"/>
                <a:ea typeface="WenQuanYi Micro Hei" charset="0"/>
                <a:cs typeface="WenQuanYi Micro Hei" charset="0"/>
              </a:rPr>
            </a:br>
            <a:r>
              <a:rPr lang="en-US" sz="3200" dirty="0">
                <a:solidFill>
                  <a:srgbClr val="000000"/>
                </a:solidFill>
                <a:latin typeface="Calibri" charset="0"/>
                <a:ea typeface="WenQuanYi Micro Hei" charset="0"/>
                <a:cs typeface="WenQuanYi Micro Hei" charset="0"/>
              </a:rPr>
              <a:t>Example: tossing of coin</a:t>
            </a:r>
          </a:p>
          <a:p>
            <a:r>
              <a:rPr lang="en-US" sz="3200" dirty="0">
                <a:solidFill>
                  <a:srgbClr val="000000"/>
                </a:solidFill>
                <a:latin typeface="Calibri" charset="0"/>
              </a:rPr>
              <a:t>Sample space= {H, T}</a:t>
            </a:r>
          </a:p>
          <a:p>
            <a:endParaRPr lang="en-US" sz="3200" dirty="0">
              <a:solidFill>
                <a:srgbClr val="000000"/>
              </a:solidFill>
              <a:latin typeface="Calibri" charset="0"/>
            </a:endParaRPr>
          </a:p>
          <a:p>
            <a:pPr marL="0" indent="0">
              <a:buNone/>
            </a:pPr>
            <a:r>
              <a:rPr lang="en-US" sz="3200" dirty="0">
                <a:solidFill>
                  <a:srgbClr val="000000"/>
                </a:solidFill>
                <a:latin typeface="Calibri" charset="0"/>
                <a:ea typeface="WenQuanYi Micro Hei" charset="0"/>
                <a:cs typeface="WenQuanYi Micro Hei" charset="0"/>
              </a:rPr>
              <a:t>   Example: Rolling a die</a:t>
            </a:r>
          </a:p>
          <a:p>
            <a:r>
              <a:rPr lang="en-US" sz="3200" dirty="0">
                <a:solidFill>
                  <a:srgbClr val="000000"/>
                </a:solidFill>
                <a:latin typeface="Calibri" charset="0"/>
              </a:rPr>
              <a:t>Sample space= {1,2,3,4,5,6}</a:t>
            </a:r>
            <a:endParaRPr lang="en-US" sz="3200" dirty="0"/>
          </a:p>
          <a:p>
            <a:endParaRPr lang="en-US" sz="3200" dirty="0"/>
          </a:p>
        </p:txBody>
      </p:sp>
    </p:spTree>
    <p:extLst>
      <p:ext uri="{BB962C8B-B14F-4D97-AF65-F5344CB8AC3E}">
        <p14:creationId xmlns:p14="http://schemas.microsoft.com/office/powerpoint/2010/main" val="31015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144"/>
            <a:ext cx="10515600" cy="1325563"/>
          </a:xfrm>
        </p:spPr>
        <p:txBody>
          <a:bodyPr/>
          <a:lstStyle/>
          <a:p>
            <a:r>
              <a:rPr lang="en-IN"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707"/>
                <a:ext cx="10549379" cy="4826850"/>
              </a:xfrm>
            </p:spPr>
            <p:txBody>
              <a:bodyPr>
                <a:normAutofit/>
              </a:bodyPr>
              <a:lstStyle/>
              <a:p>
                <a:pPr algn="just"/>
                <a:r>
                  <a:rPr lang="en-IN" dirty="0">
                    <a:solidFill>
                      <a:srgbClr val="000000"/>
                    </a:solidFill>
                    <a:latin typeface="Calibri" charset="0"/>
                    <a:ea typeface="WenQuanYi Micro Hei" charset="0"/>
                    <a:cs typeface="WenQuanYi Micro Hei" charset="0"/>
                  </a:rPr>
                  <a:t>If A and B are two events of sample space S then the probability of occurrence of event A provided that event B has already occurred is given by </a:t>
                </a:r>
              </a:p>
              <a:p>
                <a:pPr marL="0" indent="0" algn="just">
                  <a:buNone/>
                </a:pPr>
                <a:r>
                  <a:rPr lang="en-IN" dirty="0">
                    <a:solidFill>
                      <a:srgbClr val="000000"/>
                    </a:solidFill>
                    <a:latin typeface="Calibri" charset="0"/>
                    <a:ea typeface="WenQuanYi Micro Hei" charset="0"/>
                    <a:cs typeface="WenQuanYi Micro Hei" charset="0"/>
                  </a:rPr>
                  <a:t>			</a:t>
                </a:r>
                <a:r>
                  <a:rPr lang="en-US" dirty="0">
                    <a:solidFill>
                      <a:srgbClr val="000000"/>
                    </a:solidFill>
                    <a:latin typeface="Calibri" charset="0"/>
                    <a:ea typeface="WenQuanYi Micro Hei" charset="0"/>
                    <a:cs typeface="WenQuanYi Micro Hei" charset="0"/>
                  </a:rPr>
                  <a:t>P(A|B) = </a:t>
                </a:r>
                <a14:m>
                  <m:oMath xmlns:m="http://schemas.openxmlformats.org/officeDocument/2006/math">
                    <m:f>
                      <m:fPr>
                        <m:ctrlPr>
                          <a:rPr lang="en-US" i="1" smtClean="0">
                            <a:solidFill>
                              <a:srgbClr val="000000"/>
                            </a:solidFill>
                            <a:latin typeface="Cambria Math"/>
                          </a:rPr>
                        </m:ctrlPr>
                      </m:fPr>
                      <m:num>
                        <m:r>
                          <a:rPr lang="en-IN" b="0" i="1" smtClean="0">
                            <a:solidFill>
                              <a:srgbClr val="000000"/>
                            </a:solidFill>
                            <a:latin typeface="Cambria Math" panose="02040503050406030204" pitchFamily="18" charset="0"/>
                          </a:rPr>
                          <m:t>𝑃</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𝐴</m:t>
                        </m:r>
                        <m:r>
                          <a:rPr lang="en-IN"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𝐵</m:t>
                        </m:r>
                        <m:r>
                          <a:rPr lang="en-IN" i="1">
                            <a:solidFill>
                              <a:srgbClr val="000000"/>
                            </a:solidFill>
                            <a:latin typeface="Cambria Math" panose="02040503050406030204" pitchFamily="18" charset="0"/>
                          </a:rPr>
                          <m:t>)</m:t>
                        </m:r>
                      </m:num>
                      <m:den>
                        <m:r>
                          <a:rPr lang="en-IN" b="0" i="1" smtClean="0">
                            <a:solidFill>
                              <a:srgbClr val="000000"/>
                            </a:solidFill>
                            <a:latin typeface="Cambria Math" panose="02040503050406030204" pitchFamily="18" charset="0"/>
                          </a:rPr>
                          <m:t>𝑃</m:t>
                        </m:r>
                        <m:r>
                          <a:rPr lang="en-IN" i="1">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𝐵</m:t>
                        </m:r>
                        <m:r>
                          <a:rPr lang="en-IN" i="1">
                            <a:solidFill>
                              <a:srgbClr val="000000"/>
                            </a:solidFill>
                            <a:latin typeface="Cambria Math" panose="02040503050406030204" pitchFamily="18" charset="0"/>
                          </a:rPr>
                          <m:t>)</m:t>
                        </m:r>
                      </m:den>
                    </m:f>
                  </m:oMath>
                </a14:m>
                <a:r>
                  <a:rPr lang="en-IN" dirty="0">
                    <a:solidFill>
                      <a:srgbClr val="000000"/>
                    </a:solidFill>
                    <a:latin typeface="Calibri" charset="0"/>
                    <a:ea typeface="WenQuanYi Micro Hei" charset="0"/>
                    <a:cs typeface="WenQuanYi Micro Hei" charset="0"/>
                  </a:rPr>
                  <a:t>,  where </a:t>
                </a:r>
                <a14:m>
                  <m:oMath xmlns:m="http://schemas.openxmlformats.org/officeDocument/2006/math">
                    <m:r>
                      <a:rPr lang="en-IN" b="0" i="1" smtClean="0">
                        <a:solidFill>
                          <a:srgbClr val="000000"/>
                        </a:solidFill>
                        <a:latin typeface="Cambria Math" panose="02040503050406030204" pitchFamily="18" charset="0"/>
                        <a:ea typeface="WenQuanYi Micro Hei" charset="0"/>
                        <a:cs typeface="WenQuanYi Micro Hei" charset="0"/>
                      </a:rPr>
                      <m:t>𝑃</m:t>
                    </m:r>
                    <m:d>
                      <m:dPr>
                        <m:ctrlPr>
                          <a:rPr lang="en-IN" b="0" i="1" smtClean="0">
                            <a:solidFill>
                              <a:srgbClr val="000000"/>
                            </a:solidFill>
                            <a:latin typeface="Cambria Math"/>
                            <a:ea typeface="WenQuanYi Micro Hei" charset="0"/>
                            <a:cs typeface="WenQuanYi Micro Hei" charset="0"/>
                          </a:rPr>
                        </m:ctrlPr>
                      </m:dPr>
                      <m:e>
                        <m:r>
                          <a:rPr lang="en-IN" b="0" i="1" smtClean="0">
                            <a:solidFill>
                              <a:srgbClr val="000000"/>
                            </a:solidFill>
                            <a:latin typeface="Cambria Math" panose="02040503050406030204" pitchFamily="18" charset="0"/>
                            <a:ea typeface="WenQuanYi Micro Hei" charset="0"/>
                            <a:cs typeface="WenQuanYi Micro Hei" charset="0"/>
                          </a:rPr>
                          <m:t>𝐵</m:t>
                        </m:r>
                      </m:e>
                    </m:d>
                    <m:r>
                      <a:rPr lang="en-IN" b="0" i="1" smtClean="0">
                        <a:solidFill>
                          <a:srgbClr val="000000"/>
                        </a:solidFill>
                        <a:latin typeface="Cambria Math" panose="02040503050406030204" pitchFamily="18" charset="0"/>
                        <a:ea typeface="WenQuanYi Micro Hei" charset="0"/>
                        <a:cs typeface="WenQuanYi Micro Hei" charset="0"/>
                      </a:rPr>
                      <m:t>&gt;0</m:t>
                    </m:r>
                  </m:oMath>
                </a14:m>
                <a:endParaRPr lang="en-IN" dirty="0">
                  <a:solidFill>
                    <a:srgbClr val="000000"/>
                  </a:solidFill>
                  <a:latin typeface="Calibri" charset="0"/>
                  <a:ea typeface="WenQuanYi Micro Hei" charset="0"/>
                  <a:cs typeface="WenQuanYi Micro Hei" charset="0"/>
                </a:endParaRPr>
              </a:p>
              <a:p>
                <a:pPr marL="0" indent="0" algn="just">
                  <a:buNone/>
                </a:pPr>
                <a:endParaRPr lang="en-IN" dirty="0">
                  <a:solidFill>
                    <a:srgbClr val="000000"/>
                  </a:solidFill>
                  <a:latin typeface="Calibri" charset="0"/>
                  <a:ea typeface="WenQuanYi Micro Hei" charset="0"/>
                  <a:cs typeface="WenQuanYi Micro Hei" charset="0"/>
                </a:endParaRPr>
              </a:p>
              <a:p>
                <a:r>
                  <a:rPr lang="en-US" dirty="0">
                    <a:solidFill>
                      <a:srgbClr val="000000"/>
                    </a:solidFill>
                    <a:latin typeface="Calibri" charset="0"/>
                    <a:ea typeface="WenQuanYi Micro Hei" charset="0"/>
                    <a:cs typeface="WenQuanYi Micro Hei" charset="0"/>
                  </a:rPr>
                  <a:t>We read P(A|B) as probability of ‘A given B’.</a:t>
                </a:r>
              </a:p>
              <a:p>
                <a:endParaRPr lang="en-US" dirty="0">
                  <a:solidFill>
                    <a:srgbClr val="000000"/>
                  </a:solidFill>
                  <a:latin typeface="Cambria Math" charset="0"/>
                  <a:ea typeface="WenQuanYi Micro Hei" charset="0"/>
                  <a:cs typeface="WenQuanYi Micro Hei"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707"/>
                <a:ext cx="10549379" cy="4826850"/>
              </a:xfrm>
              <a:blipFill rotWithShape="0">
                <a:blip r:embed="rId2"/>
                <a:stretch>
                  <a:fillRect l="-982" t="-2020" r="-1213"/>
                </a:stretch>
              </a:blipFill>
            </p:spPr>
            <p:txBody>
              <a:bodyPr/>
              <a:lstStyle/>
              <a:p>
                <a:r>
                  <a:rPr lang="en-IN">
                    <a:noFill/>
                  </a:rPr>
                  <a:t> </a:t>
                </a:r>
              </a:p>
            </p:txBody>
          </p:sp>
        </mc:Fallback>
      </mc:AlternateContent>
    </p:spTree>
    <p:extLst>
      <p:ext uri="{BB962C8B-B14F-4D97-AF65-F5344CB8AC3E}">
        <p14:creationId xmlns:p14="http://schemas.microsoft.com/office/powerpoint/2010/main" val="2024495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144"/>
            <a:ext cx="10515600" cy="1325563"/>
          </a:xfrm>
        </p:spPr>
        <p:txBody>
          <a:bodyPr/>
          <a:lstStyle/>
          <a:p>
            <a:r>
              <a:rPr lang="en-IN" dirty="0"/>
              <a:t>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707"/>
                <a:ext cx="10549379" cy="820458"/>
              </a:xfrm>
            </p:spPr>
            <p:txBody>
              <a:bodyPr/>
              <a:lstStyle/>
              <a:p>
                <a:pPr marL="0" indent="0" algn="just">
                  <a:buNone/>
                </a:pPr>
                <a:r>
                  <a:rPr lang="en-US" dirty="0">
                    <a:solidFill>
                      <a:srgbClr val="000000"/>
                    </a:solidFill>
                    <a:latin typeface="Calibri" charset="0"/>
                    <a:ea typeface="WenQuanYi Micro Hei" charset="0"/>
                    <a:cs typeface="WenQuanYi Micro Hei" charset="0"/>
                  </a:rPr>
                  <a:t>P(A|B) = </a:t>
                </a:r>
                <a14:m>
                  <m:oMath xmlns:m="http://schemas.openxmlformats.org/officeDocument/2006/math">
                    <m:f>
                      <m:fPr>
                        <m:ctrlPr>
                          <a:rPr lang="en-US" i="1" smtClean="0">
                            <a:solidFill>
                              <a:srgbClr val="000000"/>
                            </a:solidFill>
                            <a:latin typeface="Cambria Math"/>
                          </a:rPr>
                        </m:ctrlPr>
                      </m:fPr>
                      <m:num>
                        <m:r>
                          <a:rPr lang="en-IN" b="0" i="1" smtClean="0">
                            <a:solidFill>
                              <a:srgbClr val="000000"/>
                            </a:solidFill>
                            <a:latin typeface="Cambria Math" panose="02040503050406030204" pitchFamily="18" charset="0"/>
                          </a:rPr>
                          <m:t>𝑃</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𝐴</m:t>
                        </m:r>
                        <m:r>
                          <a:rPr lang="en-IN"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𝐵</m:t>
                        </m:r>
                        <m:r>
                          <a:rPr lang="en-IN" i="1">
                            <a:solidFill>
                              <a:srgbClr val="000000"/>
                            </a:solidFill>
                            <a:latin typeface="Cambria Math" panose="02040503050406030204" pitchFamily="18" charset="0"/>
                          </a:rPr>
                          <m:t>)</m:t>
                        </m:r>
                      </m:num>
                      <m:den>
                        <m:r>
                          <a:rPr lang="en-IN" b="0" i="1" smtClean="0">
                            <a:solidFill>
                              <a:srgbClr val="000000"/>
                            </a:solidFill>
                            <a:latin typeface="Cambria Math" panose="02040503050406030204" pitchFamily="18" charset="0"/>
                          </a:rPr>
                          <m:t>𝑃</m:t>
                        </m:r>
                        <m:r>
                          <a:rPr lang="en-IN" i="1">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𝐵</m:t>
                        </m:r>
                        <m:r>
                          <a:rPr lang="en-IN" i="1">
                            <a:solidFill>
                              <a:srgbClr val="000000"/>
                            </a:solidFill>
                            <a:latin typeface="Cambria Math" panose="02040503050406030204" pitchFamily="18" charset="0"/>
                          </a:rPr>
                          <m:t>)</m:t>
                        </m:r>
                      </m:den>
                    </m:f>
                  </m:oMath>
                </a14:m>
                <a:endParaRPr lang="en-IN" dirty="0">
                  <a:solidFill>
                    <a:srgbClr val="000000"/>
                  </a:solidFill>
                  <a:latin typeface="Calibri" charset="0"/>
                  <a:ea typeface="WenQuanYi Micro Hei" charset="0"/>
                  <a:cs typeface="WenQuanYi Micro Hei" charset="0"/>
                </a:endParaRPr>
              </a:p>
              <a:p>
                <a:pPr marL="0" indent="0">
                  <a:buNone/>
                </a:pPr>
                <a:endParaRPr lang="en-US" dirty="0">
                  <a:solidFill>
                    <a:srgbClr val="000000"/>
                  </a:solidFill>
                  <a:latin typeface="Cambria Math" charset="0"/>
                  <a:ea typeface="WenQuanYi Micro Hei" charset="0"/>
                  <a:cs typeface="WenQuanYi Micro Hei" charset="0"/>
                </a:endParaRPr>
              </a:p>
              <a:p>
                <a:pPr marL="0" indent="0">
                  <a:buNone/>
                </a:pPr>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707"/>
                <a:ext cx="10549379" cy="820458"/>
              </a:xfrm>
              <a:blipFill rotWithShape="0">
                <a:blip r:embed="rId2"/>
                <a:stretch>
                  <a:fillRect l="-1155"/>
                </a:stretch>
              </a:blipFill>
            </p:spPr>
            <p:txBody>
              <a:bodyPr/>
              <a:lstStyle/>
              <a:p>
                <a:r>
                  <a:rPr lang="en-IN">
                    <a:noFill/>
                  </a:rPr>
                  <a:t> </a:t>
                </a:r>
              </a:p>
            </p:txBody>
          </p:sp>
        </mc:Fallback>
      </mc:AlternateContent>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56" y="2882377"/>
            <a:ext cx="5307290" cy="3537277"/>
          </a:xfrm>
          <a:prstGeom prst="rect">
            <a:avLst/>
          </a:prstGeom>
        </p:spPr>
      </p:pic>
      <p:grpSp>
        <p:nvGrpSpPr>
          <p:cNvPr id="8" name="Group 7"/>
          <p:cNvGrpSpPr/>
          <p:nvPr/>
        </p:nvGrpSpPr>
        <p:grpSpPr>
          <a:xfrm>
            <a:off x="4021311" y="1051871"/>
            <a:ext cx="7733915" cy="1738465"/>
            <a:chOff x="4021311" y="1051871"/>
            <a:chExt cx="7733915" cy="1738465"/>
          </a:xfrm>
        </p:grpSpPr>
        <p:sp>
          <p:nvSpPr>
            <p:cNvPr id="6" name="Rounded Rectangular Callout 5"/>
            <p:cNvSpPr/>
            <p:nvPr/>
          </p:nvSpPr>
          <p:spPr>
            <a:xfrm rot="5400000">
              <a:off x="7019036" y="-1945854"/>
              <a:ext cx="1738465" cy="7733915"/>
            </a:xfrm>
            <a:prstGeom prst="wedgeRoundRectCallout">
              <a:avLst>
                <a:gd name="adj1" fmla="val -21918"/>
                <a:gd name="adj2" fmla="val 5774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4274270" y="1136273"/>
              <a:ext cx="7330126" cy="1569660"/>
            </a:xfrm>
            <a:prstGeom prst="rect">
              <a:avLst/>
            </a:prstGeom>
            <a:noFill/>
          </p:spPr>
          <p:txBody>
            <a:bodyPr wrap="square" rtlCol="0">
              <a:spAutoFit/>
            </a:bodyPr>
            <a:lstStyle/>
            <a:p>
              <a:pPr algn="just"/>
              <a:r>
                <a:rPr lang="en-IN" sz="2400" dirty="0">
                  <a:solidFill>
                    <a:srgbClr val="FFFF00"/>
                  </a:solidFill>
                </a:rPr>
                <a:t>Conditional probability is actually process of narrowing the sample space. If we want to find the occurrence of event A provided that event B has already occurred then for event A the new sample space narrow down to B</a:t>
              </a:r>
              <a:r>
                <a:rPr lang="en-IN" dirty="0"/>
                <a:t>.</a:t>
              </a:r>
            </a:p>
          </p:txBody>
        </p:sp>
      </p:grpSp>
    </p:spTree>
    <p:extLst>
      <p:ext uri="{BB962C8B-B14F-4D97-AF65-F5344CB8AC3E}">
        <p14:creationId xmlns:p14="http://schemas.microsoft.com/office/powerpoint/2010/main" val="11961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Example-7 A math teacher gave her class two tests. 25% of the class passed both tests and 42% of the class passed the first test. What present of those who passed the first test also passed the second test?</a:t>
            </a:r>
            <a:br>
              <a:rPr lang="en-IN" sz="2800" dirty="0"/>
            </a:br>
            <a:endParaRPr lang="en-IN" sz="2800" dirty="0"/>
          </a:p>
        </p:txBody>
      </p:sp>
      <p:sp>
        <p:nvSpPr>
          <p:cNvPr id="3" name="Content Placeholder 2"/>
          <p:cNvSpPr>
            <a:spLocks noGrp="1"/>
          </p:cNvSpPr>
          <p:nvPr>
            <p:ph idx="1"/>
          </p:nvPr>
        </p:nvSpPr>
        <p:spPr/>
        <p:txBody>
          <a:bodyPr/>
          <a:lstStyle/>
          <a:p>
            <a:r>
              <a:rPr lang="en-IN" dirty="0" smtClean="0"/>
              <a:t>Solution : Event </a:t>
            </a:r>
            <a:r>
              <a:rPr lang="en-IN" dirty="0"/>
              <a:t>A : Students passed first test </a:t>
            </a:r>
          </a:p>
          <a:p>
            <a:pPr marL="0" indent="0">
              <a:buNone/>
            </a:pPr>
            <a:r>
              <a:rPr lang="en-IN" dirty="0" smtClean="0"/>
              <a:t>                     Event </a:t>
            </a:r>
            <a:r>
              <a:rPr lang="en-IN" dirty="0"/>
              <a:t>B </a:t>
            </a:r>
            <a:r>
              <a:rPr lang="en-IN" dirty="0" smtClean="0"/>
              <a:t>: Students </a:t>
            </a:r>
            <a:r>
              <a:rPr lang="en-IN" dirty="0"/>
              <a:t>passed second test </a:t>
            </a:r>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467" y="3994234"/>
            <a:ext cx="8541260" cy="12408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21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wipe(down)">
                                      <p:cBhvr>
                                        <p:cTn id="19"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t>Example 8 At </a:t>
            </a:r>
            <a:r>
              <a:rPr lang="en-IN" sz="2400" b="1" dirty="0" smtClean="0"/>
              <a:t>MU University</a:t>
            </a:r>
            <a:r>
              <a:rPr lang="en-IN" sz="2400" b="1" dirty="0"/>
              <a:t>, the probability that a student takes OODP and WT is 0.087. The probability that a student takes OODP is 0.68. What is the probability that a student takes WT given that the student is taking OODP?</a:t>
            </a:r>
            <a:r>
              <a:rPr lang="en-IN" sz="2400" dirty="0"/>
              <a:t/>
            </a:r>
            <a:br>
              <a:rPr lang="en-IN" sz="2400" dirty="0"/>
            </a:br>
            <a:endParaRPr lang="en-IN" sz="2400" dirty="0"/>
          </a:p>
        </p:txBody>
      </p:sp>
      <p:sp>
        <p:nvSpPr>
          <p:cNvPr id="3" name="Content Placeholder 2"/>
          <p:cNvSpPr>
            <a:spLocks noGrp="1"/>
          </p:cNvSpPr>
          <p:nvPr>
            <p:ph idx="1"/>
          </p:nvPr>
        </p:nvSpPr>
        <p:spPr/>
        <p:txBody>
          <a:bodyPr>
            <a:normAutofit/>
          </a:bodyPr>
          <a:lstStyle/>
          <a:p>
            <a:r>
              <a:rPr lang="en-IN" sz="2400" dirty="0" smtClean="0"/>
              <a:t>Event </a:t>
            </a:r>
            <a:r>
              <a:rPr lang="en-IN" sz="2400" dirty="0"/>
              <a:t>A : Students takes OODP . </a:t>
            </a:r>
            <a:endParaRPr lang="en-IN" sz="2400" dirty="0" smtClean="0"/>
          </a:p>
          <a:p>
            <a:r>
              <a:rPr lang="en-IN" sz="2400" dirty="0" smtClean="0"/>
              <a:t>Event </a:t>
            </a:r>
            <a:r>
              <a:rPr lang="en-IN" sz="2400" dirty="0"/>
              <a:t>B Student takes WT </a:t>
            </a:r>
          </a:p>
          <a:p>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287" y="3603711"/>
            <a:ext cx="6496771" cy="1181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8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1000"/>
                                        <p:tgtEl>
                                          <p:spTgt spid="2050"/>
                                        </p:tgtEl>
                                      </p:cBhvr>
                                    </p:animEffect>
                                    <p:anim calcmode="lin" valueType="num">
                                      <p:cBhvr>
                                        <p:cTn id="22" dur="1000" fill="hold"/>
                                        <p:tgtEl>
                                          <p:spTgt spid="2050"/>
                                        </p:tgtEl>
                                        <p:attrNameLst>
                                          <p:attrName>ppt_x</p:attrName>
                                        </p:attrNameLst>
                                      </p:cBhvr>
                                      <p:tavLst>
                                        <p:tav tm="0">
                                          <p:val>
                                            <p:strVal val="#ppt_x"/>
                                          </p:val>
                                        </p:tav>
                                        <p:tav tm="100000">
                                          <p:val>
                                            <p:strVal val="#ppt_x"/>
                                          </p:val>
                                        </p:tav>
                                      </p:tavLst>
                                    </p:anim>
                                    <p:anim calcmode="lin" valueType="num">
                                      <p:cBhvr>
                                        <p:cTn id="23"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t>Example 9 What is the probability of selecting two queen cards from the deck of 52 cards?</a:t>
            </a:r>
            <a:br>
              <a:rPr lang="en-IN" sz="3200" b="1" dirty="0"/>
            </a:br>
            <a:endParaRPr lang="en-IN" sz="3200" b="1" dirty="0"/>
          </a:p>
        </p:txBody>
      </p:sp>
      <p:sp>
        <p:nvSpPr>
          <p:cNvPr id="3" name="Content Placeholder 2"/>
          <p:cNvSpPr>
            <a:spLocks noGrp="1"/>
          </p:cNvSpPr>
          <p:nvPr>
            <p:ph idx="1"/>
          </p:nvPr>
        </p:nvSpPr>
        <p:spPr/>
        <p:txBody>
          <a:bodyPr/>
          <a:lstStyle/>
          <a:p>
            <a:r>
              <a:rPr lang="en-IN" dirty="0" smtClean="0"/>
              <a:t>Solution : In </a:t>
            </a:r>
            <a:r>
              <a:rPr lang="en-IN" dirty="0"/>
              <a:t>a deck of 52 cards, there are 4 queen cards. Since we need to select the two cards from the deck, hence, first, we will find the probability of selecting the first card from the deck.</a:t>
            </a:r>
          </a:p>
          <a:p>
            <a:r>
              <a:rPr lang="en-IN" dirty="0"/>
              <a:t>Number of queen cards in a deck = 4</a:t>
            </a:r>
          </a:p>
          <a:p>
            <a:r>
              <a:rPr lang="en-IN" dirty="0"/>
              <a:t>Total number of cards in a deck = </a:t>
            </a:r>
            <a:r>
              <a:rPr lang="en-IN" dirty="0" smtClean="0"/>
              <a:t>52</a:t>
            </a:r>
          </a:p>
          <a:p>
            <a:r>
              <a:rPr lang="en-IN" dirty="0"/>
              <a:t>The probability of selecting a queen card from a deck = 4/52 =1/13</a:t>
            </a:r>
          </a:p>
          <a:p>
            <a:endParaRPr lang="en-IN" dirty="0"/>
          </a:p>
          <a:p>
            <a:endParaRPr lang="en-IN" dirty="0"/>
          </a:p>
        </p:txBody>
      </p:sp>
    </p:spTree>
    <p:extLst>
      <p:ext uri="{BB962C8B-B14F-4D97-AF65-F5344CB8AC3E}">
        <p14:creationId xmlns:p14="http://schemas.microsoft.com/office/powerpoint/2010/main" val="310626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419" y="460288"/>
            <a:ext cx="10515600" cy="4351338"/>
          </a:xfrm>
        </p:spPr>
        <p:txBody>
          <a:bodyPr/>
          <a:lstStyle/>
          <a:p>
            <a:r>
              <a:rPr lang="en-IN" dirty="0" smtClean="0"/>
              <a:t>Now</a:t>
            </a:r>
            <a:r>
              <a:rPr lang="en-IN" dirty="0"/>
              <a:t>, we will compute the probability of picking up the second card from the deck.</a:t>
            </a:r>
          </a:p>
          <a:p>
            <a:r>
              <a:rPr lang="en-IN" dirty="0"/>
              <a:t>Number of queen cards left in a deck = 3</a:t>
            </a:r>
          </a:p>
          <a:p>
            <a:r>
              <a:rPr lang="en-IN" dirty="0"/>
              <a:t>Total number of cards left in a deck = 51</a:t>
            </a:r>
          </a:p>
          <a:p>
            <a:r>
              <a:rPr lang="en-IN" dirty="0"/>
              <a:t>The probability of picking up a queen card, given that a queen card has already been selected =  3/51  =P(B/A)</a:t>
            </a:r>
          </a:p>
          <a:p>
            <a:r>
              <a:rPr lang="en-IN" dirty="0"/>
              <a:t>we need to tell the probability of picking up two queen cards, therefore we will multiply the probabilities above:</a:t>
            </a:r>
          </a:p>
          <a:p>
            <a:endParaRPr lang="en-IN" dirty="0"/>
          </a:p>
        </p:txBody>
      </p:sp>
      <p:pic>
        <p:nvPicPr>
          <p:cNvPr id="4" name="Content Placeholder 3"/>
          <p:cNvPicPr>
            <a:picLocks/>
          </p:cNvPicPr>
          <p:nvPr/>
        </p:nvPicPr>
        <p:blipFill>
          <a:blip r:embed="rId2"/>
          <a:stretch>
            <a:fillRect/>
          </a:stretch>
        </p:blipFill>
        <p:spPr>
          <a:xfrm>
            <a:off x="2079321" y="4278367"/>
            <a:ext cx="5060515" cy="1734126"/>
          </a:xfrm>
          <a:prstGeom prst="rect">
            <a:avLst/>
          </a:prstGeom>
        </p:spPr>
      </p:pic>
    </p:spTree>
    <p:extLst>
      <p:ext uri="{BB962C8B-B14F-4D97-AF65-F5344CB8AC3E}">
        <p14:creationId xmlns:p14="http://schemas.microsoft.com/office/powerpoint/2010/main" val="263765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fade">
                                      <p:cBhvr>
                                        <p:cTn id="42" dur="1000"/>
                                        <p:tgtEl>
                                          <p:spTgt spid="4"/>
                                        </p:tgtEl>
                                      </p:cBhvr>
                                    </p:animEffect>
                                    <p:anim calcmode="lin" valueType="num">
                                      <p:cBhvr>
                                        <p:cTn id="43" dur="1000" fill="hold"/>
                                        <p:tgtEl>
                                          <p:spTgt spid="4"/>
                                        </p:tgtEl>
                                        <p:attrNameLst>
                                          <p:attrName>ppt_x</p:attrName>
                                        </p:attrNameLst>
                                      </p:cBhvr>
                                      <p:tavLst>
                                        <p:tav tm="0">
                                          <p:val>
                                            <p:strVal val="#ppt_x"/>
                                          </p:val>
                                        </p:tav>
                                        <p:tav tm="100000">
                                          <p:val>
                                            <p:strVal val="#ppt_x"/>
                                          </p:val>
                                        </p:tav>
                                      </p:tavLst>
                                    </p:anim>
                                    <p:anim calcmode="lin" valueType="num">
                                      <p:cBhvr>
                                        <p:cTn id="4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a:t>Example 10:  Two dies are thrown simultaneously and the sum of the numbers obtained is found to be 7. What is the probability that the number 3 has appeared at least once?</a:t>
            </a:r>
            <a:r>
              <a:rPr lang="en-IN" sz="2800" dirty="0"/>
              <a:t/>
            </a:r>
            <a:br>
              <a:rPr lang="en-IN" sz="2800" dirty="0"/>
            </a:br>
            <a:endParaRPr lang="en-IN" sz="2800" dirty="0"/>
          </a:p>
        </p:txBody>
      </p:sp>
      <p:sp>
        <p:nvSpPr>
          <p:cNvPr id="3" name="Content Placeholder 2"/>
          <p:cNvSpPr>
            <a:spLocks noGrp="1"/>
          </p:cNvSpPr>
          <p:nvPr>
            <p:ph idx="1"/>
          </p:nvPr>
        </p:nvSpPr>
        <p:spPr/>
        <p:txBody>
          <a:bodyPr/>
          <a:lstStyle/>
          <a:p>
            <a:r>
              <a:rPr lang="en-IN" dirty="0" smtClean="0"/>
              <a:t>Solution</a:t>
            </a:r>
            <a:r>
              <a:rPr lang="en-IN" dirty="0"/>
              <a:t>: The sample space S would consist of all the numbers possible by the combination of two dies. </a:t>
            </a:r>
            <a:endParaRPr lang="en-IN" dirty="0" smtClean="0"/>
          </a:p>
          <a:p>
            <a:r>
              <a:rPr lang="en-IN" dirty="0" smtClean="0"/>
              <a:t>Therefore </a:t>
            </a:r>
            <a:r>
              <a:rPr lang="en-IN" dirty="0"/>
              <a:t>S consists of 6 × 6 i.e. 36 events.</a:t>
            </a:r>
          </a:p>
          <a:p>
            <a:r>
              <a:rPr lang="en-IN" dirty="0"/>
              <a:t>Event A indicates the combination in which 3 has appeared at least once.</a:t>
            </a:r>
          </a:p>
          <a:p>
            <a:r>
              <a:rPr lang="en-IN" dirty="0"/>
              <a:t>Event B indicates the combination of the numbers which sum up to 7.</a:t>
            </a:r>
          </a:p>
          <a:p>
            <a:endParaRPr lang="en-IN" dirty="0"/>
          </a:p>
        </p:txBody>
      </p:sp>
    </p:spTree>
    <p:extLst>
      <p:ext uri="{BB962C8B-B14F-4D97-AF65-F5344CB8AC3E}">
        <p14:creationId xmlns:p14="http://schemas.microsoft.com/office/powerpoint/2010/main" val="237511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Content Placeholder 2"/>
          <p:cNvSpPr>
            <a:spLocks noGrp="1"/>
          </p:cNvSpPr>
          <p:nvPr>
            <p:ph sz="half" idx="1"/>
          </p:nvPr>
        </p:nvSpPr>
        <p:spPr>
          <a:xfrm>
            <a:off x="838200" y="1825625"/>
            <a:ext cx="5775542" cy="4351338"/>
          </a:xfrm>
        </p:spPr>
        <p:txBody>
          <a:bodyPr/>
          <a:lstStyle/>
          <a:p>
            <a:r>
              <a:rPr lang="en-IN" dirty="0"/>
              <a:t>A = {(3, 1), (3, 2), (3, 3)(3, 4)(3, 5</a:t>
            </a:r>
            <a:r>
              <a:rPr lang="en-IN" dirty="0" smtClean="0"/>
              <a:t>)</a:t>
            </a:r>
          </a:p>
          <a:p>
            <a:pPr marL="0" indent="0">
              <a:buNone/>
            </a:pPr>
            <a:r>
              <a:rPr lang="en-IN" dirty="0"/>
              <a:t> </a:t>
            </a:r>
            <a:r>
              <a:rPr lang="en-IN" dirty="0" smtClean="0"/>
              <a:t>         (</a:t>
            </a:r>
            <a:r>
              <a:rPr lang="en-IN" dirty="0"/>
              <a:t>3, 6)(1, 3)(2, 3)(4, 3)(5, 3)(6, 3)}</a:t>
            </a:r>
          </a:p>
          <a:p>
            <a:r>
              <a:rPr lang="en-IN" dirty="0"/>
              <a:t>B = {(1, 6)(2, 5)(3, 4)(4, 3)(5, 2)(6, 1)}</a:t>
            </a:r>
          </a:p>
          <a:p>
            <a:r>
              <a:rPr lang="en-IN" dirty="0" smtClean="0"/>
              <a:t>P(B</a:t>
            </a:r>
            <a:r>
              <a:rPr lang="en-IN" dirty="0"/>
              <a:t>) = 6/36</a:t>
            </a:r>
          </a:p>
          <a:p>
            <a:r>
              <a:rPr lang="en-IN" dirty="0"/>
              <a:t>A ∩ B = 2</a:t>
            </a:r>
          </a:p>
          <a:p>
            <a:r>
              <a:rPr lang="en-IN" dirty="0"/>
              <a:t>P(A ∩ B) = 2/36</a:t>
            </a:r>
          </a:p>
          <a:p>
            <a:endParaRPr lang="en-IN" dirty="0"/>
          </a:p>
        </p:txBody>
      </p:sp>
      <p:sp>
        <p:nvSpPr>
          <p:cNvPr id="5" name="Content Placeholder 4"/>
          <p:cNvSpPr>
            <a:spLocks noGrp="1"/>
          </p:cNvSpPr>
          <p:nvPr>
            <p:ph sz="half" idx="2"/>
          </p:nvPr>
        </p:nvSpPr>
        <p:spPr>
          <a:xfrm>
            <a:off x="6776580" y="1825625"/>
            <a:ext cx="4577219" cy="4351338"/>
          </a:xfrm>
        </p:spPr>
        <p:txBody>
          <a:bodyPr/>
          <a:lstStyle/>
          <a:p>
            <a:r>
              <a:rPr lang="en-IN" dirty="0"/>
              <a:t>Applying the conditional probability formula we get,</a:t>
            </a:r>
          </a:p>
          <a:p>
            <a:endParaRPr lang="en-IN" dirty="0"/>
          </a:p>
        </p:txBody>
      </p:sp>
      <p:pic>
        <p:nvPicPr>
          <p:cNvPr id="6" name="Picture 5"/>
          <p:cNvPicPr/>
          <p:nvPr/>
        </p:nvPicPr>
        <p:blipFill>
          <a:blip r:embed="rId2"/>
          <a:stretch>
            <a:fillRect/>
          </a:stretch>
        </p:blipFill>
        <p:spPr>
          <a:xfrm>
            <a:off x="8481269" y="3006247"/>
            <a:ext cx="1815126" cy="2939893"/>
          </a:xfrm>
          <a:prstGeom prst="rect">
            <a:avLst/>
          </a:prstGeom>
        </p:spPr>
      </p:pic>
      <p:cxnSp>
        <p:nvCxnSpPr>
          <p:cNvPr id="8" name="Straight Connector 7"/>
          <p:cNvCxnSpPr/>
          <p:nvPr/>
        </p:nvCxnSpPr>
        <p:spPr>
          <a:xfrm>
            <a:off x="6526060" y="1791222"/>
            <a:ext cx="12526" cy="469726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1365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nodePh="1">
                                  <p:stCondLst>
                                    <p:cond delay="0"/>
                                  </p:stCondLst>
                                  <p:endCondLst>
                                    <p:cond evt="begin" delay="0">
                                      <p:tn val="47"/>
                                    </p:cond>
                                  </p:end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
                                            <p:txEl>
                                              <p:pRg st="0" end="0"/>
                                            </p:txEl>
                                          </p:spTgt>
                                        </p:tgtEl>
                                        <p:attrNameLst>
                                          <p:attrName>style.visibility</p:attrName>
                                        </p:attrNameLst>
                                      </p:cBhvr>
                                      <p:to>
                                        <p:strVal val="visible"/>
                                      </p:to>
                                    </p:set>
                                    <p:animEffect transition="in" filter="fade">
                                      <p:cBhvr>
                                        <p:cTn id="56" dur="1000"/>
                                        <p:tgtEl>
                                          <p:spTgt spid="5">
                                            <p:txEl>
                                              <p:pRg st="0" end="0"/>
                                            </p:txEl>
                                          </p:spTgt>
                                        </p:tgtEl>
                                      </p:cBhvr>
                                    </p:animEffect>
                                    <p:anim calcmode="lin" valueType="num">
                                      <p:cBhvr>
                                        <p:cTn id="57"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1000"/>
                                        <p:tgtEl>
                                          <p:spTgt spid="6"/>
                                        </p:tgtEl>
                                      </p:cBhvr>
                                    </p:animEffect>
                                    <p:anim calcmode="lin" valueType="num">
                                      <p:cBhvr>
                                        <p:cTn id="64" dur="1000" fill="hold"/>
                                        <p:tgtEl>
                                          <p:spTgt spid="6"/>
                                        </p:tgtEl>
                                        <p:attrNameLst>
                                          <p:attrName>ppt_x</p:attrName>
                                        </p:attrNameLst>
                                      </p:cBhvr>
                                      <p:tavLst>
                                        <p:tav tm="0">
                                          <p:val>
                                            <p:strVal val="#ppt_x"/>
                                          </p:val>
                                        </p:tav>
                                        <p:tav tm="100000">
                                          <p:val>
                                            <p:strVal val="#ppt_x"/>
                                          </p:val>
                                        </p:tav>
                                      </p:tavLst>
                                    </p:anim>
                                    <p:anim calcmode="lin" valueType="num">
                                      <p:cBhvr>
                                        <p:cTn id="6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838200" y="242577"/>
                <a:ext cx="10719062" cy="1284566"/>
              </a:xfrm>
            </p:spPr>
            <p:txBody>
              <a:bodyPr>
                <a:normAutofit fontScale="90000"/>
              </a:bodyPr>
              <a:lstStyle/>
              <a:p>
                <a:pPr algn="just"/>
                <a:r>
                  <a:rPr lang="en-IN" sz="3200" dirty="0">
                    <a:solidFill>
                      <a:srgbClr val="000000"/>
                    </a:solidFill>
                    <a:latin typeface="Calibri" charset="0"/>
                    <a:ea typeface="WenQuanYi Micro Hei" charset="0"/>
                    <a:cs typeface="WenQuanYi Micro Hei" charset="0"/>
                  </a:rPr>
                  <a:t>Example </a:t>
                </a:r>
                <a:r>
                  <a:rPr lang="en-IN" sz="3200" dirty="0" smtClean="0">
                    <a:solidFill>
                      <a:srgbClr val="000000"/>
                    </a:solidFill>
                    <a:latin typeface="Calibri" charset="0"/>
                    <a:ea typeface="WenQuanYi Micro Hei" charset="0"/>
                    <a:cs typeface="WenQuanYi Micro Hei" charset="0"/>
                  </a:rPr>
                  <a:t>11: </a:t>
                </a:r>
                <a:r>
                  <a:rPr lang="en-US" sz="3200" dirty="0">
                    <a:solidFill>
                      <a:srgbClr val="000000"/>
                    </a:solidFill>
                    <a:latin typeface="Calibri" charset="0"/>
                    <a:ea typeface="WenQuanYi Micro Hei" charset="0"/>
                    <a:cs typeface="WenQuanYi Micro Hei" charset="0"/>
                  </a:rPr>
                  <a:t>Let  A and B are two events where P(A)= 3/8 , P(B)=7/8 and </a:t>
                </a:r>
                <a14:m>
                  <m:oMath xmlns:m="http://schemas.openxmlformats.org/officeDocument/2006/math">
                    <m:r>
                      <a:rPr lang="en-IN" sz="3200" b="0" i="0" smtClean="0">
                        <a:solidFill>
                          <a:srgbClr val="000000"/>
                        </a:solidFill>
                        <a:latin typeface="Cambria Math" panose="02040503050406030204" pitchFamily="18" charset="0"/>
                        <a:ea typeface="WenQuanYi Micro Hei" charset="0"/>
                        <a:cs typeface="WenQuanYi Micro Hei" charset="0"/>
                      </a:rPr>
                      <m:t> </m:t>
                    </m:r>
                    <m:r>
                      <m:rPr>
                        <m:sty m:val="p"/>
                      </m:rPr>
                      <a:rPr lang="en-IN" sz="3200" b="0" i="0" smtClean="0">
                        <a:solidFill>
                          <a:srgbClr val="000000"/>
                        </a:solidFill>
                        <a:latin typeface="Cambria Math" panose="02040503050406030204" pitchFamily="18" charset="0"/>
                        <a:ea typeface="WenQuanYi Micro Hei" charset="0"/>
                        <a:cs typeface="WenQuanYi Micro Hei" charset="0"/>
                      </a:rPr>
                      <m:t>P</m:t>
                    </m:r>
                    <m:r>
                      <a:rPr lang="en-IN" sz="3200" b="0" i="0" smtClean="0">
                        <a:solidFill>
                          <a:srgbClr val="000000"/>
                        </a:solidFill>
                        <a:latin typeface="Cambria Math" panose="02040503050406030204" pitchFamily="18" charset="0"/>
                        <a:ea typeface="WenQuanYi Micro Hei" charset="0"/>
                        <a:cs typeface="WenQuanYi Micro Hei" charset="0"/>
                      </a:rPr>
                      <m:t>(</m:t>
                    </m:r>
                    <m:r>
                      <m:rPr>
                        <m:sty m:val="p"/>
                      </m:rPr>
                      <a:rPr lang="en-IN" sz="3200" b="0" i="0" smtClean="0">
                        <a:solidFill>
                          <a:srgbClr val="000000"/>
                        </a:solidFill>
                        <a:latin typeface="Cambria Math" panose="02040503050406030204" pitchFamily="18" charset="0"/>
                        <a:ea typeface="WenQuanYi Micro Hei" charset="0"/>
                        <a:cs typeface="WenQuanYi Micro Hei" charset="0"/>
                      </a:rPr>
                      <m:t>A</m:t>
                    </m:r>
                    <m:r>
                      <a:rPr lang="en-US" sz="3200">
                        <a:solidFill>
                          <a:srgbClr val="000000"/>
                        </a:solidFill>
                        <a:latin typeface="Cambria Math" panose="02040503050406030204" pitchFamily="18" charset="0"/>
                        <a:ea typeface="WenQuanYi Micro Hei" charset="0"/>
                        <a:cs typeface="WenQuanYi Micro Hei" charset="0"/>
                      </a:rPr>
                      <m:t>∪</m:t>
                    </m:r>
                    <m:r>
                      <a:rPr lang="en-US" sz="3200">
                        <a:solidFill>
                          <a:srgbClr val="000000"/>
                        </a:solidFill>
                        <a:latin typeface="Cambria Math" panose="02040503050406030204" pitchFamily="18" charset="0"/>
                        <a:ea typeface="WenQuanYi Micro Hei" charset="0"/>
                        <a:cs typeface="WenQuanYi Micro Hei" charset="0"/>
                      </a:rPr>
                      <m:t>𝐵</m:t>
                    </m:r>
                    <m:r>
                      <a:rPr lang="en-US" sz="3200">
                        <a:solidFill>
                          <a:srgbClr val="000000"/>
                        </a:solidFill>
                        <a:latin typeface="Cambria Math" panose="02040503050406030204" pitchFamily="18" charset="0"/>
                        <a:ea typeface="WenQuanYi Micro Hei" charset="0"/>
                        <a:cs typeface="WenQuanYi Micro Hei" charset="0"/>
                      </a:rPr>
                      <m:t>)=</m:t>
                    </m:r>
                  </m:oMath>
                </a14:m>
                <a:r>
                  <a:rPr lang="en-US" sz="3200" dirty="0">
                    <a:solidFill>
                      <a:srgbClr val="000000"/>
                    </a:solidFill>
                    <a:latin typeface="Calibri" charset="0"/>
                    <a:ea typeface="WenQuanYi Micro Hei" charset="0"/>
                    <a:cs typeface="WenQuanYi Micro Hei" charset="0"/>
                  </a:rPr>
                  <a:t>  3/4 then find P(A|B), P(B|A) and decide which event is possible?</a:t>
                </a:r>
                <a:endParaRPr lang="en-IN" sz="3200" dirty="0">
                  <a:solidFill>
                    <a:srgbClr val="000000"/>
                  </a:solidFill>
                  <a:latin typeface="Calibri" charset="0"/>
                  <a:ea typeface="WenQuanYi Micro Hei" charset="0"/>
                  <a:cs typeface="WenQuanYi Micro Hei" charset="0"/>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838200" y="242577"/>
                <a:ext cx="10719062" cy="1284566"/>
              </a:xfrm>
              <a:blipFill rotWithShape="1">
                <a:blip r:embed="rId2"/>
                <a:stretch>
                  <a:fillRect l="-1251" t="-8531" r="-2048" b="-1374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27662"/>
                <a:ext cx="10515600" cy="4961674"/>
              </a:xfrm>
            </p:spPr>
            <p:txBody>
              <a:bodyPr>
                <a:normAutofit/>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a:t>
                </a:r>
                <a:r>
                  <a:rPr lang="en-US" dirty="0">
                    <a:solidFill>
                      <a:srgbClr val="000000"/>
                    </a:solidFill>
                    <a:latin typeface="Calibri" charset="0"/>
                    <a:ea typeface="WenQuanYi Micro Hei" charset="0"/>
                    <a:cs typeface="WenQuanYi Micro Hei" charset="0"/>
                  </a:rPr>
                  <a:t> P(A)= 3/8 , P(B)=7/8 and </a:t>
                </a:r>
                <a14:m>
                  <m:oMath xmlns:m="http://schemas.openxmlformats.org/officeDocument/2006/math">
                    <m:r>
                      <m:rPr>
                        <m:sty m:val="p"/>
                      </m:rPr>
                      <a:rPr lang="en-IN">
                        <a:solidFill>
                          <a:srgbClr val="000000"/>
                        </a:solidFill>
                        <a:latin typeface="Cambria Math" panose="02040503050406030204" pitchFamily="18" charset="0"/>
                        <a:ea typeface="WenQuanYi Micro Hei" charset="0"/>
                        <a:cs typeface="WenQuanYi Micro Hei" charset="0"/>
                      </a:rPr>
                      <m:t>P</m:t>
                    </m:r>
                    <m:r>
                      <a:rPr lang="en-IN">
                        <a:solidFill>
                          <a:srgbClr val="000000"/>
                        </a:solidFill>
                        <a:latin typeface="Cambria Math" panose="02040503050406030204" pitchFamily="18" charset="0"/>
                        <a:ea typeface="WenQuanYi Micro Hei" charset="0"/>
                        <a:cs typeface="WenQuanYi Micro Hei" charset="0"/>
                      </a:rPr>
                      <m:t>(</m:t>
                    </m:r>
                    <m:r>
                      <m:rPr>
                        <m:sty m:val="p"/>
                      </m:rPr>
                      <a:rPr lang="en-IN">
                        <a:solidFill>
                          <a:srgbClr val="000000"/>
                        </a:solidFill>
                        <a:latin typeface="Cambria Math" panose="02040503050406030204" pitchFamily="18" charset="0"/>
                        <a:ea typeface="WenQuanYi Micro Hei" charset="0"/>
                        <a:cs typeface="WenQuanYi Micro Hei" charset="0"/>
                      </a:rPr>
                      <m:t>A</m:t>
                    </m:r>
                    <m:r>
                      <a:rPr lang="en-US">
                        <a:solidFill>
                          <a:srgbClr val="000000"/>
                        </a:solidFill>
                        <a:latin typeface="Cambria Math" panose="02040503050406030204" pitchFamily="18" charset="0"/>
                        <a:ea typeface="WenQuanYi Micro Hei" charset="0"/>
                        <a:cs typeface="WenQuanYi Micro Hei" charset="0"/>
                      </a:rPr>
                      <m:t>∪</m:t>
                    </m:r>
                    <m:r>
                      <a:rPr lang="en-US">
                        <a:solidFill>
                          <a:srgbClr val="000000"/>
                        </a:solidFill>
                        <a:latin typeface="Cambria Math" panose="02040503050406030204" pitchFamily="18" charset="0"/>
                        <a:ea typeface="WenQuanYi Micro Hei" charset="0"/>
                        <a:cs typeface="WenQuanYi Micro Hei" charset="0"/>
                      </a:rPr>
                      <m:t>𝐵</m:t>
                    </m:r>
                    <m:r>
                      <a:rPr lang="en-US">
                        <a:solidFill>
                          <a:srgbClr val="000000"/>
                        </a:solidFill>
                        <a:latin typeface="Cambria Math" panose="02040503050406030204" pitchFamily="18" charset="0"/>
                        <a:ea typeface="WenQuanYi Micro Hei" charset="0"/>
                        <a:cs typeface="WenQuanYi Micro Hei" charset="0"/>
                      </a:rPr>
                      <m:t>)=</m:t>
                    </m:r>
                  </m:oMath>
                </a14:m>
                <a:r>
                  <a:rPr lang="en-US" dirty="0">
                    <a:solidFill>
                      <a:srgbClr val="000000"/>
                    </a:solidFill>
                    <a:latin typeface="Calibri" charset="0"/>
                    <a:ea typeface="WenQuanYi Micro Hei" charset="0"/>
                    <a:cs typeface="WenQuanYi Micro Hei" charset="0"/>
                  </a:rPr>
                  <a:t>  3/4</a:t>
                </a:r>
                <a:endParaRPr lang="en-US" dirty="0">
                  <a:latin typeface="Calibri" charset="0"/>
                  <a:ea typeface="WenQuanYi Micro Hei" charset="0"/>
                  <a:cs typeface="WenQuanYi Micro Hei" charset="0"/>
                </a:endParaRP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We know that  </a:t>
                </a:r>
                <a:r>
                  <a:rPr lang="en-US" dirty="0"/>
                  <a:t>P(A</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𝑃</m:t>
                    </m:r>
                    <m:d>
                      <m:dPr>
                        <m:ctrlPr>
                          <a:rPr lang="en-IN" i="1">
                            <a:latin typeface="Cambria Math"/>
                          </a:rPr>
                        </m:ctrlPr>
                      </m:dPr>
                      <m:e>
                        <m:r>
                          <a:rPr lang="en-US" i="1">
                            <a:latin typeface="Cambria Math" panose="02040503050406030204" pitchFamily="18" charset="0"/>
                          </a:rPr>
                          <m:t>𝐴</m:t>
                        </m:r>
                      </m:e>
                    </m:d>
                    <m:r>
                      <a:rPr lang="en-US" i="1">
                        <a:latin typeface="Cambria Math" panose="02040503050406030204" pitchFamily="18" charset="0"/>
                      </a:rPr>
                      <m:t>+</m:t>
                    </m:r>
                    <m:r>
                      <a:rPr lang="en-US" i="1">
                        <a:latin typeface="Cambria Math" panose="02040503050406030204" pitchFamily="18" charset="0"/>
                      </a:rPr>
                      <m:t>𝑃</m:t>
                    </m:r>
                    <m:d>
                      <m:dPr>
                        <m:ctrlPr>
                          <a:rPr lang="en-IN" i="1">
                            <a:latin typeface="Cambria Math"/>
                          </a:rPr>
                        </m:ctrlPr>
                      </m:dPr>
                      <m:e>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oMath>
                </a14:m>
                <a:endParaRPr lang="en-IN" dirty="0"/>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3/4  = 3/8 + 7/8  –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oMath>
                </a14:m>
                <a:endParaRPr lang="en-IN" dirty="0"/>
              </a:p>
              <a:p>
                <a:pPr marL="0" indent="0">
                  <a:buNone/>
                </a:pP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m:rPr>
                        <m:nor/>
                      </m:rPr>
                      <a:rPr lang="en-US" dirty="0"/>
                      <m:t>P</m:t>
                    </m:r>
                    <m:r>
                      <m:rPr>
                        <m:nor/>
                      </m:rPr>
                      <a:rPr lang="en-US" dirty="0"/>
                      <m:t>(</m:t>
                    </m:r>
                    <m:r>
                      <m:rPr>
                        <m:nor/>
                      </m:rPr>
                      <a:rPr lang="en-US" dirty="0"/>
                      <m:t>A</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)=4/8 =1/2</m:t>
                    </m:r>
                  </m:oMath>
                </a14:m>
                <a:endParaRPr lang="en-US" dirty="0">
                  <a:latin typeface="Calibri" charset="0"/>
                  <a:ea typeface="WenQuanYi Micro Hei" charset="0"/>
                  <a:cs typeface="WenQuanYi Micro Hei" charset="0"/>
                </a:endParaRPr>
              </a:p>
              <a:p>
                <a:pPr marL="0" indent="0">
                  <a:buNone/>
                </a:pPr>
                <a:r>
                  <a:rPr lang="en-US" dirty="0">
                    <a:latin typeface="Calibri" charset="0"/>
                    <a:ea typeface="WenQuanYi Micro Hei" charset="0"/>
                    <a:cs typeface="WenQuanYi Micro Hei" charset="0"/>
                  </a:rPr>
                  <a:t>Now,</a:t>
                </a:r>
              </a:p>
              <a:p>
                <a:pPr marL="0" indent="0">
                  <a:buNone/>
                </a:pPr>
                <a:r>
                  <a:rPr lang="en-US" dirty="0"/>
                  <a:t>P(A|B)=</a:t>
                </a:r>
                <a14:m>
                  <m:oMath xmlns:m="http://schemas.openxmlformats.org/officeDocument/2006/math">
                    <m:r>
                      <a:rPr lang="en-US" i="1">
                        <a:latin typeface="Cambria Math" panose="02040503050406030204" pitchFamily="18" charset="0"/>
                      </a:rPr>
                      <m:t> </m:t>
                    </m:r>
                    <m:f>
                      <m:fPr>
                        <m:ctrlPr>
                          <a:rPr lang="en-IN" i="1">
                            <a:latin typeface="Cambria Math"/>
                          </a:rPr>
                        </m:ctrlPr>
                      </m:fPr>
                      <m:num>
                        <m:r>
                          <m:rPr>
                            <m:sty m:val="p"/>
                          </m:rPr>
                          <a:rPr lang="en-US">
                            <a:latin typeface="Cambria Math" panose="02040503050406030204" pitchFamily="18" charset="0"/>
                          </a:rPr>
                          <m:t>P</m:t>
                        </m:r>
                        <m:r>
                          <a:rPr lang="en-US">
                            <a:latin typeface="Cambria Math" panose="02040503050406030204" pitchFamily="18" charset="0"/>
                          </a:rPr>
                          <m:t>(</m:t>
                        </m:r>
                        <m:r>
                          <m:rPr>
                            <m:sty m:val="p"/>
                          </m:rPr>
                          <a:rPr lang="en-US">
                            <a:latin typeface="Cambria Math" panose="02040503050406030204" pitchFamily="18" charset="0"/>
                          </a:rPr>
                          <m:t>A</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den>
                    </m:f>
                    <m:r>
                      <a:rPr lang="en-US" i="1">
                        <a:latin typeface="Cambria Math" panose="02040503050406030204" pitchFamily="18" charset="0"/>
                      </a:rPr>
                      <m:t> =</m:t>
                    </m:r>
                    <m:f>
                      <m:fPr>
                        <m:ctrlPr>
                          <a:rPr lang="en-IN" i="1">
                            <a:latin typeface="Cambria Math"/>
                          </a:rPr>
                        </m:ctrlPr>
                      </m:fPr>
                      <m:num>
                        <m:r>
                          <a:rPr lang="en-US" i="1">
                            <a:latin typeface="Cambria Math" panose="02040503050406030204" pitchFamily="18" charset="0"/>
                          </a:rPr>
                          <m:t>1/2</m:t>
                        </m:r>
                      </m:num>
                      <m:den>
                        <m:r>
                          <a:rPr lang="en-US" i="1">
                            <a:latin typeface="Cambria Math" panose="02040503050406030204" pitchFamily="18" charset="0"/>
                          </a:rPr>
                          <m:t>7/8</m:t>
                        </m:r>
                      </m:den>
                    </m:f>
                    <m:r>
                      <a:rPr lang="en-US" i="1">
                        <a:latin typeface="Cambria Math" panose="02040503050406030204" pitchFamily="18" charset="0"/>
                      </a:rPr>
                      <m:t>=</m:t>
                    </m:r>
                    <m:f>
                      <m:fPr>
                        <m:ctrlPr>
                          <a:rPr lang="en-IN" i="1">
                            <a:latin typeface="Cambria Math"/>
                          </a:rPr>
                        </m:ctrlPr>
                      </m:fPr>
                      <m:num>
                        <m:r>
                          <a:rPr lang="en-US" i="1">
                            <a:latin typeface="Cambria Math" panose="02040503050406030204" pitchFamily="18" charset="0"/>
                          </a:rPr>
                          <m:t>4</m:t>
                        </m:r>
                      </m:num>
                      <m:den>
                        <m:r>
                          <a:rPr lang="en-US" i="1">
                            <a:latin typeface="Cambria Math" panose="02040503050406030204" pitchFamily="18" charset="0"/>
                          </a:rPr>
                          <m:t>7</m:t>
                        </m:r>
                      </m:den>
                    </m:f>
                    <m:r>
                      <a:rPr lang="en-US" i="1">
                        <a:latin typeface="Cambria Math" panose="02040503050406030204" pitchFamily="18" charset="0"/>
                      </a:rPr>
                      <m:t>&lt;1;</m:t>
                    </m:r>
                  </m:oMath>
                </a14:m>
                <a:r>
                  <a:rPr lang="en-US" dirty="0"/>
                  <a:t> so this event is possible.</a:t>
                </a:r>
              </a:p>
              <a:p>
                <a:pPr marL="0" indent="0">
                  <a:buNone/>
                </a:pPr>
                <a:r>
                  <a:rPr lang="en-US" dirty="0"/>
                  <a:t>P(B|A)=</a:t>
                </a:r>
                <a14:m>
                  <m:oMath xmlns:m="http://schemas.openxmlformats.org/officeDocument/2006/math">
                    <m:r>
                      <a:rPr lang="en-US" i="1">
                        <a:latin typeface="Cambria Math" panose="02040503050406030204" pitchFamily="18" charset="0"/>
                      </a:rPr>
                      <m:t> </m:t>
                    </m:r>
                    <m:f>
                      <m:fPr>
                        <m:ctrlPr>
                          <a:rPr lang="en-IN" i="1">
                            <a:latin typeface="Cambria Math"/>
                          </a:rPr>
                        </m:ctrlPr>
                      </m:fPr>
                      <m:num>
                        <m:r>
                          <m:rPr>
                            <m:sty m:val="p"/>
                          </m:rPr>
                          <a:rPr lang="en-US">
                            <a:latin typeface="Cambria Math" panose="02040503050406030204" pitchFamily="18" charset="0"/>
                          </a:rPr>
                          <m:t>P</m:t>
                        </m:r>
                        <m:d>
                          <m:dPr>
                            <m:ctrlPr>
                              <a:rPr lang="en-IN" i="1">
                                <a:latin typeface="Cambria Math"/>
                              </a:rPr>
                            </m:ctrlPr>
                          </m:dPr>
                          <m:e>
                            <m:r>
                              <m:rPr>
                                <m:sty m:val="p"/>
                              </m:rPr>
                              <a:rPr lang="en-US">
                                <a:latin typeface="Cambria Math" panose="02040503050406030204" pitchFamily="18" charset="0"/>
                              </a:rPr>
                              <m:t>B</m:t>
                            </m:r>
                            <m:r>
                              <a:rPr lang="en-US" i="1">
                                <a:latin typeface="Cambria Math" panose="02040503050406030204" pitchFamily="18" charset="0"/>
                              </a:rPr>
                              <m:t>∩</m:t>
                            </m:r>
                            <m:r>
                              <a:rPr lang="en-US" i="1">
                                <a:latin typeface="Cambria Math" panose="02040503050406030204" pitchFamily="18" charset="0"/>
                              </a:rPr>
                              <m:t>𝐴</m:t>
                            </m:r>
                          </m:e>
                        </m:d>
                        <m:r>
                          <a:rPr lang="en-US" i="1">
                            <a:latin typeface="Cambria Math" panose="02040503050406030204" pitchFamily="18" charset="0"/>
                          </a:rPr>
                          <m:t> </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en>
                    </m:f>
                    <m:r>
                      <a:rPr lang="en-US" i="1">
                        <a:latin typeface="Cambria Math" panose="02040503050406030204" pitchFamily="18" charset="0"/>
                      </a:rPr>
                      <m:t> =</m:t>
                    </m:r>
                    <m:f>
                      <m:fPr>
                        <m:ctrlPr>
                          <a:rPr lang="en-IN" i="1">
                            <a:latin typeface="Cambria Math"/>
                          </a:rPr>
                        </m:ctrlPr>
                      </m:fPr>
                      <m:num>
                        <m:r>
                          <a:rPr lang="en-US" i="1">
                            <a:latin typeface="Cambria Math" panose="02040503050406030204" pitchFamily="18" charset="0"/>
                          </a:rPr>
                          <m:t>1/2</m:t>
                        </m:r>
                      </m:num>
                      <m:den>
                        <m:r>
                          <a:rPr lang="en-US" i="1">
                            <a:latin typeface="Cambria Math" panose="02040503050406030204" pitchFamily="18" charset="0"/>
                          </a:rPr>
                          <m:t>3/8</m:t>
                        </m:r>
                      </m:den>
                    </m:f>
                    <m:r>
                      <a:rPr lang="en-US" i="1">
                        <a:latin typeface="Cambria Math" panose="02040503050406030204" pitchFamily="18" charset="0"/>
                      </a:rPr>
                      <m:t>=</m:t>
                    </m:r>
                    <m:f>
                      <m:fPr>
                        <m:ctrlPr>
                          <a:rPr lang="en-IN" i="1">
                            <a:latin typeface="Cambria Math"/>
                          </a:rPr>
                        </m:ctrlPr>
                      </m:fPr>
                      <m:num>
                        <m:r>
                          <a:rPr lang="en-US" i="1">
                            <a:latin typeface="Cambria Math" panose="02040503050406030204" pitchFamily="18" charset="0"/>
                          </a:rPr>
                          <m:t>4</m:t>
                        </m:r>
                      </m:num>
                      <m:den>
                        <m:r>
                          <a:rPr lang="en-US" i="1">
                            <a:latin typeface="Cambria Math" panose="02040503050406030204" pitchFamily="18" charset="0"/>
                          </a:rPr>
                          <m:t>3</m:t>
                        </m:r>
                      </m:den>
                    </m:f>
                    <m:r>
                      <a:rPr lang="en-US" i="1">
                        <a:latin typeface="Cambria Math" panose="02040503050406030204" pitchFamily="18" charset="0"/>
                      </a:rPr>
                      <m:t>&gt;1;</m:t>
                    </m:r>
                  </m:oMath>
                </a14:m>
                <a:r>
                  <a:rPr lang="en-US" dirty="0"/>
                  <a:t> so this event is not possible.</a:t>
                </a:r>
                <a:endParaRPr lang="en-US" dirty="0">
                  <a:solidFill>
                    <a:srgbClr val="000000"/>
                  </a:solidFill>
                  <a:latin typeface="Cambria Math" charset="0"/>
                  <a:ea typeface="WenQuanYi Micro Hei" charset="0"/>
                  <a:cs typeface="WenQuanYi Micro He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27662"/>
                <a:ext cx="10515600" cy="4961674"/>
              </a:xfrm>
              <a:blipFill rotWithShape="0">
                <a:blip r:embed="rId3"/>
                <a:stretch>
                  <a:fillRect l="-1217" t="-369"/>
                </a:stretch>
              </a:blipFill>
            </p:spPr>
            <p:txBody>
              <a:bodyPr/>
              <a:lstStyle/>
              <a:p>
                <a:r>
                  <a:rPr lang="en-IN">
                    <a:noFill/>
                  </a:rPr>
                  <a:t> </a:t>
                </a:r>
              </a:p>
            </p:txBody>
          </p:sp>
        </mc:Fallback>
      </mc:AlternateContent>
    </p:spTree>
    <p:extLst>
      <p:ext uri="{BB962C8B-B14F-4D97-AF65-F5344CB8AC3E}">
        <p14:creationId xmlns:p14="http://schemas.microsoft.com/office/powerpoint/2010/main" val="299877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2577"/>
            <a:ext cx="10719062" cy="1284566"/>
          </a:xfrm>
        </p:spPr>
        <p:txBody>
          <a:bodyPr>
            <a:normAutofit fontScale="90000"/>
          </a:bodyPr>
          <a:lstStyle/>
          <a:p>
            <a:pPr algn="just"/>
            <a:r>
              <a:rPr lang="en-IN" sz="3200" dirty="0">
                <a:solidFill>
                  <a:srgbClr val="000000"/>
                </a:solidFill>
                <a:latin typeface="Calibri" charset="0"/>
                <a:ea typeface="WenQuanYi Micro Hei" charset="0"/>
                <a:cs typeface="WenQuanYi Micro Hei" charset="0"/>
              </a:rPr>
              <a:t>Example </a:t>
            </a:r>
            <a:r>
              <a:rPr lang="en-IN" sz="3200" dirty="0" smtClean="0">
                <a:solidFill>
                  <a:srgbClr val="000000"/>
                </a:solidFill>
                <a:latin typeface="Calibri" charset="0"/>
                <a:ea typeface="WenQuanYi Micro Hei" charset="0"/>
                <a:cs typeface="WenQuanYi Micro Hei" charset="0"/>
              </a:rPr>
              <a:t>12: </a:t>
            </a:r>
            <a:r>
              <a:rPr lang="en-IN" sz="3200" dirty="0">
                <a:solidFill>
                  <a:srgbClr val="000000"/>
                </a:solidFill>
                <a:latin typeface="Calibri" charset="0"/>
                <a:ea typeface="WenQuanYi Micro Hei" charset="0"/>
                <a:cs typeface="WenQuanYi Micro Hei" charset="0"/>
              </a:rPr>
              <a:t>A box contains</a:t>
            </a:r>
            <a:r>
              <a:rPr lang="en-US" sz="3200" dirty="0">
                <a:solidFill>
                  <a:srgbClr val="000000"/>
                </a:solidFill>
                <a:latin typeface="Calibri" charset="0"/>
                <a:ea typeface="WenQuanYi Micro Hei" charset="0"/>
                <a:cs typeface="WenQuanYi Micro Hei" charset="0"/>
              </a:rPr>
              <a:t> 100 bulbs out of which 10 bulbs have defect of type A, 5 bulbs have defect of type B and 2 bulbs have defect of both the types. Find the probability of (i) P(B|A) (ii) P(B’|A’). </a:t>
            </a:r>
            <a:endParaRPr lang="en-IN" sz="3200" dirty="0">
              <a:solidFill>
                <a:srgbClr val="000000"/>
              </a:solidFill>
              <a:latin typeface="Calibri" charset="0"/>
              <a:ea typeface="WenQuanYi Micro Hei" charset="0"/>
              <a:cs typeface="WenQuanYi Micro Hei"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627662"/>
                <a:ext cx="11086707" cy="5103076"/>
              </a:xfrm>
            </p:spPr>
            <p:txBody>
              <a:bodyPr>
                <a:normAutofit lnSpcReduction="10000"/>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A = The bulbs have defect of type A</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B = The bulbs have defect of type B</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	Now,</a:t>
                </a:r>
                <a:r>
                  <a:rPr lang="en-US" dirty="0">
                    <a:solidFill>
                      <a:srgbClr val="000000"/>
                    </a:solidFill>
                    <a:latin typeface="Calibri" charset="0"/>
                    <a:ea typeface="WenQuanYi Micro Hei" charset="0"/>
                    <a:cs typeface="WenQuanYi Micro Hei" charset="0"/>
                  </a:rPr>
                  <a:t> n(s) = 100, n(A) = 10, n(B) = 5 and n</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oMath>
                </a14:m>
                <a:r>
                  <a:rPr lang="en-US" dirty="0">
                    <a:solidFill>
                      <a:srgbClr val="000000"/>
                    </a:solidFill>
                    <a:latin typeface="Calibri" charset="0"/>
                    <a:ea typeface="WenQuanYi Micro Hei" charset="0"/>
                    <a:cs typeface="WenQuanYi Micro Hei" charset="0"/>
                  </a:rPr>
                  <a:t> = 2</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solidFill>
                      <a:srgbClr val="000000"/>
                    </a:solidFill>
                    <a:latin typeface="Calibri" charset="0"/>
                    <a:ea typeface="WenQuanYi Micro Hei" charset="0"/>
                    <a:cs typeface="WenQuanYi Micro Hei" charset="0"/>
                  </a:rPr>
                  <a:t>Thus, P(A)= 1/10 , P(B)=1/20 and </a:t>
                </a:r>
                <a14:m>
                  <m:oMath xmlns:m="http://schemas.openxmlformats.org/officeDocument/2006/math">
                    <m:r>
                      <m:rPr>
                        <m:sty m:val="p"/>
                      </m:rPr>
                      <a:rPr lang="en-IN">
                        <a:solidFill>
                          <a:srgbClr val="000000"/>
                        </a:solidFill>
                        <a:latin typeface="Cambria Math" panose="02040503050406030204" pitchFamily="18" charset="0"/>
                        <a:ea typeface="WenQuanYi Micro Hei" charset="0"/>
                        <a:cs typeface="WenQuanYi Micro Hei" charset="0"/>
                      </a:rPr>
                      <m:t>P</m:t>
                    </m:r>
                    <m:r>
                      <a:rPr lang="en-IN">
                        <a:solidFill>
                          <a:srgbClr val="000000"/>
                        </a:solidFill>
                        <a:latin typeface="Cambria Math" panose="02040503050406030204" pitchFamily="18" charset="0"/>
                        <a:ea typeface="WenQuanYi Micro Hei" charset="0"/>
                        <a:cs typeface="WenQuanYi Micro Hei" charset="0"/>
                      </a:rPr>
                      <m:t>(</m:t>
                    </m:r>
                    <m:r>
                      <m:rPr>
                        <m:sty m:val="p"/>
                      </m:rPr>
                      <a:rPr lang="en-IN">
                        <a:solidFill>
                          <a:srgbClr val="000000"/>
                        </a:solidFill>
                        <a:latin typeface="Cambria Math" panose="02040503050406030204" pitchFamily="18" charset="0"/>
                        <a:ea typeface="WenQuanYi Micro Hei" charset="0"/>
                        <a:cs typeface="WenQuanYi Micro Hei" charset="0"/>
                      </a:rPr>
                      <m:t>A</m:t>
                    </m:r>
                    <m:r>
                      <a:rPr lang="en-US" i="1">
                        <a:latin typeface="Cambria Math" panose="02040503050406030204" pitchFamily="18" charset="0"/>
                      </a:rPr>
                      <m:t>∩</m:t>
                    </m:r>
                    <m:r>
                      <a:rPr lang="en-US">
                        <a:solidFill>
                          <a:srgbClr val="000000"/>
                        </a:solidFill>
                        <a:latin typeface="Cambria Math" panose="02040503050406030204" pitchFamily="18" charset="0"/>
                        <a:ea typeface="WenQuanYi Micro Hei" charset="0"/>
                        <a:cs typeface="WenQuanYi Micro Hei" charset="0"/>
                      </a:rPr>
                      <m:t>𝐵</m:t>
                    </m:r>
                    <m:r>
                      <a:rPr lang="en-US">
                        <a:solidFill>
                          <a:srgbClr val="000000"/>
                        </a:solidFill>
                        <a:latin typeface="Cambria Math" panose="02040503050406030204" pitchFamily="18" charset="0"/>
                        <a:ea typeface="WenQuanYi Micro Hei" charset="0"/>
                        <a:cs typeface="WenQuanYi Micro Hei" charset="0"/>
                      </a:rPr>
                      <m:t>)=</m:t>
                    </m:r>
                  </m:oMath>
                </a14:m>
                <a:r>
                  <a:rPr lang="en-US" dirty="0">
                    <a:solidFill>
                      <a:srgbClr val="000000"/>
                    </a:solidFill>
                    <a:latin typeface="Calibri" charset="0"/>
                    <a:ea typeface="WenQuanYi Micro Hei" charset="0"/>
                    <a:cs typeface="WenQuanYi Micro Hei" charset="0"/>
                  </a:rPr>
                  <a:t>  1/50</a:t>
                </a:r>
                <a:endParaRPr lang="en-US" dirty="0">
                  <a:latin typeface="Calibri" charset="0"/>
                  <a:ea typeface="WenQuanYi Micro Hei" charset="0"/>
                  <a:cs typeface="WenQuanYi Micro Hei" charset="0"/>
                </a:endParaRP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t>(i) P(B|A) = </a:t>
                </a:r>
                <a14:m>
                  <m:oMath xmlns:m="http://schemas.openxmlformats.org/officeDocument/2006/math">
                    <m:r>
                      <a:rPr lang="en-US" i="1">
                        <a:latin typeface="Cambria Math" panose="02040503050406030204" pitchFamily="18" charset="0"/>
                      </a:rPr>
                      <m:t> </m:t>
                    </m:r>
                    <m:f>
                      <m:fPr>
                        <m:ctrlPr>
                          <a:rPr lang="en-IN" i="1">
                            <a:latin typeface="Cambria Math"/>
                          </a:rPr>
                        </m:ctrlPr>
                      </m:fPr>
                      <m:num>
                        <m:r>
                          <m:rPr>
                            <m:sty m:val="p"/>
                          </m:rPr>
                          <a:rPr lang="en-US">
                            <a:latin typeface="Cambria Math" panose="02040503050406030204" pitchFamily="18" charset="0"/>
                          </a:rPr>
                          <m:t>P</m:t>
                        </m:r>
                        <m:d>
                          <m:dPr>
                            <m:ctrlPr>
                              <a:rPr lang="en-IN" i="1">
                                <a:latin typeface="Cambria Math"/>
                              </a:rPr>
                            </m:ctrlPr>
                          </m:dPr>
                          <m:e>
                            <m:r>
                              <m:rPr>
                                <m:sty m:val="p"/>
                              </m:rPr>
                              <a:rPr lang="en-US">
                                <a:latin typeface="Cambria Math" panose="02040503050406030204" pitchFamily="18" charset="0"/>
                              </a:rPr>
                              <m:t>B</m:t>
                            </m:r>
                            <m:r>
                              <a:rPr lang="en-US" i="1">
                                <a:latin typeface="Cambria Math" panose="02040503050406030204" pitchFamily="18" charset="0"/>
                              </a:rPr>
                              <m:t>∩</m:t>
                            </m:r>
                            <m:r>
                              <a:rPr lang="en-US" i="1">
                                <a:latin typeface="Cambria Math" panose="02040503050406030204" pitchFamily="18" charset="0"/>
                              </a:rPr>
                              <m:t>𝐴</m:t>
                            </m:r>
                          </m:e>
                        </m:d>
                        <m:r>
                          <a:rPr lang="en-US" i="1">
                            <a:latin typeface="Cambria Math" panose="02040503050406030204" pitchFamily="18" charset="0"/>
                          </a:rPr>
                          <m:t> </m:t>
                        </m:r>
                      </m:num>
                      <m:den>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en>
                    </m:f>
                    <m:r>
                      <a:rPr lang="en-US" i="1">
                        <a:latin typeface="Cambria Math" panose="02040503050406030204" pitchFamily="18" charset="0"/>
                      </a:rPr>
                      <m:t>=</m:t>
                    </m:r>
                    <m:f>
                      <m:fPr>
                        <m:ctrlPr>
                          <a:rPr lang="en-IN" i="1">
                            <a:latin typeface="Cambria Math"/>
                          </a:rPr>
                        </m:ctrlPr>
                      </m:fPr>
                      <m:num>
                        <m:r>
                          <a:rPr lang="en-US" i="1">
                            <a:latin typeface="Cambria Math" panose="02040503050406030204" pitchFamily="18" charset="0"/>
                          </a:rPr>
                          <m:t>0.02</m:t>
                        </m:r>
                      </m:num>
                      <m:den>
                        <m:r>
                          <a:rPr lang="en-US" i="1">
                            <a:latin typeface="Cambria Math" panose="02040503050406030204" pitchFamily="18" charset="0"/>
                          </a:rPr>
                          <m:t>0.1</m:t>
                        </m:r>
                      </m:den>
                    </m:f>
                    <m:r>
                      <a:rPr lang="en-US" i="1">
                        <a:latin typeface="Cambria Math" panose="02040503050406030204" pitchFamily="18" charset="0"/>
                      </a:rPr>
                      <m:t>=0.2</m:t>
                    </m:r>
                  </m:oMath>
                </a14:m>
                <a:endParaRPr lang="en-IN" dirty="0"/>
              </a:p>
              <a:p>
                <a:pPr marL="0" lvl="0" indent="0">
                  <a:buNone/>
                </a:pPr>
                <a:r>
                  <a:rPr lang="en-US" dirty="0">
                    <a:latin typeface="Calibri" charset="0"/>
                  </a:rPr>
                  <a:t>(ii) </a:t>
                </a:r>
                <a:r>
                  <a:rPr lang="en-US" dirty="0"/>
                  <a:t>P(B’|A’)= </a:t>
                </a:r>
                <a14:m>
                  <m:oMath xmlns:m="http://schemas.openxmlformats.org/officeDocument/2006/math">
                    <m:f>
                      <m:fPr>
                        <m:ctrlPr>
                          <a:rPr lang="en-IN" i="1">
                            <a:latin typeface="Cambria Math"/>
                          </a:rPr>
                        </m:ctrlPr>
                      </m:fPr>
                      <m:num>
                        <m:r>
                          <m:rPr>
                            <m:sty m:val="p"/>
                          </m:rPr>
                          <a:rPr lang="en-US">
                            <a:latin typeface="Cambria Math" panose="02040503050406030204" pitchFamily="18" charset="0"/>
                          </a:rPr>
                          <m:t>P</m:t>
                        </m:r>
                        <m:d>
                          <m:dPr>
                            <m:ctrlPr>
                              <a:rPr lang="en-IN" i="1" smtClean="0">
                                <a:latin typeface="Cambria Math"/>
                              </a:rPr>
                            </m:ctrlPr>
                          </m:dPr>
                          <m:e>
                            <m:sSup>
                              <m:sSupPr>
                                <m:ctrlPr>
                                  <a:rPr lang="en-US" i="1">
                                    <a:latin typeface="Cambria Math"/>
                                  </a:rPr>
                                </m:ctrlPr>
                              </m:sSupPr>
                              <m:e>
                                <m:r>
                                  <a:rPr lang="en-IN" i="1">
                                    <a:latin typeface="Cambria Math" panose="02040503050406030204" pitchFamily="18" charset="0"/>
                                  </a:rPr>
                                  <m:t>𝐵</m:t>
                                </m:r>
                              </m:e>
                              <m:sup>
                                <m:r>
                                  <a:rPr lang="en-IN"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a:rPr>
                                </m:ctrlPr>
                              </m:sSupPr>
                              <m:e>
                                <m:r>
                                  <a:rPr lang="en-IN" b="0" i="1" smtClean="0">
                                    <a:latin typeface="Cambria Math" panose="02040503050406030204" pitchFamily="18" charset="0"/>
                                  </a:rPr>
                                  <m:t>𝐴</m:t>
                                </m:r>
                              </m:e>
                              <m:sup>
                                <m:r>
                                  <a:rPr lang="en-IN" i="1">
                                    <a:latin typeface="Cambria Math" panose="02040503050406030204" pitchFamily="18" charset="0"/>
                                  </a:rPr>
                                  <m:t>′</m:t>
                                </m:r>
                              </m:sup>
                            </m:sSup>
                          </m:e>
                        </m:d>
                        <m:r>
                          <a:rPr lang="en-US" i="1">
                            <a:latin typeface="Cambria Math" panose="02040503050406030204" pitchFamily="18" charset="0"/>
                          </a:rPr>
                          <m:t> </m:t>
                        </m:r>
                      </m:num>
                      <m:den>
                        <m:r>
                          <a:rPr lang="en-US" i="1">
                            <a:latin typeface="Cambria Math" panose="02040503050406030204" pitchFamily="18" charset="0"/>
                          </a:rPr>
                          <m:t>𝑃</m:t>
                        </m:r>
                        <m:r>
                          <a:rPr lang="en-US" i="1">
                            <a:latin typeface="Cambria Math" panose="02040503050406030204" pitchFamily="18" charset="0"/>
                          </a:rPr>
                          <m:t>(</m:t>
                        </m:r>
                        <m:sSup>
                          <m:sSupPr>
                            <m:ctrlPr>
                              <a:rPr lang="en-US" i="1">
                                <a:latin typeface="Cambria Math"/>
                              </a:rPr>
                            </m:ctrlPr>
                          </m:sSupPr>
                          <m:e>
                            <m:r>
                              <a:rPr lang="en-IN" i="1">
                                <a:latin typeface="Cambria Math" panose="02040503050406030204" pitchFamily="18" charset="0"/>
                              </a:rPr>
                              <m:t>𝐴</m:t>
                            </m:r>
                          </m:e>
                          <m:sup>
                            <m:r>
                              <a:rPr lang="en-IN" i="1">
                                <a:latin typeface="Cambria Math" panose="02040503050406030204" pitchFamily="18" charset="0"/>
                              </a:rPr>
                              <m:t>′</m:t>
                            </m:r>
                          </m:sup>
                        </m:sSup>
                        <m:r>
                          <a:rPr lang="en-US" i="1">
                            <a:latin typeface="Cambria Math" panose="02040503050406030204" pitchFamily="18" charset="0"/>
                          </a:rPr>
                          <m:t>)</m:t>
                        </m:r>
                      </m:den>
                    </m:f>
                    <m:r>
                      <a:rPr lang="en-US" i="1">
                        <a:latin typeface="Cambria Math" panose="02040503050406030204" pitchFamily="18" charset="0"/>
                      </a:rPr>
                      <m:t>=</m:t>
                    </m:r>
                    <m:f>
                      <m:fPr>
                        <m:ctrlPr>
                          <a:rPr lang="en-IN" i="1">
                            <a:latin typeface="Cambria Math"/>
                          </a:rPr>
                        </m:ctrlPr>
                      </m:fPr>
                      <m:num>
                        <m:r>
                          <a:rPr lang="en-US" i="1">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sSup>
                          <m:sSupPr>
                            <m:ctrlPr>
                              <a:rPr lang="en-US" i="1" smtClean="0">
                                <a:latin typeface="Cambria Math"/>
                              </a:rPr>
                            </m:ctrlPr>
                          </m:sSupPr>
                          <m:e>
                            <m:r>
                              <a:rPr lang="en-US" i="1">
                                <a:latin typeface="Cambria Math" panose="02040503050406030204" pitchFamily="18" charset="0"/>
                              </a:rPr>
                              <m:t>(</m:t>
                            </m:r>
                            <m:sSup>
                              <m:sSupPr>
                                <m:ctrlPr>
                                  <a:rPr lang="en-IN" i="1">
                                    <a:latin typeface="Cambria Math"/>
                                  </a:rPr>
                                </m:ctrlPr>
                              </m:sSupPr>
                              <m:e>
                                <m:r>
                                  <a:rPr lang="en-US" i="1">
                                    <a:latin typeface="Cambria Math" panose="02040503050406030204" pitchFamily="18" charset="0"/>
                                  </a:rPr>
                                  <m:t>𝐴</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IN" i="1">
                                    <a:latin typeface="Cambria Math"/>
                                  </a:rPr>
                                </m:ctrlPr>
                              </m:sSupPr>
                              <m:e>
                                <m:r>
                                  <a:rPr lang="en-US" i="1">
                                    <a:latin typeface="Cambria Math" panose="02040503050406030204" pitchFamily="18" charset="0"/>
                                  </a:rPr>
                                  <m:t>𝐵</m:t>
                                </m:r>
                              </m:e>
                              <m:sup>
                                <m:r>
                                  <a:rPr lang="en-US" i="1">
                                    <a:latin typeface="Cambria Math" panose="02040503050406030204" pitchFamily="18" charset="0"/>
                                  </a:rPr>
                                  <m:t>′</m:t>
                                </m:r>
                              </m:sup>
                            </m:sSup>
                            <m:r>
                              <a:rPr lang="en-US" i="1">
                                <a:latin typeface="Cambria Math" panose="02040503050406030204" pitchFamily="18" charset="0"/>
                              </a:rPr>
                              <m:t>)</m:t>
                            </m:r>
                          </m:e>
                          <m:sup>
                            <m:r>
                              <a:rPr lang="en-IN" b="0" i="1" smtClean="0">
                                <a:latin typeface="Cambria Math" panose="02040503050406030204" pitchFamily="18" charset="0"/>
                              </a:rPr>
                              <m:t>′</m:t>
                            </m:r>
                          </m:sup>
                        </m:sSup>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en>
                    </m:f>
                    <m:r>
                      <a:rPr lang="en-US" i="1">
                        <a:latin typeface="Cambria Math" panose="02040503050406030204" pitchFamily="18" charset="0"/>
                      </a:rPr>
                      <m:t>= </m:t>
                    </m:r>
                    <m:f>
                      <m:fPr>
                        <m:ctrlPr>
                          <a:rPr lang="en-IN" i="1">
                            <a:latin typeface="Cambria Math"/>
                          </a:rPr>
                        </m:ctrlPr>
                      </m:fPr>
                      <m:num>
                        <m:r>
                          <a:rPr lang="en-US" i="1">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en>
                    </m:f>
                    <m:r>
                      <a:rPr lang="en-IN" b="0" i="1" smtClean="0">
                        <a:latin typeface="Cambria Math" panose="02040503050406030204" pitchFamily="18" charset="0"/>
                      </a:rPr>
                      <m:t>=</m:t>
                    </m:r>
                    <m:f>
                      <m:fPr>
                        <m:ctrlPr>
                          <a:rPr lang="en-IN" i="1" smtClean="0">
                            <a:latin typeface="Cambria Math"/>
                          </a:rPr>
                        </m:ctrlPr>
                      </m:fPr>
                      <m:num>
                        <m:r>
                          <a:rPr lang="en-US" i="1">
                            <a:latin typeface="Cambria Math" panose="02040503050406030204" pitchFamily="18" charset="0"/>
                          </a:rPr>
                          <m:t>1−((</m:t>
                        </m:r>
                        <m:r>
                          <a:rPr lang="en-US" i="1">
                            <a:latin typeface="Cambria Math" panose="02040503050406030204" pitchFamily="18" charset="0"/>
                          </a:rPr>
                          <m:t>𝑃</m:t>
                        </m:r>
                        <m:d>
                          <m:dPr>
                            <m:ctrlPr>
                              <a:rPr lang="en-IN" i="1">
                                <a:latin typeface="Cambria Math"/>
                              </a:rPr>
                            </m:ctrlPr>
                          </m:dPr>
                          <m:e>
                            <m:r>
                              <a:rPr lang="en-US" i="1">
                                <a:latin typeface="Cambria Math" panose="02040503050406030204" pitchFamily="18" charset="0"/>
                              </a:rPr>
                              <m:t>𝐴</m:t>
                            </m:r>
                          </m:e>
                        </m:d>
                        <m:r>
                          <a:rPr lang="en-US" i="1">
                            <a:latin typeface="Cambria Math" panose="02040503050406030204" pitchFamily="18" charset="0"/>
                          </a:rPr>
                          <m:t>+</m:t>
                        </m:r>
                        <m:r>
                          <a:rPr lang="en-US" i="1">
                            <a:latin typeface="Cambria Math" panose="02040503050406030204" pitchFamily="18" charset="0"/>
                          </a:rPr>
                          <m:t>𝑃</m:t>
                        </m:r>
                        <m:d>
                          <m:dPr>
                            <m:ctrlPr>
                              <a:rPr lang="en-IN" i="1">
                                <a:latin typeface="Cambria Math"/>
                              </a:rPr>
                            </m:ctrlPr>
                          </m:dPr>
                          <m:e>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IN" i="1">
                                <a:latin typeface="Cambria Math"/>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num>
                      <m:den>
                        <m:r>
                          <a:rPr lang="en-US" i="1">
                            <a:latin typeface="Cambria Math" panose="02040503050406030204" pitchFamily="18" charset="0"/>
                          </a:rPr>
                          <m:t>1−</m:t>
                        </m:r>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den>
                    </m:f>
                  </m:oMath>
                </a14:m>
                <a:r>
                  <a:rPr lang="en-US" dirty="0"/>
                  <a:t>		</a:t>
                </a:r>
              </a:p>
              <a:p>
                <a:pPr marL="0" lvl="0" indent="0">
                  <a:buNone/>
                </a:pPr>
                <a:r>
                  <a:rPr lang="en-US" dirty="0"/>
                  <a:t>		= </a:t>
                </a:r>
                <a14:m>
                  <m:oMath xmlns:m="http://schemas.openxmlformats.org/officeDocument/2006/math">
                    <m:f>
                      <m:fPr>
                        <m:ctrlPr>
                          <a:rPr lang="en-IN" i="1">
                            <a:latin typeface="Cambria Math"/>
                          </a:rPr>
                        </m:ctrlPr>
                      </m:fPr>
                      <m:num>
                        <m:r>
                          <a:rPr lang="en-US" i="1">
                            <a:latin typeface="Cambria Math" panose="02040503050406030204" pitchFamily="18" charset="0"/>
                          </a:rPr>
                          <m:t>1−(</m:t>
                        </m:r>
                        <m:d>
                          <m:dPr>
                            <m:ctrlPr>
                              <a:rPr lang="en-IN" i="1">
                                <a:latin typeface="Cambria Math"/>
                              </a:rPr>
                            </m:ctrlPr>
                          </m:dPr>
                          <m:e>
                            <m:r>
                              <a:rPr lang="en-US" i="1">
                                <a:latin typeface="Cambria Math" panose="02040503050406030204" pitchFamily="18" charset="0"/>
                              </a:rPr>
                              <m:t>0.1+0.</m:t>
                            </m:r>
                            <m:r>
                              <a:rPr lang="en-IN" b="0" i="1" smtClean="0">
                                <a:latin typeface="Cambria Math" panose="02040503050406030204" pitchFamily="18" charset="0"/>
                              </a:rPr>
                              <m:t>0</m:t>
                            </m:r>
                            <m:r>
                              <a:rPr lang="en-US" i="1">
                                <a:latin typeface="Cambria Math" panose="02040503050406030204" pitchFamily="18" charset="0"/>
                              </a:rPr>
                              <m:t>5−0.02</m:t>
                            </m:r>
                          </m:e>
                        </m:d>
                        <m:r>
                          <a:rPr lang="en-US" i="1">
                            <a:latin typeface="Cambria Math" panose="02040503050406030204" pitchFamily="18" charset="0"/>
                          </a:rPr>
                          <m:t>)</m:t>
                        </m:r>
                      </m:num>
                      <m:den>
                        <m:r>
                          <a:rPr lang="en-US" i="1">
                            <a:latin typeface="Cambria Math" panose="02040503050406030204" pitchFamily="18" charset="0"/>
                          </a:rPr>
                          <m:t>1−0.1</m:t>
                        </m:r>
                      </m:den>
                    </m:f>
                    <m:r>
                      <a:rPr lang="en-US" i="1">
                        <a:latin typeface="Cambria Math" panose="02040503050406030204" pitchFamily="18" charset="0"/>
                      </a:rPr>
                      <m:t>=0.967</m:t>
                    </m:r>
                  </m:oMath>
                </a14:m>
                <a:endParaRPr lang="en-IN" dirty="0"/>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latin typeface="Calibri" charset="0"/>
                  <a:ea typeface="WenQuanYi Micro Hei" charset="0"/>
                  <a:cs typeface="WenQuanYi Micro He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627662"/>
                <a:ext cx="11086707" cy="5103076"/>
              </a:xfrm>
              <a:blipFill rotWithShape="0">
                <a:blip r:embed="rId2"/>
                <a:stretch>
                  <a:fillRect l="-1100" t="-956"/>
                </a:stretch>
              </a:blipFill>
            </p:spPr>
            <p:txBody>
              <a:bodyPr/>
              <a:lstStyle/>
              <a:p>
                <a:r>
                  <a:rPr lang="en-IN">
                    <a:noFill/>
                  </a:rPr>
                  <a:t> </a:t>
                </a:r>
              </a:p>
            </p:txBody>
          </p:sp>
        </mc:Fallback>
      </mc:AlternateContent>
    </p:spTree>
    <p:extLst>
      <p:ext uri="{BB962C8B-B14F-4D97-AF65-F5344CB8AC3E}">
        <p14:creationId xmlns:p14="http://schemas.microsoft.com/office/powerpoint/2010/main" val="409601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charset="0"/>
                <a:ea typeface="WenQuanYi Micro Hei" charset="0"/>
                <a:cs typeface="WenQuanYi Micro Hei" charset="0"/>
              </a:rPr>
              <a:t>Event</a:t>
            </a:r>
            <a:endParaRPr lang="en-US" dirty="0"/>
          </a:p>
        </p:txBody>
      </p:sp>
      <p:sp>
        <p:nvSpPr>
          <p:cNvPr id="3" name="Content Placeholder 2"/>
          <p:cNvSpPr>
            <a:spLocks noGrp="1"/>
          </p:cNvSpPr>
          <p:nvPr>
            <p:ph idx="1"/>
          </p:nvPr>
        </p:nvSpPr>
        <p:spPr/>
        <p:txBody>
          <a:bodyPr>
            <a:normAutofit/>
          </a:bodyPr>
          <a:lstStyle/>
          <a:p>
            <a:r>
              <a:rPr lang="en-US" sz="3200" dirty="0">
                <a:solidFill>
                  <a:srgbClr val="000000"/>
                </a:solidFill>
                <a:latin typeface="Calibri" charset="0"/>
                <a:ea typeface="WenQuanYi Micro Hei" charset="0"/>
                <a:cs typeface="WenQuanYi Micro Hei" charset="0"/>
              </a:rPr>
              <a:t>The set of favorable outcomes of an experiment is called an event.</a:t>
            </a:r>
            <a:br>
              <a:rPr lang="en-US" sz="3200" dirty="0">
                <a:solidFill>
                  <a:srgbClr val="000000"/>
                </a:solidFill>
                <a:latin typeface="Calibri" charset="0"/>
                <a:ea typeface="WenQuanYi Micro Hei" charset="0"/>
                <a:cs typeface="WenQuanYi Micro Hei" charset="0"/>
              </a:rPr>
            </a:br>
            <a:r>
              <a:rPr lang="en-US" sz="3200" dirty="0">
                <a:solidFill>
                  <a:srgbClr val="000000"/>
                </a:solidFill>
                <a:latin typeface="Calibri" charset="0"/>
                <a:ea typeface="WenQuanYi Micro Hei" charset="0"/>
                <a:cs typeface="WenQuanYi Micro Hei" charset="0"/>
              </a:rPr>
              <a:t/>
            </a:r>
            <a:br>
              <a:rPr lang="en-US" sz="3200" dirty="0">
                <a:solidFill>
                  <a:srgbClr val="000000"/>
                </a:solidFill>
                <a:latin typeface="Calibri" charset="0"/>
                <a:ea typeface="WenQuanYi Micro Hei" charset="0"/>
                <a:cs typeface="WenQuanYi Micro Hei" charset="0"/>
              </a:rPr>
            </a:br>
            <a:r>
              <a:rPr lang="en-US" sz="3200" dirty="0">
                <a:solidFill>
                  <a:srgbClr val="000000"/>
                </a:solidFill>
                <a:latin typeface="Calibri" charset="0"/>
                <a:ea typeface="WenQuanYi Micro Hei" charset="0"/>
                <a:cs typeface="WenQuanYi Micro Hei" charset="0"/>
              </a:rPr>
              <a:t>Example: tossing of coin</a:t>
            </a:r>
          </a:p>
          <a:p>
            <a:r>
              <a:rPr lang="en-US" sz="3200" dirty="0">
                <a:solidFill>
                  <a:srgbClr val="000000"/>
                </a:solidFill>
                <a:latin typeface="Calibri" charset="0"/>
              </a:rPr>
              <a:t>E: To win the toss I need Head</a:t>
            </a:r>
          </a:p>
          <a:p>
            <a:pPr marL="0" indent="0">
              <a:buNone/>
            </a:pPr>
            <a:r>
              <a:rPr lang="en-US" sz="3200" dirty="0">
                <a:solidFill>
                  <a:srgbClr val="000000"/>
                </a:solidFill>
                <a:latin typeface="Calibri" charset="0"/>
              </a:rPr>
              <a:t>   E = {H}</a:t>
            </a:r>
            <a:endParaRPr lang="en-US" sz="3200" dirty="0"/>
          </a:p>
        </p:txBody>
      </p:sp>
    </p:spTree>
    <p:extLst>
      <p:ext uri="{BB962C8B-B14F-4D97-AF65-F5344CB8AC3E}">
        <p14:creationId xmlns:p14="http://schemas.microsoft.com/office/powerpoint/2010/main" val="109858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144"/>
            <a:ext cx="10515600" cy="1325563"/>
          </a:xfrm>
        </p:spPr>
        <p:txBody>
          <a:bodyPr/>
          <a:lstStyle/>
          <a:p>
            <a:r>
              <a:rPr lang="en-IN" dirty="0"/>
              <a:t>Properties of 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707"/>
                <a:ext cx="10549379" cy="5156788"/>
              </a:xfrm>
            </p:spPr>
            <p:txBody>
              <a:bodyPr>
                <a:normAutofit/>
              </a:bodyPr>
              <a:lstStyle/>
              <a:p>
                <a:pPr algn="just"/>
                <a14:m>
                  <m:oMath xmlns:m="http://schemas.openxmlformats.org/officeDocument/2006/math">
                    <m:r>
                      <a:rPr lang="en-IN" b="0" i="1" smtClean="0">
                        <a:solidFill>
                          <a:srgbClr val="000000"/>
                        </a:solidFill>
                        <a:latin typeface="Cambria Math" panose="02040503050406030204" pitchFamily="18" charset="0"/>
                        <a:ea typeface="WenQuanYi Micro Hei" charset="0"/>
                        <a:cs typeface="WenQuanYi Micro Hei" charset="0"/>
                      </a:rPr>
                      <m:t>𝑃</m:t>
                    </m:r>
                    <m:d>
                      <m:dPr>
                        <m:ctrlPr>
                          <a:rPr lang="en-IN" b="0" i="1" smtClean="0">
                            <a:solidFill>
                              <a:srgbClr val="000000"/>
                            </a:solidFill>
                            <a:latin typeface="Cambria Math"/>
                          </a:rPr>
                        </m:ctrlPr>
                      </m:dPr>
                      <m:e>
                        <m:sSub>
                          <m:sSubPr>
                            <m:ctrlPr>
                              <a:rPr lang="en-IN" b="0" i="1" smtClean="0">
                                <a:solidFill>
                                  <a:srgbClr val="000000"/>
                                </a:solidFill>
                                <a:latin typeface="Cambria Math"/>
                              </a:rPr>
                            </m:ctrlPr>
                          </m:sSubPr>
                          <m:e>
                            <m:r>
                              <a:rPr lang="en-IN" b="0" i="1" smtClean="0">
                                <a:solidFill>
                                  <a:srgbClr val="000000"/>
                                </a:solidFill>
                                <a:latin typeface="Cambria Math" panose="02040503050406030204" pitchFamily="18" charset="0"/>
                              </a:rPr>
                              <m:t>𝐴</m:t>
                            </m:r>
                          </m:e>
                          <m:sub>
                            <m:r>
                              <a:rPr lang="en-IN" b="0" i="1" smtClean="0">
                                <a:solidFill>
                                  <a:srgbClr val="000000"/>
                                </a:solidFill>
                                <a:latin typeface="Cambria Math" panose="02040503050406030204" pitchFamily="18" charset="0"/>
                              </a:rPr>
                              <m:t>1</m:t>
                            </m:r>
                          </m:sub>
                        </m:sSub>
                        <m:r>
                          <a:rPr lang="en-IN" b="0" i="1" smtClean="0">
                            <a:solidFill>
                              <a:srgbClr val="000000"/>
                            </a:solidFill>
                            <a:latin typeface="Cambria Math" panose="02040503050406030204" pitchFamily="18" charset="0"/>
                            <a:ea typeface="Cambria Math" panose="02040503050406030204" pitchFamily="18" charset="0"/>
                          </a:rPr>
                          <m:t>∪</m:t>
                        </m:r>
                        <m:sSub>
                          <m:sSubPr>
                            <m:ctrlPr>
                              <a:rPr lang="en-IN" i="1">
                                <a:solidFill>
                                  <a:srgbClr val="000000"/>
                                </a:solidFill>
                                <a:latin typeface="Cambria Math"/>
                              </a:rPr>
                            </m:ctrlPr>
                          </m:sSubPr>
                          <m:e>
                            <m:r>
                              <a:rPr lang="en-IN" i="1">
                                <a:solidFill>
                                  <a:srgbClr val="000000"/>
                                </a:solidFill>
                                <a:latin typeface="Cambria Math" panose="02040503050406030204" pitchFamily="18" charset="0"/>
                              </a:rPr>
                              <m:t>𝐴</m:t>
                            </m:r>
                          </m:e>
                          <m:sub>
                            <m:r>
                              <a:rPr lang="en-IN" b="0" i="1" smtClean="0">
                                <a:solidFill>
                                  <a:srgbClr val="000000"/>
                                </a:solidFill>
                                <a:latin typeface="Cambria Math" panose="02040503050406030204" pitchFamily="18" charset="0"/>
                              </a:rPr>
                              <m:t>2</m:t>
                            </m:r>
                          </m:sub>
                        </m:sSub>
                        <m:r>
                          <a:rPr lang="en-IN" b="0" i="1" smtClean="0">
                            <a:solidFill>
                              <a:srgbClr val="000000"/>
                            </a:solidFill>
                            <a:latin typeface="Cambria Math" panose="02040503050406030204" pitchFamily="18" charset="0"/>
                          </a:rPr>
                          <m:t>|</m:t>
                        </m:r>
                        <m:r>
                          <m:rPr>
                            <m:sty m:val="p"/>
                          </m:rPr>
                          <a:rPr lang="en-IN" b="0" i="1" smtClean="0">
                            <a:solidFill>
                              <a:srgbClr val="000000"/>
                            </a:solidFill>
                            <a:latin typeface="Cambria Math" panose="02040503050406030204" pitchFamily="18" charset="0"/>
                          </a:rPr>
                          <m:t>B</m:t>
                        </m:r>
                      </m:e>
                    </m:d>
                    <m:r>
                      <a:rPr lang="en-IN" b="0" i="1" smtClean="0">
                        <a:solidFill>
                          <a:srgbClr val="000000"/>
                        </a:solidFill>
                        <a:latin typeface="Cambria Math" panose="02040503050406030204" pitchFamily="18" charset="0"/>
                      </a:rPr>
                      <m:t>=</m:t>
                    </m:r>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rPr>
                        </m:ctrlPr>
                      </m:dPr>
                      <m:e>
                        <m:sSub>
                          <m:sSubPr>
                            <m:ctrlPr>
                              <a:rPr lang="en-IN" i="1">
                                <a:solidFill>
                                  <a:srgbClr val="000000"/>
                                </a:solidFill>
                                <a:latin typeface="Cambria Math"/>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1</m:t>
                            </m:r>
                          </m:sub>
                        </m:sSub>
                        <m:r>
                          <a:rPr lang="en-IN" b="0" i="1" smtClean="0">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B</m:t>
                        </m:r>
                      </m:e>
                    </m:d>
                    <m:r>
                      <a:rPr lang="en-IN" b="0" i="1" smtClean="0">
                        <a:solidFill>
                          <a:srgbClr val="000000"/>
                        </a:solidFill>
                        <a:latin typeface="Cambria Math" panose="02040503050406030204" pitchFamily="18" charset="0"/>
                      </a:rPr>
                      <m:t>+</m:t>
                    </m:r>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rPr>
                        </m:ctrlPr>
                      </m:dPr>
                      <m:e>
                        <m:sSub>
                          <m:sSubPr>
                            <m:ctrlPr>
                              <a:rPr lang="en-IN" i="1" smtClean="0">
                                <a:solidFill>
                                  <a:srgbClr val="000000"/>
                                </a:solidFill>
                                <a:latin typeface="Cambria Math"/>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2</m:t>
                            </m:r>
                          </m:sub>
                        </m:sSub>
                        <m:r>
                          <a:rPr lang="en-IN" b="0" i="1" smtClean="0">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B</m:t>
                        </m:r>
                      </m:e>
                    </m:d>
                    <m:r>
                      <a:rPr lang="en-IN" b="0" i="0" smtClean="0">
                        <a:solidFill>
                          <a:srgbClr val="000000"/>
                        </a:solidFill>
                        <a:latin typeface="Cambria Math" panose="02040503050406030204" pitchFamily="18" charset="0"/>
                      </a:rPr>
                      <m:t> −</m:t>
                    </m:r>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rPr>
                        </m:ctrlPr>
                      </m:dPr>
                      <m:e>
                        <m:sSub>
                          <m:sSubPr>
                            <m:ctrlPr>
                              <a:rPr lang="en-IN" i="1">
                                <a:solidFill>
                                  <a:srgbClr val="000000"/>
                                </a:solidFill>
                                <a:latin typeface="Cambria Math"/>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1</m:t>
                            </m:r>
                          </m:sub>
                        </m:sSub>
                        <m:r>
                          <a:rPr lang="en-IN" i="1" smtClean="0">
                            <a:solidFill>
                              <a:srgbClr val="000000"/>
                            </a:solidFill>
                            <a:latin typeface="Cambria Math" panose="02040503050406030204" pitchFamily="18" charset="0"/>
                            <a:ea typeface="Cambria Math" panose="02040503050406030204" pitchFamily="18" charset="0"/>
                          </a:rPr>
                          <m:t>∩</m:t>
                        </m:r>
                        <m:sSub>
                          <m:sSubPr>
                            <m:ctrlPr>
                              <a:rPr lang="en-IN" i="1">
                                <a:solidFill>
                                  <a:srgbClr val="000000"/>
                                </a:solidFill>
                                <a:latin typeface="Cambria Math"/>
                              </a:rPr>
                            </m:ctrlPr>
                          </m:sSubPr>
                          <m:e>
                            <m:r>
                              <a:rPr lang="en-IN" i="1">
                                <a:solidFill>
                                  <a:srgbClr val="000000"/>
                                </a:solidFill>
                                <a:latin typeface="Cambria Math" panose="02040503050406030204" pitchFamily="18" charset="0"/>
                              </a:rPr>
                              <m:t>𝐴</m:t>
                            </m:r>
                          </m:e>
                          <m:sub>
                            <m:r>
                              <a:rPr lang="en-IN" i="1">
                                <a:solidFill>
                                  <a:srgbClr val="000000"/>
                                </a:solidFill>
                                <a:latin typeface="Cambria Math" panose="02040503050406030204" pitchFamily="18" charset="0"/>
                              </a:rPr>
                              <m:t>2</m:t>
                            </m:r>
                          </m:sub>
                        </m:sSub>
                        <m:r>
                          <a:rPr lang="en-IN" b="0" i="1" smtClean="0">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B</m:t>
                        </m:r>
                      </m:e>
                    </m:d>
                  </m:oMath>
                </a14:m>
                <a:r>
                  <a:rPr lang="en-IN" i="1" dirty="0">
                    <a:solidFill>
                      <a:srgbClr val="000000"/>
                    </a:solidFill>
                    <a:latin typeface="Cambria Math" panose="02040503050406030204" pitchFamily="18" charset="0"/>
                  </a:rPr>
                  <a:t>, </a:t>
                </a:r>
                <a14:m>
                  <m:oMath xmlns:m="http://schemas.openxmlformats.org/officeDocument/2006/math">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ea typeface="WenQuanYi Micro Hei" charset="0"/>
                            <a:cs typeface="WenQuanYi Micro Hei" charset="0"/>
                          </a:rPr>
                        </m:ctrlPr>
                      </m:dPr>
                      <m:e>
                        <m:r>
                          <a:rPr lang="en-IN" i="1">
                            <a:solidFill>
                              <a:srgbClr val="000000"/>
                            </a:solidFill>
                            <a:latin typeface="Cambria Math" panose="02040503050406030204" pitchFamily="18" charset="0"/>
                            <a:ea typeface="WenQuanYi Micro Hei" charset="0"/>
                            <a:cs typeface="WenQuanYi Micro Hei" charset="0"/>
                          </a:rPr>
                          <m:t>𝐵</m:t>
                        </m:r>
                      </m:e>
                    </m:d>
                    <m:r>
                      <a:rPr lang="en-IN" i="1">
                        <a:solidFill>
                          <a:srgbClr val="000000"/>
                        </a:solidFill>
                        <a:latin typeface="Cambria Math" panose="02040503050406030204" pitchFamily="18" charset="0"/>
                        <a:ea typeface="WenQuanYi Micro Hei" charset="0"/>
                        <a:cs typeface="WenQuanYi Micro Hei" charset="0"/>
                      </a:rPr>
                      <m:t>&gt;0</m:t>
                    </m:r>
                  </m:oMath>
                </a14:m>
                <a:endParaRPr lang="en-IN" i="1" dirty="0">
                  <a:solidFill>
                    <a:srgbClr val="000000"/>
                  </a:solidFill>
                  <a:latin typeface="Cambria Math" panose="02040503050406030204" pitchFamily="18" charset="0"/>
                </a:endParaRPr>
              </a:p>
              <a:p>
                <a:pPr marL="514350" indent="-514350" algn="just">
                  <a:buFont typeface="+mj-lt"/>
                  <a:buAutoNum type="arabicPeriod"/>
                </a:pPr>
                <a:endParaRPr lang="en-IN" b="0" i="1" dirty="0">
                  <a:solidFill>
                    <a:srgbClr val="000000"/>
                  </a:solidFill>
                  <a:latin typeface="Cambria Math" panose="02040503050406030204" pitchFamily="18" charset="0"/>
                  <a:ea typeface="WenQuanYi Micro Hei" charset="0"/>
                  <a:cs typeface="WenQuanYi Micro Hei" charset="0"/>
                </a:endParaRPr>
              </a:p>
              <a:p>
                <a:pPr algn="just"/>
                <a14:m>
                  <m:oMath xmlns:m="http://schemas.openxmlformats.org/officeDocument/2006/math">
                    <m:r>
                      <a:rPr lang="en-IN" b="0" i="1" smtClean="0">
                        <a:solidFill>
                          <a:srgbClr val="000000"/>
                        </a:solidFill>
                        <a:latin typeface="Cambria Math" panose="02040503050406030204" pitchFamily="18" charset="0"/>
                        <a:ea typeface="WenQuanYi Micro Hei" charset="0"/>
                        <a:cs typeface="WenQuanYi Micro Hei" charset="0"/>
                      </a:rPr>
                      <m:t>𝑃</m:t>
                    </m:r>
                    <m:d>
                      <m:dPr>
                        <m:ctrlPr>
                          <a:rPr lang="en-IN" b="0" i="1" smtClean="0">
                            <a:solidFill>
                              <a:srgbClr val="000000"/>
                            </a:solidFill>
                            <a:latin typeface="Cambria Math"/>
                          </a:rPr>
                        </m:ctrlPr>
                      </m:dPr>
                      <m:e>
                        <m:sSup>
                          <m:sSupPr>
                            <m:ctrlPr>
                              <a:rPr lang="en-IN" b="0" i="1" smtClean="0">
                                <a:solidFill>
                                  <a:srgbClr val="000000"/>
                                </a:solidFill>
                                <a:latin typeface="Cambria Math"/>
                              </a:rPr>
                            </m:ctrlPr>
                          </m:sSupPr>
                          <m:e>
                            <m:r>
                              <a:rPr lang="en-IN" b="0" i="1" smtClean="0">
                                <a:solidFill>
                                  <a:srgbClr val="000000"/>
                                </a:solidFill>
                                <a:latin typeface="Cambria Math" panose="02040503050406030204" pitchFamily="18" charset="0"/>
                              </a:rPr>
                              <m:t>𝐴</m:t>
                            </m:r>
                          </m:e>
                          <m:sup>
                            <m:r>
                              <a:rPr lang="en-IN" b="0" i="1" smtClean="0">
                                <a:solidFill>
                                  <a:srgbClr val="000000"/>
                                </a:solidFill>
                                <a:latin typeface="Cambria Math" panose="02040503050406030204" pitchFamily="18" charset="0"/>
                              </a:rPr>
                              <m:t>′</m:t>
                            </m:r>
                          </m:sup>
                        </m:sSup>
                        <m:r>
                          <a:rPr lang="en-IN" b="0" i="1" smtClean="0">
                            <a:solidFill>
                              <a:srgbClr val="000000"/>
                            </a:solidFill>
                            <a:latin typeface="Cambria Math" panose="02040503050406030204" pitchFamily="18" charset="0"/>
                          </a:rPr>
                          <m:t>|</m:t>
                        </m:r>
                        <m:r>
                          <m:rPr>
                            <m:sty m:val="p"/>
                          </m:rPr>
                          <a:rPr lang="en-IN" b="0" i="1" smtClean="0">
                            <a:solidFill>
                              <a:srgbClr val="000000"/>
                            </a:solidFill>
                            <a:latin typeface="Cambria Math" panose="02040503050406030204" pitchFamily="18" charset="0"/>
                          </a:rPr>
                          <m:t>B</m:t>
                        </m:r>
                      </m:e>
                    </m:d>
                    <m:r>
                      <a:rPr lang="en-IN" b="0" i="1" smtClean="0">
                        <a:solidFill>
                          <a:srgbClr val="000000"/>
                        </a:solidFill>
                        <a:latin typeface="Cambria Math" panose="02040503050406030204" pitchFamily="18" charset="0"/>
                      </a:rPr>
                      <m:t>=1 −</m:t>
                    </m:r>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rPr>
                        </m:ctrlPr>
                      </m:dPr>
                      <m:e>
                        <m:r>
                          <a:rPr lang="en-IN" b="0" i="1" smtClean="0">
                            <a:solidFill>
                              <a:srgbClr val="000000"/>
                            </a:solidFill>
                            <a:latin typeface="Cambria Math" panose="02040503050406030204" pitchFamily="18" charset="0"/>
                          </a:rPr>
                          <m:t>𝐴</m:t>
                        </m:r>
                        <m:r>
                          <a:rPr lang="en-IN" b="0" i="1" smtClean="0">
                            <a:solidFill>
                              <a:srgbClr val="000000"/>
                            </a:solidFill>
                            <a:latin typeface="Cambria Math" panose="02040503050406030204" pitchFamily="18" charset="0"/>
                          </a:rPr>
                          <m:t>|</m:t>
                        </m:r>
                        <m:r>
                          <m:rPr>
                            <m:sty m:val="p"/>
                          </m:rPr>
                          <a:rPr lang="en-IN" i="1">
                            <a:solidFill>
                              <a:srgbClr val="000000"/>
                            </a:solidFill>
                            <a:latin typeface="Cambria Math" panose="02040503050406030204" pitchFamily="18" charset="0"/>
                          </a:rPr>
                          <m:t>B</m:t>
                        </m:r>
                      </m:e>
                    </m:d>
                  </m:oMath>
                </a14:m>
                <a:r>
                  <a:rPr lang="en-US" dirty="0">
                    <a:solidFill>
                      <a:srgbClr val="000000"/>
                    </a:solidFill>
                    <a:latin typeface="Calibri" charset="0"/>
                    <a:ea typeface="WenQuanYi Micro Hei" charset="0"/>
                    <a:cs typeface="WenQuanYi Micro Hei" charset="0"/>
                  </a:rPr>
                  <a:t>, </a:t>
                </a:r>
                <a14:m>
                  <m:oMath xmlns:m="http://schemas.openxmlformats.org/officeDocument/2006/math">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ea typeface="WenQuanYi Micro Hei" charset="0"/>
                            <a:cs typeface="WenQuanYi Micro Hei" charset="0"/>
                          </a:rPr>
                        </m:ctrlPr>
                      </m:dPr>
                      <m:e>
                        <m:r>
                          <a:rPr lang="en-IN" i="1">
                            <a:solidFill>
                              <a:srgbClr val="000000"/>
                            </a:solidFill>
                            <a:latin typeface="Cambria Math" panose="02040503050406030204" pitchFamily="18" charset="0"/>
                            <a:ea typeface="WenQuanYi Micro Hei" charset="0"/>
                            <a:cs typeface="WenQuanYi Micro Hei" charset="0"/>
                          </a:rPr>
                          <m:t>𝐵</m:t>
                        </m:r>
                      </m:e>
                    </m:d>
                    <m:r>
                      <a:rPr lang="en-IN" i="1">
                        <a:solidFill>
                          <a:srgbClr val="000000"/>
                        </a:solidFill>
                        <a:latin typeface="Cambria Math" panose="02040503050406030204" pitchFamily="18" charset="0"/>
                        <a:ea typeface="WenQuanYi Micro Hei" charset="0"/>
                        <a:cs typeface="WenQuanYi Micro Hei" charset="0"/>
                      </a:rPr>
                      <m:t>&gt;0</m:t>
                    </m:r>
                  </m:oMath>
                </a14:m>
                <a:endParaRPr lang="en-IN" dirty="0">
                  <a:solidFill>
                    <a:srgbClr val="000000"/>
                  </a:solidFill>
                  <a:latin typeface="Calibri" charset="0"/>
                  <a:ea typeface="WenQuanYi Micro Hei" charset="0"/>
                  <a:cs typeface="WenQuanYi Micro Hei" charset="0"/>
                </a:endParaRPr>
              </a:p>
              <a:p>
                <a:pPr marL="514350" indent="-514350" algn="just">
                  <a:buFont typeface="+mj-lt"/>
                  <a:buAutoNum type="arabicPeriod"/>
                </a:pPr>
                <a:endParaRPr lang="en-IN" dirty="0">
                  <a:solidFill>
                    <a:srgbClr val="000000"/>
                  </a:solidFill>
                  <a:latin typeface="Calibri" charset="0"/>
                  <a:ea typeface="WenQuanYi Micro Hei" charset="0"/>
                  <a:cs typeface="WenQuanYi Micro Hei" charset="0"/>
                </a:endParaRPr>
              </a:p>
              <a:p>
                <a:pPr algn="just"/>
                <a:r>
                  <a:rPr lang="en-US" dirty="0"/>
                  <a:t>A formula for </a:t>
                </a:r>
                <a14:m>
                  <m:oMath xmlns:m="http://schemas.openxmlformats.org/officeDocument/2006/math">
                    <m:r>
                      <a:rPr lang="en-IN"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i="1">
                            <a:solidFill>
                              <a:srgbClr val="000000"/>
                            </a:solidFill>
                            <a:latin typeface="Cambria Math"/>
                            <a:ea typeface="Cambria Math" panose="02040503050406030204" pitchFamily="18" charset="0"/>
                          </a:rPr>
                        </m:ctrlPr>
                      </m:dPr>
                      <m:e>
                        <m:r>
                          <a:rPr lang="en-IN" i="1">
                            <a:solidFill>
                              <a:srgbClr val="000000"/>
                            </a:solidFill>
                            <a:latin typeface="Cambria Math" panose="02040503050406030204" pitchFamily="18" charset="0"/>
                            <a:ea typeface="Cambria Math" panose="02040503050406030204" pitchFamily="18" charset="0"/>
                          </a:rPr>
                          <m:t>𝐴</m:t>
                        </m:r>
                        <m:r>
                          <a:rPr lang="en-IN" i="1">
                            <a:solidFill>
                              <a:srgbClr val="000000"/>
                            </a:solidFill>
                            <a:latin typeface="Cambria Math" panose="02040503050406030204" pitchFamily="18" charset="0"/>
                            <a:ea typeface="Cambria Math" panose="02040503050406030204" pitchFamily="18" charset="0"/>
                          </a:rPr>
                          <m:t>∩</m:t>
                        </m:r>
                        <m:r>
                          <a:rPr lang="en-IN" i="1">
                            <a:solidFill>
                              <a:srgbClr val="000000"/>
                            </a:solidFill>
                            <a:latin typeface="Cambria Math" panose="02040503050406030204" pitchFamily="18" charset="0"/>
                            <a:ea typeface="Cambria Math" panose="02040503050406030204" pitchFamily="18" charset="0"/>
                          </a:rPr>
                          <m:t>𝐵</m:t>
                        </m:r>
                      </m:e>
                    </m:d>
                  </m:oMath>
                </a14:m>
                <a:r>
                  <a:rPr lang="en-US" dirty="0"/>
                  <a:t>,</a:t>
                </a:r>
              </a:p>
              <a:p>
                <a:pPr marL="0" indent="0" algn="just">
                  <a:buNone/>
                </a:pPr>
                <a:r>
                  <a:rPr lang="en-IN" dirty="0">
                    <a:solidFill>
                      <a:srgbClr val="000000"/>
                    </a:solidFill>
                    <a:latin typeface="Calibri" charset="0"/>
                    <a:ea typeface="Cambria Math" panose="02040503050406030204" pitchFamily="18" charset="0"/>
                    <a:cs typeface="WenQuanYi Micro Hei" charset="0"/>
                  </a:rPr>
                  <a:t>	(i)   </a:t>
                </a:r>
                <a14:m>
                  <m:oMath xmlns:m="http://schemas.openxmlformats.org/officeDocument/2006/math">
                    <m:r>
                      <a:rPr lang="en-IN"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i="1">
                            <a:solidFill>
                              <a:srgbClr val="000000"/>
                            </a:solidFill>
                            <a:latin typeface="Cambria Math"/>
                            <a:ea typeface="Cambria Math" panose="02040503050406030204" pitchFamily="18" charset="0"/>
                          </a:rPr>
                        </m:ctrlPr>
                      </m:dPr>
                      <m:e>
                        <m:r>
                          <a:rPr lang="en-IN" i="1">
                            <a:solidFill>
                              <a:srgbClr val="000000"/>
                            </a:solidFill>
                            <a:latin typeface="Cambria Math" panose="02040503050406030204" pitchFamily="18" charset="0"/>
                            <a:ea typeface="Cambria Math" panose="02040503050406030204" pitchFamily="18" charset="0"/>
                          </a:rPr>
                          <m:t>𝐴</m:t>
                        </m:r>
                        <m:r>
                          <a:rPr lang="en-IN" i="1">
                            <a:solidFill>
                              <a:srgbClr val="000000"/>
                            </a:solidFill>
                            <a:latin typeface="Cambria Math" panose="02040503050406030204" pitchFamily="18" charset="0"/>
                            <a:ea typeface="Cambria Math" panose="02040503050406030204" pitchFamily="18" charset="0"/>
                          </a:rPr>
                          <m:t>∩</m:t>
                        </m:r>
                        <m:r>
                          <a:rPr lang="en-IN" i="1">
                            <a:solidFill>
                              <a:srgbClr val="000000"/>
                            </a:solidFill>
                            <a:latin typeface="Cambria Math" panose="02040503050406030204" pitchFamily="18" charset="0"/>
                            <a:ea typeface="Cambria Math" panose="02040503050406030204" pitchFamily="18" charset="0"/>
                          </a:rPr>
                          <m:t>𝐵</m:t>
                        </m:r>
                      </m:e>
                    </m:d>
                    <m:r>
                      <a:rPr lang="en-IN" b="0" i="1" smtClean="0">
                        <a:solidFill>
                          <a:srgbClr val="000000"/>
                        </a:solidFill>
                        <a:latin typeface="Cambria Math" panose="02040503050406030204" pitchFamily="18" charset="0"/>
                        <a:ea typeface="Cambria Math" panose="02040503050406030204" pitchFamily="18" charset="0"/>
                      </a:rPr>
                      <m:t>=</m:t>
                    </m:r>
                    <m:r>
                      <m:rPr>
                        <m:sty m:val="p"/>
                      </m:rPr>
                      <a:rPr lang="en-IN">
                        <a:solidFill>
                          <a:srgbClr val="000000"/>
                        </a:solidFill>
                        <a:latin typeface="Cambria Math" panose="02040503050406030204" pitchFamily="18" charset="0"/>
                      </a:rPr>
                      <m:t>P</m:t>
                    </m:r>
                    <m:d>
                      <m:dPr>
                        <m:ctrlPr>
                          <a:rPr lang="en-IN" i="1">
                            <a:solidFill>
                              <a:srgbClr val="000000"/>
                            </a:solidFill>
                            <a:latin typeface="Cambria Math"/>
                          </a:rPr>
                        </m:ctrlPr>
                      </m:dPr>
                      <m:e>
                        <m:r>
                          <m:rPr>
                            <m:sty m:val="p"/>
                          </m:rPr>
                          <a:rPr lang="en-IN">
                            <a:solidFill>
                              <a:srgbClr val="000000"/>
                            </a:solidFill>
                            <a:latin typeface="Cambria Math" panose="02040503050406030204" pitchFamily="18" charset="0"/>
                          </a:rPr>
                          <m:t>A</m:t>
                        </m:r>
                        <m:r>
                          <a:rPr lang="en-IN" b="0" i="0" smtClean="0">
                            <a:solidFill>
                              <a:srgbClr val="000000"/>
                            </a:solidFill>
                            <a:latin typeface="Cambria Math" panose="02040503050406030204" pitchFamily="18" charset="0"/>
                          </a:rPr>
                          <m:t>|</m:t>
                        </m:r>
                        <m:r>
                          <m:rPr>
                            <m:sty m:val="p"/>
                          </m:rPr>
                          <a:rPr lang="en-IN">
                            <a:solidFill>
                              <a:srgbClr val="000000"/>
                            </a:solidFill>
                            <a:latin typeface="Cambria Math" panose="02040503050406030204" pitchFamily="18" charset="0"/>
                          </a:rPr>
                          <m:t>B</m:t>
                        </m:r>
                      </m:e>
                    </m:d>
                    <m:r>
                      <a:rPr lang="en-IN"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𝑃</m:t>
                    </m:r>
                    <m:d>
                      <m:dPr>
                        <m:ctrlPr>
                          <a:rPr lang="en-IN" b="0" i="1" smtClean="0">
                            <a:solidFill>
                              <a:srgbClr val="000000"/>
                            </a:solidFill>
                            <a:latin typeface="Cambria Math"/>
                            <a:ea typeface="Cambria Math" panose="02040503050406030204" pitchFamily="18" charset="0"/>
                          </a:rPr>
                        </m:ctrlPr>
                      </m:dPr>
                      <m:e>
                        <m:r>
                          <a:rPr lang="en-IN" b="0" i="1" smtClean="0">
                            <a:solidFill>
                              <a:srgbClr val="000000"/>
                            </a:solidFill>
                            <a:latin typeface="Cambria Math" panose="02040503050406030204" pitchFamily="18" charset="0"/>
                            <a:ea typeface="Cambria Math" panose="02040503050406030204" pitchFamily="18" charset="0"/>
                          </a:rPr>
                          <m:t>𝐵</m:t>
                        </m:r>
                      </m:e>
                    </m:d>
                    <m:r>
                      <a:rPr lang="en-IN" b="0" i="1" smtClean="0">
                        <a:solidFill>
                          <a:srgbClr val="000000"/>
                        </a:solidFill>
                        <a:latin typeface="Cambria Math" panose="02040503050406030204" pitchFamily="18" charset="0"/>
                        <a:ea typeface="Cambria Math" panose="02040503050406030204" pitchFamily="18" charset="0"/>
                      </a:rPr>
                      <m:t>,   </m:t>
                    </m:r>
                    <m:r>
                      <a:rPr lang="en-IN" b="0" i="1" smtClean="0">
                        <a:solidFill>
                          <a:srgbClr val="000000"/>
                        </a:solidFill>
                        <a:latin typeface="Cambria Math" panose="02040503050406030204" pitchFamily="18" charset="0"/>
                        <a:ea typeface="Cambria Math" panose="02040503050406030204" pitchFamily="18" charset="0"/>
                      </a:rPr>
                      <m:t>𝑃</m:t>
                    </m:r>
                    <m:d>
                      <m:dPr>
                        <m:ctrlPr>
                          <a:rPr lang="en-IN" b="0" i="1" smtClean="0">
                            <a:solidFill>
                              <a:srgbClr val="000000"/>
                            </a:solidFill>
                            <a:latin typeface="Cambria Math"/>
                            <a:ea typeface="Cambria Math" panose="02040503050406030204" pitchFamily="18" charset="0"/>
                          </a:rPr>
                        </m:ctrlPr>
                      </m:dPr>
                      <m:e>
                        <m:r>
                          <a:rPr lang="en-IN" b="0" i="1" smtClean="0">
                            <a:solidFill>
                              <a:srgbClr val="000000"/>
                            </a:solidFill>
                            <a:latin typeface="Cambria Math" panose="02040503050406030204" pitchFamily="18" charset="0"/>
                            <a:ea typeface="Cambria Math" panose="02040503050406030204" pitchFamily="18" charset="0"/>
                          </a:rPr>
                          <m:t>𝐵</m:t>
                        </m:r>
                      </m:e>
                    </m:d>
                    <m:r>
                      <a:rPr lang="en-IN" b="0" i="1" smtClean="0">
                        <a:solidFill>
                          <a:srgbClr val="000000"/>
                        </a:solidFill>
                        <a:latin typeface="Cambria Math" panose="02040503050406030204" pitchFamily="18" charset="0"/>
                        <a:ea typeface="Cambria Math" panose="02040503050406030204" pitchFamily="18" charset="0"/>
                      </a:rPr>
                      <m:t>&gt;0</m:t>
                    </m:r>
                  </m:oMath>
                </a14:m>
                <a:endParaRPr lang="en-US" dirty="0"/>
              </a:p>
              <a:p>
                <a:pPr marL="0" indent="0" algn="just">
                  <a:buNone/>
                </a:pPr>
                <a:r>
                  <a:rPr lang="en-US" dirty="0"/>
                  <a:t>	</a:t>
                </a:r>
                <a:r>
                  <a:rPr lang="en-IN" dirty="0">
                    <a:solidFill>
                      <a:srgbClr val="000000"/>
                    </a:solidFill>
                    <a:latin typeface="Calibri" charset="0"/>
                    <a:ea typeface="Cambria Math" panose="02040503050406030204" pitchFamily="18" charset="0"/>
                    <a:cs typeface="WenQuanYi Micro Hei" charset="0"/>
                  </a:rPr>
                  <a:t>(ii)  </a:t>
                </a:r>
                <a14:m>
                  <m:oMath xmlns:m="http://schemas.openxmlformats.org/officeDocument/2006/math">
                    <m:r>
                      <a:rPr lang="en-IN"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i="1">
                            <a:solidFill>
                              <a:srgbClr val="000000"/>
                            </a:solidFill>
                            <a:latin typeface="Cambria Math"/>
                            <a:ea typeface="Cambria Math" panose="02040503050406030204" pitchFamily="18" charset="0"/>
                          </a:rPr>
                        </m:ctrlPr>
                      </m:dPr>
                      <m:e>
                        <m:r>
                          <a:rPr lang="en-IN" b="0" i="1" smtClean="0">
                            <a:solidFill>
                              <a:srgbClr val="000000"/>
                            </a:solidFill>
                            <a:latin typeface="Cambria Math" panose="02040503050406030204" pitchFamily="18" charset="0"/>
                            <a:ea typeface="Cambria Math" panose="02040503050406030204" pitchFamily="18" charset="0"/>
                          </a:rPr>
                          <m:t>𝐵</m:t>
                        </m:r>
                        <m:r>
                          <a:rPr lang="en-IN" i="1">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𝐴</m:t>
                        </m:r>
                      </m:e>
                    </m:d>
                    <m:r>
                      <a:rPr lang="en-IN" i="1">
                        <a:solidFill>
                          <a:srgbClr val="000000"/>
                        </a:solidFill>
                        <a:latin typeface="Cambria Math" panose="02040503050406030204" pitchFamily="18" charset="0"/>
                        <a:ea typeface="Cambria Math" panose="02040503050406030204" pitchFamily="18" charset="0"/>
                      </a:rPr>
                      <m:t>=</m:t>
                    </m:r>
                    <m:r>
                      <m:rPr>
                        <m:sty m:val="p"/>
                      </m:rPr>
                      <a:rPr lang="en-IN">
                        <a:solidFill>
                          <a:srgbClr val="000000"/>
                        </a:solidFill>
                        <a:latin typeface="Cambria Math" panose="02040503050406030204" pitchFamily="18" charset="0"/>
                      </a:rPr>
                      <m:t>P</m:t>
                    </m:r>
                    <m:d>
                      <m:dPr>
                        <m:ctrlPr>
                          <a:rPr lang="en-IN" i="1">
                            <a:solidFill>
                              <a:srgbClr val="000000"/>
                            </a:solidFill>
                            <a:latin typeface="Cambria Math"/>
                          </a:rPr>
                        </m:ctrlPr>
                      </m:dPr>
                      <m:e>
                        <m:r>
                          <m:rPr>
                            <m:sty m:val="p"/>
                          </m:rPr>
                          <a:rPr lang="en-IN" b="0" i="0" smtClean="0">
                            <a:solidFill>
                              <a:srgbClr val="000000"/>
                            </a:solidFill>
                            <a:latin typeface="Cambria Math" panose="02040503050406030204" pitchFamily="18" charset="0"/>
                          </a:rPr>
                          <m:t>B</m:t>
                        </m:r>
                        <m:r>
                          <a:rPr lang="en-IN" b="0" i="0" smtClean="0">
                            <a:solidFill>
                              <a:srgbClr val="000000"/>
                            </a:solidFill>
                            <a:latin typeface="Cambria Math" panose="02040503050406030204" pitchFamily="18" charset="0"/>
                          </a:rPr>
                          <m:t>|</m:t>
                        </m:r>
                        <m:r>
                          <m:rPr>
                            <m:sty m:val="p"/>
                          </m:rPr>
                          <a:rPr lang="en-IN" b="0" i="0" smtClean="0">
                            <a:solidFill>
                              <a:srgbClr val="000000"/>
                            </a:solidFill>
                            <a:latin typeface="Cambria Math" panose="02040503050406030204" pitchFamily="18" charset="0"/>
                          </a:rPr>
                          <m:t>A</m:t>
                        </m:r>
                      </m:e>
                    </m:d>
                    <m:r>
                      <a:rPr lang="en-IN" i="1">
                        <a:solidFill>
                          <a:srgbClr val="000000"/>
                        </a:solidFill>
                        <a:latin typeface="Cambria Math" panose="02040503050406030204" pitchFamily="18" charset="0"/>
                        <a:ea typeface="Cambria Math" panose="02040503050406030204" pitchFamily="18" charset="0"/>
                      </a:rPr>
                      <m:t>⋅</m:t>
                    </m:r>
                    <m:r>
                      <a:rPr lang="en-IN" i="1">
                        <a:solidFill>
                          <a:srgbClr val="000000"/>
                        </a:solidFill>
                        <a:latin typeface="Cambria Math" panose="02040503050406030204" pitchFamily="18" charset="0"/>
                        <a:ea typeface="Cambria Math" panose="02040503050406030204" pitchFamily="18" charset="0"/>
                      </a:rPr>
                      <m:t>𝑃</m:t>
                    </m:r>
                    <m:r>
                      <a:rPr lang="en-IN" i="1">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𝐴</m:t>
                    </m:r>
                    <m:r>
                      <a:rPr lang="en-IN" i="1">
                        <a:solidFill>
                          <a:srgbClr val="000000"/>
                        </a:solidFill>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r>
                      <a:rPr lang="en-IN" i="1">
                        <a:solidFill>
                          <a:srgbClr val="000000"/>
                        </a:solidFill>
                        <a:latin typeface="Cambria Math" panose="02040503050406030204" pitchFamily="18" charset="0"/>
                        <a:ea typeface="Cambria Math" panose="02040503050406030204" pitchFamily="18" charset="0"/>
                      </a:rPr>
                      <m:t>𝑃</m:t>
                    </m:r>
                    <m:d>
                      <m:dPr>
                        <m:ctrlPr>
                          <a:rPr lang="en-IN" i="1">
                            <a:solidFill>
                              <a:srgbClr val="000000"/>
                            </a:solidFill>
                            <a:latin typeface="Cambria Math"/>
                            <a:ea typeface="Cambria Math" panose="02040503050406030204" pitchFamily="18" charset="0"/>
                          </a:rPr>
                        </m:ctrlPr>
                      </m:dPr>
                      <m:e>
                        <m:r>
                          <a:rPr lang="en-IN" b="0" i="1" smtClean="0">
                            <a:solidFill>
                              <a:srgbClr val="000000"/>
                            </a:solidFill>
                            <a:latin typeface="Cambria Math" panose="02040503050406030204" pitchFamily="18" charset="0"/>
                            <a:ea typeface="Cambria Math" panose="02040503050406030204" pitchFamily="18" charset="0"/>
                          </a:rPr>
                          <m:t>𝐴</m:t>
                        </m:r>
                      </m:e>
                    </m:d>
                    <m:r>
                      <a:rPr lang="en-IN" i="1">
                        <a:solidFill>
                          <a:srgbClr val="000000"/>
                        </a:solidFill>
                        <a:latin typeface="Cambria Math" panose="02040503050406030204" pitchFamily="18" charset="0"/>
                        <a:ea typeface="Cambria Math" panose="02040503050406030204" pitchFamily="18" charset="0"/>
                      </a:rPr>
                      <m:t>&gt;0</m:t>
                    </m:r>
                  </m:oMath>
                </a14:m>
                <a:endParaRPr lang="en-US" dirty="0"/>
              </a:p>
              <a:p>
                <a:pPr marL="0" indent="0" algn="just">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707"/>
                <a:ext cx="10549379" cy="5156788"/>
              </a:xfrm>
              <a:blipFill rotWithShape="0">
                <a:blip r:embed="rId2"/>
                <a:stretch>
                  <a:fillRect l="-982" t="-2009"/>
                </a:stretch>
              </a:blipFill>
            </p:spPr>
            <p:txBody>
              <a:bodyPr/>
              <a:lstStyle/>
              <a:p>
                <a:r>
                  <a:rPr lang="en-IN">
                    <a:noFill/>
                  </a:rPr>
                  <a:t> </a:t>
                </a:r>
              </a:p>
            </p:txBody>
          </p:sp>
        </mc:Fallback>
      </mc:AlternateContent>
      <p:grpSp>
        <p:nvGrpSpPr>
          <p:cNvPr id="9" name="Group 8"/>
          <p:cNvGrpSpPr/>
          <p:nvPr/>
        </p:nvGrpSpPr>
        <p:grpSpPr>
          <a:xfrm>
            <a:off x="1507497" y="5340877"/>
            <a:ext cx="6750383" cy="1317100"/>
            <a:chOff x="2110812" y="5281664"/>
            <a:chExt cx="6750383" cy="1317100"/>
          </a:xfrm>
        </p:grpSpPr>
        <p:sp>
          <p:nvSpPr>
            <p:cNvPr id="7" name="Rectangular Callout 6"/>
            <p:cNvSpPr/>
            <p:nvPr/>
          </p:nvSpPr>
          <p:spPr>
            <a:xfrm rot="10800000">
              <a:off x="2110812" y="5281664"/>
              <a:ext cx="6750383" cy="1317100"/>
            </a:xfrm>
            <a:prstGeom prst="wedgeRectCallout">
              <a:avLst>
                <a:gd name="adj1" fmla="val 3799"/>
                <a:gd name="adj2" fmla="val 75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p>
          </p:txBody>
        </p:sp>
        <p:sp>
          <p:nvSpPr>
            <p:cNvPr id="8" name="TextBox 7"/>
            <p:cNvSpPr txBox="1"/>
            <p:nvPr/>
          </p:nvSpPr>
          <p:spPr>
            <a:xfrm>
              <a:off x="2328421" y="5561815"/>
              <a:ext cx="6183983" cy="830997"/>
            </a:xfrm>
            <a:prstGeom prst="rect">
              <a:avLst/>
            </a:prstGeom>
            <a:noFill/>
          </p:spPr>
          <p:txBody>
            <a:bodyPr wrap="square" rtlCol="0">
              <a:spAutoFit/>
            </a:bodyPr>
            <a:lstStyle/>
            <a:p>
              <a:pPr algn="just"/>
              <a:r>
                <a:rPr lang="en-IN" sz="2400" dirty="0">
                  <a:solidFill>
                    <a:srgbClr val="FFFF00"/>
                  </a:solidFill>
                </a:rPr>
                <a:t>This property of conditional probability is called general multiplication rule of probability.</a:t>
              </a:r>
            </a:p>
          </p:txBody>
        </p:sp>
      </p:grpSp>
    </p:spTree>
    <p:extLst>
      <p:ext uri="{BB962C8B-B14F-4D97-AF65-F5344CB8AC3E}">
        <p14:creationId xmlns:p14="http://schemas.microsoft.com/office/powerpoint/2010/main" val="196705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144"/>
            <a:ext cx="10515600" cy="1325563"/>
          </a:xfrm>
        </p:spPr>
        <p:txBody>
          <a:bodyPr/>
          <a:lstStyle/>
          <a:p>
            <a:r>
              <a:rPr lang="en-IN" dirty="0"/>
              <a:t>Properties of conditional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347707"/>
                <a:ext cx="10549379" cy="5156788"/>
              </a:xfrm>
            </p:spPr>
            <p:txBody>
              <a:bodyPr/>
              <a:lstStyle/>
              <a:p>
                <a:pPr algn="just"/>
                <a:r>
                  <a:rPr lang="en-US" dirty="0"/>
                  <a:t>In the case of independent event,</a:t>
                </a:r>
              </a:p>
              <a:p>
                <a:pPr marL="0" indent="0" algn="just">
                  <a:buNone/>
                </a:pPr>
                <a:r>
                  <a:rPr lang="en-IN" dirty="0">
                    <a:solidFill>
                      <a:srgbClr val="000000"/>
                    </a:solidFill>
                    <a:latin typeface="Calibri" charset="0"/>
                    <a:ea typeface="WenQuanYi Micro Hei" charset="0"/>
                    <a:cs typeface="WenQuanYi Micro Hei" charset="0"/>
                  </a:rPr>
                  <a:t>	</a:t>
                </a:r>
                <a:r>
                  <a:rPr lang="en-US" dirty="0"/>
                  <a:t>P(A|B) = P(A)   and  P(B|A) = P(B)</a:t>
                </a:r>
              </a:p>
              <a:p>
                <a:pPr marL="0" indent="0" algn="just">
                  <a:buNone/>
                </a:pPr>
                <a:r>
                  <a:rPr lang="en-US" dirty="0"/>
                  <a:t>	Thus, </a:t>
                </a:r>
                <a14:m>
                  <m:oMath xmlns:m="http://schemas.openxmlformats.org/officeDocument/2006/math">
                    <m:r>
                      <m:rPr>
                        <m:sty m:val="p"/>
                      </m:rPr>
                      <a:rPr lang="en-IN" b="0" i="0" smtClean="0">
                        <a:solidFill>
                          <a:srgbClr val="000000"/>
                        </a:solidFill>
                        <a:latin typeface="Cambria Math" panose="02040503050406030204" pitchFamily="18" charset="0"/>
                      </a:rPr>
                      <m:t>P</m:t>
                    </m:r>
                    <m:d>
                      <m:dPr>
                        <m:ctrlPr>
                          <a:rPr lang="en-IN" b="0" i="1" smtClean="0">
                            <a:solidFill>
                              <a:srgbClr val="000000"/>
                            </a:solidFill>
                            <a:latin typeface="Cambria Math"/>
                          </a:rPr>
                        </m:ctrlPr>
                      </m:dPr>
                      <m:e>
                        <m:r>
                          <m:rPr>
                            <m:sty m:val="p"/>
                          </m:rPr>
                          <a:rPr lang="en-IN" b="0" i="0" smtClean="0">
                            <a:solidFill>
                              <a:srgbClr val="000000"/>
                            </a:solidFill>
                            <a:latin typeface="Cambria Math" panose="02040503050406030204" pitchFamily="18" charset="0"/>
                          </a:rPr>
                          <m:t>A</m:t>
                        </m:r>
                        <m:r>
                          <a:rPr lang="en-IN" b="0" i="0" smtClean="0">
                            <a:solidFill>
                              <a:srgbClr val="000000"/>
                            </a:solidFill>
                            <a:latin typeface="Cambria Math" panose="02040503050406030204" pitchFamily="18" charset="0"/>
                          </a:rPr>
                          <m:t>|</m:t>
                        </m:r>
                        <m:r>
                          <m:rPr>
                            <m:sty m:val="p"/>
                          </m:rPr>
                          <a:rPr lang="en-IN" b="0" i="0" smtClean="0">
                            <a:solidFill>
                              <a:srgbClr val="000000"/>
                            </a:solidFill>
                            <a:latin typeface="Cambria Math" panose="02040503050406030204" pitchFamily="18" charset="0"/>
                          </a:rPr>
                          <m:t>B</m:t>
                        </m:r>
                      </m:e>
                    </m:d>
                    <m:r>
                      <a:rPr lang="en-IN" b="0" i="0" smtClean="0">
                        <a:solidFill>
                          <a:srgbClr val="000000"/>
                        </a:solidFill>
                        <a:latin typeface="Cambria Math" panose="02040503050406030204" pitchFamily="18" charset="0"/>
                      </a:rPr>
                      <m:t>=</m:t>
                    </m:r>
                    <m:r>
                      <m:rPr>
                        <m:sty m:val="p"/>
                      </m:rPr>
                      <a:rPr lang="en-IN" b="0" i="0" smtClean="0">
                        <a:solidFill>
                          <a:srgbClr val="000000"/>
                        </a:solidFill>
                        <a:latin typeface="Cambria Math" panose="02040503050406030204" pitchFamily="18" charset="0"/>
                      </a:rPr>
                      <m:t>P</m:t>
                    </m:r>
                    <m:d>
                      <m:dPr>
                        <m:ctrlPr>
                          <a:rPr lang="en-IN" b="0" i="1" smtClean="0">
                            <a:solidFill>
                              <a:srgbClr val="000000"/>
                            </a:solidFill>
                            <a:latin typeface="Cambria Math"/>
                          </a:rPr>
                        </m:ctrlPr>
                      </m:dPr>
                      <m:e>
                        <m:r>
                          <m:rPr>
                            <m:sty m:val="p"/>
                          </m:rPr>
                          <a:rPr lang="en-IN" b="0" i="0" smtClean="0">
                            <a:solidFill>
                              <a:srgbClr val="000000"/>
                            </a:solidFill>
                            <a:latin typeface="Cambria Math" panose="02040503050406030204" pitchFamily="18" charset="0"/>
                          </a:rPr>
                          <m:t>A</m:t>
                        </m:r>
                      </m:e>
                    </m:d>
                    <m:r>
                      <a:rPr lang="en-IN" b="0" i="0" smtClean="0">
                        <a:solidFill>
                          <a:srgbClr val="000000"/>
                        </a:solidFill>
                        <a:latin typeface="Cambria Math" panose="02040503050406030204" pitchFamily="18" charset="0"/>
                      </a:rPr>
                      <m:t>= </m:t>
                    </m:r>
                    <m:f>
                      <m:fPr>
                        <m:ctrlPr>
                          <a:rPr lang="en-US" i="1">
                            <a:solidFill>
                              <a:srgbClr val="000000"/>
                            </a:solidFill>
                            <a:latin typeface="Cambria Math"/>
                          </a:rPr>
                        </m:ctrlPr>
                      </m:fPr>
                      <m:num>
                        <m:r>
                          <a:rPr lang="en-IN" i="1">
                            <a:solidFill>
                              <a:srgbClr val="000000"/>
                            </a:solidFill>
                            <a:latin typeface="Cambria Math" panose="02040503050406030204" pitchFamily="18" charset="0"/>
                          </a:rPr>
                          <m:t>𝑃</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𝐴</m:t>
                        </m:r>
                        <m:r>
                          <a:rPr lang="en-IN" i="1">
                            <a:solidFill>
                              <a:srgbClr val="000000"/>
                            </a:solidFill>
                            <a:latin typeface="Cambria Math" panose="02040503050406030204" pitchFamily="18" charset="0"/>
                            <a:ea typeface="Cambria Math" panose="02040503050406030204" pitchFamily="18" charset="0"/>
                          </a:rPr>
                          <m:t>∩</m:t>
                        </m:r>
                        <m:r>
                          <a:rPr lang="en-IN" i="1">
                            <a:solidFill>
                              <a:srgbClr val="000000"/>
                            </a:solidFill>
                            <a:latin typeface="Cambria Math" panose="02040503050406030204" pitchFamily="18" charset="0"/>
                            <a:ea typeface="Cambria Math" panose="02040503050406030204" pitchFamily="18" charset="0"/>
                          </a:rPr>
                          <m:t>𝐵</m:t>
                        </m:r>
                        <m:r>
                          <a:rPr lang="en-IN" i="1">
                            <a:solidFill>
                              <a:srgbClr val="000000"/>
                            </a:solidFill>
                            <a:latin typeface="Cambria Math" panose="02040503050406030204" pitchFamily="18" charset="0"/>
                          </a:rPr>
                          <m:t>)</m:t>
                        </m:r>
                      </m:num>
                      <m:den>
                        <m:r>
                          <a:rPr lang="en-IN" i="1">
                            <a:solidFill>
                              <a:srgbClr val="000000"/>
                            </a:solidFill>
                            <a:latin typeface="Cambria Math" panose="02040503050406030204" pitchFamily="18" charset="0"/>
                          </a:rPr>
                          <m:t>𝑃</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𝐵</m:t>
                        </m:r>
                        <m:r>
                          <a:rPr lang="en-IN" i="1">
                            <a:solidFill>
                              <a:srgbClr val="000000"/>
                            </a:solidFill>
                            <a:latin typeface="Cambria Math" panose="02040503050406030204" pitchFamily="18" charset="0"/>
                          </a:rPr>
                          <m:t>)</m:t>
                        </m:r>
                      </m:den>
                    </m:f>
                  </m:oMath>
                </a14:m>
                <a:endParaRPr lang="en-US" dirty="0"/>
              </a:p>
              <a:p>
                <a:pPr marL="0" indent="0">
                  <a:buNone/>
                </a:pPr>
                <a:r>
                  <a:rPr lang="en-US" dirty="0">
                    <a:solidFill>
                      <a:srgbClr val="000000"/>
                    </a:solidFill>
                    <a:latin typeface="Cambria Math" charset="0"/>
                    <a:ea typeface="WenQuanYi Micro Hei" charset="0"/>
                    <a:cs typeface="WenQuanYi Micro Hei" charset="0"/>
                  </a:rPr>
                  <a:t>			</a:t>
                </a:r>
                <a14:m>
                  <m:oMath xmlns:m="http://schemas.openxmlformats.org/officeDocument/2006/math">
                    <m:r>
                      <a:rPr lang="en-US" i="1" smtClean="0">
                        <a:solidFill>
                          <a:srgbClr val="000000"/>
                        </a:solidFill>
                        <a:latin typeface="Cambria Math" panose="02040503050406030204" pitchFamily="18" charset="0"/>
                        <a:ea typeface="Cambria Math" panose="02040503050406030204" pitchFamily="18" charset="0"/>
                        <a:cs typeface="WenQuanYi Micro Hei" charset="0"/>
                      </a:rPr>
                      <m:t>⇒</m:t>
                    </m:r>
                    <m:r>
                      <a:rPr lang="en-IN" b="0" i="1" smtClean="0">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b="0" i="1" smtClean="0">
                            <a:solidFill>
                              <a:srgbClr val="000000"/>
                            </a:solidFill>
                            <a:latin typeface="Cambria Math"/>
                            <a:ea typeface="Cambria Math" panose="02040503050406030204" pitchFamily="18" charset="0"/>
                          </a:rPr>
                        </m:ctrlPr>
                      </m:dPr>
                      <m:e>
                        <m:r>
                          <a:rPr lang="en-IN" b="0" i="1" smtClean="0">
                            <a:solidFill>
                              <a:srgbClr val="000000"/>
                            </a:solidFill>
                            <a:latin typeface="Cambria Math" panose="02040503050406030204" pitchFamily="18" charset="0"/>
                            <a:ea typeface="Cambria Math" panose="02040503050406030204" pitchFamily="18" charset="0"/>
                          </a:rPr>
                          <m:t>𝐴</m:t>
                        </m:r>
                        <m:r>
                          <a:rPr lang="en-IN" b="0"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𝐵</m:t>
                        </m:r>
                      </m:e>
                    </m:d>
                    <m:r>
                      <a:rPr lang="en-IN" b="0"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𝑃</m:t>
                    </m:r>
                    <m:d>
                      <m:dPr>
                        <m:ctrlPr>
                          <a:rPr lang="en-IN" b="0" i="1" smtClean="0">
                            <a:solidFill>
                              <a:srgbClr val="000000"/>
                            </a:solidFill>
                            <a:latin typeface="Cambria Math"/>
                            <a:ea typeface="Cambria Math" panose="02040503050406030204" pitchFamily="18" charset="0"/>
                          </a:rPr>
                        </m:ctrlPr>
                      </m:dPr>
                      <m:e>
                        <m:r>
                          <a:rPr lang="en-IN" b="0" i="1" smtClean="0">
                            <a:solidFill>
                              <a:srgbClr val="000000"/>
                            </a:solidFill>
                            <a:latin typeface="Cambria Math" panose="02040503050406030204" pitchFamily="18" charset="0"/>
                            <a:ea typeface="Cambria Math" panose="02040503050406030204" pitchFamily="18" charset="0"/>
                          </a:rPr>
                          <m:t>𝐴</m:t>
                        </m:r>
                      </m:e>
                    </m:d>
                    <m:r>
                      <a:rPr lang="en-IN" i="1">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𝑃</m:t>
                    </m:r>
                    <m:r>
                      <a:rPr lang="en-IN" b="0" i="1" smtClean="0">
                        <a:solidFill>
                          <a:srgbClr val="000000"/>
                        </a:solidFill>
                        <a:latin typeface="Cambria Math" panose="02040503050406030204" pitchFamily="18" charset="0"/>
                        <a:ea typeface="Cambria Math" panose="02040503050406030204" pitchFamily="18" charset="0"/>
                      </a:rPr>
                      <m:t>(</m:t>
                    </m:r>
                    <m:r>
                      <a:rPr lang="en-IN" b="0" i="1" smtClean="0">
                        <a:solidFill>
                          <a:srgbClr val="000000"/>
                        </a:solidFill>
                        <a:latin typeface="Cambria Math" panose="02040503050406030204" pitchFamily="18" charset="0"/>
                        <a:ea typeface="Cambria Math" panose="02040503050406030204" pitchFamily="18" charset="0"/>
                      </a:rPr>
                      <m:t>𝐵</m:t>
                    </m:r>
                    <m:r>
                      <a:rPr lang="en-IN" b="0" i="1" smtClean="0">
                        <a:solidFill>
                          <a:srgbClr val="000000"/>
                        </a:solidFill>
                        <a:latin typeface="Cambria Math" panose="02040503050406030204" pitchFamily="18" charset="0"/>
                        <a:ea typeface="Cambria Math" panose="02040503050406030204" pitchFamily="18" charset="0"/>
                      </a:rPr>
                      <m:t>)</m:t>
                    </m:r>
                  </m:oMath>
                </a14:m>
                <a:r>
                  <a:rPr lang="en-US" dirty="0">
                    <a:solidFill>
                      <a:srgbClr val="000000"/>
                    </a:solidFill>
                    <a:latin typeface="Cambria Math" charset="0"/>
                    <a:ea typeface="WenQuanYi Micro Hei" charset="0"/>
                    <a:cs typeface="WenQuanYi Micro Hei" charset="0"/>
                  </a:rPr>
                  <a:t> (Multiplication rule)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347707"/>
                <a:ext cx="10549379" cy="5156788"/>
              </a:xfrm>
              <a:blipFill rotWithShape="0">
                <a:blip r:embed="rId2"/>
                <a:stretch>
                  <a:fillRect l="-982" t="-1891"/>
                </a:stretch>
              </a:blipFill>
            </p:spPr>
            <p:txBody>
              <a:bodyPr/>
              <a:lstStyle/>
              <a:p>
                <a:r>
                  <a:rPr lang="en-IN">
                    <a:noFill/>
                  </a:rPr>
                  <a:t> </a:t>
                </a:r>
              </a:p>
            </p:txBody>
          </p:sp>
        </mc:Fallback>
      </mc:AlternateContent>
    </p:spTree>
    <p:extLst>
      <p:ext uri="{BB962C8B-B14F-4D97-AF65-F5344CB8AC3E}">
        <p14:creationId xmlns:p14="http://schemas.microsoft.com/office/powerpoint/2010/main" val="37347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144"/>
            <a:ext cx="10515600" cy="1024231"/>
          </a:xfrm>
        </p:spPr>
        <p:txBody>
          <a:bodyPr/>
          <a:lstStyle/>
          <a:p>
            <a:r>
              <a:rPr lang="en-IN" dirty="0"/>
              <a:t>Total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1309" y="1046375"/>
                <a:ext cx="10549379" cy="1461481"/>
              </a:xfrm>
            </p:spPr>
            <p:txBody>
              <a:bodyPr>
                <a:normAutofit fontScale="92500"/>
              </a:bodyPr>
              <a:lstStyle/>
              <a:p>
                <a:pPr algn="just"/>
                <a:r>
                  <a:rPr lang="en-IN" dirty="0">
                    <a:solidFill>
                      <a:srgbClr val="000000"/>
                    </a:solidFill>
                    <a:latin typeface="Calibri" charset="0"/>
                    <a:ea typeface="WenQuanYi Micro Hei" charset="0"/>
                    <a:cs typeface="WenQuanYi Micro Hei" charset="0"/>
                  </a:rPr>
                  <a:t>If B1 and B2 are mutually exclusive and exhaustive events of sample space S and A is any event then the probability of occurrence of event A is </a:t>
                </a:r>
                <a:endParaRPr lang="en-IN" dirty="0"/>
              </a:p>
              <a:p>
                <a:pPr marL="0" indent="0" algn="just">
                  <a:buNone/>
                </a:pPr>
                <a:r>
                  <a:rPr lang="en-IN" dirty="0">
                    <a:solidFill>
                      <a:srgbClr val="000000"/>
                    </a:solidFill>
                    <a:latin typeface="Calibri" charset="0"/>
                    <a:ea typeface="WenQuanYi Micro Hei" charset="0"/>
                    <a:cs typeface="WenQuanYi Micro Hei" charset="0"/>
                  </a:rPr>
                  <a:t>   </a:t>
                </a:r>
                <a14:m>
                  <m:oMath xmlns:m="http://schemas.openxmlformats.org/officeDocument/2006/math">
                    <m:r>
                      <a:rPr lang="en-IN" b="0" i="1" smtClean="0">
                        <a:solidFill>
                          <a:srgbClr val="000000"/>
                        </a:solidFill>
                        <a:latin typeface="Cambria Math" panose="02040503050406030204" pitchFamily="18" charset="0"/>
                        <a:ea typeface="WenQuanYi Micro Hei" charset="0"/>
                        <a:cs typeface="WenQuanYi Micro Hei" charset="0"/>
                      </a:rPr>
                      <m:t>𝑃</m:t>
                    </m:r>
                    <m:d>
                      <m:dPr>
                        <m:ctrlPr>
                          <a:rPr lang="en-IN" b="0" i="1" smtClean="0">
                            <a:solidFill>
                              <a:srgbClr val="000000"/>
                            </a:solidFill>
                            <a:latin typeface="Cambria Math"/>
                            <a:ea typeface="WenQuanYi Micro Hei" charset="0"/>
                            <a:cs typeface="WenQuanYi Micro Hei" charset="0"/>
                          </a:rPr>
                        </m:ctrlPr>
                      </m:dPr>
                      <m:e>
                        <m:r>
                          <a:rPr lang="en-IN" b="0" i="1" smtClean="0">
                            <a:solidFill>
                              <a:srgbClr val="000000"/>
                            </a:solidFill>
                            <a:latin typeface="Cambria Math" panose="02040503050406030204" pitchFamily="18" charset="0"/>
                            <a:ea typeface="WenQuanYi Micro Hei" charset="0"/>
                            <a:cs typeface="WenQuanYi Micro Hei" charset="0"/>
                          </a:rPr>
                          <m:t>𝐴</m:t>
                        </m:r>
                      </m:e>
                    </m:d>
                    <m:r>
                      <a:rPr lang="en-IN" b="0" i="1" smtClean="0">
                        <a:solidFill>
                          <a:srgbClr val="000000"/>
                        </a:solidFill>
                        <a:latin typeface="Cambria Math" panose="02040503050406030204" pitchFamily="18" charset="0"/>
                        <a:ea typeface="WenQuanYi Micro Hei" charset="0"/>
                        <a:cs typeface="WenQuanYi Micro Hei" charset="0"/>
                      </a:rPr>
                      <m:t>=</m:t>
                    </m:r>
                    <m:r>
                      <a:rPr lang="en-IN" b="0" i="1" smtClean="0">
                        <a:solidFill>
                          <a:srgbClr val="000000"/>
                        </a:solidFill>
                        <a:latin typeface="Cambria Math" panose="02040503050406030204" pitchFamily="18" charset="0"/>
                        <a:ea typeface="WenQuanYi Micro Hei" charset="0"/>
                        <a:cs typeface="WenQuanYi Micro Hei" charset="0"/>
                      </a:rPr>
                      <m:t>𝑃</m:t>
                    </m:r>
                    <m:d>
                      <m:dPr>
                        <m:ctrlPr>
                          <a:rPr lang="en-IN" b="0" i="1" smtClean="0">
                            <a:solidFill>
                              <a:srgbClr val="000000"/>
                            </a:solidFill>
                            <a:latin typeface="Cambria Math"/>
                            <a:ea typeface="WenQuanYi Micro Hei" charset="0"/>
                            <a:cs typeface="WenQuanYi Micro Hei" charset="0"/>
                          </a:rPr>
                        </m:ctrlPr>
                      </m:dPr>
                      <m:e>
                        <m:r>
                          <a:rPr lang="en-IN" b="0" i="1" smtClean="0">
                            <a:solidFill>
                              <a:srgbClr val="000000"/>
                            </a:solidFill>
                            <a:latin typeface="Cambria Math" panose="02040503050406030204" pitchFamily="18" charset="0"/>
                            <a:ea typeface="WenQuanYi Micro Hei" charset="0"/>
                            <a:cs typeface="WenQuanYi Micro Hei" charset="0"/>
                          </a:rPr>
                          <m:t>𝐴</m:t>
                        </m:r>
                        <m:r>
                          <a:rPr lang="en-IN" b="0" i="1" smtClean="0">
                            <a:solidFill>
                              <a:srgbClr val="000000"/>
                            </a:solidFill>
                            <a:latin typeface="Cambria Math" panose="02040503050406030204" pitchFamily="18" charset="0"/>
                            <a:ea typeface="WenQuanYi Micro Hei" charset="0"/>
                            <a:cs typeface="WenQuanYi Micro Hei" charset="0"/>
                          </a:rPr>
                          <m:t>|</m:t>
                        </m:r>
                        <m:r>
                          <m:rPr>
                            <m:sty m:val="p"/>
                          </m:rPr>
                          <a:rPr lang="en-IN" b="0" i="1" smtClean="0">
                            <a:solidFill>
                              <a:srgbClr val="000000"/>
                            </a:solidFill>
                            <a:latin typeface="Cambria Math" panose="02040503050406030204" pitchFamily="18" charset="0"/>
                            <a:ea typeface="WenQuanYi Micro Hei" charset="0"/>
                            <a:cs typeface="WenQuanYi Micro Hei" charset="0"/>
                          </a:rPr>
                          <m:t>B</m:t>
                        </m:r>
                        <m:r>
                          <a:rPr lang="en-IN" b="0" i="1" smtClean="0">
                            <a:solidFill>
                              <a:srgbClr val="000000"/>
                            </a:solidFill>
                            <a:latin typeface="Cambria Math" panose="02040503050406030204" pitchFamily="18" charset="0"/>
                            <a:ea typeface="WenQuanYi Micro Hei" charset="0"/>
                            <a:cs typeface="WenQuanYi Micro Hei" charset="0"/>
                          </a:rPr>
                          <m:t>1</m:t>
                        </m:r>
                      </m:e>
                    </m:d>
                    <m:r>
                      <a:rPr lang="en-IN"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b="0" i="1" smtClean="0">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b="0" i="1" smtClean="0">
                            <a:solidFill>
                              <a:srgbClr val="000000"/>
                            </a:solidFill>
                            <a:latin typeface="Cambria Math"/>
                            <a:ea typeface="Cambria Math" panose="02040503050406030204" pitchFamily="18" charset="0"/>
                            <a:cs typeface="WenQuanYi Micro Hei" charset="0"/>
                          </a:rPr>
                        </m:ctrlPr>
                      </m:dPr>
                      <m:e>
                        <m:r>
                          <a:rPr lang="en-IN" b="0" i="1" smtClean="0">
                            <a:solidFill>
                              <a:srgbClr val="000000"/>
                            </a:solidFill>
                            <a:latin typeface="Cambria Math" panose="02040503050406030204" pitchFamily="18" charset="0"/>
                            <a:ea typeface="Cambria Math" panose="02040503050406030204" pitchFamily="18" charset="0"/>
                            <a:cs typeface="WenQuanYi Micro Hei" charset="0"/>
                          </a:rPr>
                          <m:t>𝐵</m:t>
                        </m:r>
                        <m:r>
                          <a:rPr lang="en-IN" b="0" i="1" smtClean="0">
                            <a:solidFill>
                              <a:srgbClr val="000000"/>
                            </a:solidFill>
                            <a:latin typeface="Cambria Math" panose="02040503050406030204" pitchFamily="18" charset="0"/>
                            <a:ea typeface="Cambria Math" panose="02040503050406030204" pitchFamily="18" charset="0"/>
                            <a:cs typeface="WenQuanYi Micro Hei" charset="0"/>
                          </a:rPr>
                          <m:t>1</m:t>
                        </m:r>
                      </m:e>
                    </m:d>
                    <m:r>
                      <a:rPr lang="en-IN"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ea typeface="WenQuanYi Micro Hei" charset="0"/>
                            <a:cs typeface="WenQuanYi Micro Hei" charset="0"/>
                          </a:rPr>
                        </m:ctrlPr>
                      </m:dPr>
                      <m:e>
                        <m:r>
                          <a:rPr lang="en-IN" i="1">
                            <a:solidFill>
                              <a:srgbClr val="000000"/>
                            </a:solidFill>
                            <a:latin typeface="Cambria Math" panose="02040503050406030204" pitchFamily="18" charset="0"/>
                            <a:ea typeface="WenQuanYi Micro Hei" charset="0"/>
                            <a:cs typeface="WenQuanYi Micro Hei" charset="0"/>
                          </a:rPr>
                          <m:t>𝐴</m:t>
                        </m:r>
                        <m:r>
                          <a:rPr lang="en-IN" b="0" i="1" smtClean="0">
                            <a:solidFill>
                              <a:srgbClr val="000000"/>
                            </a:solidFill>
                            <a:latin typeface="Cambria Math" panose="02040503050406030204" pitchFamily="18" charset="0"/>
                            <a:ea typeface="WenQuanYi Micro Hei" charset="0"/>
                            <a:cs typeface="WenQuanYi Micro Hei" charset="0"/>
                          </a:rPr>
                          <m:t>|</m:t>
                        </m:r>
                        <m:r>
                          <m:rPr>
                            <m:sty m:val="p"/>
                          </m:rPr>
                          <a:rPr lang="en-IN" i="1">
                            <a:solidFill>
                              <a:srgbClr val="000000"/>
                            </a:solidFill>
                            <a:latin typeface="Cambria Math" panose="02040503050406030204" pitchFamily="18" charset="0"/>
                            <a:ea typeface="WenQuanYi Micro Hei" charset="0"/>
                            <a:cs typeface="WenQuanYi Micro Hei" charset="0"/>
                          </a:rPr>
                          <m:t>B</m:t>
                        </m:r>
                        <m:r>
                          <a:rPr lang="en-IN" b="0" i="1" smtClean="0">
                            <a:solidFill>
                              <a:srgbClr val="000000"/>
                            </a:solidFill>
                            <a:latin typeface="Cambria Math" panose="02040503050406030204" pitchFamily="18" charset="0"/>
                            <a:ea typeface="WenQuanYi Micro Hei" charset="0"/>
                            <a:cs typeface="WenQuanYi Micro Hei" charset="0"/>
                          </a:rPr>
                          <m:t>2</m:t>
                        </m:r>
                      </m:e>
                    </m:d>
                    <m:r>
                      <a:rPr lang="en-IN" i="1">
                        <a:solidFill>
                          <a:srgbClr val="000000"/>
                        </a:solidFill>
                        <a:latin typeface="Cambria Math" panose="02040503050406030204" pitchFamily="18" charset="0"/>
                        <a:ea typeface="Cambria Math" panose="02040503050406030204" pitchFamily="18" charset="0"/>
                        <a:cs typeface="WenQuanYi Micro Hei" charset="0"/>
                      </a:rPr>
                      <m:t>⋅</m:t>
                    </m:r>
                    <m:r>
                      <a:rPr lang="en-IN"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i="1">
                            <a:solidFill>
                              <a:srgbClr val="000000"/>
                            </a:solidFill>
                            <a:latin typeface="Cambria Math"/>
                            <a:ea typeface="Cambria Math" panose="02040503050406030204" pitchFamily="18" charset="0"/>
                            <a:cs typeface="WenQuanYi Micro Hei" charset="0"/>
                          </a:rPr>
                        </m:ctrlPr>
                      </m:dPr>
                      <m:e>
                        <m:r>
                          <a:rPr lang="en-IN" i="1">
                            <a:solidFill>
                              <a:srgbClr val="000000"/>
                            </a:solidFill>
                            <a:latin typeface="Cambria Math" panose="02040503050406030204" pitchFamily="18" charset="0"/>
                            <a:ea typeface="Cambria Math" panose="02040503050406030204" pitchFamily="18" charset="0"/>
                            <a:cs typeface="WenQuanYi Micro Hei" charset="0"/>
                          </a:rPr>
                          <m:t>𝐵</m:t>
                        </m:r>
                        <m:r>
                          <a:rPr lang="en-IN" b="0" i="1" smtClean="0">
                            <a:solidFill>
                              <a:srgbClr val="000000"/>
                            </a:solidFill>
                            <a:latin typeface="Cambria Math" panose="02040503050406030204" pitchFamily="18" charset="0"/>
                            <a:ea typeface="Cambria Math" panose="02040503050406030204" pitchFamily="18" charset="0"/>
                            <a:cs typeface="WenQuanYi Micro Hei" charset="0"/>
                          </a:rPr>
                          <m:t>2</m:t>
                        </m:r>
                      </m:e>
                    </m:d>
                  </m:oMath>
                </a14:m>
                <a:endParaRPr lang="en-IN" dirty="0">
                  <a:solidFill>
                    <a:srgbClr val="000000"/>
                  </a:solidFill>
                  <a:latin typeface="Calibri" charset="0"/>
                  <a:ea typeface="WenQuanYi Micro Hei" charset="0"/>
                  <a:cs typeface="WenQuanYi Micro He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1309" y="1046375"/>
                <a:ext cx="10549379" cy="1461481"/>
              </a:xfrm>
              <a:blipFill rotWithShape="0">
                <a:blip r:embed="rId2"/>
                <a:stretch>
                  <a:fillRect l="-925" t="-6695" r="-1098"/>
                </a:stretch>
              </a:blipFill>
            </p:spPr>
            <p:txBody>
              <a:bodyPr/>
              <a:lstStyle/>
              <a:p>
                <a:r>
                  <a:rPr lang="en-IN">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6660" y="3007149"/>
            <a:ext cx="4522135" cy="3120274"/>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1008667" y="2507856"/>
                <a:ext cx="6080289" cy="3539430"/>
              </a:xfrm>
              <a:prstGeom prst="rect">
                <a:avLst/>
              </a:prstGeom>
              <a:noFill/>
            </p:spPr>
            <p:txBody>
              <a:bodyPr wrap="square" rtlCol="0">
                <a:spAutoFit/>
              </a:bodyPr>
              <a:lstStyle/>
              <a:p>
                <a:r>
                  <a:rPr lang="en-IN" sz="2800" dirty="0">
                    <a:solidFill>
                      <a:srgbClr val="000000"/>
                    </a:solidFill>
                    <a:latin typeface="Calibri" charset="0"/>
                    <a:ea typeface="WenQuanYi Micro Hei" charset="0"/>
                    <a:cs typeface="WenQuanYi Micro Hei" charset="0"/>
                  </a:rPr>
                  <a:t>As we can see in Venn diagram</a:t>
                </a:r>
              </a:p>
              <a:p>
                <a:pPr/>
                <a14:m>
                  <m:oMathPara xmlns:m="http://schemas.openxmlformats.org/officeDocument/2006/math">
                    <m:oMathParaPr>
                      <m:jc m:val="centerGroup"/>
                    </m:oMathParaPr>
                    <m:oMath xmlns:m="http://schemas.openxmlformats.org/officeDocument/2006/math">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e>
                      </m:d>
                      <m:r>
                        <a:rPr lang="en-IN" sz="2800" i="1">
                          <a:solidFill>
                            <a:srgbClr val="000000"/>
                          </a:solidFill>
                          <a:latin typeface="Cambria Math" panose="02040503050406030204" pitchFamily="18" charset="0"/>
                          <a:ea typeface="WenQuanYi Micro Hei" charset="0"/>
                          <a:cs typeface="WenQuanYi Micro Hei" charset="0"/>
                        </a:rPr>
                        <m:t>=</m:t>
                      </m:r>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smtClean="0">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𝐵</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1</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2</m:t>
                          </m:r>
                        </m:e>
                      </m:d>
                    </m:oMath>
                  </m:oMathPara>
                </a14:m>
                <a:endParaRPr lang="en-IN" sz="2800" dirty="0">
                  <a:solidFill>
                    <a:srgbClr val="000000"/>
                  </a:solidFill>
                  <a:latin typeface="Calibri" charset="0"/>
                  <a:ea typeface="WenQuanYi Micro Hei" charset="0"/>
                  <a:cs typeface="WenQuanYi Micro Hei" charset="0"/>
                </a:endParaRPr>
              </a:p>
              <a:p>
                <a:endParaRPr lang="en-IN" sz="2800" dirty="0">
                  <a:solidFill>
                    <a:srgbClr val="000000"/>
                  </a:solidFill>
                  <a:latin typeface="Calibri" charset="0"/>
                  <a:ea typeface="WenQuanYi Micro Hei" charset="0"/>
                  <a:cs typeface="WenQuanYi Micro Hei" charset="0"/>
                </a:endParaRPr>
              </a:p>
              <a:p>
                <a:r>
                  <a:rPr lang="en-IN" sz="2800" dirty="0">
                    <a:solidFill>
                      <a:srgbClr val="000000"/>
                    </a:solidFill>
                    <a:latin typeface="Calibri" charset="0"/>
                    <a:ea typeface="WenQuanYi Micro Hei" charset="0"/>
                    <a:cs typeface="WenQuanYi Micro Hei" charset="0"/>
                  </a:rPr>
                  <a:t>Now</a:t>
                </a:r>
              </a:p>
              <a:p>
                <a:pPr/>
                <a14:m>
                  <m:oMathPara xmlns:m="http://schemas.openxmlformats.org/officeDocument/2006/math">
                    <m:oMathParaPr>
                      <m:jc m:val="centerGroup"/>
                    </m:oMathParaPr>
                    <m:oMath xmlns:m="http://schemas.openxmlformats.org/officeDocument/2006/math">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i="1">
                              <a:solidFill>
                                <a:srgbClr val="000000"/>
                              </a:solidFill>
                              <a:latin typeface="Cambria Math" panose="02040503050406030204" pitchFamily="18" charset="0"/>
                              <a:ea typeface="Cambria Math" panose="02040503050406030204" pitchFamily="18" charset="0"/>
                              <a:cs typeface="WenQuanYi Micro Hei" charset="0"/>
                            </a:rPr>
                            <m:t>1</m:t>
                          </m:r>
                        </m:e>
                      </m:d>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b="0" i="1" smtClean="0">
                              <a:solidFill>
                                <a:srgbClr val="000000"/>
                              </a:solidFill>
                              <a:latin typeface="Cambria Math" panose="02040503050406030204" pitchFamily="18" charset="0"/>
                              <a:ea typeface="WenQuanYi Micro Hei" charset="0"/>
                              <a:cs typeface="WenQuanYi Micro Hei" charset="0"/>
                            </a:rPr>
                            <m:t>|</m:t>
                          </m:r>
                          <m:r>
                            <m:rPr>
                              <m:sty m:val="p"/>
                            </m:rPr>
                            <a:rPr lang="en-IN" sz="2800" i="1">
                              <a:solidFill>
                                <a:srgbClr val="000000"/>
                              </a:solidFill>
                              <a:latin typeface="Cambria Math" panose="02040503050406030204" pitchFamily="18" charset="0"/>
                              <a:ea typeface="WenQuanYi Micro Hei" charset="0"/>
                              <a:cs typeface="WenQuanYi Micro Hei" charset="0"/>
                            </a:rPr>
                            <m:t>B</m:t>
                          </m:r>
                          <m:r>
                            <a:rPr lang="en-IN" sz="2800" i="1">
                              <a:solidFill>
                                <a:srgbClr val="000000"/>
                              </a:solidFill>
                              <a:latin typeface="Cambria Math" panose="02040503050406030204" pitchFamily="18" charset="0"/>
                              <a:ea typeface="WenQuanYi Micro Hei" charset="0"/>
                              <a:cs typeface="WenQuanYi Micro Hei" charset="0"/>
                            </a:rPr>
                            <m:t>1</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800" i="1">
                              <a:solidFill>
                                <a:srgbClr val="000000"/>
                              </a:solidFill>
                              <a:latin typeface="Cambria Math"/>
                              <a:ea typeface="Cambria Math" panose="02040503050406030204" pitchFamily="18" charset="0"/>
                              <a:cs typeface="WenQuanYi Micro Hei" charset="0"/>
                            </a:rPr>
                          </m:ctrlPr>
                        </m:dPr>
                        <m:e>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i="1">
                              <a:solidFill>
                                <a:srgbClr val="000000"/>
                              </a:solidFill>
                              <a:latin typeface="Cambria Math" panose="02040503050406030204" pitchFamily="18" charset="0"/>
                              <a:ea typeface="Cambria Math" panose="02040503050406030204" pitchFamily="18" charset="0"/>
                              <a:cs typeface="WenQuanYi Micro Hei" charset="0"/>
                            </a:rPr>
                            <m:t>1</m:t>
                          </m:r>
                        </m:e>
                      </m:d>
                    </m:oMath>
                  </m:oMathPara>
                </a14:m>
                <a:endParaRPr lang="en-IN" sz="2800" dirty="0">
                  <a:solidFill>
                    <a:srgbClr val="000000"/>
                  </a:solidFill>
                  <a:latin typeface="Calibri" charset="0"/>
                  <a:ea typeface="WenQuanYi Micro Hei" charset="0"/>
                  <a:cs typeface="WenQuanYi Micro Hei" charset="0"/>
                </a:endParaRPr>
              </a:p>
              <a:p>
                <a:pPr/>
                <a14:m>
                  <m:oMathPara xmlns:m="http://schemas.openxmlformats.org/officeDocument/2006/math">
                    <m:oMathParaPr>
                      <m:jc m:val="centerGroup"/>
                    </m:oMathParaPr>
                    <m:oMath xmlns:m="http://schemas.openxmlformats.org/officeDocument/2006/math">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2</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b="0" i="1" smtClean="0">
                              <a:solidFill>
                                <a:srgbClr val="000000"/>
                              </a:solidFill>
                              <a:latin typeface="Cambria Math" panose="02040503050406030204" pitchFamily="18" charset="0"/>
                              <a:ea typeface="WenQuanYi Micro Hei" charset="0"/>
                              <a:cs typeface="WenQuanYi Micro Hei" charset="0"/>
                            </a:rPr>
                            <m:t>|</m:t>
                          </m:r>
                          <m:r>
                            <m:rPr>
                              <m:sty m:val="p"/>
                            </m:rPr>
                            <a:rPr lang="en-IN" sz="2800" i="1">
                              <a:solidFill>
                                <a:srgbClr val="000000"/>
                              </a:solidFill>
                              <a:latin typeface="Cambria Math" panose="02040503050406030204" pitchFamily="18" charset="0"/>
                              <a:ea typeface="WenQuanYi Micro Hei" charset="0"/>
                              <a:cs typeface="WenQuanYi Micro Hei" charset="0"/>
                            </a:rPr>
                            <m:t>B</m:t>
                          </m:r>
                          <m:r>
                            <a:rPr lang="en-IN" sz="2800" b="0" i="1" smtClean="0">
                              <a:solidFill>
                                <a:srgbClr val="000000"/>
                              </a:solidFill>
                              <a:latin typeface="Cambria Math" panose="02040503050406030204" pitchFamily="18" charset="0"/>
                              <a:ea typeface="WenQuanYi Micro Hei" charset="0"/>
                              <a:cs typeface="WenQuanYi Micro Hei" charset="0"/>
                            </a:rPr>
                            <m:t>2</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800" i="1">
                              <a:solidFill>
                                <a:srgbClr val="000000"/>
                              </a:solidFill>
                              <a:latin typeface="Cambria Math"/>
                              <a:ea typeface="Cambria Math" panose="02040503050406030204" pitchFamily="18" charset="0"/>
                              <a:cs typeface="WenQuanYi Micro Hei" charset="0"/>
                            </a:rPr>
                          </m:ctrlPr>
                        </m:dPr>
                        <m:e>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2</m:t>
                          </m:r>
                        </m:e>
                      </m:d>
                    </m:oMath>
                  </m:oMathPara>
                </a14:m>
                <a:endParaRPr lang="en-IN" sz="2800" dirty="0">
                  <a:solidFill>
                    <a:srgbClr val="000000"/>
                  </a:solidFill>
                  <a:latin typeface="Calibri" charset="0"/>
                  <a:ea typeface="WenQuanYi Micro Hei" charset="0"/>
                  <a:cs typeface="WenQuanYi Micro Hei" charset="0"/>
                </a:endParaRPr>
              </a:p>
              <a:p>
                <a:endParaRPr lang="en-IN" sz="2800" dirty="0">
                  <a:solidFill>
                    <a:srgbClr val="000000"/>
                  </a:solidFill>
                  <a:latin typeface="Calibri" charset="0"/>
                  <a:ea typeface="WenQuanYi Micro Hei" charset="0"/>
                  <a:cs typeface="WenQuanYi Micro Hei" charset="0"/>
                </a:endParaRPr>
              </a:p>
              <a:p>
                <a:r>
                  <a:rPr lang="en-IN" sz="2800" dirty="0">
                    <a:solidFill>
                      <a:srgbClr val="000000"/>
                    </a:solidFill>
                    <a:latin typeface="Calibri" charset="0"/>
                    <a:ea typeface="WenQuanYi Micro Hei" charset="0"/>
                    <a:cs typeface="WenQuanYi Micro Hei" charset="0"/>
                  </a:rPr>
                  <a:t>Which proves the result on substitution.</a:t>
                </a:r>
              </a:p>
            </p:txBody>
          </p:sp>
        </mc:Choice>
        <mc:Fallback xmlns="">
          <p:sp>
            <p:nvSpPr>
              <p:cNvPr id="6" name="TextBox 5"/>
              <p:cNvSpPr txBox="1">
                <a:spLocks noRot="1" noChangeAspect="1" noMove="1" noResize="1" noEditPoints="1" noAdjustHandles="1" noChangeArrowheads="1" noChangeShapeType="1" noTextEdit="1"/>
              </p:cNvSpPr>
              <p:nvPr/>
            </p:nvSpPr>
            <p:spPr>
              <a:xfrm>
                <a:off x="1008667" y="2507856"/>
                <a:ext cx="6080289" cy="3539430"/>
              </a:xfrm>
              <a:prstGeom prst="rect">
                <a:avLst/>
              </a:prstGeom>
              <a:blipFill rotWithShape="0">
                <a:blip r:embed="rId4"/>
                <a:stretch>
                  <a:fillRect l="-2004" t="-1549" b="-3959"/>
                </a:stretch>
              </a:blipFill>
            </p:spPr>
            <p:txBody>
              <a:bodyPr/>
              <a:lstStyle/>
              <a:p>
                <a:r>
                  <a:rPr lang="en-IN">
                    <a:noFill/>
                  </a:rPr>
                  <a:t> </a:t>
                </a:r>
              </a:p>
            </p:txBody>
          </p:sp>
        </mc:Fallback>
      </mc:AlternateContent>
    </p:spTree>
    <p:extLst>
      <p:ext uri="{BB962C8B-B14F-4D97-AF65-F5344CB8AC3E}">
        <p14:creationId xmlns:p14="http://schemas.microsoft.com/office/powerpoint/2010/main" val="33090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fade">
                                      <p:cBhvr>
                                        <p:cTn id="35" dur="1000"/>
                                        <p:tgtEl>
                                          <p:spTgt spid="6">
                                            <p:txEl>
                                              <p:pRg st="0" end="0"/>
                                            </p:txEl>
                                          </p:spTgt>
                                        </p:tgtEl>
                                      </p:cBhvr>
                                    </p:animEffect>
                                    <p:anim calcmode="lin" valueType="num">
                                      <p:cBhvr>
                                        <p:cTn id="3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fade">
                                      <p:cBhvr>
                                        <p:cTn id="42" dur="1000"/>
                                        <p:tgtEl>
                                          <p:spTgt spid="6">
                                            <p:txEl>
                                              <p:pRg st="1" end="1"/>
                                            </p:txEl>
                                          </p:spTgt>
                                        </p:tgtEl>
                                      </p:cBhvr>
                                    </p:animEffect>
                                    <p:anim calcmode="lin" valueType="num">
                                      <p:cBhvr>
                                        <p:cTn id="4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1000"/>
                                        <p:tgtEl>
                                          <p:spTgt spid="6">
                                            <p:txEl>
                                              <p:pRg st="3" end="3"/>
                                            </p:txEl>
                                          </p:spTgt>
                                        </p:tgtEl>
                                      </p:cBhvr>
                                    </p:animEffect>
                                    <p:anim calcmode="lin" valueType="num">
                                      <p:cBhvr>
                                        <p:cTn id="5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6">
                                            <p:txEl>
                                              <p:pRg st="4" end="4"/>
                                            </p:txEl>
                                          </p:spTgt>
                                        </p:tgtEl>
                                        <p:attrNameLst>
                                          <p:attrName>style.visibility</p:attrName>
                                        </p:attrNameLst>
                                      </p:cBhvr>
                                      <p:to>
                                        <p:strVal val="visible"/>
                                      </p:to>
                                    </p:set>
                                    <p:animEffect transition="in" filter="fade">
                                      <p:cBhvr>
                                        <p:cTn id="56" dur="1000"/>
                                        <p:tgtEl>
                                          <p:spTgt spid="6">
                                            <p:txEl>
                                              <p:pRg st="4" end="4"/>
                                            </p:txEl>
                                          </p:spTgt>
                                        </p:tgtEl>
                                      </p:cBhvr>
                                    </p:animEffect>
                                    <p:anim calcmode="lin" valueType="num">
                                      <p:cBhvr>
                                        <p:cTn id="57"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animEffect transition="in" filter="fade">
                                      <p:cBhvr>
                                        <p:cTn id="63" dur="1000"/>
                                        <p:tgtEl>
                                          <p:spTgt spid="6">
                                            <p:txEl>
                                              <p:pRg st="5" end="5"/>
                                            </p:txEl>
                                          </p:spTgt>
                                        </p:tgtEl>
                                      </p:cBhvr>
                                    </p:animEffect>
                                    <p:anim calcmode="lin" valueType="num">
                                      <p:cBhvr>
                                        <p:cTn id="64"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6">
                                            <p:txEl>
                                              <p:pRg st="7" end="7"/>
                                            </p:txEl>
                                          </p:spTgt>
                                        </p:tgtEl>
                                        <p:attrNameLst>
                                          <p:attrName>style.visibility</p:attrName>
                                        </p:attrNameLst>
                                      </p:cBhvr>
                                      <p:to>
                                        <p:strVal val="visible"/>
                                      </p:to>
                                    </p:set>
                                    <p:animEffect transition="in" filter="fade">
                                      <p:cBhvr>
                                        <p:cTn id="70" dur="1000"/>
                                        <p:tgtEl>
                                          <p:spTgt spid="6">
                                            <p:txEl>
                                              <p:pRg st="7" end="7"/>
                                            </p:txEl>
                                          </p:spTgt>
                                        </p:tgtEl>
                                      </p:cBhvr>
                                    </p:animEffect>
                                    <p:anim calcmode="lin" valueType="num">
                                      <p:cBhvr>
                                        <p:cTn id="71"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72" dur="1000" fill="hold"/>
                                        <p:tgtEl>
                                          <p:spTgt spid="6">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144"/>
            <a:ext cx="10515600" cy="1024231"/>
          </a:xfrm>
        </p:spPr>
        <p:txBody>
          <a:bodyPr/>
          <a:lstStyle/>
          <a:p>
            <a:r>
              <a:rPr lang="en-IN" dirty="0"/>
              <a:t>Total probability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21309" y="1046375"/>
                <a:ext cx="10549379" cy="1611984"/>
              </a:xfrm>
            </p:spPr>
            <p:txBody>
              <a:bodyPr>
                <a:normAutofit fontScale="92500"/>
              </a:bodyPr>
              <a:lstStyle/>
              <a:p>
                <a:pPr algn="just"/>
                <a:r>
                  <a:rPr lang="en-IN" dirty="0">
                    <a:solidFill>
                      <a:srgbClr val="000000"/>
                    </a:solidFill>
                    <a:latin typeface="Calibri" charset="0"/>
                    <a:ea typeface="WenQuanYi Micro Hei" charset="0"/>
                    <a:cs typeface="WenQuanYi Micro Hei" charset="0"/>
                  </a:rPr>
                  <a:t>In general if B1, B2, ----, Bk are k mutually exclusive and exhaustive events of sample space S and A is any event then the probability of event A is </a:t>
                </a:r>
                <a:endParaRPr lang="en-IN" dirty="0"/>
              </a:p>
              <a:p>
                <a:pPr marL="0" indent="0" algn="just">
                  <a:buNone/>
                </a:pPr>
                <a:r>
                  <a:rPr lang="en-IN" dirty="0">
                    <a:solidFill>
                      <a:srgbClr val="000000"/>
                    </a:solidFill>
                    <a:latin typeface="Calibri" charset="0"/>
                    <a:ea typeface="WenQuanYi Micro Hei" charset="0"/>
                    <a:cs typeface="WenQuanYi Micro Hei" charset="0"/>
                  </a:rPr>
                  <a:t>   </a:t>
                </a:r>
                <a14:m>
                  <m:oMath xmlns:m="http://schemas.openxmlformats.org/officeDocument/2006/math">
                    <m:r>
                      <a:rPr lang="en-IN" b="0" i="1" smtClean="0">
                        <a:solidFill>
                          <a:srgbClr val="000000"/>
                        </a:solidFill>
                        <a:latin typeface="Cambria Math" panose="02040503050406030204" pitchFamily="18" charset="0"/>
                        <a:ea typeface="WenQuanYi Micro Hei" charset="0"/>
                        <a:cs typeface="WenQuanYi Micro Hei" charset="0"/>
                      </a:rPr>
                      <m:t>𝑃</m:t>
                    </m:r>
                    <m:d>
                      <m:dPr>
                        <m:ctrlPr>
                          <a:rPr lang="en-IN" b="0" i="1" smtClean="0">
                            <a:solidFill>
                              <a:srgbClr val="000000"/>
                            </a:solidFill>
                            <a:latin typeface="Cambria Math"/>
                            <a:ea typeface="WenQuanYi Micro Hei" charset="0"/>
                            <a:cs typeface="WenQuanYi Micro Hei" charset="0"/>
                          </a:rPr>
                        </m:ctrlPr>
                      </m:dPr>
                      <m:e>
                        <m:r>
                          <a:rPr lang="en-IN" b="0" i="1" smtClean="0">
                            <a:solidFill>
                              <a:srgbClr val="000000"/>
                            </a:solidFill>
                            <a:latin typeface="Cambria Math" panose="02040503050406030204" pitchFamily="18" charset="0"/>
                            <a:ea typeface="WenQuanYi Micro Hei" charset="0"/>
                            <a:cs typeface="WenQuanYi Micro Hei" charset="0"/>
                          </a:rPr>
                          <m:t>𝐴</m:t>
                        </m:r>
                      </m:e>
                    </m:d>
                    <m:r>
                      <a:rPr lang="en-IN" b="0" i="1" smtClean="0">
                        <a:solidFill>
                          <a:srgbClr val="000000"/>
                        </a:solidFill>
                        <a:latin typeface="Cambria Math" panose="02040503050406030204" pitchFamily="18" charset="0"/>
                        <a:ea typeface="WenQuanYi Micro Hei" charset="0"/>
                        <a:cs typeface="WenQuanYi Micro Hei" charset="0"/>
                      </a:rPr>
                      <m:t>=</m:t>
                    </m:r>
                    <m:r>
                      <a:rPr lang="en-IN" b="0" i="1" smtClean="0">
                        <a:solidFill>
                          <a:srgbClr val="000000"/>
                        </a:solidFill>
                        <a:latin typeface="Cambria Math" panose="02040503050406030204" pitchFamily="18" charset="0"/>
                        <a:ea typeface="WenQuanYi Micro Hei" charset="0"/>
                        <a:cs typeface="WenQuanYi Micro Hei" charset="0"/>
                      </a:rPr>
                      <m:t>𝑃</m:t>
                    </m:r>
                    <m:d>
                      <m:dPr>
                        <m:ctrlPr>
                          <a:rPr lang="en-IN" b="0" i="1" smtClean="0">
                            <a:solidFill>
                              <a:srgbClr val="000000"/>
                            </a:solidFill>
                            <a:latin typeface="Cambria Math"/>
                            <a:ea typeface="WenQuanYi Micro Hei" charset="0"/>
                            <a:cs typeface="WenQuanYi Micro Hei" charset="0"/>
                          </a:rPr>
                        </m:ctrlPr>
                      </m:dPr>
                      <m:e>
                        <m:r>
                          <a:rPr lang="en-IN" b="0" i="1" smtClean="0">
                            <a:solidFill>
                              <a:srgbClr val="000000"/>
                            </a:solidFill>
                            <a:latin typeface="Cambria Math" panose="02040503050406030204" pitchFamily="18" charset="0"/>
                            <a:ea typeface="WenQuanYi Micro Hei" charset="0"/>
                            <a:cs typeface="WenQuanYi Micro Hei" charset="0"/>
                          </a:rPr>
                          <m:t>𝐴</m:t>
                        </m:r>
                        <m:r>
                          <a:rPr lang="en-IN" b="0" i="1" smtClean="0">
                            <a:solidFill>
                              <a:srgbClr val="000000"/>
                            </a:solidFill>
                            <a:latin typeface="Cambria Math" panose="02040503050406030204" pitchFamily="18" charset="0"/>
                            <a:ea typeface="WenQuanYi Micro Hei" charset="0"/>
                            <a:cs typeface="WenQuanYi Micro Hei" charset="0"/>
                          </a:rPr>
                          <m:t>|</m:t>
                        </m:r>
                        <m:r>
                          <m:rPr>
                            <m:sty m:val="p"/>
                          </m:rPr>
                          <a:rPr lang="en-IN" b="0" i="1" smtClean="0">
                            <a:solidFill>
                              <a:srgbClr val="000000"/>
                            </a:solidFill>
                            <a:latin typeface="Cambria Math" panose="02040503050406030204" pitchFamily="18" charset="0"/>
                            <a:ea typeface="WenQuanYi Micro Hei" charset="0"/>
                            <a:cs typeface="WenQuanYi Micro Hei" charset="0"/>
                          </a:rPr>
                          <m:t>B</m:t>
                        </m:r>
                        <m:r>
                          <a:rPr lang="en-IN" b="0" i="1" smtClean="0">
                            <a:solidFill>
                              <a:srgbClr val="000000"/>
                            </a:solidFill>
                            <a:latin typeface="Cambria Math" panose="02040503050406030204" pitchFamily="18" charset="0"/>
                            <a:ea typeface="WenQuanYi Micro Hei" charset="0"/>
                            <a:cs typeface="WenQuanYi Micro Hei" charset="0"/>
                          </a:rPr>
                          <m:t>1</m:t>
                        </m:r>
                      </m:e>
                    </m:d>
                    <m:r>
                      <a:rPr lang="en-IN"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b="0" i="1" smtClean="0">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b="0" i="1" smtClean="0">
                            <a:solidFill>
                              <a:srgbClr val="000000"/>
                            </a:solidFill>
                            <a:latin typeface="Cambria Math"/>
                            <a:ea typeface="Cambria Math" panose="02040503050406030204" pitchFamily="18" charset="0"/>
                            <a:cs typeface="WenQuanYi Micro Hei" charset="0"/>
                          </a:rPr>
                        </m:ctrlPr>
                      </m:dPr>
                      <m:e>
                        <m:r>
                          <a:rPr lang="en-IN" b="0" i="1" smtClean="0">
                            <a:solidFill>
                              <a:srgbClr val="000000"/>
                            </a:solidFill>
                            <a:latin typeface="Cambria Math" panose="02040503050406030204" pitchFamily="18" charset="0"/>
                            <a:ea typeface="Cambria Math" panose="02040503050406030204" pitchFamily="18" charset="0"/>
                            <a:cs typeface="WenQuanYi Micro Hei" charset="0"/>
                          </a:rPr>
                          <m:t>𝐵</m:t>
                        </m:r>
                        <m:r>
                          <a:rPr lang="en-IN" b="0" i="1" smtClean="0">
                            <a:solidFill>
                              <a:srgbClr val="000000"/>
                            </a:solidFill>
                            <a:latin typeface="Cambria Math" panose="02040503050406030204" pitchFamily="18" charset="0"/>
                            <a:ea typeface="Cambria Math" panose="02040503050406030204" pitchFamily="18" charset="0"/>
                            <a:cs typeface="WenQuanYi Micro Hei" charset="0"/>
                          </a:rPr>
                          <m:t>1</m:t>
                        </m:r>
                      </m:e>
                    </m:d>
                    <m:r>
                      <a:rPr lang="en-IN"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ea typeface="WenQuanYi Micro Hei" charset="0"/>
                            <a:cs typeface="WenQuanYi Micro Hei" charset="0"/>
                          </a:rPr>
                        </m:ctrlPr>
                      </m:dPr>
                      <m:e>
                        <m:r>
                          <a:rPr lang="en-IN" i="1">
                            <a:solidFill>
                              <a:srgbClr val="000000"/>
                            </a:solidFill>
                            <a:latin typeface="Cambria Math" panose="02040503050406030204" pitchFamily="18" charset="0"/>
                            <a:ea typeface="WenQuanYi Micro Hei" charset="0"/>
                            <a:cs typeface="WenQuanYi Micro Hei" charset="0"/>
                          </a:rPr>
                          <m:t>𝐴</m:t>
                        </m:r>
                        <m:r>
                          <a:rPr lang="en-IN" b="0" i="1" smtClean="0">
                            <a:solidFill>
                              <a:srgbClr val="000000"/>
                            </a:solidFill>
                            <a:latin typeface="Cambria Math" panose="02040503050406030204" pitchFamily="18" charset="0"/>
                            <a:ea typeface="WenQuanYi Micro Hei" charset="0"/>
                            <a:cs typeface="WenQuanYi Micro Hei" charset="0"/>
                          </a:rPr>
                          <m:t>|</m:t>
                        </m:r>
                        <m:r>
                          <m:rPr>
                            <m:sty m:val="p"/>
                          </m:rPr>
                          <a:rPr lang="en-IN" i="1">
                            <a:solidFill>
                              <a:srgbClr val="000000"/>
                            </a:solidFill>
                            <a:latin typeface="Cambria Math" panose="02040503050406030204" pitchFamily="18" charset="0"/>
                            <a:ea typeface="WenQuanYi Micro Hei" charset="0"/>
                            <a:cs typeface="WenQuanYi Micro Hei" charset="0"/>
                          </a:rPr>
                          <m:t>B</m:t>
                        </m:r>
                        <m:r>
                          <a:rPr lang="en-IN" b="0" i="1" smtClean="0">
                            <a:solidFill>
                              <a:srgbClr val="000000"/>
                            </a:solidFill>
                            <a:latin typeface="Cambria Math" panose="02040503050406030204" pitchFamily="18" charset="0"/>
                            <a:ea typeface="WenQuanYi Micro Hei" charset="0"/>
                            <a:cs typeface="WenQuanYi Micro Hei" charset="0"/>
                          </a:rPr>
                          <m:t>2</m:t>
                        </m:r>
                      </m:e>
                    </m:d>
                    <m:r>
                      <a:rPr lang="en-IN" i="1">
                        <a:solidFill>
                          <a:srgbClr val="000000"/>
                        </a:solidFill>
                        <a:latin typeface="Cambria Math" panose="02040503050406030204" pitchFamily="18" charset="0"/>
                        <a:ea typeface="Cambria Math" panose="02040503050406030204" pitchFamily="18" charset="0"/>
                        <a:cs typeface="WenQuanYi Micro Hei" charset="0"/>
                      </a:rPr>
                      <m:t>⋅</m:t>
                    </m:r>
                    <m:r>
                      <a:rPr lang="en-IN"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i="1">
                            <a:solidFill>
                              <a:srgbClr val="000000"/>
                            </a:solidFill>
                            <a:latin typeface="Cambria Math"/>
                            <a:ea typeface="Cambria Math" panose="02040503050406030204" pitchFamily="18" charset="0"/>
                            <a:cs typeface="WenQuanYi Micro Hei" charset="0"/>
                          </a:rPr>
                        </m:ctrlPr>
                      </m:dPr>
                      <m:e>
                        <m:r>
                          <a:rPr lang="en-IN" i="1">
                            <a:solidFill>
                              <a:srgbClr val="000000"/>
                            </a:solidFill>
                            <a:latin typeface="Cambria Math" panose="02040503050406030204" pitchFamily="18" charset="0"/>
                            <a:ea typeface="Cambria Math" panose="02040503050406030204" pitchFamily="18" charset="0"/>
                            <a:cs typeface="WenQuanYi Micro Hei" charset="0"/>
                          </a:rPr>
                          <m:t>𝐵</m:t>
                        </m:r>
                        <m:r>
                          <a:rPr lang="en-IN" b="0" i="1" smtClean="0">
                            <a:solidFill>
                              <a:srgbClr val="000000"/>
                            </a:solidFill>
                            <a:latin typeface="Cambria Math" panose="02040503050406030204" pitchFamily="18" charset="0"/>
                            <a:ea typeface="Cambria Math" panose="02040503050406030204" pitchFamily="18" charset="0"/>
                            <a:cs typeface="WenQuanYi Micro Hei" charset="0"/>
                          </a:rPr>
                          <m:t>2</m:t>
                        </m:r>
                      </m:e>
                    </m:d>
                    <m:r>
                      <a:rPr lang="en-IN"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i="1">
                        <a:solidFill>
                          <a:srgbClr val="000000"/>
                        </a:solidFill>
                        <a:latin typeface="Cambria Math" panose="02040503050406030204" pitchFamily="18" charset="0"/>
                        <a:ea typeface="WenQuanYi Micro Hei" charset="0"/>
                        <a:cs typeface="WenQuanYi Micro Hei" charset="0"/>
                      </a:rPr>
                      <m:t>𝑃</m:t>
                    </m:r>
                    <m:d>
                      <m:dPr>
                        <m:ctrlPr>
                          <a:rPr lang="en-IN" i="1">
                            <a:solidFill>
                              <a:srgbClr val="000000"/>
                            </a:solidFill>
                            <a:latin typeface="Cambria Math"/>
                            <a:ea typeface="WenQuanYi Micro Hei" charset="0"/>
                            <a:cs typeface="WenQuanYi Micro Hei" charset="0"/>
                          </a:rPr>
                        </m:ctrlPr>
                      </m:dPr>
                      <m:e>
                        <m:r>
                          <a:rPr lang="en-IN" i="1">
                            <a:solidFill>
                              <a:srgbClr val="000000"/>
                            </a:solidFill>
                            <a:latin typeface="Cambria Math" panose="02040503050406030204" pitchFamily="18" charset="0"/>
                            <a:ea typeface="WenQuanYi Micro Hei" charset="0"/>
                            <a:cs typeface="WenQuanYi Micro Hei" charset="0"/>
                          </a:rPr>
                          <m:t>𝐴</m:t>
                        </m:r>
                        <m:r>
                          <a:rPr lang="en-IN" b="0" i="1" smtClean="0">
                            <a:solidFill>
                              <a:srgbClr val="000000"/>
                            </a:solidFill>
                            <a:latin typeface="Cambria Math" panose="02040503050406030204" pitchFamily="18" charset="0"/>
                            <a:ea typeface="WenQuanYi Micro Hei" charset="0"/>
                            <a:cs typeface="WenQuanYi Micro Hei" charset="0"/>
                          </a:rPr>
                          <m:t>|</m:t>
                        </m:r>
                        <m:r>
                          <m:rPr>
                            <m:sty m:val="p"/>
                          </m:rPr>
                          <a:rPr lang="en-IN" i="1">
                            <a:solidFill>
                              <a:srgbClr val="000000"/>
                            </a:solidFill>
                            <a:latin typeface="Cambria Math" panose="02040503050406030204" pitchFamily="18" charset="0"/>
                            <a:ea typeface="WenQuanYi Micro Hei" charset="0"/>
                            <a:cs typeface="WenQuanYi Micro Hei" charset="0"/>
                          </a:rPr>
                          <m:t>Bk</m:t>
                        </m:r>
                      </m:e>
                    </m:d>
                    <m:r>
                      <a:rPr lang="en-IN" i="1">
                        <a:solidFill>
                          <a:srgbClr val="000000"/>
                        </a:solidFill>
                        <a:latin typeface="Cambria Math" panose="02040503050406030204" pitchFamily="18" charset="0"/>
                        <a:ea typeface="Cambria Math" panose="02040503050406030204" pitchFamily="18" charset="0"/>
                        <a:cs typeface="WenQuanYi Micro Hei" charset="0"/>
                      </a:rPr>
                      <m:t>⋅</m:t>
                    </m:r>
                    <m:r>
                      <a:rPr lang="en-IN"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i="1">
                            <a:solidFill>
                              <a:srgbClr val="000000"/>
                            </a:solidFill>
                            <a:latin typeface="Cambria Math"/>
                            <a:ea typeface="Cambria Math" panose="02040503050406030204" pitchFamily="18" charset="0"/>
                            <a:cs typeface="WenQuanYi Micro Hei" charset="0"/>
                          </a:rPr>
                        </m:ctrlPr>
                      </m:dPr>
                      <m:e>
                        <m:r>
                          <a:rPr lang="en-IN" i="1">
                            <a:solidFill>
                              <a:srgbClr val="000000"/>
                            </a:solidFill>
                            <a:latin typeface="Cambria Math" panose="02040503050406030204" pitchFamily="18" charset="0"/>
                            <a:ea typeface="Cambria Math" panose="02040503050406030204" pitchFamily="18" charset="0"/>
                            <a:cs typeface="WenQuanYi Micro Hei" charset="0"/>
                          </a:rPr>
                          <m:t>𝐵</m:t>
                        </m:r>
                        <m:r>
                          <a:rPr lang="en-IN" b="0" i="1" smtClean="0">
                            <a:solidFill>
                              <a:srgbClr val="000000"/>
                            </a:solidFill>
                            <a:latin typeface="Cambria Math" panose="02040503050406030204" pitchFamily="18" charset="0"/>
                            <a:ea typeface="Cambria Math" panose="02040503050406030204" pitchFamily="18" charset="0"/>
                            <a:cs typeface="WenQuanYi Micro Hei" charset="0"/>
                          </a:rPr>
                          <m:t>𝑘</m:t>
                        </m:r>
                      </m:e>
                    </m:d>
                  </m:oMath>
                </a14:m>
                <a:endParaRPr lang="en-IN" dirty="0">
                  <a:solidFill>
                    <a:srgbClr val="000000"/>
                  </a:solidFill>
                  <a:latin typeface="Calibri" charset="0"/>
                  <a:ea typeface="WenQuanYi Micro Hei" charset="0"/>
                  <a:cs typeface="WenQuanYi Micro Hei"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21309" y="1046375"/>
                <a:ext cx="10549379" cy="1611984"/>
              </a:xfrm>
              <a:blipFill rotWithShape="0">
                <a:blip r:embed="rId2"/>
                <a:stretch>
                  <a:fillRect l="-925" t="-6061" r="-109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038517" y="2658359"/>
                <a:ext cx="10114962" cy="1419556"/>
              </a:xfrm>
              <a:prstGeom prst="rect">
                <a:avLst/>
              </a:prstGeom>
              <a:noFill/>
            </p:spPr>
            <p:txBody>
              <a:bodyPr wrap="square" rtlCol="0">
                <a:spAutoFit/>
              </a:bodyPr>
              <a:lstStyle/>
              <a:p>
                <a:r>
                  <a:rPr lang="en-IN" sz="2800" dirty="0">
                    <a:solidFill>
                      <a:srgbClr val="000000"/>
                    </a:solidFill>
                    <a:latin typeface="Calibri" charset="0"/>
                    <a:ea typeface="WenQuanYi Micro Hei" charset="0"/>
                    <a:cs typeface="WenQuanYi Micro Hei" charset="0"/>
                  </a:rPr>
                  <a:t>					OR</a:t>
                </a:r>
              </a:p>
              <a:p>
                <a:endParaRPr lang="en-IN" sz="2800" dirty="0">
                  <a:solidFill>
                    <a:srgbClr val="000000"/>
                  </a:solidFill>
                  <a:latin typeface="Calibri" charset="0"/>
                  <a:ea typeface="WenQuanYi Micro Hei" charset="0"/>
                  <a:cs typeface="WenQuanYi Micro Hei" charset="0"/>
                </a:endParaRPr>
              </a:p>
              <a:p>
                <a14:m>
                  <m:oMath xmlns:m="http://schemas.openxmlformats.org/officeDocument/2006/math">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e>
                    </m:d>
                    <m:r>
                      <a:rPr lang="en-IN" sz="2800" i="1">
                        <a:solidFill>
                          <a:srgbClr val="000000"/>
                        </a:solidFill>
                        <a:latin typeface="Cambria Math" panose="02040503050406030204" pitchFamily="18" charset="0"/>
                        <a:ea typeface="WenQuanYi Micro Hei" charset="0"/>
                        <a:cs typeface="WenQuanYi Micro Hei" charset="0"/>
                      </a:rPr>
                      <m:t>=</m:t>
                    </m:r>
                    <m:r>
                      <a:rPr lang="en-IN" sz="2800" b="0" i="1" smtClean="0">
                        <a:solidFill>
                          <a:srgbClr val="000000"/>
                        </a:solidFill>
                        <a:latin typeface="Cambria Math" panose="02040503050406030204" pitchFamily="18" charset="0"/>
                        <a:ea typeface="WenQuanYi Micro Hei" charset="0"/>
                        <a:cs typeface="WenQuanYi Micro Hei" charset="0"/>
                      </a:rPr>
                      <m:t> </m:t>
                    </m:r>
                    <m:nary>
                      <m:naryPr>
                        <m:chr m:val="∑"/>
                        <m:ctrlPr>
                          <a:rPr lang="en-IN" sz="2800" b="0" i="1" smtClean="0">
                            <a:solidFill>
                              <a:srgbClr val="000000"/>
                            </a:solidFill>
                            <a:latin typeface="Cambria Math"/>
                          </a:rPr>
                        </m:ctrlPr>
                      </m:naryPr>
                      <m:sub>
                        <m:r>
                          <m:rPr>
                            <m:brk m:alnAt="23"/>
                          </m:rPr>
                          <a:rPr lang="en-IN" sz="2800" b="0" i="1" smtClean="0">
                            <a:solidFill>
                              <a:srgbClr val="000000"/>
                            </a:solidFill>
                            <a:latin typeface="Cambria Math" panose="02040503050406030204" pitchFamily="18" charset="0"/>
                          </a:rPr>
                          <m:t>𝑖</m:t>
                        </m:r>
                        <m:r>
                          <a:rPr lang="en-IN" sz="2800" b="0" i="1" smtClean="0">
                            <a:solidFill>
                              <a:srgbClr val="000000"/>
                            </a:solidFill>
                            <a:latin typeface="Cambria Math" panose="02040503050406030204" pitchFamily="18" charset="0"/>
                          </a:rPr>
                          <m:t>=1</m:t>
                        </m:r>
                      </m:sub>
                      <m:sup>
                        <m:r>
                          <a:rPr lang="en-IN" sz="2800" b="0" i="1" smtClean="0">
                            <a:solidFill>
                              <a:srgbClr val="000000"/>
                            </a:solidFill>
                            <a:latin typeface="Cambria Math" panose="02040503050406030204" pitchFamily="18" charset="0"/>
                          </a:rPr>
                          <m:t>𝑘</m:t>
                        </m:r>
                      </m:sup>
                      <m:e>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b="0" i="1" smtClean="0">
                                <a:solidFill>
                                  <a:srgbClr val="000000"/>
                                </a:solidFill>
                                <a:latin typeface="Cambria Math" panose="02040503050406030204" pitchFamily="18" charset="0"/>
                                <a:ea typeface="WenQuanYi Micro Hei" charset="0"/>
                                <a:cs typeface="WenQuanYi Micro Hei" charset="0"/>
                              </a:rPr>
                              <m:t>|</m:t>
                            </m:r>
                            <m:r>
                              <m:rPr>
                                <m:sty m:val="p"/>
                              </m:rPr>
                              <a:rPr lang="en-IN" sz="2800" i="1">
                                <a:solidFill>
                                  <a:srgbClr val="000000"/>
                                </a:solidFill>
                                <a:latin typeface="Cambria Math" panose="02040503050406030204" pitchFamily="18" charset="0"/>
                                <a:ea typeface="WenQuanYi Micro Hei" charset="0"/>
                                <a:cs typeface="WenQuanYi Micro Hei" charset="0"/>
                              </a:rPr>
                              <m:t>B</m:t>
                            </m:r>
                            <m:r>
                              <a:rPr lang="en-IN" sz="2800" b="0" i="1" smtClean="0">
                                <a:solidFill>
                                  <a:srgbClr val="000000"/>
                                </a:solidFill>
                                <a:latin typeface="Cambria Math" panose="02040503050406030204" pitchFamily="18" charset="0"/>
                                <a:ea typeface="WenQuanYi Micro Hei" charset="0"/>
                                <a:cs typeface="WenQuanYi Micro Hei" charset="0"/>
                              </a:rPr>
                              <m:t>𝑖</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800" i="1">
                                <a:solidFill>
                                  <a:srgbClr val="000000"/>
                                </a:solidFill>
                                <a:latin typeface="Cambria Math"/>
                                <a:ea typeface="Cambria Math" panose="02040503050406030204" pitchFamily="18" charset="0"/>
                                <a:cs typeface="WenQuanYi Micro Hei" charset="0"/>
                              </a:rPr>
                            </m:ctrlPr>
                          </m:dPr>
                          <m:e>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𝑖</m:t>
                            </m:r>
                          </m:e>
                        </m:d>
                      </m:e>
                    </m:nary>
                  </m:oMath>
                </a14:m>
                <a:r>
                  <a:rPr lang="en-IN" sz="2800" dirty="0">
                    <a:solidFill>
                      <a:srgbClr val="000000"/>
                    </a:solidFill>
                    <a:latin typeface="Calibri" charset="0"/>
                    <a:ea typeface="WenQuanYi Micro Hei" charset="0"/>
                    <a:cs typeface="WenQuanYi Micro Hei" charset="0"/>
                  </a:rPr>
                  <a:t> </a:t>
                </a:r>
              </a:p>
            </p:txBody>
          </p:sp>
        </mc:Choice>
        <mc:Fallback xmlns="">
          <p:sp>
            <p:nvSpPr>
              <p:cNvPr id="6" name="TextBox 5"/>
              <p:cNvSpPr txBox="1">
                <a:spLocks noRot="1" noChangeAspect="1" noMove="1" noResize="1" noEditPoints="1" noAdjustHandles="1" noChangeArrowheads="1" noChangeShapeType="1" noTextEdit="1"/>
              </p:cNvSpPr>
              <p:nvPr/>
            </p:nvSpPr>
            <p:spPr>
              <a:xfrm>
                <a:off x="1038517" y="2658359"/>
                <a:ext cx="10114962" cy="1419556"/>
              </a:xfrm>
              <a:prstGeom prst="rect">
                <a:avLst/>
              </a:prstGeom>
              <a:blipFill rotWithShape="0">
                <a:blip r:embed="rId3"/>
                <a:stretch>
                  <a:fillRect t="-3863"/>
                </a:stretch>
              </a:blipFill>
            </p:spPr>
            <p:txBody>
              <a:bodyPr/>
              <a:lstStyle/>
              <a:p>
                <a:r>
                  <a:rPr lang="en-IN">
                    <a:noFill/>
                  </a:rPr>
                  <a:t> </a:t>
                </a:r>
              </a:p>
            </p:txBody>
          </p:sp>
        </mc:Fallback>
      </mc:AlternateContent>
    </p:spTree>
    <p:extLst>
      <p:ext uri="{BB962C8B-B14F-4D97-AF65-F5344CB8AC3E}">
        <p14:creationId xmlns:p14="http://schemas.microsoft.com/office/powerpoint/2010/main" val="319707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454"/>
            <a:ext cx="10719062" cy="2434636"/>
          </a:xfrm>
        </p:spPr>
        <p:txBody>
          <a:bodyPr>
            <a:normAutofit fontScale="90000"/>
          </a:bodyPr>
          <a:lstStyle/>
          <a:p>
            <a:pPr algn="just"/>
            <a:r>
              <a:rPr lang="en-IN" sz="3200" dirty="0">
                <a:solidFill>
                  <a:srgbClr val="000000"/>
                </a:solidFill>
                <a:latin typeface="Calibri" charset="0"/>
                <a:ea typeface="WenQuanYi Micro Hei" charset="0"/>
                <a:cs typeface="WenQuanYi Micro Hei" charset="0"/>
              </a:rPr>
              <a:t>Example </a:t>
            </a:r>
            <a:r>
              <a:rPr lang="en-IN" sz="3200" dirty="0" smtClean="0">
                <a:solidFill>
                  <a:srgbClr val="000000"/>
                </a:solidFill>
                <a:latin typeface="Calibri" charset="0"/>
                <a:ea typeface="WenQuanYi Micro Hei" charset="0"/>
                <a:cs typeface="WenQuanYi Micro Hei" charset="0"/>
              </a:rPr>
              <a:t>13: </a:t>
            </a:r>
            <a:r>
              <a:rPr lang="en-IN" sz="3200" dirty="0">
                <a:solidFill>
                  <a:srgbClr val="000000"/>
                </a:solidFill>
                <a:latin typeface="Calibri" charset="0"/>
                <a:ea typeface="WenQuanYi Micro Hei" charset="0"/>
                <a:cs typeface="WenQuanYi Micro Hei" charset="0"/>
              </a:rPr>
              <a:t>In a certain assembly plant, three machines B1, B2, and B3, make 30%, 45%, and 25%, respectively, of the products. It is known from past experience that 2%, 3%, and 2% of the products made by each machine, respectively, are defective. Now, suppose that a finished product is randomly selected. What is the probability that it is defective?</a:t>
            </a:r>
          </a:p>
        </p:txBody>
      </p:sp>
      <p:sp>
        <p:nvSpPr>
          <p:cNvPr id="3" name="Content Placeholder 2"/>
          <p:cNvSpPr>
            <a:spLocks noGrp="1"/>
          </p:cNvSpPr>
          <p:nvPr>
            <p:ph idx="1"/>
          </p:nvPr>
        </p:nvSpPr>
        <p:spPr>
          <a:xfrm>
            <a:off x="838200" y="2677212"/>
            <a:ext cx="10515600" cy="3440784"/>
          </a:xfrm>
        </p:spPr>
        <p:txBody>
          <a:bodyPr>
            <a:normAutofit/>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Consider the following events: </a:t>
            </a:r>
            <a:r>
              <a:rPr lang="en-US" dirty="0">
                <a:latin typeface="Calibri" charset="0"/>
                <a:ea typeface="WenQuanYi Micro Hei" charset="0"/>
                <a:cs typeface="WenQuanYi Micro Hei" charset="0"/>
              </a:rPr>
              <a:t>	</a:t>
            </a:r>
            <a:r>
              <a:rPr lang="en-IN" dirty="0"/>
              <a:t>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A: The product is defective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B1 : The product is made by machine B1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B2 : The product is made by machine B2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B3 : The product is made by machine B3 </a:t>
            </a:r>
            <a:r>
              <a:rPr lang="en-US" dirty="0">
                <a:latin typeface="Calibri" charset="0"/>
                <a:ea typeface="WenQuanYi Micro Hei" charset="0"/>
                <a:cs typeface="WenQuanYi Micro Hei" charset="0"/>
              </a:rPr>
              <a:t>	</a:t>
            </a:r>
          </a:p>
        </p:txBody>
      </p:sp>
    </p:spTree>
    <p:extLst>
      <p:ext uri="{BB962C8B-B14F-4D97-AF65-F5344CB8AC3E}">
        <p14:creationId xmlns:p14="http://schemas.microsoft.com/office/powerpoint/2010/main" val="3328773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093" y="129454"/>
            <a:ext cx="11031169" cy="2434636"/>
          </a:xfrm>
        </p:spPr>
        <p:txBody>
          <a:bodyPr>
            <a:normAutofit/>
          </a:bodyPr>
          <a:lstStyle/>
          <a:p>
            <a:pPr algn="just"/>
            <a:r>
              <a:rPr lang="en-IN" sz="2800" dirty="0">
                <a:solidFill>
                  <a:srgbClr val="000000"/>
                </a:solidFill>
                <a:latin typeface="Calibri" charset="0"/>
                <a:ea typeface="WenQuanYi Micro Hei" charset="0"/>
                <a:cs typeface="WenQuanYi Micro Hei" charset="0"/>
              </a:rPr>
              <a:t>Example </a:t>
            </a:r>
            <a:r>
              <a:rPr lang="en-IN" sz="2800" dirty="0" smtClean="0">
                <a:solidFill>
                  <a:srgbClr val="000000"/>
                </a:solidFill>
                <a:latin typeface="Calibri" charset="0"/>
                <a:ea typeface="WenQuanYi Micro Hei" charset="0"/>
                <a:cs typeface="WenQuanYi Micro Hei" charset="0"/>
              </a:rPr>
              <a:t>14: </a:t>
            </a:r>
            <a:r>
              <a:rPr lang="en-IN" sz="2800" dirty="0">
                <a:solidFill>
                  <a:srgbClr val="000000"/>
                </a:solidFill>
                <a:latin typeface="Calibri" charset="0"/>
                <a:ea typeface="WenQuanYi Micro Hei" charset="0"/>
                <a:cs typeface="WenQuanYi Micro Hei" charset="0"/>
              </a:rPr>
              <a:t>In a certain assembly plant, three machines B1, B2, and B3, make 30%, 45%, and 25%, respectively, of the products. It is known from past experience that 2%, 3%, and 2% of the products made by each machine, respectively, are defective. Now, suppose that a finished product is randomly selected. What is the probability that it is defective?</a:t>
            </a:r>
          </a:p>
        </p:txBody>
      </p:sp>
      <p:sp>
        <p:nvSpPr>
          <p:cNvPr id="3" name="Content Placeholder 2"/>
          <p:cNvSpPr>
            <a:spLocks noGrp="1"/>
          </p:cNvSpPr>
          <p:nvPr>
            <p:ph idx="1"/>
          </p:nvPr>
        </p:nvSpPr>
        <p:spPr>
          <a:xfrm>
            <a:off x="838200" y="2677212"/>
            <a:ext cx="10515600" cy="3978112"/>
          </a:xfrm>
        </p:spPr>
        <p:txBody>
          <a:bodyPr>
            <a:normAutofit/>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We have P(B1) = 0.3, P(B2) = 0.45 and P(B3) = 0.25.	</a:t>
            </a:r>
            <a:r>
              <a:rPr lang="en-IN" dirty="0"/>
              <a:t> </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Also, we know that </a:t>
            </a:r>
            <a:r>
              <a:rPr lang="en-IN" dirty="0">
                <a:solidFill>
                  <a:srgbClr val="000000"/>
                </a:solidFill>
                <a:latin typeface="Calibri" charset="0"/>
                <a:ea typeface="WenQuanYi Micro Hei" charset="0"/>
                <a:cs typeface="WenQuanYi Micro Hei" charset="0"/>
              </a:rPr>
              <a:t>2%, 3%, and 2% of the products made by each machine, respectively, are defective.</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solidFill>
                  <a:srgbClr val="000000"/>
                </a:solidFill>
                <a:latin typeface="Calibri" charset="0"/>
              </a:rPr>
              <a:t>Thus, </a:t>
            </a:r>
            <a:r>
              <a:rPr lang="en-US" dirty="0"/>
              <a:t>P(A|B1)= 0.02 , P(A|B2)=0.03 and P(A|B3)= 0.02</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Applying the rule of total probability, we can write</a:t>
            </a:r>
          </a:p>
          <a:p>
            <a:pPr marL="0" indent="0">
              <a:buNone/>
            </a:pPr>
            <a:r>
              <a:rPr lang="en-US" dirty="0"/>
              <a:t>P(A) = P(B1) P(A|B1 )+ P(B2) P(A|B2) +  P(B3) P(A|B3)</a:t>
            </a:r>
            <a:endParaRPr lang="en-IN" dirty="0"/>
          </a:p>
          <a:p>
            <a:pPr marL="0" indent="0">
              <a:buNone/>
            </a:pPr>
            <a:r>
              <a:rPr lang="en-US" dirty="0"/>
              <a:t>        = (0.3)(0.02) + (0.45)(0.03) + (0.25)(0.02) = 49/2000 = 0.0245</a:t>
            </a:r>
            <a:endParaRPr lang="en-IN" dirty="0"/>
          </a:p>
        </p:txBody>
      </p:sp>
    </p:spTree>
    <p:extLst>
      <p:ext uri="{BB962C8B-B14F-4D97-AF65-F5344CB8AC3E}">
        <p14:creationId xmlns:p14="http://schemas.microsoft.com/office/powerpoint/2010/main" val="124614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400" b="1" dirty="0"/>
              <a:t>Example </a:t>
            </a:r>
            <a:r>
              <a:rPr lang="en-IN" sz="2400" b="1" dirty="0" smtClean="0"/>
              <a:t>15:</a:t>
            </a:r>
            <a:r>
              <a:rPr lang="en-IN" sz="2400" b="1" dirty="0"/>
              <a:t> The executive of a company uses either a train or a bus to reach his office. The probability of his being late if he travels by train is 0.1, and the probability of his being late if he travels by bus is 0.2. What is the probability that the executive reaches late to office? Use the concepts from the theorem of total probability to find the required solution.</a:t>
            </a:r>
          </a:p>
        </p:txBody>
      </p:sp>
      <p:sp>
        <p:nvSpPr>
          <p:cNvPr id="3" name="Content Placeholder 2"/>
          <p:cNvSpPr>
            <a:spLocks noGrp="1"/>
          </p:cNvSpPr>
          <p:nvPr>
            <p:ph idx="1"/>
          </p:nvPr>
        </p:nvSpPr>
        <p:spPr>
          <a:xfrm>
            <a:off x="825674" y="1950885"/>
            <a:ext cx="10515600" cy="4351338"/>
          </a:xfrm>
        </p:spPr>
        <p:txBody>
          <a:bodyPr>
            <a:normAutofit fontScale="85000" lnSpcReduction="20000"/>
          </a:bodyPr>
          <a:lstStyle/>
          <a:p>
            <a:pPr fontAlgn="base"/>
            <a:r>
              <a:rPr lang="en-IN" dirty="0" smtClean="0"/>
              <a:t>Solution:</a:t>
            </a:r>
          </a:p>
          <a:p>
            <a:pPr fontAlgn="base"/>
            <a:r>
              <a:rPr lang="en-IN" dirty="0" smtClean="0"/>
              <a:t>Let </a:t>
            </a:r>
            <a:r>
              <a:rPr lang="en-IN" dirty="0"/>
              <a:t>A: executive reaches office late </a:t>
            </a:r>
          </a:p>
          <a:p>
            <a:pPr fontAlgn="base"/>
            <a:r>
              <a:rPr lang="en-IN" dirty="0"/>
              <a:t>B1: Use train for travel   B2: Use bus for travel </a:t>
            </a:r>
          </a:p>
          <a:p>
            <a:pPr fontAlgn="base"/>
            <a:r>
              <a:rPr lang="en-IN" dirty="0"/>
              <a:t>The probability of travelling by train is P(B1) = 0.5</a:t>
            </a:r>
          </a:p>
          <a:p>
            <a:pPr fontAlgn="base"/>
            <a:r>
              <a:rPr lang="en-IN" dirty="0"/>
              <a:t>The probability of travelling by bus is P(B2) = 0.5</a:t>
            </a:r>
          </a:p>
          <a:p>
            <a:pPr fontAlgn="base"/>
            <a:r>
              <a:rPr lang="en-IN" dirty="0"/>
              <a:t>The probability of being late by train is P(A/B1) = 0.1</a:t>
            </a:r>
          </a:p>
          <a:p>
            <a:pPr fontAlgn="base"/>
            <a:r>
              <a:rPr lang="en-IN" dirty="0"/>
              <a:t>The probability of being late by bus is P(A/B2) = 0.2</a:t>
            </a:r>
          </a:p>
          <a:p>
            <a:pPr fontAlgn="base"/>
            <a:r>
              <a:rPr lang="en-IN" dirty="0"/>
              <a:t>The probability of reaching office late by the executive </a:t>
            </a:r>
            <a:endParaRPr lang="en-IN" dirty="0" smtClean="0"/>
          </a:p>
          <a:p>
            <a:pPr fontAlgn="base"/>
            <a:r>
              <a:rPr lang="en-IN" dirty="0" smtClean="0"/>
              <a:t>P(A</a:t>
            </a:r>
            <a:r>
              <a:rPr lang="en-IN" dirty="0"/>
              <a:t>) = P(B1).P(A/B1) + P(B2).P(A/B2)</a:t>
            </a:r>
          </a:p>
          <a:p>
            <a:pPr fontAlgn="base"/>
            <a:r>
              <a:rPr lang="en-IN" dirty="0"/>
              <a:t>= 0.5 x 0.1 + 0.5 x </a:t>
            </a:r>
            <a:r>
              <a:rPr lang="en-IN" dirty="0" smtClean="0"/>
              <a:t>0.2</a:t>
            </a:r>
            <a:r>
              <a:rPr lang="en-IN" dirty="0"/>
              <a:t>= 0.15</a:t>
            </a:r>
          </a:p>
          <a:p>
            <a:pPr fontAlgn="base"/>
            <a:r>
              <a:rPr lang="en-IN" dirty="0"/>
              <a:t>Therefore the probability of reaching late to the office by the executive is 0.15.</a:t>
            </a:r>
          </a:p>
          <a:p>
            <a:pPr fontAlgn="base"/>
            <a:endParaRPr lang="en-IN" dirty="0"/>
          </a:p>
          <a:p>
            <a:endParaRPr lang="en-IN" dirty="0"/>
          </a:p>
        </p:txBody>
      </p:sp>
    </p:spTree>
    <p:extLst>
      <p:ext uri="{BB962C8B-B14F-4D97-AF65-F5344CB8AC3E}">
        <p14:creationId xmlns:p14="http://schemas.microsoft.com/office/powerpoint/2010/main" val="6627191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The formula representing total probability theorem proof is </a:t>
            </a:r>
          </a:p>
          <a:p>
            <a:r>
              <a:rPr lang="en-IN" dirty="0"/>
              <a:t>P(A) = </a:t>
            </a:r>
            <a:r>
              <a:rPr lang="en-IN" dirty="0" smtClean="0"/>
              <a:t>P(B</a:t>
            </a:r>
            <a:r>
              <a:rPr lang="en-IN" baseline="-25000" dirty="0" smtClean="0"/>
              <a:t>1</a:t>
            </a:r>
            <a:r>
              <a:rPr lang="en-IN" dirty="0"/>
              <a:t>).</a:t>
            </a:r>
            <a:r>
              <a:rPr lang="en-IN" dirty="0" smtClean="0"/>
              <a:t>P(A|B</a:t>
            </a:r>
            <a:r>
              <a:rPr lang="en-IN" baseline="-25000" dirty="0" smtClean="0"/>
              <a:t>1</a:t>
            </a:r>
            <a:r>
              <a:rPr lang="en-IN" dirty="0"/>
              <a:t>) + </a:t>
            </a:r>
            <a:r>
              <a:rPr lang="en-IN" dirty="0" smtClean="0"/>
              <a:t>P(B</a:t>
            </a:r>
            <a:r>
              <a:rPr lang="en-IN" baseline="-25000" dirty="0" smtClean="0"/>
              <a:t>2</a:t>
            </a:r>
            <a:r>
              <a:rPr lang="en-IN" dirty="0"/>
              <a:t>).</a:t>
            </a:r>
            <a:r>
              <a:rPr lang="en-IN" dirty="0" smtClean="0"/>
              <a:t>P(A|B</a:t>
            </a:r>
            <a:r>
              <a:rPr lang="en-IN" baseline="-25000" dirty="0" smtClean="0"/>
              <a:t>2</a:t>
            </a:r>
            <a:r>
              <a:rPr lang="en-IN" dirty="0"/>
              <a:t>) + </a:t>
            </a:r>
            <a:r>
              <a:rPr lang="en-IN" dirty="0" smtClean="0"/>
              <a:t>P(B</a:t>
            </a:r>
            <a:r>
              <a:rPr lang="en-IN" baseline="-25000" dirty="0" smtClean="0"/>
              <a:t>3</a:t>
            </a:r>
            <a:r>
              <a:rPr lang="en-IN" dirty="0"/>
              <a:t>).</a:t>
            </a:r>
            <a:r>
              <a:rPr lang="en-IN" dirty="0" smtClean="0"/>
              <a:t>P(A|B</a:t>
            </a:r>
            <a:r>
              <a:rPr lang="en-IN" baseline="-25000" dirty="0" smtClean="0"/>
              <a:t>3</a:t>
            </a:r>
            <a:r>
              <a:rPr lang="en-IN" dirty="0" smtClean="0"/>
              <a:t>)</a:t>
            </a:r>
          </a:p>
          <a:p>
            <a:r>
              <a:rPr lang="en-IN" dirty="0"/>
              <a:t>P(A) = ⅓(0.75) + ⅓(0.6) + ⅓(0.45) = 0.25 + 0.2 + 0.15 </a:t>
            </a:r>
            <a:endParaRPr lang="en-IN" dirty="0" smtClean="0"/>
          </a:p>
          <a:p>
            <a:r>
              <a:rPr lang="en-IN" dirty="0"/>
              <a:t> </a:t>
            </a:r>
            <a:r>
              <a:rPr lang="en-IN" dirty="0" smtClean="0"/>
              <a:t>        = </a:t>
            </a:r>
            <a:r>
              <a:rPr lang="en-IN" dirty="0"/>
              <a:t>0.6</a:t>
            </a:r>
          </a:p>
          <a:p>
            <a:endParaRPr lang="en-IN" dirty="0"/>
          </a:p>
          <a:p>
            <a:endParaRPr lang="en-IN" dirty="0"/>
          </a:p>
        </p:txBody>
      </p:sp>
    </p:spTree>
    <p:extLst>
      <p:ext uri="{BB962C8B-B14F-4D97-AF65-F5344CB8AC3E}">
        <p14:creationId xmlns:p14="http://schemas.microsoft.com/office/powerpoint/2010/main" val="424510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70" y="490385"/>
            <a:ext cx="10515600" cy="1325563"/>
          </a:xfrm>
        </p:spPr>
        <p:txBody>
          <a:bodyPr>
            <a:noAutofit/>
          </a:bodyPr>
          <a:lstStyle/>
          <a:p>
            <a:r>
              <a:rPr lang="en-IN" sz="2400" b="1" dirty="0"/>
              <a:t>Example </a:t>
            </a:r>
            <a:r>
              <a:rPr lang="en-IN" sz="2400" b="1" dirty="0" smtClean="0"/>
              <a:t>16. </a:t>
            </a:r>
            <a:r>
              <a:rPr lang="en-IN" sz="2400" b="1" dirty="0"/>
              <a:t>Sharon has three bags with 100 marbles in each bag. The first bag has 25 blue and 75 red marbles, the second bag has 40 blue and 60 red marbles, and the third bad consists of 55 blue and 45 red marbles. A marble is randomly chosen from one of the bags. What is the probability that it is a red marble? (Hint: Consider it as a total probability theorem example)</a:t>
            </a:r>
            <a:br>
              <a:rPr lang="en-IN" sz="2400" b="1" dirty="0"/>
            </a:br>
            <a:endParaRPr lang="en-IN" sz="2400" b="1" dirty="0"/>
          </a:p>
        </p:txBody>
      </p:sp>
      <p:sp>
        <p:nvSpPr>
          <p:cNvPr id="3" name="Content Placeholder 2"/>
          <p:cNvSpPr>
            <a:spLocks noGrp="1"/>
          </p:cNvSpPr>
          <p:nvPr>
            <p:ph idx="1"/>
          </p:nvPr>
        </p:nvSpPr>
        <p:spPr/>
        <p:txBody>
          <a:bodyPr>
            <a:normAutofit fontScale="92500" lnSpcReduction="10000"/>
          </a:bodyPr>
          <a:lstStyle/>
          <a:p>
            <a:r>
              <a:rPr lang="en-IN" dirty="0"/>
              <a:t>Let ‘A’ represent the event of choosing a red marble and B</a:t>
            </a:r>
            <a:r>
              <a:rPr lang="en-IN" dirty="0" smtClean="0"/>
              <a:t>i </a:t>
            </a:r>
            <a:r>
              <a:rPr lang="en-IN" dirty="0"/>
              <a:t>represents the event of choosing the bag. From the given data, we can infer the following.</a:t>
            </a:r>
          </a:p>
          <a:p>
            <a:r>
              <a:rPr lang="en-IN" dirty="0"/>
              <a:t>Probability of choosing a red marble from bag 1 is </a:t>
            </a:r>
          </a:p>
          <a:p>
            <a:r>
              <a:rPr lang="en-IN" dirty="0"/>
              <a:t>P (A | </a:t>
            </a:r>
            <a:r>
              <a:rPr lang="en-IN" dirty="0" smtClean="0"/>
              <a:t>B1</a:t>
            </a:r>
            <a:r>
              <a:rPr lang="en-IN" dirty="0"/>
              <a:t>) = 75 / 100 = 0.75</a:t>
            </a:r>
          </a:p>
          <a:p>
            <a:r>
              <a:rPr lang="en-IN" dirty="0"/>
              <a:t>Probability of choosing a red marble from bag 2 is </a:t>
            </a:r>
          </a:p>
          <a:p>
            <a:r>
              <a:rPr lang="en-IN" dirty="0"/>
              <a:t>P (A | </a:t>
            </a:r>
            <a:r>
              <a:rPr lang="en-IN" dirty="0" smtClean="0"/>
              <a:t>B2</a:t>
            </a:r>
            <a:r>
              <a:rPr lang="en-IN" dirty="0"/>
              <a:t>) = 60 / 100 = 0.6</a:t>
            </a:r>
          </a:p>
          <a:p>
            <a:r>
              <a:rPr lang="en-IN" dirty="0"/>
              <a:t>Probability of choosing a red marble from bag 3 is </a:t>
            </a:r>
          </a:p>
          <a:p>
            <a:r>
              <a:rPr lang="en-IN" dirty="0"/>
              <a:t>P (A | </a:t>
            </a:r>
            <a:r>
              <a:rPr lang="en-IN" dirty="0" smtClean="0"/>
              <a:t>B3</a:t>
            </a:r>
            <a:r>
              <a:rPr lang="en-IN" dirty="0"/>
              <a:t>) = 45 / 100 = 0.45</a:t>
            </a:r>
          </a:p>
          <a:p>
            <a:r>
              <a:rPr lang="en-IN" dirty="0"/>
              <a:t>The probability of choosing one among the three bags remains the same.</a:t>
            </a:r>
          </a:p>
          <a:p>
            <a:r>
              <a:rPr lang="en-IN" dirty="0"/>
              <a:t>P </a:t>
            </a:r>
            <a:r>
              <a:rPr lang="en-IN" dirty="0" smtClean="0"/>
              <a:t>(B1</a:t>
            </a:r>
            <a:r>
              <a:rPr lang="en-IN" dirty="0"/>
              <a:t>)=</a:t>
            </a:r>
            <a:r>
              <a:rPr lang="en-IN" dirty="0" smtClean="0"/>
              <a:t>P(B2</a:t>
            </a:r>
            <a:r>
              <a:rPr lang="en-IN" dirty="0"/>
              <a:t>)=</a:t>
            </a:r>
            <a:r>
              <a:rPr lang="en-IN" dirty="0" smtClean="0"/>
              <a:t>P(B3</a:t>
            </a:r>
            <a:r>
              <a:rPr lang="en-IN" dirty="0"/>
              <a:t>) = ⅓ </a:t>
            </a:r>
          </a:p>
          <a:p>
            <a:endParaRPr lang="en-IN" dirty="0"/>
          </a:p>
        </p:txBody>
      </p:sp>
    </p:spTree>
    <p:extLst>
      <p:ext uri="{BB962C8B-B14F-4D97-AF65-F5344CB8AC3E}">
        <p14:creationId xmlns:p14="http://schemas.microsoft.com/office/powerpoint/2010/main" val="27833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144"/>
            <a:ext cx="10515600" cy="1024231"/>
          </a:xfrm>
        </p:spPr>
        <p:txBody>
          <a:bodyPr/>
          <a:lstStyle/>
          <a:p>
            <a:r>
              <a:rPr lang="en-IN" dirty="0"/>
              <a:t>Bayes’ theorem</a:t>
            </a:r>
          </a:p>
        </p:txBody>
      </p:sp>
      <p:sp>
        <p:nvSpPr>
          <p:cNvPr id="3" name="Content Placeholder 2"/>
          <p:cNvSpPr>
            <a:spLocks noGrp="1"/>
          </p:cNvSpPr>
          <p:nvPr>
            <p:ph idx="1"/>
          </p:nvPr>
        </p:nvSpPr>
        <p:spPr>
          <a:xfrm>
            <a:off x="821309" y="1046375"/>
            <a:ext cx="10549379" cy="1291471"/>
          </a:xfrm>
        </p:spPr>
        <p:txBody>
          <a:bodyPr>
            <a:normAutofit/>
          </a:bodyPr>
          <a:lstStyle/>
          <a:p>
            <a:pPr algn="just"/>
            <a:r>
              <a:rPr lang="en-IN" dirty="0">
                <a:solidFill>
                  <a:srgbClr val="000000"/>
                </a:solidFill>
                <a:latin typeface="Calibri" charset="0"/>
                <a:ea typeface="WenQuanYi Micro Hei" charset="0"/>
                <a:cs typeface="WenQuanYi Micro Hei" charset="0"/>
              </a:rPr>
              <a:t>If B1 and B2 are mutually exclusive and exhaustive events of sample space S and A is any event then the probability of occurrence of event ‘B1 given A’ is </a:t>
            </a:r>
            <a:endParaRPr lang="en-IN" dirty="0"/>
          </a:p>
        </p:txBody>
      </p:sp>
      <mc:AlternateContent xmlns:mc="http://schemas.openxmlformats.org/markup-compatibility/2006" xmlns:a14="http://schemas.microsoft.com/office/drawing/2010/main">
        <mc:Choice Requires="a14">
          <p:sp>
            <p:nvSpPr>
              <p:cNvPr id="6" name="TextBox 5"/>
              <p:cNvSpPr txBox="1"/>
              <p:nvPr/>
            </p:nvSpPr>
            <p:spPr>
              <a:xfrm>
                <a:off x="838199" y="2499442"/>
                <a:ext cx="10997065" cy="320254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sz="2800" i="1" smtClean="0">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𝐵</m:t>
                          </m:r>
                          <m:r>
                            <a:rPr lang="en-IN" sz="2800" i="1">
                              <a:solidFill>
                                <a:srgbClr val="000000"/>
                              </a:solidFill>
                              <a:latin typeface="Cambria Math" panose="02040503050406030204" pitchFamily="18" charset="0"/>
                              <a:ea typeface="WenQuanYi Micro Hei" charset="0"/>
                              <a:cs typeface="WenQuanYi Micro Hei" charset="0"/>
                            </a:rPr>
                            <m:t>1|</m:t>
                          </m:r>
                          <m:r>
                            <m:rPr>
                              <m:sty m:val="p"/>
                            </m:rPr>
                            <a:rPr lang="en-IN" sz="2800" i="1">
                              <a:solidFill>
                                <a:srgbClr val="000000"/>
                              </a:solidFill>
                              <a:latin typeface="Cambria Math" panose="02040503050406030204" pitchFamily="18" charset="0"/>
                              <a:ea typeface="WenQuanYi Micro Hei" charset="0"/>
                              <a:cs typeface="WenQuanYi Micro Hei" charset="0"/>
                            </a:rPr>
                            <m:t>A</m:t>
                          </m:r>
                        </m:e>
                      </m:d>
                      <m:r>
                        <a:rPr lang="en-IN" sz="2800" i="1">
                          <a:solidFill>
                            <a:srgbClr val="000000"/>
                          </a:solidFill>
                          <a:latin typeface="Cambria Math" panose="02040503050406030204" pitchFamily="18" charset="0"/>
                          <a:ea typeface="WenQuanYi Micro Hei" charset="0"/>
                          <a:cs typeface="WenQuanYi Micro Hei" charset="0"/>
                        </a:rPr>
                        <m:t>=</m:t>
                      </m:r>
                      <m:f>
                        <m:fPr>
                          <m:ctrlPr>
                            <a:rPr lang="en-IN" sz="2800" i="1">
                              <a:solidFill>
                                <a:srgbClr val="000000"/>
                              </a:solidFill>
                              <a:latin typeface="Cambria Math"/>
                            </a:rPr>
                          </m:ctrlPr>
                        </m:fPr>
                        <m:num>
                          <m:r>
                            <a:rPr lang="en-IN" sz="2800" i="1">
                              <a:solidFill>
                                <a:srgbClr val="000000"/>
                              </a:solidFill>
                              <a:latin typeface="Cambria Math" panose="02040503050406030204" pitchFamily="18" charset="0"/>
                            </a:rPr>
                            <m:t>𝑃</m:t>
                          </m:r>
                          <m:d>
                            <m:dPr>
                              <m:ctrlPr>
                                <a:rPr lang="en-IN" sz="2800" i="1">
                                  <a:solidFill>
                                    <a:srgbClr val="000000"/>
                                  </a:solidFill>
                                  <a:latin typeface="Cambria Math"/>
                                </a:rPr>
                              </m:ctrlPr>
                            </m:dPr>
                            <m:e>
                              <m:r>
                                <a:rPr lang="en-IN" sz="2800" i="1">
                                  <a:solidFill>
                                    <a:srgbClr val="000000"/>
                                  </a:solidFill>
                                  <a:latin typeface="Cambria Math" panose="02040503050406030204" pitchFamily="18" charset="0"/>
                                </a:rPr>
                                <m:t>𝐴</m:t>
                              </m:r>
                              <m:r>
                                <a:rPr lang="en-IN" sz="2800" b="0" i="1" smtClean="0">
                                  <a:solidFill>
                                    <a:srgbClr val="000000"/>
                                  </a:solidFill>
                                  <a:latin typeface="Cambria Math" panose="02040503050406030204" pitchFamily="18" charset="0"/>
                                </a:rPr>
                                <m:t>|</m:t>
                              </m:r>
                              <m:r>
                                <m:rPr>
                                  <m:sty m:val="p"/>
                                </m:rPr>
                                <a:rPr lang="en-IN" sz="2800" i="1">
                                  <a:solidFill>
                                    <a:srgbClr val="000000"/>
                                  </a:solidFill>
                                  <a:latin typeface="Cambria Math" panose="02040503050406030204" pitchFamily="18" charset="0"/>
                                </a:rPr>
                                <m:t>B</m:t>
                              </m:r>
                              <m:r>
                                <a:rPr lang="en-IN" sz="2800" i="1">
                                  <a:solidFill>
                                    <a:srgbClr val="000000"/>
                                  </a:solidFill>
                                  <a:latin typeface="Cambria Math" panose="02040503050406030204" pitchFamily="18" charset="0"/>
                                </a:rPr>
                                <m:t>1</m:t>
                              </m:r>
                            </m:e>
                          </m:d>
                          <m:r>
                            <a:rPr lang="en-IN" sz="2800" i="1">
                              <a:solidFill>
                                <a:srgbClr val="000000"/>
                              </a:solidFill>
                              <a:latin typeface="Cambria Math" panose="02040503050406030204" pitchFamily="18" charset="0"/>
                            </a:rPr>
                            <m:t>𝑃</m:t>
                          </m:r>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𝐵</m:t>
                          </m:r>
                          <m:r>
                            <a:rPr lang="en-IN" sz="2800" i="1">
                              <a:solidFill>
                                <a:srgbClr val="000000"/>
                              </a:solidFill>
                              <a:latin typeface="Cambria Math" panose="02040503050406030204" pitchFamily="18" charset="0"/>
                            </a:rPr>
                            <m:t>1)</m:t>
                          </m:r>
                        </m:num>
                        <m:den>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b="0" i="1" smtClean="0">
                                  <a:solidFill>
                                    <a:srgbClr val="000000"/>
                                  </a:solidFill>
                                  <a:latin typeface="Cambria Math" panose="02040503050406030204" pitchFamily="18" charset="0"/>
                                  <a:ea typeface="WenQuanYi Micro Hei" charset="0"/>
                                  <a:cs typeface="WenQuanYi Micro Hei" charset="0"/>
                                </a:rPr>
                                <m:t>|</m:t>
                              </m:r>
                              <m:r>
                                <m:rPr>
                                  <m:sty m:val="p"/>
                                </m:rPr>
                                <a:rPr lang="en-IN" sz="2800" i="1">
                                  <a:solidFill>
                                    <a:srgbClr val="000000"/>
                                  </a:solidFill>
                                  <a:latin typeface="Cambria Math" panose="02040503050406030204" pitchFamily="18" charset="0"/>
                                  <a:ea typeface="WenQuanYi Micro Hei" charset="0"/>
                                  <a:cs typeface="WenQuanYi Micro Hei" charset="0"/>
                                </a:rPr>
                                <m:t>B</m:t>
                              </m:r>
                              <m:r>
                                <a:rPr lang="en-IN" sz="2800" i="1">
                                  <a:solidFill>
                                    <a:srgbClr val="000000"/>
                                  </a:solidFill>
                                  <a:latin typeface="Cambria Math" panose="02040503050406030204" pitchFamily="18" charset="0"/>
                                  <a:ea typeface="WenQuanYi Micro Hei" charset="0"/>
                                  <a:cs typeface="WenQuanYi Micro Hei" charset="0"/>
                                </a:rPr>
                                <m:t>1</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800" i="1">
                                  <a:solidFill>
                                    <a:srgbClr val="000000"/>
                                  </a:solidFill>
                                  <a:latin typeface="Cambria Math"/>
                                  <a:ea typeface="Cambria Math" panose="02040503050406030204" pitchFamily="18" charset="0"/>
                                  <a:cs typeface="WenQuanYi Micro Hei" charset="0"/>
                                </a:rPr>
                              </m:ctrlPr>
                            </m:dPr>
                            <m:e>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i="1">
                                  <a:solidFill>
                                    <a:srgbClr val="000000"/>
                                  </a:solidFill>
                                  <a:latin typeface="Cambria Math" panose="02040503050406030204" pitchFamily="18" charset="0"/>
                                  <a:ea typeface="Cambria Math" panose="02040503050406030204" pitchFamily="18" charset="0"/>
                                  <a:cs typeface="WenQuanYi Micro Hei" charset="0"/>
                                </a:rPr>
                                <m:t>1</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b="0" i="1" smtClean="0">
                                  <a:solidFill>
                                    <a:srgbClr val="000000"/>
                                  </a:solidFill>
                                  <a:latin typeface="Cambria Math" panose="02040503050406030204" pitchFamily="18" charset="0"/>
                                  <a:ea typeface="WenQuanYi Micro Hei" charset="0"/>
                                  <a:cs typeface="WenQuanYi Micro Hei" charset="0"/>
                                </a:rPr>
                                <m:t>|</m:t>
                              </m:r>
                              <m:r>
                                <m:rPr>
                                  <m:sty m:val="p"/>
                                </m:rPr>
                                <a:rPr lang="en-IN" sz="2800" i="1">
                                  <a:solidFill>
                                    <a:srgbClr val="000000"/>
                                  </a:solidFill>
                                  <a:latin typeface="Cambria Math" panose="02040503050406030204" pitchFamily="18" charset="0"/>
                                  <a:ea typeface="WenQuanYi Micro Hei" charset="0"/>
                                  <a:cs typeface="WenQuanYi Micro Hei" charset="0"/>
                                </a:rPr>
                                <m:t>B</m:t>
                              </m:r>
                              <m:r>
                                <a:rPr lang="en-IN" sz="2800" i="1">
                                  <a:solidFill>
                                    <a:srgbClr val="000000"/>
                                  </a:solidFill>
                                  <a:latin typeface="Cambria Math" panose="02040503050406030204" pitchFamily="18" charset="0"/>
                                  <a:ea typeface="WenQuanYi Micro Hei" charset="0"/>
                                  <a:cs typeface="WenQuanYi Micro Hei" charset="0"/>
                                </a:rPr>
                                <m:t>2</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800" i="1">
                                  <a:solidFill>
                                    <a:srgbClr val="000000"/>
                                  </a:solidFill>
                                  <a:latin typeface="Cambria Math"/>
                                  <a:ea typeface="Cambria Math" panose="02040503050406030204" pitchFamily="18" charset="0"/>
                                  <a:cs typeface="WenQuanYi Micro Hei" charset="0"/>
                                </a:rPr>
                              </m:ctrlPr>
                            </m:dPr>
                            <m:e>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i="1">
                                  <a:solidFill>
                                    <a:srgbClr val="000000"/>
                                  </a:solidFill>
                                  <a:latin typeface="Cambria Math" panose="02040503050406030204" pitchFamily="18" charset="0"/>
                                  <a:ea typeface="Cambria Math" panose="02040503050406030204" pitchFamily="18" charset="0"/>
                                  <a:cs typeface="WenQuanYi Micro Hei" charset="0"/>
                                </a:rPr>
                                <m:t>2</m:t>
                              </m:r>
                            </m:e>
                          </m:d>
                        </m:den>
                      </m:f>
                    </m:oMath>
                  </m:oMathPara>
                </a14:m>
                <a:endParaRPr lang="en-IN" sz="2800" dirty="0">
                  <a:solidFill>
                    <a:srgbClr val="000000"/>
                  </a:solidFill>
                  <a:latin typeface="Calibri" charset="0"/>
                  <a:ea typeface="WenQuanYi Micro Hei" charset="0"/>
                  <a:cs typeface="WenQuanYi Micro Hei" charset="0"/>
                </a:endParaRPr>
              </a:p>
              <a:p>
                <a:endParaRPr lang="en-IN" sz="2800" dirty="0">
                  <a:solidFill>
                    <a:srgbClr val="000000"/>
                  </a:solidFill>
                  <a:latin typeface="Calibri" charset="0"/>
                  <a:ea typeface="WenQuanYi Micro Hei" charset="0"/>
                  <a:cs typeface="WenQuanYi Micro Hei" charset="0"/>
                </a:endParaRPr>
              </a:p>
              <a:p>
                <a:r>
                  <a:rPr lang="en-IN" sz="2800" dirty="0">
                    <a:solidFill>
                      <a:srgbClr val="000000"/>
                    </a:solidFill>
                    <a:latin typeface="Calibri" charset="0"/>
                    <a:ea typeface="WenQuanYi Micro Hei" charset="0"/>
                    <a:cs typeface="WenQuanYi Micro Hei" charset="0"/>
                  </a:rPr>
                  <a:t> 								OR</a:t>
                </a:r>
              </a:p>
              <a:p>
                <a:endParaRPr lang="en-IN" sz="2800" dirty="0">
                  <a:solidFill>
                    <a:srgbClr val="000000"/>
                  </a:solidFill>
                  <a:latin typeface="Calibri" charset="0"/>
                  <a:ea typeface="WenQuanYi Micro Hei" charset="0"/>
                  <a:cs typeface="WenQuanYi Micro Hei" charset="0"/>
                </a:endParaRPr>
              </a:p>
              <a:p>
                <a:pPr/>
                <a14:m>
                  <m:oMathPara xmlns:m="http://schemas.openxmlformats.org/officeDocument/2006/math">
                    <m:oMathParaPr>
                      <m:jc m:val="left"/>
                    </m:oMathParaPr>
                    <m:oMath xmlns:m="http://schemas.openxmlformats.org/officeDocument/2006/math">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𝐵</m:t>
                          </m:r>
                          <m:r>
                            <a:rPr lang="en-IN" sz="2800" b="0" i="1" smtClean="0">
                              <a:solidFill>
                                <a:srgbClr val="000000"/>
                              </a:solidFill>
                              <a:latin typeface="Cambria Math" panose="02040503050406030204" pitchFamily="18" charset="0"/>
                              <a:ea typeface="WenQuanYi Micro Hei" charset="0"/>
                              <a:cs typeface="WenQuanYi Micro Hei" charset="0"/>
                            </a:rPr>
                            <m:t>2|</m:t>
                          </m:r>
                          <m:r>
                            <m:rPr>
                              <m:sty m:val="p"/>
                            </m:rPr>
                            <a:rPr lang="en-IN" sz="2800" i="1">
                              <a:solidFill>
                                <a:srgbClr val="000000"/>
                              </a:solidFill>
                              <a:latin typeface="Cambria Math" panose="02040503050406030204" pitchFamily="18" charset="0"/>
                              <a:ea typeface="WenQuanYi Micro Hei" charset="0"/>
                              <a:cs typeface="WenQuanYi Micro Hei" charset="0"/>
                            </a:rPr>
                            <m:t>A</m:t>
                          </m:r>
                        </m:e>
                      </m:d>
                      <m:r>
                        <a:rPr lang="en-IN" sz="2800" i="1">
                          <a:solidFill>
                            <a:srgbClr val="000000"/>
                          </a:solidFill>
                          <a:latin typeface="Cambria Math" panose="02040503050406030204" pitchFamily="18" charset="0"/>
                          <a:ea typeface="WenQuanYi Micro Hei" charset="0"/>
                          <a:cs typeface="WenQuanYi Micro Hei" charset="0"/>
                        </a:rPr>
                        <m:t>=</m:t>
                      </m:r>
                      <m:f>
                        <m:fPr>
                          <m:ctrlPr>
                            <a:rPr lang="en-IN" sz="2800" i="1">
                              <a:solidFill>
                                <a:srgbClr val="000000"/>
                              </a:solidFill>
                              <a:latin typeface="Cambria Math"/>
                            </a:rPr>
                          </m:ctrlPr>
                        </m:fPr>
                        <m:num>
                          <m:r>
                            <a:rPr lang="en-IN" sz="2800" i="1">
                              <a:solidFill>
                                <a:srgbClr val="000000"/>
                              </a:solidFill>
                              <a:latin typeface="Cambria Math" panose="02040503050406030204" pitchFamily="18" charset="0"/>
                            </a:rPr>
                            <m:t>𝑃</m:t>
                          </m:r>
                          <m:d>
                            <m:dPr>
                              <m:ctrlPr>
                                <a:rPr lang="en-IN" sz="2800" i="1">
                                  <a:solidFill>
                                    <a:srgbClr val="000000"/>
                                  </a:solidFill>
                                  <a:latin typeface="Cambria Math"/>
                                </a:rPr>
                              </m:ctrlPr>
                            </m:dPr>
                            <m:e>
                              <m:r>
                                <a:rPr lang="en-IN" sz="2800" i="1">
                                  <a:solidFill>
                                    <a:srgbClr val="000000"/>
                                  </a:solidFill>
                                  <a:latin typeface="Cambria Math" panose="02040503050406030204" pitchFamily="18" charset="0"/>
                                </a:rPr>
                                <m:t>𝐴</m:t>
                              </m:r>
                              <m:r>
                                <a:rPr lang="en-IN" sz="2800" b="0" i="1" smtClean="0">
                                  <a:solidFill>
                                    <a:srgbClr val="000000"/>
                                  </a:solidFill>
                                  <a:latin typeface="Cambria Math" panose="02040503050406030204" pitchFamily="18" charset="0"/>
                                </a:rPr>
                                <m:t>|</m:t>
                              </m:r>
                              <m:r>
                                <m:rPr>
                                  <m:sty m:val="p"/>
                                </m:rPr>
                                <a:rPr lang="en-IN" sz="2800" i="1">
                                  <a:solidFill>
                                    <a:srgbClr val="000000"/>
                                  </a:solidFill>
                                  <a:latin typeface="Cambria Math" panose="02040503050406030204" pitchFamily="18" charset="0"/>
                                </a:rPr>
                                <m:t>B</m:t>
                              </m:r>
                              <m:r>
                                <a:rPr lang="en-IN" sz="2800" b="0" i="1" smtClean="0">
                                  <a:solidFill>
                                    <a:srgbClr val="000000"/>
                                  </a:solidFill>
                                  <a:latin typeface="Cambria Math" panose="02040503050406030204" pitchFamily="18" charset="0"/>
                                </a:rPr>
                                <m:t>2</m:t>
                              </m:r>
                            </m:e>
                          </m:d>
                          <m:r>
                            <a:rPr lang="en-IN" sz="2800" i="1">
                              <a:solidFill>
                                <a:srgbClr val="000000"/>
                              </a:solidFill>
                              <a:latin typeface="Cambria Math" panose="02040503050406030204" pitchFamily="18" charset="0"/>
                            </a:rPr>
                            <m:t>𝑃</m:t>
                          </m:r>
                          <m:r>
                            <a:rPr lang="en-IN" sz="2800" i="1">
                              <a:solidFill>
                                <a:srgbClr val="000000"/>
                              </a:solidFill>
                              <a:latin typeface="Cambria Math" panose="02040503050406030204" pitchFamily="18" charset="0"/>
                            </a:rPr>
                            <m:t>(</m:t>
                          </m:r>
                          <m:r>
                            <a:rPr lang="en-IN" sz="2800" i="1">
                              <a:solidFill>
                                <a:srgbClr val="000000"/>
                              </a:solidFill>
                              <a:latin typeface="Cambria Math" panose="02040503050406030204" pitchFamily="18" charset="0"/>
                            </a:rPr>
                            <m:t>𝐵</m:t>
                          </m:r>
                          <m:r>
                            <a:rPr lang="en-IN" sz="2800" b="0" i="1" smtClean="0">
                              <a:solidFill>
                                <a:srgbClr val="000000"/>
                              </a:solidFill>
                              <a:latin typeface="Cambria Math" panose="02040503050406030204" pitchFamily="18" charset="0"/>
                            </a:rPr>
                            <m:t>2</m:t>
                          </m:r>
                          <m:r>
                            <a:rPr lang="en-IN" sz="2800" i="1">
                              <a:solidFill>
                                <a:srgbClr val="000000"/>
                              </a:solidFill>
                              <a:latin typeface="Cambria Math" panose="02040503050406030204" pitchFamily="18" charset="0"/>
                            </a:rPr>
                            <m:t>)</m:t>
                          </m:r>
                        </m:num>
                        <m:den>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b="0" i="1" smtClean="0">
                                  <a:solidFill>
                                    <a:srgbClr val="000000"/>
                                  </a:solidFill>
                                  <a:latin typeface="Cambria Math" panose="02040503050406030204" pitchFamily="18" charset="0"/>
                                  <a:ea typeface="WenQuanYi Micro Hei" charset="0"/>
                                  <a:cs typeface="WenQuanYi Micro Hei" charset="0"/>
                                </a:rPr>
                                <m:t>|</m:t>
                              </m:r>
                              <m:r>
                                <m:rPr>
                                  <m:sty m:val="p"/>
                                </m:rPr>
                                <a:rPr lang="en-IN" sz="2800" i="1">
                                  <a:solidFill>
                                    <a:srgbClr val="000000"/>
                                  </a:solidFill>
                                  <a:latin typeface="Cambria Math" panose="02040503050406030204" pitchFamily="18" charset="0"/>
                                  <a:ea typeface="WenQuanYi Micro Hei" charset="0"/>
                                  <a:cs typeface="WenQuanYi Micro Hei" charset="0"/>
                                </a:rPr>
                                <m:t>B</m:t>
                              </m:r>
                              <m:r>
                                <a:rPr lang="en-IN" sz="2800" i="1">
                                  <a:solidFill>
                                    <a:srgbClr val="000000"/>
                                  </a:solidFill>
                                  <a:latin typeface="Cambria Math" panose="02040503050406030204" pitchFamily="18" charset="0"/>
                                  <a:ea typeface="WenQuanYi Micro Hei" charset="0"/>
                                  <a:cs typeface="WenQuanYi Micro Hei" charset="0"/>
                                </a:rPr>
                                <m:t>1</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800" i="1">
                                  <a:solidFill>
                                    <a:srgbClr val="000000"/>
                                  </a:solidFill>
                                  <a:latin typeface="Cambria Math"/>
                                  <a:ea typeface="Cambria Math" panose="02040503050406030204" pitchFamily="18" charset="0"/>
                                  <a:cs typeface="WenQuanYi Micro Hei" charset="0"/>
                                </a:rPr>
                              </m:ctrlPr>
                            </m:dPr>
                            <m:e>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i="1">
                                  <a:solidFill>
                                    <a:srgbClr val="000000"/>
                                  </a:solidFill>
                                  <a:latin typeface="Cambria Math" panose="02040503050406030204" pitchFamily="18" charset="0"/>
                                  <a:ea typeface="Cambria Math" panose="02040503050406030204" pitchFamily="18" charset="0"/>
                                  <a:cs typeface="WenQuanYi Micro Hei" charset="0"/>
                                </a:rPr>
                                <m:t>1</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𝐴</m:t>
                              </m:r>
                              <m:r>
                                <a:rPr lang="en-IN" sz="2800" b="0" i="1" smtClean="0">
                                  <a:solidFill>
                                    <a:srgbClr val="000000"/>
                                  </a:solidFill>
                                  <a:latin typeface="Cambria Math" panose="02040503050406030204" pitchFamily="18" charset="0"/>
                                  <a:ea typeface="WenQuanYi Micro Hei" charset="0"/>
                                  <a:cs typeface="WenQuanYi Micro Hei" charset="0"/>
                                </a:rPr>
                                <m:t>|</m:t>
                              </m:r>
                              <m:r>
                                <m:rPr>
                                  <m:sty m:val="p"/>
                                </m:rPr>
                                <a:rPr lang="en-IN" sz="2800" i="1">
                                  <a:solidFill>
                                    <a:srgbClr val="000000"/>
                                  </a:solidFill>
                                  <a:latin typeface="Cambria Math" panose="02040503050406030204" pitchFamily="18" charset="0"/>
                                  <a:ea typeface="WenQuanYi Micro Hei" charset="0"/>
                                  <a:cs typeface="WenQuanYi Micro Hei" charset="0"/>
                                </a:rPr>
                                <m:t>B</m:t>
                              </m:r>
                              <m:r>
                                <a:rPr lang="en-IN" sz="2800" i="1">
                                  <a:solidFill>
                                    <a:srgbClr val="000000"/>
                                  </a:solidFill>
                                  <a:latin typeface="Cambria Math" panose="02040503050406030204" pitchFamily="18" charset="0"/>
                                  <a:ea typeface="WenQuanYi Micro Hei" charset="0"/>
                                  <a:cs typeface="WenQuanYi Micro Hei" charset="0"/>
                                </a:rPr>
                                <m:t>2</m:t>
                              </m:r>
                            </m:e>
                          </m:d>
                          <m:r>
                            <a:rPr lang="en-IN" sz="2800" i="1">
                              <a:solidFill>
                                <a:srgbClr val="000000"/>
                              </a:solidFill>
                              <a:latin typeface="Cambria Math" panose="02040503050406030204" pitchFamily="18" charset="0"/>
                              <a:ea typeface="Cambria Math" panose="02040503050406030204" pitchFamily="18" charset="0"/>
                              <a:cs typeface="WenQuanYi Micro Hei" charset="0"/>
                            </a:rPr>
                            <m:t>⋅</m:t>
                          </m:r>
                          <m:r>
                            <a:rPr lang="en-IN" sz="28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800" i="1">
                                  <a:solidFill>
                                    <a:srgbClr val="000000"/>
                                  </a:solidFill>
                                  <a:latin typeface="Cambria Math"/>
                                  <a:ea typeface="Cambria Math" panose="02040503050406030204" pitchFamily="18" charset="0"/>
                                  <a:cs typeface="WenQuanYi Micro Hei" charset="0"/>
                                </a:rPr>
                              </m:ctrlPr>
                            </m:dPr>
                            <m:e>
                              <m:r>
                                <a:rPr lang="en-IN" sz="2800" i="1">
                                  <a:solidFill>
                                    <a:srgbClr val="000000"/>
                                  </a:solidFill>
                                  <a:latin typeface="Cambria Math" panose="02040503050406030204" pitchFamily="18" charset="0"/>
                                  <a:ea typeface="Cambria Math" panose="02040503050406030204" pitchFamily="18" charset="0"/>
                                  <a:cs typeface="WenQuanYi Micro Hei" charset="0"/>
                                </a:rPr>
                                <m:t>𝐵</m:t>
                              </m:r>
                              <m:r>
                                <a:rPr lang="en-IN" sz="2800" i="1">
                                  <a:solidFill>
                                    <a:srgbClr val="000000"/>
                                  </a:solidFill>
                                  <a:latin typeface="Cambria Math" panose="02040503050406030204" pitchFamily="18" charset="0"/>
                                  <a:ea typeface="Cambria Math" panose="02040503050406030204" pitchFamily="18" charset="0"/>
                                  <a:cs typeface="WenQuanYi Micro Hei" charset="0"/>
                                </a:rPr>
                                <m:t>2</m:t>
                              </m:r>
                            </m:e>
                          </m:d>
                        </m:den>
                      </m:f>
                    </m:oMath>
                  </m:oMathPara>
                </a14:m>
                <a:endParaRPr lang="en-IN" sz="2800" dirty="0">
                  <a:solidFill>
                    <a:srgbClr val="000000"/>
                  </a:solidFill>
                  <a:latin typeface="Calibri" charset="0"/>
                  <a:ea typeface="WenQuanYi Micro Hei" charset="0"/>
                  <a:cs typeface="WenQuanYi Micro Hei"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838199" y="2499442"/>
                <a:ext cx="10997065" cy="3202543"/>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82467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fade">
                                      <p:cBhvr>
                                        <p:cTn id="21" dur="1000"/>
                                        <p:tgtEl>
                                          <p:spTgt spid="6">
                                            <p:txEl>
                                              <p:pRg st="0" end="0"/>
                                            </p:txEl>
                                          </p:spTgt>
                                        </p:tgtEl>
                                      </p:cBhvr>
                                    </p:animEffect>
                                    <p:anim calcmode="lin" valueType="num">
                                      <p:cBhvr>
                                        <p:cTn id="22"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fade">
                                      <p:cBhvr>
                                        <p:cTn id="28" dur="1000"/>
                                        <p:tgtEl>
                                          <p:spTgt spid="6">
                                            <p:txEl>
                                              <p:pRg st="2" end="2"/>
                                            </p:txEl>
                                          </p:spTgt>
                                        </p:tgtEl>
                                      </p:cBhvr>
                                    </p:animEffect>
                                    <p:anim calcmode="lin" valueType="num">
                                      <p:cBhvr>
                                        <p:cTn id="2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Effect transition="in" filter="fade">
                                      <p:cBhvr>
                                        <p:cTn id="35" dur="1000"/>
                                        <p:tgtEl>
                                          <p:spTgt spid="6">
                                            <p:txEl>
                                              <p:pRg st="4" end="4"/>
                                            </p:txEl>
                                          </p:spTgt>
                                        </p:tgtEl>
                                      </p:cBhvr>
                                    </p:animEffect>
                                    <p:anim calcmode="lin" valueType="num">
                                      <p:cBhvr>
                                        <p:cTn id="36"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Example-1</a:t>
            </a:r>
            <a:endParaRPr lang="en-IN" dirty="0"/>
          </a:p>
        </p:txBody>
      </p:sp>
      <p:sp>
        <p:nvSpPr>
          <p:cNvPr id="3" name="Content Placeholder 2"/>
          <p:cNvSpPr>
            <a:spLocks noGrp="1"/>
          </p:cNvSpPr>
          <p:nvPr>
            <p:ph idx="1"/>
          </p:nvPr>
        </p:nvSpPr>
        <p:spPr/>
        <p:txBody>
          <a:bodyPr/>
          <a:lstStyle/>
          <a:p>
            <a:r>
              <a:rPr lang="en-US" dirty="0"/>
              <a:t>T</a:t>
            </a:r>
            <a:r>
              <a:rPr lang="en-US" dirty="0" smtClean="0"/>
              <a:t>ossing </a:t>
            </a:r>
            <a:r>
              <a:rPr lang="en-US" dirty="0"/>
              <a:t>of three coins </a:t>
            </a:r>
            <a:r>
              <a:rPr lang="en-US" dirty="0" smtClean="0"/>
              <a:t>simultaneously :</a:t>
            </a:r>
            <a:endParaRPr lang="en-US" dirty="0"/>
          </a:p>
          <a:p>
            <a:r>
              <a:rPr lang="en-US" dirty="0"/>
              <a:t>S = {(T , T , T) , (T , T , H) , (T , H , T) , (T , H , H ) , (H , T , T ) , (H , T , H) , (H , H, T) ,(H , H , H)}</a:t>
            </a:r>
          </a:p>
          <a:p>
            <a:r>
              <a:rPr lang="en-US" dirty="0"/>
              <a:t>Suppose, if we want to find only the outcomes which have at least two heads; then the set of all such possibilities can be given as:</a:t>
            </a:r>
          </a:p>
          <a:p>
            <a:r>
              <a:rPr lang="en-US" dirty="0"/>
              <a:t>E = { (H , T , H) , (H , H ,T) , (H , H ,H) , (T , H , H)}</a:t>
            </a:r>
          </a:p>
          <a:p>
            <a:r>
              <a:rPr lang="en-US" dirty="0"/>
              <a:t>Thus, </a:t>
            </a:r>
            <a:r>
              <a:rPr lang="en-US" b="1" dirty="0"/>
              <a:t>an event is a subset of the sample space, </a:t>
            </a:r>
            <a:endParaRPr lang="en-US" b="1" dirty="0" smtClean="0"/>
          </a:p>
          <a:p>
            <a:r>
              <a:rPr lang="en-US" b="1" dirty="0" smtClean="0"/>
              <a:t>i.e</a:t>
            </a:r>
            <a:r>
              <a:rPr lang="en-US" b="1" dirty="0"/>
              <a:t>., E is a subset of S</a:t>
            </a:r>
            <a:r>
              <a:rPr lang="en-US" dirty="0"/>
              <a:t>.</a:t>
            </a:r>
          </a:p>
          <a:p>
            <a:endParaRPr lang="en-IN" dirty="0"/>
          </a:p>
        </p:txBody>
      </p:sp>
    </p:spTree>
    <p:extLst>
      <p:ext uri="{BB962C8B-B14F-4D97-AF65-F5344CB8AC3E}">
        <p14:creationId xmlns:p14="http://schemas.microsoft.com/office/powerpoint/2010/main" val="25547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2144"/>
            <a:ext cx="10515600" cy="1024231"/>
          </a:xfrm>
        </p:spPr>
        <p:txBody>
          <a:bodyPr/>
          <a:lstStyle/>
          <a:p>
            <a:r>
              <a:rPr lang="en-IN" dirty="0"/>
              <a:t>Bayes’ theorem</a:t>
            </a:r>
          </a:p>
        </p:txBody>
      </p:sp>
      <p:sp>
        <p:nvSpPr>
          <p:cNvPr id="3" name="Content Placeholder 2"/>
          <p:cNvSpPr>
            <a:spLocks noGrp="1"/>
          </p:cNvSpPr>
          <p:nvPr>
            <p:ph idx="1"/>
          </p:nvPr>
        </p:nvSpPr>
        <p:spPr>
          <a:xfrm>
            <a:off x="821309" y="1046376"/>
            <a:ext cx="10549379" cy="961533"/>
          </a:xfrm>
        </p:spPr>
        <p:txBody>
          <a:bodyPr>
            <a:normAutofit/>
          </a:bodyPr>
          <a:lstStyle/>
          <a:p>
            <a:pPr algn="just"/>
            <a:r>
              <a:rPr lang="en-IN" dirty="0">
                <a:solidFill>
                  <a:srgbClr val="000000"/>
                </a:solidFill>
                <a:latin typeface="Calibri" charset="0"/>
                <a:ea typeface="WenQuanYi Micro Hei" charset="0"/>
                <a:cs typeface="WenQuanYi Micro Hei" charset="0"/>
              </a:rPr>
              <a:t>In general if B1, B2, ----, Bk are k mutually exclusive and exhaustive events of sample space S then the probability of event ‘</a:t>
            </a:r>
            <a:r>
              <a:rPr lang="en-IN" dirty="0" err="1">
                <a:solidFill>
                  <a:srgbClr val="000000"/>
                </a:solidFill>
                <a:latin typeface="Calibri" charset="0"/>
                <a:ea typeface="WenQuanYi Micro Hei" charset="0"/>
                <a:cs typeface="WenQuanYi Micro Hei" charset="0"/>
              </a:rPr>
              <a:t>B</a:t>
            </a:r>
            <a:r>
              <a:rPr lang="en-IN" i="1" dirty="0" err="1">
                <a:solidFill>
                  <a:srgbClr val="000000"/>
                </a:solidFill>
                <a:latin typeface="Calibri" charset="0"/>
                <a:ea typeface="WenQuanYi Micro Hei" charset="0"/>
                <a:cs typeface="WenQuanYi Micro Hei" charset="0"/>
              </a:rPr>
              <a:t>n</a:t>
            </a:r>
            <a:r>
              <a:rPr lang="en-IN" dirty="0">
                <a:solidFill>
                  <a:srgbClr val="000000"/>
                </a:solidFill>
                <a:latin typeface="Calibri" charset="0"/>
                <a:ea typeface="WenQuanYi Micro Hei" charset="0"/>
                <a:cs typeface="WenQuanYi Micro Hei" charset="0"/>
              </a:rPr>
              <a:t> given A’ is</a:t>
            </a:r>
            <a:endParaRPr lang="en-IN" dirty="0"/>
          </a:p>
        </p:txBody>
      </p:sp>
      <mc:AlternateContent xmlns:mc="http://schemas.openxmlformats.org/markup-compatibility/2006" xmlns:a14="http://schemas.microsoft.com/office/drawing/2010/main">
        <mc:Choice Requires="a14">
          <p:sp>
            <p:nvSpPr>
              <p:cNvPr id="6" name="TextBox 5"/>
              <p:cNvSpPr txBox="1"/>
              <p:nvPr/>
            </p:nvSpPr>
            <p:spPr>
              <a:xfrm>
                <a:off x="998454" y="2007909"/>
                <a:ext cx="10997065" cy="302980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IN" sz="2600" i="1" smtClean="0">
                          <a:solidFill>
                            <a:srgbClr val="000000"/>
                          </a:solidFill>
                          <a:latin typeface="Cambria Math" panose="02040503050406030204" pitchFamily="18" charset="0"/>
                          <a:ea typeface="WenQuanYi Micro Hei" charset="0"/>
                          <a:cs typeface="WenQuanYi Micro Hei" charset="0"/>
                        </a:rPr>
                        <m:t>𝑃</m:t>
                      </m:r>
                      <m:d>
                        <m:dPr>
                          <m:ctrlPr>
                            <a:rPr lang="en-IN" sz="2600" i="1">
                              <a:solidFill>
                                <a:srgbClr val="000000"/>
                              </a:solidFill>
                              <a:latin typeface="Cambria Math"/>
                              <a:ea typeface="WenQuanYi Micro Hei" charset="0"/>
                              <a:cs typeface="WenQuanYi Micro Hei" charset="0"/>
                            </a:rPr>
                          </m:ctrlPr>
                        </m:dPr>
                        <m:e>
                          <m:r>
                            <a:rPr lang="en-IN" sz="2600" i="1">
                              <a:solidFill>
                                <a:srgbClr val="000000"/>
                              </a:solidFill>
                              <a:latin typeface="Cambria Math" panose="02040503050406030204" pitchFamily="18" charset="0"/>
                              <a:ea typeface="WenQuanYi Micro Hei" charset="0"/>
                              <a:cs typeface="WenQuanYi Micro Hei" charset="0"/>
                            </a:rPr>
                            <m:t>𝐵</m:t>
                          </m:r>
                          <m:r>
                            <a:rPr lang="en-IN" sz="2600" b="0" i="1" smtClean="0">
                              <a:solidFill>
                                <a:srgbClr val="000000"/>
                              </a:solidFill>
                              <a:latin typeface="Cambria Math" panose="02040503050406030204" pitchFamily="18" charset="0"/>
                              <a:ea typeface="WenQuanYi Micro Hei" charset="0"/>
                              <a:cs typeface="WenQuanYi Micro Hei" charset="0"/>
                            </a:rPr>
                            <m:t>𝑛</m:t>
                          </m:r>
                          <m:r>
                            <a:rPr lang="en-IN" sz="2600" b="0" i="1" smtClean="0">
                              <a:solidFill>
                                <a:srgbClr val="000000"/>
                              </a:solidFill>
                              <a:latin typeface="Cambria Math" panose="02040503050406030204" pitchFamily="18" charset="0"/>
                              <a:ea typeface="WenQuanYi Micro Hei" charset="0"/>
                              <a:cs typeface="WenQuanYi Micro Hei" charset="0"/>
                            </a:rPr>
                            <m:t>|</m:t>
                          </m:r>
                          <m:r>
                            <m:rPr>
                              <m:sty m:val="p"/>
                            </m:rPr>
                            <a:rPr lang="en-IN" sz="2600" i="1">
                              <a:solidFill>
                                <a:srgbClr val="000000"/>
                              </a:solidFill>
                              <a:latin typeface="Cambria Math" panose="02040503050406030204" pitchFamily="18" charset="0"/>
                              <a:ea typeface="WenQuanYi Micro Hei" charset="0"/>
                              <a:cs typeface="WenQuanYi Micro Hei" charset="0"/>
                            </a:rPr>
                            <m:t>A</m:t>
                          </m:r>
                        </m:e>
                      </m:d>
                      <m:r>
                        <a:rPr lang="en-IN" sz="2600" i="1">
                          <a:solidFill>
                            <a:srgbClr val="000000"/>
                          </a:solidFill>
                          <a:latin typeface="Cambria Math" panose="02040503050406030204" pitchFamily="18" charset="0"/>
                          <a:ea typeface="WenQuanYi Micro Hei" charset="0"/>
                          <a:cs typeface="WenQuanYi Micro Hei" charset="0"/>
                        </a:rPr>
                        <m:t>=</m:t>
                      </m:r>
                      <m:f>
                        <m:fPr>
                          <m:ctrlPr>
                            <a:rPr lang="en-IN" sz="2600" i="1" smtClean="0">
                              <a:solidFill>
                                <a:srgbClr val="000000"/>
                              </a:solidFill>
                              <a:latin typeface="Cambria Math"/>
                            </a:rPr>
                          </m:ctrlPr>
                        </m:fPr>
                        <m:num>
                          <m:r>
                            <a:rPr lang="en-IN" sz="2600" i="1">
                              <a:solidFill>
                                <a:srgbClr val="000000"/>
                              </a:solidFill>
                              <a:latin typeface="Cambria Math" panose="02040503050406030204" pitchFamily="18" charset="0"/>
                            </a:rPr>
                            <m:t>𝑃</m:t>
                          </m:r>
                          <m:d>
                            <m:dPr>
                              <m:ctrlPr>
                                <a:rPr lang="en-IN" sz="2600" i="1">
                                  <a:solidFill>
                                    <a:srgbClr val="000000"/>
                                  </a:solidFill>
                                  <a:latin typeface="Cambria Math"/>
                                </a:rPr>
                              </m:ctrlPr>
                            </m:dPr>
                            <m:e>
                              <m:r>
                                <a:rPr lang="en-IN" sz="2600" i="1">
                                  <a:solidFill>
                                    <a:srgbClr val="000000"/>
                                  </a:solidFill>
                                  <a:latin typeface="Cambria Math" panose="02040503050406030204" pitchFamily="18" charset="0"/>
                                </a:rPr>
                                <m:t>𝐴</m:t>
                              </m:r>
                              <m:r>
                                <a:rPr lang="en-IN" sz="2600" b="0" i="1" smtClean="0">
                                  <a:solidFill>
                                    <a:srgbClr val="000000"/>
                                  </a:solidFill>
                                  <a:latin typeface="Cambria Math" panose="02040503050406030204" pitchFamily="18" charset="0"/>
                                </a:rPr>
                                <m:t>|</m:t>
                              </m:r>
                              <m:r>
                                <m:rPr>
                                  <m:sty m:val="p"/>
                                </m:rPr>
                                <a:rPr lang="en-IN" sz="2600" i="1">
                                  <a:solidFill>
                                    <a:srgbClr val="000000"/>
                                  </a:solidFill>
                                  <a:latin typeface="Cambria Math" panose="02040503050406030204" pitchFamily="18" charset="0"/>
                                </a:rPr>
                                <m:t>B</m:t>
                              </m:r>
                              <m:r>
                                <a:rPr lang="en-IN" sz="2600" b="0" i="1" smtClean="0">
                                  <a:solidFill>
                                    <a:srgbClr val="000000"/>
                                  </a:solidFill>
                                  <a:latin typeface="Cambria Math" panose="02040503050406030204" pitchFamily="18" charset="0"/>
                                </a:rPr>
                                <m:t>𝑛</m:t>
                              </m:r>
                            </m:e>
                          </m:d>
                          <m:r>
                            <a:rPr lang="en-IN" sz="2600" i="1">
                              <a:solidFill>
                                <a:srgbClr val="000000"/>
                              </a:solidFill>
                              <a:latin typeface="Cambria Math" panose="02040503050406030204" pitchFamily="18" charset="0"/>
                            </a:rPr>
                            <m:t>𝑃</m:t>
                          </m:r>
                          <m:r>
                            <a:rPr lang="en-IN" sz="2600" i="1">
                              <a:solidFill>
                                <a:srgbClr val="000000"/>
                              </a:solidFill>
                              <a:latin typeface="Cambria Math" panose="02040503050406030204" pitchFamily="18" charset="0"/>
                            </a:rPr>
                            <m:t>(</m:t>
                          </m:r>
                          <m:r>
                            <a:rPr lang="en-IN" sz="2600" i="1">
                              <a:solidFill>
                                <a:srgbClr val="000000"/>
                              </a:solidFill>
                              <a:latin typeface="Cambria Math" panose="02040503050406030204" pitchFamily="18" charset="0"/>
                            </a:rPr>
                            <m:t>𝐵𝑛</m:t>
                          </m:r>
                          <m:r>
                            <a:rPr lang="en-IN" sz="2600" i="1">
                              <a:solidFill>
                                <a:srgbClr val="000000"/>
                              </a:solidFill>
                              <a:latin typeface="Cambria Math" panose="02040503050406030204" pitchFamily="18" charset="0"/>
                            </a:rPr>
                            <m:t>)</m:t>
                          </m:r>
                        </m:num>
                        <m:den>
                          <m:r>
                            <a:rPr lang="en-IN" sz="2600" i="1">
                              <a:solidFill>
                                <a:srgbClr val="000000"/>
                              </a:solidFill>
                              <a:latin typeface="Cambria Math" panose="02040503050406030204" pitchFamily="18" charset="0"/>
                              <a:ea typeface="WenQuanYi Micro Hei" charset="0"/>
                              <a:cs typeface="WenQuanYi Micro Hei" charset="0"/>
                            </a:rPr>
                            <m:t>𝑃</m:t>
                          </m:r>
                          <m:d>
                            <m:dPr>
                              <m:ctrlPr>
                                <a:rPr lang="en-IN" sz="2600" i="1">
                                  <a:solidFill>
                                    <a:srgbClr val="000000"/>
                                  </a:solidFill>
                                  <a:latin typeface="Cambria Math"/>
                                  <a:ea typeface="WenQuanYi Micro Hei" charset="0"/>
                                  <a:cs typeface="WenQuanYi Micro Hei" charset="0"/>
                                </a:rPr>
                              </m:ctrlPr>
                            </m:dPr>
                            <m:e>
                              <m:r>
                                <a:rPr lang="en-IN" sz="2600" i="1">
                                  <a:solidFill>
                                    <a:srgbClr val="000000"/>
                                  </a:solidFill>
                                  <a:latin typeface="Cambria Math" panose="02040503050406030204" pitchFamily="18" charset="0"/>
                                  <a:ea typeface="WenQuanYi Micro Hei" charset="0"/>
                                  <a:cs typeface="WenQuanYi Micro Hei" charset="0"/>
                                </a:rPr>
                                <m:t>𝐴</m:t>
                              </m:r>
                              <m:r>
                                <a:rPr lang="en-IN" sz="2600" b="0" i="1" smtClean="0">
                                  <a:solidFill>
                                    <a:srgbClr val="000000"/>
                                  </a:solidFill>
                                  <a:latin typeface="Cambria Math" panose="02040503050406030204" pitchFamily="18" charset="0"/>
                                  <a:ea typeface="WenQuanYi Micro Hei" charset="0"/>
                                  <a:cs typeface="WenQuanYi Micro Hei" charset="0"/>
                                </a:rPr>
                                <m:t>|</m:t>
                              </m:r>
                              <m:r>
                                <m:rPr>
                                  <m:sty m:val="p"/>
                                </m:rPr>
                                <a:rPr lang="en-IN" sz="2600" i="1">
                                  <a:solidFill>
                                    <a:srgbClr val="000000"/>
                                  </a:solidFill>
                                  <a:latin typeface="Cambria Math" panose="02040503050406030204" pitchFamily="18" charset="0"/>
                                  <a:ea typeface="WenQuanYi Micro Hei" charset="0"/>
                                  <a:cs typeface="WenQuanYi Micro Hei" charset="0"/>
                                </a:rPr>
                                <m:t>B</m:t>
                              </m:r>
                              <m:r>
                                <a:rPr lang="en-IN" sz="2600" i="1">
                                  <a:solidFill>
                                    <a:srgbClr val="000000"/>
                                  </a:solidFill>
                                  <a:latin typeface="Cambria Math" panose="02040503050406030204" pitchFamily="18" charset="0"/>
                                  <a:ea typeface="WenQuanYi Micro Hei" charset="0"/>
                                  <a:cs typeface="WenQuanYi Micro Hei" charset="0"/>
                                </a:rPr>
                                <m:t>1</m:t>
                              </m:r>
                            </m:e>
                          </m:d>
                          <m:r>
                            <a:rPr lang="en-IN" sz="2600" i="1">
                              <a:solidFill>
                                <a:srgbClr val="000000"/>
                              </a:solidFill>
                              <a:latin typeface="Cambria Math" panose="02040503050406030204" pitchFamily="18" charset="0"/>
                              <a:ea typeface="Cambria Math" panose="02040503050406030204" pitchFamily="18" charset="0"/>
                              <a:cs typeface="WenQuanYi Micro Hei" charset="0"/>
                            </a:rPr>
                            <m:t>⋅</m:t>
                          </m:r>
                          <m:r>
                            <a:rPr lang="en-IN" sz="26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600" i="1">
                                  <a:solidFill>
                                    <a:srgbClr val="000000"/>
                                  </a:solidFill>
                                  <a:latin typeface="Cambria Math"/>
                                  <a:ea typeface="Cambria Math" panose="02040503050406030204" pitchFamily="18" charset="0"/>
                                  <a:cs typeface="WenQuanYi Micro Hei" charset="0"/>
                                </a:rPr>
                              </m:ctrlPr>
                            </m:dPr>
                            <m:e>
                              <m:r>
                                <a:rPr lang="en-IN" sz="2600" i="1">
                                  <a:solidFill>
                                    <a:srgbClr val="000000"/>
                                  </a:solidFill>
                                  <a:latin typeface="Cambria Math" panose="02040503050406030204" pitchFamily="18" charset="0"/>
                                  <a:ea typeface="Cambria Math" panose="02040503050406030204" pitchFamily="18" charset="0"/>
                                  <a:cs typeface="WenQuanYi Micro Hei" charset="0"/>
                                </a:rPr>
                                <m:t>𝐵</m:t>
                              </m:r>
                              <m:r>
                                <a:rPr lang="en-IN" sz="2600" i="1">
                                  <a:solidFill>
                                    <a:srgbClr val="000000"/>
                                  </a:solidFill>
                                  <a:latin typeface="Cambria Math" panose="02040503050406030204" pitchFamily="18" charset="0"/>
                                  <a:ea typeface="Cambria Math" panose="02040503050406030204" pitchFamily="18" charset="0"/>
                                  <a:cs typeface="WenQuanYi Micro Hei" charset="0"/>
                                </a:rPr>
                                <m:t>1</m:t>
                              </m:r>
                            </m:e>
                          </m:d>
                          <m:r>
                            <a:rPr lang="en-IN" sz="2600" i="1">
                              <a:solidFill>
                                <a:srgbClr val="000000"/>
                              </a:solidFill>
                              <a:latin typeface="Cambria Math" panose="02040503050406030204" pitchFamily="18" charset="0"/>
                              <a:ea typeface="Cambria Math" panose="02040503050406030204" pitchFamily="18" charset="0"/>
                              <a:cs typeface="WenQuanYi Micro Hei" charset="0"/>
                            </a:rPr>
                            <m:t>+</m:t>
                          </m:r>
                          <m:r>
                            <a:rPr lang="en-IN" sz="2600" i="1">
                              <a:solidFill>
                                <a:srgbClr val="000000"/>
                              </a:solidFill>
                              <a:latin typeface="Cambria Math" panose="02040503050406030204" pitchFamily="18" charset="0"/>
                              <a:ea typeface="WenQuanYi Micro Hei" charset="0"/>
                              <a:cs typeface="WenQuanYi Micro Hei" charset="0"/>
                            </a:rPr>
                            <m:t>𝑃</m:t>
                          </m:r>
                          <m:d>
                            <m:dPr>
                              <m:ctrlPr>
                                <a:rPr lang="en-IN" sz="2600" i="1">
                                  <a:solidFill>
                                    <a:srgbClr val="000000"/>
                                  </a:solidFill>
                                  <a:latin typeface="Cambria Math"/>
                                  <a:ea typeface="WenQuanYi Micro Hei" charset="0"/>
                                  <a:cs typeface="WenQuanYi Micro Hei" charset="0"/>
                                </a:rPr>
                              </m:ctrlPr>
                            </m:dPr>
                            <m:e>
                              <m:r>
                                <a:rPr lang="en-IN" sz="2600" i="1">
                                  <a:solidFill>
                                    <a:srgbClr val="000000"/>
                                  </a:solidFill>
                                  <a:latin typeface="Cambria Math" panose="02040503050406030204" pitchFamily="18" charset="0"/>
                                  <a:ea typeface="WenQuanYi Micro Hei" charset="0"/>
                                  <a:cs typeface="WenQuanYi Micro Hei" charset="0"/>
                                </a:rPr>
                                <m:t>𝐴</m:t>
                              </m:r>
                              <m:r>
                                <a:rPr lang="en-IN" sz="2600" b="0" i="1" smtClean="0">
                                  <a:solidFill>
                                    <a:srgbClr val="000000"/>
                                  </a:solidFill>
                                  <a:latin typeface="Cambria Math" panose="02040503050406030204" pitchFamily="18" charset="0"/>
                                  <a:ea typeface="WenQuanYi Micro Hei" charset="0"/>
                                  <a:cs typeface="WenQuanYi Micro Hei" charset="0"/>
                                </a:rPr>
                                <m:t>|</m:t>
                              </m:r>
                              <m:r>
                                <m:rPr>
                                  <m:sty m:val="p"/>
                                </m:rPr>
                                <a:rPr lang="en-IN" sz="2600" i="1">
                                  <a:solidFill>
                                    <a:srgbClr val="000000"/>
                                  </a:solidFill>
                                  <a:latin typeface="Cambria Math" panose="02040503050406030204" pitchFamily="18" charset="0"/>
                                  <a:ea typeface="WenQuanYi Micro Hei" charset="0"/>
                                  <a:cs typeface="WenQuanYi Micro Hei" charset="0"/>
                                </a:rPr>
                                <m:t>B</m:t>
                              </m:r>
                              <m:r>
                                <a:rPr lang="en-IN" sz="2600" i="1">
                                  <a:solidFill>
                                    <a:srgbClr val="000000"/>
                                  </a:solidFill>
                                  <a:latin typeface="Cambria Math" panose="02040503050406030204" pitchFamily="18" charset="0"/>
                                  <a:ea typeface="WenQuanYi Micro Hei" charset="0"/>
                                  <a:cs typeface="WenQuanYi Micro Hei" charset="0"/>
                                </a:rPr>
                                <m:t>2</m:t>
                              </m:r>
                            </m:e>
                          </m:d>
                          <m:r>
                            <a:rPr lang="en-IN" sz="2600" i="1">
                              <a:solidFill>
                                <a:srgbClr val="000000"/>
                              </a:solidFill>
                              <a:latin typeface="Cambria Math" panose="02040503050406030204" pitchFamily="18" charset="0"/>
                              <a:ea typeface="Cambria Math" panose="02040503050406030204" pitchFamily="18" charset="0"/>
                              <a:cs typeface="WenQuanYi Micro Hei" charset="0"/>
                            </a:rPr>
                            <m:t>⋅</m:t>
                          </m:r>
                          <m:r>
                            <a:rPr lang="en-IN" sz="26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600" i="1">
                                  <a:solidFill>
                                    <a:srgbClr val="000000"/>
                                  </a:solidFill>
                                  <a:latin typeface="Cambria Math"/>
                                  <a:ea typeface="Cambria Math" panose="02040503050406030204" pitchFamily="18" charset="0"/>
                                  <a:cs typeface="WenQuanYi Micro Hei" charset="0"/>
                                </a:rPr>
                              </m:ctrlPr>
                            </m:dPr>
                            <m:e>
                              <m:r>
                                <a:rPr lang="en-IN" sz="2600" i="1">
                                  <a:solidFill>
                                    <a:srgbClr val="000000"/>
                                  </a:solidFill>
                                  <a:latin typeface="Cambria Math" panose="02040503050406030204" pitchFamily="18" charset="0"/>
                                  <a:ea typeface="Cambria Math" panose="02040503050406030204" pitchFamily="18" charset="0"/>
                                  <a:cs typeface="WenQuanYi Micro Hei" charset="0"/>
                                </a:rPr>
                                <m:t>𝐵</m:t>
                              </m:r>
                              <m:r>
                                <a:rPr lang="en-IN" sz="2600" i="1">
                                  <a:solidFill>
                                    <a:srgbClr val="000000"/>
                                  </a:solidFill>
                                  <a:latin typeface="Cambria Math" panose="02040503050406030204" pitchFamily="18" charset="0"/>
                                  <a:ea typeface="Cambria Math" panose="02040503050406030204" pitchFamily="18" charset="0"/>
                                  <a:cs typeface="WenQuanYi Micro Hei" charset="0"/>
                                </a:rPr>
                                <m:t>2</m:t>
                              </m:r>
                            </m:e>
                          </m:d>
                          <m:r>
                            <a:rPr lang="en-IN" sz="2600"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sz="2600" i="1">
                              <a:solidFill>
                                <a:srgbClr val="000000"/>
                              </a:solidFill>
                              <a:latin typeface="Cambria Math" panose="02040503050406030204" pitchFamily="18" charset="0"/>
                              <a:ea typeface="WenQuanYi Micro Hei" charset="0"/>
                              <a:cs typeface="WenQuanYi Micro Hei" charset="0"/>
                            </a:rPr>
                            <m:t>𝑃</m:t>
                          </m:r>
                          <m:d>
                            <m:dPr>
                              <m:ctrlPr>
                                <a:rPr lang="en-IN" sz="2600" i="1">
                                  <a:solidFill>
                                    <a:srgbClr val="000000"/>
                                  </a:solidFill>
                                  <a:latin typeface="Cambria Math"/>
                                  <a:ea typeface="WenQuanYi Micro Hei" charset="0"/>
                                  <a:cs typeface="WenQuanYi Micro Hei" charset="0"/>
                                </a:rPr>
                              </m:ctrlPr>
                            </m:dPr>
                            <m:e>
                              <m:r>
                                <a:rPr lang="en-IN" sz="2600" i="1">
                                  <a:solidFill>
                                    <a:srgbClr val="000000"/>
                                  </a:solidFill>
                                  <a:latin typeface="Cambria Math" panose="02040503050406030204" pitchFamily="18" charset="0"/>
                                  <a:ea typeface="WenQuanYi Micro Hei" charset="0"/>
                                  <a:cs typeface="WenQuanYi Micro Hei" charset="0"/>
                                </a:rPr>
                                <m:t>𝐴</m:t>
                              </m:r>
                              <m:r>
                                <a:rPr lang="en-IN" sz="2600" b="0" i="1" smtClean="0">
                                  <a:solidFill>
                                    <a:srgbClr val="000000"/>
                                  </a:solidFill>
                                  <a:latin typeface="Cambria Math" panose="02040503050406030204" pitchFamily="18" charset="0"/>
                                  <a:ea typeface="WenQuanYi Micro Hei" charset="0"/>
                                  <a:cs typeface="WenQuanYi Micro Hei" charset="0"/>
                                </a:rPr>
                                <m:t>|</m:t>
                              </m:r>
                              <m:r>
                                <m:rPr>
                                  <m:sty m:val="p"/>
                                </m:rPr>
                                <a:rPr lang="en-IN" sz="2600" i="1">
                                  <a:solidFill>
                                    <a:srgbClr val="000000"/>
                                  </a:solidFill>
                                  <a:latin typeface="Cambria Math" panose="02040503050406030204" pitchFamily="18" charset="0"/>
                                  <a:ea typeface="WenQuanYi Micro Hei" charset="0"/>
                                  <a:cs typeface="WenQuanYi Micro Hei" charset="0"/>
                                </a:rPr>
                                <m:t>B</m:t>
                              </m:r>
                              <m:r>
                                <a:rPr lang="en-IN" sz="2600" b="0" i="1" smtClean="0">
                                  <a:solidFill>
                                    <a:srgbClr val="000000"/>
                                  </a:solidFill>
                                  <a:latin typeface="Cambria Math" panose="02040503050406030204" pitchFamily="18" charset="0"/>
                                  <a:ea typeface="WenQuanYi Micro Hei" charset="0"/>
                                  <a:cs typeface="WenQuanYi Micro Hei" charset="0"/>
                                </a:rPr>
                                <m:t>𝑘</m:t>
                              </m:r>
                            </m:e>
                          </m:d>
                          <m:r>
                            <a:rPr lang="en-IN" sz="2600" i="1">
                              <a:solidFill>
                                <a:srgbClr val="000000"/>
                              </a:solidFill>
                              <a:latin typeface="Cambria Math" panose="02040503050406030204" pitchFamily="18" charset="0"/>
                              <a:ea typeface="Cambria Math" panose="02040503050406030204" pitchFamily="18" charset="0"/>
                              <a:cs typeface="WenQuanYi Micro Hei" charset="0"/>
                            </a:rPr>
                            <m:t>⋅</m:t>
                          </m:r>
                          <m:r>
                            <a:rPr lang="en-IN" sz="26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2600" i="1">
                                  <a:solidFill>
                                    <a:srgbClr val="000000"/>
                                  </a:solidFill>
                                  <a:latin typeface="Cambria Math"/>
                                  <a:ea typeface="Cambria Math" panose="02040503050406030204" pitchFamily="18" charset="0"/>
                                  <a:cs typeface="WenQuanYi Micro Hei" charset="0"/>
                                </a:rPr>
                              </m:ctrlPr>
                            </m:dPr>
                            <m:e>
                              <m:r>
                                <a:rPr lang="en-IN" sz="2600" i="1">
                                  <a:solidFill>
                                    <a:srgbClr val="000000"/>
                                  </a:solidFill>
                                  <a:latin typeface="Cambria Math" panose="02040503050406030204" pitchFamily="18" charset="0"/>
                                  <a:ea typeface="Cambria Math" panose="02040503050406030204" pitchFamily="18" charset="0"/>
                                  <a:cs typeface="WenQuanYi Micro Hei" charset="0"/>
                                </a:rPr>
                                <m:t>𝐵</m:t>
                              </m:r>
                              <m:r>
                                <a:rPr lang="en-IN" sz="2600" b="0" i="1" smtClean="0">
                                  <a:solidFill>
                                    <a:srgbClr val="000000"/>
                                  </a:solidFill>
                                  <a:latin typeface="Cambria Math" panose="02040503050406030204" pitchFamily="18" charset="0"/>
                                  <a:ea typeface="Cambria Math" panose="02040503050406030204" pitchFamily="18" charset="0"/>
                                  <a:cs typeface="WenQuanYi Micro Hei" charset="0"/>
                                </a:rPr>
                                <m:t>𝑘</m:t>
                              </m:r>
                            </m:e>
                          </m:d>
                        </m:den>
                      </m:f>
                    </m:oMath>
                  </m:oMathPara>
                </a14:m>
                <a:endParaRPr lang="en-IN" sz="2600" dirty="0">
                  <a:solidFill>
                    <a:srgbClr val="000000"/>
                  </a:solidFill>
                  <a:latin typeface="Calibri" charset="0"/>
                  <a:ea typeface="WenQuanYi Micro Hei" charset="0"/>
                  <a:cs typeface="WenQuanYi Micro Hei" charset="0"/>
                </a:endParaRPr>
              </a:p>
              <a:p>
                <a:endParaRPr lang="en-IN" sz="2800" dirty="0">
                  <a:solidFill>
                    <a:srgbClr val="000000"/>
                  </a:solidFill>
                  <a:latin typeface="Calibri" charset="0"/>
                  <a:ea typeface="WenQuanYi Micro Hei" charset="0"/>
                  <a:cs typeface="WenQuanYi Micro Hei" charset="0"/>
                </a:endParaRPr>
              </a:p>
              <a:p>
                <a:r>
                  <a:rPr lang="en-IN" sz="2800" dirty="0">
                    <a:solidFill>
                      <a:srgbClr val="000000"/>
                    </a:solidFill>
                    <a:latin typeface="Calibri" charset="0"/>
                    <a:ea typeface="WenQuanYi Micro Hei" charset="0"/>
                    <a:cs typeface="WenQuanYi Micro Hei" charset="0"/>
                  </a:rPr>
                  <a:t> 								OR</a:t>
                </a:r>
              </a:p>
              <a:p>
                <a:endParaRPr lang="en-IN" sz="2800" dirty="0">
                  <a:solidFill>
                    <a:srgbClr val="000000"/>
                  </a:solidFill>
                  <a:latin typeface="Calibri" charset="0"/>
                  <a:ea typeface="WenQuanYi Micro Hei" charset="0"/>
                  <a:cs typeface="WenQuanYi Micro Hei" charset="0"/>
                </a:endParaRPr>
              </a:p>
              <a:p>
                <a14:m>
                  <m:oMath xmlns:m="http://schemas.openxmlformats.org/officeDocument/2006/math">
                    <m:r>
                      <a:rPr lang="en-IN" sz="2800" i="1">
                        <a:solidFill>
                          <a:srgbClr val="000000"/>
                        </a:solidFill>
                        <a:latin typeface="Cambria Math" panose="02040503050406030204" pitchFamily="18" charset="0"/>
                        <a:ea typeface="WenQuanYi Micro Hei" charset="0"/>
                        <a:cs typeface="WenQuanYi Micro Hei" charset="0"/>
                      </a:rPr>
                      <m:t>𝑃</m:t>
                    </m:r>
                    <m:d>
                      <m:dPr>
                        <m:ctrlPr>
                          <a:rPr lang="en-IN" sz="2800" i="1">
                            <a:solidFill>
                              <a:srgbClr val="000000"/>
                            </a:solidFill>
                            <a:latin typeface="Cambria Math"/>
                            <a:ea typeface="WenQuanYi Micro Hei" charset="0"/>
                            <a:cs typeface="WenQuanYi Micro Hei" charset="0"/>
                          </a:rPr>
                        </m:ctrlPr>
                      </m:dPr>
                      <m:e>
                        <m:r>
                          <a:rPr lang="en-IN" sz="2800" i="1">
                            <a:solidFill>
                              <a:srgbClr val="000000"/>
                            </a:solidFill>
                            <a:latin typeface="Cambria Math" panose="02040503050406030204" pitchFamily="18" charset="0"/>
                            <a:ea typeface="WenQuanYi Micro Hei" charset="0"/>
                            <a:cs typeface="WenQuanYi Micro Hei" charset="0"/>
                          </a:rPr>
                          <m:t>𝐵</m:t>
                        </m:r>
                        <m:r>
                          <a:rPr lang="en-IN" sz="2800" b="0" i="1" smtClean="0">
                            <a:solidFill>
                              <a:srgbClr val="000000"/>
                            </a:solidFill>
                            <a:latin typeface="Cambria Math" panose="02040503050406030204" pitchFamily="18" charset="0"/>
                            <a:ea typeface="WenQuanYi Micro Hei" charset="0"/>
                            <a:cs typeface="WenQuanYi Micro Hei" charset="0"/>
                          </a:rPr>
                          <m:t>𝑛</m:t>
                        </m:r>
                        <m:r>
                          <a:rPr lang="en-IN" sz="2800" b="0" i="1" smtClean="0">
                            <a:solidFill>
                              <a:srgbClr val="000000"/>
                            </a:solidFill>
                            <a:latin typeface="Cambria Math" panose="02040503050406030204" pitchFamily="18" charset="0"/>
                            <a:ea typeface="WenQuanYi Micro Hei" charset="0"/>
                            <a:cs typeface="WenQuanYi Micro Hei" charset="0"/>
                          </a:rPr>
                          <m:t>|</m:t>
                        </m:r>
                        <m:r>
                          <m:rPr>
                            <m:sty m:val="p"/>
                          </m:rPr>
                          <a:rPr lang="en-IN" sz="2800" i="1">
                            <a:solidFill>
                              <a:srgbClr val="000000"/>
                            </a:solidFill>
                            <a:latin typeface="Cambria Math" panose="02040503050406030204" pitchFamily="18" charset="0"/>
                            <a:ea typeface="WenQuanYi Micro Hei" charset="0"/>
                            <a:cs typeface="WenQuanYi Micro Hei" charset="0"/>
                          </a:rPr>
                          <m:t>A</m:t>
                        </m:r>
                      </m:e>
                    </m:d>
                    <m:r>
                      <a:rPr lang="en-IN" sz="3200" i="1">
                        <a:solidFill>
                          <a:srgbClr val="000000"/>
                        </a:solidFill>
                        <a:latin typeface="Cambria Math" panose="02040503050406030204" pitchFamily="18" charset="0"/>
                        <a:ea typeface="WenQuanYi Micro Hei" charset="0"/>
                        <a:cs typeface="WenQuanYi Micro Hei" charset="0"/>
                      </a:rPr>
                      <m:t>=</m:t>
                    </m:r>
                    <m:f>
                      <m:fPr>
                        <m:ctrlPr>
                          <a:rPr lang="en-IN" sz="3200" i="1">
                            <a:solidFill>
                              <a:srgbClr val="000000"/>
                            </a:solidFill>
                            <a:latin typeface="Cambria Math"/>
                          </a:rPr>
                        </m:ctrlPr>
                      </m:fPr>
                      <m:num>
                        <m:r>
                          <a:rPr lang="en-IN" sz="3200" i="1">
                            <a:solidFill>
                              <a:srgbClr val="000000"/>
                            </a:solidFill>
                            <a:latin typeface="Cambria Math" panose="02040503050406030204" pitchFamily="18" charset="0"/>
                          </a:rPr>
                          <m:t>𝑃</m:t>
                        </m:r>
                        <m:d>
                          <m:dPr>
                            <m:ctrlPr>
                              <a:rPr lang="en-IN" sz="3200" i="1">
                                <a:solidFill>
                                  <a:srgbClr val="000000"/>
                                </a:solidFill>
                                <a:latin typeface="Cambria Math"/>
                              </a:rPr>
                            </m:ctrlPr>
                          </m:dPr>
                          <m:e>
                            <m:r>
                              <a:rPr lang="en-IN" sz="3200" i="1">
                                <a:solidFill>
                                  <a:srgbClr val="000000"/>
                                </a:solidFill>
                                <a:latin typeface="Cambria Math" panose="02040503050406030204" pitchFamily="18" charset="0"/>
                              </a:rPr>
                              <m:t>𝐴</m:t>
                            </m:r>
                            <m:r>
                              <a:rPr lang="en-IN" sz="3200" b="0" i="1" smtClean="0">
                                <a:solidFill>
                                  <a:srgbClr val="000000"/>
                                </a:solidFill>
                                <a:latin typeface="Cambria Math" panose="02040503050406030204" pitchFamily="18" charset="0"/>
                              </a:rPr>
                              <m:t>|</m:t>
                            </m:r>
                            <m:r>
                              <m:rPr>
                                <m:sty m:val="p"/>
                              </m:rPr>
                              <a:rPr lang="en-IN" sz="3200" i="1">
                                <a:solidFill>
                                  <a:srgbClr val="000000"/>
                                </a:solidFill>
                                <a:latin typeface="Cambria Math" panose="02040503050406030204" pitchFamily="18" charset="0"/>
                              </a:rPr>
                              <m:t>B</m:t>
                            </m:r>
                            <m:r>
                              <a:rPr lang="en-IN" sz="3200" b="0" i="1" smtClean="0">
                                <a:solidFill>
                                  <a:srgbClr val="000000"/>
                                </a:solidFill>
                                <a:latin typeface="Cambria Math" panose="02040503050406030204" pitchFamily="18" charset="0"/>
                              </a:rPr>
                              <m:t>𝑛</m:t>
                            </m:r>
                          </m:e>
                        </m:d>
                        <m:r>
                          <a:rPr lang="en-IN" sz="3200" i="1">
                            <a:solidFill>
                              <a:srgbClr val="000000"/>
                            </a:solidFill>
                            <a:latin typeface="Cambria Math" panose="02040503050406030204" pitchFamily="18" charset="0"/>
                          </a:rPr>
                          <m:t>𝑃</m:t>
                        </m:r>
                        <m:r>
                          <a:rPr lang="en-IN" sz="3200" i="1">
                            <a:solidFill>
                              <a:srgbClr val="000000"/>
                            </a:solidFill>
                            <a:latin typeface="Cambria Math" panose="02040503050406030204" pitchFamily="18" charset="0"/>
                          </a:rPr>
                          <m:t>(</m:t>
                        </m:r>
                        <m:r>
                          <a:rPr lang="en-IN" sz="3200" i="1">
                            <a:solidFill>
                              <a:srgbClr val="000000"/>
                            </a:solidFill>
                            <a:latin typeface="Cambria Math" panose="02040503050406030204" pitchFamily="18" charset="0"/>
                          </a:rPr>
                          <m:t>𝐵𝑛</m:t>
                        </m:r>
                        <m:r>
                          <a:rPr lang="en-IN" sz="3200" i="1">
                            <a:solidFill>
                              <a:srgbClr val="000000"/>
                            </a:solidFill>
                            <a:latin typeface="Cambria Math" panose="02040503050406030204" pitchFamily="18" charset="0"/>
                          </a:rPr>
                          <m:t>)</m:t>
                        </m:r>
                      </m:num>
                      <m:den>
                        <m:nary>
                          <m:naryPr>
                            <m:chr m:val="∑"/>
                            <m:ctrlPr>
                              <a:rPr lang="en-IN" sz="3200" i="1" smtClean="0">
                                <a:solidFill>
                                  <a:srgbClr val="000000"/>
                                </a:solidFill>
                                <a:latin typeface="Cambria Math"/>
                              </a:rPr>
                            </m:ctrlPr>
                          </m:naryPr>
                          <m:sub>
                            <m:r>
                              <m:rPr>
                                <m:brk m:alnAt="23"/>
                              </m:rPr>
                              <a:rPr lang="en-IN" sz="3200" b="0" i="1" smtClean="0">
                                <a:solidFill>
                                  <a:srgbClr val="000000"/>
                                </a:solidFill>
                                <a:latin typeface="Cambria Math" panose="02040503050406030204" pitchFamily="18" charset="0"/>
                              </a:rPr>
                              <m:t>𝑖</m:t>
                            </m:r>
                            <m:r>
                              <a:rPr lang="en-IN" sz="3200" b="0" i="1" smtClean="0">
                                <a:solidFill>
                                  <a:srgbClr val="000000"/>
                                </a:solidFill>
                                <a:latin typeface="Cambria Math" panose="02040503050406030204" pitchFamily="18" charset="0"/>
                              </a:rPr>
                              <m:t>=1</m:t>
                            </m:r>
                          </m:sub>
                          <m:sup>
                            <m:r>
                              <a:rPr lang="en-IN" sz="3200" b="0" i="1" smtClean="0">
                                <a:solidFill>
                                  <a:srgbClr val="000000"/>
                                </a:solidFill>
                                <a:latin typeface="Cambria Math" panose="02040503050406030204" pitchFamily="18" charset="0"/>
                              </a:rPr>
                              <m:t>𝑘</m:t>
                            </m:r>
                          </m:sup>
                          <m:e>
                            <m:r>
                              <a:rPr lang="en-IN" sz="3200" i="1">
                                <a:solidFill>
                                  <a:srgbClr val="000000"/>
                                </a:solidFill>
                                <a:latin typeface="Cambria Math" panose="02040503050406030204" pitchFamily="18" charset="0"/>
                                <a:ea typeface="WenQuanYi Micro Hei" charset="0"/>
                                <a:cs typeface="WenQuanYi Micro Hei" charset="0"/>
                              </a:rPr>
                              <m:t>𝑃</m:t>
                            </m:r>
                            <m:d>
                              <m:dPr>
                                <m:ctrlPr>
                                  <a:rPr lang="en-IN" sz="3200" i="1">
                                    <a:solidFill>
                                      <a:srgbClr val="000000"/>
                                    </a:solidFill>
                                    <a:latin typeface="Cambria Math"/>
                                    <a:ea typeface="WenQuanYi Micro Hei" charset="0"/>
                                    <a:cs typeface="WenQuanYi Micro Hei" charset="0"/>
                                  </a:rPr>
                                </m:ctrlPr>
                              </m:dPr>
                              <m:e>
                                <m:r>
                                  <a:rPr lang="en-IN" sz="3200" i="1">
                                    <a:solidFill>
                                      <a:srgbClr val="000000"/>
                                    </a:solidFill>
                                    <a:latin typeface="Cambria Math" panose="02040503050406030204" pitchFamily="18" charset="0"/>
                                    <a:ea typeface="WenQuanYi Micro Hei" charset="0"/>
                                    <a:cs typeface="WenQuanYi Micro Hei" charset="0"/>
                                  </a:rPr>
                                  <m:t>𝐴</m:t>
                                </m:r>
                                <m:r>
                                  <a:rPr lang="en-IN" sz="3200" b="0" i="1" smtClean="0">
                                    <a:solidFill>
                                      <a:srgbClr val="000000"/>
                                    </a:solidFill>
                                    <a:latin typeface="Cambria Math" panose="02040503050406030204" pitchFamily="18" charset="0"/>
                                    <a:ea typeface="WenQuanYi Micro Hei" charset="0"/>
                                    <a:cs typeface="WenQuanYi Micro Hei" charset="0"/>
                                  </a:rPr>
                                  <m:t>|</m:t>
                                </m:r>
                                <m:r>
                                  <m:rPr>
                                    <m:sty m:val="p"/>
                                  </m:rPr>
                                  <a:rPr lang="en-IN" sz="3200" i="1">
                                    <a:solidFill>
                                      <a:srgbClr val="000000"/>
                                    </a:solidFill>
                                    <a:latin typeface="Cambria Math" panose="02040503050406030204" pitchFamily="18" charset="0"/>
                                    <a:ea typeface="WenQuanYi Micro Hei" charset="0"/>
                                    <a:cs typeface="WenQuanYi Micro Hei" charset="0"/>
                                  </a:rPr>
                                  <m:t>B</m:t>
                                </m:r>
                                <m:r>
                                  <a:rPr lang="en-IN" sz="3200" b="0" i="1" smtClean="0">
                                    <a:solidFill>
                                      <a:srgbClr val="000000"/>
                                    </a:solidFill>
                                    <a:latin typeface="Cambria Math" panose="02040503050406030204" pitchFamily="18" charset="0"/>
                                    <a:ea typeface="WenQuanYi Micro Hei" charset="0"/>
                                    <a:cs typeface="WenQuanYi Micro Hei" charset="0"/>
                                  </a:rPr>
                                  <m:t>𝑖</m:t>
                                </m:r>
                              </m:e>
                            </m:d>
                            <m:r>
                              <a:rPr lang="en-IN" sz="3200" i="1">
                                <a:solidFill>
                                  <a:srgbClr val="000000"/>
                                </a:solidFill>
                                <a:latin typeface="Cambria Math" panose="02040503050406030204" pitchFamily="18" charset="0"/>
                                <a:ea typeface="Cambria Math" panose="02040503050406030204" pitchFamily="18" charset="0"/>
                                <a:cs typeface="WenQuanYi Micro Hei" charset="0"/>
                              </a:rPr>
                              <m:t>⋅</m:t>
                            </m:r>
                            <m:r>
                              <a:rPr lang="en-IN" sz="3200" i="1">
                                <a:solidFill>
                                  <a:srgbClr val="000000"/>
                                </a:solidFill>
                                <a:latin typeface="Cambria Math" panose="02040503050406030204" pitchFamily="18" charset="0"/>
                                <a:ea typeface="Cambria Math" panose="02040503050406030204" pitchFamily="18" charset="0"/>
                                <a:cs typeface="WenQuanYi Micro Hei" charset="0"/>
                              </a:rPr>
                              <m:t>𝑃</m:t>
                            </m:r>
                            <m:d>
                              <m:dPr>
                                <m:ctrlPr>
                                  <a:rPr lang="en-IN" sz="3200" i="1">
                                    <a:solidFill>
                                      <a:srgbClr val="000000"/>
                                    </a:solidFill>
                                    <a:latin typeface="Cambria Math"/>
                                    <a:ea typeface="Cambria Math" panose="02040503050406030204" pitchFamily="18" charset="0"/>
                                    <a:cs typeface="WenQuanYi Micro Hei" charset="0"/>
                                  </a:rPr>
                                </m:ctrlPr>
                              </m:dPr>
                              <m:e>
                                <m:r>
                                  <a:rPr lang="en-IN" sz="3200" i="1">
                                    <a:solidFill>
                                      <a:srgbClr val="000000"/>
                                    </a:solidFill>
                                    <a:latin typeface="Cambria Math" panose="02040503050406030204" pitchFamily="18" charset="0"/>
                                    <a:ea typeface="Cambria Math" panose="02040503050406030204" pitchFamily="18" charset="0"/>
                                    <a:cs typeface="WenQuanYi Micro Hei" charset="0"/>
                                  </a:rPr>
                                  <m:t>𝐵</m:t>
                                </m:r>
                                <m:r>
                                  <a:rPr lang="en-IN" sz="3200" b="0" i="1" smtClean="0">
                                    <a:solidFill>
                                      <a:srgbClr val="000000"/>
                                    </a:solidFill>
                                    <a:latin typeface="Cambria Math" panose="02040503050406030204" pitchFamily="18" charset="0"/>
                                    <a:ea typeface="Cambria Math" panose="02040503050406030204" pitchFamily="18" charset="0"/>
                                    <a:cs typeface="WenQuanYi Micro Hei" charset="0"/>
                                  </a:rPr>
                                  <m:t>𝑖</m:t>
                                </m:r>
                              </m:e>
                            </m:d>
                          </m:e>
                        </m:nary>
                      </m:den>
                    </m:f>
                  </m:oMath>
                </a14:m>
                <a:r>
                  <a:rPr lang="en-IN" sz="2800" dirty="0">
                    <a:solidFill>
                      <a:srgbClr val="000000"/>
                    </a:solidFill>
                    <a:latin typeface="Calibri" charset="0"/>
                    <a:ea typeface="WenQuanYi Micro Hei" charset="0"/>
                    <a:cs typeface="WenQuanYi Micro Hei" charset="0"/>
                  </a:rPr>
                  <a:t>          where, </a:t>
                </a:r>
                <a14:m>
                  <m:oMath xmlns:m="http://schemas.openxmlformats.org/officeDocument/2006/math">
                    <m:r>
                      <a:rPr lang="en-IN" sz="2800" b="0" i="1" smtClean="0">
                        <a:solidFill>
                          <a:srgbClr val="000000"/>
                        </a:solidFill>
                        <a:latin typeface="Cambria Math" panose="02040503050406030204" pitchFamily="18" charset="0"/>
                        <a:ea typeface="WenQuanYi Micro Hei" charset="0"/>
                        <a:cs typeface="WenQuanYi Micro Hei" charset="0"/>
                      </a:rPr>
                      <m:t>1</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𝑛</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m:t>
                    </m:r>
                    <m:r>
                      <a:rPr lang="en-IN" sz="2800" b="0" i="1" smtClean="0">
                        <a:solidFill>
                          <a:srgbClr val="000000"/>
                        </a:solidFill>
                        <a:latin typeface="Cambria Math" panose="02040503050406030204" pitchFamily="18" charset="0"/>
                        <a:ea typeface="Cambria Math" panose="02040503050406030204" pitchFamily="18" charset="0"/>
                        <a:cs typeface="WenQuanYi Micro Hei" charset="0"/>
                      </a:rPr>
                      <m:t>𝑘</m:t>
                    </m:r>
                  </m:oMath>
                </a14:m>
                <a:endParaRPr lang="en-IN" sz="2800" dirty="0">
                  <a:solidFill>
                    <a:srgbClr val="000000"/>
                  </a:solidFill>
                  <a:latin typeface="Calibri" charset="0"/>
                  <a:ea typeface="WenQuanYi Micro Hei" charset="0"/>
                  <a:cs typeface="WenQuanYi Micro Hei"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998454" y="2007909"/>
                <a:ext cx="10997065" cy="3029804"/>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8744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Bayes' rule is used in various occasions including a medical testing for a rare disease. With Bayes' rule, we can estimate the probability of actually having the condition given the test coming out positive.</a:t>
            </a:r>
          </a:p>
          <a:p>
            <a:r>
              <a:rPr lang="en-IN" b="1" dirty="0"/>
              <a:t>Bayes’ theorem</a:t>
            </a:r>
            <a:r>
              <a:rPr lang="en-IN" dirty="0"/>
              <a:t> describes the probability of occurrence of an event related to any condition</a:t>
            </a:r>
          </a:p>
          <a:p>
            <a:r>
              <a:rPr lang="en-IN" dirty="0"/>
              <a:t>Bayes theorem is also known as the formula for the probability of “causes”  For example: if we have to calculate the probability of taking a blue ball from the second bag out of three different bags of balls, where each bag contains three different colour balls viz. red, blue, black.</a:t>
            </a:r>
          </a:p>
          <a:p>
            <a:endParaRPr lang="en-IN" dirty="0"/>
          </a:p>
        </p:txBody>
      </p:sp>
    </p:spTree>
    <p:extLst>
      <p:ext uri="{BB962C8B-B14F-4D97-AF65-F5344CB8AC3E}">
        <p14:creationId xmlns:p14="http://schemas.microsoft.com/office/powerpoint/2010/main" val="413479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EXAMPLE </a:t>
            </a:r>
            <a:r>
              <a:rPr lang="en-IN" sz="2800" dirty="0" smtClean="0"/>
              <a:t>17  </a:t>
            </a:r>
            <a:r>
              <a:rPr lang="en-IN" sz="2800" dirty="0"/>
              <a:t>A bag I contains 4 white and 6 black balls while another Bag II contains 4 white and 3 black balls. One ball is drawn at random from one of the bags, and it is found to be black. Find the probability that it was drawn from Bag I.</a:t>
            </a:r>
            <a:br>
              <a:rPr lang="en-IN" sz="2800" dirty="0"/>
            </a:br>
            <a:endParaRPr lang="en-IN" sz="2800" dirty="0"/>
          </a:p>
        </p:txBody>
      </p:sp>
      <p:sp>
        <p:nvSpPr>
          <p:cNvPr id="3" name="Content Placeholder 2"/>
          <p:cNvSpPr>
            <a:spLocks noGrp="1"/>
          </p:cNvSpPr>
          <p:nvPr>
            <p:ph idx="1"/>
          </p:nvPr>
        </p:nvSpPr>
        <p:spPr/>
        <p:txBody>
          <a:bodyPr/>
          <a:lstStyle/>
          <a:p>
            <a:r>
              <a:rPr lang="en-IN" dirty="0"/>
              <a:t>Let B1 be the event of choosing bag I, B2 the event of choosing bag II, and A be the event of drawing a black ball.</a:t>
            </a:r>
          </a:p>
          <a:p>
            <a:r>
              <a:rPr lang="en-IN" dirty="0"/>
              <a:t>Then, P(B1) =P(B2) =1/2</a:t>
            </a:r>
          </a:p>
          <a:p>
            <a:r>
              <a:rPr lang="en-IN" dirty="0"/>
              <a:t>Also, </a:t>
            </a:r>
            <a:endParaRPr lang="en-IN" dirty="0" smtClean="0"/>
          </a:p>
          <a:p>
            <a:r>
              <a:rPr lang="en-IN" dirty="0" smtClean="0"/>
              <a:t>P(A|B1</a:t>
            </a:r>
            <a:r>
              <a:rPr lang="en-IN" dirty="0"/>
              <a:t>) = P(drawing a black ball from Bag I) = 6/10 = 3/5</a:t>
            </a:r>
          </a:p>
          <a:p>
            <a:r>
              <a:rPr lang="en-IN" dirty="0"/>
              <a:t>P(A|B2) = P(drawing a black ball from Bag II) = 3/7</a:t>
            </a:r>
          </a:p>
          <a:p>
            <a:r>
              <a:rPr lang="en-IN" dirty="0"/>
              <a:t>By using Bayes’ theorem, the probability of drawing a black ball from bag I out of two bags,</a:t>
            </a:r>
          </a:p>
          <a:p>
            <a:endParaRPr lang="en-IN" dirty="0"/>
          </a:p>
        </p:txBody>
      </p:sp>
    </p:spTree>
    <p:extLst>
      <p:ext uri="{BB962C8B-B14F-4D97-AF65-F5344CB8AC3E}">
        <p14:creationId xmlns:p14="http://schemas.microsoft.com/office/powerpoint/2010/main" val="335800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0"/>
                <a14:m>
                  <m:oMath xmlns:m="http://schemas.openxmlformats.org/officeDocument/2006/math">
                    <m:r>
                      <a:rPr lang="en-IN" i="1">
                        <a:latin typeface="Cambria Math"/>
                      </a:rPr>
                      <m:t>𝑃</m:t>
                    </m:r>
                    <m:d>
                      <m:dPr>
                        <m:ctrlPr>
                          <a:rPr lang="en-IN" i="1">
                            <a:latin typeface="Cambria Math"/>
                          </a:rPr>
                        </m:ctrlPr>
                      </m:dPr>
                      <m:e>
                        <m:r>
                          <a:rPr lang="en-IN" i="1">
                            <a:latin typeface="Cambria Math"/>
                          </a:rPr>
                          <m:t>𝐵</m:t>
                        </m:r>
                        <m:r>
                          <a:rPr lang="en-IN" i="1">
                            <a:latin typeface="Cambria Math"/>
                          </a:rPr>
                          <m:t>1|</m:t>
                        </m:r>
                        <m:r>
                          <a:rPr lang="en-IN" i="1">
                            <a:latin typeface="Cambria Math"/>
                          </a:rPr>
                          <m:t>𝐴</m:t>
                        </m:r>
                      </m:e>
                    </m:d>
                    <m:r>
                      <a:rPr lang="en-IN" i="1">
                        <a:latin typeface="Cambria Math"/>
                      </a:rPr>
                      <m:t>=</m:t>
                    </m:r>
                    <m:f>
                      <m:fPr>
                        <m:ctrlPr>
                          <a:rPr lang="en-IN" i="1">
                            <a:latin typeface="Cambria Math"/>
                          </a:rPr>
                        </m:ctrlPr>
                      </m:fPr>
                      <m:num>
                        <m:r>
                          <a:rPr lang="en-IN" i="1">
                            <a:latin typeface="Cambria Math"/>
                          </a:rPr>
                          <m:t>𝑃</m:t>
                        </m:r>
                        <m:d>
                          <m:dPr>
                            <m:ctrlPr>
                              <a:rPr lang="en-IN" i="1">
                                <a:latin typeface="Cambria Math"/>
                              </a:rPr>
                            </m:ctrlPr>
                          </m:dPr>
                          <m:e>
                            <m:r>
                              <a:rPr lang="en-IN" i="1">
                                <a:latin typeface="Cambria Math"/>
                              </a:rPr>
                              <m:t>𝐴</m:t>
                            </m:r>
                            <m:r>
                              <a:rPr lang="en-IN" i="1">
                                <a:latin typeface="Cambria Math"/>
                              </a:rPr>
                              <m:t>|</m:t>
                            </m:r>
                            <m:r>
                              <a:rPr lang="en-IN" i="1">
                                <a:latin typeface="Cambria Math"/>
                              </a:rPr>
                              <m:t>𝐵</m:t>
                            </m:r>
                            <m:r>
                              <a:rPr lang="en-IN" i="1">
                                <a:latin typeface="Cambria Math"/>
                              </a:rPr>
                              <m:t>1</m:t>
                            </m:r>
                          </m:e>
                        </m:d>
                        <m:r>
                          <a:rPr lang="en-IN" i="1">
                            <a:latin typeface="Cambria Math"/>
                          </a:rPr>
                          <m:t>𝑃</m:t>
                        </m:r>
                        <m:r>
                          <a:rPr lang="en-IN" i="1">
                            <a:latin typeface="Cambria Math"/>
                          </a:rPr>
                          <m:t>(</m:t>
                        </m:r>
                        <m:r>
                          <a:rPr lang="en-IN" i="1">
                            <a:latin typeface="Cambria Math"/>
                          </a:rPr>
                          <m:t>𝐵</m:t>
                        </m:r>
                        <m:r>
                          <a:rPr lang="en-IN" i="1">
                            <a:latin typeface="Cambria Math"/>
                          </a:rPr>
                          <m:t>1)</m:t>
                        </m:r>
                      </m:num>
                      <m:den>
                        <m:r>
                          <a:rPr lang="en-IN" i="1">
                            <a:latin typeface="Cambria Math"/>
                          </a:rPr>
                          <m:t>𝑃</m:t>
                        </m:r>
                        <m:d>
                          <m:dPr>
                            <m:ctrlPr>
                              <a:rPr lang="en-IN" i="1">
                                <a:latin typeface="Cambria Math"/>
                              </a:rPr>
                            </m:ctrlPr>
                          </m:dPr>
                          <m:e>
                            <m:r>
                              <a:rPr lang="en-IN" i="1">
                                <a:latin typeface="Cambria Math"/>
                              </a:rPr>
                              <m:t>𝐴</m:t>
                            </m:r>
                            <m:r>
                              <a:rPr lang="en-IN" i="1">
                                <a:latin typeface="Cambria Math"/>
                              </a:rPr>
                              <m:t>|</m:t>
                            </m:r>
                            <m:r>
                              <a:rPr lang="en-IN" i="1">
                                <a:latin typeface="Cambria Math"/>
                              </a:rPr>
                              <m:t>𝐵</m:t>
                            </m:r>
                            <m:r>
                              <a:rPr lang="en-IN" i="1">
                                <a:latin typeface="Cambria Math"/>
                              </a:rPr>
                              <m:t>1</m:t>
                            </m:r>
                          </m:e>
                        </m:d>
                        <m:r>
                          <a:rPr lang="en-IN" i="1">
                            <a:latin typeface="Cambria Math"/>
                          </a:rPr>
                          <m:t>⋅</m:t>
                        </m:r>
                        <m:r>
                          <a:rPr lang="en-IN" i="1">
                            <a:latin typeface="Cambria Math"/>
                          </a:rPr>
                          <m:t>𝑃</m:t>
                        </m:r>
                        <m:d>
                          <m:dPr>
                            <m:ctrlPr>
                              <a:rPr lang="en-IN" i="1">
                                <a:latin typeface="Cambria Math"/>
                              </a:rPr>
                            </m:ctrlPr>
                          </m:dPr>
                          <m:e>
                            <m:r>
                              <a:rPr lang="en-IN" i="1">
                                <a:latin typeface="Cambria Math"/>
                              </a:rPr>
                              <m:t>𝐵</m:t>
                            </m:r>
                            <m:r>
                              <a:rPr lang="en-IN" i="1">
                                <a:latin typeface="Cambria Math"/>
                              </a:rPr>
                              <m:t>1</m:t>
                            </m:r>
                          </m:e>
                        </m:d>
                        <m:r>
                          <a:rPr lang="en-IN" i="1">
                            <a:latin typeface="Cambria Math"/>
                          </a:rPr>
                          <m:t>+</m:t>
                        </m:r>
                        <m:r>
                          <a:rPr lang="en-IN" i="1">
                            <a:latin typeface="Cambria Math"/>
                          </a:rPr>
                          <m:t>𝑃</m:t>
                        </m:r>
                        <m:d>
                          <m:dPr>
                            <m:ctrlPr>
                              <a:rPr lang="en-IN" i="1">
                                <a:latin typeface="Cambria Math"/>
                              </a:rPr>
                            </m:ctrlPr>
                          </m:dPr>
                          <m:e>
                            <m:r>
                              <a:rPr lang="en-IN" i="1">
                                <a:latin typeface="Cambria Math"/>
                              </a:rPr>
                              <m:t>𝐴</m:t>
                            </m:r>
                            <m:r>
                              <a:rPr lang="en-IN" i="1">
                                <a:latin typeface="Cambria Math"/>
                              </a:rPr>
                              <m:t>|</m:t>
                            </m:r>
                            <m:r>
                              <a:rPr lang="en-IN" i="1">
                                <a:latin typeface="Cambria Math"/>
                              </a:rPr>
                              <m:t>𝐵</m:t>
                            </m:r>
                            <m:r>
                              <a:rPr lang="en-IN" i="1">
                                <a:latin typeface="Cambria Math"/>
                              </a:rPr>
                              <m:t>2</m:t>
                            </m:r>
                          </m:e>
                        </m:d>
                        <m:r>
                          <a:rPr lang="en-IN" i="1">
                            <a:latin typeface="Cambria Math"/>
                          </a:rPr>
                          <m:t>⋅</m:t>
                        </m:r>
                        <m:r>
                          <a:rPr lang="en-IN" i="1">
                            <a:latin typeface="Cambria Math"/>
                          </a:rPr>
                          <m:t>𝑃</m:t>
                        </m:r>
                        <m:d>
                          <m:dPr>
                            <m:ctrlPr>
                              <a:rPr lang="en-IN" i="1">
                                <a:latin typeface="Cambria Math"/>
                              </a:rPr>
                            </m:ctrlPr>
                          </m:dPr>
                          <m:e>
                            <m:r>
                              <a:rPr lang="en-IN" i="1">
                                <a:latin typeface="Cambria Math"/>
                              </a:rPr>
                              <m:t>𝐵</m:t>
                            </m:r>
                            <m:r>
                              <a:rPr lang="en-IN" i="1">
                                <a:latin typeface="Cambria Math"/>
                              </a:rPr>
                              <m:t>2</m:t>
                            </m:r>
                          </m:e>
                        </m:d>
                      </m:den>
                    </m:f>
                  </m:oMath>
                </a14:m>
                <a:endParaRPr lang="en-IN" dirty="0"/>
              </a:p>
              <a:p>
                <a:r>
                  <a:rPr lang="en-IN" dirty="0"/>
                  <a:t> 		= </a:t>
                </a:r>
                <a14:m>
                  <m:oMath xmlns:m="http://schemas.openxmlformats.org/officeDocument/2006/math">
                    <m:f>
                      <m:fPr>
                        <m:ctrlPr>
                          <a:rPr lang="en-IN" i="1">
                            <a:latin typeface="Cambria Math"/>
                          </a:rPr>
                        </m:ctrlPr>
                      </m:fPr>
                      <m:num>
                        <m:d>
                          <m:dPr>
                            <m:ctrlPr>
                              <a:rPr lang="en-IN" i="1">
                                <a:latin typeface="Cambria Math"/>
                              </a:rPr>
                            </m:ctrlPr>
                          </m:dPr>
                          <m:e>
                            <m:f>
                              <m:fPr>
                                <m:ctrlPr>
                                  <a:rPr lang="en-IN" i="1">
                                    <a:latin typeface="Cambria Math"/>
                                  </a:rPr>
                                </m:ctrlPr>
                              </m:fPr>
                              <m:num>
                                <m:r>
                                  <a:rPr lang="en-IN" i="1">
                                    <a:latin typeface="Cambria Math"/>
                                  </a:rPr>
                                  <m:t>3</m:t>
                                </m:r>
                              </m:num>
                              <m:den>
                                <m:r>
                                  <a:rPr lang="en-IN" i="1">
                                    <a:latin typeface="Cambria Math"/>
                                  </a:rPr>
                                  <m:t>5</m:t>
                                </m:r>
                              </m:den>
                            </m:f>
                          </m:e>
                        </m:d>
                        <m:r>
                          <a:rPr lang="en-IN" i="1">
                            <a:latin typeface="Cambria Math"/>
                          </a:rPr>
                          <m:t>∗(</m:t>
                        </m:r>
                        <m:f>
                          <m:fPr>
                            <m:ctrlPr>
                              <a:rPr lang="en-IN" i="1">
                                <a:latin typeface="Cambria Math"/>
                              </a:rPr>
                            </m:ctrlPr>
                          </m:fPr>
                          <m:num>
                            <m:r>
                              <a:rPr lang="en-IN" i="1">
                                <a:latin typeface="Cambria Math"/>
                              </a:rPr>
                              <m:t>1</m:t>
                            </m:r>
                          </m:num>
                          <m:den>
                            <m:r>
                              <a:rPr lang="en-IN" i="1">
                                <a:latin typeface="Cambria Math"/>
                              </a:rPr>
                              <m:t>2</m:t>
                            </m:r>
                          </m:den>
                        </m:f>
                        <m:r>
                          <a:rPr lang="en-IN" i="1">
                            <a:latin typeface="Cambria Math"/>
                          </a:rPr>
                          <m:t>)</m:t>
                        </m:r>
                      </m:num>
                      <m:den>
                        <m:d>
                          <m:dPr>
                            <m:ctrlPr>
                              <a:rPr lang="en-IN" i="1">
                                <a:latin typeface="Cambria Math"/>
                              </a:rPr>
                            </m:ctrlPr>
                          </m:dPr>
                          <m:e>
                            <m:f>
                              <m:fPr>
                                <m:ctrlPr>
                                  <a:rPr lang="en-IN" i="1">
                                    <a:latin typeface="Cambria Math"/>
                                  </a:rPr>
                                </m:ctrlPr>
                              </m:fPr>
                              <m:num>
                                <m:r>
                                  <a:rPr lang="en-IN" i="1">
                                    <a:latin typeface="Cambria Math"/>
                                  </a:rPr>
                                  <m:t>3</m:t>
                                </m:r>
                              </m:num>
                              <m:den>
                                <m:r>
                                  <a:rPr lang="en-IN" i="1">
                                    <a:latin typeface="Cambria Math"/>
                                  </a:rPr>
                                  <m:t>5</m:t>
                                </m:r>
                              </m:den>
                            </m:f>
                          </m:e>
                        </m:d>
                        <m:r>
                          <a:rPr lang="en-IN" i="1">
                            <a:latin typeface="Cambria Math"/>
                          </a:rPr>
                          <m:t>∗</m:t>
                        </m:r>
                        <m:d>
                          <m:dPr>
                            <m:ctrlPr>
                              <a:rPr lang="en-IN" i="1">
                                <a:latin typeface="Cambria Math"/>
                              </a:rPr>
                            </m:ctrlPr>
                          </m:dPr>
                          <m:e>
                            <m:f>
                              <m:fPr>
                                <m:ctrlPr>
                                  <a:rPr lang="en-IN" i="1">
                                    <a:latin typeface="Cambria Math"/>
                                  </a:rPr>
                                </m:ctrlPr>
                              </m:fPr>
                              <m:num>
                                <m:r>
                                  <a:rPr lang="en-IN" i="1">
                                    <a:latin typeface="Cambria Math"/>
                                  </a:rPr>
                                  <m:t>1</m:t>
                                </m:r>
                              </m:num>
                              <m:den>
                                <m:r>
                                  <a:rPr lang="en-IN" i="1">
                                    <a:latin typeface="Cambria Math"/>
                                  </a:rPr>
                                  <m:t>2</m:t>
                                </m:r>
                              </m:den>
                            </m:f>
                          </m:e>
                        </m:d>
                        <m:r>
                          <a:rPr lang="en-IN" i="1">
                            <a:latin typeface="Cambria Math"/>
                          </a:rPr>
                          <m:t>+</m:t>
                        </m:r>
                        <m:d>
                          <m:dPr>
                            <m:ctrlPr>
                              <a:rPr lang="en-IN" i="1">
                                <a:latin typeface="Cambria Math"/>
                              </a:rPr>
                            </m:ctrlPr>
                          </m:dPr>
                          <m:e>
                            <m:f>
                              <m:fPr>
                                <m:ctrlPr>
                                  <a:rPr lang="en-IN" i="1">
                                    <a:latin typeface="Cambria Math"/>
                                  </a:rPr>
                                </m:ctrlPr>
                              </m:fPr>
                              <m:num>
                                <m:r>
                                  <a:rPr lang="en-IN" i="1">
                                    <a:latin typeface="Cambria Math"/>
                                  </a:rPr>
                                  <m:t>3</m:t>
                                </m:r>
                              </m:num>
                              <m:den>
                                <m:r>
                                  <a:rPr lang="en-IN" i="1">
                                    <a:latin typeface="Cambria Math"/>
                                  </a:rPr>
                                  <m:t>7</m:t>
                                </m:r>
                              </m:den>
                            </m:f>
                          </m:e>
                        </m:d>
                        <m:r>
                          <a:rPr lang="en-IN" i="1">
                            <a:latin typeface="Cambria Math"/>
                          </a:rPr>
                          <m:t>∗(</m:t>
                        </m:r>
                        <m:f>
                          <m:fPr>
                            <m:ctrlPr>
                              <a:rPr lang="en-IN" i="1">
                                <a:latin typeface="Cambria Math"/>
                              </a:rPr>
                            </m:ctrlPr>
                          </m:fPr>
                          <m:num>
                            <m:r>
                              <a:rPr lang="en-IN" i="1">
                                <a:latin typeface="Cambria Math"/>
                              </a:rPr>
                              <m:t>1</m:t>
                            </m:r>
                          </m:num>
                          <m:den>
                            <m:r>
                              <a:rPr lang="en-IN" i="1">
                                <a:latin typeface="Cambria Math"/>
                              </a:rPr>
                              <m:t>2</m:t>
                            </m:r>
                          </m:den>
                        </m:f>
                        <m:r>
                          <a:rPr lang="en-IN" i="1">
                            <a:latin typeface="Cambria Math"/>
                          </a:rPr>
                          <m:t>)</m:t>
                        </m:r>
                      </m:den>
                    </m:f>
                  </m:oMath>
                </a14:m>
                <a:endParaRPr lang="en-IN" dirty="0"/>
              </a:p>
              <a:p>
                <a:r>
                  <a:rPr lang="en-IN" dirty="0"/>
                  <a:t>		= 7/12</a:t>
                </a:r>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146965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454"/>
            <a:ext cx="10719062" cy="2434636"/>
          </a:xfrm>
        </p:spPr>
        <p:txBody>
          <a:bodyPr>
            <a:normAutofit/>
          </a:bodyPr>
          <a:lstStyle/>
          <a:p>
            <a:pPr algn="just"/>
            <a:r>
              <a:rPr lang="en-IN" sz="3200" dirty="0">
                <a:solidFill>
                  <a:srgbClr val="000000"/>
                </a:solidFill>
                <a:latin typeface="Calibri" charset="0"/>
                <a:ea typeface="WenQuanYi Micro Hei" charset="0"/>
                <a:cs typeface="WenQuanYi Micro Hei" charset="0"/>
              </a:rPr>
              <a:t>Example </a:t>
            </a:r>
            <a:r>
              <a:rPr lang="en-IN" sz="3200" dirty="0" smtClean="0">
                <a:solidFill>
                  <a:srgbClr val="000000"/>
                </a:solidFill>
                <a:latin typeface="Calibri" charset="0"/>
                <a:ea typeface="WenQuanYi Micro Hei" charset="0"/>
                <a:cs typeface="WenQuanYi Micro Hei" charset="0"/>
              </a:rPr>
              <a:t>18: </a:t>
            </a:r>
            <a:r>
              <a:rPr lang="en-US" sz="3200" dirty="0">
                <a:solidFill>
                  <a:srgbClr val="000000"/>
                </a:solidFill>
                <a:latin typeface="Calibri" charset="0"/>
                <a:ea typeface="WenQuanYi Micro Hei" charset="0"/>
                <a:cs typeface="WenQuanYi Micro Hei" charset="0"/>
              </a:rPr>
              <a:t>Three boxes namely </a:t>
            </a:r>
            <a:r>
              <a:rPr lang="en-US" sz="3200" dirty="0" smtClean="0">
                <a:solidFill>
                  <a:srgbClr val="000000"/>
                </a:solidFill>
                <a:latin typeface="Calibri" charset="0"/>
                <a:ea typeface="WenQuanYi Micro Hei" charset="0"/>
                <a:cs typeface="WenQuanYi Micro Hei" charset="0"/>
              </a:rPr>
              <a:t>1, </a:t>
            </a:r>
            <a:r>
              <a:rPr lang="en-US" sz="3200" dirty="0">
                <a:solidFill>
                  <a:srgbClr val="000000"/>
                </a:solidFill>
                <a:latin typeface="Calibri" charset="0"/>
                <a:ea typeface="WenQuanYi Micro Hei" charset="0"/>
                <a:cs typeface="WenQuanYi Micro Hei" charset="0"/>
              </a:rPr>
              <a:t>2</a:t>
            </a:r>
            <a:r>
              <a:rPr lang="en-US" sz="3200" dirty="0" smtClean="0">
                <a:solidFill>
                  <a:srgbClr val="000000"/>
                </a:solidFill>
                <a:latin typeface="Calibri" charset="0"/>
                <a:ea typeface="WenQuanYi Micro Hei" charset="0"/>
                <a:cs typeface="WenQuanYi Micro Hei" charset="0"/>
              </a:rPr>
              <a:t> </a:t>
            </a:r>
            <a:r>
              <a:rPr lang="en-US" sz="3200" dirty="0">
                <a:solidFill>
                  <a:srgbClr val="000000"/>
                </a:solidFill>
                <a:latin typeface="Calibri" charset="0"/>
                <a:ea typeface="WenQuanYi Micro Hei" charset="0"/>
                <a:cs typeface="WenQuanYi Micro Hei" charset="0"/>
              </a:rPr>
              <a:t>and </a:t>
            </a:r>
            <a:r>
              <a:rPr lang="en-US" sz="3200" dirty="0" smtClean="0">
                <a:solidFill>
                  <a:srgbClr val="000000"/>
                </a:solidFill>
                <a:latin typeface="Calibri" charset="0"/>
                <a:ea typeface="WenQuanYi Micro Hei" charset="0"/>
                <a:cs typeface="WenQuanYi Micro Hei" charset="0"/>
              </a:rPr>
              <a:t>3 </a:t>
            </a:r>
            <a:r>
              <a:rPr lang="en-US" sz="3200" dirty="0">
                <a:solidFill>
                  <a:srgbClr val="000000"/>
                </a:solidFill>
                <a:latin typeface="Calibri" charset="0"/>
                <a:ea typeface="WenQuanYi Micro Hei" charset="0"/>
                <a:cs typeface="WenQuanYi Micro Hei" charset="0"/>
              </a:rPr>
              <a:t>contain 10%, 20% and 30% of defective joints respectively. A joint is selected at random which was found defective then determine the probability that it comes from (i) box </a:t>
            </a:r>
            <a:r>
              <a:rPr lang="en-US" sz="3200" dirty="0" smtClean="0">
                <a:solidFill>
                  <a:srgbClr val="000000"/>
                </a:solidFill>
                <a:latin typeface="Calibri" charset="0"/>
                <a:ea typeface="WenQuanYi Micro Hei" charset="0"/>
                <a:cs typeface="WenQuanYi Micro Hei" charset="0"/>
              </a:rPr>
              <a:t>1(ii</a:t>
            </a:r>
            <a:r>
              <a:rPr lang="en-US" sz="3200" dirty="0">
                <a:solidFill>
                  <a:srgbClr val="000000"/>
                </a:solidFill>
                <a:latin typeface="Calibri" charset="0"/>
                <a:ea typeface="WenQuanYi Micro Hei" charset="0"/>
                <a:cs typeface="WenQuanYi Micro Hei" charset="0"/>
              </a:rPr>
              <a:t>) box </a:t>
            </a:r>
            <a:r>
              <a:rPr lang="en-US" sz="3200" dirty="0" smtClean="0">
                <a:solidFill>
                  <a:srgbClr val="000000"/>
                </a:solidFill>
                <a:latin typeface="Calibri" charset="0"/>
                <a:ea typeface="WenQuanYi Micro Hei" charset="0"/>
                <a:cs typeface="WenQuanYi Micro Hei" charset="0"/>
              </a:rPr>
              <a:t>2 </a:t>
            </a:r>
            <a:r>
              <a:rPr lang="en-US" sz="3200" dirty="0">
                <a:solidFill>
                  <a:srgbClr val="000000"/>
                </a:solidFill>
                <a:latin typeface="Calibri" charset="0"/>
                <a:ea typeface="WenQuanYi Micro Hei" charset="0"/>
                <a:cs typeface="WenQuanYi Micro Hei" charset="0"/>
              </a:rPr>
              <a:t>(iii) box </a:t>
            </a:r>
            <a:r>
              <a:rPr lang="en-US" sz="3200" dirty="0" smtClean="0">
                <a:solidFill>
                  <a:srgbClr val="000000"/>
                </a:solidFill>
                <a:latin typeface="Calibri" charset="0"/>
                <a:ea typeface="WenQuanYi Micro Hei" charset="0"/>
                <a:cs typeface="WenQuanYi Micro Hei" charset="0"/>
              </a:rPr>
              <a:t>3. </a:t>
            </a:r>
            <a:endParaRPr lang="en-US" sz="3200" dirty="0">
              <a:solidFill>
                <a:srgbClr val="000000"/>
              </a:solidFill>
              <a:latin typeface="Calibri" charset="0"/>
              <a:ea typeface="WenQuanYi Micro Hei" charset="0"/>
              <a:cs typeface="WenQuanYi Micro Hei" charset="0"/>
            </a:endParaRPr>
          </a:p>
        </p:txBody>
      </p:sp>
      <p:sp>
        <p:nvSpPr>
          <p:cNvPr id="3" name="Content Placeholder 2"/>
          <p:cNvSpPr>
            <a:spLocks noGrp="1"/>
          </p:cNvSpPr>
          <p:nvPr>
            <p:ph idx="1"/>
          </p:nvPr>
        </p:nvSpPr>
        <p:spPr>
          <a:xfrm>
            <a:off x="838200" y="2677212"/>
            <a:ext cx="10515600" cy="3440784"/>
          </a:xfrm>
        </p:spPr>
        <p:txBody>
          <a:bodyPr>
            <a:normAutofit/>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Solution: Let S be the sample space.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Consider the following events: </a:t>
            </a:r>
            <a:r>
              <a:rPr lang="en-US" dirty="0">
                <a:latin typeface="Calibri" charset="0"/>
                <a:ea typeface="WenQuanYi Micro Hei" charset="0"/>
                <a:cs typeface="WenQuanYi Micro Hei" charset="0"/>
              </a:rPr>
              <a:t>	</a:t>
            </a:r>
            <a:r>
              <a:rPr lang="en-IN" dirty="0"/>
              <a:t>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a:t>
            </a:r>
            <a:r>
              <a:rPr lang="en-IN" dirty="0" smtClean="0"/>
              <a:t>A: </a:t>
            </a:r>
            <a:r>
              <a:rPr lang="en-IN" dirty="0"/>
              <a:t>Joint is defective </a:t>
            </a:r>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a:t>
            </a:r>
            <a:r>
              <a:rPr lang="en-IN" dirty="0" smtClean="0"/>
              <a:t>B1 </a:t>
            </a:r>
            <a:r>
              <a:rPr lang="en-IN" dirty="0"/>
              <a:t>: The joint comes from box </a:t>
            </a:r>
            <a:r>
              <a:rPr lang="en-IN" dirty="0" smtClean="0"/>
              <a:t>1</a:t>
            </a:r>
            <a:endParaRPr lang="en-IN" dirty="0"/>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a:t>
            </a:r>
            <a:r>
              <a:rPr lang="en-IN" dirty="0" smtClean="0"/>
              <a:t>B2: </a:t>
            </a:r>
            <a:r>
              <a:rPr lang="en-IN" dirty="0"/>
              <a:t>The joint comes from box </a:t>
            </a:r>
            <a:r>
              <a:rPr lang="en-IN" dirty="0" smtClean="0"/>
              <a:t>2</a:t>
            </a:r>
            <a:endParaRPr lang="en-IN" dirty="0"/>
          </a:p>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	B</a:t>
            </a:r>
            <a:r>
              <a:rPr lang="en-IN" dirty="0" smtClean="0"/>
              <a:t>3 </a:t>
            </a:r>
            <a:r>
              <a:rPr lang="en-IN" dirty="0"/>
              <a:t>: The joint comes from box </a:t>
            </a:r>
            <a:r>
              <a:rPr lang="en-IN" dirty="0" smtClean="0"/>
              <a:t>3</a:t>
            </a:r>
            <a:endParaRPr lang="en-IN" dirty="0"/>
          </a:p>
        </p:txBody>
      </p:sp>
    </p:spTree>
    <p:extLst>
      <p:ext uri="{BB962C8B-B14F-4D97-AF65-F5344CB8AC3E}">
        <p14:creationId xmlns:p14="http://schemas.microsoft.com/office/powerpoint/2010/main" val="72006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838200" y="2564090"/>
            <a:ext cx="10515600" cy="3978112"/>
          </a:xfrm>
        </p:spPr>
        <p:txBody>
          <a:bodyPr>
            <a:normAutofit/>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We have </a:t>
            </a:r>
            <a:r>
              <a:rPr lang="en-US" dirty="0" smtClean="0">
                <a:latin typeface="Calibri" charset="0"/>
                <a:ea typeface="WenQuanYi Micro Hei" charset="0"/>
                <a:cs typeface="WenQuanYi Micro Hei" charset="0"/>
              </a:rPr>
              <a:t>P(B1) </a:t>
            </a:r>
            <a:r>
              <a:rPr lang="en-US" dirty="0">
                <a:latin typeface="Calibri" charset="0"/>
                <a:ea typeface="WenQuanYi Micro Hei" charset="0"/>
                <a:cs typeface="WenQuanYi Micro Hei" charset="0"/>
              </a:rPr>
              <a:t>= 1/3, </a:t>
            </a:r>
            <a:r>
              <a:rPr lang="en-US" dirty="0" smtClean="0">
                <a:latin typeface="Calibri" charset="0"/>
                <a:ea typeface="WenQuanYi Micro Hei" charset="0"/>
                <a:cs typeface="WenQuanYi Micro Hei" charset="0"/>
              </a:rPr>
              <a:t>P(B2) </a:t>
            </a:r>
            <a:r>
              <a:rPr lang="en-US" dirty="0">
                <a:latin typeface="Calibri" charset="0"/>
                <a:ea typeface="WenQuanYi Micro Hei" charset="0"/>
                <a:cs typeface="WenQuanYi Micro Hei" charset="0"/>
              </a:rPr>
              <a:t>= 1/3 and </a:t>
            </a:r>
            <a:r>
              <a:rPr lang="en-US" dirty="0" smtClean="0">
                <a:latin typeface="Calibri" charset="0"/>
                <a:ea typeface="WenQuanYi Micro Hei" charset="0"/>
                <a:cs typeface="WenQuanYi Micro Hei" charset="0"/>
              </a:rPr>
              <a:t>P(B3) </a:t>
            </a:r>
            <a:r>
              <a:rPr lang="en-US" dirty="0">
                <a:latin typeface="Calibri" charset="0"/>
                <a:ea typeface="WenQuanYi Micro Hei" charset="0"/>
                <a:cs typeface="WenQuanYi Micro Hei" charset="0"/>
              </a:rPr>
              <a:t>= 1/3.	</a:t>
            </a:r>
            <a:r>
              <a:rPr lang="en-IN" dirty="0"/>
              <a:t> </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Also, we know that </a:t>
            </a:r>
            <a:r>
              <a:rPr lang="en-US" dirty="0" smtClean="0">
                <a:solidFill>
                  <a:srgbClr val="000000"/>
                </a:solidFill>
                <a:latin typeface="Calibri" charset="0"/>
              </a:rPr>
              <a:t>B1</a:t>
            </a:r>
            <a:r>
              <a:rPr lang="en-US" dirty="0" smtClean="0">
                <a:solidFill>
                  <a:srgbClr val="000000"/>
                </a:solidFill>
                <a:latin typeface="Calibri" charset="0"/>
                <a:ea typeface="WenQuanYi Micro Hei" charset="0"/>
                <a:cs typeface="WenQuanYi Micro Hei" charset="0"/>
              </a:rPr>
              <a:t>, B2 </a:t>
            </a:r>
            <a:r>
              <a:rPr lang="en-US" dirty="0">
                <a:solidFill>
                  <a:srgbClr val="000000"/>
                </a:solidFill>
                <a:latin typeface="Calibri" charset="0"/>
                <a:ea typeface="WenQuanYi Micro Hei" charset="0"/>
                <a:cs typeface="WenQuanYi Micro Hei" charset="0"/>
              </a:rPr>
              <a:t>and </a:t>
            </a:r>
            <a:r>
              <a:rPr lang="en-US" dirty="0" smtClean="0">
                <a:solidFill>
                  <a:srgbClr val="000000"/>
                </a:solidFill>
                <a:latin typeface="Calibri" charset="0"/>
                <a:ea typeface="WenQuanYi Micro Hei" charset="0"/>
                <a:cs typeface="WenQuanYi Micro Hei" charset="0"/>
              </a:rPr>
              <a:t>B3 </a:t>
            </a:r>
            <a:r>
              <a:rPr lang="en-US" dirty="0">
                <a:solidFill>
                  <a:srgbClr val="000000"/>
                </a:solidFill>
                <a:latin typeface="Calibri" charset="0"/>
                <a:ea typeface="WenQuanYi Micro Hei" charset="0"/>
                <a:cs typeface="WenQuanYi Micro Hei" charset="0"/>
              </a:rPr>
              <a:t>contain 10%, 20% and 30% of defective joints respectively</a:t>
            </a:r>
            <a:r>
              <a:rPr lang="en-IN" dirty="0">
                <a:solidFill>
                  <a:srgbClr val="000000"/>
                </a:solidFill>
                <a:latin typeface="Calibri" charset="0"/>
                <a:ea typeface="WenQuanYi Micro Hei" charset="0"/>
                <a:cs typeface="WenQuanYi Micro Hei" charset="0"/>
              </a:rPr>
              <a:t>.</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solidFill>
                  <a:srgbClr val="000000"/>
                </a:solidFill>
                <a:latin typeface="Calibri" charset="0"/>
              </a:rPr>
              <a:t>Thus, </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solidFill>
                  <a:srgbClr val="000000"/>
                </a:solidFill>
                <a:latin typeface="Calibri" charset="0"/>
              </a:rPr>
              <a:t>  </a:t>
            </a:r>
            <a:r>
              <a:rPr lang="en-US" dirty="0" smtClean="0"/>
              <a:t>P(A|B1)= </a:t>
            </a:r>
            <a:r>
              <a:rPr lang="en-US" dirty="0"/>
              <a:t>0.1 , </a:t>
            </a:r>
            <a:r>
              <a:rPr lang="en-US" dirty="0" smtClean="0"/>
              <a:t>P(A|B2)=</a:t>
            </a:r>
            <a:r>
              <a:rPr lang="en-US" dirty="0"/>
              <a:t>0.2 and </a:t>
            </a:r>
            <a:r>
              <a:rPr lang="en-US" dirty="0" smtClean="0"/>
              <a:t>P(A|B3)= </a:t>
            </a:r>
            <a:r>
              <a:rPr lang="en-US" dirty="0"/>
              <a:t>0.3</a:t>
            </a: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59042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637783" y="1900210"/>
                <a:ext cx="10515600" cy="3978112"/>
              </a:xfrm>
            </p:spPr>
            <p:txBody>
              <a:bodyPr>
                <a:normAutofit fontScale="85000" lnSpcReduction="10000"/>
              </a:bodyPr>
              <a:lstStyle/>
              <a:p>
                <a:pPr marL="0" indent="0" algn="just">
                  <a:lnSpc>
                    <a:spcPct val="13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sz="3000" dirty="0"/>
                  <a:t>Now the probability that joint comes from box </a:t>
                </a:r>
                <a:r>
                  <a:rPr lang="en-US" sz="3000" dirty="0" smtClean="0"/>
                  <a:t>1 </a:t>
                </a:r>
                <a:r>
                  <a:rPr lang="en-US" sz="3000" dirty="0"/>
                  <a:t>provided that it is defective is given by </a:t>
                </a:r>
                <a:r>
                  <a:rPr lang="en-US" sz="3000" dirty="0" smtClean="0"/>
                  <a:t>P(B1|A).</a:t>
                </a:r>
                <a:r>
                  <a:rPr lang="en-US" sz="3000" dirty="0"/>
                  <a:t>	</a:t>
                </a:r>
                <a:r>
                  <a:rPr lang="en-IN" sz="3000" dirty="0"/>
                  <a:t> </a:t>
                </a:r>
              </a:p>
              <a:p>
                <a:pPr marL="0" indent="0" algn="just">
                  <a:lnSpc>
                    <a:spcPct val="13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sz="3000" dirty="0"/>
                  <a:t>Now using Bayes’ theorem,</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14:m>
                  <m:oMathPara xmlns:m="http://schemas.openxmlformats.org/officeDocument/2006/math">
                    <m:oMathParaPr>
                      <m:jc m:val="centerGroup"/>
                    </m:oMathParaPr>
                    <m:oMath xmlns:m="http://schemas.openxmlformats.org/officeDocument/2006/math">
                      <m:r>
                        <m:rPr>
                          <m:nor/>
                        </m:rPr>
                        <a:rPr lang="en-US"/>
                        <m:t>P</m:t>
                      </m:r>
                      <m:r>
                        <m:rPr>
                          <m:nor/>
                        </m:rPr>
                        <a:rPr lang="en-US"/>
                        <m:t>(</m:t>
                      </m:r>
                      <m:r>
                        <m:rPr>
                          <m:nor/>
                        </m:rPr>
                        <a:rPr lang="en-IN" b="0" i="0" smtClean="0"/>
                        <m:t>B</m:t>
                      </m:r>
                      <m:r>
                        <m:rPr>
                          <m:nor/>
                        </m:rPr>
                        <a:rPr lang="en-IN" b="0" i="0" smtClean="0"/>
                        <m:t>1|</m:t>
                      </m:r>
                      <m:r>
                        <m:rPr>
                          <m:nor/>
                        </m:rPr>
                        <a:rPr lang="en-IN" b="0" i="0" smtClean="0"/>
                        <m:t>A</m:t>
                      </m:r>
                      <m:r>
                        <m:rPr>
                          <m:nor/>
                        </m:rPr>
                        <a:rPr lang="en-US"/>
                        <m:t>) =</m:t>
                      </m:r>
                      <m:f>
                        <m:fPr>
                          <m:ctrlPr>
                            <a:rPr lang="en-IN" i="1">
                              <a:latin typeface="Cambria Math"/>
                            </a:rPr>
                          </m:ctrlPr>
                        </m:fPr>
                        <m:num>
                          <m:r>
                            <a:rPr lang="en-US" i="1">
                              <a:latin typeface="Cambria Math"/>
                            </a:rPr>
                            <m:t>𝑃</m:t>
                          </m:r>
                          <m:d>
                            <m:dPr>
                              <m:ctrlPr>
                                <a:rPr lang="en-IN" i="1">
                                  <a:latin typeface="Cambria Math"/>
                                </a:rPr>
                              </m:ctrlPr>
                            </m:dPr>
                            <m:e>
                              <m:r>
                                <a:rPr lang="en-US" i="1">
                                  <a:latin typeface="Cambria Math"/>
                                </a:rPr>
                                <m:t>𝐵</m:t>
                              </m:r>
                              <m:r>
                                <a:rPr lang="en-US" i="1">
                                  <a:latin typeface="Cambria Math"/>
                                </a:rPr>
                                <m:t>1</m:t>
                              </m:r>
                            </m:e>
                          </m:d>
                          <m:r>
                            <a:rPr lang="en-US" i="1">
                              <a:latin typeface="Cambria Math"/>
                            </a:rPr>
                            <m:t>𝑃</m:t>
                          </m:r>
                          <m:r>
                            <a:rPr lang="en-US" i="1">
                              <a:latin typeface="Cambria Math"/>
                            </a:rPr>
                            <m:t>(</m:t>
                          </m:r>
                          <m:r>
                            <a:rPr lang="en-US" i="1">
                              <a:latin typeface="Cambria Math"/>
                            </a:rPr>
                            <m:t>𝐴</m:t>
                          </m:r>
                          <m:r>
                            <a:rPr lang="en-IN" i="1">
                              <a:latin typeface="Cambria Math"/>
                            </a:rPr>
                            <m:t>|</m:t>
                          </m:r>
                          <m:r>
                            <a:rPr lang="en-US" i="1">
                              <a:latin typeface="Cambria Math"/>
                            </a:rPr>
                            <m:t>𝐵</m:t>
                          </m:r>
                          <m:r>
                            <a:rPr lang="en-US" i="1">
                              <a:latin typeface="Cambria Math"/>
                            </a:rPr>
                            <m:t>1)</m:t>
                          </m:r>
                        </m:num>
                        <m:den>
                          <m:r>
                            <a:rPr lang="en-US" i="1">
                              <a:latin typeface="Cambria Math"/>
                            </a:rPr>
                            <m:t>𝑃</m:t>
                          </m:r>
                          <m:d>
                            <m:dPr>
                              <m:ctrlPr>
                                <a:rPr lang="en-IN" i="1">
                                  <a:latin typeface="Cambria Math"/>
                                </a:rPr>
                              </m:ctrlPr>
                            </m:dPr>
                            <m:e>
                              <m:r>
                                <a:rPr lang="en-US" i="1">
                                  <a:latin typeface="Cambria Math"/>
                                </a:rPr>
                                <m:t>𝐵</m:t>
                              </m:r>
                              <m:r>
                                <a:rPr lang="en-US" i="1">
                                  <a:latin typeface="Cambria Math"/>
                                </a:rPr>
                                <m:t>1</m:t>
                              </m:r>
                            </m:e>
                          </m:d>
                          <m:r>
                            <a:rPr lang="en-US" i="1">
                              <a:latin typeface="Cambria Math"/>
                            </a:rPr>
                            <m:t>𝑃</m:t>
                          </m:r>
                          <m:d>
                            <m:dPr>
                              <m:ctrlPr>
                                <a:rPr lang="en-IN" i="1">
                                  <a:latin typeface="Cambria Math"/>
                                </a:rPr>
                              </m:ctrlPr>
                            </m:dPr>
                            <m:e>
                              <m:r>
                                <a:rPr lang="en-US" i="1">
                                  <a:latin typeface="Cambria Math"/>
                                </a:rPr>
                                <m:t>𝐴</m:t>
                              </m:r>
                              <m:r>
                                <a:rPr lang="en-IN" i="1">
                                  <a:latin typeface="Cambria Math"/>
                                </a:rPr>
                                <m:t>|</m:t>
                              </m:r>
                              <m:r>
                                <a:rPr lang="en-US" i="1">
                                  <a:latin typeface="Cambria Math"/>
                                </a:rPr>
                                <m:t>𝐵</m:t>
                              </m:r>
                              <m:r>
                                <a:rPr lang="en-US" i="1">
                                  <a:latin typeface="Cambria Math"/>
                                </a:rPr>
                                <m:t>1</m:t>
                              </m:r>
                            </m:e>
                          </m:d>
                          <m:r>
                            <a:rPr lang="en-US" i="1">
                              <a:latin typeface="Cambria Math"/>
                            </a:rPr>
                            <m:t>+</m:t>
                          </m:r>
                          <m:r>
                            <a:rPr lang="en-US" i="1">
                              <a:latin typeface="Cambria Math"/>
                            </a:rPr>
                            <m:t>𝑃</m:t>
                          </m:r>
                          <m:d>
                            <m:dPr>
                              <m:ctrlPr>
                                <a:rPr lang="en-IN" i="1">
                                  <a:latin typeface="Cambria Math"/>
                                </a:rPr>
                              </m:ctrlPr>
                            </m:dPr>
                            <m:e>
                              <m:r>
                                <a:rPr lang="en-US" i="1">
                                  <a:latin typeface="Cambria Math"/>
                                </a:rPr>
                                <m:t>𝐵</m:t>
                              </m:r>
                              <m:r>
                                <a:rPr lang="en-US" i="1">
                                  <a:latin typeface="Cambria Math"/>
                                </a:rPr>
                                <m:t>2</m:t>
                              </m:r>
                            </m:e>
                          </m:d>
                          <m:r>
                            <a:rPr lang="en-US" i="1">
                              <a:latin typeface="Cambria Math"/>
                            </a:rPr>
                            <m:t>𝑃</m:t>
                          </m:r>
                          <m:d>
                            <m:dPr>
                              <m:ctrlPr>
                                <a:rPr lang="en-IN" i="1">
                                  <a:latin typeface="Cambria Math"/>
                                </a:rPr>
                              </m:ctrlPr>
                            </m:dPr>
                            <m:e>
                              <m:r>
                                <a:rPr lang="en-US" i="1">
                                  <a:latin typeface="Cambria Math"/>
                                </a:rPr>
                                <m:t>𝐴</m:t>
                              </m:r>
                              <m:r>
                                <a:rPr lang="en-IN" i="1">
                                  <a:latin typeface="Cambria Math"/>
                                </a:rPr>
                                <m:t>|</m:t>
                              </m:r>
                              <m:r>
                                <a:rPr lang="en-US" i="1">
                                  <a:latin typeface="Cambria Math"/>
                                </a:rPr>
                                <m:t>𝐵</m:t>
                              </m:r>
                              <m:r>
                                <a:rPr lang="en-US" i="1">
                                  <a:latin typeface="Cambria Math"/>
                                </a:rPr>
                                <m:t>2</m:t>
                              </m:r>
                            </m:e>
                          </m:d>
                          <m:r>
                            <a:rPr lang="en-US" i="1">
                              <a:latin typeface="Cambria Math"/>
                            </a:rPr>
                            <m:t>+</m:t>
                          </m:r>
                          <m:r>
                            <a:rPr lang="en-US" i="1">
                              <a:latin typeface="Cambria Math"/>
                            </a:rPr>
                            <m:t>𝑃</m:t>
                          </m:r>
                          <m:d>
                            <m:dPr>
                              <m:ctrlPr>
                                <a:rPr lang="en-IN" i="1">
                                  <a:latin typeface="Cambria Math"/>
                                </a:rPr>
                              </m:ctrlPr>
                            </m:dPr>
                            <m:e>
                              <m:r>
                                <a:rPr lang="en-US" i="1">
                                  <a:latin typeface="Cambria Math"/>
                                </a:rPr>
                                <m:t>𝐵</m:t>
                              </m:r>
                              <m:r>
                                <a:rPr lang="en-US" i="1">
                                  <a:latin typeface="Cambria Math"/>
                                </a:rPr>
                                <m:t>3</m:t>
                              </m:r>
                            </m:e>
                          </m:d>
                          <m:r>
                            <a:rPr lang="en-US" i="1">
                              <a:latin typeface="Cambria Math"/>
                            </a:rPr>
                            <m:t>𝑃</m:t>
                          </m:r>
                          <m:r>
                            <a:rPr lang="en-US" i="1">
                              <a:latin typeface="Cambria Math"/>
                            </a:rPr>
                            <m:t>(</m:t>
                          </m:r>
                          <m:r>
                            <a:rPr lang="en-US" i="1">
                              <a:latin typeface="Cambria Math"/>
                            </a:rPr>
                            <m:t>𝐴</m:t>
                          </m:r>
                          <m:r>
                            <a:rPr lang="en-IN" i="1">
                              <a:latin typeface="Cambria Math"/>
                            </a:rPr>
                            <m:t>|</m:t>
                          </m:r>
                          <m:r>
                            <a:rPr lang="en-US" i="1">
                              <a:latin typeface="Cambria Math"/>
                            </a:rPr>
                            <m:t>𝐵</m:t>
                          </m:r>
                          <m:r>
                            <a:rPr lang="en-US" i="1">
                              <a:latin typeface="Cambria Math"/>
                            </a:rPr>
                            <m:t>3)</m:t>
                          </m:r>
                        </m:den>
                      </m:f>
                    </m:oMath>
                  </m:oMathPara>
                </a14:m>
                <a:endParaRPr lang="en-US" dirty="0"/>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14:m>
                  <m:oMathPara xmlns:m="http://schemas.openxmlformats.org/officeDocument/2006/math">
                    <m:oMathParaPr>
                      <m:jc m:val="centerGroup"/>
                    </m:oMathParaPr>
                    <m:oMath xmlns:m="http://schemas.openxmlformats.org/officeDocument/2006/math">
                      <m:r>
                        <m:rPr>
                          <m:nor/>
                        </m:rPr>
                        <a:rPr lang="en-US"/>
                        <m:t>P</m:t>
                      </m:r>
                      <m:r>
                        <m:rPr>
                          <m:nor/>
                        </m:rPr>
                        <a:rPr lang="en-US"/>
                        <m:t>(</m:t>
                      </m:r>
                      <m:r>
                        <m:rPr>
                          <m:nor/>
                        </m:rPr>
                        <a:rPr lang="en-IN" b="0" i="0" smtClean="0"/>
                        <m:t>B</m:t>
                      </m:r>
                      <m:r>
                        <m:rPr>
                          <m:nor/>
                        </m:rPr>
                        <a:rPr lang="en-IN" b="0" i="0" smtClean="0"/>
                        <m:t>1|</m:t>
                      </m:r>
                      <m:r>
                        <m:rPr>
                          <m:nor/>
                        </m:rPr>
                        <a:rPr lang="en-IN" b="0" i="0" smtClean="0"/>
                        <m:t>A</m:t>
                      </m:r>
                      <m:r>
                        <m:rPr>
                          <m:nor/>
                        </m:rPr>
                        <a:rPr lang="en-US"/>
                        <m:t>) = </m:t>
                      </m:r>
                      <m:f>
                        <m:fPr>
                          <m:ctrlPr>
                            <a:rPr lang="en-IN" i="1">
                              <a:latin typeface="Cambria Math"/>
                            </a:rPr>
                          </m:ctrlPr>
                        </m:fPr>
                        <m:num>
                          <m:d>
                            <m:dPr>
                              <m:ctrlPr>
                                <a:rPr lang="en-IN" i="1" smtClean="0">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r>
                            <a:rPr lang="en-US" i="1">
                              <a:latin typeface="Cambria Math" panose="02040503050406030204" pitchFamily="18" charset="0"/>
                            </a:rPr>
                            <m:t>(</m:t>
                          </m:r>
                          <m:r>
                            <a:rPr lang="en-IN" b="0" i="1" smtClean="0">
                              <a:latin typeface="Cambria Math" panose="02040503050406030204" pitchFamily="18" charset="0"/>
                            </a:rPr>
                            <m:t>0.1</m:t>
                          </m:r>
                          <m:r>
                            <a:rPr lang="en-US" i="1">
                              <a:latin typeface="Cambria Math" panose="02040503050406030204" pitchFamily="18" charset="0"/>
                            </a:rPr>
                            <m:t>)</m:t>
                          </m:r>
                        </m:num>
                        <m:den>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d>
                            <m:dPr>
                              <m:ctrlPr>
                                <a:rPr lang="en-IN" i="1">
                                  <a:latin typeface="Cambria Math"/>
                                </a:rPr>
                              </m:ctrlPr>
                            </m:dPr>
                            <m:e>
                              <m:r>
                                <a:rPr lang="en-IN" b="0" i="1" smtClean="0">
                                  <a:latin typeface="Cambria Math" panose="02040503050406030204" pitchFamily="18" charset="0"/>
                                </a:rPr>
                                <m:t>0.1</m:t>
                              </m:r>
                            </m:e>
                          </m:d>
                          <m:r>
                            <a:rPr lang="en-US" i="1">
                              <a:latin typeface="Cambria Math" panose="02040503050406030204" pitchFamily="18" charset="0"/>
                            </a:rPr>
                            <m:t>+</m:t>
                          </m:r>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d>
                            <m:dPr>
                              <m:ctrlPr>
                                <a:rPr lang="en-IN" i="1">
                                  <a:latin typeface="Cambria Math"/>
                                </a:rPr>
                              </m:ctrlPr>
                            </m:dPr>
                            <m:e>
                              <m:r>
                                <a:rPr lang="en-IN" b="0" i="1" smtClean="0">
                                  <a:latin typeface="Cambria Math" panose="02040503050406030204" pitchFamily="18" charset="0"/>
                                </a:rPr>
                                <m:t>0.2</m:t>
                              </m:r>
                            </m:e>
                          </m:d>
                          <m:r>
                            <a:rPr lang="en-US" i="1">
                              <a:latin typeface="Cambria Math" panose="02040503050406030204" pitchFamily="18" charset="0"/>
                            </a:rPr>
                            <m:t>+</m:t>
                          </m:r>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r>
                            <a:rPr lang="en-US" i="1">
                              <a:latin typeface="Cambria Math" panose="02040503050406030204" pitchFamily="18" charset="0"/>
                            </a:rPr>
                            <m:t>(</m:t>
                          </m:r>
                          <m:r>
                            <a:rPr lang="en-IN" b="0" i="1" smtClean="0">
                              <a:latin typeface="Cambria Math" panose="02040503050406030204" pitchFamily="18" charset="0"/>
                            </a:rPr>
                            <m:t>0.3</m:t>
                          </m:r>
                          <m:r>
                            <a:rPr lang="en-US" i="1">
                              <a:latin typeface="Cambria Math" panose="02040503050406030204" pitchFamily="18" charset="0"/>
                            </a:rPr>
                            <m:t>)</m:t>
                          </m:r>
                        </m:den>
                      </m:f>
                      <m:r>
                        <a:rPr lang="en-IN" b="0" i="1" smtClean="0">
                          <a:latin typeface="Cambria Math" panose="02040503050406030204" pitchFamily="18" charset="0"/>
                        </a:rPr>
                        <m:t>=1/6</m:t>
                      </m:r>
                    </m:oMath>
                  </m:oMathPara>
                </a14:m>
                <a:endParaRPr lang="en-US"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637783" y="1900210"/>
                <a:ext cx="10515600" cy="3978112"/>
              </a:xfrm>
              <a:blipFill rotWithShape="1">
                <a:blip r:embed="rId2"/>
                <a:stretch>
                  <a:fillRect l="-1043" r="-1797"/>
                </a:stretch>
              </a:blipFill>
            </p:spPr>
            <p:txBody>
              <a:bodyPr/>
              <a:lstStyle/>
              <a:p>
                <a:r>
                  <a:rPr lang="en-IN">
                    <a:noFill/>
                  </a:rPr>
                  <a:t> </a:t>
                </a:r>
              </a:p>
            </p:txBody>
          </p:sp>
        </mc:Fallback>
      </mc:AlternateContent>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37749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975987" y="1862632"/>
                <a:ext cx="10515600" cy="3978112"/>
              </a:xfrm>
            </p:spPr>
            <p:txBody>
              <a:bodyPr>
                <a:normAutofit fontScale="85000" lnSpcReduction="20000"/>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Now the probability that joint comes from box </a:t>
                </a:r>
                <a:r>
                  <a:rPr lang="en-US" dirty="0" smtClean="0">
                    <a:latin typeface="Calibri" charset="0"/>
                    <a:ea typeface="WenQuanYi Micro Hei" charset="0"/>
                    <a:cs typeface="WenQuanYi Micro Hei" charset="0"/>
                  </a:rPr>
                  <a:t>2 </a:t>
                </a:r>
                <a:r>
                  <a:rPr lang="en-US" dirty="0">
                    <a:latin typeface="Calibri" charset="0"/>
                    <a:ea typeface="WenQuanYi Micro Hei" charset="0"/>
                    <a:cs typeface="WenQuanYi Micro Hei" charset="0"/>
                  </a:rPr>
                  <a:t>provided that it is defective is given by </a:t>
                </a:r>
                <a:r>
                  <a:rPr lang="en-US" dirty="0" smtClean="0">
                    <a:latin typeface="Calibri" charset="0"/>
                    <a:ea typeface="WenQuanYi Micro Hei" charset="0"/>
                    <a:cs typeface="WenQuanYi Micro Hei" charset="0"/>
                  </a:rPr>
                  <a:t>P(B2|A).</a:t>
                </a:r>
                <a:r>
                  <a:rPr lang="en-US" dirty="0">
                    <a:latin typeface="Calibri" charset="0"/>
                    <a:ea typeface="WenQuanYi Micro Hei" charset="0"/>
                    <a:cs typeface="WenQuanYi Micro Hei" charset="0"/>
                  </a:rPr>
                  <a:t>	</a:t>
                </a:r>
                <a:r>
                  <a:rPr lang="en-IN" dirty="0"/>
                  <a:t> </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Now using Bayes’ theorem,</a:t>
                </a:r>
                <a:endParaRPr lang="en-IN" dirty="0">
                  <a:solidFill>
                    <a:srgbClr val="000000"/>
                  </a:solidFill>
                  <a:latin typeface="Calibri" charset="0"/>
                </a:endParaRP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14:m>
                  <m:oMathPara xmlns:m="http://schemas.openxmlformats.org/officeDocument/2006/math">
                    <m:oMathParaPr>
                      <m:jc m:val="centerGroup"/>
                    </m:oMathParaPr>
                    <m:oMath xmlns:m="http://schemas.openxmlformats.org/officeDocument/2006/math">
                      <m:r>
                        <m:rPr>
                          <m:sty m:val="p"/>
                        </m:rPr>
                        <a:rPr lang="en-US">
                          <a:latin typeface="Cambria Math"/>
                        </a:rPr>
                        <m:t>P</m:t>
                      </m:r>
                      <m:r>
                        <a:rPr lang="en-US">
                          <a:latin typeface="Cambria Math"/>
                        </a:rPr>
                        <m:t>(</m:t>
                      </m:r>
                      <m:r>
                        <m:rPr>
                          <m:sty m:val="p"/>
                        </m:rPr>
                        <a:rPr lang="en-US">
                          <a:latin typeface="Cambria Math"/>
                        </a:rPr>
                        <m:t>B</m:t>
                      </m:r>
                      <m:r>
                        <a:rPr lang="en-US">
                          <a:latin typeface="Cambria Math"/>
                        </a:rPr>
                        <m:t>2|</m:t>
                      </m:r>
                      <m:r>
                        <m:rPr>
                          <m:sty m:val="p"/>
                        </m:rPr>
                        <a:rPr lang="en-US">
                          <a:latin typeface="Cambria Math"/>
                        </a:rPr>
                        <m:t>A</m:t>
                      </m:r>
                      <m:r>
                        <a:rPr lang="en-US">
                          <a:latin typeface="Cambria Math"/>
                        </a:rPr>
                        <m:t>)</m:t>
                      </m:r>
                      <m:r>
                        <a:rPr lang="en-US" i="1">
                          <a:latin typeface="Cambria Math"/>
                        </a:rPr>
                        <m:t> </m:t>
                      </m:r>
                      <m:r>
                        <a:rPr lang="en-US">
                          <a:latin typeface="Cambria Math"/>
                        </a:rPr>
                        <m:t>=</m:t>
                      </m:r>
                      <m:r>
                        <a:rPr lang="en-US" i="1">
                          <a:latin typeface="Cambria Math"/>
                        </a:rPr>
                        <m:t> </m:t>
                      </m:r>
                      <m:f>
                        <m:fPr>
                          <m:ctrlPr>
                            <a:rPr lang="en-IN" i="1">
                              <a:latin typeface="Cambria Math"/>
                            </a:rPr>
                          </m:ctrlPr>
                        </m:fPr>
                        <m:num>
                          <m:r>
                            <a:rPr lang="en-US" i="1">
                              <a:latin typeface="Cambria Math"/>
                            </a:rPr>
                            <m:t>𝑃</m:t>
                          </m:r>
                          <m:d>
                            <m:dPr>
                              <m:ctrlPr>
                                <a:rPr lang="en-IN" i="1">
                                  <a:latin typeface="Cambria Math"/>
                                </a:rPr>
                              </m:ctrlPr>
                            </m:dPr>
                            <m:e>
                              <m:r>
                                <a:rPr lang="en-US" i="1">
                                  <a:latin typeface="Cambria Math"/>
                                </a:rPr>
                                <m:t>𝐵</m:t>
                              </m:r>
                              <m:r>
                                <a:rPr lang="en-US" i="1">
                                  <a:latin typeface="Cambria Math"/>
                                </a:rPr>
                                <m:t>2</m:t>
                              </m:r>
                            </m:e>
                          </m:d>
                          <m:r>
                            <a:rPr lang="en-US" i="1">
                              <a:latin typeface="Cambria Math"/>
                            </a:rPr>
                            <m:t>𝑃</m:t>
                          </m:r>
                          <m:r>
                            <a:rPr lang="en-US" i="1">
                              <a:latin typeface="Cambria Math"/>
                            </a:rPr>
                            <m:t>(</m:t>
                          </m:r>
                          <m:r>
                            <a:rPr lang="en-US" i="1">
                              <a:latin typeface="Cambria Math"/>
                            </a:rPr>
                            <m:t>𝐴</m:t>
                          </m:r>
                          <m:r>
                            <a:rPr lang="en-IN" i="1">
                              <a:latin typeface="Cambria Math"/>
                            </a:rPr>
                            <m:t>|</m:t>
                          </m:r>
                          <m:r>
                            <a:rPr lang="en-US" i="1">
                              <a:latin typeface="Cambria Math"/>
                            </a:rPr>
                            <m:t>𝐵</m:t>
                          </m:r>
                          <m:r>
                            <a:rPr lang="en-US" i="1">
                              <a:latin typeface="Cambria Math"/>
                            </a:rPr>
                            <m:t>2)</m:t>
                          </m:r>
                        </m:num>
                        <m:den>
                          <m:r>
                            <a:rPr lang="en-US" i="1">
                              <a:latin typeface="Cambria Math"/>
                            </a:rPr>
                            <m:t>𝑃</m:t>
                          </m:r>
                          <m:d>
                            <m:dPr>
                              <m:ctrlPr>
                                <a:rPr lang="en-IN" i="1">
                                  <a:latin typeface="Cambria Math"/>
                                </a:rPr>
                              </m:ctrlPr>
                            </m:dPr>
                            <m:e>
                              <m:r>
                                <a:rPr lang="en-US" i="1">
                                  <a:latin typeface="Cambria Math"/>
                                </a:rPr>
                                <m:t>𝐵</m:t>
                              </m:r>
                              <m:r>
                                <a:rPr lang="en-US" i="1">
                                  <a:latin typeface="Cambria Math"/>
                                </a:rPr>
                                <m:t>1</m:t>
                              </m:r>
                            </m:e>
                          </m:d>
                          <m:r>
                            <a:rPr lang="en-US" i="1">
                              <a:latin typeface="Cambria Math"/>
                            </a:rPr>
                            <m:t>𝑃</m:t>
                          </m:r>
                          <m:d>
                            <m:dPr>
                              <m:ctrlPr>
                                <a:rPr lang="en-IN" i="1">
                                  <a:latin typeface="Cambria Math"/>
                                </a:rPr>
                              </m:ctrlPr>
                            </m:dPr>
                            <m:e>
                              <m:r>
                                <a:rPr lang="en-US" i="1">
                                  <a:latin typeface="Cambria Math"/>
                                </a:rPr>
                                <m:t>𝐴</m:t>
                              </m:r>
                              <m:r>
                                <a:rPr lang="en-IN" i="1">
                                  <a:latin typeface="Cambria Math"/>
                                </a:rPr>
                                <m:t>|</m:t>
                              </m:r>
                              <m:r>
                                <a:rPr lang="en-US" i="1">
                                  <a:latin typeface="Cambria Math"/>
                                </a:rPr>
                                <m:t>𝐵</m:t>
                              </m:r>
                              <m:r>
                                <a:rPr lang="en-US" i="1">
                                  <a:latin typeface="Cambria Math"/>
                                </a:rPr>
                                <m:t>1</m:t>
                              </m:r>
                            </m:e>
                          </m:d>
                          <m:r>
                            <a:rPr lang="en-US" i="1">
                              <a:latin typeface="Cambria Math"/>
                            </a:rPr>
                            <m:t>+</m:t>
                          </m:r>
                          <m:r>
                            <a:rPr lang="en-US" i="1">
                              <a:latin typeface="Cambria Math"/>
                            </a:rPr>
                            <m:t>𝑃</m:t>
                          </m:r>
                          <m:d>
                            <m:dPr>
                              <m:ctrlPr>
                                <a:rPr lang="en-IN" i="1">
                                  <a:latin typeface="Cambria Math"/>
                                </a:rPr>
                              </m:ctrlPr>
                            </m:dPr>
                            <m:e>
                              <m:r>
                                <a:rPr lang="en-US" i="1">
                                  <a:latin typeface="Cambria Math"/>
                                </a:rPr>
                                <m:t>𝐵</m:t>
                              </m:r>
                              <m:r>
                                <a:rPr lang="en-US" i="1">
                                  <a:latin typeface="Cambria Math"/>
                                </a:rPr>
                                <m:t>2</m:t>
                              </m:r>
                            </m:e>
                          </m:d>
                          <m:r>
                            <a:rPr lang="en-US" i="1">
                              <a:latin typeface="Cambria Math"/>
                            </a:rPr>
                            <m:t>𝑃</m:t>
                          </m:r>
                          <m:d>
                            <m:dPr>
                              <m:ctrlPr>
                                <a:rPr lang="en-IN" i="1">
                                  <a:latin typeface="Cambria Math"/>
                                </a:rPr>
                              </m:ctrlPr>
                            </m:dPr>
                            <m:e>
                              <m:r>
                                <a:rPr lang="en-US" i="1">
                                  <a:latin typeface="Cambria Math"/>
                                </a:rPr>
                                <m:t>𝐴</m:t>
                              </m:r>
                              <m:r>
                                <a:rPr lang="en-IN" i="1">
                                  <a:latin typeface="Cambria Math"/>
                                </a:rPr>
                                <m:t>|</m:t>
                              </m:r>
                              <m:r>
                                <a:rPr lang="en-US" i="1">
                                  <a:latin typeface="Cambria Math"/>
                                </a:rPr>
                                <m:t>𝐵</m:t>
                              </m:r>
                              <m:r>
                                <a:rPr lang="en-US" i="1">
                                  <a:latin typeface="Cambria Math"/>
                                </a:rPr>
                                <m:t>2</m:t>
                              </m:r>
                            </m:e>
                          </m:d>
                          <m:r>
                            <a:rPr lang="en-US" i="1">
                              <a:latin typeface="Cambria Math"/>
                            </a:rPr>
                            <m:t>+</m:t>
                          </m:r>
                          <m:r>
                            <a:rPr lang="en-US" i="1">
                              <a:latin typeface="Cambria Math"/>
                            </a:rPr>
                            <m:t>𝑃</m:t>
                          </m:r>
                          <m:d>
                            <m:dPr>
                              <m:ctrlPr>
                                <a:rPr lang="en-IN" i="1">
                                  <a:latin typeface="Cambria Math"/>
                                </a:rPr>
                              </m:ctrlPr>
                            </m:dPr>
                            <m:e>
                              <m:r>
                                <a:rPr lang="en-US" i="1">
                                  <a:latin typeface="Cambria Math"/>
                                </a:rPr>
                                <m:t>𝐵</m:t>
                              </m:r>
                              <m:r>
                                <a:rPr lang="en-US" i="1">
                                  <a:latin typeface="Cambria Math"/>
                                </a:rPr>
                                <m:t>3</m:t>
                              </m:r>
                            </m:e>
                          </m:d>
                          <m:r>
                            <a:rPr lang="en-US" i="1">
                              <a:latin typeface="Cambria Math"/>
                            </a:rPr>
                            <m:t>𝑃</m:t>
                          </m:r>
                          <m:r>
                            <a:rPr lang="en-US" i="1">
                              <a:latin typeface="Cambria Math"/>
                            </a:rPr>
                            <m:t>(</m:t>
                          </m:r>
                          <m:r>
                            <a:rPr lang="en-US" i="1">
                              <a:latin typeface="Cambria Math"/>
                            </a:rPr>
                            <m:t>𝐴</m:t>
                          </m:r>
                          <m:r>
                            <a:rPr lang="en-IN" i="1">
                              <a:latin typeface="Cambria Math"/>
                            </a:rPr>
                            <m:t>|</m:t>
                          </m:r>
                          <m:r>
                            <a:rPr lang="en-US" i="1">
                              <a:latin typeface="Cambria Math"/>
                            </a:rPr>
                            <m:t>𝐵</m:t>
                          </m:r>
                          <m:r>
                            <a:rPr lang="en-US" i="1">
                              <a:latin typeface="Cambria Math"/>
                            </a:rPr>
                            <m:t>3)</m:t>
                          </m:r>
                        </m:den>
                      </m:f>
                    </m:oMath>
                  </m:oMathPara>
                </a14:m>
                <a:endParaRPr lang="en-IN" dirty="0"/>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14:m>
                  <m:oMathPara xmlns:m="http://schemas.openxmlformats.org/officeDocument/2006/math">
                    <m:oMathParaPr>
                      <m:jc m:val="centerGroup"/>
                    </m:oMathParaPr>
                    <m:oMath xmlns:m="http://schemas.openxmlformats.org/officeDocument/2006/math">
                      <m:r>
                        <m:rPr>
                          <m:nor/>
                        </m:rPr>
                        <a:rPr lang="en-US"/>
                        <m:t>P</m:t>
                      </m:r>
                      <m:r>
                        <m:rPr>
                          <m:nor/>
                        </m:rPr>
                        <a:rPr lang="en-US"/>
                        <m:t>(</m:t>
                      </m:r>
                      <m:r>
                        <m:rPr>
                          <m:nor/>
                        </m:rPr>
                        <a:rPr lang="en-IN" b="0" i="0" smtClean="0"/>
                        <m:t>B</m:t>
                      </m:r>
                      <m:r>
                        <m:rPr>
                          <m:nor/>
                        </m:rPr>
                        <a:rPr lang="en-IN" b="0" i="0" smtClean="0"/>
                        <m:t>2|</m:t>
                      </m:r>
                      <m:r>
                        <m:rPr>
                          <m:nor/>
                        </m:rPr>
                        <a:rPr lang="en-IN" b="0" i="0" smtClean="0"/>
                        <m:t>A</m:t>
                      </m:r>
                      <m:r>
                        <m:rPr>
                          <m:nor/>
                        </m:rPr>
                        <a:rPr lang="en-US"/>
                        <m:t>) = </m:t>
                      </m:r>
                      <m:f>
                        <m:fPr>
                          <m:ctrlPr>
                            <a:rPr lang="en-IN" i="1">
                              <a:latin typeface="Cambria Math"/>
                            </a:rPr>
                          </m:ctrlPr>
                        </m:fPr>
                        <m:num>
                          <m:d>
                            <m:dPr>
                              <m:ctrlPr>
                                <a:rPr lang="en-IN" i="1" smtClean="0">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r>
                            <a:rPr lang="en-US" i="1">
                              <a:latin typeface="Cambria Math" panose="02040503050406030204" pitchFamily="18" charset="0"/>
                            </a:rPr>
                            <m:t>(</m:t>
                          </m:r>
                          <m:r>
                            <a:rPr lang="en-IN" b="0" i="1" smtClean="0">
                              <a:latin typeface="Cambria Math" panose="02040503050406030204" pitchFamily="18" charset="0"/>
                            </a:rPr>
                            <m:t>0.2</m:t>
                          </m:r>
                          <m:r>
                            <a:rPr lang="en-US" i="1">
                              <a:latin typeface="Cambria Math" panose="02040503050406030204" pitchFamily="18" charset="0"/>
                            </a:rPr>
                            <m:t>)</m:t>
                          </m:r>
                        </m:num>
                        <m:den>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d>
                            <m:dPr>
                              <m:ctrlPr>
                                <a:rPr lang="en-IN" i="1">
                                  <a:latin typeface="Cambria Math"/>
                                </a:rPr>
                              </m:ctrlPr>
                            </m:dPr>
                            <m:e>
                              <m:r>
                                <a:rPr lang="en-IN" b="0" i="1" smtClean="0">
                                  <a:latin typeface="Cambria Math" panose="02040503050406030204" pitchFamily="18" charset="0"/>
                                </a:rPr>
                                <m:t>0.1</m:t>
                              </m:r>
                            </m:e>
                          </m:d>
                          <m:r>
                            <a:rPr lang="en-US" i="1">
                              <a:latin typeface="Cambria Math" panose="02040503050406030204" pitchFamily="18" charset="0"/>
                            </a:rPr>
                            <m:t>+</m:t>
                          </m:r>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d>
                            <m:dPr>
                              <m:ctrlPr>
                                <a:rPr lang="en-IN" i="1">
                                  <a:latin typeface="Cambria Math"/>
                                </a:rPr>
                              </m:ctrlPr>
                            </m:dPr>
                            <m:e>
                              <m:r>
                                <a:rPr lang="en-IN" b="0" i="1" smtClean="0">
                                  <a:latin typeface="Cambria Math" panose="02040503050406030204" pitchFamily="18" charset="0"/>
                                </a:rPr>
                                <m:t>0.2</m:t>
                              </m:r>
                            </m:e>
                          </m:d>
                          <m:r>
                            <a:rPr lang="en-US" i="1">
                              <a:latin typeface="Cambria Math" panose="02040503050406030204" pitchFamily="18" charset="0"/>
                            </a:rPr>
                            <m:t>+</m:t>
                          </m:r>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r>
                            <a:rPr lang="en-US" i="1">
                              <a:latin typeface="Cambria Math" panose="02040503050406030204" pitchFamily="18" charset="0"/>
                            </a:rPr>
                            <m:t>(</m:t>
                          </m:r>
                          <m:r>
                            <a:rPr lang="en-IN" b="0" i="1" smtClean="0">
                              <a:latin typeface="Cambria Math" panose="02040503050406030204" pitchFamily="18" charset="0"/>
                            </a:rPr>
                            <m:t>0.3</m:t>
                          </m:r>
                          <m:r>
                            <a:rPr lang="en-US" i="1">
                              <a:latin typeface="Cambria Math" panose="02040503050406030204" pitchFamily="18" charset="0"/>
                            </a:rPr>
                            <m:t>)</m:t>
                          </m:r>
                        </m:den>
                      </m:f>
                      <m:r>
                        <a:rPr lang="en-IN" b="0" i="1" smtClean="0">
                          <a:latin typeface="Cambria Math" panose="02040503050406030204" pitchFamily="18" charset="0"/>
                        </a:rPr>
                        <m:t>=1/3</m:t>
                      </m:r>
                    </m:oMath>
                  </m:oMathPara>
                </a14:m>
                <a:endParaRPr lang="en-US"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975987" y="1862632"/>
                <a:ext cx="10515600" cy="3978112"/>
              </a:xfrm>
              <a:blipFill rotWithShape="1">
                <a:blip r:embed="rId2"/>
                <a:stretch>
                  <a:fillRect l="-870" t="-1534"/>
                </a:stretch>
              </a:blipFill>
            </p:spPr>
            <p:txBody>
              <a:bodyPr/>
              <a:lstStyle/>
              <a:p>
                <a:r>
                  <a:rPr lang="en-IN">
                    <a:noFill/>
                  </a:rPr>
                  <a:t> </a:t>
                </a:r>
              </a:p>
            </p:txBody>
          </p:sp>
        </mc:Fallback>
      </mc:AlternateContent>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426551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875778" y="1950314"/>
                <a:ext cx="10515600" cy="3978112"/>
              </a:xfrm>
            </p:spPr>
            <p:txBody>
              <a:bodyPr>
                <a:normAutofit fontScale="85000" lnSpcReduction="20000"/>
              </a:bodyPr>
              <a:lstStyle/>
              <a:p>
                <a:pPr marL="0" indent="0">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US" dirty="0">
                    <a:latin typeface="Calibri" charset="0"/>
                    <a:ea typeface="WenQuanYi Micro Hei" charset="0"/>
                    <a:cs typeface="WenQuanYi Micro Hei" charset="0"/>
                  </a:rPr>
                  <a:t>Now the probability that joint comes from box </a:t>
                </a:r>
                <a:r>
                  <a:rPr lang="en-US" dirty="0" smtClean="0">
                    <a:latin typeface="Calibri" charset="0"/>
                    <a:ea typeface="WenQuanYi Micro Hei" charset="0"/>
                    <a:cs typeface="WenQuanYi Micro Hei" charset="0"/>
                  </a:rPr>
                  <a:t>3 </a:t>
                </a:r>
                <a:r>
                  <a:rPr lang="en-US" dirty="0">
                    <a:latin typeface="Calibri" charset="0"/>
                    <a:ea typeface="WenQuanYi Micro Hei" charset="0"/>
                    <a:cs typeface="WenQuanYi Micro Hei" charset="0"/>
                  </a:rPr>
                  <a:t>provided that it is defective is given by </a:t>
                </a:r>
                <a:r>
                  <a:rPr lang="en-US" dirty="0" smtClean="0">
                    <a:latin typeface="Calibri" charset="0"/>
                    <a:ea typeface="WenQuanYi Micro Hei" charset="0"/>
                    <a:cs typeface="WenQuanYi Micro Hei" charset="0"/>
                  </a:rPr>
                  <a:t>P(B3|A).</a:t>
                </a:r>
                <a:r>
                  <a:rPr lang="en-US" dirty="0">
                    <a:latin typeface="Calibri" charset="0"/>
                    <a:ea typeface="WenQuanYi Micro Hei" charset="0"/>
                    <a:cs typeface="WenQuanYi Micro Hei" charset="0"/>
                  </a:rPr>
                  <a:t>	</a:t>
                </a:r>
                <a:r>
                  <a:rPr lang="en-IN" dirty="0"/>
                  <a:t> </a:t>
                </a: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r>
                  <a:rPr lang="en-IN" dirty="0"/>
                  <a:t>Now using Bayes’ theorem,</a:t>
                </a:r>
                <a:endParaRPr lang="en-IN" dirty="0">
                  <a:solidFill>
                    <a:srgbClr val="000000"/>
                  </a:solidFill>
                  <a:latin typeface="Calibri" charset="0"/>
                </a:endParaRPr>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14:m>
                  <m:oMathPara xmlns:m="http://schemas.openxmlformats.org/officeDocument/2006/math">
                    <m:oMathParaPr>
                      <m:jc m:val="centerGroup"/>
                    </m:oMathParaPr>
                    <m:oMath xmlns:m="http://schemas.openxmlformats.org/officeDocument/2006/math">
                      <m:r>
                        <m:rPr>
                          <m:sty m:val="p"/>
                        </m:rPr>
                        <a:rPr lang="en-US">
                          <a:latin typeface="Cambria Math"/>
                        </a:rPr>
                        <m:t>P</m:t>
                      </m:r>
                      <m:r>
                        <a:rPr lang="en-US">
                          <a:latin typeface="Cambria Math"/>
                        </a:rPr>
                        <m:t>(</m:t>
                      </m:r>
                      <m:r>
                        <m:rPr>
                          <m:sty m:val="p"/>
                        </m:rPr>
                        <a:rPr lang="en-US">
                          <a:latin typeface="Cambria Math"/>
                        </a:rPr>
                        <m:t>B</m:t>
                      </m:r>
                      <m:r>
                        <a:rPr lang="en-US">
                          <a:latin typeface="Cambria Math"/>
                        </a:rPr>
                        <m:t>3|</m:t>
                      </m:r>
                      <m:r>
                        <m:rPr>
                          <m:sty m:val="p"/>
                        </m:rPr>
                        <a:rPr lang="en-US">
                          <a:latin typeface="Cambria Math"/>
                        </a:rPr>
                        <m:t>A</m:t>
                      </m:r>
                      <m:r>
                        <a:rPr lang="en-US">
                          <a:latin typeface="Cambria Math"/>
                        </a:rPr>
                        <m:t>)</m:t>
                      </m:r>
                      <m:r>
                        <a:rPr lang="en-US" i="1">
                          <a:latin typeface="Cambria Math"/>
                        </a:rPr>
                        <m:t> </m:t>
                      </m:r>
                      <m:r>
                        <a:rPr lang="en-US">
                          <a:latin typeface="Cambria Math"/>
                        </a:rPr>
                        <m:t>=</m:t>
                      </m:r>
                      <m:r>
                        <a:rPr lang="en-US" i="1">
                          <a:latin typeface="Cambria Math"/>
                        </a:rPr>
                        <m:t> </m:t>
                      </m:r>
                      <m:f>
                        <m:fPr>
                          <m:ctrlPr>
                            <a:rPr lang="en-IN" i="1">
                              <a:latin typeface="Cambria Math"/>
                            </a:rPr>
                          </m:ctrlPr>
                        </m:fPr>
                        <m:num>
                          <m:r>
                            <a:rPr lang="en-US" i="1">
                              <a:latin typeface="Cambria Math"/>
                            </a:rPr>
                            <m:t>𝑃</m:t>
                          </m:r>
                          <m:d>
                            <m:dPr>
                              <m:ctrlPr>
                                <a:rPr lang="en-IN" i="1">
                                  <a:latin typeface="Cambria Math"/>
                                </a:rPr>
                              </m:ctrlPr>
                            </m:dPr>
                            <m:e>
                              <m:r>
                                <a:rPr lang="en-US" i="1">
                                  <a:latin typeface="Cambria Math"/>
                                </a:rPr>
                                <m:t>𝐵</m:t>
                              </m:r>
                              <m:r>
                                <a:rPr lang="en-US" i="1">
                                  <a:latin typeface="Cambria Math"/>
                                </a:rPr>
                                <m:t>3</m:t>
                              </m:r>
                            </m:e>
                          </m:d>
                          <m:r>
                            <a:rPr lang="en-US" i="1">
                              <a:latin typeface="Cambria Math"/>
                            </a:rPr>
                            <m:t>𝑃</m:t>
                          </m:r>
                          <m:r>
                            <a:rPr lang="en-US" i="1">
                              <a:latin typeface="Cambria Math"/>
                            </a:rPr>
                            <m:t>(</m:t>
                          </m:r>
                          <m:r>
                            <a:rPr lang="en-US" i="1">
                              <a:latin typeface="Cambria Math"/>
                            </a:rPr>
                            <m:t>𝐴</m:t>
                          </m:r>
                          <m:r>
                            <a:rPr lang="en-IN" i="1">
                              <a:latin typeface="Cambria Math"/>
                            </a:rPr>
                            <m:t>|</m:t>
                          </m:r>
                          <m:r>
                            <a:rPr lang="en-US" i="1">
                              <a:latin typeface="Cambria Math"/>
                            </a:rPr>
                            <m:t>𝐵</m:t>
                          </m:r>
                          <m:r>
                            <a:rPr lang="en-US" i="1">
                              <a:latin typeface="Cambria Math"/>
                            </a:rPr>
                            <m:t>3)</m:t>
                          </m:r>
                        </m:num>
                        <m:den>
                          <m:r>
                            <a:rPr lang="en-US" i="1">
                              <a:latin typeface="Cambria Math"/>
                            </a:rPr>
                            <m:t>𝑃</m:t>
                          </m:r>
                          <m:d>
                            <m:dPr>
                              <m:ctrlPr>
                                <a:rPr lang="en-IN" i="1">
                                  <a:latin typeface="Cambria Math"/>
                                </a:rPr>
                              </m:ctrlPr>
                            </m:dPr>
                            <m:e>
                              <m:r>
                                <a:rPr lang="en-US" i="1">
                                  <a:latin typeface="Cambria Math"/>
                                </a:rPr>
                                <m:t>𝐵</m:t>
                              </m:r>
                              <m:r>
                                <a:rPr lang="en-US" i="1">
                                  <a:latin typeface="Cambria Math"/>
                                </a:rPr>
                                <m:t>1</m:t>
                              </m:r>
                            </m:e>
                          </m:d>
                          <m:r>
                            <a:rPr lang="en-US" i="1">
                              <a:latin typeface="Cambria Math"/>
                            </a:rPr>
                            <m:t>𝑃</m:t>
                          </m:r>
                          <m:d>
                            <m:dPr>
                              <m:ctrlPr>
                                <a:rPr lang="en-IN" i="1">
                                  <a:latin typeface="Cambria Math"/>
                                </a:rPr>
                              </m:ctrlPr>
                            </m:dPr>
                            <m:e>
                              <m:r>
                                <a:rPr lang="en-US" i="1">
                                  <a:latin typeface="Cambria Math"/>
                                </a:rPr>
                                <m:t>𝐴</m:t>
                              </m:r>
                              <m:r>
                                <a:rPr lang="en-IN" i="1">
                                  <a:latin typeface="Cambria Math"/>
                                </a:rPr>
                                <m:t>|</m:t>
                              </m:r>
                              <m:r>
                                <a:rPr lang="en-US" i="1">
                                  <a:latin typeface="Cambria Math"/>
                                </a:rPr>
                                <m:t>𝐵</m:t>
                              </m:r>
                              <m:r>
                                <a:rPr lang="en-US" i="1">
                                  <a:latin typeface="Cambria Math"/>
                                </a:rPr>
                                <m:t>1</m:t>
                              </m:r>
                            </m:e>
                          </m:d>
                          <m:r>
                            <a:rPr lang="en-US" i="1">
                              <a:latin typeface="Cambria Math"/>
                            </a:rPr>
                            <m:t>+</m:t>
                          </m:r>
                          <m:r>
                            <a:rPr lang="en-US" i="1">
                              <a:latin typeface="Cambria Math"/>
                            </a:rPr>
                            <m:t>𝑃</m:t>
                          </m:r>
                          <m:d>
                            <m:dPr>
                              <m:ctrlPr>
                                <a:rPr lang="en-IN" i="1">
                                  <a:latin typeface="Cambria Math"/>
                                </a:rPr>
                              </m:ctrlPr>
                            </m:dPr>
                            <m:e>
                              <m:r>
                                <a:rPr lang="en-US" i="1">
                                  <a:latin typeface="Cambria Math"/>
                                </a:rPr>
                                <m:t>𝐵</m:t>
                              </m:r>
                              <m:r>
                                <a:rPr lang="en-US" i="1">
                                  <a:latin typeface="Cambria Math"/>
                                </a:rPr>
                                <m:t>2</m:t>
                              </m:r>
                            </m:e>
                          </m:d>
                          <m:r>
                            <a:rPr lang="en-US" i="1">
                              <a:latin typeface="Cambria Math"/>
                            </a:rPr>
                            <m:t>𝑃</m:t>
                          </m:r>
                          <m:d>
                            <m:dPr>
                              <m:ctrlPr>
                                <a:rPr lang="en-IN" i="1">
                                  <a:latin typeface="Cambria Math"/>
                                </a:rPr>
                              </m:ctrlPr>
                            </m:dPr>
                            <m:e>
                              <m:r>
                                <a:rPr lang="en-US" i="1">
                                  <a:latin typeface="Cambria Math"/>
                                </a:rPr>
                                <m:t>𝐴</m:t>
                              </m:r>
                              <m:r>
                                <a:rPr lang="en-IN" i="1">
                                  <a:latin typeface="Cambria Math"/>
                                </a:rPr>
                                <m:t>|</m:t>
                              </m:r>
                              <m:r>
                                <a:rPr lang="en-US" i="1">
                                  <a:latin typeface="Cambria Math"/>
                                </a:rPr>
                                <m:t>𝐵</m:t>
                              </m:r>
                              <m:r>
                                <a:rPr lang="en-US" i="1">
                                  <a:latin typeface="Cambria Math"/>
                                </a:rPr>
                                <m:t>2</m:t>
                              </m:r>
                            </m:e>
                          </m:d>
                          <m:r>
                            <a:rPr lang="en-US" i="1">
                              <a:latin typeface="Cambria Math"/>
                            </a:rPr>
                            <m:t>+</m:t>
                          </m:r>
                          <m:r>
                            <a:rPr lang="en-US" i="1">
                              <a:latin typeface="Cambria Math"/>
                            </a:rPr>
                            <m:t>𝑃</m:t>
                          </m:r>
                          <m:d>
                            <m:dPr>
                              <m:ctrlPr>
                                <a:rPr lang="en-IN" i="1">
                                  <a:latin typeface="Cambria Math"/>
                                </a:rPr>
                              </m:ctrlPr>
                            </m:dPr>
                            <m:e>
                              <m:r>
                                <a:rPr lang="en-US" i="1">
                                  <a:latin typeface="Cambria Math"/>
                                </a:rPr>
                                <m:t>𝐵</m:t>
                              </m:r>
                              <m:r>
                                <a:rPr lang="en-US" i="1">
                                  <a:latin typeface="Cambria Math"/>
                                </a:rPr>
                                <m:t>3</m:t>
                              </m:r>
                            </m:e>
                          </m:d>
                          <m:r>
                            <a:rPr lang="en-US" i="1">
                              <a:latin typeface="Cambria Math"/>
                            </a:rPr>
                            <m:t>𝑃</m:t>
                          </m:r>
                          <m:r>
                            <a:rPr lang="en-US" i="1">
                              <a:latin typeface="Cambria Math"/>
                            </a:rPr>
                            <m:t>(</m:t>
                          </m:r>
                          <m:r>
                            <a:rPr lang="en-US" i="1">
                              <a:latin typeface="Cambria Math"/>
                            </a:rPr>
                            <m:t>𝐴</m:t>
                          </m:r>
                          <m:r>
                            <a:rPr lang="en-IN" i="1">
                              <a:latin typeface="Cambria Math"/>
                            </a:rPr>
                            <m:t>|</m:t>
                          </m:r>
                          <m:r>
                            <a:rPr lang="en-US" i="1">
                              <a:latin typeface="Cambria Math"/>
                            </a:rPr>
                            <m:t>𝐵</m:t>
                          </m:r>
                          <m:r>
                            <a:rPr lang="en-US" i="1">
                              <a:latin typeface="Cambria Math"/>
                            </a:rPr>
                            <m:t>3)</m:t>
                          </m:r>
                        </m:den>
                      </m:f>
                    </m:oMath>
                  </m:oMathPara>
                </a14:m>
                <a:endParaRPr lang="en-IN" dirty="0"/>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endParaRPr lang="en-US" dirty="0"/>
              </a:p>
              <a:p>
                <a:pPr marL="0" indent="0" algn="just">
                  <a:lnSpc>
                    <a:spcPct val="117000"/>
                  </a:lnSpc>
                  <a:spcBef>
                    <a:spcPts val="122"/>
                  </a:spcBef>
                  <a:buNone/>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 pos="8895283" algn="l"/>
                  </a:tabLst>
                </a:pPr>
                <a14:m>
                  <m:oMathPara xmlns:m="http://schemas.openxmlformats.org/officeDocument/2006/math">
                    <m:oMathParaPr>
                      <m:jc m:val="centerGroup"/>
                    </m:oMathParaPr>
                    <m:oMath xmlns:m="http://schemas.openxmlformats.org/officeDocument/2006/math">
                      <m:r>
                        <m:rPr>
                          <m:nor/>
                        </m:rPr>
                        <a:rPr lang="en-US"/>
                        <m:t>P</m:t>
                      </m:r>
                      <m:r>
                        <m:rPr>
                          <m:nor/>
                        </m:rPr>
                        <a:rPr lang="en-US"/>
                        <m:t>(</m:t>
                      </m:r>
                      <m:r>
                        <m:rPr>
                          <m:nor/>
                        </m:rPr>
                        <a:rPr lang="en-IN" b="0" i="0" smtClean="0"/>
                        <m:t>B</m:t>
                      </m:r>
                      <m:r>
                        <m:rPr>
                          <m:nor/>
                        </m:rPr>
                        <a:rPr lang="en-IN" b="0" i="0" smtClean="0"/>
                        <m:t>3|</m:t>
                      </m:r>
                      <m:r>
                        <m:rPr>
                          <m:nor/>
                        </m:rPr>
                        <a:rPr lang="en-IN" b="0" i="0" smtClean="0"/>
                        <m:t>A</m:t>
                      </m:r>
                      <m:r>
                        <m:rPr>
                          <m:nor/>
                        </m:rPr>
                        <a:rPr lang="en-US"/>
                        <m:t>) = </m:t>
                      </m:r>
                      <m:f>
                        <m:fPr>
                          <m:ctrlPr>
                            <a:rPr lang="en-IN" i="1">
                              <a:latin typeface="Cambria Math"/>
                            </a:rPr>
                          </m:ctrlPr>
                        </m:fPr>
                        <m:num>
                          <m:d>
                            <m:dPr>
                              <m:ctrlPr>
                                <a:rPr lang="en-IN" i="1" smtClean="0">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r>
                            <a:rPr lang="en-US" i="1">
                              <a:latin typeface="Cambria Math" panose="02040503050406030204" pitchFamily="18" charset="0"/>
                            </a:rPr>
                            <m:t>(</m:t>
                          </m:r>
                          <m:r>
                            <a:rPr lang="en-IN" b="0" i="1" smtClean="0">
                              <a:latin typeface="Cambria Math" panose="02040503050406030204" pitchFamily="18" charset="0"/>
                            </a:rPr>
                            <m:t>0.3</m:t>
                          </m:r>
                          <m:r>
                            <a:rPr lang="en-US" i="1">
                              <a:latin typeface="Cambria Math" panose="02040503050406030204" pitchFamily="18" charset="0"/>
                            </a:rPr>
                            <m:t>)</m:t>
                          </m:r>
                        </m:num>
                        <m:den>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d>
                            <m:dPr>
                              <m:ctrlPr>
                                <a:rPr lang="en-IN" i="1">
                                  <a:latin typeface="Cambria Math"/>
                                </a:rPr>
                              </m:ctrlPr>
                            </m:dPr>
                            <m:e>
                              <m:r>
                                <a:rPr lang="en-IN" b="0" i="1" smtClean="0">
                                  <a:latin typeface="Cambria Math" panose="02040503050406030204" pitchFamily="18" charset="0"/>
                                </a:rPr>
                                <m:t>0.1</m:t>
                              </m:r>
                            </m:e>
                          </m:d>
                          <m:r>
                            <a:rPr lang="en-US" i="1">
                              <a:latin typeface="Cambria Math" panose="02040503050406030204" pitchFamily="18" charset="0"/>
                            </a:rPr>
                            <m:t>+</m:t>
                          </m:r>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d>
                            <m:dPr>
                              <m:ctrlPr>
                                <a:rPr lang="en-IN" i="1">
                                  <a:latin typeface="Cambria Math"/>
                                </a:rPr>
                              </m:ctrlPr>
                            </m:dPr>
                            <m:e>
                              <m:r>
                                <a:rPr lang="en-IN" b="0" i="1" smtClean="0">
                                  <a:latin typeface="Cambria Math" panose="02040503050406030204" pitchFamily="18" charset="0"/>
                                </a:rPr>
                                <m:t>0.2</m:t>
                              </m:r>
                            </m:e>
                          </m:d>
                          <m:r>
                            <a:rPr lang="en-US" i="1">
                              <a:latin typeface="Cambria Math" panose="02040503050406030204" pitchFamily="18" charset="0"/>
                            </a:rPr>
                            <m:t>+</m:t>
                          </m:r>
                          <m:d>
                            <m:dPr>
                              <m:ctrlPr>
                                <a:rPr lang="en-IN" i="1">
                                  <a:latin typeface="Cambria Math"/>
                                </a:rPr>
                              </m:ctrlPr>
                            </m:dPr>
                            <m:e>
                              <m:f>
                                <m:fPr>
                                  <m:ctrlPr>
                                    <a:rPr lang="en-IN" i="1">
                                      <a:latin typeface="Cambria Math"/>
                                    </a:rPr>
                                  </m:ctrlPr>
                                </m:fPr>
                                <m:num>
                                  <m:r>
                                    <a:rPr lang="en-IN" i="1">
                                      <a:latin typeface="Cambria Math" panose="02040503050406030204" pitchFamily="18" charset="0"/>
                                    </a:rPr>
                                    <m:t>1</m:t>
                                  </m:r>
                                </m:num>
                                <m:den>
                                  <m:r>
                                    <a:rPr lang="en-IN" i="1">
                                      <a:latin typeface="Cambria Math" panose="02040503050406030204" pitchFamily="18" charset="0"/>
                                    </a:rPr>
                                    <m:t>3</m:t>
                                  </m:r>
                                </m:den>
                              </m:f>
                            </m:e>
                          </m:d>
                          <m:r>
                            <a:rPr lang="en-US" i="1">
                              <a:latin typeface="Cambria Math" panose="02040503050406030204" pitchFamily="18" charset="0"/>
                            </a:rPr>
                            <m:t>(</m:t>
                          </m:r>
                          <m:r>
                            <a:rPr lang="en-IN" b="0" i="1" smtClean="0">
                              <a:latin typeface="Cambria Math" panose="02040503050406030204" pitchFamily="18" charset="0"/>
                            </a:rPr>
                            <m:t>0.3</m:t>
                          </m:r>
                          <m:r>
                            <a:rPr lang="en-US" i="1">
                              <a:latin typeface="Cambria Math" panose="02040503050406030204" pitchFamily="18" charset="0"/>
                            </a:rPr>
                            <m:t>)</m:t>
                          </m:r>
                        </m:den>
                      </m:f>
                      <m:r>
                        <a:rPr lang="en-IN" b="0" i="1" smtClean="0">
                          <a:latin typeface="Cambria Math" panose="02040503050406030204" pitchFamily="18" charset="0"/>
                        </a:rPr>
                        <m:t>=1/2</m:t>
                      </m:r>
                    </m:oMath>
                  </m:oMathPara>
                </a14:m>
                <a:endParaRPr lang="en-US"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875778" y="1950314"/>
                <a:ext cx="10515600" cy="3978112"/>
              </a:xfrm>
              <a:blipFill rotWithShape="1">
                <a:blip r:embed="rId2"/>
                <a:stretch>
                  <a:fillRect l="-928" t="-1531"/>
                </a:stretch>
              </a:blipFill>
            </p:spPr>
            <p:txBody>
              <a:bodyPr/>
              <a:lstStyle/>
              <a:p>
                <a:r>
                  <a:rPr lang="en-IN">
                    <a:noFill/>
                  </a:rPr>
                  <a:t> </a:t>
                </a:r>
              </a:p>
            </p:txBody>
          </p:sp>
        </mc:Fallback>
      </mc:AlternateContent>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312271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fade">
                                      <p:cBhvr>
                                        <p:cTn id="28" dur="1000"/>
                                        <p:tgtEl>
                                          <p:spTgt spid="6">
                                            <p:txEl>
                                              <p:pRg st="4" end="4"/>
                                            </p:txEl>
                                          </p:spTgt>
                                        </p:tgtEl>
                                      </p:cBhvr>
                                    </p:animEffect>
                                    <p:anim calcmode="lin" valueType="num">
                                      <p:cBhvr>
                                        <p:cTn id="29"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039872"/>
          </a:xfrm>
        </p:spPr>
        <p:txBody>
          <a:bodyPr>
            <a:noAutofit/>
          </a:bodyPr>
          <a:lstStyle/>
          <a:p>
            <a:r>
              <a:rPr lang="en-US" sz="2800" dirty="0">
                <a:latin typeface="+mn-lt"/>
              </a:rPr>
              <a:t>A businessmen goes to hotel X,Y,Z for 20 %,50 % and 30 % of the time respectively. It is known that 5 % ,4% and 8% of the rooms in X,Y,Z hotels have faulty plumbing’s. What is probability that businessmen’s rooms having faulty plumbing is assigned to hotel Y and Hotel Z ? </a:t>
            </a:r>
            <a:endParaRPr lang="en-IN" sz="2800" dirty="0">
              <a:latin typeface="+mn-lt"/>
            </a:endParaRPr>
          </a:p>
        </p:txBody>
      </p:sp>
    </p:spTree>
    <p:extLst>
      <p:ext uri="{BB962C8B-B14F-4D97-AF65-F5344CB8AC3E}">
        <p14:creationId xmlns:p14="http://schemas.microsoft.com/office/powerpoint/2010/main" val="2859863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00"/>
                </a:solidFill>
                <a:latin typeface="Calibri" charset="0"/>
                <a:ea typeface="WenQuanYi Micro Hei" charset="0"/>
                <a:cs typeface="WenQuanYi Micro Hei" charset="0"/>
              </a:rPr>
              <a:t>Example-2</a:t>
            </a:r>
            <a:endParaRPr lang="en-US" dirty="0"/>
          </a:p>
        </p:txBody>
      </p:sp>
      <p:sp>
        <p:nvSpPr>
          <p:cNvPr id="3" name="Content Placeholder 2"/>
          <p:cNvSpPr>
            <a:spLocks noGrp="1"/>
          </p:cNvSpPr>
          <p:nvPr>
            <p:ph idx="1"/>
          </p:nvPr>
        </p:nvSpPr>
        <p:spPr>
          <a:xfrm>
            <a:off x="838200" y="1505141"/>
            <a:ext cx="10307357" cy="3188157"/>
          </a:xfrm>
        </p:spPr>
        <p:txBody>
          <a:bodyPr>
            <a:normAutofit/>
          </a:bodyPr>
          <a:lstStyle/>
          <a:p>
            <a:pPr marL="0" indent="0">
              <a:buNone/>
            </a:pPr>
            <a:r>
              <a:rPr lang="en-US" sz="3200" dirty="0">
                <a:solidFill>
                  <a:srgbClr val="000000"/>
                </a:solidFill>
                <a:latin typeface="Calibri" charset="0"/>
                <a:ea typeface="WenQuanYi Micro Hei" charset="0"/>
                <a:cs typeface="WenQuanYi Micro Hei" charset="0"/>
              </a:rPr>
              <a:t/>
            </a:r>
            <a:br>
              <a:rPr lang="en-US" sz="3200" dirty="0">
                <a:solidFill>
                  <a:srgbClr val="000000"/>
                </a:solidFill>
                <a:latin typeface="Calibri" charset="0"/>
                <a:ea typeface="WenQuanYi Micro Hei" charset="0"/>
                <a:cs typeface="WenQuanYi Micro Hei" charset="0"/>
              </a:rPr>
            </a:br>
            <a:r>
              <a:rPr lang="en-US" sz="3200" dirty="0" smtClean="0">
                <a:solidFill>
                  <a:srgbClr val="000000"/>
                </a:solidFill>
                <a:latin typeface="Calibri" charset="0"/>
                <a:ea typeface="WenQuanYi Micro Hei" charset="0"/>
                <a:cs typeface="WenQuanYi Micro Hei" charset="0"/>
              </a:rPr>
              <a:t>Rolling </a:t>
            </a:r>
            <a:r>
              <a:rPr lang="en-US" sz="3200" dirty="0">
                <a:solidFill>
                  <a:srgbClr val="000000"/>
                </a:solidFill>
                <a:latin typeface="Calibri" charset="0"/>
                <a:ea typeface="WenQuanYi Micro Hei" charset="0"/>
                <a:cs typeface="WenQuanYi Micro Hei" charset="0"/>
              </a:rPr>
              <a:t>a die</a:t>
            </a:r>
          </a:p>
          <a:p>
            <a:r>
              <a:rPr lang="en-US" sz="3200" dirty="0">
                <a:solidFill>
                  <a:srgbClr val="000000"/>
                </a:solidFill>
                <a:latin typeface="Calibri" charset="0"/>
              </a:rPr>
              <a:t>F: In a game of </a:t>
            </a:r>
            <a:r>
              <a:rPr lang="en-US" sz="3200" dirty="0" err="1">
                <a:solidFill>
                  <a:srgbClr val="000000"/>
                </a:solidFill>
                <a:latin typeface="Calibri" charset="0"/>
              </a:rPr>
              <a:t>Ludo</a:t>
            </a:r>
            <a:r>
              <a:rPr lang="en-US" sz="3200" dirty="0">
                <a:solidFill>
                  <a:srgbClr val="000000"/>
                </a:solidFill>
                <a:latin typeface="Calibri" charset="0"/>
              </a:rPr>
              <a:t>, I need 2 or 5 to kill opponent’s token</a:t>
            </a:r>
          </a:p>
          <a:p>
            <a:pPr marL="0" indent="0">
              <a:buNone/>
            </a:pPr>
            <a:r>
              <a:rPr lang="en-US" sz="3200" dirty="0">
                <a:solidFill>
                  <a:srgbClr val="000000"/>
                </a:solidFill>
                <a:latin typeface="Calibri" charset="0"/>
              </a:rPr>
              <a:t>   F = {2,5}</a:t>
            </a:r>
          </a:p>
          <a:p>
            <a:pPr marL="0" indent="0">
              <a:buNone/>
            </a:pPr>
            <a:r>
              <a:rPr lang="en-US" sz="3200" dirty="0">
                <a:solidFill>
                  <a:srgbClr val="000000"/>
                </a:solidFill>
                <a:latin typeface="Calibri" charset="0"/>
              </a:rPr>
              <a:t>Note that event set is always subset of sample space.</a:t>
            </a:r>
            <a:endParaRPr lang="en-US" sz="3200" dirty="0"/>
          </a:p>
        </p:txBody>
      </p:sp>
    </p:spTree>
    <p:extLst>
      <p:ext uri="{BB962C8B-B14F-4D97-AF65-F5344CB8AC3E}">
        <p14:creationId xmlns:p14="http://schemas.microsoft.com/office/powerpoint/2010/main" val="312844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An insurance company insured 2000 scooter drivers, 4000 car drivers, and 6000 truck drivers. The probability of an accident involving a scooter driver, car driver, and a truck is 0.01, 0.03, and 0.015 respectively. One of the insured persons meets with an accident. </a:t>
            </a:r>
          </a:p>
          <a:p>
            <a:r>
              <a:rPr lang="en-US" dirty="0"/>
              <a:t>1) What is the probability that he is a scooter driver? </a:t>
            </a:r>
          </a:p>
          <a:p>
            <a:r>
              <a:rPr lang="en-US" b="1" dirty="0"/>
              <a:t>2) </a:t>
            </a:r>
            <a:r>
              <a:rPr lang="en-US" dirty="0"/>
              <a:t>What is the probability that he is a truck driver? </a:t>
            </a:r>
          </a:p>
          <a:p>
            <a:r>
              <a:rPr lang="en-US" b="1" dirty="0"/>
              <a:t>3) </a:t>
            </a:r>
            <a:r>
              <a:rPr lang="en-US" dirty="0"/>
              <a:t>What is the probability that he is a car driver? </a:t>
            </a:r>
          </a:p>
          <a:p>
            <a:endParaRPr lang="en-IN" dirty="0"/>
          </a:p>
        </p:txBody>
      </p:sp>
    </p:spTree>
    <p:extLst>
      <p:ext uri="{BB962C8B-B14F-4D97-AF65-F5344CB8AC3E}">
        <p14:creationId xmlns:p14="http://schemas.microsoft.com/office/powerpoint/2010/main" val="21037916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6736749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charset="0"/>
                <a:ea typeface="WenQuanYi Micro Hei" charset="0"/>
                <a:cs typeface="WenQuanYi Micro Hei" charset="0"/>
              </a:rPr>
              <a:t>Equally Likely Events</a:t>
            </a:r>
            <a:endParaRPr lang="en-US" dirty="0"/>
          </a:p>
        </p:txBody>
      </p:sp>
      <p:sp>
        <p:nvSpPr>
          <p:cNvPr id="3" name="Content Placeholder 2"/>
          <p:cNvSpPr>
            <a:spLocks noGrp="1"/>
          </p:cNvSpPr>
          <p:nvPr>
            <p:ph idx="1"/>
          </p:nvPr>
        </p:nvSpPr>
        <p:spPr/>
        <p:txBody>
          <a:bodyPr>
            <a:normAutofit lnSpcReduction="10000"/>
          </a:bodyPr>
          <a:lstStyle/>
          <a:p>
            <a:r>
              <a:rPr lang="en-US" sz="3200" dirty="0">
                <a:solidFill>
                  <a:srgbClr val="000000"/>
                </a:solidFill>
                <a:latin typeface="Calibri" charset="0"/>
                <a:ea typeface="WenQuanYi Micro Hei" charset="0"/>
                <a:cs typeface="WenQuanYi Micro Hei" charset="0"/>
              </a:rPr>
              <a:t>Equally likely events are those events which have an equal chances of occurring.</a:t>
            </a:r>
          </a:p>
          <a:p>
            <a:r>
              <a:rPr lang="en-US" sz="3200" dirty="0">
                <a:solidFill>
                  <a:srgbClr val="000000"/>
                </a:solidFill>
                <a:latin typeface="Calibri" charset="0"/>
              </a:rPr>
              <a:t>Example: </a:t>
            </a:r>
            <a:endParaRPr lang="en-US" sz="3200" dirty="0" smtClean="0">
              <a:solidFill>
                <a:srgbClr val="000000"/>
              </a:solidFill>
              <a:latin typeface="Calibri" charset="0"/>
            </a:endParaRPr>
          </a:p>
          <a:p>
            <a:r>
              <a:rPr lang="en-US" sz="3200" dirty="0" smtClean="0"/>
              <a:t>When </a:t>
            </a:r>
            <a:r>
              <a:rPr lang="en-US" sz="3200" dirty="0"/>
              <a:t>we roll a die, the probability of getting a one is 1/6, P(2) = 1/6, P(3) = 1/6…P(6)=1/6. Thus, this is also an equally likely event</a:t>
            </a:r>
            <a:r>
              <a:rPr lang="en-US" sz="3200" dirty="0" smtClean="0"/>
              <a:t>.</a:t>
            </a:r>
          </a:p>
          <a:p>
            <a:r>
              <a:rPr lang="en-US" sz="3200" dirty="0"/>
              <a:t>When we toss an unbiased coin, the probability of getting a heads is 1/2 and the probability of getting a tails is 1/2. So, it is an equally likely event</a:t>
            </a:r>
          </a:p>
          <a:p>
            <a:endParaRPr lang="en-US" sz="3200" dirty="0"/>
          </a:p>
          <a:p>
            <a:pPr marL="0" indent="0">
              <a:buNone/>
            </a:pPr>
            <a:endParaRPr lang="en-US" sz="3200" dirty="0"/>
          </a:p>
        </p:txBody>
      </p:sp>
    </p:spTree>
    <p:extLst>
      <p:ext uri="{BB962C8B-B14F-4D97-AF65-F5344CB8AC3E}">
        <p14:creationId xmlns:p14="http://schemas.microsoft.com/office/powerpoint/2010/main" val="297160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charset="0"/>
                <a:ea typeface="WenQuanYi Micro Hei" charset="0"/>
                <a:cs typeface="WenQuanYi Micro Hei" charset="0"/>
              </a:rPr>
              <a:t>Mutually Exclusive Event</a:t>
            </a:r>
            <a:endParaRPr lang="en-US" dirty="0"/>
          </a:p>
        </p:txBody>
      </p:sp>
      <p:sp>
        <p:nvSpPr>
          <p:cNvPr id="3" name="Content Placeholder 2"/>
          <p:cNvSpPr>
            <a:spLocks noGrp="1"/>
          </p:cNvSpPr>
          <p:nvPr>
            <p:ph idx="1"/>
          </p:nvPr>
        </p:nvSpPr>
        <p:spPr/>
        <p:txBody>
          <a:bodyPr>
            <a:normAutofit lnSpcReduction="10000"/>
          </a:bodyPr>
          <a:lstStyle/>
          <a:p>
            <a:pPr marL="15443">
              <a:lnSpc>
                <a:spcPct val="117000"/>
              </a:lnSpc>
              <a:spcBef>
                <a:spcPts val="1232"/>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Lst>
            </a:pPr>
            <a:r>
              <a:rPr lang="en-US" sz="3200" dirty="0">
                <a:solidFill>
                  <a:srgbClr val="000000"/>
                </a:solidFill>
                <a:latin typeface="Calibri" charset="0"/>
                <a:ea typeface="WenQuanYi Micro Hei" charset="0"/>
                <a:cs typeface="WenQuanYi Micro Hei" charset="0"/>
              </a:rPr>
              <a:t>A set of events are called mutually exclusive if the occurrences of all the  output cannot occur together.</a:t>
            </a:r>
          </a:p>
          <a:p>
            <a:pPr marL="15443">
              <a:lnSpc>
                <a:spcPct val="117000"/>
              </a:lnSpc>
              <a:spcBef>
                <a:spcPts val="1201"/>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Lst>
            </a:pPr>
            <a:r>
              <a:rPr lang="en-US" sz="3200" dirty="0">
                <a:solidFill>
                  <a:srgbClr val="000000"/>
                </a:solidFill>
                <a:latin typeface="Calibri" charset="0"/>
                <a:ea typeface="WenQuanYi Micro Hei" charset="0"/>
                <a:cs typeface="WenQuanYi Micro Hei" charset="0"/>
              </a:rPr>
              <a:t>If A and B are any events then , </a:t>
            </a:r>
            <a:r>
              <a:rPr lang="en-US" sz="3200" dirty="0">
                <a:solidFill>
                  <a:srgbClr val="000000"/>
                </a:solidFill>
                <a:latin typeface="Cambria Math" charset="0"/>
                <a:ea typeface="WenQuanYi Micro Hei" charset="0"/>
                <a:cs typeface="WenQuanYi Micro Hei" charset="0"/>
              </a:rPr>
              <a:t>𝐴⋂𝐵 = 𝜙</a:t>
            </a:r>
            <a:r>
              <a:rPr lang="en-US" sz="3200" dirty="0">
                <a:solidFill>
                  <a:srgbClr val="000000"/>
                </a:solidFill>
                <a:latin typeface="Calibri" charset="0"/>
                <a:ea typeface="WenQuanYi Micro Hei" charset="0"/>
                <a:cs typeface="WenQuanYi Micro Hei" charset="0"/>
              </a:rPr>
              <a:t>; then A and B are mutually  exclusive events</a:t>
            </a:r>
            <a:r>
              <a:rPr lang="en-US" sz="3200" dirty="0" smtClean="0">
                <a:solidFill>
                  <a:srgbClr val="000000"/>
                </a:solidFill>
                <a:latin typeface="Calibri" charset="0"/>
                <a:ea typeface="WenQuanYi Micro Hei" charset="0"/>
                <a:cs typeface="WenQuanYi Micro Hei" charset="0"/>
              </a:rPr>
              <a:t>.</a:t>
            </a:r>
          </a:p>
          <a:p>
            <a:pPr marL="15443">
              <a:lnSpc>
                <a:spcPct val="117000"/>
              </a:lnSpc>
              <a:spcBef>
                <a:spcPts val="1201"/>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Lst>
            </a:pPr>
            <a:r>
              <a:rPr lang="en-US" sz="3200" dirty="0"/>
              <a:t>In a six-sided die, the events “2” and “5” are mutually exclusive. We cannot get both the events 2 and 5 at the same time when we threw one die.</a:t>
            </a:r>
          </a:p>
          <a:p>
            <a:pPr marL="15443">
              <a:lnSpc>
                <a:spcPct val="117000"/>
              </a:lnSpc>
              <a:spcBef>
                <a:spcPts val="1201"/>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Lst>
            </a:pPr>
            <a:endParaRPr lang="en-US" sz="3200" dirty="0">
              <a:solidFill>
                <a:srgbClr val="000000"/>
              </a:solidFill>
              <a:latin typeface="Calibri" charset="0"/>
              <a:ea typeface="WenQuanYi Micro Hei" charset="0"/>
              <a:cs typeface="WenQuanYi Micro Hei" charset="0"/>
            </a:endParaRPr>
          </a:p>
        </p:txBody>
      </p:sp>
    </p:spTree>
    <p:extLst>
      <p:ext uri="{BB962C8B-B14F-4D97-AF65-F5344CB8AC3E}">
        <p14:creationId xmlns:p14="http://schemas.microsoft.com/office/powerpoint/2010/main" val="337765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00"/>
                </a:solidFill>
                <a:latin typeface="Calibri" charset="0"/>
                <a:ea typeface="WenQuanYi Micro Hei" charset="0"/>
                <a:cs typeface="WenQuanYi Micro Hei" charset="0"/>
              </a:rPr>
              <a:t>Exhaustive Events</a:t>
            </a:r>
            <a:endParaRPr lang="en-US" dirty="0"/>
          </a:p>
        </p:txBody>
      </p:sp>
      <p:sp>
        <p:nvSpPr>
          <p:cNvPr id="3" name="Content Placeholder 2"/>
          <p:cNvSpPr>
            <a:spLocks noGrp="1"/>
          </p:cNvSpPr>
          <p:nvPr>
            <p:ph idx="1"/>
          </p:nvPr>
        </p:nvSpPr>
        <p:spPr/>
        <p:txBody>
          <a:bodyPr>
            <a:normAutofit/>
          </a:bodyPr>
          <a:lstStyle/>
          <a:p>
            <a:pPr marL="15443">
              <a:spcBef>
                <a:spcPts val="1718"/>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Lst>
            </a:pPr>
            <a:r>
              <a:rPr lang="en-US" sz="3200" dirty="0">
                <a:solidFill>
                  <a:srgbClr val="000000"/>
                </a:solidFill>
                <a:latin typeface="Calibri" charset="0"/>
                <a:ea typeface="WenQuanYi Micro Hei" charset="0"/>
                <a:cs typeface="WenQuanYi Micro Hei" charset="0"/>
              </a:rPr>
              <a:t>Let S be any sample space and A and B are two events of S such that</a:t>
            </a:r>
          </a:p>
          <a:p>
            <a:pPr marL="15443">
              <a:spcBef>
                <a:spcPts val="593"/>
              </a:spcBef>
              <a:tabLst>
                <a:tab pos="555955" algn="l"/>
                <a:tab pos="1111910" algn="l"/>
                <a:tab pos="1667866" algn="l"/>
                <a:tab pos="2223821" algn="l"/>
                <a:tab pos="2779776" algn="l"/>
                <a:tab pos="3335731" algn="l"/>
                <a:tab pos="3891686" algn="l"/>
                <a:tab pos="4447642" algn="l"/>
                <a:tab pos="5003597" algn="l"/>
                <a:tab pos="5559552" algn="l"/>
                <a:tab pos="6115507" algn="l"/>
                <a:tab pos="6671462" algn="l"/>
                <a:tab pos="7227418" algn="l"/>
                <a:tab pos="7783373" algn="l"/>
                <a:tab pos="8339328" algn="l"/>
              </a:tabLst>
            </a:pPr>
            <a:r>
              <a:rPr lang="en-US" sz="4400" baseline="1000" dirty="0">
                <a:solidFill>
                  <a:srgbClr val="000000"/>
                </a:solidFill>
                <a:latin typeface="Cambria Math" charset="0"/>
                <a:ea typeface="WenQuanYi Micro Hei" charset="0"/>
                <a:cs typeface="WenQuanYi Micro Hei" charset="0"/>
              </a:rPr>
              <a:t>𝐴 </a:t>
            </a:r>
            <a:r>
              <a:rPr lang="en-US" sz="3200" dirty="0">
                <a:solidFill>
                  <a:srgbClr val="000000"/>
                </a:solidFill>
                <a:latin typeface="Cambria Math" charset="0"/>
                <a:ea typeface="WenQuanYi Micro Hei" charset="0"/>
                <a:cs typeface="WenQuanYi Micro Hei" charset="0"/>
              </a:rPr>
              <a:t>⋃ </a:t>
            </a:r>
            <a:r>
              <a:rPr lang="en-US" sz="4400" baseline="1000" dirty="0">
                <a:solidFill>
                  <a:srgbClr val="000000"/>
                </a:solidFill>
                <a:latin typeface="Cambria Math" charset="0"/>
                <a:ea typeface="WenQuanYi Micro Hei" charset="0"/>
                <a:cs typeface="WenQuanYi Micro Hei" charset="0"/>
              </a:rPr>
              <a:t>𝐵 = S</a:t>
            </a:r>
            <a:r>
              <a:rPr lang="en-US" sz="4400" baseline="1000" dirty="0">
                <a:solidFill>
                  <a:srgbClr val="000000"/>
                </a:solidFill>
                <a:latin typeface="Calibri" charset="0"/>
                <a:ea typeface="WenQuanYi Micro Hei" charset="0"/>
                <a:cs typeface="WenQuanYi Micro Hei" charset="0"/>
              </a:rPr>
              <a:t>; </a:t>
            </a:r>
            <a:r>
              <a:rPr lang="en-US" sz="3200" dirty="0">
                <a:solidFill>
                  <a:srgbClr val="000000"/>
                </a:solidFill>
                <a:latin typeface="Calibri" charset="0"/>
                <a:ea typeface="WenQuanYi Micro Hei" charset="0"/>
                <a:cs typeface="WenQuanYi Micro Hei" charset="0"/>
              </a:rPr>
              <a:t>then A and B are said to be exhaustive events.</a:t>
            </a:r>
          </a:p>
        </p:txBody>
      </p:sp>
    </p:spTree>
    <p:extLst>
      <p:ext uri="{BB962C8B-B14F-4D97-AF65-F5344CB8AC3E}">
        <p14:creationId xmlns:p14="http://schemas.microsoft.com/office/powerpoint/2010/main" val="40905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xmlns=""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3508</TotalTime>
  <Words>3482</Words>
  <Application>Microsoft Office PowerPoint</Application>
  <PresentationFormat>Custom</PresentationFormat>
  <Paragraphs>360</Paragraphs>
  <Slides>61</Slides>
  <Notes>1</Notes>
  <HiddenSlides>0</HiddenSlides>
  <MMClips>0</MMClips>
  <ScaleCrop>false</ScaleCrop>
  <HeadingPairs>
    <vt:vector size="4" baseType="variant">
      <vt:variant>
        <vt:lpstr>Theme</vt:lpstr>
      </vt:variant>
      <vt:variant>
        <vt:i4>2</vt:i4>
      </vt:variant>
      <vt:variant>
        <vt:lpstr>Slide Titles</vt:lpstr>
      </vt:variant>
      <vt:variant>
        <vt:i4>61</vt:i4>
      </vt:variant>
    </vt:vector>
  </HeadingPairs>
  <TitlesOfParts>
    <vt:vector size="63" baseType="lpstr">
      <vt:lpstr>Frame</vt:lpstr>
      <vt:lpstr>Office Theme</vt:lpstr>
      <vt:lpstr>PowerPoint Presentation</vt:lpstr>
      <vt:lpstr>Random Experiment</vt:lpstr>
      <vt:lpstr>Sample space</vt:lpstr>
      <vt:lpstr>Event</vt:lpstr>
      <vt:lpstr>Example-1</vt:lpstr>
      <vt:lpstr>Example-2</vt:lpstr>
      <vt:lpstr>Equally Likely Events</vt:lpstr>
      <vt:lpstr>Mutually Exclusive Event</vt:lpstr>
      <vt:lpstr>Exhaustive Events</vt:lpstr>
      <vt:lpstr>Independent Events</vt:lpstr>
      <vt:lpstr>Complementary Events</vt:lpstr>
      <vt:lpstr>The classical definition of probability</vt:lpstr>
      <vt:lpstr>Axioms of probability</vt:lpstr>
      <vt:lpstr>Theorems of probability</vt:lpstr>
      <vt:lpstr>Theorems of probability</vt:lpstr>
      <vt:lpstr>Theorems of probability</vt:lpstr>
      <vt:lpstr>Theorems of probability</vt:lpstr>
      <vt:lpstr>Addition principal</vt:lpstr>
      <vt:lpstr>Multiplication principal</vt:lpstr>
      <vt:lpstr>Example 1: A fair die is thrown then what is the probability of getting  (i) at least  4     (ii) at most 5.</vt:lpstr>
      <vt:lpstr>Example 2: An unbiased coin is tossed for three times. Find the probability  of exactly two heads.</vt:lpstr>
      <vt:lpstr>Example 3: A bag contains 30 balls numbered 1 to 30. One ball is drawn at  random find the probability that the number will be (i) multiple of 5 or 7 (ii) a multiple of 3 or 7</vt:lpstr>
      <vt:lpstr>Example 3: A bag contains 30 balls numbered 1 to 30. One ball is drawn at  random find the probability that the number will be (i) multiple of 5 or 7 (ii) a multiple of 3 or 7</vt:lpstr>
      <vt:lpstr>Example 3: A bag contains 30 balls numbered 1 to 30. One ball is drawn at  random find the probability that the number will be (i) multiple of 5 or 7 (ii) a multiple of 3 or 7</vt:lpstr>
      <vt:lpstr>Example 4: A bag contains 8 white and 4 red balls. Now 5 balls are drawn at  random then find the probability that 2 of them are white and 3 are red.</vt:lpstr>
      <vt:lpstr>Example 4: A bag contains 8 white, 4 red balls. Now 5 balls are drawn at  random then find the probability that 2 of them are white and 3 are red.</vt:lpstr>
      <vt:lpstr>Example 5: Two dice are thrown simultaneously. Find the probability of getting (i) Total of 7 , (ii) an even total and  (iii) an odd total. </vt:lpstr>
      <vt:lpstr>Example 5: Two dice are thrown simultaneously. Find the probability of getting (i) Total of 7 , (ii) an even total and  (iii) an odd total </vt:lpstr>
      <vt:lpstr>Example 6: If A and B are mutually exclusive with P(A) = 0.3 and P(B) = 0.45 then find the probability of (1) P(A’) (2) 𝑃(𝐴⋂𝐵) (3) 𝑃(𝐴 ∪ 𝐵) (4) 𝑃(𝐴’⋂𝐵’) </vt:lpstr>
      <vt:lpstr>Conditional probability</vt:lpstr>
      <vt:lpstr>Conditional probability</vt:lpstr>
      <vt:lpstr>Example-7 A math teacher gave her class two tests. 25% of the class passed both tests and 42% of the class passed the first test. What present of those who passed the first test also passed the second test? </vt:lpstr>
      <vt:lpstr>Example 8 At MU University, the probability that a student takes OODP and WT is 0.087. The probability that a student takes OODP is 0.68. What is the probability that a student takes WT given that the student is taking OODP? </vt:lpstr>
      <vt:lpstr>Example 9 What is the probability of selecting two queen cards from the deck of 52 cards? </vt:lpstr>
      <vt:lpstr>PowerPoint Presentation</vt:lpstr>
      <vt:lpstr>Example 10:  Two dies are thrown simultaneously and the sum of the numbers obtained is found to be 7. What is the probability that the number 3 has appeared at least once? </vt:lpstr>
      <vt:lpstr>PowerPoint Presentation</vt:lpstr>
      <vt:lpstr>Example 11: Let  A and B are two events where P(A)= 3/8 , P(B)=7/8 and  P(A∪B)=  3/4 then find P(A|B), P(B|A) and decide which event is possible?</vt:lpstr>
      <vt:lpstr>Example 12: A box contains 100 bulbs out of which 10 bulbs have defect of type A, 5 bulbs have defect of type B and 2 bulbs have defect of both the types. Find the probability of (i) P(B|A) (ii) P(B’|A’). </vt:lpstr>
      <vt:lpstr>Properties of conditional probability</vt:lpstr>
      <vt:lpstr>Properties of conditional probability</vt:lpstr>
      <vt:lpstr>Total probability</vt:lpstr>
      <vt:lpstr>Total probability</vt:lpstr>
      <vt:lpstr>Example 13: In a certain assembly plant, three machines B1, B2, and B3, make 30%, 45%, and 25%, respectively, of the products. It is known from past experience that 2%, 3%, and 2% of the products made by each machine, respectively, are defective. Now, suppose that a finished product is randomly selected. What is the probability that it is defective?</vt:lpstr>
      <vt:lpstr>Example 14: In a certain assembly plant, three machines B1, B2, and B3, make 30%, 45%, and 25%, respectively, of the products. It is known from past experience that 2%, 3%, and 2% of the products made by each machine, respectively, are defective. Now, suppose that a finished product is randomly selected. What is the probability that it is defective?</vt:lpstr>
      <vt:lpstr>Example 15: The executive of a company uses either a train or a bus to reach his office. The probability of his being late if he travels by train is 0.1, and the probability of his being late if he travels by bus is 0.2. What is the probability that the executive reaches late to office? Use the concepts from the theorem of total probability to find the required solution.</vt:lpstr>
      <vt:lpstr>PowerPoint Presentation</vt:lpstr>
      <vt:lpstr>Example 16. Sharon has three bags with 100 marbles in each bag. The first bag has 25 blue and 75 red marbles, the second bag has 40 blue and 60 red marbles, and the third bad consists of 55 blue and 45 red marbles. A marble is randomly chosen from one of the bags. What is the probability that it is a red marble? (Hint: Consider it as a total probability theorem example) </vt:lpstr>
      <vt:lpstr>Bayes’ theorem</vt:lpstr>
      <vt:lpstr>Bayes’ theorem</vt:lpstr>
      <vt:lpstr>PowerPoint Presentation</vt:lpstr>
      <vt:lpstr>EXAMPLE 17  A bag I contains 4 white and 6 black balls while another Bag II contains 4 white and 3 black balls. One ball is drawn at random from one of the bags, and it is found to be black. Find the probability that it was drawn from Bag I. </vt:lpstr>
      <vt:lpstr>PowerPoint Presentation</vt:lpstr>
      <vt:lpstr>Example 18: Three boxes namely 1, 2 and 3 contain 10%, 20% and 30% of defective joints respectively. A joint is selected at random which was found defective then determine the probability that it comes from (i) box 1(ii) box 2 (iii) box 3. </vt:lpstr>
      <vt:lpstr>PowerPoint Presentation</vt:lpstr>
      <vt:lpstr>PowerPoint Presentation</vt:lpstr>
      <vt:lpstr>PowerPoint Presentation</vt:lpstr>
      <vt:lpstr>PowerPoint Presentation</vt:lpstr>
      <vt:lpstr>A businessmen goes to hotel X,Y,Z for 20 %,50 % and 30 % of the time respectively. It is known that 5 % ,4% and 8% of the rooms in X,Y,Z hotels have faulty plumbing’s. What is probability that businessmen’s rooms having faulty plumbing is assigned to hotel Y and Hotel Z ? </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Dr. Chetansinh Vaghela</dc:creator>
  <cp:lastModifiedBy>HP</cp:lastModifiedBy>
  <cp:revision>132</cp:revision>
  <dcterms:created xsi:type="dcterms:W3CDTF">2019-05-12T04:30:40Z</dcterms:created>
  <dcterms:modified xsi:type="dcterms:W3CDTF">2023-07-06T03:53:58Z</dcterms:modified>
</cp:coreProperties>
</file>