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5.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624" r:id="rId3"/>
    <p:sldId id="259" r:id="rId4"/>
    <p:sldId id="610" r:id="rId5"/>
    <p:sldId id="611" r:id="rId6"/>
    <p:sldId id="612" r:id="rId7"/>
    <p:sldId id="613" r:id="rId8"/>
    <p:sldId id="614" r:id="rId9"/>
    <p:sldId id="615" r:id="rId10"/>
    <p:sldId id="569" r:id="rId11"/>
    <p:sldId id="564" r:id="rId12"/>
    <p:sldId id="566" r:id="rId13"/>
    <p:sldId id="567" r:id="rId14"/>
    <p:sldId id="616" r:id="rId15"/>
    <p:sldId id="618" r:id="rId16"/>
    <p:sldId id="574" r:id="rId17"/>
    <p:sldId id="575" r:id="rId18"/>
    <p:sldId id="577" r:id="rId19"/>
    <p:sldId id="579" r:id="rId20"/>
    <p:sldId id="580" r:id="rId21"/>
    <p:sldId id="582" r:id="rId22"/>
    <p:sldId id="591" r:id="rId23"/>
    <p:sldId id="592" r:id="rId24"/>
    <p:sldId id="594" r:id="rId25"/>
    <p:sldId id="595" r:id="rId26"/>
    <p:sldId id="596" r:id="rId27"/>
    <p:sldId id="597" r:id="rId28"/>
    <p:sldId id="625" r:id="rId29"/>
    <p:sldId id="626" r:id="rId30"/>
    <p:sldId id="627" r:id="rId31"/>
    <p:sldId id="628" r:id="rId32"/>
    <p:sldId id="629" r:id="rId33"/>
    <p:sldId id="630" r:id="rId34"/>
    <p:sldId id="631" r:id="rId35"/>
    <p:sldId id="632" r:id="rId36"/>
    <p:sldId id="633" r:id="rId37"/>
    <p:sldId id="634" r:id="rId38"/>
    <p:sldId id="635" r:id="rId39"/>
    <p:sldId id="636" r:id="rId40"/>
    <p:sldId id="637" r:id="rId41"/>
    <p:sldId id="638" r:id="rId42"/>
    <p:sldId id="639" r:id="rId43"/>
    <p:sldId id="640" r:id="rId44"/>
    <p:sldId id="641" r:id="rId45"/>
    <p:sldId id="642" r:id="rId46"/>
    <p:sldId id="64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77EEB72-9F8A-4998-A950-359714B6C91F}">
          <p14:sldIdLst>
            <p14:sldId id="257"/>
            <p14:sldId id="624"/>
            <p14:sldId id="259"/>
            <p14:sldId id="610"/>
            <p14:sldId id="611"/>
            <p14:sldId id="612"/>
            <p14:sldId id="613"/>
            <p14:sldId id="614"/>
            <p14:sldId id="615"/>
            <p14:sldId id="569"/>
            <p14:sldId id="564"/>
            <p14:sldId id="566"/>
            <p14:sldId id="567"/>
            <p14:sldId id="616"/>
            <p14:sldId id="618"/>
            <p14:sldId id="574"/>
            <p14:sldId id="575"/>
            <p14:sldId id="577"/>
            <p14:sldId id="579"/>
            <p14:sldId id="580"/>
            <p14:sldId id="582"/>
            <p14:sldId id="591"/>
            <p14:sldId id="592"/>
            <p14:sldId id="594"/>
            <p14:sldId id="595"/>
            <p14:sldId id="596"/>
            <p14:sldId id="597"/>
            <p14:sldId id="625"/>
            <p14:sldId id="626"/>
            <p14:sldId id="627"/>
            <p14:sldId id="628"/>
            <p14:sldId id="629"/>
            <p14:sldId id="630"/>
            <p14:sldId id="631"/>
            <p14:sldId id="632"/>
            <p14:sldId id="633"/>
            <p14:sldId id="634"/>
            <p14:sldId id="635"/>
            <p14:sldId id="636"/>
            <p14:sldId id="637"/>
            <p14:sldId id="638"/>
            <p14:sldId id="639"/>
            <p14:sldId id="640"/>
            <p14:sldId id="641"/>
            <p14:sldId id="642"/>
            <p14:sldId id="643"/>
          </p14:sldIdLst>
        </p14:section>
      </p14:sectionLst>
    </p:ex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pak" initials="D" lastIdx="2" clrIdx="0">
    <p:extLst>
      <p:ext uri="{19B8F6BF-5375-455C-9EA6-DF929625EA0E}">
        <p15:presenceInfo xmlns="" xmlns:p15="http://schemas.microsoft.com/office/powerpoint/2012/main" userId="Dipa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5B69"/>
    <a:srgbClr val="69ABC3"/>
    <a:srgbClr val="99CC00"/>
    <a:srgbClr val="000066"/>
    <a:srgbClr val="FFFFCC"/>
    <a:srgbClr val="CCFFCC"/>
    <a:srgbClr val="CCFF99"/>
    <a:srgbClr val="FFFF66"/>
    <a:srgbClr val="FF9933"/>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autoAdjust="0"/>
  </p:normalViewPr>
  <p:slideViewPr>
    <p:cSldViewPr snapToGrid="0">
      <p:cViewPr>
        <p:scale>
          <a:sx n="81" d="100"/>
          <a:sy n="81" d="100"/>
        </p:scale>
        <p:origin x="-96" y="-36"/>
      </p:cViewPr>
      <p:guideLst>
        <p:guide orient="horz" pos="2160"/>
        <p:guide pos="3840"/>
      </p:guideLst>
    </p:cSldViewPr>
  </p:slideViewPr>
  <p:outlineViewPr>
    <p:cViewPr>
      <p:scale>
        <a:sx n="33" d="100"/>
        <a:sy n="33" d="100"/>
      </p:scale>
      <p:origin x="0" y="306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s>
</file>

<file path=ppt/diagrams/_rels/data4.xml.rels><?xml version="1.0" encoding="UTF-8" standalone="yes"?>
<Relationships xmlns="http://schemas.openxmlformats.org/package/2006/relationships"><Relationship Id="rId1" Type="http://schemas.openxmlformats.org/officeDocument/2006/relationships/image" Target="../media/image2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AA366C-CD87-44FE-8C8E-69653BD92BCB}"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n-US"/>
        </a:p>
      </dgm:t>
    </dgm:pt>
    <dgm:pt modelId="{F0512B5E-4C85-40D3-80EC-BD6618DF66B4}">
      <dgm:prSet phldrT="[Text]"/>
      <dgm:spPr/>
      <dgm:t>
        <a:bodyPr/>
        <a:lstStyle/>
        <a:p>
          <a:r>
            <a:rPr lang="en-US" dirty="0"/>
            <a:t>Large </a:t>
          </a:r>
          <a:r>
            <a:rPr lang="en-US" dirty="0" smtClean="0"/>
            <a:t>Sample</a:t>
          </a:r>
        </a:p>
        <a:p>
          <a:r>
            <a:rPr lang="en-US" dirty="0" smtClean="0"/>
            <a:t>Z-test  </a:t>
          </a:r>
          <a:endParaRPr lang="en-US" dirty="0"/>
        </a:p>
      </dgm:t>
    </dgm:pt>
    <dgm:pt modelId="{A2660C8A-2282-4B2E-8EAB-E07656C8A957}" type="parTrans" cxnId="{2929DBD9-AC12-4D83-8BF8-79B1DA149AC8}">
      <dgm:prSet/>
      <dgm:spPr/>
      <dgm:t>
        <a:bodyPr/>
        <a:lstStyle/>
        <a:p>
          <a:endParaRPr lang="en-US"/>
        </a:p>
      </dgm:t>
    </dgm:pt>
    <dgm:pt modelId="{737DC2D9-A373-4E25-B8BA-8CBE60785A37}" type="sibTrans" cxnId="{2929DBD9-AC12-4D83-8BF8-79B1DA149AC8}">
      <dgm:prSet/>
      <dgm:spPr/>
      <dgm:t>
        <a:bodyPr/>
        <a:lstStyle/>
        <a:p>
          <a:endParaRPr lang="en-US"/>
        </a:p>
      </dgm:t>
    </dgm:pt>
    <dgm:pt modelId="{4EF3F277-B924-4409-960C-E8DD22E9EECF}">
      <dgm:prSet phldrT="[Text]" custT="1"/>
      <dgm:spPr/>
      <dgm:t>
        <a:bodyPr/>
        <a:lstStyle/>
        <a:p>
          <a:r>
            <a:rPr lang="en-US" sz="2400" dirty="0" smtClean="0">
              <a:solidFill>
                <a:srgbClr val="FF0000"/>
              </a:solidFill>
              <a:latin typeface="Cambria Math" panose="02040503050406030204" pitchFamily="18" charset="0"/>
              <a:ea typeface="Cambria Math" panose="02040503050406030204" pitchFamily="18" charset="0"/>
            </a:rPr>
            <a:t>Proportion</a:t>
          </a:r>
          <a:endParaRPr lang="en-US" sz="2400" dirty="0">
            <a:solidFill>
              <a:srgbClr val="FF0000"/>
            </a:solidFill>
            <a:latin typeface="Cambria Math" panose="02040503050406030204" pitchFamily="18" charset="0"/>
            <a:ea typeface="Cambria Math" panose="02040503050406030204" pitchFamily="18" charset="0"/>
          </a:endParaRPr>
        </a:p>
      </dgm:t>
    </dgm:pt>
    <dgm:pt modelId="{5DB94EE0-9D18-40A9-A7CA-BD54257E1834}" type="parTrans" cxnId="{7B7017C1-3768-4CDE-B8A7-706A79D80413}">
      <dgm:prSet/>
      <dgm:spPr/>
      <dgm:t>
        <a:bodyPr/>
        <a:lstStyle/>
        <a:p>
          <a:endParaRPr lang="en-US"/>
        </a:p>
      </dgm:t>
    </dgm:pt>
    <dgm:pt modelId="{553CE72C-7FB3-4005-994D-F17589031092}" type="sibTrans" cxnId="{7B7017C1-3768-4CDE-B8A7-706A79D80413}">
      <dgm:prSet/>
      <dgm:spPr/>
      <dgm:t>
        <a:bodyPr/>
        <a:lstStyle/>
        <a:p>
          <a:endParaRPr lang="en-US"/>
        </a:p>
      </dgm:t>
    </dgm:pt>
    <dgm:pt modelId="{513A219E-4913-42B0-B7CE-0821E945CF55}">
      <dgm:prSet phldrT="[Text]"/>
      <dgm:spPr/>
      <dgm:t>
        <a:bodyPr/>
        <a:lstStyle/>
        <a:p>
          <a:r>
            <a:rPr lang="en-US" dirty="0"/>
            <a:t>Small sample t-Test</a:t>
          </a:r>
        </a:p>
      </dgm:t>
    </dgm:pt>
    <dgm:pt modelId="{EB6F69E4-0215-44F5-A15F-31916418B03E}" type="parTrans" cxnId="{71D8E03B-5D33-443B-8FCD-7EE20FE463B9}">
      <dgm:prSet/>
      <dgm:spPr/>
      <dgm:t>
        <a:bodyPr/>
        <a:lstStyle/>
        <a:p>
          <a:endParaRPr lang="en-US"/>
        </a:p>
      </dgm:t>
    </dgm:pt>
    <dgm:pt modelId="{15E8EB36-C4A6-4799-AE41-92D92DDAC95C}" type="sibTrans" cxnId="{71D8E03B-5D33-443B-8FCD-7EE20FE463B9}">
      <dgm:prSet/>
      <dgm:spPr/>
      <dgm:t>
        <a:bodyPr/>
        <a:lstStyle/>
        <a:p>
          <a:endParaRPr lang="en-US"/>
        </a:p>
      </dgm:t>
    </dgm:pt>
    <dgm:pt modelId="{40E27592-1E10-41A8-A480-E12978C0AE04}">
      <dgm:prSet phldrT="[Text]"/>
      <dgm:spPr/>
      <dgm:t>
        <a:bodyPr/>
        <a:lstStyle/>
        <a:p>
          <a:r>
            <a:rPr lang="en-US" dirty="0" smtClean="0">
              <a:solidFill>
                <a:schemeClr val="accent6">
                  <a:lumMod val="50000"/>
                </a:schemeClr>
              </a:solidFill>
              <a:latin typeface="Cambria Math" panose="02040503050406030204" pitchFamily="18" charset="0"/>
              <a:ea typeface="Cambria Math" panose="02040503050406030204" pitchFamily="18" charset="0"/>
            </a:rPr>
            <a:t> Mean</a:t>
          </a:r>
          <a:endParaRPr lang="en-US" dirty="0">
            <a:solidFill>
              <a:schemeClr val="accent6">
                <a:lumMod val="50000"/>
              </a:schemeClr>
            </a:solidFill>
            <a:latin typeface="Cambria Math" panose="02040503050406030204" pitchFamily="18" charset="0"/>
            <a:ea typeface="Cambria Math" panose="02040503050406030204" pitchFamily="18" charset="0"/>
          </a:endParaRPr>
        </a:p>
      </dgm:t>
    </dgm:pt>
    <dgm:pt modelId="{D60943D0-01DE-49AA-BF9B-B1DE3C4F9B66}" type="parTrans" cxnId="{72339A25-F5B5-4B3B-9C8D-3D6B8993723F}">
      <dgm:prSet/>
      <dgm:spPr/>
      <dgm:t>
        <a:bodyPr/>
        <a:lstStyle/>
        <a:p>
          <a:endParaRPr lang="en-US"/>
        </a:p>
      </dgm:t>
    </dgm:pt>
    <dgm:pt modelId="{C35D12F8-B81E-4FB3-A1C8-3B4216F33DEE}" type="sibTrans" cxnId="{72339A25-F5B5-4B3B-9C8D-3D6B8993723F}">
      <dgm:prSet/>
      <dgm:spPr/>
      <dgm:t>
        <a:bodyPr/>
        <a:lstStyle/>
        <a:p>
          <a:endParaRPr lang="en-US"/>
        </a:p>
      </dgm:t>
    </dgm:pt>
    <dgm:pt modelId="{03AE5758-145A-477A-B56F-74275E3597D6}">
      <dgm:prSet phldrT="[Text]"/>
      <dgm:spPr/>
      <dgm:t>
        <a:bodyPr/>
        <a:lstStyle/>
        <a:p>
          <a:r>
            <a:rPr lang="en-US" dirty="0"/>
            <a:t>F-Test</a:t>
          </a:r>
        </a:p>
      </dgm:t>
    </dgm:pt>
    <dgm:pt modelId="{F4ADC067-E958-45FD-8596-C3E87AE77370}" type="parTrans" cxnId="{72AEBE21-82F3-4C17-9F5B-12B60FD10060}">
      <dgm:prSet/>
      <dgm:spPr/>
      <dgm:t>
        <a:bodyPr/>
        <a:lstStyle/>
        <a:p>
          <a:endParaRPr lang="en-US"/>
        </a:p>
      </dgm:t>
    </dgm:pt>
    <dgm:pt modelId="{F395E759-8C78-47B2-9E01-0190CA0BE5EF}" type="sibTrans" cxnId="{72AEBE21-82F3-4C17-9F5B-12B60FD10060}">
      <dgm:prSet/>
      <dgm:spPr/>
      <dgm:t>
        <a:bodyPr/>
        <a:lstStyle/>
        <a:p>
          <a:endParaRPr lang="en-US"/>
        </a:p>
      </dgm:t>
    </dgm:pt>
    <dgm:pt modelId="{331DC396-2E00-4044-8604-DF9820A99E6A}">
      <dgm:prSet phldrT="[Text]"/>
      <dgm:spPr/>
      <dgm:t>
        <a:bodyPr/>
        <a:lstStyle/>
        <a:p>
          <a:r>
            <a:rPr lang="en-US" dirty="0">
              <a:solidFill>
                <a:schemeClr val="accent2">
                  <a:lumMod val="50000"/>
                </a:schemeClr>
              </a:solidFill>
              <a:latin typeface="Cambria Math" panose="02040503050406030204" pitchFamily="18" charset="0"/>
              <a:ea typeface="Cambria Math" panose="02040503050406030204" pitchFamily="18" charset="0"/>
            </a:rPr>
            <a:t>Ratio of Variances</a:t>
          </a:r>
        </a:p>
      </dgm:t>
    </dgm:pt>
    <dgm:pt modelId="{545C7142-7319-401C-9047-1CE029982AFA}" type="parTrans" cxnId="{CE28C90F-F88B-4DB3-A8EF-283DB9BA4035}">
      <dgm:prSet/>
      <dgm:spPr/>
      <dgm:t>
        <a:bodyPr/>
        <a:lstStyle/>
        <a:p>
          <a:endParaRPr lang="en-US"/>
        </a:p>
      </dgm:t>
    </dgm:pt>
    <dgm:pt modelId="{5F20BBF2-879A-4D99-B73D-42EF6F54EB4B}" type="sibTrans" cxnId="{CE28C90F-F88B-4DB3-A8EF-283DB9BA4035}">
      <dgm:prSet/>
      <dgm:spPr/>
      <dgm:t>
        <a:bodyPr/>
        <a:lstStyle/>
        <a:p>
          <a:endParaRPr lang="en-US"/>
        </a:p>
      </dgm:t>
    </dgm:pt>
    <dgm:pt modelId="{70F5EBB9-F1C0-40C3-9FE7-3C8027A79FC8}">
      <dgm:prSet phldrT="[Text]"/>
      <dgm:spPr/>
      <dgm:t>
        <a:bodyPr/>
        <a:lstStyle/>
        <a:p>
          <a:r>
            <a:rPr lang="el-GR" dirty="0"/>
            <a:t>χ</a:t>
          </a:r>
          <a:r>
            <a:rPr lang="en-US" baseline="30000" dirty="0"/>
            <a:t>2</a:t>
          </a:r>
          <a:r>
            <a:rPr lang="en-US" dirty="0"/>
            <a:t> – Test</a:t>
          </a:r>
          <a:endParaRPr lang="en-US" baseline="0" dirty="0"/>
        </a:p>
      </dgm:t>
    </dgm:pt>
    <dgm:pt modelId="{A01B8FFC-FA5E-4831-B883-A6ACE45855BB}" type="parTrans" cxnId="{11E9ED6E-2365-4D28-8766-3949179A07EB}">
      <dgm:prSet/>
      <dgm:spPr/>
      <dgm:t>
        <a:bodyPr/>
        <a:lstStyle/>
        <a:p>
          <a:endParaRPr lang="en-US"/>
        </a:p>
      </dgm:t>
    </dgm:pt>
    <dgm:pt modelId="{DF80A5B7-7D46-493F-B413-A9B8ABED946E}" type="sibTrans" cxnId="{11E9ED6E-2365-4D28-8766-3949179A07EB}">
      <dgm:prSet/>
      <dgm:spPr/>
      <dgm:t>
        <a:bodyPr/>
        <a:lstStyle/>
        <a:p>
          <a:endParaRPr lang="en-US"/>
        </a:p>
      </dgm:t>
    </dgm:pt>
    <dgm:pt modelId="{998A0C6B-7928-4384-B3A5-F52CDB3220AA}">
      <dgm:prSet phldrT="[Text]" custT="1"/>
      <dgm:spPr/>
      <dgm:t>
        <a:bodyPr/>
        <a:lstStyle/>
        <a:p>
          <a:r>
            <a:rPr lang="en-US" sz="2400" dirty="0" smtClean="0">
              <a:solidFill>
                <a:srgbClr val="FF0000"/>
              </a:solidFill>
              <a:latin typeface="Cambria Math" panose="02040503050406030204" pitchFamily="18" charset="0"/>
              <a:ea typeface="Cambria Math" panose="02040503050406030204" pitchFamily="18" charset="0"/>
            </a:rPr>
            <a:t> Mean</a:t>
          </a:r>
          <a:endParaRPr lang="en-US" sz="2400" dirty="0">
            <a:solidFill>
              <a:srgbClr val="FF0000"/>
            </a:solidFill>
            <a:latin typeface="Cambria Math" panose="02040503050406030204" pitchFamily="18" charset="0"/>
            <a:ea typeface="Cambria Math" panose="02040503050406030204" pitchFamily="18" charset="0"/>
          </a:endParaRPr>
        </a:p>
      </dgm:t>
    </dgm:pt>
    <dgm:pt modelId="{6AC07EF1-A75F-4918-8AA9-E9FD41863541}" type="parTrans" cxnId="{AE559592-93C1-4890-A34D-1AE9113E8680}">
      <dgm:prSet/>
      <dgm:spPr/>
      <dgm:t>
        <a:bodyPr/>
        <a:lstStyle/>
        <a:p>
          <a:endParaRPr lang="en-US"/>
        </a:p>
      </dgm:t>
    </dgm:pt>
    <dgm:pt modelId="{F3E42EF6-AB70-4108-9F59-FCA83480D16B}" type="sibTrans" cxnId="{AE559592-93C1-4890-A34D-1AE9113E8680}">
      <dgm:prSet/>
      <dgm:spPr/>
      <dgm:t>
        <a:bodyPr/>
        <a:lstStyle/>
        <a:p>
          <a:endParaRPr lang="en-US"/>
        </a:p>
      </dgm:t>
    </dgm:pt>
    <dgm:pt modelId="{1D6063AB-6E97-4E5D-94B3-957A916B254A}">
      <dgm:prSet phldrT="[Text]"/>
      <dgm:spPr/>
      <dgm:t>
        <a:bodyPr/>
        <a:lstStyle/>
        <a:p>
          <a:r>
            <a:rPr lang="en-US" baseline="0" dirty="0">
              <a:solidFill>
                <a:srgbClr val="6600CC"/>
              </a:solidFill>
              <a:latin typeface="Cambria Math" panose="02040503050406030204" pitchFamily="18" charset="0"/>
              <a:ea typeface="Cambria Math" panose="02040503050406030204" pitchFamily="18" charset="0"/>
            </a:rPr>
            <a:t>Goodness of Fit</a:t>
          </a:r>
        </a:p>
      </dgm:t>
    </dgm:pt>
    <dgm:pt modelId="{D9378ADC-BA19-489A-95DD-22F6C8BBA7F5}" type="parTrans" cxnId="{BD7EF7C4-A190-4BB3-9A65-745FD6C0D1F7}">
      <dgm:prSet/>
      <dgm:spPr/>
      <dgm:t>
        <a:bodyPr/>
        <a:lstStyle/>
        <a:p>
          <a:endParaRPr lang="en-US"/>
        </a:p>
      </dgm:t>
    </dgm:pt>
    <dgm:pt modelId="{CD011934-4275-4679-95C7-5107AF83F5F0}" type="sibTrans" cxnId="{BD7EF7C4-A190-4BB3-9A65-745FD6C0D1F7}">
      <dgm:prSet/>
      <dgm:spPr/>
      <dgm:t>
        <a:bodyPr/>
        <a:lstStyle/>
        <a:p>
          <a:endParaRPr lang="en-US"/>
        </a:p>
      </dgm:t>
    </dgm:pt>
    <dgm:pt modelId="{22F9756E-8FC2-42B1-9EA4-CEA2F9FFA6B5}" type="pres">
      <dgm:prSet presAssocID="{54AA366C-CD87-44FE-8C8E-69653BD92BCB}" presName="composite" presStyleCnt="0">
        <dgm:presLayoutVars>
          <dgm:chMax val="5"/>
          <dgm:dir/>
          <dgm:animLvl val="ctr"/>
          <dgm:resizeHandles val="exact"/>
        </dgm:presLayoutVars>
      </dgm:prSet>
      <dgm:spPr/>
      <dgm:t>
        <a:bodyPr/>
        <a:lstStyle/>
        <a:p>
          <a:endParaRPr lang="en-IN"/>
        </a:p>
      </dgm:t>
    </dgm:pt>
    <dgm:pt modelId="{58FB12D8-8843-484C-AE48-76ED66A07580}" type="pres">
      <dgm:prSet presAssocID="{54AA366C-CD87-44FE-8C8E-69653BD92BCB}" presName="cycle" presStyleCnt="0"/>
      <dgm:spPr/>
    </dgm:pt>
    <dgm:pt modelId="{00A37249-B453-4932-9CFA-BE9DEF75C139}" type="pres">
      <dgm:prSet presAssocID="{54AA366C-CD87-44FE-8C8E-69653BD92BCB}" presName="centerShape" presStyleCnt="0"/>
      <dgm:spPr/>
    </dgm:pt>
    <dgm:pt modelId="{DF38FE59-DFC2-4215-A735-A8495DD5DDD8}" type="pres">
      <dgm:prSet presAssocID="{54AA366C-CD87-44FE-8C8E-69653BD92BCB}" presName="connSite" presStyleLbl="node1" presStyleIdx="0" presStyleCnt="5"/>
      <dgm:spPr/>
    </dgm:pt>
    <dgm:pt modelId="{0CF2EF4B-4D7C-48EA-BA83-A3DB75524CD8}" type="pres">
      <dgm:prSet presAssocID="{54AA366C-CD87-44FE-8C8E-69653BD92BCB}" presName="visible" presStyleLbl="node1" presStyleIdx="0" presStyleCnt="5" custLinFactNeighborX="-24929" custLinFactNeighborY="9202"/>
      <dgm:spPr/>
    </dgm:pt>
    <dgm:pt modelId="{369D3F53-7DAE-4C64-A45A-01ACC8E31044}" type="pres">
      <dgm:prSet presAssocID="{A2660C8A-2282-4B2E-8EAB-E07656C8A957}" presName="Name25" presStyleLbl="parChTrans1D1" presStyleIdx="0" presStyleCnt="4"/>
      <dgm:spPr/>
      <dgm:t>
        <a:bodyPr/>
        <a:lstStyle/>
        <a:p>
          <a:endParaRPr lang="en-IN"/>
        </a:p>
      </dgm:t>
    </dgm:pt>
    <dgm:pt modelId="{08FC3261-1264-489E-8E9B-C57817FF83AB}" type="pres">
      <dgm:prSet presAssocID="{F0512B5E-4C85-40D3-80EC-BD6618DF66B4}" presName="node" presStyleCnt="0"/>
      <dgm:spPr/>
    </dgm:pt>
    <dgm:pt modelId="{6352EE6E-A41D-4AAC-A675-ED59993823EC}" type="pres">
      <dgm:prSet presAssocID="{F0512B5E-4C85-40D3-80EC-BD6618DF66B4}" presName="parentNode" presStyleLbl="node1" presStyleIdx="1" presStyleCnt="5" custScaleX="103609" custScaleY="106462" custLinFactNeighborX="69566" custLinFactNeighborY="8797">
        <dgm:presLayoutVars>
          <dgm:chMax val="1"/>
          <dgm:bulletEnabled val="1"/>
        </dgm:presLayoutVars>
      </dgm:prSet>
      <dgm:spPr/>
      <dgm:t>
        <a:bodyPr/>
        <a:lstStyle/>
        <a:p>
          <a:endParaRPr lang="en-IN"/>
        </a:p>
      </dgm:t>
    </dgm:pt>
    <dgm:pt modelId="{50375E88-DAE8-4821-B10F-57E449B65072}" type="pres">
      <dgm:prSet presAssocID="{F0512B5E-4C85-40D3-80EC-BD6618DF66B4}" presName="childNode" presStyleLbl="revTx" presStyleIdx="0" presStyleCnt="4">
        <dgm:presLayoutVars>
          <dgm:bulletEnabled val="1"/>
        </dgm:presLayoutVars>
      </dgm:prSet>
      <dgm:spPr/>
      <dgm:t>
        <a:bodyPr/>
        <a:lstStyle/>
        <a:p>
          <a:endParaRPr lang="en-IN"/>
        </a:p>
      </dgm:t>
    </dgm:pt>
    <dgm:pt modelId="{E995C783-1D5F-4606-827C-6A8218285B4D}" type="pres">
      <dgm:prSet presAssocID="{EB6F69E4-0215-44F5-A15F-31916418B03E}" presName="Name25" presStyleLbl="parChTrans1D1" presStyleIdx="1" presStyleCnt="4"/>
      <dgm:spPr/>
      <dgm:t>
        <a:bodyPr/>
        <a:lstStyle/>
        <a:p>
          <a:endParaRPr lang="en-IN"/>
        </a:p>
      </dgm:t>
    </dgm:pt>
    <dgm:pt modelId="{88153494-A6F5-4BF8-A868-A5B5EBFAF67F}" type="pres">
      <dgm:prSet presAssocID="{513A219E-4913-42B0-B7CE-0821E945CF55}" presName="node" presStyleCnt="0"/>
      <dgm:spPr/>
    </dgm:pt>
    <dgm:pt modelId="{8597F408-4EC1-4542-B2F4-5EA7AC1FF763}" type="pres">
      <dgm:prSet presAssocID="{513A219E-4913-42B0-B7CE-0821E945CF55}" presName="parentNode" presStyleLbl="node1" presStyleIdx="2" presStyleCnt="5" custLinFactNeighborX="8467" custLinFactNeighborY="42485">
        <dgm:presLayoutVars>
          <dgm:chMax val="1"/>
          <dgm:bulletEnabled val="1"/>
        </dgm:presLayoutVars>
      </dgm:prSet>
      <dgm:spPr/>
      <dgm:t>
        <a:bodyPr/>
        <a:lstStyle/>
        <a:p>
          <a:endParaRPr lang="en-IN"/>
        </a:p>
      </dgm:t>
    </dgm:pt>
    <dgm:pt modelId="{952D32C8-0656-4B8B-8E92-C9AF2387EA35}" type="pres">
      <dgm:prSet presAssocID="{513A219E-4913-42B0-B7CE-0821E945CF55}" presName="childNode" presStyleLbl="revTx" presStyleIdx="1" presStyleCnt="4">
        <dgm:presLayoutVars>
          <dgm:bulletEnabled val="1"/>
        </dgm:presLayoutVars>
      </dgm:prSet>
      <dgm:spPr/>
      <dgm:t>
        <a:bodyPr/>
        <a:lstStyle/>
        <a:p>
          <a:endParaRPr lang="en-IN"/>
        </a:p>
      </dgm:t>
    </dgm:pt>
    <dgm:pt modelId="{73B90A29-B24A-421D-AD36-73B0CCD6423C}" type="pres">
      <dgm:prSet presAssocID="{F4ADC067-E958-45FD-8596-C3E87AE77370}" presName="Name25" presStyleLbl="parChTrans1D1" presStyleIdx="2" presStyleCnt="4"/>
      <dgm:spPr/>
      <dgm:t>
        <a:bodyPr/>
        <a:lstStyle/>
        <a:p>
          <a:endParaRPr lang="en-IN"/>
        </a:p>
      </dgm:t>
    </dgm:pt>
    <dgm:pt modelId="{62732DA3-CD38-4B87-AAF7-727F33BDC56E}" type="pres">
      <dgm:prSet presAssocID="{03AE5758-145A-477A-B56F-74275E3597D6}" presName="node" presStyleCnt="0"/>
      <dgm:spPr/>
    </dgm:pt>
    <dgm:pt modelId="{1625485C-5CAD-427A-A5F8-CF0CBBCCBF85}" type="pres">
      <dgm:prSet presAssocID="{03AE5758-145A-477A-B56F-74275E3597D6}" presName="parentNode" presStyleLbl="node1" presStyleIdx="3" presStyleCnt="5" custScaleY="94155" custLinFactNeighborX="9645" custLinFactNeighborY="25597">
        <dgm:presLayoutVars>
          <dgm:chMax val="1"/>
          <dgm:bulletEnabled val="1"/>
        </dgm:presLayoutVars>
      </dgm:prSet>
      <dgm:spPr/>
      <dgm:t>
        <a:bodyPr/>
        <a:lstStyle/>
        <a:p>
          <a:endParaRPr lang="en-IN"/>
        </a:p>
      </dgm:t>
    </dgm:pt>
    <dgm:pt modelId="{DCB482DF-05D8-4803-B506-7971EFE18FBB}" type="pres">
      <dgm:prSet presAssocID="{03AE5758-145A-477A-B56F-74275E3597D6}" presName="childNode" presStyleLbl="revTx" presStyleIdx="2" presStyleCnt="4">
        <dgm:presLayoutVars>
          <dgm:bulletEnabled val="1"/>
        </dgm:presLayoutVars>
      </dgm:prSet>
      <dgm:spPr/>
      <dgm:t>
        <a:bodyPr/>
        <a:lstStyle/>
        <a:p>
          <a:endParaRPr lang="en-IN"/>
        </a:p>
      </dgm:t>
    </dgm:pt>
    <dgm:pt modelId="{5A664A06-5004-4D32-8A69-07B19DCB1ACB}" type="pres">
      <dgm:prSet presAssocID="{A01B8FFC-FA5E-4831-B883-A6ACE45855BB}" presName="Name25" presStyleLbl="parChTrans1D1" presStyleIdx="3" presStyleCnt="4"/>
      <dgm:spPr/>
      <dgm:t>
        <a:bodyPr/>
        <a:lstStyle/>
        <a:p>
          <a:endParaRPr lang="en-IN"/>
        </a:p>
      </dgm:t>
    </dgm:pt>
    <dgm:pt modelId="{5315A328-CF75-44AC-9279-E2AB7E8F8207}" type="pres">
      <dgm:prSet presAssocID="{70F5EBB9-F1C0-40C3-9FE7-3C8027A79FC8}" presName="node" presStyleCnt="0"/>
      <dgm:spPr/>
    </dgm:pt>
    <dgm:pt modelId="{FEE28A1C-034F-481A-87D5-ACEA47A282CC}" type="pres">
      <dgm:prSet presAssocID="{70F5EBB9-F1C0-40C3-9FE7-3C8027A79FC8}" presName="parentNode" presStyleLbl="node1" presStyleIdx="4" presStyleCnt="5" custScaleX="92804" custScaleY="87125" custLinFactNeighborX="26044" custLinFactNeighborY="15728">
        <dgm:presLayoutVars>
          <dgm:chMax val="1"/>
          <dgm:bulletEnabled val="1"/>
        </dgm:presLayoutVars>
      </dgm:prSet>
      <dgm:spPr/>
      <dgm:t>
        <a:bodyPr/>
        <a:lstStyle/>
        <a:p>
          <a:endParaRPr lang="en-IN"/>
        </a:p>
      </dgm:t>
    </dgm:pt>
    <dgm:pt modelId="{9C19D484-A927-4D75-9959-91DEBFFE8D5E}" type="pres">
      <dgm:prSet presAssocID="{70F5EBB9-F1C0-40C3-9FE7-3C8027A79FC8}" presName="childNode" presStyleLbl="revTx" presStyleIdx="3" presStyleCnt="4">
        <dgm:presLayoutVars>
          <dgm:bulletEnabled val="1"/>
        </dgm:presLayoutVars>
      </dgm:prSet>
      <dgm:spPr/>
      <dgm:t>
        <a:bodyPr/>
        <a:lstStyle/>
        <a:p>
          <a:endParaRPr lang="en-IN"/>
        </a:p>
      </dgm:t>
    </dgm:pt>
  </dgm:ptLst>
  <dgm:cxnLst>
    <dgm:cxn modelId="{72AEBE21-82F3-4C17-9F5B-12B60FD10060}" srcId="{54AA366C-CD87-44FE-8C8E-69653BD92BCB}" destId="{03AE5758-145A-477A-B56F-74275E3597D6}" srcOrd="2" destOrd="0" parTransId="{F4ADC067-E958-45FD-8596-C3E87AE77370}" sibTransId="{F395E759-8C78-47B2-9E01-0190CA0BE5EF}"/>
    <dgm:cxn modelId="{AE559592-93C1-4890-A34D-1AE9113E8680}" srcId="{F0512B5E-4C85-40D3-80EC-BD6618DF66B4}" destId="{998A0C6B-7928-4384-B3A5-F52CDB3220AA}" srcOrd="1" destOrd="0" parTransId="{6AC07EF1-A75F-4918-8AA9-E9FD41863541}" sibTransId="{F3E42EF6-AB70-4108-9F59-FCA83480D16B}"/>
    <dgm:cxn modelId="{21B0951C-742E-49C3-8173-99AC83A4B156}" type="presOf" srcId="{54AA366C-CD87-44FE-8C8E-69653BD92BCB}" destId="{22F9756E-8FC2-42B1-9EA4-CEA2F9FFA6B5}" srcOrd="0" destOrd="0" presId="urn:microsoft.com/office/officeart/2005/8/layout/radial2"/>
    <dgm:cxn modelId="{72339A25-F5B5-4B3B-9C8D-3D6B8993723F}" srcId="{513A219E-4913-42B0-B7CE-0821E945CF55}" destId="{40E27592-1E10-41A8-A480-E12978C0AE04}" srcOrd="0" destOrd="0" parTransId="{D60943D0-01DE-49AA-BF9B-B1DE3C4F9B66}" sibTransId="{C35D12F8-B81E-4FB3-A1C8-3B4216F33DEE}"/>
    <dgm:cxn modelId="{BD7EF7C4-A190-4BB3-9A65-745FD6C0D1F7}" srcId="{70F5EBB9-F1C0-40C3-9FE7-3C8027A79FC8}" destId="{1D6063AB-6E97-4E5D-94B3-957A916B254A}" srcOrd="0" destOrd="0" parTransId="{D9378ADC-BA19-489A-95DD-22F6C8BBA7F5}" sibTransId="{CD011934-4275-4679-95C7-5107AF83F5F0}"/>
    <dgm:cxn modelId="{09C68F7F-EEE8-4998-8EB8-5A4D47656A72}" type="presOf" srcId="{331DC396-2E00-4044-8604-DF9820A99E6A}" destId="{DCB482DF-05D8-4803-B506-7971EFE18FBB}" srcOrd="0" destOrd="0" presId="urn:microsoft.com/office/officeart/2005/8/layout/radial2"/>
    <dgm:cxn modelId="{8FA046DF-666F-4014-8886-D8008CBF9D57}" type="presOf" srcId="{F4ADC067-E958-45FD-8596-C3E87AE77370}" destId="{73B90A29-B24A-421D-AD36-73B0CCD6423C}" srcOrd="0" destOrd="0" presId="urn:microsoft.com/office/officeart/2005/8/layout/radial2"/>
    <dgm:cxn modelId="{B2F98DCC-35D7-47F6-84D6-CD223087820B}" type="presOf" srcId="{03AE5758-145A-477A-B56F-74275E3597D6}" destId="{1625485C-5CAD-427A-A5F8-CF0CBBCCBF85}" srcOrd="0" destOrd="0" presId="urn:microsoft.com/office/officeart/2005/8/layout/radial2"/>
    <dgm:cxn modelId="{2CED576F-CC7E-47DD-8C8E-60E4DA43DCE0}" type="presOf" srcId="{4EF3F277-B924-4409-960C-E8DD22E9EECF}" destId="{50375E88-DAE8-4821-B10F-57E449B65072}" srcOrd="0" destOrd="0" presId="urn:microsoft.com/office/officeart/2005/8/layout/radial2"/>
    <dgm:cxn modelId="{E190C8E4-EF87-42DE-98D4-D2F07D877AD3}" type="presOf" srcId="{1D6063AB-6E97-4E5D-94B3-957A916B254A}" destId="{9C19D484-A927-4D75-9959-91DEBFFE8D5E}" srcOrd="0" destOrd="0" presId="urn:microsoft.com/office/officeart/2005/8/layout/radial2"/>
    <dgm:cxn modelId="{DA5FE330-D4BF-45D5-A375-9FE6BC7D9DFF}" type="presOf" srcId="{EB6F69E4-0215-44F5-A15F-31916418B03E}" destId="{E995C783-1D5F-4606-827C-6A8218285B4D}" srcOrd="0" destOrd="0" presId="urn:microsoft.com/office/officeart/2005/8/layout/radial2"/>
    <dgm:cxn modelId="{E8A6C13E-F0C0-4685-A0C7-AA04D99AF8A7}" type="presOf" srcId="{40E27592-1E10-41A8-A480-E12978C0AE04}" destId="{952D32C8-0656-4B8B-8E92-C9AF2387EA35}" srcOrd="0" destOrd="0" presId="urn:microsoft.com/office/officeart/2005/8/layout/radial2"/>
    <dgm:cxn modelId="{16CE7B9C-90DC-4A9D-8860-59FC0AC1FECA}" type="presOf" srcId="{A2660C8A-2282-4B2E-8EAB-E07656C8A957}" destId="{369D3F53-7DAE-4C64-A45A-01ACC8E31044}" srcOrd="0" destOrd="0" presId="urn:microsoft.com/office/officeart/2005/8/layout/radial2"/>
    <dgm:cxn modelId="{ECB50778-99EE-4096-94BE-8E8BE663AF85}" type="presOf" srcId="{70F5EBB9-F1C0-40C3-9FE7-3C8027A79FC8}" destId="{FEE28A1C-034F-481A-87D5-ACEA47A282CC}" srcOrd="0" destOrd="0" presId="urn:microsoft.com/office/officeart/2005/8/layout/radial2"/>
    <dgm:cxn modelId="{129BA6B8-6E91-4EEE-96D0-859E9E812424}" type="presOf" srcId="{F0512B5E-4C85-40D3-80EC-BD6618DF66B4}" destId="{6352EE6E-A41D-4AAC-A675-ED59993823EC}" srcOrd="0" destOrd="0" presId="urn:microsoft.com/office/officeart/2005/8/layout/radial2"/>
    <dgm:cxn modelId="{B03CD47D-5523-460B-8390-6F063B710970}" type="presOf" srcId="{A01B8FFC-FA5E-4831-B883-A6ACE45855BB}" destId="{5A664A06-5004-4D32-8A69-07B19DCB1ACB}" srcOrd="0" destOrd="0" presId="urn:microsoft.com/office/officeart/2005/8/layout/radial2"/>
    <dgm:cxn modelId="{37080F98-061B-4B73-82AF-3B7CD9082B9B}" type="presOf" srcId="{998A0C6B-7928-4384-B3A5-F52CDB3220AA}" destId="{50375E88-DAE8-4821-B10F-57E449B65072}" srcOrd="0" destOrd="1" presId="urn:microsoft.com/office/officeart/2005/8/layout/radial2"/>
    <dgm:cxn modelId="{19F80CFB-23CA-4CD0-BAEE-F258EB43153C}" type="presOf" srcId="{513A219E-4913-42B0-B7CE-0821E945CF55}" destId="{8597F408-4EC1-4542-B2F4-5EA7AC1FF763}" srcOrd="0" destOrd="0" presId="urn:microsoft.com/office/officeart/2005/8/layout/radial2"/>
    <dgm:cxn modelId="{11E9ED6E-2365-4D28-8766-3949179A07EB}" srcId="{54AA366C-CD87-44FE-8C8E-69653BD92BCB}" destId="{70F5EBB9-F1C0-40C3-9FE7-3C8027A79FC8}" srcOrd="3" destOrd="0" parTransId="{A01B8FFC-FA5E-4831-B883-A6ACE45855BB}" sibTransId="{DF80A5B7-7D46-493F-B413-A9B8ABED946E}"/>
    <dgm:cxn modelId="{7B7017C1-3768-4CDE-B8A7-706A79D80413}" srcId="{F0512B5E-4C85-40D3-80EC-BD6618DF66B4}" destId="{4EF3F277-B924-4409-960C-E8DD22E9EECF}" srcOrd="0" destOrd="0" parTransId="{5DB94EE0-9D18-40A9-A7CA-BD54257E1834}" sibTransId="{553CE72C-7FB3-4005-994D-F17589031092}"/>
    <dgm:cxn modelId="{2929DBD9-AC12-4D83-8BF8-79B1DA149AC8}" srcId="{54AA366C-CD87-44FE-8C8E-69653BD92BCB}" destId="{F0512B5E-4C85-40D3-80EC-BD6618DF66B4}" srcOrd="0" destOrd="0" parTransId="{A2660C8A-2282-4B2E-8EAB-E07656C8A957}" sibTransId="{737DC2D9-A373-4E25-B8BA-8CBE60785A37}"/>
    <dgm:cxn modelId="{CE28C90F-F88B-4DB3-A8EF-283DB9BA4035}" srcId="{03AE5758-145A-477A-B56F-74275E3597D6}" destId="{331DC396-2E00-4044-8604-DF9820A99E6A}" srcOrd="0" destOrd="0" parTransId="{545C7142-7319-401C-9047-1CE029982AFA}" sibTransId="{5F20BBF2-879A-4D99-B73D-42EF6F54EB4B}"/>
    <dgm:cxn modelId="{71D8E03B-5D33-443B-8FCD-7EE20FE463B9}" srcId="{54AA366C-CD87-44FE-8C8E-69653BD92BCB}" destId="{513A219E-4913-42B0-B7CE-0821E945CF55}" srcOrd="1" destOrd="0" parTransId="{EB6F69E4-0215-44F5-A15F-31916418B03E}" sibTransId="{15E8EB36-C4A6-4799-AE41-92D92DDAC95C}"/>
    <dgm:cxn modelId="{2BFCB310-17B6-444D-ACB4-809323B1378E}" type="presParOf" srcId="{22F9756E-8FC2-42B1-9EA4-CEA2F9FFA6B5}" destId="{58FB12D8-8843-484C-AE48-76ED66A07580}" srcOrd="0" destOrd="0" presId="urn:microsoft.com/office/officeart/2005/8/layout/radial2"/>
    <dgm:cxn modelId="{7A4E04AF-AAB5-4FCE-BDD9-DAEC4628A224}" type="presParOf" srcId="{58FB12D8-8843-484C-AE48-76ED66A07580}" destId="{00A37249-B453-4932-9CFA-BE9DEF75C139}" srcOrd="0" destOrd="0" presId="urn:microsoft.com/office/officeart/2005/8/layout/radial2"/>
    <dgm:cxn modelId="{3BDC6216-052F-4493-A88F-8B2D424D931E}" type="presParOf" srcId="{00A37249-B453-4932-9CFA-BE9DEF75C139}" destId="{DF38FE59-DFC2-4215-A735-A8495DD5DDD8}" srcOrd="0" destOrd="0" presId="urn:microsoft.com/office/officeart/2005/8/layout/radial2"/>
    <dgm:cxn modelId="{EC1EAEEE-8E58-4ADF-AA95-E35881E732D4}" type="presParOf" srcId="{00A37249-B453-4932-9CFA-BE9DEF75C139}" destId="{0CF2EF4B-4D7C-48EA-BA83-A3DB75524CD8}" srcOrd="1" destOrd="0" presId="urn:microsoft.com/office/officeart/2005/8/layout/radial2"/>
    <dgm:cxn modelId="{C8F0E350-2872-4FCC-B179-7FBF173F75AF}" type="presParOf" srcId="{58FB12D8-8843-484C-AE48-76ED66A07580}" destId="{369D3F53-7DAE-4C64-A45A-01ACC8E31044}" srcOrd="1" destOrd="0" presId="urn:microsoft.com/office/officeart/2005/8/layout/radial2"/>
    <dgm:cxn modelId="{D6D2280F-CFB5-42FC-8AA6-7E9572FE07D2}" type="presParOf" srcId="{58FB12D8-8843-484C-AE48-76ED66A07580}" destId="{08FC3261-1264-489E-8E9B-C57817FF83AB}" srcOrd="2" destOrd="0" presId="urn:microsoft.com/office/officeart/2005/8/layout/radial2"/>
    <dgm:cxn modelId="{8545D843-D458-407F-897C-81F2F4BF1B91}" type="presParOf" srcId="{08FC3261-1264-489E-8E9B-C57817FF83AB}" destId="{6352EE6E-A41D-4AAC-A675-ED59993823EC}" srcOrd="0" destOrd="0" presId="urn:microsoft.com/office/officeart/2005/8/layout/radial2"/>
    <dgm:cxn modelId="{59FF3BE5-64E2-4763-BF9F-B2AD7B5B1DC8}" type="presParOf" srcId="{08FC3261-1264-489E-8E9B-C57817FF83AB}" destId="{50375E88-DAE8-4821-B10F-57E449B65072}" srcOrd="1" destOrd="0" presId="urn:microsoft.com/office/officeart/2005/8/layout/radial2"/>
    <dgm:cxn modelId="{F9DC4FB0-DB0D-43E2-9155-748CC3D320E2}" type="presParOf" srcId="{58FB12D8-8843-484C-AE48-76ED66A07580}" destId="{E995C783-1D5F-4606-827C-6A8218285B4D}" srcOrd="3" destOrd="0" presId="urn:microsoft.com/office/officeart/2005/8/layout/radial2"/>
    <dgm:cxn modelId="{70023168-CE02-4CEC-82F4-2E635D766CAB}" type="presParOf" srcId="{58FB12D8-8843-484C-AE48-76ED66A07580}" destId="{88153494-A6F5-4BF8-A868-A5B5EBFAF67F}" srcOrd="4" destOrd="0" presId="urn:microsoft.com/office/officeart/2005/8/layout/radial2"/>
    <dgm:cxn modelId="{14C2841C-C306-4F64-89F0-9844F7F24602}" type="presParOf" srcId="{88153494-A6F5-4BF8-A868-A5B5EBFAF67F}" destId="{8597F408-4EC1-4542-B2F4-5EA7AC1FF763}" srcOrd="0" destOrd="0" presId="urn:microsoft.com/office/officeart/2005/8/layout/radial2"/>
    <dgm:cxn modelId="{C7BCA7EE-C2F2-4793-902A-328D9306289B}" type="presParOf" srcId="{88153494-A6F5-4BF8-A868-A5B5EBFAF67F}" destId="{952D32C8-0656-4B8B-8E92-C9AF2387EA35}" srcOrd="1" destOrd="0" presId="urn:microsoft.com/office/officeart/2005/8/layout/radial2"/>
    <dgm:cxn modelId="{5F314AB2-6507-4979-B679-B52629C43326}" type="presParOf" srcId="{58FB12D8-8843-484C-AE48-76ED66A07580}" destId="{73B90A29-B24A-421D-AD36-73B0CCD6423C}" srcOrd="5" destOrd="0" presId="urn:microsoft.com/office/officeart/2005/8/layout/radial2"/>
    <dgm:cxn modelId="{95778049-53CC-4050-9B34-F4F53DF57E12}" type="presParOf" srcId="{58FB12D8-8843-484C-AE48-76ED66A07580}" destId="{62732DA3-CD38-4B87-AAF7-727F33BDC56E}" srcOrd="6" destOrd="0" presId="urn:microsoft.com/office/officeart/2005/8/layout/radial2"/>
    <dgm:cxn modelId="{2B930D0B-7839-43F7-A720-C2C03CB5499C}" type="presParOf" srcId="{62732DA3-CD38-4B87-AAF7-727F33BDC56E}" destId="{1625485C-5CAD-427A-A5F8-CF0CBBCCBF85}" srcOrd="0" destOrd="0" presId="urn:microsoft.com/office/officeart/2005/8/layout/radial2"/>
    <dgm:cxn modelId="{4F2143B5-F969-41B9-8552-6032EAB374DE}" type="presParOf" srcId="{62732DA3-CD38-4B87-AAF7-727F33BDC56E}" destId="{DCB482DF-05D8-4803-B506-7971EFE18FBB}" srcOrd="1" destOrd="0" presId="urn:microsoft.com/office/officeart/2005/8/layout/radial2"/>
    <dgm:cxn modelId="{8B91B96D-3C3D-4760-A0A0-E33ABF5BFA72}" type="presParOf" srcId="{58FB12D8-8843-484C-AE48-76ED66A07580}" destId="{5A664A06-5004-4D32-8A69-07B19DCB1ACB}" srcOrd="7" destOrd="0" presId="urn:microsoft.com/office/officeart/2005/8/layout/radial2"/>
    <dgm:cxn modelId="{D6C5962C-62D9-4469-8C32-8C688A15CED7}" type="presParOf" srcId="{58FB12D8-8843-484C-AE48-76ED66A07580}" destId="{5315A328-CF75-44AC-9279-E2AB7E8F8207}" srcOrd="8" destOrd="0" presId="urn:microsoft.com/office/officeart/2005/8/layout/radial2"/>
    <dgm:cxn modelId="{5EB6113D-F0F0-43E8-B9AA-1873F6F31416}" type="presParOf" srcId="{5315A328-CF75-44AC-9279-E2AB7E8F8207}" destId="{FEE28A1C-034F-481A-87D5-ACEA47A282CC}" srcOrd="0" destOrd="0" presId="urn:microsoft.com/office/officeart/2005/8/layout/radial2"/>
    <dgm:cxn modelId="{18D85804-2B4D-4107-8693-457BD64A2423}" type="presParOf" srcId="{5315A328-CF75-44AC-9279-E2AB7E8F8207}" destId="{9C19D484-A927-4D75-9959-91DEBFFE8D5E}"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6AD907-8089-4361-99E4-88123C103BCC}" type="doc">
      <dgm:prSet loTypeId="urn:microsoft.com/office/officeart/2005/8/layout/venn2#1" loCatId="relationship" qsTypeId="urn:microsoft.com/office/officeart/2005/8/quickstyle/simple1" qsCatId="simple" csTypeId="urn:microsoft.com/office/officeart/2005/8/colors/accent1_2" csCatId="accent1" phldr="1"/>
      <dgm:spPr/>
      <dgm:t>
        <a:bodyPr/>
        <a:lstStyle/>
        <a:p>
          <a:endParaRPr lang="en-US"/>
        </a:p>
      </dgm:t>
    </dgm:pt>
    <dgm:pt modelId="{2837AE04-31EE-458E-836C-34C9DF9929D2}">
      <dgm:prSet phldrT="[Text]"/>
      <dgm:spPr>
        <a:solidFill>
          <a:schemeClr val="accent1">
            <a:lumMod val="40000"/>
            <a:lumOff val="60000"/>
          </a:schemeClr>
        </a:solidFill>
      </dgm:spPr>
      <dgm:t>
        <a:bodyPr/>
        <a:lstStyle/>
        <a:p>
          <a:r>
            <a:rPr lang="en-US" b="1" dirty="0">
              <a:solidFill>
                <a:schemeClr val="tx1"/>
              </a:solidFill>
            </a:rPr>
            <a:t>SAMPLE</a:t>
          </a:r>
        </a:p>
      </dgm:t>
    </dgm:pt>
    <dgm:pt modelId="{C5A78222-BA55-448D-9247-5BBB92765044}" type="parTrans" cxnId="{B46C7769-9FBA-4A7D-A4D4-DC5120B3EB2B}">
      <dgm:prSet/>
      <dgm:spPr/>
      <dgm:t>
        <a:bodyPr/>
        <a:lstStyle/>
        <a:p>
          <a:endParaRPr lang="en-US"/>
        </a:p>
      </dgm:t>
    </dgm:pt>
    <dgm:pt modelId="{165B2E42-A12D-4651-9457-D43926067521}" type="sibTrans" cxnId="{B46C7769-9FBA-4A7D-A4D4-DC5120B3EB2B}">
      <dgm:prSet/>
      <dgm:spPr/>
      <dgm:t>
        <a:bodyPr/>
        <a:lstStyle/>
        <a:p>
          <a:endParaRPr lang="en-US"/>
        </a:p>
      </dgm:t>
    </dgm:pt>
    <dgm:pt modelId="{1A4E8654-8D48-49D9-81B0-F56C6A2103F6}">
      <dgm:prSet phldrT="[Text]" custT="1"/>
      <dgm:spPr/>
      <dgm:t>
        <a:bodyPr/>
        <a:lstStyle/>
        <a:p>
          <a:r>
            <a:rPr lang="en-US" sz="1600" b="1" dirty="0">
              <a:solidFill>
                <a:schemeClr val="tx1"/>
              </a:solidFill>
            </a:rPr>
            <a:t>POPULATION</a:t>
          </a:r>
        </a:p>
      </dgm:t>
    </dgm:pt>
    <dgm:pt modelId="{C48B7D92-F6FC-4B79-96B2-BFD1F09F335B}" type="sibTrans" cxnId="{C7E1E2E1-D7A3-4AC4-810C-3C8F65CC6E57}">
      <dgm:prSet/>
      <dgm:spPr/>
      <dgm:t>
        <a:bodyPr/>
        <a:lstStyle/>
        <a:p>
          <a:endParaRPr lang="en-US"/>
        </a:p>
      </dgm:t>
    </dgm:pt>
    <dgm:pt modelId="{6388BE1A-208C-4CCC-A559-5F50A8CC164D}" type="parTrans" cxnId="{C7E1E2E1-D7A3-4AC4-810C-3C8F65CC6E57}">
      <dgm:prSet/>
      <dgm:spPr/>
      <dgm:t>
        <a:bodyPr/>
        <a:lstStyle/>
        <a:p>
          <a:endParaRPr lang="en-US"/>
        </a:p>
      </dgm:t>
    </dgm:pt>
    <dgm:pt modelId="{F6131E20-CD90-479C-9AF7-8556F99B3237}" type="pres">
      <dgm:prSet presAssocID="{046AD907-8089-4361-99E4-88123C103BCC}" presName="Name0" presStyleCnt="0">
        <dgm:presLayoutVars>
          <dgm:chMax val="7"/>
          <dgm:resizeHandles val="exact"/>
        </dgm:presLayoutVars>
      </dgm:prSet>
      <dgm:spPr/>
      <dgm:t>
        <a:bodyPr/>
        <a:lstStyle/>
        <a:p>
          <a:endParaRPr lang="en-IN"/>
        </a:p>
      </dgm:t>
    </dgm:pt>
    <dgm:pt modelId="{83DE5700-BED5-4EFE-928A-D045BB9680FE}" type="pres">
      <dgm:prSet presAssocID="{046AD907-8089-4361-99E4-88123C103BCC}" presName="comp1" presStyleCnt="0"/>
      <dgm:spPr/>
    </dgm:pt>
    <dgm:pt modelId="{5F6E879F-229F-4342-92A3-C836D031565A}" type="pres">
      <dgm:prSet presAssocID="{046AD907-8089-4361-99E4-88123C103BCC}" presName="circle1" presStyleLbl="node1" presStyleIdx="0" presStyleCnt="2" custLinFactNeighborX="9553" custLinFactNeighborY="0"/>
      <dgm:spPr/>
      <dgm:t>
        <a:bodyPr/>
        <a:lstStyle/>
        <a:p>
          <a:endParaRPr lang="en-IN"/>
        </a:p>
      </dgm:t>
    </dgm:pt>
    <dgm:pt modelId="{1D077ECD-29E4-4588-B684-F89A48CFCD92}" type="pres">
      <dgm:prSet presAssocID="{046AD907-8089-4361-99E4-88123C103BCC}" presName="c1text" presStyleLbl="node1" presStyleIdx="0" presStyleCnt="2">
        <dgm:presLayoutVars>
          <dgm:bulletEnabled val="1"/>
        </dgm:presLayoutVars>
      </dgm:prSet>
      <dgm:spPr/>
      <dgm:t>
        <a:bodyPr/>
        <a:lstStyle/>
        <a:p>
          <a:endParaRPr lang="en-IN"/>
        </a:p>
      </dgm:t>
    </dgm:pt>
    <dgm:pt modelId="{A2A31531-EE95-44C0-8438-2CD1E809E397}" type="pres">
      <dgm:prSet presAssocID="{046AD907-8089-4361-99E4-88123C103BCC}" presName="comp2" presStyleCnt="0"/>
      <dgm:spPr/>
    </dgm:pt>
    <dgm:pt modelId="{6F2B527C-5094-4ECA-B120-96C954BF55BF}" type="pres">
      <dgm:prSet presAssocID="{046AD907-8089-4361-99E4-88123C103BCC}" presName="circle2" presStyleLbl="node1" presStyleIdx="1" presStyleCnt="2" custScaleX="75000" custScaleY="40001" custLinFactNeighborX="1392" custLinFactNeighborY="15509"/>
      <dgm:spPr/>
      <dgm:t>
        <a:bodyPr/>
        <a:lstStyle/>
        <a:p>
          <a:endParaRPr lang="en-IN"/>
        </a:p>
      </dgm:t>
    </dgm:pt>
    <dgm:pt modelId="{8F4A052F-A87F-40E3-AEFC-0FA92A4EAB18}" type="pres">
      <dgm:prSet presAssocID="{046AD907-8089-4361-99E4-88123C103BCC}" presName="c2text" presStyleLbl="node1" presStyleIdx="1" presStyleCnt="2">
        <dgm:presLayoutVars>
          <dgm:bulletEnabled val="1"/>
        </dgm:presLayoutVars>
      </dgm:prSet>
      <dgm:spPr/>
      <dgm:t>
        <a:bodyPr/>
        <a:lstStyle/>
        <a:p>
          <a:endParaRPr lang="en-IN"/>
        </a:p>
      </dgm:t>
    </dgm:pt>
  </dgm:ptLst>
  <dgm:cxnLst>
    <dgm:cxn modelId="{C7E1E2E1-D7A3-4AC4-810C-3C8F65CC6E57}" srcId="{046AD907-8089-4361-99E4-88123C103BCC}" destId="{1A4E8654-8D48-49D9-81B0-F56C6A2103F6}" srcOrd="0" destOrd="0" parTransId="{6388BE1A-208C-4CCC-A559-5F50A8CC164D}" sibTransId="{C48B7D92-F6FC-4B79-96B2-BFD1F09F335B}"/>
    <dgm:cxn modelId="{1A3BCE8D-63BD-406C-B4B9-E5B04FCA8E44}" type="presOf" srcId="{046AD907-8089-4361-99E4-88123C103BCC}" destId="{F6131E20-CD90-479C-9AF7-8556F99B3237}" srcOrd="0" destOrd="0" presId="urn:microsoft.com/office/officeart/2005/8/layout/venn2#1"/>
    <dgm:cxn modelId="{89CDDC00-0CFC-4B94-9DC3-157BF83A8700}" type="presOf" srcId="{2837AE04-31EE-458E-836C-34C9DF9929D2}" destId="{8F4A052F-A87F-40E3-AEFC-0FA92A4EAB18}" srcOrd="1" destOrd="0" presId="urn:microsoft.com/office/officeart/2005/8/layout/venn2#1"/>
    <dgm:cxn modelId="{B46C7769-9FBA-4A7D-A4D4-DC5120B3EB2B}" srcId="{046AD907-8089-4361-99E4-88123C103BCC}" destId="{2837AE04-31EE-458E-836C-34C9DF9929D2}" srcOrd="1" destOrd="0" parTransId="{C5A78222-BA55-448D-9247-5BBB92765044}" sibTransId="{165B2E42-A12D-4651-9457-D43926067521}"/>
    <dgm:cxn modelId="{4E7FD0AF-8381-4DF6-8E58-886451BEDFEF}" type="presOf" srcId="{1A4E8654-8D48-49D9-81B0-F56C6A2103F6}" destId="{5F6E879F-229F-4342-92A3-C836D031565A}" srcOrd="0" destOrd="0" presId="urn:microsoft.com/office/officeart/2005/8/layout/venn2#1"/>
    <dgm:cxn modelId="{3489C341-D00C-4C3E-8FC5-ED650E121BB9}" type="presOf" srcId="{2837AE04-31EE-458E-836C-34C9DF9929D2}" destId="{6F2B527C-5094-4ECA-B120-96C954BF55BF}" srcOrd="0" destOrd="0" presId="urn:microsoft.com/office/officeart/2005/8/layout/venn2#1"/>
    <dgm:cxn modelId="{60257055-1F40-4DFA-A823-DC2B5382E551}" type="presOf" srcId="{1A4E8654-8D48-49D9-81B0-F56C6A2103F6}" destId="{1D077ECD-29E4-4588-B684-F89A48CFCD92}" srcOrd="1" destOrd="0" presId="urn:microsoft.com/office/officeart/2005/8/layout/venn2#1"/>
    <dgm:cxn modelId="{FEEDB86A-0CCA-41F7-B200-53FA00E7471E}" type="presParOf" srcId="{F6131E20-CD90-479C-9AF7-8556F99B3237}" destId="{83DE5700-BED5-4EFE-928A-D045BB9680FE}" srcOrd="0" destOrd="0" presId="urn:microsoft.com/office/officeart/2005/8/layout/venn2#1"/>
    <dgm:cxn modelId="{52E28D60-0BF2-4699-B417-6DFC66C8B548}" type="presParOf" srcId="{83DE5700-BED5-4EFE-928A-D045BB9680FE}" destId="{5F6E879F-229F-4342-92A3-C836D031565A}" srcOrd="0" destOrd="0" presId="urn:microsoft.com/office/officeart/2005/8/layout/venn2#1"/>
    <dgm:cxn modelId="{8C48625E-7E9D-4283-BE3B-FC560297D578}" type="presParOf" srcId="{83DE5700-BED5-4EFE-928A-D045BB9680FE}" destId="{1D077ECD-29E4-4588-B684-F89A48CFCD92}" srcOrd="1" destOrd="0" presId="urn:microsoft.com/office/officeart/2005/8/layout/venn2#1"/>
    <dgm:cxn modelId="{8618199D-9077-40DD-955A-E9BB64A1BEB5}" type="presParOf" srcId="{F6131E20-CD90-479C-9AF7-8556F99B3237}" destId="{A2A31531-EE95-44C0-8438-2CD1E809E397}" srcOrd="1" destOrd="0" presId="urn:microsoft.com/office/officeart/2005/8/layout/venn2#1"/>
    <dgm:cxn modelId="{6B4D38BB-4FDD-442C-BA98-A7757B5F2EA4}" type="presParOf" srcId="{A2A31531-EE95-44C0-8438-2CD1E809E397}" destId="{6F2B527C-5094-4ECA-B120-96C954BF55BF}" srcOrd="0" destOrd="0" presId="urn:microsoft.com/office/officeart/2005/8/layout/venn2#1"/>
    <dgm:cxn modelId="{812EABFB-41B4-48E2-81CE-CBB33D1D8AD6}" type="presParOf" srcId="{A2A31531-EE95-44C0-8438-2CD1E809E397}" destId="{8F4A052F-A87F-40E3-AEFC-0FA92A4EAB18}" srcOrd="1" destOrd="0" presId="urn:microsoft.com/office/officeart/2005/8/layout/venn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EF3035-83F1-4EA1-A01B-8E0F5438019B}"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AAF26F19-C066-4335-A92F-C183216B318C}">
      <dgm:prSet phldrT="[Text]"/>
      <dgm:spPr/>
      <dgm:t>
        <a:bodyPr/>
        <a:lstStyle/>
        <a:p>
          <a:r>
            <a:rPr lang="en-IN" dirty="0"/>
            <a:t>Parameter </a:t>
          </a:r>
        </a:p>
        <a:p>
          <a:r>
            <a:rPr lang="en-IN" spc="100" dirty="0">
              <a:solidFill>
                <a:srgbClr val="504E4F"/>
              </a:solidFill>
              <a:latin typeface="Calibri" panose="020F0502020204030204" pitchFamily="34" charset="0"/>
              <a:ea typeface="Cambria Math" panose="02040503050406030204" pitchFamily="18" charset="0"/>
              <a:cs typeface="Calibri" panose="020F0502020204030204" pitchFamily="34" charset="0"/>
            </a:rPr>
            <a:t>(</a:t>
          </a:r>
          <a:r>
            <a:rPr lang="en-US" spc="100" dirty="0">
              <a:solidFill>
                <a:srgbClr val="504E4F"/>
              </a:solidFill>
              <a:latin typeface="Calibri" panose="020F0502020204030204" pitchFamily="34" charset="0"/>
              <a:ea typeface="Cambria Math" panose="02040503050406030204" pitchFamily="18" charset="0"/>
              <a:cs typeface="Calibri" panose="020F0502020204030204" pitchFamily="34" charset="0"/>
            </a:rPr>
            <a:t>The statistical constants of </a:t>
          </a:r>
          <a:r>
            <a:rPr lang="en-US" spc="100" dirty="0">
              <a:solidFill>
                <a:srgbClr val="504E4F"/>
              </a:solidFill>
              <a:effectLst/>
              <a:latin typeface="Calibri" panose="020F0502020204030204" pitchFamily="34" charset="0"/>
              <a:ea typeface="Cambria Math" panose="02040503050406030204" pitchFamily="18" charset="0"/>
              <a:cs typeface="Calibri" panose="020F0502020204030204" pitchFamily="34" charset="0"/>
            </a:rPr>
            <a:t>population)</a:t>
          </a:r>
          <a:endParaRPr lang="en-IN" dirty="0"/>
        </a:p>
      </dgm:t>
    </dgm:pt>
    <dgm:pt modelId="{F44C4479-1381-482C-8342-B20F095FB1F3}" type="parTrans" cxnId="{DC4CE0DA-055D-48F8-BD2C-7E9D69423403}">
      <dgm:prSet/>
      <dgm:spPr/>
      <dgm:t>
        <a:bodyPr/>
        <a:lstStyle/>
        <a:p>
          <a:endParaRPr lang="en-IN"/>
        </a:p>
      </dgm:t>
    </dgm:pt>
    <dgm:pt modelId="{04FF428A-BAF5-4621-A085-7B67500BA71E}" type="sibTrans" cxnId="{DC4CE0DA-055D-48F8-BD2C-7E9D69423403}">
      <dgm:prSet/>
      <dgm:spPr/>
      <dgm:t>
        <a:bodyPr/>
        <a:lstStyle/>
        <a:p>
          <a:endParaRPr lang="en-IN"/>
        </a:p>
      </dgm:t>
    </dgm:pt>
    <dgm:pt modelId="{2979E51B-FB00-4250-9035-F794DC074F48}">
      <dgm:prSet phldrT="[Text]"/>
      <dgm:spPr/>
      <dgm:t>
        <a:bodyPr/>
        <a:lstStyle/>
        <a:p>
          <a:r>
            <a:rPr lang="en-IN" dirty="0"/>
            <a:t>Mean(</a:t>
          </a:r>
          <a:r>
            <a:rPr lang="el-GR" dirty="0"/>
            <a:t>μ</a:t>
          </a:r>
          <a:r>
            <a:rPr lang="en-IN" dirty="0"/>
            <a:t>)</a:t>
          </a:r>
        </a:p>
      </dgm:t>
    </dgm:pt>
    <dgm:pt modelId="{6C9507F6-E89B-49F6-B926-61F7BCAB4658}" type="parTrans" cxnId="{B9940D9F-52B2-4088-B2FE-AFDEE2DABC86}">
      <dgm:prSet/>
      <dgm:spPr/>
      <dgm:t>
        <a:bodyPr/>
        <a:lstStyle/>
        <a:p>
          <a:endParaRPr lang="en-IN"/>
        </a:p>
      </dgm:t>
    </dgm:pt>
    <dgm:pt modelId="{C5BB4D92-685C-4FD2-BC90-2960471D8CF8}" type="sibTrans" cxnId="{B9940D9F-52B2-4088-B2FE-AFDEE2DABC86}">
      <dgm:prSet/>
      <dgm:spPr/>
      <dgm:t>
        <a:bodyPr/>
        <a:lstStyle/>
        <a:p>
          <a:endParaRPr lang="en-IN"/>
        </a:p>
      </dgm:t>
    </dgm:pt>
    <dgm:pt modelId="{5199F801-2E4C-411F-989E-8528A40F685A}">
      <dgm:prSet phldrT="[Text]"/>
      <dgm:spPr/>
      <dgm:t>
        <a:bodyPr/>
        <a:lstStyle/>
        <a:p>
          <a:r>
            <a:rPr lang="en-IN" dirty="0"/>
            <a:t>Standard deviation(</a:t>
          </a:r>
          <a:r>
            <a:rPr lang="el-GR" dirty="0">
              <a:latin typeface="Times New Roman" panose="02020603050405020304" pitchFamily="18" charset="0"/>
              <a:cs typeface="Times New Roman" panose="02020603050405020304" pitchFamily="18" charset="0"/>
            </a:rPr>
            <a:t>σ</a:t>
          </a:r>
          <a:r>
            <a:rPr lang="en-IN" dirty="0">
              <a:latin typeface="Times New Roman" panose="02020603050405020304" pitchFamily="18" charset="0"/>
              <a:cs typeface="Times New Roman" panose="02020603050405020304" pitchFamily="18" charset="0"/>
            </a:rPr>
            <a:t>)</a:t>
          </a:r>
          <a:endParaRPr lang="en-IN" dirty="0"/>
        </a:p>
      </dgm:t>
    </dgm:pt>
    <dgm:pt modelId="{F03090E2-70D3-4576-A1EE-53B06C902805}" type="parTrans" cxnId="{668C6D24-FAE1-4EBF-9EEC-2BA0F27A01C5}">
      <dgm:prSet/>
      <dgm:spPr/>
      <dgm:t>
        <a:bodyPr/>
        <a:lstStyle/>
        <a:p>
          <a:endParaRPr lang="en-IN"/>
        </a:p>
      </dgm:t>
    </dgm:pt>
    <dgm:pt modelId="{2F5D9A0E-CB20-4C73-B3A7-D38F8CA64B2A}" type="sibTrans" cxnId="{668C6D24-FAE1-4EBF-9EEC-2BA0F27A01C5}">
      <dgm:prSet/>
      <dgm:spPr/>
      <dgm:t>
        <a:bodyPr/>
        <a:lstStyle/>
        <a:p>
          <a:endParaRPr lang="en-IN"/>
        </a:p>
      </dgm:t>
    </dgm:pt>
    <dgm:pt modelId="{854E7BCE-26F4-4B35-8740-2AEF17532F93}">
      <dgm:prSet phldrT="[Text]"/>
      <dgm:spPr/>
      <dgm:t>
        <a:bodyPr/>
        <a:lstStyle/>
        <a:p>
          <a:r>
            <a:rPr lang="en-IN" dirty="0"/>
            <a:t>Statistic</a:t>
          </a:r>
        </a:p>
        <a:p>
          <a:r>
            <a:rPr lang="en-US" spc="100" dirty="0">
              <a:solidFill>
                <a:srgbClr val="504E4F"/>
              </a:solidFill>
              <a:latin typeface="Calibri" panose="020F0502020204030204" pitchFamily="34" charset="0"/>
              <a:ea typeface="Cambria Math" panose="02040503050406030204" pitchFamily="18" charset="0"/>
              <a:cs typeface="Calibri" panose="020F0502020204030204" pitchFamily="34" charset="0"/>
            </a:rPr>
            <a:t>(The statistical constants of Sample</a:t>
          </a:r>
          <a:r>
            <a:rPr lang="en-US" spc="100" dirty="0">
              <a:solidFill>
                <a:srgbClr val="504E4F"/>
              </a:solidFill>
              <a:effectLst/>
              <a:latin typeface="Calibri" panose="020F0502020204030204" pitchFamily="34" charset="0"/>
              <a:ea typeface="Cambria Math" panose="02040503050406030204" pitchFamily="18" charset="0"/>
              <a:cs typeface="Calibri" panose="020F0502020204030204" pitchFamily="34" charset="0"/>
            </a:rPr>
            <a:t>)</a:t>
          </a:r>
          <a:endParaRPr lang="en-IN" dirty="0"/>
        </a:p>
      </dgm:t>
    </dgm:pt>
    <dgm:pt modelId="{B9206533-06C9-47E7-8824-F76AA6B0CBDA}" type="parTrans" cxnId="{509D4F2D-C918-451E-809B-03DB0BD04703}">
      <dgm:prSet/>
      <dgm:spPr/>
      <dgm:t>
        <a:bodyPr/>
        <a:lstStyle/>
        <a:p>
          <a:endParaRPr lang="en-IN"/>
        </a:p>
      </dgm:t>
    </dgm:pt>
    <dgm:pt modelId="{0EE381FF-5D9B-48C4-AE7C-B0BF8DE8044E}" type="sibTrans" cxnId="{509D4F2D-C918-451E-809B-03DB0BD04703}">
      <dgm:prSet/>
      <dgm:spPr/>
      <dgm:t>
        <a:bodyPr/>
        <a:lstStyle/>
        <a:p>
          <a:endParaRPr lang="en-IN"/>
        </a:p>
      </dgm:t>
    </dgm:pt>
    <mc:AlternateContent xmlns:mc="http://schemas.openxmlformats.org/markup-compatibility/2006" xmlns:a14="http://schemas.microsoft.com/office/drawing/2010/main">
      <mc:Choice Requires="a14">
        <dgm:pt modelId="{042CE762-A07B-4C7A-92DA-2C0264BEFE7F}">
          <dgm:prSet phldrT="[Text]"/>
          <dgm:spPr/>
          <dgm:t>
            <a:bodyPr/>
            <a:lstStyle/>
            <a:p>
              <a:r>
                <a:rPr lang="en-IN" dirty="0"/>
                <a:t>Mean(</a:t>
              </a:r>
              <a14:m>
                <m:oMath xmlns:m="http://schemas.openxmlformats.org/officeDocument/2006/math">
                  <m:acc>
                    <m:accPr>
                      <m:chr m:val="̅"/>
                      <m:ctrlPr>
                        <a:rPr lang="en-IN" i="1" smtClean="0">
                          <a:latin typeface="Cambria Math"/>
                        </a:rPr>
                      </m:ctrlPr>
                    </m:accPr>
                    <m:e>
                      <m:r>
                        <a:rPr lang="en-IN" b="0" i="1" smtClean="0">
                          <a:latin typeface="Cambria Math" panose="02040503050406030204" pitchFamily="18" charset="0"/>
                        </a:rPr>
                        <m:t>𝑥</m:t>
                      </m:r>
                    </m:e>
                  </m:acc>
                </m:oMath>
              </a14:m>
              <a:r>
                <a:rPr lang="en-IN" dirty="0"/>
                <a:t>)</a:t>
              </a:r>
            </a:p>
          </dgm:t>
        </dgm:pt>
      </mc:Choice>
      <mc:Fallback xmlns="">
        <dgm:pt modelId="{042CE762-A07B-4C7A-92DA-2C0264BEFE7F}">
          <dgm:prSet phldrT="[Text]"/>
          <dgm:spPr/>
          <dgm:t>
            <a:bodyPr/>
            <a:lstStyle/>
            <a:p>
              <a:r>
                <a:rPr lang="en-IN" dirty="0" smtClean="0"/>
                <a:t>Mean(</a:t>
              </a:r>
              <a:r>
                <a:rPr lang="en-IN" b="0" i="0" smtClean="0">
                  <a:latin typeface="Cambria Math" panose="02040503050406030204" pitchFamily="18" charset="0"/>
                </a:rPr>
                <a:t>𝑥 ̅</a:t>
              </a:r>
              <a:r>
                <a:rPr lang="en-IN" dirty="0" smtClean="0"/>
                <a:t>)</a:t>
              </a:r>
              <a:endParaRPr lang="en-IN" dirty="0"/>
            </a:p>
          </dgm:t>
        </dgm:pt>
      </mc:Fallback>
    </mc:AlternateContent>
    <dgm:pt modelId="{C99667BE-062D-42C8-B78A-DE2F04A5610D}" type="parTrans" cxnId="{E4B912FD-499D-4B2B-AA40-FB77AB5E8746}">
      <dgm:prSet/>
      <dgm:spPr/>
      <dgm:t>
        <a:bodyPr/>
        <a:lstStyle/>
        <a:p>
          <a:endParaRPr lang="en-IN"/>
        </a:p>
      </dgm:t>
    </dgm:pt>
    <dgm:pt modelId="{1053F5C7-8384-4F75-81DD-E5A501B07A37}" type="sibTrans" cxnId="{E4B912FD-499D-4B2B-AA40-FB77AB5E8746}">
      <dgm:prSet/>
      <dgm:spPr/>
      <dgm:t>
        <a:bodyPr/>
        <a:lstStyle/>
        <a:p>
          <a:endParaRPr lang="en-IN"/>
        </a:p>
      </dgm:t>
    </dgm:pt>
    <dgm:pt modelId="{4799011D-460A-488B-96F6-CA9C2D25F1EB}">
      <dgm:prSet phldrT="[Text]"/>
      <dgm:spPr/>
      <dgm:t>
        <a:bodyPr/>
        <a:lstStyle/>
        <a:p>
          <a:r>
            <a:rPr lang="en-IN" dirty="0"/>
            <a:t>Standard deviation(s</a:t>
          </a:r>
          <a:r>
            <a:rPr lang="en-IN" dirty="0">
              <a:latin typeface="Times New Roman" panose="02020603050405020304" pitchFamily="18" charset="0"/>
              <a:cs typeface="Times New Roman" panose="02020603050405020304" pitchFamily="18" charset="0"/>
            </a:rPr>
            <a:t>)</a:t>
          </a:r>
          <a:endParaRPr lang="en-IN" dirty="0"/>
        </a:p>
      </dgm:t>
    </dgm:pt>
    <dgm:pt modelId="{81B6B4C3-D9D4-4CCE-BB5F-FA9ABF7D09F0}" type="parTrans" cxnId="{5CAFD496-CED0-4D26-9990-37F55AF06CE4}">
      <dgm:prSet/>
      <dgm:spPr/>
      <dgm:t>
        <a:bodyPr/>
        <a:lstStyle/>
        <a:p>
          <a:endParaRPr lang="en-IN"/>
        </a:p>
      </dgm:t>
    </dgm:pt>
    <dgm:pt modelId="{B7DB1EF6-822D-42DE-8084-8986AD57DF58}" type="sibTrans" cxnId="{5CAFD496-CED0-4D26-9990-37F55AF06CE4}">
      <dgm:prSet/>
      <dgm:spPr/>
      <dgm:t>
        <a:bodyPr/>
        <a:lstStyle/>
        <a:p>
          <a:endParaRPr lang="en-IN"/>
        </a:p>
      </dgm:t>
    </dgm:pt>
    <dgm:pt modelId="{CD9D5FD7-DFA7-4DB1-8F93-5F06EAE36456}">
      <dgm:prSet/>
      <dgm:spPr/>
      <dgm:t>
        <a:bodyPr/>
        <a:lstStyle/>
        <a:p>
          <a:r>
            <a:rPr lang="en-IN" dirty="0"/>
            <a:t>Correlation coefficient(</a:t>
          </a:r>
          <a:r>
            <a:rPr lang="el-GR" dirty="0"/>
            <a:t>ρ</a:t>
          </a:r>
          <a:r>
            <a:rPr lang="en-IN" dirty="0">
              <a:latin typeface="Times New Roman" panose="02020603050405020304" pitchFamily="18" charset="0"/>
              <a:cs typeface="Times New Roman" panose="02020603050405020304" pitchFamily="18" charset="0"/>
            </a:rPr>
            <a:t>)</a:t>
          </a:r>
          <a:endParaRPr lang="en-IN" dirty="0"/>
        </a:p>
      </dgm:t>
    </dgm:pt>
    <dgm:pt modelId="{CAD9E0BB-081E-4B9A-BDEB-25E182E48540}" type="parTrans" cxnId="{86A24534-5532-4283-8D6C-3A8CBC88A94A}">
      <dgm:prSet/>
      <dgm:spPr/>
      <dgm:t>
        <a:bodyPr/>
        <a:lstStyle/>
        <a:p>
          <a:endParaRPr lang="en-IN"/>
        </a:p>
      </dgm:t>
    </dgm:pt>
    <dgm:pt modelId="{A9ACEAD1-8B66-4F6C-8A87-F240FD901814}" type="sibTrans" cxnId="{86A24534-5532-4283-8D6C-3A8CBC88A94A}">
      <dgm:prSet/>
      <dgm:spPr/>
      <dgm:t>
        <a:bodyPr/>
        <a:lstStyle/>
        <a:p>
          <a:endParaRPr lang="en-IN"/>
        </a:p>
      </dgm:t>
    </dgm:pt>
    <dgm:pt modelId="{99451DA5-743A-4A7C-80F3-77A768B84D16}">
      <dgm:prSet/>
      <dgm:spPr/>
      <dgm:t>
        <a:bodyPr/>
        <a:lstStyle/>
        <a:p>
          <a:r>
            <a:rPr lang="en-IN" dirty="0"/>
            <a:t>Population proportion (P)</a:t>
          </a:r>
        </a:p>
      </dgm:t>
    </dgm:pt>
    <dgm:pt modelId="{8C23E9CC-6982-4A05-BAF4-DD02F47FD080}" type="parTrans" cxnId="{41BE39CE-159D-414A-B151-5B84677F361C}">
      <dgm:prSet/>
      <dgm:spPr/>
      <dgm:t>
        <a:bodyPr/>
        <a:lstStyle/>
        <a:p>
          <a:endParaRPr lang="en-IN"/>
        </a:p>
      </dgm:t>
    </dgm:pt>
    <dgm:pt modelId="{6C1EF64C-248B-4DB5-A6BB-A0ED285D1ACE}" type="sibTrans" cxnId="{41BE39CE-159D-414A-B151-5B84677F361C}">
      <dgm:prSet/>
      <dgm:spPr/>
      <dgm:t>
        <a:bodyPr/>
        <a:lstStyle/>
        <a:p>
          <a:endParaRPr lang="en-IN"/>
        </a:p>
      </dgm:t>
    </dgm:pt>
    <dgm:pt modelId="{08B52661-A9BC-43D1-A76C-F14A1EC0E045}">
      <dgm:prSet/>
      <dgm:spPr/>
      <dgm:t>
        <a:bodyPr/>
        <a:lstStyle/>
        <a:p>
          <a:r>
            <a:rPr lang="en-IN" dirty="0"/>
            <a:t>Correlation coefficient(r</a:t>
          </a:r>
          <a:r>
            <a:rPr lang="en-IN" dirty="0">
              <a:latin typeface="Times New Roman" panose="02020603050405020304" pitchFamily="18" charset="0"/>
              <a:cs typeface="Times New Roman" panose="02020603050405020304" pitchFamily="18" charset="0"/>
            </a:rPr>
            <a:t>)</a:t>
          </a:r>
          <a:endParaRPr lang="en-IN" dirty="0"/>
        </a:p>
      </dgm:t>
    </dgm:pt>
    <dgm:pt modelId="{3185B5B1-D8AB-4B69-9CDC-198ECD8EE85D}" type="parTrans" cxnId="{76EF1117-6818-4376-BF2D-DE24EAF6BF90}">
      <dgm:prSet/>
      <dgm:spPr/>
      <dgm:t>
        <a:bodyPr/>
        <a:lstStyle/>
        <a:p>
          <a:endParaRPr lang="en-IN"/>
        </a:p>
      </dgm:t>
    </dgm:pt>
    <dgm:pt modelId="{7A030A1F-29E7-46D3-851F-3CFD967255B3}" type="sibTrans" cxnId="{76EF1117-6818-4376-BF2D-DE24EAF6BF90}">
      <dgm:prSet/>
      <dgm:spPr/>
      <dgm:t>
        <a:bodyPr/>
        <a:lstStyle/>
        <a:p>
          <a:endParaRPr lang="en-IN"/>
        </a:p>
      </dgm:t>
    </dgm:pt>
    <dgm:pt modelId="{BF992641-F57E-4322-817A-7C25ECC39838}">
      <dgm:prSet/>
      <dgm:spPr/>
      <dgm:t>
        <a:bodyPr/>
        <a:lstStyle/>
        <a:p>
          <a:r>
            <a:rPr lang="en-IN" dirty="0"/>
            <a:t>Sample proportion (p)</a:t>
          </a:r>
        </a:p>
      </dgm:t>
    </dgm:pt>
    <dgm:pt modelId="{C65D7C73-8E24-480A-ADA9-469266A7E65E}" type="parTrans" cxnId="{14E249AB-A22C-4A8A-9AA4-CF9E08BC6F3F}">
      <dgm:prSet/>
      <dgm:spPr/>
      <dgm:t>
        <a:bodyPr/>
        <a:lstStyle/>
        <a:p>
          <a:endParaRPr lang="en-IN"/>
        </a:p>
      </dgm:t>
    </dgm:pt>
    <dgm:pt modelId="{7401A770-EB13-491B-AFB8-3FF1ED87BC5E}" type="sibTrans" cxnId="{14E249AB-A22C-4A8A-9AA4-CF9E08BC6F3F}">
      <dgm:prSet/>
      <dgm:spPr/>
      <dgm:t>
        <a:bodyPr/>
        <a:lstStyle/>
        <a:p>
          <a:endParaRPr lang="en-IN"/>
        </a:p>
      </dgm:t>
    </dgm:pt>
    <dgm:pt modelId="{408E8736-793F-41B0-A46D-D08FF1170AF4}" type="pres">
      <dgm:prSet presAssocID="{54EF3035-83F1-4EA1-A01B-8E0F5438019B}" presName="vert0" presStyleCnt="0">
        <dgm:presLayoutVars>
          <dgm:dir/>
          <dgm:animOne val="branch"/>
          <dgm:animLvl val="lvl"/>
        </dgm:presLayoutVars>
      </dgm:prSet>
      <dgm:spPr/>
      <dgm:t>
        <a:bodyPr/>
        <a:lstStyle/>
        <a:p>
          <a:endParaRPr lang="en-IN"/>
        </a:p>
      </dgm:t>
    </dgm:pt>
    <dgm:pt modelId="{EDDB3E48-0C4A-4E9A-A8DE-0A23AF52FACA}" type="pres">
      <dgm:prSet presAssocID="{AAF26F19-C066-4335-A92F-C183216B318C}" presName="thickLine" presStyleLbl="alignNode1" presStyleIdx="0" presStyleCnt="2"/>
      <dgm:spPr/>
    </dgm:pt>
    <dgm:pt modelId="{0323813E-01EE-4B88-B2C1-1ECA317A4D87}" type="pres">
      <dgm:prSet presAssocID="{AAF26F19-C066-4335-A92F-C183216B318C}" presName="horz1" presStyleCnt="0"/>
      <dgm:spPr/>
    </dgm:pt>
    <dgm:pt modelId="{DF6423F5-B96D-401B-BC2A-E0288B3E8D7A}" type="pres">
      <dgm:prSet presAssocID="{AAF26F19-C066-4335-A92F-C183216B318C}" presName="tx1" presStyleLbl="revTx" presStyleIdx="0" presStyleCnt="10" custScaleX="286663"/>
      <dgm:spPr/>
      <dgm:t>
        <a:bodyPr/>
        <a:lstStyle/>
        <a:p>
          <a:endParaRPr lang="en-IN"/>
        </a:p>
      </dgm:t>
    </dgm:pt>
    <dgm:pt modelId="{63A43A06-C6E0-4588-A4D8-67B731919D17}" type="pres">
      <dgm:prSet presAssocID="{AAF26F19-C066-4335-A92F-C183216B318C}" presName="vert1" presStyleCnt="0"/>
      <dgm:spPr/>
    </dgm:pt>
    <dgm:pt modelId="{D900B12E-342C-474B-BF2B-172C0B219C74}" type="pres">
      <dgm:prSet presAssocID="{2979E51B-FB00-4250-9035-F794DC074F48}" presName="vertSpace2a" presStyleCnt="0"/>
      <dgm:spPr/>
    </dgm:pt>
    <dgm:pt modelId="{B39AFD53-EA67-440A-B327-F6EDFCA0A19C}" type="pres">
      <dgm:prSet presAssocID="{2979E51B-FB00-4250-9035-F794DC074F48}" presName="horz2" presStyleCnt="0"/>
      <dgm:spPr/>
    </dgm:pt>
    <dgm:pt modelId="{470AAB75-0BD7-4B73-BE10-7DF754BFA3AD}" type="pres">
      <dgm:prSet presAssocID="{2979E51B-FB00-4250-9035-F794DC074F48}" presName="horzSpace2" presStyleCnt="0"/>
      <dgm:spPr/>
    </dgm:pt>
    <dgm:pt modelId="{4C0D6EFE-990E-4530-AF9A-12BC172E1A22}" type="pres">
      <dgm:prSet presAssocID="{2979E51B-FB00-4250-9035-F794DC074F48}" presName="tx2" presStyleLbl="revTx" presStyleIdx="1" presStyleCnt="10"/>
      <dgm:spPr/>
      <dgm:t>
        <a:bodyPr/>
        <a:lstStyle/>
        <a:p>
          <a:endParaRPr lang="en-IN"/>
        </a:p>
      </dgm:t>
    </dgm:pt>
    <dgm:pt modelId="{5CC9560D-6C79-4E91-9ECA-2899BC1DD73E}" type="pres">
      <dgm:prSet presAssocID="{2979E51B-FB00-4250-9035-F794DC074F48}" presName="vert2" presStyleCnt="0"/>
      <dgm:spPr/>
    </dgm:pt>
    <dgm:pt modelId="{15D9AAFA-AB7E-4183-8E6B-7D9500AB3F1C}" type="pres">
      <dgm:prSet presAssocID="{2979E51B-FB00-4250-9035-F794DC074F48}" presName="thinLine2b" presStyleLbl="callout" presStyleIdx="0" presStyleCnt="8"/>
      <dgm:spPr/>
    </dgm:pt>
    <dgm:pt modelId="{F451B3EA-9C18-468D-BB1C-72DA414E5F0E}" type="pres">
      <dgm:prSet presAssocID="{2979E51B-FB00-4250-9035-F794DC074F48}" presName="vertSpace2b" presStyleCnt="0"/>
      <dgm:spPr/>
    </dgm:pt>
    <dgm:pt modelId="{A8EEFBB2-D273-48F4-B6E5-BAB2CCDB7984}" type="pres">
      <dgm:prSet presAssocID="{5199F801-2E4C-411F-989E-8528A40F685A}" presName="horz2" presStyleCnt="0"/>
      <dgm:spPr/>
    </dgm:pt>
    <dgm:pt modelId="{B8F38334-E87A-4A9A-B29E-5C7715BB2F29}" type="pres">
      <dgm:prSet presAssocID="{5199F801-2E4C-411F-989E-8528A40F685A}" presName="horzSpace2" presStyleCnt="0"/>
      <dgm:spPr/>
    </dgm:pt>
    <dgm:pt modelId="{92734DFE-BF2D-40F5-A342-65E66644DB75}" type="pres">
      <dgm:prSet presAssocID="{5199F801-2E4C-411F-989E-8528A40F685A}" presName="tx2" presStyleLbl="revTx" presStyleIdx="2" presStyleCnt="10"/>
      <dgm:spPr/>
      <dgm:t>
        <a:bodyPr/>
        <a:lstStyle/>
        <a:p>
          <a:endParaRPr lang="en-IN"/>
        </a:p>
      </dgm:t>
    </dgm:pt>
    <dgm:pt modelId="{2CB7BF8E-D2FA-47E0-BA48-063ACC9BBA06}" type="pres">
      <dgm:prSet presAssocID="{5199F801-2E4C-411F-989E-8528A40F685A}" presName="vert2" presStyleCnt="0"/>
      <dgm:spPr/>
    </dgm:pt>
    <dgm:pt modelId="{4EF7A281-2905-42D0-9097-9421685DDE6E}" type="pres">
      <dgm:prSet presAssocID="{5199F801-2E4C-411F-989E-8528A40F685A}" presName="thinLine2b" presStyleLbl="callout" presStyleIdx="1" presStyleCnt="8"/>
      <dgm:spPr/>
    </dgm:pt>
    <dgm:pt modelId="{56202A33-B41B-4EB1-8BCD-54D0C591A35B}" type="pres">
      <dgm:prSet presAssocID="{5199F801-2E4C-411F-989E-8528A40F685A}" presName="vertSpace2b" presStyleCnt="0"/>
      <dgm:spPr/>
    </dgm:pt>
    <dgm:pt modelId="{402C85AF-861A-4655-BCD1-F8C33ADD2FC5}" type="pres">
      <dgm:prSet presAssocID="{CD9D5FD7-DFA7-4DB1-8F93-5F06EAE36456}" presName="horz2" presStyleCnt="0"/>
      <dgm:spPr/>
    </dgm:pt>
    <dgm:pt modelId="{DF9AB0CA-3925-4002-828D-7A437D37CDF6}" type="pres">
      <dgm:prSet presAssocID="{CD9D5FD7-DFA7-4DB1-8F93-5F06EAE36456}" presName="horzSpace2" presStyleCnt="0"/>
      <dgm:spPr/>
    </dgm:pt>
    <dgm:pt modelId="{F0762CCA-9AD0-48E7-B0B1-12FC23156818}" type="pres">
      <dgm:prSet presAssocID="{CD9D5FD7-DFA7-4DB1-8F93-5F06EAE36456}" presName="tx2" presStyleLbl="revTx" presStyleIdx="3" presStyleCnt="10"/>
      <dgm:spPr/>
      <dgm:t>
        <a:bodyPr/>
        <a:lstStyle/>
        <a:p>
          <a:endParaRPr lang="en-IN"/>
        </a:p>
      </dgm:t>
    </dgm:pt>
    <dgm:pt modelId="{15A9298F-8E93-4B22-8F28-3BA120008D0D}" type="pres">
      <dgm:prSet presAssocID="{CD9D5FD7-DFA7-4DB1-8F93-5F06EAE36456}" presName="vert2" presStyleCnt="0"/>
      <dgm:spPr/>
    </dgm:pt>
    <dgm:pt modelId="{00D8010D-0253-4530-8210-6AE96D5A198E}" type="pres">
      <dgm:prSet presAssocID="{CD9D5FD7-DFA7-4DB1-8F93-5F06EAE36456}" presName="thinLine2b" presStyleLbl="callout" presStyleIdx="2" presStyleCnt="8"/>
      <dgm:spPr/>
    </dgm:pt>
    <dgm:pt modelId="{D465C571-F32C-4A20-9B47-AC08FAB6CF54}" type="pres">
      <dgm:prSet presAssocID="{CD9D5FD7-DFA7-4DB1-8F93-5F06EAE36456}" presName="vertSpace2b" presStyleCnt="0"/>
      <dgm:spPr/>
    </dgm:pt>
    <dgm:pt modelId="{53B3A9C6-CF31-4EDD-B454-69F5CFF9E0A1}" type="pres">
      <dgm:prSet presAssocID="{99451DA5-743A-4A7C-80F3-77A768B84D16}" presName="horz2" presStyleCnt="0"/>
      <dgm:spPr/>
    </dgm:pt>
    <dgm:pt modelId="{675AA23F-2752-4246-88B5-88FDED0E8388}" type="pres">
      <dgm:prSet presAssocID="{99451DA5-743A-4A7C-80F3-77A768B84D16}" presName="horzSpace2" presStyleCnt="0"/>
      <dgm:spPr/>
    </dgm:pt>
    <dgm:pt modelId="{5667649F-A72C-4473-8F26-BD3D226C6AE8}" type="pres">
      <dgm:prSet presAssocID="{99451DA5-743A-4A7C-80F3-77A768B84D16}" presName="tx2" presStyleLbl="revTx" presStyleIdx="4" presStyleCnt="10"/>
      <dgm:spPr/>
      <dgm:t>
        <a:bodyPr/>
        <a:lstStyle/>
        <a:p>
          <a:endParaRPr lang="en-IN"/>
        </a:p>
      </dgm:t>
    </dgm:pt>
    <dgm:pt modelId="{18444DFC-6BF6-4F9C-B219-653A4999B8DE}" type="pres">
      <dgm:prSet presAssocID="{99451DA5-743A-4A7C-80F3-77A768B84D16}" presName="vert2" presStyleCnt="0"/>
      <dgm:spPr/>
    </dgm:pt>
    <dgm:pt modelId="{C8ED9D20-729E-4DD1-A351-B566699E743D}" type="pres">
      <dgm:prSet presAssocID="{99451DA5-743A-4A7C-80F3-77A768B84D16}" presName="thinLine2b" presStyleLbl="callout" presStyleIdx="3" presStyleCnt="8"/>
      <dgm:spPr/>
    </dgm:pt>
    <dgm:pt modelId="{EB8E162A-5B7E-4E86-9879-96BBC60F4D92}" type="pres">
      <dgm:prSet presAssocID="{99451DA5-743A-4A7C-80F3-77A768B84D16}" presName="vertSpace2b" presStyleCnt="0"/>
      <dgm:spPr/>
    </dgm:pt>
    <dgm:pt modelId="{162BC5DE-771E-4545-A406-13C8FBE408AD}" type="pres">
      <dgm:prSet presAssocID="{854E7BCE-26F4-4B35-8740-2AEF17532F93}" presName="thickLine" presStyleLbl="alignNode1" presStyleIdx="1" presStyleCnt="2"/>
      <dgm:spPr/>
    </dgm:pt>
    <dgm:pt modelId="{B9AED26E-080D-4807-9726-00442B51CD33}" type="pres">
      <dgm:prSet presAssocID="{854E7BCE-26F4-4B35-8740-2AEF17532F93}" presName="horz1" presStyleCnt="0"/>
      <dgm:spPr/>
    </dgm:pt>
    <dgm:pt modelId="{E5229FD2-4B04-4597-A6D1-B0E60AB1EA51}" type="pres">
      <dgm:prSet presAssocID="{854E7BCE-26F4-4B35-8740-2AEF17532F93}" presName="tx1" presStyleLbl="revTx" presStyleIdx="5" presStyleCnt="10" custScaleX="289520"/>
      <dgm:spPr/>
      <dgm:t>
        <a:bodyPr/>
        <a:lstStyle/>
        <a:p>
          <a:endParaRPr lang="en-IN"/>
        </a:p>
      </dgm:t>
    </dgm:pt>
    <dgm:pt modelId="{E7D3C848-E710-40C3-BFCC-CB9C599CDABC}" type="pres">
      <dgm:prSet presAssocID="{854E7BCE-26F4-4B35-8740-2AEF17532F93}" presName="vert1" presStyleCnt="0"/>
      <dgm:spPr/>
    </dgm:pt>
    <dgm:pt modelId="{E7663E23-3903-41B3-80C8-8863DE10248D}" type="pres">
      <dgm:prSet presAssocID="{042CE762-A07B-4C7A-92DA-2C0264BEFE7F}" presName="vertSpace2a" presStyleCnt="0"/>
      <dgm:spPr/>
    </dgm:pt>
    <dgm:pt modelId="{37A171D6-E33B-4A5B-88A2-E66FB59F9DBA}" type="pres">
      <dgm:prSet presAssocID="{042CE762-A07B-4C7A-92DA-2C0264BEFE7F}" presName="horz2" presStyleCnt="0"/>
      <dgm:spPr/>
    </dgm:pt>
    <dgm:pt modelId="{C1C6DC4C-88DC-4EA9-8C12-D77718234089}" type="pres">
      <dgm:prSet presAssocID="{042CE762-A07B-4C7A-92DA-2C0264BEFE7F}" presName="horzSpace2" presStyleCnt="0"/>
      <dgm:spPr/>
    </dgm:pt>
    <dgm:pt modelId="{EDF301D1-4DC1-4FCA-B8D7-2EB30AA9C8FC}" type="pres">
      <dgm:prSet presAssocID="{042CE762-A07B-4C7A-92DA-2C0264BEFE7F}" presName="tx2" presStyleLbl="revTx" presStyleIdx="6" presStyleCnt="10"/>
      <dgm:spPr/>
      <dgm:t>
        <a:bodyPr/>
        <a:lstStyle/>
        <a:p>
          <a:endParaRPr lang="en-IN"/>
        </a:p>
      </dgm:t>
    </dgm:pt>
    <dgm:pt modelId="{66BB590B-C927-48D3-813E-E4B7AE9CD9DE}" type="pres">
      <dgm:prSet presAssocID="{042CE762-A07B-4C7A-92DA-2C0264BEFE7F}" presName="vert2" presStyleCnt="0"/>
      <dgm:spPr/>
    </dgm:pt>
    <dgm:pt modelId="{FD14B1E1-6119-48A1-A650-EC7904FB7E7C}" type="pres">
      <dgm:prSet presAssocID="{042CE762-A07B-4C7A-92DA-2C0264BEFE7F}" presName="thinLine2b" presStyleLbl="callout" presStyleIdx="4" presStyleCnt="8"/>
      <dgm:spPr/>
    </dgm:pt>
    <dgm:pt modelId="{E5C7EF3A-A7D9-423C-A268-735DA4312C6A}" type="pres">
      <dgm:prSet presAssocID="{042CE762-A07B-4C7A-92DA-2C0264BEFE7F}" presName="vertSpace2b" presStyleCnt="0"/>
      <dgm:spPr/>
    </dgm:pt>
    <dgm:pt modelId="{A7EAAC98-B2A5-4AAB-A379-6E634B46A4E9}" type="pres">
      <dgm:prSet presAssocID="{4799011D-460A-488B-96F6-CA9C2D25F1EB}" presName="horz2" presStyleCnt="0"/>
      <dgm:spPr/>
    </dgm:pt>
    <dgm:pt modelId="{C33AC237-C802-429D-982D-B42730479607}" type="pres">
      <dgm:prSet presAssocID="{4799011D-460A-488B-96F6-CA9C2D25F1EB}" presName="horzSpace2" presStyleCnt="0"/>
      <dgm:spPr/>
    </dgm:pt>
    <dgm:pt modelId="{D36D15E7-FBA0-4759-95A4-D02DA15BE515}" type="pres">
      <dgm:prSet presAssocID="{4799011D-460A-488B-96F6-CA9C2D25F1EB}" presName="tx2" presStyleLbl="revTx" presStyleIdx="7" presStyleCnt="10"/>
      <dgm:spPr/>
      <dgm:t>
        <a:bodyPr/>
        <a:lstStyle/>
        <a:p>
          <a:endParaRPr lang="en-IN"/>
        </a:p>
      </dgm:t>
    </dgm:pt>
    <dgm:pt modelId="{271D8657-E21B-49CE-8077-B8D0C9C0C80F}" type="pres">
      <dgm:prSet presAssocID="{4799011D-460A-488B-96F6-CA9C2D25F1EB}" presName="vert2" presStyleCnt="0"/>
      <dgm:spPr/>
    </dgm:pt>
    <dgm:pt modelId="{A853F063-64DE-4585-84CD-AB23C719002B}" type="pres">
      <dgm:prSet presAssocID="{4799011D-460A-488B-96F6-CA9C2D25F1EB}" presName="thinLine2b" presStyleLbl="callout" presStyleIdx="5" presStyleCnt="8"/>
      <dgm:spPr/>
    </dgm:pt>
    <dgm:pt modelId="{119048CF-ECDB-4CD6-B1AD-F6DE9AC6075E}" type="pres">
      <dgm:prSet presAssocID="{4799011D-460A-488B-96F6-CA9C2D25F1EB}" presName="vertSpace2b" presStyleCnt="0"/>
      <dgm:spPr/>
    </dgm:pt>
    <dgm:pt modelId="{2E0AF06C-345B-4754-9406-D66EE5E5A629}" type="pres">
      <dgm:prSet presAssocID="{08B52661-A9BC-43D1-A76C-F14A1EC0E045}" presName="horz2" presStyleCnt="0"/>
      <dgm:spPr/>
    </dgm:pt>
    <dgm:pt modelId="{65686EF2-09EF-4CA8-AEEC-C56C8AC51391}" type="pres">
      <dgm:prSet presAssocID="{08B52661-A9BC-43D1-A76C-F14A1EC0E045}" presName="horzSpace2" presStyleCnt="0"/>
      <dgm:spPr/>
    </dgm:pt>
    <dgm:pt modelId="{7B5CE98C-0E70-411E-8F7B-B0FDBDB95590}" type="pres">
      <dgm:prSet presAssocID="{08B52661-A9BC-43D1-A76C-F14A1EC0E045}" presName="tx2" presStyleLbl="revTx" presStyleIdx="8" presStyleCnt="10"/>
      <dgm:spPr/>
      <dgm:t>
        <a:bodyPr/>
        <a:lstStyle/>
        <a:p>
          <a:endParaRPr lang="en-IN"/>
        </a:p>
      </dgm:t>
    </dgm:pt>
    <dgm:pt modelId="{4DF3761F-A64E-4BDC-BB4A-46B7642EC02A}" type="pres">
      <dgm:prSet presAssocID="{08B52661-A9BC-43D1-A76C-F14A1EC0E045}" presName="vert2" presStyleCnt="0"/>
      <dgm:spPr/>
    </dgm:pt>
    <dgm:pt modelId="{56C6262C-B3CD-4DD1-92F4-D4CEC2E988DD}" type="pres">
      <dgm:prSet presAssocID="{08B52661-A9BC-43D1-A76C-F14A1EC0E045}" presName="thinLine2b" presStyleLbl="callout" presStyleIdx="6" presStyleCnt="8"/>
      <dgm:spPr/>
    </dgm:pt>
    <dgm:pt modelId="{D7853B2F-E042-4D7D-962B-23DD3503A5ED}" type="pres">
      <dgm:prSet presAssocID="{08B52661-A9BC-43D1-A76C-F14A1EC0E045}" presName="vertSpace2b" presStyleCnt="0"/>
      <dgm:spPr/>
    </dgm:pt>
    <dgm:pt modelId="{C76EDD72-A750-47D4-AFC0-231DCE36CC6F}" type="pres">
      <dgm:prSet presAssocID="{BF992641-F57E-4322-817A-7C25ECC39838}" presName="horz2" presStyleCnt="0"/>
      <dgm:spPr/>
    </dgm:pt>
    <dgm:pt modelId="{76B09E61-3441-4897-830D-C74ADA203B53}" type="pres">
      <dgm:prSet presAssocID="{BF992641-F57E-4322-817A-7C25ECC39838}" presName="horzSpace2" presStyleCnt="0"/>
      <dgm:spPr/>
    </dgm:pt>
    <dgm:pt modelId="{2ED4A8AB-125B-41B5-AC39-512360A2E284}" type="pres">
      <dgm:prSet presAssocID="{BF992641-F57E-4322-817A-7C25ECC39838}" presName="tx2" presStyleLbl="revTx" presStyleIdx="9" presStyleCnt="10"/>
      <dgm:spPr/>
      <dgm:t>
        <a:bodyPr/>
        <a:lstStyle/>
        <a:p>
          <a:endParaRPr lang="en-IN"/>
        </a:p>
      </dgm:t>
    </dgm:pt>
    <dgm:pt modelId="{41A3D6A9-CBD2-4F27-98B0-885F96F2FC9A}" type="pres">
      <dgm:prSet presAssocID="{BF992641-F57E-4322-817A-7C25ECC39838}" presName="vert2" presStyleCnt="0"/>
      <dgm:spPr/>
    </dgm:pt>
    <dgm:pt modelId="{107E8463-09F4-4997-A31D-917864617B2A}" type="pres">
      <dgm:prSet presAssocID="{BF992641-F57E-4322-817A-7C25ECC39838}" presName="thinLine2b" presStyleLbl="callout" presStyleIdx="7" presStyleCnt="8"/>
      <dgm:spPr/>
    </dgm:pt>
    <dgm:pt modelId="{DD058011-5172-44A0-8784-DBE462EA716D}" type="pres">
      <dgm:prSet presAssocID="{BF992641-F57E-4322-817A-7C25ECC39838}" presName="vertSpace2b" presStyleCnt="0"/>
      <dgm:spPr/>
    </dgm:pt>
  </dgm:ptLst>
  <dgm:cxnLst>
    <dgm:cxn modelId="{4FD8242D-35CF-4A19-B327-F98C480E68DB}" type="presOf" srcId="{BF992641-F57E-4322-817A-7C25ECC39838}" destId="{2ED4A8AB-125B-41B5-AC39-512360A2E284}" srcOrd="0" destOrd="0" presId="urn:microsoft.com/office/officeart/2008/layout/LinedList"/>
    <dgm:cxn modelId="{56E84C09-51C0-4526-A25E-334FBC5CD188}" type="presOf" srcId="{CD9D5FD7-DFA7-4DB1-8F93-5F06EAE36456}" destId="{F0762CCA-9AD0-48E7-B0B1-12FC23156818}" srcOrd="0" destOrd="0" presId="urn:microsoft.com/office/officeart/2008/layout/LinedList"/>
    <dgm:cxn modelId="{E4B912FD-499D-4B2B-AA40-FB77AB5E8746}" srcId="{854E7BCE-26F4-4B35-8740-2AEF17532F93}" destId="{042CE762-A07B-4C7A-92DA-2C0264BEFE7F}" srcOrd="0" destOrd="0" parTransId="{C99667BE-062D-42C8-B78A-DE2F04A5610D}" sibTransId="{1053F5C7-8384-4F75-81DD-E5A501B07A37}"/>
    <dgm:cxn modelId="{668C6D24-FAE1-4EBF-9EEC-2BA0F27A01C5}" srcId="{AAF26F19-C066-4335-A92F-C183216B318C}" destId="{5199F801-2E4C-411F-989E-8528A40F685A}" srcOrd="1" destOrd="0" parTransId="{F03090E2-70D3-4576-A1EE-53B06C902805}" sibTransId="{2F5D9A0E-CB20-4C73-B3A7-D38F8CA64B2A}"/>
    <dgm:cxn modelId="{EA4C7722-50C8-4A36-8E33-DE2B5C7ADFF8}" type="presOf" srcId="{042CE762-A07B-4C7A-92DA-2C0264BEFE7F}" destId="{EDF301D1-4DC1-4FCA-B8D7-2EB30AA9C8FC}" srcOrd="0" destOrd="0" presId="urn:microsoft.com/office/officeart/2008/layout/LinedList"/>
    <dgm:cxn modelId="{608B27CD-F633-46AE-B8E8-54BA3BE17CF0}" type="presOf" srcId="{5199F801-2E4C-411F-989E-8528A40F685A}" destId="{92734DFE-BF2D-40F5-A342-65E66644DB75}" srcOrd="0" destOrd="0" presId="urn:microsoft.com/office/officeart/2008/layout/LinedList"/>
    <dgm:cxn modelId="{D15B6D8D-AE6F-414D-A212-D97A7FFE21B9}" type="presOf" srcId="{2979E51B-FB00-4250-9035-F794DC074F48}" destId="{4C0D6EFE-990E-4530-AF9A-12BC172E1A22}" srcOrd="0" destOrd="0" presId="urn:microsoft.com/office/officeart/2008/layout/LinedList"/>
    <dgm:cxn modelId="{14E249AB-A22C-4A8A-9AA4-CF9E08BC6F3F}" srcId="{854E7BCE-26F4-4B35-8740-2AEF17532F93}" destId="{BF992641-F57E-4322-817A-7C25ECC39838}" srcOrd="3" destOrd="0" parTransId="{C65D7C73-8E24-480A-ADA9-469266A7E65E}" sibTransId="{7401A770-EB13-491B-AFB8-3FF1ED87BC5E}"/>
    <dgm:cxn modelId="{0B4AEF6F-5EFD-4CE3-AC98-F55F5ACCAB0F}" type="presOf" srcId="{AAF26F19-C066-4335-A92F-C183216B318C}" destId="{DF6423F5-B96D-401B-BC2A-E0288B3E8D7A}" srcOrd="0" destOrd="0" presId="urn:microsoft.com/office/officeart/2008/layout/LinedList"/>
    <dgm:cxn modelId="{DC4CE0DA-055D-48F8-BD2C-7E9D69423403}" srcId="{54EF3035-83F1-4EA1-A01B-8E0F5438019B}" destId="{AAF26F19-C066-4335-A92F-C183216B318C}" srcOrd="0" destOrd="0" parTransId="{F44C4479-1381-482C-8342-B20F095FB1F3}" sibTransId="{04FF428A-BAF5-4621-A085-7B67500BA71E}"/>
    <dgm:cxn modelId="{41BE39CE-159D-414A-B151-5B84677F361C}" srcId="{AAF26F19-C066-4335-A92F-C183216B318C}" destId="{99451DA5-743A-4A7C-80F3-77A768B84D16}" srcOrd="3" destOrd="0" parTransId="{8C23E9CC-6982-4A05-BAF4-DD02F47FD080}" sibTransId="{6C1EF64C-248B-4DB5-A6BB-A0ED285D1ACE}"/>
    <dgm:cxn modelId="{86A24534-5532-4283-8D6C-3A8CBC88A94A}" srcId="{AAF26F19-C066-4335-A92F-C183216B318C}" destId="{CD9D5FD7-DFA7-4DB1-8F93-5F06EAE36456}" srcOrd="2" destOrd="0" parTransId="{CAD9E0BB-081E-4B9A-BDEB-25E182E48540}" sibTransId="{A9ACEAD1-8B66-4F6C-8A87-F240FD901814}"/>
    <dgm:cxn modelId="{9B8A40A7-8940-4399-8C9E-F2242BD2A434}" type="presOf" srcId="{54EF3035-83F1-4EA1-A01B-8E0F5438019B}" destId="{408E8736-793F-41B0-A46D-D08FF1170AF4}" srcOrd="0" destOrd="0" presId="urn:microsoft.com/office/officeart/2008/layout/LinedList"/>
    <dgm:cxn modelId="{5CAFD496-CED0-4D26-9990-37F55AF06CE4}" srcId="{854E7BCE-26F4-4B35-8740-2AEF17532F93}" destId="{4799011D-460A-488B-96F6-CA9C2D25F1EB}" srcOrd="1" destOrd="0" parTransId="{81B6B4C3-D9D4-4CCE-BB5F-FA9ABF7D09F0}" sibTransId="{B7DB1EF6-822D-42DE-8084-8986AD57DF58}"/>
    <dgm:cxn modelId="{76EF1117-6818-4376-BF2D-DE24EAF6BF90}" srcId="{854E7BCE-26F4-4B35-8740-2AEF17532F93}" destId="{08B52661-A9BC-43D1-A76C-F14A1EC0E045}" srcOrd="2" destOrd="0" parTransId="{3185B5B1-D8AB-4B69-9CDC-198ECD8EE85D}" sibTransId="{7A030A1F-29E7-46D3-851F-3CFD967255B3}"/>
    <dgm:cxn modelId="{B9940D9F-52B2-4088-B2FE-AFDEE2DABC86}" srcId="{AAF26F19-C066-4335-A92F-C183216B318C}" destId="{2979E51B-FB00-4250-9035-F794DC074F48}" srcOrd="0" destOrd="0" parTransId="{6C9507F6-E89B-49F6-B926-61F7BCAB4658}" sibTransId="{C5BB4D92-685C-4FD2-BC90-2960471D8CF8}"/>
    <dgm:cxn modelId="{509D4F2D-C918-451E-809B-03DB0BD04703}" srcId="{54EF3035-83F1-4EA1-A01B-8E0F5438019B}" destId="{854E7BCE-26F4-4B35-8740-2AEF17532F93}" srcOrd="1" destOrd="0" parTransId="{B9206533-06C9-47E7-8824-F76AA6B0CBDA}" sibTransId="{0EE381FF-5D9B-48C4-AE7C-B0BF8DE8044E}"/>
    <dgm:cxn modelId="{0D079538-D057-44BA-82EB-CAAFEF9F0568}" type="presOf" srcId="{08B52661-A9BC-43D1-A76C-F14A1EC0E045}" destId="{7B5CE98C-0E70-411E-8F7B-B0FDBDB95590}" srcOrd="0" destOrd="0" presId="urn:microsoft.com/office/officeart/2008/layout/LinedList"/>
    <dgm:cxn modelId="{EC35785B-94A2-430E-A354-F6FD7E249C5A}" type="presOf" srcId="{99451DA5-743A-4A7C-80F3-77A768B84D16}" destId="{5667649F-A72C-4473-8F26-BD3D226C6AE8}" srcOrd="0" destOrd="0" presId="urn:microsoft.com/office/officeart/2008/layout/LinedList"/>
    <dgm:cxn modelId="{9AF65BF6-D078-4BF1-9939-DF7A205E7278}" type="presOf" srcId="{4799011D-460A-488B-96F6-CA9C2D25F1EB}" destId="{D36D15E7-FBA0-4759-95A4-D02DA15BE515}" srcOrd="0" destOrd="0" presId="urn:microsoft.com/office/officeart/2008/layout/LinedList"/>
    <dgm:cxn modelId="{68EA709C-4D43-429E-9D28-FE0EAC7C2F87}" type="presOf" srcId="{854E7BCE-26F4-4B35-8740-2AEF17532F93}" destId="{E5229FD2-4B04-4597-A6D1-B0E60AB1EA51}" srcOrd="0" destOrd="0" presId="urn:microsoft.com/office/officeart/2008/layout/LinedList"/>
    <dgm:cxn modelId="{89018D1D-3F60-4E7C-B28E-CD0616CD1535}" type="presParOf" srcId="{408E8736-793F-41B0-A46D-D08FF1170AF4}" destId="{EDDB3E48-0C4A-4E9A-A8DE-0A23AF52FACA}" srcOrd="0" destOrd="0" presId="urn:microsoft.com/office/officeart/2008/layout/LinedList"/>
    <dgm:cxn modelId="{BC0AE8DC-304F-458B-9D88-A470B2066451}" type="presParOf" srcId="{408E8736-793F-41B0-A46D-D08FF1170AF4}" destId="{0323813E-01EE-4B88-B2C1-1ECA317A4D87}" srcOrd="1" destOrd="0" presId="urn:microsoft.com/office/officeart/2008/layout/LinedList"/>
    <dgm:cxn modelId="{1C866EA6-9089-4B90-9720-1C3DE548AB12}" type="presParOf" srcId="{0323813E-01EE-4B88-B2C1-1ECA317A4D87}" destId="{DF6423F5-B96D-401B-BC2A-E0288B3E8D7A}" srcOrd="0" destOrd="0" presId="urn:microsoft.com/office/officeart/2008/layout/LinedList"/>
    <dgm:cxn modelId="{72EE5449-2E52-40AF-A438-05BCB9AC18A0}" type="presParOf" srcId="{0323813E-01EE-4B88-B2C1-1ECA317A4D87}" destId="{63A43A06-C6E0-4588-A4D8-67B731919D17}" srcOrd="1" destOrd="0" presId="urn:microsoft.com/office/officeart/2008/layout/LinedList"/>
    <dgm:cxn modelId="{A064E7D6-1C8F-42FB-B8CE-D69A5F3D251B}" type="presParOf" srcId="{63A43A06-C6E0-4588-A4D8-67B731919D17}" destId="{D900B12E-342C-474B-BF2B-172C0B219C74}" srcOrd="0" destOrd="0" presId="urn:microsoft.com/office/officeart/2008/layout/LinedList"/>
    <dgm:cxn modelId="{9E94A0B6-5B68-4B40-B1AE-D98D652B55DF}" type="presParOf" srcId="{63A43A06-C6E0-4588-A4D8-67B731919D17}" destId="{B39AFD53-EA67-440A-B327-F6EDFCA0A19C}" srcOrd="1" destOrd="0" presId="urn:microsoft.com/office/officeart/2008/layout/LinedList"/>
    <dgm:cxn modelId="{87F8F2A4-E747-4907-BE84-8A74E0C60343}" type="presParOf" srcId="{B39AFD53-EA67-440A-B327-F6EDFCA0A19C}" destId="{470AAB75-0BD7-4B73-BE10-7DF754BFA3AD}" srcOrd="0" destOrd="0" presId="urn:microsoft.com/office/officeart/2008/layout/LinedList"/>
    <dgm:cxn modelId="{D4819EE8-4442-4AF2-BB12-56741D3A3518}" type="presParOf" srcId="{B39AFD53-EA67-440A-B327-F6EDFCA0A19C}" destId="{4C0D6EFE-990E-4530-AF9A-12BC172E1A22}" srcOrd="1" destOrd="0" presId="urn:microsoft.com/office/officeart/2008/layout/LinedList"/>
    <dgm:cxn modelId="{CD511EBD-62FA-4A04-938B-3A65F70669E2}" type="presParOf" srcId="{B39AFD53-EA67-440A-B327-F6EDFCA0A19C}" destId="{5CC9560D-6C79-4E91-9ECA-2899BC1DD73E}" srcOrd="2" destOrd="0" presId="urn:microsoft.com/office/officeart/2008/layout/LinedList"/>
    <dgm:cxn modelId="{A5DB6BF6-819E-4F7A-B4DF-C128EEC7F9CA}" type="presParOf" srcId="{63A43A06-C6E0-4588-A4D8-67B731919D17}" destId="{15D9AAFA-AB7E-4183-8E6B-7D9500AB3F1C}" srcOrd="2" destOrd="0" presId="urn:microsoft.com/office/officeart/2008/layout/LinedList"/>
    <dgm:cxn modelId="{16FB4BB7-965E-40F4-8CC7-C9D1EE33897E}" type="presParOf" srcId="{63A43A06-C6E0-4588-A4D8-67B731919D17}" destId="{F451B3EA-9C18-468D-BB1C-72DA414E5F0E}" srcOrd="3" destOrd="0" presId="urn:microsoft.com/office/officeart/2008/layout/LinedList"/>
    <dgm:cxn modelId="{BF80517C-DF7E-41E4-811E-76FFBC22D9BD}" type="presParOf" srcId="{63A43A06-C6E0-4588-A4D8-67B731919D17}" destId="{A8EEFBB2-D273-48F4-B6E5-BAB2CCDB7984}" srcOrd="4" destOrd="0" presId="urn:microsoft.com/office/officeart/2008/layout/LinedList"/>
    <dgm:cxn modelId="{8BFF0E3B-F1CB-4C91-B160-0C1CC9C9975F}" type="presParOf" srcId="{A8EEFBB2-D273-48F4-B6E5-BAB2CCDB7984}" destId="{B8F38334-E87A-4A9A-B29E-5C7715BB2F29}" srcOrd="0" destOrd="0" presId="urn:microsoft.com/office/officeart/2008/layout/LinedList"/>
    <dgm:cxn modelId="{FF41CB3A-1B2A-4B58-A888-0C431DD46566}" type="presParOf" srcId="{A8EEFBB2-D273-48F4-B6E5-BAB2CCDB7984}" destId="{92734DFE-BF2D-40F5-A342-65E66644DB75}" srcOrd="1" destOrd="0" presId="urn:microsoft.com/office/officeart/2008/layout/LinedList"/>
    <dgm:cxn modelId="{38D508E6-20CA-43D2-801D-175F61DAEB26}" type="presParOf" srcId="{A8EEFBB2-D273-48F4-B6E5-BAB2CCDB7984}" destId="{2CB7BF8E-D2FA-47E0-BA48-063ACC9BBA06}" srcOrd="2" destOrd="0" presId="urn:microsoft.com/office/officeart/2008/layout/LinedList"/>
    <dgm:cxn modelId="{A4F95405-02A4-41F7-87F6-59DDBFD64BED}" type="presParOf" srcId="{63A43A06-C6E0-4588-A4D8-67B731919D17}" destId="{4EF7A281-2905-42D0-9097-9421685DDE6E}" srcOrd="5" destOrd="0" presId="urn:microsoft.com/office/officeart/2008/layout/LinedList"/>
    <dgm:cxn modelId="{C77FCDD7-4F38-4FDF-B9F3-F2063D981075}" type="presParOf" srcId="{63A43A06-C6E0-4588-A4D8-67B731919D17}" destId="{56202A33-B41B-4EB1-8BCD-54D0C591A35B}" srcOrd="6" destOrd="0" presId="urn:microsoft.com/office/officeart/2008/layout/LinedList"/>
    <dgm:cxn modelId="{0B3B9312-FADB-4232-AA3D-B7E9EE41F331}" type="presParOf" srcId="{63A43A06-C6E0-4588-A4D8-67B731919D17}" destId="{402C85AF-861A-4655-BCD1-F8C33ADD2FC5}" srcOrd="7" destOrd="0" presId="urn:microsoft.com/office/officeart/2008/layout/LinedList"/>
    <dgm:cxn modelId="{4EAC4D35-6C07-4671-8053-B2A8FA72A73D}" type="presParOf" srcId="{402C85AF-861A-4655-BCD1-F8C33ADD2FC5}" destId="{DF9AB0CA-3925-4002-828D-7A437D37CDF6}" srcOrd="0" destOrd="0" presId="urn:microsoft.com/office/officeart/2008/layout/LinedList"/>
    <dgm:cxn modelId="{D7300054-E23B-4867-8804-A8559FA9F6C0}" type="presParOf" srcId="{402C85AF-861A-4655-BCD1-F8C33ADD2FC5}" destId="{F0762CCA-9AD0-48E7-B0B1-12FC23156818}" srcOrd="1" destOrd="0" presId="urn:microsoft.com/office/officeart/2008/layout/LinedList"/>
    <dgm:cxn modelId="{896BFFED-A81D-47AC-8274-B66779B6C970}" type="presParOf" srcId="{402C85AF-861A-4655-BCD1-F8C33ADD2FC5}" destId="{15A9298F-8E93-4B22-8F28-3BA120008D0D}" srcOrd="2" destOrd="0" presId="urn:microsoft.com/office/officeart/2008/layout/LinedList"/>
    <dgm:cxn modelId="{F69EFE08-2511-4B0E-8B98-679C0A4EDA66}" type="presParOf" srcId="{63A43A06-C6E0-4588-A4D8-67B731919D17}" destId="{00D8010D-0253-4530-8210-6AE96D5A198E}" srcOrd="8" destOrd="0" presId="urn:microsoft.com/office/officeart/2008/layout/LinedList"/>
    <dgm:cxn modelId="{D1577B24-3A0F-4340-A48B-C909F067CD4F}" type="presParOf" srcId="{63A43A06-C6E0-4588-A4D8-67B731919D17}" destId="{D465C571-F32C-4A20-9B47-AC08FAB6CF54}" srcOrd="9" destOrd="0" presId="urn:microsoft.com/office/officeart/2008/layout/LinedList"/>
    <dgm:cxn modelId="{8E2E7261-69C7-49DF-87F3-6F57342DE825}" type="presParOf" srcId="{63A43A06-C6E0-4588-A4D8-67B731919D17}" destId="{53B3A9C6-CF31-4EDD-B454-69F5CFF9E0A1}" srcOrd="10" destOrd="0" presId="urn:microsoft.com/office/officeart/2008/layout/LinedList"/>
    <dgm:cxn modelId="{275836B0-300F-4DFD-B2E5-AB6100145438}" type="presParOf" srcId="{53B3A9C6-CF31-4EDD-B454-69F5CFF9E0A1}" destId="{675AA23F-2752-4246-88B5-88FDED0E8388}" srcOrd="0" destOrd="0" presId="urn:microsoft.com/office/officeart/2008/layout/LinedList"/>
    <dgm:cxn modelId="{E43CEEB7-F660-4CF1-B777-0259C3E2E039}" type="presParOf" srcId="{53B3A9C6-CF31-4EDD-B454-69F5CFF9E0A1}" destId="{5667649F-A72C-4473-8F26-BD3D226C6AE8}" srcOrd="1" destOrd="0" presId="urn:microsoft.com/office/officeart/2008/layout/LinedList"/>
    <dgm:cxn modelId="{305AA3A7-EBDB-4BFF-9061-3EC522F68CDA}" type="presParOf" srcId="{53B3A9C6-CF31-4EDD-B454-69F5CFF9E0A1}" destId="{18444DFC-6BF6-4F9C-B219-653A4999B8DE}" srcOrd="2" destOrd="0" presId="urn:microsoft.com/office/officeart/2008/layout/LinedList"/>
    <dgm:cxn modelId="{DBE34635-FC73-464D-9EBB-D2465EF3CBA9}" type="presParOf" srcId="{63A43A06-C6E0-4588-A4D8-67B731919D17}" destId="{C8ED9D20-729E-4DD1-A351-B566699E743D}" srcOrd="11" destOrd="0" presId="urn:microsoft.com/office/officeart/2008/layout/LinedList"/>
    <dgm:cxn modelId="{F16DCFD6-6286-4D2C-BBEB-AC20F9070FF2}" type="presParOf" srcId="{63A43A06-C6E0-4588-A4D8-67B731919D17}" destId="{EB8E162A-5B7E-4E86-9879-96BBC60F4D92}" srcOrd="12" destOrd="0" presId="urn:microsoft.com/office/officeart/2008/layout/LinedList"/>
    <dgm:cxn modelId="{30B0AD0D-96BB-44A4-A740-DBA62BCEF229}" type="presParOf" srcId="{408E8736-793F-41B0-A46D-D08FF1170AF4}" destId="{162BC5DE-771E-4545-A406-13C8FBE408AD}" srcOrd="2" destOrd="0" presId="urn:microsoft.com/office/officeart/2008/layout/LinedList"/>
    <dgm:cxn modelId="{D4ADB12D-F6E2-4BF7-9ED0-168B68478E07}" type="presParOf" srcId="{408E8736-793F-41B0-A46D-D08FF1170AF4}" destId="{B9AED26E-080D-4807-9726-00442B51CD33}" srcOrd="3" destOrd="0" presId="urn:microsoft.com/office/officeart/2008/layout/LinedList"/>
    <dgm:cxn modelId="{56F63753-9D5E-4295-8314-706C5F597CDE}" type="presParOf" srcId="{B9AED26E-080D-4807-9726-00442B51CD33}" destId="{E5229FD2-4B04-4597-A6D1-B0E60AB1EA51}" srcOrd="0" destOrd="0" presId="urn:microsoft.com/office/officeart/2008/layout/LinedList"/>
    <dgm:cxn modelId="{A3901691-E688-40A5-9F5F-B003C0CA3948}" type="presParOf" srcId="{B9AED26E-080D-4807-9726-00442B51CD33}" destId="{E7D3C848-E710-40C3-BFCC-CB9C599CDABC}" srcOrd="1" destOrd="0" presId="urn:microsoft.com/office/officeart/2008/layout/LinedList"/>
    <dgm:cxn modelId="{99EF8756-93F7-4E5A-9555-4D8D75BCFB2C}" type="presParOf" srcId="{E7D3C848-E710-40C3-BFCC-CB9C599CDABC}" destId="{E7663E23-3903-41B3-80C8-8863DE10248D}" srcOrd="0" destOrd="0" presId="urn:microsoft.com/office/officeart/2008/layout/LinedList"/>
    <dgm:cxn modelId="{384B5F67-565E-44CD-BA7D-5BDF9878BF3F}" type="presParOf" srcId="{E7D3C848-E710-40C3-BFCC-CB9C599CDABC}" destId="{37A171D6-E33B-4A5B-88A2-E66FB59F9DBA}" srcOrd="1" destOrd="0" presId="urn:microsoft.com/office/officeart/2008/layout/LinedList"/>
    <dgm:cxn modelId="{C46A50D4-1154-4A3B-A630-0F36DC8BFC75}" type="presParOf" srcId="{37A171D6-E33B-4A5B-88A2-E66FB59F9DBA}" destId="{C1C6DC4C-88DC-4EA9-8C12-D77718234089}" srcOrd="0" destOrd="0" presId="urn:microsoft.com/office/officeart/2008/layout/LinedList"/>
    <dgm:cxn modelId="{AAB0E83E-2C6B-4D34-A392-11F2EDA59910}" type="presParOf" srcId="{37A171D6-E33B-4A5B-88A2-E66FB59F9DBA}" destId="{EDF301D1-4DC1-4FCA-B8D7-2EB30AA9C8FC}" srcOrd="1" destOrd="0" presId="urn:microsoft.com/office/officeart/2008/layout/LinedList"/>
    <dgm:cxn modelId="{79B472F4-804F-4124-852B-F0343170447C}" type="presParOf" srcId="{37A171D6-E33B-4A5B-88A2-E66FB59F9DBA}" destId="{66BB590B-C927-48D3-813E-E4B7AE9CD9DE}" srcOrd="2" destOrd="0" presId="urn:microsoft.com/office/officeart/2008/layout/LinedList"/>
    <dgm:cxn modelId="{7CBC8062-E8B5-42D6-9438-2AA5433CFA18}" type="presParOf" srcId="{E7D3C848-E710-40C3-BFCC-CB9C599CDABC}" destId="{FD14B1E1-6119-48A1-A650-EC7904FB7E7C}" srcOrd="2" destOrd="0" presId="urn:microsoft.com/office/officeart/2008/layout/LinedList"/>
    <dgm:cxn modelId="{005BF796-8FC4-44FE-934A-44768CFD4F5F}" type="presParOf" srcId="{E7D3C848-E710-40C3-BFCC-CB9C599CDABC}" destId="{E5C7EF3A-A7D9-423C-A268-735DA4312C6A}" srcOrd="3" destOrd="0" presId="urn:microsoft.com/office/officeart/2008/layout/LinedList"/>
    <dgm:cxn modelId="{68D7A6A3-578E-4907-86AA-6D3B5A2C3401}" type="presParOf" srcId="{E7D3C848-E710-40C3-BFCC-CB9C599CDABC}" destId="{A7EAAC98-B2A5-4AAB-A379-6E634B46A4E9}" srcOrd="4" destOrd="0" presId="urn:microsoft.com/office/officeart/2008/layout/LinedList"/>
    <dgm:cxn modelId="{2969E589-D956-4DBF-9CE7-B3330C79349A}" type="presParOf" srcId="{A7EAAC98-B2A5-4AAB-A379-6E634B46A4E9}" destId="{C33AC237-C802-429D-982D-B42730479607}" srcOrd="0" destOrd="0" presId="urn:microsoft.com/office/officeart/2008/layout/LinedList"/>
    <dgm:cxn modelId="{B41A40ED-C9B4-4C07-B5C8-0FCB95E24086}" type="presParOf" srcId="{A7EAAC98-B2A5-4AAB-A379-6E634B46A4E9}" destId="{D36D15E7-FBA0-4759-95A4-D02DA15BE515}" srcOrd="1" destOrd="0" presId="urn:microsoft.com/office/officeart/2008/layout/LinedList"/>
    <dgm:cxn modelId="{24E351DD-EB1C-4D69-B887-1540D96B2FCE}" type="presParOf" srcId="{A7EAAC98-B2A5-4AAB-A379-6E634B46A4E9}" destId="{271D8657-E21B-49CE-8077-B8D0C9C0C80F}" srcOrd="2" destOrd="0" presId="urn:microsoft.com/office/officeart/2008/layout/LinedList"/>
    <dgm:cxn modelId="{F1303368-031F-4457-986D-DF99416FF52F}" type="presParOf" srcId="{E7D3C848-E710-40C3-BFCC-CB9C599CDABC}" destId="{A853F063-64DE-4585-84CD-AB23C719002B}" srcOrd="5" destOrd="0" presId="urn:microsoft.com/office/officeart/2008/layout/LinedList"/>
    <dgm:cxn modelId="{E89FDB80-3755-4755-8013-AB0FF2B012A5}" type="presParOf" srcId="{E7D3C848-E710-40C3-BFCC-CB9C599CDABC}" destId="{119048CF-ECDB-4CD6-B1AD-F6DE9AC6075E}" srcOrd="6" destOrd="0" presId="urn:microsoft.com/office/officeart/2008/layout/LinedList"/>
    <dgm:cxn modelId="{AE13EC38-5B8A-4117-8BDD-1F74B087C42D}" type="presParOf" srcId="{E7D3C848-E710-40C3-BFCC-CB9C599CDABC}" destId="{2E0AF06C-345B-4754-9406-D66EE5E5A629}" srcOrd="7" destOrd="0" presId="urn:microsoft.com/office/officeart/2008/layout/LinedList"/>
    <dgm:cxn modelId="{CBAF7373-5A0E-4BFA-95D0-94D3B405B604}" type="presParOf" srcId="{2E0AF06C-345B-4754-9406-D66EE5E5A629}" destId="{65686EF2-09EF-4CA8-AEEC-C56C8AC51391}" srcOrd="0" destOrd="0" presId="urn:microsoft.com/office/officeart/2008/layout/LinedList"/>
    <dgm:cxn modelId="{54E2490E-FE09-4F15-87BA-B28336380861}" type="presParOf" srcId="{2E0AF06C-345B-4754-9406-D66EE5E5A629}" destId="{7B5CE98C-0E70-411E-8F7B-B0FDBDB95590}" srcOrd="1" destOrd="0" presId="urn:microsoft.com/office/officeart/2008/layout/LinedList"/>
    <dgm:cxn modelId="{C636A985-4B8C-41CC-AC97-05FC66250F73}" type="presParOf" srcId="{2E0AF06C-345B-4754-9406-D66EE5E5A629}" destId="{4DF3761F-A64E-4BDC-BB4A-46B7642EC02A}" srcOrd="2" destOrd="0" presId="urn:microsoft.com/office/officeart/2008/layout/LinedList"/>
    <dgm:cxn modelId="{CFF0D82A-7828-49E5-99FC-56D021CB024C}" type="presParOf" srcId="{E7D3C848-E710-40C3-BFCC-CB9C599CDABC}" destId="{56C6262C-B3CD-4DD1-92F4-D4CEC2E988DD}" srcOrd="8" destOrd="0" presId="urn:microsoft.com/office/officeart/2008/layout/LinedList"/>
    <dgm:cxn modelId="{E70D28A0-DE60-476C-A05C-7D8E2C35B6CB}" type="presParOf" srcId="{E7D3C848-E710-40C3-BFCC-CB9C599CDABC}" destId="{D7853B2F-E042-4D7D-962B-23DD3503A5ED}" srcOrd="9" destOrd="0" presId="urn:microsoft.com/office/officeart/2008/layout/LinedList"/>
    <dgm:cxn modelId="{44840F50-5868-4676-9B94-D75CFBF90442}" type="presParOf" srcId="{E7D3C848-E710-40C3-BFCC-CB9C599CDABC}" destId="{C76EDD72-A750-47D4-AFC0-231DCE36CC6F}" srcOrd="10" destOrd="0" presId="urn:microsoft.com/office/officeart/2008/layout/LinedList"/>
    <dgm:cxn modelId="{867504E3-DAB0-4D8B-BA07-F45DB2040149}" type="presParOf" srcId="{C76EDD72-A750-47D4-AFC0-231DCE36CC6F}" destId="{76B09E61-3441-4897-830D-C74ADA203B53}" srcOrd="0" destOrd="0" presId="urn:microsoft.com/office/officeart/2008/layout/LinedList"/>
    <dgm:cxn modelId="{7B659BD2-313D-46B9-9349-259C028C51C0}" type="presParOf" srcId="{C76EDD72-A750-47D4-AFC0-231DCE36CC6F}" destId="{2ED4A8AB-125B-41B5-AC39-512360A2E284}" srcOrd="1" destOrd="0" presId="urn:microsoft.com/office/officeart/2008/layout/LinedList"/>
    <dgm:cxn modelId="{826DEF3F-BE74-454C-908A-636657D3FB7E}" type="presParOf" srcId="{C76EDD72-A750-47D4-AFC0-231DCE36CC6F}" destId="{41A3D6A9-CBD2-4F27-98B0-885F96F2FC9A}" srcOrd="2" destOrd="0" presId="urn:microsoft.com/office/officeart/2008/layout/LinedList"/>
    <dgm:cxn modelId="{7D56D342-3B4D-48F9-A182-5BB4EDDBF86A}" type="presParOf" srcId="{E7D3C848-E710-40C3-BFCC-CB9C599CDABC}" destId="{107E8463-09F4-4997-A31D-917864617B2A}" srcOrd="11" destOrd="0" presId="urn:microsoft.com/office/officeart/2008/layout/LinedList"/>
    <dgm:cxn modelId="{0377534C-FDB9-464E-B3D1-896AE5B4000F}" type="presParOf" srcId="{E7D3C848-E710-40C3-BFCC-CB9C599CDABC}" destId="{DD058011-5172-44A0-8784-DBE462EA716D}"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4EF3035-83F1-4EA1-A01B-8E0F5438019B}"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AAF26F19-C066-4335-A92F-C183216B318C}">
      <dgm:prSet phldrT="[Text]"/>
      <dgm:spPr/>
      <dgm:t>
        <a:bodyPr/>
        <a:lstStyle/>
        <a:p>
          <a:r>
            <a:rPr lang="en-IN" dirty="0" smtClean="0"/>
            <a:t>Parameter </a:t>
          </a:r>
        </a:p>
        <a:p>
          <a:r>
            <a:rPr lang="en-IN" spc="100" dirty="0" smtClean="0">
              <a:solidFill>
                <a:srgbClr val="504E4F"/>
              </a:solidFill>
              <a:latin typeface="Calibri" panose="020F0502020204030204" pitchFamily="34" charset="0"/>
              <a:ea typeface="Cambria Math" panose="02040503050406030204" pitchFamily="18" charset="0"/>
              <a:cs typeface="Calibri" panose="020F0502020204030204" pitchFamily="34" charset="0"/>
            </a:rPr>
            <a:t>(</a:t>
          </a:r>
          <a:r>
            <a:rPr lang="en-US" spc="100" dirty="0" smtClean="0">
              <a:solidFill>
                <a:srgbClr val="504E4F"/>
              </a:solidFill>
              <a:latin typeface="Calibri" panose="020F0502020204030204" pitchFamily="34" charset="0"/>
              <a:ea typeface="Cambria Math" panose="02040503050406030204" pitchFamily="18" charset="0"/>
              <a:cs typeface="Calibri" panose="020F0502020204030204" pitchFamily="34" charset="0"/>
            </a:rPr>
            <a:t>The statistical constants of </a:t>
          </a:r>
          <a:r>
            <a:rPr lang="en-US" spc="100" dirty="0" smtClean="0">
              <a:solidFill>
                <a:srgbClr val="504E4F"/>
              </a:solidFill>
              <a:effectLst/>
              <a:latin typeface="Calibri" panose="020F0502020204030204" pitchFamily="34" charset="0"/>
              <a:ea typeface="Cambria Math" panose="02040503050406030204" pitchFamily="18" charset="0"/>
              <a:cs typeface="Calibri" panose="020F0502020204030204" pitchFamily="34" charset="0"/>
            </a:rPr>
            <a:t>population)</a:t>
          </a:r>
          <a:endParaRPr lang="en-IN" dirty="0"/>
        </a:p>
      </dgm:t>
    </dgm:pt>
    <dgm:pt modelId="{F44C4479-1381-482C-8342-B20F095FB1F3}" type="parTrans" cxnId="{DC4CE0DA-055D-48F8-BD2C-7E9D69423403}">
      <dgm:prSet/>
      <dgm:spPr/>
      <dgm:t>
        <a:bodyPr/>
        <a:lstStyle/>
        <a:p>
          <a:endParaRPr lang="en-IN"/>
        </a:p>
      </dgm:t>
    </dgm:pt>
    <dgm:pt modelId="{04FF428A-BAF5-4621-A085-7B67500BA71E}" type="sibTrans" cxnId="{DC4CE0DA-055D-48F8-BD2C-7E9D69423403}">
      <dgm:prSet/>
      <dgm:spPr/>
      <dgm:t>
        <a:bodyPr/>
        <a:lstStyle/>
        <a:p>
          <a:endParaRPr lang="en-IN"/>
        </a:p>
      </dgm:t>
    </dgm:pt>
    <dgm:pt modelId="{2979E51B-FB00-4250-9035-F794DC074F48}">
      <dgm:prSet phldrT="[Text]"/>
      <dgm:spPr/>
      <dgm:t>
        <a:bodyPr/>
        <a:lstStyle/>
        <a:p>
          <a:r>
            <a:rPr lang="en-IN" dirty="0" smtClean="0"/>
            <a:t>Mean(</a:t>
          </a:r>
          <a:r>
            <a:rPr lang="el-GR" dirty="0" smtClean="0"/>
            <a:t>μ</a:t>
          </a:r>
          <a:r>
            <a:rPr lang="en-IN" dirty="0" smtClean="0"/>
            <a:t>)</a:t>
          </a:r>
          <a:endParaRPr lang="en-IN" dirty="0"/>
        </a:p>
      </dgm:t>
    </dgm:pt>
    <dgm:pt modelId="{6C9507F6-E89B-49F6-B926-61F7BCAB4658}" type="parTrans" cxnId="{B9940D9F-52B2-4088-B2FE-AFDEE2DABC86}">
      <dgm:prSet/>
      <dgm:spPr/>
      <dgm:t>
        <a:bodyPr/>
        <a:lstStyle/>
        <a:p>
          <a:endParaRPr lang="en-IN"/>
        </a:p>
      </dgm:t>
    </dgm:pt>
    <dgm:pt modelId="{C5BB4D92-685C-4FD2-BC90-2960471D8CF8}" type="sibTrans" cxnId="{B9940D9F-52B2-4088-B2FE-AFDEE2DABC86}">
      <dgm:prSet/>
      <dgm:spPr/>
      <dgm:t>
        <a:bodyPr/>
        <a:lstStyle/>
        <a:p>
          <a:endParaRPr lang="en-IN"/>
        </a:p>
      </dgm:t>
    </dgm:pt>
    <dgm:pt modelId="{5199F801-2E4C-411F-989E-8528A40F685A}">
      <dgm:prSet phldrT="[Text]"/>
      <dgm:spPr/>
      <dgm:t>
        <a:bodyPr/>
        <a:lstStyle/>
        <a:p>
          <a:r>
            <a:rPr lang="en-IN" dirty="0" smtClean="0"/>
            <a:t>Standard deviation(</a:t>
          </a:r>
          <a:r>
            <a:rPr lang="el-GR" dirty="0" smtClean="0">
              <a:latin typeface="Times New Roman" panose="02020603050405020304" pitchFamily="18" charset="0"/>
              <a:cs typeface="Times New Roman" panose="02020603050405020304" pitchFamily="18" charset="0"/>
            </a:rPr>
            <a:t>σ</a:t>
          </a:r>
          <a:r>
            <a:rPr lang="en-IN" dirty="0" smtClean="0">
              <a:latin typeface="Times New Roman" panose="02020603050405020304" pitchFamily="18" charset="0"/>
              <a:cs typeface="Times New Roman" panose="02020603050405020304" pitchFamily="18" charset="0"/>
            </a:rPr>
            <a:t>)</a:t>
          </a:r>
          <a:endParaRPr lang="en-IN" dirty="0"/>
        </a:p>
      </dgm:t>
    </dgm:pt>
    <dgm:pt modelId="{F03090E2-70D3-4576-A1EE-53B06C902805}" type="parTrans" cxnId="{668C6D24-FAE1-4EBF-9EEC-2BA0F27A01C5}">
      <dgm:prSet/>
      <dgm:spPr/>
      <dgm:t>
        <a:bodyPr/>
        <a:lstStyle/>
        <a:p>
          <a:endParaRPr lang="en-IN"/>
        </a:p>
      </dgm:t>
    </dgm:pt>
    <dgm:pt modelId="{2F5D9A0E-CB20-4C73-B3A7-D38F8CA64B2A}" type="sibTrans" cxnId="{668C6D24-FAE1-4EBF-9EEC-2BA0F27A01C5}">
      <dgm:prSet/>
      <dgm:spPr/>
      <dgm:t>
        <a:bodyPr/>
        <a:lstStyle/>
        <a:p>
          <a:endParaRPr lang="en-IN"/>
        </a:p>
      </dgm:t>
    </dgm:pt>
    <dgm:pt modelId="{854E7BCE-26F4-4B35-8740-2AEF17532F93}">
      <dgm:prSet phldrT="[Text]"/>
      <dgm:spPr/>
      <dgm:t>
        <a:bodyPr/>
        <a:lstStyle/>
        <a:p>
          <a:r>
            <a:rPr lang="en-IN" dirty="0" smtClean="0"/>
            <a:t>Statistic</a:t>
          </a:r>
        </a:p>
        <a:p>
          <a:r>
            <a:rPr lang="en-US" spc="100" dirty="0" smtClean="0">
              <a:solidFill>
                <a:srgbClr val="504E4F"/>
              </a:solidFill>
              <a:latin typeface="Calibri" panose="020F0502020204030204" pitchFamily="34" charset="0"/>
              <a:ea typeface="Cambria Math" panose="02040503050406030204" pitchFamily="18" charset="0"/>
              <a:cs typeface="Calibri" panose="020F0502020204030204" pitchFamily="34" charset="0"/>
            </a:rPr>
            <a:t>(The statistical constants of Sample</a:t>
          </a:r>
          <a:r>
            <a:rPr lang="en-US" spc="100" dirty="0" smtClean="0">
              <a:solidFill>
                <a:srgbClr val="504E4F"/>
              </a:solidFill>
              <a:effectLst/>
              <a:latin typeface="Calibri" panose="020F0502020204030204" pitchFamily="34" charset="0"/>
              <a:ea typeface="Cambria Math" panose="02040503050406030204" pitchFamily="18" charset="0"/>
              <a:cs typeface="Calibri" panose="020F0502020204030204" pitchFamily="34" charset="0"/>
            </a:rPr>
            <a:t>)</a:t>
          </a:r>
          <a:endParaRPr lang="en-IN" dirty="0"/>
        </a:p>
      </dgm:t>
    </dgm:pt>
    <dgm:pt modelId="{B9206533-06C9-47E7-8824-F76AA6B0CBDA}" type="parTrans" cxnId="{509D4F2D-C918-451E-809B-03DB0BD04703}">
      <dgm:prSet/>
      <dgm:spPr/>
      <dgm:t>
        <a:bodyPr/>
        <a:lstStyle/>
        <a:p>
          <a:endParaRPr lang="en-IN"/>
        </a:p>
      </dgm:t>
    </dgm:pt>
    <dgm:pt modelId="{0EE381FF-5D9B-48C4-AE7C-B0BF8DE8044E}" type="sibTrans" cxnId="{509D4F2D-C918-451E-809B-03DB0BD04703}">
      <dgm:prSet/>
      <dgm:spPr/>
      <dgm:t>
        <a:bodyPr/>
        <a:lstStyle/>
        <a:p>
          <a:endParaRPr lang="en-IN"/>
        </a:p>
      </dgm:t>
    </dgm:pt>
    <dgm:pt modelId="{042CE762-A07B-4C7A-92DA-2C0264BEFE7F}">
      <dgm:prSet phldrT="[Text]"/>
      <dgm:spPr>
        <a:blipFill rotWithShape="0">
          <a:blip xmlns:r="http://schemas.openxmlformats.org/officeDocument/2006/relationships" r:embed="rId1"/>
          <a:stretch>
            <a:fillRect l="-2662" t="-8036" b="-16964"/>
          </a:stretch>
        </a:blipFill>
      </dgm:spPr>
      <dgm:t>
        <a:bodyPr/>
        <a:lstStyle/>
        <a:p>
          <a:r>
            <a:rPr lang="en-IN">
              <a:noFill/>
            </a:rPr>
            <a:t> </a:t>
          </a:r>
        </a:p>
      </dgm:t>
    </dgm:pt>
    <dgm:pt modelId="{C99667BE-062D-42C8-B78A-DE2F04A5610D}" type="parTrans" cxnId="{E4B912FD-499D-4B2B-AA40-FB77AB5E8746}">
      <dgm:prSet/>
      <dgm:spPr/>
      <dgm:t>
        <a:bodyPr/>
        <a:lstStyle/>
        <a:p>
          <a:endParaRPr lang="en-IN"/>
        </a:p>
      </dgm:t>
    </dgm:pt>
    <dgm:pt modelId="{1053F5C7-8384-4F75-81DD-E5A501B07A37}" type="sibTrans" cxnId="{E4B912FD-499D-4B2B-AA40-FB77AB5E8746}">
      <dgm:prSet/>
      <dgm:spPr/>
      <dgm:t>
        <a:bodyPr/>
        <a:lstStyle/>
        <a:p>
          <a:endParaRPr lang="en-IN"/>
        </a:p>
      </dgm:t>
    </dgm:pt>
    <dgm:pt modelId="{4799011D-460A-488B-96F6-CA9C2D25F1EB}">
      <dgm:prSet phldrT="[Text]"/>
      <dgm:spPr/>
      <dgm:t>
        <a:bodyPr/>
        <a:lstStyle/>
        <a:p>
          <a:r>
            <a:rPr lang="en-IN" dirty="0" smtClean="0"/>
            <a:t>Standard deviation(s</a:t>
          </a:r>
          <a:r>
            <a:rPr lang="en-IN" dirty="0" smtClean="0">
              <a:latin typeface="Times New Roman" panose="02020603050405020304" pitchFamily="18" charset="0"/>
              <a:cs typeface="Times New Roman" panose="02020603050405020304" pitchFamily="18" charset="0"/>
            </a:rPr>
            <a:t>)</a:t>
          </a:r>
          <a:endParaRPr lang="en-IN" dirty="0"/>
        </a:p>
      </dgm:t>
    </dgm:pt>
    <dgm:pt modelId="{81B6B4C3-D9D4-4CCE-BB5F-FA9ABF7D09F0}" type="parTrans" cxnId="{5CAFD496-CED0-4D26-9990-37F55AF06CE4}">
      <dgm:prSet/>
      <dgm:spPr/>
      <dgm:t>
        <a:bodyPr/>
        <a:lstStyle/>
        <a:p>
          <a:endParaRPr lang="en-IN"/>
        </a:p>
      </dgm:t>
    </dgm:pt>
    <dgm:pt modelId="{B7DB1EF6-822D-42DE-8084-8986AD57DF58}" type="sibTrans" cxnId="{5CAFD496-CED0-4D26-9990-37F55AF06CE4}">
      <dgm:prSet/>
      <dgm:spPr/>
      <dgm:t>
        <a:bodyPr/>
        <a:lstStyle/>
        <a:p>
          <a:endParaRPr lang="en-IN"/>
        </a:p>
      </dgm:t>
    </dgm:pt>
    <dgm:pt modelId="{CD9D5FD7-DFA7-4DB1-8F93-5F06EAE36456}">
      <dgm:prSet/>
      <dgm:spPr/>
      <dgm:t>
        <a:bodyPr/>
        <a:lstStyle/>
        <a:p>
          <a:r>
            <a:rPr lang="en-IN" dirty="0" smtClean="0"/>
            <a:t>Correlation coefficient(</a:t>
          </a:r>
          <a:r>
            <a:rPr lang="el-GR" dirty="0" smtClean="0"/>
            <a:t>ρ</a:t>
          </a:r>
          <a:r>
            <a:rPr lang="en-IN" dirty="0" smtClean="0">
              <a:latin typeface="Times New Roman" panose="02020603050405020304" pitchFamily="18" charset="0"/>
              <a:cs typeface="Times New Roman" panose="02020603050405020304" pitchFamily="18" charset="0"/>
            </a:rPr>
            <a:t>)</a:t>
          </a:r>
          <a:endParaRPr lang="en-IN" dirty="0"/>
        </a:p>
      </dgm:t>
    </dgm:pt>
    <dgm:pt modelId="{CAD9E0BB-081E-4B9A-BDEB-25E182E48540}" type="parTrans" cxnId="{86A24534-5532-4283-8D6C-3A8CBC88A94A}">
      <dgm:prSet/>
      <dgm:spPr/>
      <dgm:t>
        <a:bodyPr/>
        <a:lstStyle/>
        <a:p>
          <a:endParaRPr lang="en-IN"/>
        </a:p>
      </dgm:t>
    </dgm:pt>
    <dgm:pt modelId="{A9ACEAD1-8B66-4F6C-8A87-F240FD901814}" type="sibTrans" cxnId="{86A24534-5532-4283-8D6C-3A8CBC88A94A}">
      <dgm:prSet/>
      <dgm:spPr/>
      <dgm:t>
        <a:bodyPr/>
        <a:lstStyle/>
        <a:p>
          <a:endParaRPr lang="en-IN"/>
        </a:p>
      </dgm:t>
    </dgm:pt>
    <dgm:pt modelId="{99451DA5-743A-4A7C-80F3-77A768B84D16}">
      <dgm:prSet/>
      <dgm:spPr/>
      <dgm:t>
        <a:bodyPr/>
        <a:lstStyle/>
        <a:p>
          <a:r>
            <a:rPr lang="en-IN" dirty="0" smtClean="0"/>
            <a:t>Population proportion (P)</a:t>
          </a:r>
          <a:endParaRPr lang="en-IN" dirty="0"/>
        </a:p>
      </dgm:t>
    </dgm:pt>
    <dgm:pt modelId="{8C23E9CC-6982-4A05-BAF4-DD02F47FD080}" type="parTrans" cxnId="{41BE39CE-159D-414A-B151-5B84677F361C}">
      <dgm:prSet/>
      <dgm:spPr/>
      <dgm:t>
        <a:bodyPr/>
        <a:lstStyle/>
        <a:p>
          <a:endParaRPr lang="en-IN"/>
        </a:p>
      </dgm:t>
    </dgm:pt>
    <dgm:pt modelId="{6C1EF64C-248B-4DB5-A6BB-A0ED285D1ACE}" type="sibTrans" cxnId="{41BE39CE-159D-414A-B151-5B84677F361C}">
      <dgm:prSet/>
      <dgm:spPr/>
      <dgm:t>
        <a:bodyPr/>
        <a:lstStyle/>
        <a:p>
          <a:endParaRPr lang="en-IN"/>
        </a:p>
      </dgm:t>
    </dgm:pt>
    <dgm:pt modelId="{08B52661-A9BC-43D1-A76C-F14A1EC0E045}">
      <dgm:prSet/>
      <dgm:spPr/>
      <dgm:t>
        <a:bodyPr/>
        <a:lstStyle/>
        <a:p>
          <a:r>
            <a:rPr lang="en-IN" dirty="0" smtClean="0"/>
            <a:t>Correlation coefficient(r</a:t>
          </a:r>
          <a:r>
            <a:rPr lang="en-IN" dirty="0" smtClean="0">
              <a:latin typeface="Times New Roman" panose="02020603050405020304" pitchFamily="18" charset="0"/>
              <a:cs typeface="Times New Roman" panose="02020603050405020304" pitchFamily="18" charset="0"/>
            </a:rPr>
            <a:t>)</a:t>
          </a:r>
          <a:endParaRPr lang="en-IN" dirty="0"/>
        </a:p>
      </dgm:t>
    </dgm:pt>
    <dgm:pt modelId="{3185B5B1-D8AB-4B69-9CDC-198ECD8EE85D}" type="parTrans" cxnId="{76EF1117-6818-4376-BF2D-DE24EAF6BF90}">
      <dgm:prSet/>
      <dgm:spPr/>
      <dgm:t>
        <a:bodyPr/>
        <a:lstStyle/>
        <a:p>
          <a:endParaRPr lang="en-IN"/>
        </a:p>
      </dgm:t>
    </dgm:pt>
    <dgm:pt modelId="{7A030A1F-29E7-46D3-851F-3CFD967255B3}" type="sibTrans" cxnId="{76EF1117-6818-4376-BF2D-DE24EAF6BF90}">
      <dgm:prSet/>
      <dgm:spPr/>
      <dgm:t>
        <a:bodyPr/>
        <a:lstStyle/>
        <a:p>
          <a:endParaRPr lang="en-IN"/>
        </a:p>
      </dgm:t>
    </dgm:pt>
    <dgm:pt modelId="{BF992641-F57E-4322-817A-7C25ECC39838}">
      <dgm:prSet/>
      <dgm:spPr/>
      <dgm:t>
        <a:bodyPr/>
        <a:lstStyle/>
        <a:p>
          <a:r>
            <a:rPr lang="en-IN" dirty="0" smtClean="0"/>
            <a:t>Sample proportion (p)</a:t>
          </a:r>
          <a:endParaRPr lang="en-IN" dirty="0"/>
        </a:p>
      </dgm:t>
    </dgm:pt>
    <dgm:pt modelId="{C65D7C73-8E24-480A-ADA9-469266A7E65E}" type="parTrans" cxnId="{14E249AB-A22C-4A8A-9AA4-CF9E08BC6F3F}">
      <dgm:prSet/>
      <dgm:spPr/>
      <dgm:t>
        <a:bodyPr/>
        <a:lstStyle/>
        <a:p>
          <a:endParaRPr lang="en-IN"/>
        </a:p>
      </dgm:t>
    </dgm:pt>
    <dgm:pt modelId="{7401A770-EB13-491B-AFB8-3FF1ED87BC5E}" type="sibTrans" cxnId="{14E249AB-A22C-4A8A-9AA4-CF9E08BC6F3F}">
      <dgm:prSet/>
      <dgm:spPr/>
      <dgm:t>
        <a:bodyPr/>
        <a:lstStyle/>
        <a:p>
          <a:endParaRPr lang="en-IN"/>
        </a:p>
      </dgm:t>
    </dgm:pt>
    <dgm:pt modelId="{408E8736-793F-41B0-A46D-D08FF1170AF4}" type="pres">
      <dgm:prSet presAssocID="{54EF3035-83F1-4EA1-A01B-8E0F5438019B}" presName="vert0" presStyleCnt="0">
        <dgm:presLayoutVars>
          <dgm:dir/>
          <dgm:animOne val="branch"/>
          <dgm:animLvl val="lvl"/>
        </dgm:presLayoutVars>
      </dgm:prSet>
      <dgm:spPr/>
    </dgm:pt>
    <dgm:pt modelId="{EDDB3E48-0C4A-4E9A-A8DE-0A23AF52FACA}" type="pres">
      <dgm:prSet presAssocID="{AAF26F19-C066-4335-A92F-C183216B318C}" presName="thickLine" presStyleLbl="alignNode1" presStyleIdx="0" presStyleCnt="2"/>
      <dgm:spPr/>
    </dgm:pt>
    <dgm:pt modelId="{0323813E-01EE-4B88-B2C1-1ECA317A4D87}" type="pres">
      <dgm:prSet presAssocID="{AAF26F19-C066-4335-A92F-C183216B318C}" presName="horz1" presStyleCnt="0"/>
      <dgm:spPr/>
    </dgm:pt>
    <dgm:pt modelId="{DF6423F5-B96D-401B-BC2A-E0288B3E8D7A}" type="pres">
      <dgm:prSet presAssocID="{AAF26F19-C066-4335-A92F-C183216B318C}" presName="tx1" presStyleLbl="revTx" presStyleIdx="0" presStyleCnt="10" custScaleX="286663"/>
      <dgm:spPr/>
    </dgm:pt>
    <dgm:pt modelId="{63A43A06-C6E0-4588-A4D8-67B731919D17}" type="pres">
      <dgm:prSet presAssocID="{AAF26F19-C066-4335-A92F-C183216B318C}" presName="vert1" presStyleCnt="0"/>
      <dgm:spPr/>
    </dgm:pt>
    <dgm:pt modelId="{D900B12E-342C-474B-BF2B-172C0B219C74}" type="pres">
      <dgm:prSet presAssocID="{2979E51B-FB00-4250-9035-F794DC074F48}" presName="vertSpace2a" presStyleCnt="0"/>
      <dgm:spPr/>
    </dgm:pt>
    <dgm:pt modelId="{B39AFD53-EA67-440A-B327-F6EDFCA0A19C}" type="pres">
      <dgm:prSet presAssocID="{2979E51B-FB00-4250-9035-F794DC074F48}" presName="horz2" presStyleCnt="0"/>
      <dgm:spPr/>
    </dgm:pt>
    <dgm:pt modelId="{470AAB75-0BD7-4B73-BE10-7DF754BFA3AD}" type="pres">
      <dgm:prSet presAssocID="{2979E51B-FB00-4250-9035-F794DC074F48}" presName="horzSpace2" presStyleCnt="0"/>
      <dgm:spPr/>
    </dgm:pt>
    <dgm:pt modelId="{4C0D6EFE-990E-4530-AF9A-12BC172E1A22}" type="pres">
      <dgm:prSet presAssocID="{2979E51B-FB00-4250-9035-F794DC074F48}" presName="tx2" presStyleLbl="revTx" presStyleIdx="1" presStyleCnt="10"/>
      <dgm:spPr/>
    </dgm:pt>
    <dgm:pt modelId="{5CC9560D-6C79-4E91-9ECA-2899BC1DD73E}" type="pres">
      <dgm:prSet presAssocID="{2979E51B-FB00-4250-9035-F794DC074F48}" presName="vert2" presStyleCnt="0"/>
      <dgm:spPr/>
    </dgm:pt>
    <dgm:pt modelId="{15D9AAFA-AB7E-4183-8E6B-7D9500AB3F1C}" type="pres">
      <dgm:prSet presAssocID="{2979E51B-FB00-4250-9035-F794DC074F48}" presName="thinLine2b" presStyleLbl="callout" presStyleIdx="0" presStyleCnt="8"/>
      <dgm:spPr/>
    </dgm:pt>
    <dgm:pt modelId="{F451B3EA-9C18-468D-BB1C-72DA414E5F0E}" type="pres">
      <dgm:prSet presAssocID="{2979E51B-FB00-4250-9035-F794DC074F48}" presName="vertSpace2b" presStyleCnt="0"/>
      <dgm:spPr/>
    </dgm:pt>
    <dgm:pt modelId="{A8EEFBB2-D273-48F4-B6E5-BAB2CCDB7984}" type="pres">
      <dgm:prSet presAssocID="{5199F801-2E4C-411F-989E-8528A40F685A}" presName="horz2" presStyleCnt="0"/>
      <dgm:spPr/>
    </dgm:pt>
    <dgm:pt modelId="{B8F38334-E87A-4A9A-B29E-5C7715BB2F29}" type="pres">
      <dgm:prSet presAssocID="{5199F801-2E4C-411F-989E-8528A40F685A}" presName="horzSpace2" presStyleCnt="0"/>
      <dgm:spPr/>
    </dgm:pt>
    <dgm:pt modelId="{92734DFE-BF2D-40F5-A342-65E66644DB75}" type="pres">
      <dgm:prSet presAssocID="{5199F801-2E4C-411F-989E-8528A40F685A}" presName="tx2" presStyleLbl="revTx" presStyleIdx="2" presStyleCnt="10"/>
      <dgm:spPr/>
    </dgm:pt>
    <dgm:pt modelId="{2CB7BF8E-D2FA-47E0-BA48-063ACC9BBA06}" type="pres">
      <dgm:prSet presAssocID="{5199F801-2E4C-411F-989E-8528A40F685A}" presName="vert2" presStyleCnt="0"/>
      <dgm:spPr/>
    </dgm:pt>
    <dgm:pt modelId="{4EF7A281-2905-42D0-9097-9421685DDE6E}" type="pres">
      <dgm:prSet presAssocID="{5199F801-2E4C-411F-989E-8528A40F685A}" presName="thinLine2b" presStyleLbl="callout" presStyleIdx="1" presStyleCnt="8"/>
      <dgm:spPr/>
    </dgm:pt>
    <dgm:pt modelId="{56202A33-B41B-4EB1-8BCD-54D0C591A35B}" type="pres">
      <dgm:prSet presAssocID="{5199F801-2E4C-411F-989E-8528A40F685A}" presName="vertSpace2b" presStyleCnt="0"/>
      <dgm:spPr/>
    </dgm:pt>
    <dgm:pt modelId="{402C85AF-861A-4655-BCD1-F8C33ADD2FC5}" type="pres">
      <dgm:prSet presAssocID="{CD9D5FD7-DFA7-4DB1-8F93-5F06EAE36456}" presName="horz2" presStyleCnt="0"/>
      <dgm:spPr/>
    </dgm:pt>
    <dgm:pt modelId="{DF9AB0CA-3925-4002-828D-7A437D37CDF6}" type="pres">
      <dgm:prSet presAssocID="{CD9D5FD7-DFA7-4DB1-8F93-5F06EAE36456}" presName="horzSpace2" presStyleCnt="0"/>
      <dgm:spPr/>
    </dgm:pt>
    <dgm:pt modelId="{F0762CCA-9AD0-48E7-B0B1-12FC23156818}" type="pres">
      <dgm:prSet presAssocID="{CD9D5FD7-DFA7-4DB1-8F93-5F06EAE36456}" presName="tx2" presStyleLbl="revTx" presStyleIdx="3" presStyleCnt="10"/>
      <dgm:spPr/>
    </dgm:pt>
    <dgm:pt modelId="{15A9298F-8E93-4B22-8F28-3BA120008D0D}" type="pres">
      <dgm:prSet presAssocID="{CD9D5FD7-DFA7-4DB1-8F93-5F06EAE36456}" presName="vert2" presStyleCnt="0"/>
      <dgm:spPr/>
    </dgm:pt>
    <dgm:pt modelId="{00D8010D-0253-4530-8210-6AE96D5A198E}" type="pres">
      <dgm:prSet presAssocID="{CD9D5FD7-DFA7-4DB1-8F93-5F06EAE36456}" presName="thinLine2b" presStyleLbl="callout" presStyleIdx="2" presStyleCnt="8"/>
      <dgm:spPr/>
    </dgm:pt>
    <dgm:pt modelId="{D465C571-F32C-4A20-9B47-AC08FAB6CF54}" type="pres">
      <dgm:prSet presAssocID="{CD9D5FD7-DFA7-4DB1-8F93-5F06EAE36456}" presName="vertSpace2b" presStyleCnt="0"/>
      <dgm:spPr/>
    </dgm:pt>
    <dgm:pt modelId="{53B3A9C6-CF31-4EDD-B454-69F5CFF9E0A1}" type="pres">
      <dgm:prSet presAssocID="{99451DA5-743A-4A7C-80F3-77A768B84D16}" presName="horz2" presStyleCnt="0"/>
      <dgm:spPr/>
    </dgm:pt>
    <dgm:pt modelId="{675AA23F-2752-4246-88B5-88FDED0E8388}" type="pres">
      <dgm:prSet presAssocID="{99451DA5-743A-4A7C-80F3-77A768B84D16}" presName="horzSpace2" presStyleCnt="0"/>
      <dgm:spPr/>
    </dgm:pt>
    <dgm:pt modelId="{5667649F-A72C-4473-8F26-BD3D226C6AE8}" type="pres">
      <dgm:prSet presAssocID="{99451DA5-743A-4A7C-80F3-77A768B84D16}" presName="tx2" presStyleLbl="revTx" presStyleIdx="4" presStyleCnt="10"/>
      <dgm:spPr/>
    </dgm:pt>
    <dgm:pt modelId="{18444DFC-6BF6-4F9C-B219-653A4999B8DE}" type="pres">
      <dgm:prSet presAssocID="{99451DA5-743A-4A7C-80F3-77A768B84D16}" presName="vert2" presStyleCnt="0"/>
      <dgm:spPr/>
    </dgm:pt>
    <dgm:pt modelId="{C8ED9D20-729E-4DD1-A351-B566699E743D}" type="pres">
      <dgm:prSet presAssocID="{99451DA5-743A-4A7C-80F3-77A768B84D16}" presName="thinLine2b" presStyleLbl="callout" presStyleIdx="3" presStyleCnt="8"/>
      <dgm:spPr/>
    </dgm:pt>
    <dgm:pt modelId="{EB8E162A-5B7E-4E86-9879-96BBC60F4D92}" type="pres">
      <dgm:prSet presAssocID="{99451DA5-743A-4A7C-80F3-77A768B84D16}" presName="vertSpace2b" presStyleCnt="0"/>
      <dgm:spPr/>
    </dgm:pt>
    <dgm:pt modelId="{162BC5DE-771E-4545-A406-13C8FBE408AD}" type="pres">
      <dgm:prSet presAssocID="{854E7BCE-26F4-4B35-8740-2AEF17532F93}" presName="thickLine" presStyleLbl="alignNode1" presStyleIdx="1" presStyleCnt="2"/>
      <dgm:spPr/>
    </dgm:pt>
    <dgm:pt modelId="{B9AED26E-080D-4807-9726-00442B51CD33}" type="pres">
      <dgm:prSet presAssocID="{854E7BCE-26F4-4B35-8740-2AEF17532F93}" presName="horz1" presStyleCnt="0"/>
      <dgm:spPr/>
    </dgm:pt>
    <dgm:pt modelId="{E5229FD2-4B04-4597-A6D1-B0E60AB1EA51}" type="pres">
      <dgm:prSet presAssocID="{854E7BCE-26F4-4B35-8740-2AEF17532F93}" presName="tx1" presStyleLbl="revTx" presStyleIdx="5" presStyleCnt="10" custScaleX="289520"/>
      <dgm:spPr/>
    </dgm:pt>
    <dgm:pt modelId="{E7D3C848-E710-40C3-BFCC-CB9C599CDABC}" type="pres">
      <dgm:prSet presAssocID="{854E7BCE-26F4-4B35-8740-2AEF17532F93}" presName="vert1" presStyleCnt="0"/>
      <dgm:spPr/>
    </dgm:pt>
    <dgm:pt modelId="{E7663E23-3903-41B3-80C8-8863DE10248D}" type="pres">
      <dgm:prSet presAssocID="{042CE762-A07B-4C7A-92DA-2C0264BEFE7F}" presName="vertSpace2a" presStyleCnt="0"/>
      <dgm:spPr/>
    </dgm:pt>
    <dgm:pt modelId="{37A171D6-E33B-4A5B-88A2-E66FB59F9DBA}" type="pres">
      <dgm:prSet presAssocID="{042CE762-A07B-4C7A-92DA-2C0264BEFE7F}" presName="horz2" presStyleCnt="0"/>
      <dgm:spPr/>
    </dgm:pt>
    <dgm:pt modelId="{C1C6DC4C-88DC-4EA9-8C12-D77718234089}" type="pres">
      <dgm:prSet presAssocID="{042CE762-A07B-4C7A-92DA-2C0264BEFE7F}" presName="horzSpace2" presStyleCnt="0"/>
      <dgm:spPr/>
    </dgm:pt>
    <dgm:pt modelId="{EDF301D1-4DC1-4FCA-B8D7-2EB30AA9C8FC}" type="pres">
      <dgm:prSet presAssocID="{042CE762-A07B-4C7A-92DA-2C0264BEFE7F}" presName="tx2" presStyleLbl="revTx" presStyleIdx="6" presStyleCnt="10"/>
      <dgm:spPr/>
    </dgm:pt>
    <dgm:pt modelId="{66BB590B-C927-48D3-813E-E4B7AE9CD9DE}" type="pres">
      <dgm:prSet presAssocID="{042CE762-A07B-4C7A-92DA-2C0264BEFE7F}" presName="vert2" presStyleCnt="0"/>
      <dgm:spPr/>
    </dgm:pt>
    <dgm:pt modelId="{FD14B1E1-6119-48A1-A650-EC7904FB7E7C}" type="pres">
      <dgm:prSet presAssocID="{042CE762-A07B-4C7A-92DA-2C0264BEFE7F}" presName="thinLine2b" presStyleLbl="callout" presStyleIdx="4" presStyleCnt="8"/>
      <dgm:spPr/>
    </dgm:pt>
    <dgm:pt modelId="{E5C7EF3A-A7D9-423C-A268-735DA4312C6A}" type="pres">
      <dgm:prSet presAssocID="{042CE762-A07B-4C7A-92DA-2C0264BEFE7F}" presName="vertSpace2b" presStyleCnt="0"/>
      <dgm:spPr/>
    </dgm:pt>
    <dgm:pt modelId="{A7EAAC98-B2A5-4AAB-A379-6E634B46A4E9}" type="pres">
      <dgm:prSet presAssocID="{4799011D-460A-488B-96F6-CA9C2D25F1EB}" presName="horz2" presStyleCnt="0"/>
      <dgm:spPr/>
    </dgm:pt>
    <dgm:pt modelId="{C33AC237-C802-429D-982D-B42730479607}" type="pres">
      <dgm:prSet presAssocID="{4799011D-460A-488B-96F6-CA9C2D25F1EB}" presName="horzSpace2" presStyleCnt="0"/>
      <dgm:spPr/>
    </dgm:pt>
    <dgm:pt modelId="{D36D15E7-FBA0-4759-95A4-D02DA15BE515}" type="pres">
      <dgm:prSet presAssocID="{4799011D-460A-488B-96F6-CA9C2D25F1EB}" presName="tx2" presStyleLbl="revTx" presStyleIdx="7" presStyleCnt="10"/>
      <dgm:spPr/>
    </dgm:pt>
    <dgm:pt modelId="{271D8657-E21B-49CE-8077-B8D0C9C0C80F}" type="pres">
      <dgm:prSet presAssocID="{4799011D-460A-488B-96F6-CA9C2D25F1EB}" presName="vert2" presStyleCnt="0"/>
      <dgm:spPr/>
    </dgm:pt>
    <dgm:pt modelId="{A853F063-64DE-4585-84CD-AB23C719002B}" type="pres">
      <dgm:prSet presAssocID="{4799011D-460A-488B-96F6-CA9C2D25F1EB}" presName="thinLine2b" presStyleLbl="callout" presStyleIdx="5" presStyleCnt="8"/>
      <dgm:spPr/>
    </dgm:pt>
    <dgm:pt modelId="{119048CF-ECDB-4CD6-B1AD-F6DE9AC6075E}" type="pres">
      <dgm:prSet presAssocID="{4799011D-460A-488B-96F6-CA9C2D25F1EB}" presName="vertSpace2b" presStyleCnt="0"/>
      <dgm:spPr/>
    </dgm:pt>
    <dgm:pt modelId="{2E0AF06C-345B-4754-9406-D66EE5E5A629}" type="pres">
      <dgm:prSet presAssocID="{08B52661-A9BC-43D1-A76C-F14A1EC0E045}" presName="horz2" presStyleCnt="0"/>
      <dgm:spPr/>
    </dgm:pt>
    <dgm:pt modelId="{65686EF2-09EF-4CA8-AEEC-C56C8AC51391}" type="pres">
      <dgm:prSet presAssocID="{08B52661-A9BC-43D1-A76C-F14A1EC0E045}" presName="horzSpace2" presStyleCnt="0"/>
      <dgm:spPr/>
    </dgm:pt>
    <dgm:pt modelId="{7B5CE98C-0E70-411E-8F7B-B0FDBDB95590}" type="pres">
      <dgm:prSet presAssocID="{08B52661-A9BC-43D1-A76C-F14A1EC0E045}" presName="tx2" presStyleLbl="revTx" presStyleIdx="8" presStyleCnt="10"/>
      <dgm:spPr/>
    </dgm:pt>
    <dgm:pt modelId="{4DF3761F-A64E-4BDC-BB4A-46B7642EC02A}" type="pres">
      <dgm:prSet presAssocID="{08B52661-A9BC-43D1-A76C-F14A1EC0E045}" presName="vert2" presStyleCnt="0"/>
      <dgm:spPr/>
    </dgm:pt>
    <dgm:pt modelId="{56C6262C-B3CD-4DD1-92F4-D4CEC2E988DD}" type="pres">
      <dgm:prSet presAssocID="{08B52661-A9BC-43D1-A76C-F14A1EC0E045}" presName="thinLine2b" presStyleLbl="callout" presStyleIdx="6" presStyleCnt="8"/>
      <dgm:spPr/>
    </dgm:pt>
    <dgm:pt modelId="{D7853B2F-E042-4D7D-962B-23DD3503A5ED}" type="pres">
      <dgm:prSet presAssocID="{08B52661-A9BC-43D1-A76C-F14A1EC0E045}" presName="vertSpace2b" presStyleCnt="0"/>
      <dgm:spPr/>
    </dgm:pt>
    <dgm:pt modelId="{C76EDD72-A750-47D4-AFC0-231DCE36CC6F}" type="pres">
      <dgm:prSet presAssocID="{BF992641-F57E-4322-817A-7C25ECC39838}" presName="horz2" presStyleCnt="0"/>
      <dgm:spPr/>
    </dgm:pt>
    <dgm:pt modelId="{76B09E61-3441-4897-830D-C74ADA203B53}" type="pres">
      <dgm:prSet presAssocID="{BF992641-F57E-4322-817A-7C25ECC39838}" presName="horzSpace2" presStyleCnt="0"/>
      <dgm:spPr/>
    </dgm:pt>
    <dgm:pt modelId="{2ED4A8AB-125B-41B5-AC39-512360A2E284}" type="pres">
      <dgm:prSet presAssocID="{BF992641-F57E-4322-817A-7C25ECC39838}" presName="tx2" presStyleLbl="revTx" presStyleIdx="9" presStyleCnt="10"/>
      <dgm:spPr/>
    </dgm:pt>
    <dgm:pt modelId="{41A3D6A9-CBD2-4F27-98B0-885F96F2FC9A}" type="pres">
      <dgm:prSet presAssocID="{BF992641-F57E-4322-817A-7C25ECC39838}" presName="vert2" presStyleCnt="0"/>
      <dgm:spPr/>
    </dgm:pt>
    <dgm:pt modelId="{107E8463-09F4-4997-A31D-917864617B2A}" type="pres">
      <dgm:prSet presAssocID="{BF992641-F57E-4322-817A-7C25ECC39838}" presName="thinLine2b" presStyleLbl="callout" presStyleIdx="7" presStyleCnt="8"/>
      <dgm:spPr/>
    </dgm:pt>
    <dgm:pt modelId="{DD058011-5172-44A0-8784-DBE462EA716D}" type="pres">
      <dgm:prSet presAssocID="{BF992641-F57E-4322-817A-7C25ECC39838}" presName="vertSpace2b" presStyleCnt="0"/>
      <dgm:spPr/>
    </dgm:pt>
  </dgm:ptLst>
  <dgm:cxnLst>
    <dgm:cxn modelId="{86A24534-5532-4283-8D6C-3A8CBC88A94A}" srcId="{AAF26F19-C066-4335-A92F-C183216B318C}" destId="{CD9D5FD7-DFA7-4DB1-8F93-5F06EAE36456}" srcOrd="2" destOrd="0" parTransId="{CAD9E0BB-081E-4B9A-BDEB-25E182E48540}" sibTransId="{A9ACEAD1-8B66-4F6C-8A87-F240FD901814}"/>
    <dgm:cxn modelId="{1C707FE3-6AE3-4EE4-B981-2FE27FC14B78}" type="presOf" srcId="{2979E51B-FB00-4250-9035-F794DC074F48}" destId="{4C0D6EFE-990E-4530-AF9A-12BC172E1A22}" srcOrd="0" destOrd="0" presId="urn:microsoft.com/office/officeart/2008/layout/LinedList"/>
    <dgm:cxn modelId="{718380FF-BA6D-489C-BFA9-394C313E2A47}" type="presOf" srcId="{BF992641-F57E-4322-817A-7C25ECC39838}" destId="{2ED4A8AB-125B-41B5-AC39-512360A2E284}" srcOrd="0" destOrd="0" presId="urn:microsoft.com/office/officeart/2008/layout/LinedList"/>
    <dgm:cxn modelId="{DF687EFA-17E4-4BAA-B23F-09C83C376CE5}" type="presOf" srcId="{CD9D5FD7-DFA7-4DB1-8F93-5F06EAE36456}" destId="{F0762CCA-9AD0-48E7-B0B1-12FC23156818}" srcOrd="0" destOrd="0" presId="urn:microsoft.com/office/officeart/2008/layout/LinedList"/>
    <dgm:cxn modelId="{41490077-D2A0-4A53-AAE5-0857A9C7EF64}" type="presOf" srcId="{08B52661-A9BC-43D1-A76C-F14A1EC0E045}" destId="{7B5CE98C-0E70-411E-8F7B-B0FDBDB95590}" srcOrd="0" destOrd="0" presId="urn:microsoft.com/office/officeart/2008/layout/LinedList"/>
    <dgm:cxn modelId="{76EF1117-6818-4376-BF2D-DE24EAF6BF90}" srcId="{854E7BCE-26F4-4B35-8740-2AEF17532F93}" destId="{08B52661-A9BC-43D1-A76C-F14A1EC0E045}" srcOrd="2" destOrd="0" parTransId="{3185B5B1-D8AB-4B69-9CDC-198ECD8EE85D}" sibTransId="{7A030A1F-29E7-46D3-851F-3CFD967255B3}"/>
    <dgm:cxn modelId="{7EF89B9D-B01F-44DB-AEC8-73D8BA39356A}" type="presOf" srcId="{54EF3035-83F1-4EA1-A01B-8E0F5438019B}" destId="{408E8736-793F-41B0-A46D-D08FF1170AF4}" srcOrd="0" destOrd="0" presId="urn:microsoft.com/office/officeart/2008/layout/LinedList"/>
    <dgm:cxn modelId="{18BB417F-B788-4070-A3B6-8AB79C6EB233}" type="presOf" srcId="{854E7BCE-26F4-4B35-8740-2AEF17532F93}" destId="{E5229FD2-4B04-4597-A6D1-B0E60AB1EA51}" srcOrd="0" destOrd="0" presId="urn:microsoft.com/office/officeart/2008/layout/LinedList"/>
    <dgm:cxn modelId="{3C4A9D70-ADE5-4F4C-899B-C7E20A6178E0}" type="presOf" srcId="{99451DA5-743A-4A7C-80F3-77A768B84D16}" destId="{5667649F-A72C-4473-8F26-BD3D226C6AE8}" srcOrd="0" destOrd="0" presId="urn:microsoft.com/office/officeart/2008/layout/LinedList"/>
    <dgm:cxn modelId="{E4B912FD-499D-4B2B-AA40-FB77AB5E8746}" srcId="{854E7BCE-26F4-4B35-8740-2AEF17532F93}" destId="{042CE762-A07B-4C7A-92DA-2C0264BEFE7F}" srcOrd="0" destOrd="0" parTransId="{C99667BE-062D-42C8-B78A-DE2F04A5610D}" sibTransId="{1053F5C7-8384-4F75-81DD-E5A501B07A37}"/>
    <dgm:cxn modelId="{DC4CE0DA-055D-48F8-BD2C-7E9D69423403}" srcId="{54EF3035-83F1-4EA1-A01B-8E0F5438019B}" destId="{AAF26F19-C066-4335-A92F-C183216B318C}" srcOrd="0" destOrd="0" parTransId="{F44C4479-1381-482C-8342-B20F095FB1F3}" sibTransId="{04FF428A-BAF5-4621-A085-7B67500BA71E}"/>
    <dgm:cxn modelId="{509D4F2D-C918-451E-809B-03DB0BD04703}" srcId="{54EF3035-83F1-4EA1-A01B-8E0F5438019B}" destId="{854E7BCE-26F4-4B35-8740-2AEF17532F93}" srcOrd="1" destOrd="0" parTransId="{B9206533-06C9-47E7-8824-F76AA6B0CBDA}" sibTransId="{0EE381FF-5D9B-48C4-AE7C-B0BF8DE8044E}"/>
    <dgm:cxn modelId="{41BE39CE-159D-414A-B151-5B84677F361C}" srcId="{AAF26F19-C066-4335-A92F-C183216B318C}" destId="{99451DA5-743A-4A7C-80F3-77A768B84D16}" srcOrd="3" destOrd="0" parTransId="{8C23E9CC-6982-4A05-BAF4-DD02F47FD080}" sibTransId="{6C1EF64C-248B-4DB5-A6BB-A0ED285D1ACE}"/>
    <dgm:cxn modelId="{09516306-1E6B-440C-B0ED-A84E5B9AD060}" type="presOf" srcId="{4799011D-460A-488B-96F6-CA9C2D25F1EB}" destId="{D36D15E7-FBA0-4759-95A4-D02DA15BE515}" srcOrd="0" destOrd="0" presId="urn:microsoft.com/office/officeart/2008/layout/LinedList"/>
    <dgm:cxn modelId="{B9940D9F-52B2-4088-B2FE-AFDEE2DABC86}" srcId="{AAF26F19-C066-4335-A92F-C183216B318C}" destId="{2979E51B-FB00-4250-9035-F794DC074F48}" srcOrd="0" destOrd="0" parTransId="{6C9507F6-E89B-49F6-B926-61F7BCAB4658}" sibTransId="{C5BB4D92-685C-4FD2-BC90-2960471D8CF8}"/>
    <dgm:cxn modelId="{5CAFD496-CED0-4D26-9990-37F55AF06CE4}" srcId="{854E7BCE-26F4-4B35-8740-2AEF17532F93}" destId="{4799011D-460A-488B-96F6-CA9C2D25F1EB}" srcOrd="1" destOrd="0" parTransId="{81B6B4C3-D9D4-4CCE-BB5F-FA9ABF7D09F0}" sibTransId="{B7DB1EF6-822D-42DE-8084-8986AD57DF58}"/>
    <dgm:cxn modelId="{668C6D24-FAE1-4EBF-9EEC-2BA0F27A01C5}" srcId="{AAF26F19-C066-4335-A92F-C183216B318C}" destId="{5199F801-2E4C-411F-989E-8528A40F685A}" srcOrd="1" destOrd="0" parTransId="{F03090E2-70D3-4576-A1EE-53B06C902805}" sibTransId="{2F5D9A0E-CB20-4C73-B3A7-D38F8CA64B2A}"/>
    <dgm:cxn modelId="{14E249AB-A22C-4A8A-9AA4-CF9E08BC6F3F}" srcId="{854E7BCE-26F4-4B35-8740-2AEF17532F93}" destId="{BF992641-F57E-4322-817A-7C25ECC39838}" srcOrd="3" destOrd="0" parTransId="{C65D7C73-8E24-480A-ADA9-469266A7E65E}" sibTransId="{7401A770-EB13-491B-AFB8-3FF1ED87BC5E}"/>
    <dgm:cxn modelId="{D568F628-91CE-490A-9C1F-7EDF76F66B1B}" type="presOf" srcId="{5199F801-2E4C-411F-989E-8528A40F685A}" destId="{92734DFE-BF2D-40F5-A342-65E66644DB75}" srcOrd="0" destOrd="0" presId="urn:microsoft.com/office/officeart/2008/layout/LinedList"/>
    <dgm:cxn modelId="{E71058B7-C378-4272-8765-03FFC06C0C1E}" type="presOf" srcId="{AAF26F19-C066-4335-A92F-C183216B318C}" destId="{DF6423F5-B96D-401B-BC2A-E0288B3E8D7A}" srcOrd="0" destOrd="0" presId="urn:microsoft.com/office/officeart/2008/layout/LinedList"/>
    <dgm:cxn modelId="{0C0A4466-4B62-4C6A-B5A2-374DB1656881}" type="presOf" srcId="{042CE762-A07B-4C7A-92DA-2C0264BEFE7F}" destId="{EDF301D1-4DC1-4FCA-B8D7-2EB30AA9C8FC}" srcOrd="0" destOrd="0" presId="urn:microsoft.com/office/officeart/2008/layout/LinedList"/>
    <dgm:cxn modelId="{955B9ED7-DDF9-4D78-A9B4-4CC5F91F9297}" type="presParOf" srcId="{408E8736-793F-41B0-A46D-D08FF1170AF4}" destId="{EDDB3E48-0C4A-4E9A-A8DE-0A23AF52FACA}" srcOrd="0" destOrd="0" presId="urn:microsoft.com/office/officeart/2008/layout/LinedList"/>
    <dgm:cxn modelId="{940B7586-28C5-41FA-A682-E2893DE2461F}" type="presParOf" srcId="{408E8736-793F-41B0-A46D-D08FF1170AF4}" destId="{0323813E-01EE-4B88-B2C1-1ECA317A4D87}" srcOrd="1" destOrd="0" presId="urn:microsoft.com/office/officeart/2008/layout/LinedList"/>
    <dgm:cxn modelId="{8D74543A-6532-42AF-ACD8-6E853930BB0C}" type="presParOf" srcId="{0323813E-01EE-4B88-B2C1-1ECA317A4D87}" destId="{DF6423F5-B96D-401B-BC2A-E0288B3E8D7A}" srcOrd="0" destOrd="0" presId="urn:microsoft.com/office/officeart/2008/layout/LinedList"/>
    <dgm:cxn modelId="{482AED37-D26F-4144-BE9B-4FBEDCCCEB98}" type="presParOf" srcId="{0323813E-01EE-4B88-B2C1-1ECA317A4D87}" destId="{63A43A06-C6E0-4588-A4D8-67B731919D17}" srcOrd="1" destOrd="0" presId="urn:microsoft.com/office/officeart/2008/layout/LinedList"/>
    <dgm:cxn modelId="{86A5B914-DB83-4B86-BCBD-49E78282A725}" type="presParOf" srcId="{63A43A06-C6E0-4588-A4D8-67B731919D17}" destId="{D900B12E-342C-474B-BF2B-172C0B219C74}" srcOrd="0" destOrd="0" presId="urn:microsoft.com/office/officeart/2008/layout/LinedList"/>
    <dgm:cxn modelId="{8622B0FA-B100-4D73-A269-9FAC976DCAD3}" type="presParOf" srcId="{63A43A06-C6E0-4588-A4D8-67B731919D17}" destId="{B39AFD53-EA67-440A-B327-F6EDFCA0A19C}" srcOrd="1" destOrd="0" presId="urn:microsoft.com/office/officeart/2008/layout/LinedList"/>
    <dgm:cxn modelId="{56DA4727-F6E0-43E0-9578-4DA2840307CD}" type="presParOf" srcId="{B39AFD53-EA67-440A-B327-F6EDFCA0A19C}" destId="{470AAB75-0BD7-4B73-BE10-7DF754BFA3AD}" srcOrd="0" destOrd="0" presId="urn:microsoft.com/office/officeart/2008/layout/LinedList"/>
    <dgm:cxn modelId="{C9838F08-45DB-4414-B6E2-0181F713B596}" type="presParOf" srcId="{B39AFD53-EA67-440A-B327-F6EDFCA0A19C}" destId="{4C0D6EFE-990E-4530-AF9A-12BC172E1A22}" srcOrd="1" destOrd="0" presId="urn:microsoft.com/office/officeart/2008/layout/LinedList"/>
    <dgm:cxn modelId="{EA27774A-EF14-4EC6-B52A-D55E8CBB327A}" type="presParOf" srcId="{B39AFD53-EA67-440A-B327-F6EDFCA0A19C}" destId="{5CC9560D-6C79-4E91-9ECA-2899BC1DD73E}" srcOrd="2" destOrd="0" presId="urn:microsoft.com/office/officeart/2008/layout/LinedList"/>
    <dgm:cxn modelId="{AE4B58AA-4C39-4B8E-BA1A-753898A4F5EB}" type="presParOf" srcId="{63A43A06-C6E0-4588-A4D8-67B731919D17}" destId="{15D9AAFA-AB7E-4183-8E6B-7D9500AB3F1C}" srcOrd="2" destOrd="0" presId="urn:microsoft.com/office/officeart/2008/layout/LinedList"/>
    <dgm:cxn modelId="{837EBB31-7C4A-4B85-BC00-B3F32025B435}" type="presParOf" srcId="{63A43A06-C6E0-4588-A4D8-67B731919D17}" destId="{F451B3EA-9C18-468D-BB1C-72DA414E5F0E}" srcOrd="3" destOrd="0" presId="urn:microsoft.com/office/officeart/2008/layout/LinedList"/>
    <dgm:cxn modelId="{28A1C0F7-A92F-4183-8C00-CF6AB95CCAEA}" type="presParOf" srcId="{63A43A06-C6E0-4588-A4D8-67B731919D17}" destId="{A8EEFBB2-D273-48F4-B6E5-BAB2CCDB7984}" srcOrd="4" destOrd="0" presId="urn:microsoft.com/office/officeart/2008/layout/LinedList"/>
    <dgm:cxn modelId="{7A9A4FC6-CB80-4F00-B00A-61BEADC1629A}" type="presParOf" srcId="{A8EEFBB2-D273-48F4-B6E5-BAB2CCDB7984}" destId="{B8F38334-E87A-4A9A-B29E-5C7715BB2F29}" srcOrd="0" destOrd="0" presId="urn:microsoft.com/office/officeart/2008/layout/LinedList"/>
    <dgm:cxn modelId="{9DD3A89E-EB2E-40D8-ABC2-E338384272BA}" type="presParOf" srcId="{A8EEFBB2-D273-48F4-B6E5-BAB2CCDB7984}" destId="{92734DFE-BF2D-40F5-A342-65E66644DB75}" srcOrd="1" destOrd="0" presId="urn:microsoft.com/office/officeart/2008/layout/LinedList"/>
    <dgm:cxn modelId="{119F2852-40FC-4F01-A7FC-A26B8E4A236B}" type="presParOf" srcId="{A8EEFBB2-D273-48F4-B6E5-BAB2CCDB7984}" destId="{2CB7BF8E-D2FA-47E0-BA48-063ACC9BBA06}" srcOrd="2" destOrd="0" presId="urn:microsoft.com/office/officeart/2008/layout/LinedList"/>
    <dgm:cxn modelId="{0FA9060F-3EC2-451B-BAEC-EA69E40C443C}" type="presParOf" srcId="{63A43A06-C6E0-4588-A4D8-67B731919D17}" destId="{4EF7A281-2905-42D0-9097-9421685DDE6E}" srcOrd="5" destOrd="0" presId="urn:microsoft.com/office/officeart/2008/layout/LinedList"/>
    <dgm:cxn modelId="{C74335EE-9E70-4554-A88B-574E2E1FA020}" type="presParOf" srcId="{63A43A06-C6E0-4588-A4D8-67B731919D17}" destId="{56202A33-B41B-4EB1-8BCD-54D0C591A35B}" srcOrd="6" destOrd="0" presId="urn:microsoft.com/office/officeart/2008/layout/LinedList"/>
    <dgm:cxn modelId="{A4DA24D6-3825-4910-A970-5CBBF0D4AF15}" type="presParOf" srcId="{63A43A06-C6E0-4588-A4D8-67B731919D17}" destId="{402C85AF-861A-4655-BCD1-F8C33ADD2FC5}" srcOrd="7" destOrd="0" presId="urn:microsoft.com/office/officeart/2008/layout/LinedList"/>
    <dgm:cxn modelId="{689B5071-1253-4548-A363-FFD0411FF866}" type="presParOf" srcId="{402C85AF-861A-4655-BCD1-F8C33ADD2FC5}" destId="{DF9AB0CA-3925-4002-828D-7A437D37CDF6}" srcOrd="0" destOrd="0" presId="urn:microsoft.com/office/officeart/2008/layout/LinedList"/>
    <dgm:cxn modelId="{A786E4C6-7447-457B-ABA4-EBEC60F095FF}" type="presParOf" srcId="{402C85AF-861A-4655-BCD1-F8C33ADD2FC5}" destId="{F0762CCA-9AD0-48E7-B0B1-12FC23156818}" srcOrd="1" destOrd="0" presId="urn:microsoft.com/office/officeart/2008/layout/LinedList"/>
    <dgm:cxn modelId="{04560E05-7102-4CC0-B8AC-D73FB130A0F2}" type="presParOf" srcId="{402C85AF-861A-4655-BCD1-F8C33ADD2FC5}" destId="{15A9298F-8E93-4B22-8F28-3BA120008D0D}" srcOrd="2" destOrd="0" presId="urn:microsoft.com/office/officeart/2008/layout/LinedList"/>
    <dgm:cxn modelId="{BDFA1B93-3EE6-452D-87B1-32AC892F2B70}" type="presParOf" srcId="{63A43A06-C6E0-4588-A4D8-67B731919D17}" destId="{00D8010D-0253-4530-8210-6AE96D5A198E}" srcOrd="8" destOrd="0" presId="urn:microsoft.com/office/officeart/2008/layout/LinedList"/>
    <dgm:cxn modelId="{C76BE6FC-A155-4297-8362-B3A3C4CC87CB}" type="presParOf" srcId="{63A43A06-C6E0-4588-A4D8-67B731919D17}" destId="{D465C571-F32C-4A20-9B47-AC08FAB6CF54}" srcOrd="9" destOrd="0" presId="urn:microsoft.com/office/officeart/2008/layout/LinedList"/>
    <dgm:cxn modelId="{837C77BA-C6DB-4EA1-A031-85E1A873F903}" type="presParOf" srcId="{63A43A06-C6E0-4588-A4D8-67B731919D17}" destId="{53B3A9C6-CF31-4EDD-B454-69F5CFF9E0A1}" srcOrd="10" destOrd="0" presId="urn:microsoft.com/office/officeart/2008/layout/LinedList"/>
    <dgm:cxn modelId="{7501730C-48DC-4D7C-9C90-088229DBC8E6}" type="presParOf" srcId="{53B3A9C6-CF31-4EDD-B454-69F5CFF9E0A1}" destId="{675AA23F-2752-4246-88B5-88FDED0E8388}" srcOrd="0" destOrd="0" presId="urn:microsoft.com/office/officeart/2008/layout/LinedList"/>
    <dgm:cxn modelId="{E18A1AAE-D9FE-444F-AD1D-7D3EF05172C7}" type="presParOf" srcId="{53B3A9C6-CF31-4EDD-B454-69F5CFF9E0A1}" destId="{5667649F-A72C-4473-8F26-BD3D226C6AE8}" srcOrd="1" destOrd="0" presId="urn:microsoft.com/office/officeart/2008/layout/LinedList"/>
    <dgm:cxn modelId="{A91EE1D6-EE7C-408A-BE44-B65A031D5AA5}" type="presParOf" srcId="{53B3A9C6-CF31-4EDD-B454-69F5CFF9E0A1}" destId="{18444DFC-6BF6-4F9C-B219-653A4999B8DE}" srcOrd="2" destOrd="0" presId="urn:microsoft.com/office/officeart/2008/layout/LinedList"/>
    <dgm:cxn modelId="{417352EA-D5EC-4110-B289-F540908D7608}" type="presParOf" srcId="{63A43A06-C6E0-4588-A4D8-67B731919D17}" destId="{C8ED9D20-729E-4DD1-A351-B566699E743D}" srcOrd="11" destOrd="0" presId="urn:microsoft.com/office/officeart/2008/layout/LinedList"/>
    <dgm:cxn modelId="{B01CEECD-7D52-48D5-9471-D032D106ADE2}" type="presParOf" srcId="{63A43A06-C6E0-4588-A4D8-67B731919D17}" destId="{EB8E162A-5B7E-4E86-9879-96BBC60F4D92}" srcOrd="12" destOrd="0" presId="urn:microsoft.com/office/officeart/2008/layout/LinedList"/>
    <dgm:cxn modelId="{49E322DA-1EFC-4C04-BB2F-E8167A8C99D9}" type="presParOf" srcId="{408E8736-793F-41B0-A46D-D08FF1170AF4}" destId="{162BC5DE-771E-4545-A406-13C8FBE408AD}" srcOrd="2" destOrd="0" presId="urn:microsoft.com/office/officeart/2008/layout/LinedList"/>
    <dgm:cxn modelId="{F04F1872-36D2-41B0-8295-E284DC37B784}" type="presParOf" srcId="{408E8736-793F-41B0-A46D-D08FF1170AF4}" destId="{B9AED26E-080D-4807-9726-00442B51CD33}" srcOrd="3" destOrd="0" presId="urn:microsoft.com/office/officeart/2008/layout/LinedList"/>
    <dgm:cxn modelId="{ACE6D32A-C270-49B5-B697-BD820469CA87}" type="presParOf" srcId="{B9AED26E-080D-4807-9726-00442B51CD33}" destId="{E5229FD2-4B04-4597-A6D1-B0E60AB1EA51}" srcOrd="0" destOrd="0" presId="urn:microsoft.com/office/officeart/2008/layout/LinedList"/>
    <dgm:cxn modelId="{5F6036C7-7528-4829-9FCC-05E68F19DA3A}" type="presParOf" srcId="{B9AED26E-080D-4807-9726-00442B51CD33}" destId="{E7D3C848-E710-40C3-BFCC-CB9C599CDABC}" srcOrd="1" destOrd="0" presId="urn:microsoft.com/office/officeart/2008/layout/LinedList"/>
    <dgm:cxn modelId="{12DB3DBC-FC82-4FE9-9897-35CE33D77EC2}" type="presParOf" srcId="{E7D3C848-E710-40C3-BFCC-CB9C599CDABC}" destId="{E7663E23-3903-41B3-80C8-8863DE10248D}" srcOrd="0" destOrd="0" presId="urn:microsoft.com/office/officeart/2008/layout/LinedList"/>
    <dgm:cxn modelId="{FDD87CC3-6B90-44B5-9B31-E6D1578CCBC6}" type="presParOf" srcId="{E7D3C848-E710-40C3-BFCC-CB9C599CDABC}" destId="{37A171D6-E33B-4A5B-88A2-E66FB59F9DBA}" srcOrd="1" destOrd="0" presId="urn:microsoft.com/office/officeart/2008/layout/LinedList"/>
    <dgm:cxn modelId="{F37E97CC-8BE3-4B16-92C4-BEF6234B623D}" type="presParOf" srcId="{37A171D6-E33B-4A5B-88A2-E66FB59F9DBA}" destId="{C1C6DC4C-88DC-4EA9-8C12-D77718234089}" srcOrd="0" destOrd="0" presId="urn:microsoft.com/office/officeart/2008/layout/LinedList"/>
    <dgm:cxn modelId="{4996ADBA-3CE7-4AA3-9021-0A6E9130FCD3}" type="presParOf" srcId="{37A171D6-E33B-4A5B-88A2-E66FB59F9DBA}" destId="{EDF301D1-4DC1-4FCA-B8D7-2EB30AA9C8FC}" srcOrd="1" destOrd="0" presId="urn:microsoft.com/office/officeart/2008/layout/LinedList"/>
    <dgm:cxn modelId="{E3307D4B-537E-4A41-A703-F96041425443}" type="presParOf" srcId="{37A171D6-E33B-4A5B-88A2-E66FB59F9DBA}" destId="{66BB590B-C927-48D3-813E-E4B7AE9CD9DE}" srcOrd="2" destOrd="0" presId="urn:microsoft.com/office/officeart/2008/layout/LinedList"/>
    <dgm:cxn modelId="{294E1EF9-77FC-4A3C-937B-DE9EAAC1E637}" type="presParOf" srcId="{E7D3C848-E710-40C3-BFCC-CB9C599CDABC}" destId="{FD14B1E1-6119-48A1-A650-EC7904FB7E7C}" srcOrd="2" destOrd="0" presId="urn:microsoft.com/office/officeart/2008/layout/LinedList"/>
    <dgm:cxn modelId="{6191C72C-F211-4273-9CBF-5C5EC5C6273B}" type="presParOf" srcId="{E7D3C848-E710-40C3-BFCC-CB9C599CDABC}" destId="{E5C7EF3A-A7D9-423C-A268-735DA4312C6A}" srcOrd="3" destOrd="0" presId="urn:microsoft.com/office/officeart/2008/layout/LinedList"/>
    <dgm:cxn modelId="{5BE19FCC-B137-4F82-865C-7BD2EE97CE2E}" type="presParOf" srcId="{E7D3C848-E710-40C3-BFCC-CB9C599CDABC}" destId="{A7EAAC98-B2A5-4AAB-A379-6E634B46A4E9}" srcOrd="4" destOrd="0" presId="urn:microsoft.com/office/officeart/2008/layout/LinedList"/>
    <dgm:cxn modelId="{4B138E87-9E11-453E-8936-51E6DD973B38}" type="presParOf" srcId="{A7EAAC98-B2A5-4AAB-A379-6E634B46A4E9}" destId="{C33AC237-C802-429D-982D-B42730479607}" srcOrd="0" destOrd="0" presId="urn:microsoft.com/office/officeart/2008/layout/LinedList"/>
    <dgm:cxn modelId="{C6E3928B-D268-4773-95E0-925429D137B7}" type="presParOf" srcId="{A7EAAC98-B2A5-4AAB-A379-6E634B46A4E9}" destId="{D36D15E7-FBA0-4759-95A4-D02DA15BE515}" srcOrd="1" destOrd="0" presId="urn:microsoft.com/office/officeart/2008/layout/LinedList"/>
    <dgm:cxn modelId="{01CE13E2-2B2E-4065-B3F9-4309F5C75E0F}" type="presParOf" srcId="{A7EAAC98-B2A5-4AAB-A379-6E634B46A4E9}" destId="{271D8657-E21B-49CE-8077-B8D0C9C0C80F}" srcOrd="2" destOrd="0" presId="urn:microsoft.com/office/officeart/2008/layout/LinedList"/>
    <dgm:cxn modelId="{1A1F8EFB-F96B-4F37-819D-4BE2513600D9}" type="presParOf" srcId="{E7D3C848-E710-40C3-BFCC-CB9C599CDABC}" destId="{A853F063-64DE-4585-84CD-AB23C719002B}" srcOrd="5" destOrd="0" presId="urn:microsoft.com/office/officeart/2008/layout/LinedList"/>
    <dgm:cxn modelId="{26942707-D08A-44E0-8C24-683C119712F8}" type="presParOf" srcId="{E7D3C848-E710-40C3-BFCC-CB9C599CDABC}" destId="{119048CF-ECDB-4CD6-B1AD-F6DE9AC6075E}" srcOrd="6" destOrd="0" presId="urn:microsoft.com/office/officeart/2008/layout/LinedList"/>
    <dgm:cxn modelId="{7FB734B9-9ADC-4989-A905-8511DD82CF79}" type="presParOf" srcId="{E7D3C848-E710-40C3-BFCC-CB9C599CDABC}" destId="{2E0AF06C-345B-4754-9406-D66EE5E5A629}" srcOrd="7" destOrd="0" presId="urn:microsoft.com/office/officeart/2008/layout/LinedList"/>
    <dgm:cxn modelId="{F3011F18-07FB-4E65-839A-53603DBD8851}" type="presParOf" srcId="{2E0AF06C-345B-4754-9406-D66EE5E5A629}" destId="{65686EF2-09EF-4CA8-AEEC-C56C8AC51391}" srcOrd="0" destOrd="0" presId="urn:microsoft.com/office/officeart/2008/layout/LinedList"/>
    <dgm:cxn modelId="{F56861A0-2A32-4E72-B8B8-4501D488D13E}" type="presParOf" srcId="{2E0AF06C-345B-4754-9406-D66EE5E5A629}" destId="{7B5CE98C-0E70-411E-8F7B-B0FDBDB95590}" srcOrd="1" destOrd="0" presId="urn:microsoft.com/office/officeart/2008/layout/LinedList"/>
    <dgm:cxn modelId="{E2C19214-F4B1-4660-A21C-C6C5B6A536C8}" type="presParOf" srcId="{2E0AF06C-345B-4754-9406-D66EE5E5A629}" destId="{4DF3761F-A64E-4BDC-BB4A-46B7642EC02A}" srcOrd="2" destOrd="0" presId="urn:microsoft.com/office/officeart/2008/layout/LinedList"/>
    <dgm:cxn modelId="{89E4080D-81F6-47F8-827A-D5B5A4F6335E}" type="presParOf" srcId="{E7D3C848-E710-40C3-BFCC-CB9C599CDABC}" destId="{56C6262C-B3CD-4DD1-92F4-D4CEC2E988DD}" srcOrd="8" destOrd="0" presId="urn:microsoft.com/office/officeart/2008/layout/LinedList"/>
    <dgm:cxn modelId="{96F28459-8A29-421A-B346-334D6D8B7EFF}" type="presParOf" srcId="{E7D3C848-E710-40C3-BFCC-CB9C599CDABC}" destId="{D7853B2F-E042-4D7D-962B-23DD3503A5ED}" srcOrd="9" destOrd="0" presId="urn:microsoft.com/office/officeart/2008/layout/LinedList"/>
    <dgm:cxn modelId="{9718B9A0-0290-4233-9CD2-143F9B29E3F1}" type="presParOf" srcId="{E7D3C848-E710-40C3-BFCC-CB9C599CDABC}" destId="{C76EDD72-A750-47D4-AFC0-231DCE36CC6F}" srcOrd="10" destOrd="0" presId="urn:microsoft.com/office/officeart/2008/layout/LinedList"/>
    <dgm:cxn modelId="{97E7B260-00B5-442F-BCE3-68E72AE3F15D}" type="presParOf" srcId="{C76EDD72-A750-47D4-AFC0-231DCE36CC6F}" destId="{76B09E61-3441-4897-830D-C74ADA203B53}" srcOrd="0" destOrd="0" presId="urn:microsoft.com/office/officeart/2008/layout/LinedList"/>
    <dgm:cxn modelId="{3D1B8765-F6FD-4D8B-B693-24AF0CAE407C}" type="presParOf" srcId="{C76EDD72-A750-47D4-AFC0-231DCE36CC6F}" destId="{2ED4A8AB-125B-41B5-AC39-512360A2E284}" srcOrd="1" destOrd="0" presId="urn:microsoft.com/office/officeart/2008/layout/LinedList"/>
    <dgm:cxn modelId="{D21A7D6F-193E-4937-AFD0-2A5883174191}" type="presParOf" srcId="{C76EDD72-A750-47D4-AFC0-231DCE36CC6F}" destId="{41A3D6A9-CBD2-4F27-98B0-885F96F2FC9A}" srcOrd="2" destOrd="0" presId="urn:microsoft.com/office/officeart/2008/layout/LinedList"/>
    <dgm:cxn modelId="{C9C07A91-6DDA-4830-B179-A1AC1BFDF229}" type="presParOf" srcId="{E7D3C848-E710-40C3-BFCC-CB9C599CDABC}" destId="{107E8463-09F4-4997-A31D-917864617B2A}" srcOrd="11" destOrd="0" presId="urn:microsoft.com/office/officeart/2008/layout/LinedList"/>
    <dgm:cxn modelId="{DBFA0CBD-23B0-48D3-A23B-9FE3AFA3222B}" type="presParOf" srcId="{E7D3C848-E710-40C3-BFCC-CB9C599CDABC}" destId="{DD058011-5172-44A0-8784-DBE462EA716D}"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AA366C-CD87-44FE-8C8E-69653BD92BCB}" type="doc">
      <dgm:prSet loTypeId="urn:microsoft.com/office/officeart/2005/8/layout/radial2#2" loCatId="relationship" qsTypeId="urn:microsoft.com/office/officeart/2005/8/quickstyle/simple1" qsCatId="simple" csTypeId="urn:microsoft.com/office/officeart/2005/8/colors/accent1_2" csCatId="accent1" phldr="1"/>
      <dgm:spPr/>
      <dgm:t>
        <a:bodyPr/>
        <a:lstStyle/>
        <a:p>
          <a:endParaRPr lang="en-US"/>
        </a:p>
      </dgm:t>
    </dgm:pt>
    <dgm:pt modelId="{513A219E-4913-42B0-B7CE-0821E945CF55}">
      <dgm:prSet phldrT="[Text]"/>
      <dgm:spPr>
        <a:solidFill>
          <a:srgbClr val="0070C0"/>
        </a:solidFill>
      </dgm:spPr>
      <dgm:t>
        <a:bodyPr/>
        <a:lstStyle/>
        <a:p>
          <a:r>
            <a:rPr lang="en-US" dirty="0"/>
            <a:t>Small sample t-Test</a:t>
          </a:r>
        </a:p>
      </dgm:t>
    </dgm:pt>
    <dgm:pt modelId="{EB6F69E4-0215-44F5-A15F-31916418B03E}" type="parTrans" cxnId="{71D8E03B-5D33-443B-8FCD-7EE20FE463B9}">
      <dgm:prSet/>
      <dgm:spPr/>
      <dgm:t>
        <a:bodyPr/>
        <a:lstStyle/>
        <a:p>
          <a:endParaRPr lang="en-US"/>
        </a:p>
      </dgm:t>
    </dgm:pt>
    <dgm:pt modelId="{15E8EB36-C4A6-4799-AE41-92D92DDAC95C}" type="sibTrans" cxnId="{71D8E03B-5D33-443B-8FCD-7EE20FE463B9}">
      <dgm:prSet/>
      <dgm:spPr/>
      <dgm:t>
        <a:bodyPr/>
        <a:lstStyle/>
        <a:p>
          <a:endParaRPr lang="en-US"/>
        </a:p>
      </dgm:t>
    </dgm:pt>
    <dgm:pt modelId="{40E27592-1E10-41A8-A480-E12978C0AE04}">
      <dgm:prSet phldrT="[Text]"/>
      <dgm:spPr/>
      <dgm:t>
        <a:bodyPr/>
        <a:lstStyle/>
        <a:p>
          <a:r>
            <a:rPr lang="en-US" dirty="0">
              <a:solidFill>
                <a:schemeClr val="accent6">
                  <a:lumMod val="50000"/>
                </a:schemeClr>
              </a:solidFill>
              <a:latin typeface="Cambria Math" panose="02040503050406030204" pitchFamily="18" charset="0"/>
              <a:ea typeface="Cambria Math" panose="02040503050406030204" pitchFamily="18" charset="0"/>
            </a:rPr>
            <a:t>Single mean</a:t>
          </a:r>
        </a:p>
      </dgm:t>
    </dgm:pt>
    <dgm:pt modelId="{D60943D0-01DE-49AA-BF9B-B1DE3C4F9B66}" type="parTrans" cxnId="{72339A25-F5B5-4B3B-9C8D-3D6B8993723F}">
      <dgm:prSet/>
      <dgm:spPr/>
      <dgm:t>
        <a:bodyPr/>
        <a:lstStyle/>
        <a:p>
          <a:endParaRPr lang="en-US"/>
        </a:p>
      </dgm:t>
    </dgm:pt>
    <dgm:pt modelId="{C35D12F8-B81E-4FB3-A1C8-3B4216F33DEE}" type="sibTrans" cxnId="{72339A25-F5B5-4B3B-9C8D-3D6B8993723F}">
      <dgm:prSet/>
      <dgm:spPr/>
      <dgm:t>
        <a:bodyPr/>
        <a:lstStyle/>
        <a:p>
          <a:endParaRPr lang="en-US"/>
        </a:p>
      </dgm:t>
    </dgm:pt>
    <dgm:pt modelId="{03AE5758-145A-477A-B56F-74275E3597D6}">
      <dgm:prSet phldrT="[Text]"/>
      <dgm:spPr>
        <a:solidFill>
          <a:srgbClr val="0070C0"/>
        </a:solidFill>
      </dgm:spPr>
      <dgm:t>
        <a:bodyPr/>
        <a:lstStyle/>
        <a:p>
          <a:r>
            <a:rPr lang="en-US" dirty="0"/>
            <a:t>F-Test</a:t>
          </a:r>
        </a:p>
      </dgm:t>
    </dgm:pt>
    <dgm:pt modelId="{F4ADC067-E958-45FD-8596-C3E87AE77370}" type="parTrans" cxnId="{72AEBE21-82F3-4C17-9F5B-12B60FD10060}">
      <dgm:prSet/>
      <dgm:spPr/>
      <dgm:t>
        <a:bodyPr/>
        <a:lstStyle/>
        <a:p>
          <a:endParaRPr lang="en-US"/>
        </a:p>
      </dgm:t>
    </dgm:pt>
    <dgm:pt modelId="{F395E759-8C78-47B2-9E01-0190CA0BE5EF}" type="sibTrans" cxnId="{72AEBE21-82F3-4C17-9F5B-12B60FD10060}">
      <dgm:prSet/>
      <dgm:spPr/>
      <dgm:t>
        <a:bodyPr/>
        <a:lstStyle/>
        <a:p>
          <a:endParaRPr lang="en-US"/>
        </a:p>
      </dgm:t>
    </dgm:pt>
    <dgm:pt modelId="{331DC396-2E00-4044-8604-DF9820A99E6A}">
      <dgm:prSet phldrT="[Text]"/>
      <dgm:spPr/>
      <dgm:t>
        <a:bodyPr/>
        <a:lstStyle/>
        <a:p>
          <a:r>
            <a:rPr lang="en-US" dirty="0">
              <a:solidFill>
                <a:schemeClr val="accent2">
                  <a:lumMod val="50000"/>
                </a:schemeClr>
              </a:solidFill>
              <a:latin typeface="Cambria Math" panose="02040503050406030204" pitchFamily="18" charset="0"/>
              <a:ea typeface="Cambria Math" panose="02040503050406030204" pitchFamily="18" charset="0"/>
            </a:rPr>
            <a:t>Ratio of Variances</a:t>
          </a:r>
        </a:p>
      </dgm:t>
    </dgm:pt>
    <dgm:pt modelId="{545C7142-7319-401C-9047-1CE029982AFA}" type="parTrans" cxnId="{CE28C90F-F88B-4DB3-A8EF-283DB9BA4035}">
      <dgm:prSet/>
      <dgm:spPr/>
      <dgm:t>
        <a:bodyPr/>
        <a:lstStyle/>
        <a:p>
          <a:endParaRPr lang="en-US"/>
        </a:p>
      </dgm:t>
    </dgm:pt>
    <dgm:pt modelId="{5F20BBF2-879A-4D99-B73D-42EF6F54EB4B}" type="sibTrans" cxnId="{CE28C90F-F88B-4DB3-A8EF-283DB9BA4035}">
      <dgm:prSet/>
      <dgm:spPr/>
      <dgm:t>
        <a:bodyPr/>
        <a:lstStyle/>
        <a:p>
          <a:endParaRPr lang="en-US"/>
        </a:p>
      </dgm:t>
    </dgm:pt>
    <dgm:pt modelId="{70F5EBB9-F1C0-40C3-9FE7-3C8027A79FC8}">
      <dgm:prSet phldrT="[Text]"/>
      <dgm:spPr>
        <a:solidFill>
          <a:srgbClr val="0070C0"/>
        </a:solidFill>
      </dgm:spPr>
      <dgm:t>
        <a:bodyPr/>
        <a:lstStyle/>
        <a:p>
          <a:r>
            <a:rPr lang="el-GR" dirty="0"/>
            <a:t>χ</a:t>
          </a:r>
          <a:r>
            <a:rPr lang="en-US" baseline="30000" dirty="0"/>
            <a:t>2</a:t>
          </a:r>
          <a:r>
            <a:rPr lang="en-US" dirty="0"/>
            <a:t> – Test</a:t>
          </a:r>
          <a:endParaRPr lang="en-US" baseline="0" dirty="0"/>
        </a:p>
      </dgm:t>
    </dgm:pt>
    <dgm:pt modelId="{A01B8FFC-FA5E-4831-B883-A6ACE45855BB}" type="parTrans" cxnId="{11E9ED6E-2365-4D28-8766-3949179A07EB}">
      <dgm:prSet/>
      <dgm:spPr/>
      <dgm:t>
        <a:bodyPr/>
        <a:lstStyle/>
        <a:p>
          <a:endParaRPr lang="en-US"/>
        </a:p>
      </dgm:t>
    </dgm:pt>
    <dgm:pt modelId="{DF80A5B7-7D46-493F-B413-A9B8ABED946E}" type="sibTrans" cxnId="{11E9ED6E-2365-4D28-8766-3949179A07EB}">
      <dgm:prSet/>
      <dgm:spPr/>
      <dgm:t>
        <a:bodyPr/>
        <a:lstStyle/>
        <a:p>
          <a:endParaRPr lang="en-US"/>
        </a:p>
      </dgm:t>
    </dgm:pt>
    <dgm:pt modelId="{1D6063AB-6E97-4E5D-94B3-957A916B254A}">
      <dgm:prSet phldrT="[Text]" custT="1"/>
      <dgm:spPr/>
      <dgm:t>
        <a:bodyPr/>
        <a:lstStyle/>
        <a:p>
          <a:r>
            <a:rPr lang="en-US" sz="3600" baseline="0" dirty="0">
              <a:solidFill>
                <a:srgbClr val="6600CC"/>
              </a:solidFill>
              <a:latin typeface="Cambria Math" panose="02040503050406030204" pitchFamily="18" charset="0"/>
              <a:ea typeface="Cambria Math" panose="02040503050406030204" pitchFamily="18" charset="0"/>
            </a:rPr>
            <a:t>Goodness of Fit</a:t>
          </a:r>
        </a:p>
      </dgm:t>
    </dgm:pt>
    <dgm:pt modelId="{D9378ADC-BA19-489A-95DD-22F6C8BBA7F5}" type="parTrans" cxnId="{BD7EF7C4-A190-4BB3-9A65-745FD6C0D1F7}">
      <dgm:prSet/>
      <dgm:spPr/>
      <dgm:t>
        <a:bodyPr/>
        <a:lstStyle/>
        <a:p>
          <a:endParaRPr lang="en-US"/>
        </a:p>
      </dgm:t>
    </dgm:pt>
    <dgm:pt modelId="{CD011934-4275-4679-95C7-5107AF83F5F0}" type="sibTrans" cxnId="{BD7EF7C4-A190-4BB3-9A65-745FD6C0D1F7}">
      <dgm:prSet/>
      <dgm:spPr/>
      <dgm:t>
        <a:bodyPr/>
        <a:lstStyle/>
        <a:p>
          <a:endParaRPr lang="en-US"/>
        </a:p>
      </dgm:t>
    </dgm:pt>
    <dgm:pt modelId="{22F9756E-8FC2-42B1-9EA4-CEA2F9FFA6B5}" type="pres">
      <dgm:prSet presAssocID="{54AA366C-CD87-44FE-8C8E-69653BD92BCB}" presName="composite" presStyleCnt="0">
        <dgm:presLayoutVars>
          <dgm:chMax val="5"/>
          <dgm:dir/>
          <dgm:animLvl val="ctr"/>
          <dgm:resizeHandles val="exact"/>
        </dgm:presLayoutVars>
      </dgm:prSet>
      <dgm:spPr/>
      <dgm:t>
        <a:bodyPr/>
        <a:lstStyle/>
        <a:p>
          <a:endParaRPr lang="en-IN"/>
        </a:p>
      </dgm:t>
    </dgm:pt>
    <dgm:pt modelId="{58FB12D8-8843-484C-AE48-76ED66A07580}" type="pres">
      <dgm:prSet presAssocID="{54AA366C-CD87-44FE-8C8E-69653BD92BCB}" presName="cycle" presStyleCnt="0"/>
      <dgm:spPr/>
    </dgm:pt>
    <dgm:pt modelId="{00A37249-B453-4932-9CFA-BE9DEF75C139}" type="pres">
      <dgm:prSet presAssocID="{54AA366C-CD87-44FE-8C8E-69653BD92BCB}" presName="centerShape" presStyleCnt="0"/>
      <dgm:spPr/>
    </dgm:pt>
    <dgm:pt modelId="{DF38FE59-DFC2-4215-A735-A8495DD5DDD8}" type="pres">
      <dgm:prSet presAssocID="{54AA366C-CD87-44FE-8C8E-69653BD92BCB}" presName="connSite" presStyleLbl="node1" presStyleIdx="0" presStyleCnt="4"/>
      <dgm:spPr/>
    </dgm:pt>
    <dgm:pt modelId="{0CF2EF4B-4D7C-48EA-BA83-A3DB75524CD8}" type="pres">
      <dgm:prSet presAssocID="{54AA366C-CD87-44FE-8C8E-69653BD92BCB}" presName="visible" presStyleLbl="node1" presStyleIdx="0" presStyleCnt="4" custLinFactNeighborX="-24929" custLinFactNeighborY="9202"/>
      <dgm:spPr>
        <a:solidFill>
          <a:srgbClr val="0070C0"/>
        </a:solidFill>
      </dgm:spPr>
    </dgm:pt>
    <dgm:pt modelId="{E995C783-1D5F-4606-827C-6A8218285B4D}" type="pres">
      <dgm:prSet presAssocID="{EB6F69E4-0215-44F5-A15F-31916418B03E}" presName="Name25" presStyleLbl="parChTrans1D1" presStyleIdx="0" presStyleCnt="3"/>
      <dgm:spPr/>
      <dgm:t>
        <a:bodyPr/>
        <a:lstStyle/>
        <a:p>
          <a:endParaRPr lang="en-IN"/>
        </a:p>
      </dgm:t>
    </dgm:pt>
    <dgm:pt modelId="{88153494-A6F5-4BF8-A868-A5B5EBFAF67F}" type="pres">
      <dgm:prSet presAssocID="{513A219E-4913-42B0-B7CE-0821E945CF55}" presName="node" presStyleCnt="0"/>
      <dgm:spPr/>
    </dgm:pt>
    <dgm:pt modelId="{8597F408-4EC1-4542-B2F4-5EA7AC1FF763}" type="pres">
      <dgm:prSet presAssocID="{513A219E-4913-42B0-B7CE-0821E945CF55}" presName="parentNode" presStyleLbl="node1" presStyleIdx="1" presStyleCnt="4" custLinFactNeighborX="8467" custLinFactNeighborY="42485">
        <dgm:presLayoutVars>
          <dgm:chMax val="1"/>
          <dgm:bulletEnabled val="1"/>
        </dgm:presLayoutVars>
      </dgm:prSet>
      <dgm:spPr/>
      <dgm:t>
        <a:bodyPr/>
        <a:lstStyle/>
        <a:p>
          <a:endParaRPr lang="en-IN"/>
        </a:p>
      </dgm:t>
    </dgm:pt>
    <dgm:pt modelId="{952D32C8-0656-4B8B-8E92-C9AF2387EA35}" type="pres">
      <dgm:prSet presAssocID="{513A219E-4913-42B0-B7CE-0821E945CF55}" presName="childNode" presStyleLbl="revTx" presStyleIdx="0" presStyleCnt="3">
        <dgm:presLayoutVars>
          <dgm:bulletEnabled val="1"/>
        </dgm:presLayoutVars>
      </dgm:prSet>
      <dgm:spPr/>
      <dgm:t>
        <a:bodyPr/>
        <a:lstStyle/>
        <a:p>
          <a:endParaRPr lang="en-IN"/>
        </a:p>
      </dgm:t>
    </dgm:pt>
    <dgm:pt modelId="{73B90A29-B24A-421D-AD36-73B0CCD6423C}" type="pres">
      <dgm:prSet presAssocID="{F4ADC067-E958-45FD-8596-C3E87AE77370}" presName="Name25" presStyleLbl="parChTrans1D1" presStyleIdx="1" presStyleCnt="3"/>
      <dgm:spPr/>
      <dgm:t>
        <a:bodyPr/>
        <a:lstStyle/>
        <a:p>
          <a:endParaRPr lang="en-IN"/>
        </a:p>
      </dgm:t>
    </dgm:pt>
    <dgm:pt modelId="{62732DA3-CD38-4B87-AAF7-727F33BDC56E}" type="pres">
      <dgm:prSet presAssocID="{03AE5758-145A-477A-B56F-74275E3597D6}" presName="node" presStyleCnt="0"/>
      <dgm:spPr/>
    </dgm:pt>
    <dgm:pt modelId="{1625485C-5CAD-427A-A5F8-CF0CBBCCBF85}" type="pres">
      <dgm:prSet presAssocID="{03AE5758-145A-477A-B56F-74275E3597D6}" presName="parentNode" presStyleLbl="node1" presStyleIdx="2" presStyleCnt="4" custScaleY="94155" custLinFactNeighborX="9645" custLinFactNeighborY="25597">
        <dgm:presLayoutVars>
          <dgm:chMax val="1"/>
          <dgm:bulletEnabled val="1"/>
        </dgm:presLayoutVars>
      </dgm:prSet>
      <dgm:spPr/>
      <dgm:t>
        <a:bodyPr/>
        <a:lstStyle/>
        <a:p>
          <a:endParaRPr lang="en-IN"/>
        </a:p>
      </dgm:t>
    </dgm:pt>
    <dgm:pt modelId="{DCB482DF-05D8-4803-B506-7971EFE18FBB}" type="pres">
      <dgm:prSet presAssocID="{03AE5758-145A-477A-B56F-74275E3597D6}" presName="childNode" presStyleLbl="revTx" presStyleIdx="1" presStyleCnt="3">
        <dgm:presLayoutVars>
          <dgm:bulletEnabled val="1"/>
        </dgm:presLayoutVars>
      </dgm:prSet>
      <dgm:spPr/>
      <dgm:t>
        <a:bodyPr/>
        <a:lstStyle/>
        <a:p>
          <a:endParaRPr lang="en-IN"/>
        </a:p>
      </dgm:t>
    </dgm:pt>
    <dgm:pt modelId="{5A664A06-5004-4D32-8A69-07B19DCB1ACB}" type="pres">
      <dgm:prSet presAssocID="{A01B8FFC-FA5E-4831-B883-A6ACE45855BB}" presName="Name25" presStyleLbl="parChTrans1D1" presStyleIdx="2" presStyleCnt="3"/>
      <dgm:spPr/>
      <dgm:t>
        <a:bodyPr/>
        <a:lstStyle/>
        <a:p>
          <a:endParaRPr lang="en-IN"/>
        </a:p>
      </dgm:t>
    </dgm:pt>
    <dgm:pt modelId="{5315A328-CF75-44AC-9279-E2AB7E8F8207}" type="pres">
      <dgm:prSet presAssocID="{70F5EBB9-F1C0-40C3-9FE7-3C8027A79FC8}" presName="node" presStyleCnt="0"/>
      <dgm:spPr/>
    </dgm:pt>
    <dgm:pt modelId="{FEE28A1C-034F-481A-87D5-ACEA47A282CC}" type="pres">
      <dgm:prSet presAssocID="{70F5EBB9-F1C0-40C3-9FE7-3C8027A79FC8}" presName="parentNode" presStyleLbl="node1" presStyleIdx="3" presStyleCnt="4" custScaleX="92804" custScaleY="87125" custLinFactNeighborX="26044" custLinFactNeighborY="15728">
        <dgm:presLayoutVars>
          <dgm:chMax val="1"/>
          <dgm:bulletEnabled val="1"/>
        </dgm:presLayoutVars>
      </dgm:prSet>
      <dgm:spPr/>
      <dgm:t>
        <a:bodyPr/>
        <a:lstStyle/>
        <a:p>
          <a:endParaRPr lang="en-IN"/>
        </a:p>
      </dgm:t>
    </dgm:pt>
    <dgm:pt modelId="{9C19D484-A927-4D75-9959-91DEBFFE8D5E}" type="pres">
      <dgm:prSet presAssocID="{70F5EBB9-F1C0-40C3-9FE7-3C8027A79FC8}" presName="childNode" presStyleLbl="revTx" presStyleIdx="2" presStyleCnt="3">
        <dgm:presLayoutVars>
          <dgm:bulletEnabled val="1"/>
        </dgm:presLayoutVars>
      </dgm:prSet>
      <dgm:spPr/>
      <dgm:t>
        <a:bodyPr/>
        <a:lstStyle/>
        <a:p>
          <a:endParaRPr lang="en-IN"/>
        </a:p>
      </dgm:t>
    </dgm:pt>
  </dgm:ptLst>
  <dgm:cxnLst>
    <dgm:cxn modelId="{71D8E03B-5D33-443B-8FCD-7EE20FE463B9}" srcId="{54AA366C-CD87-44FE-8C8E-69653BD92BCB}" destId="{513A219E-4913-42B0-B7CE-0821E945CF55}" srcOrd="0" destOrd="0" parTransId="{EB6F69E4-0215-44F5-A15F-31916418B03E}" sibTransId="{15E8EB36-C4A6-4799-AE41-92D92DDAC95C}"/>
    <dgm:cxn modelId="{11E9ED6E-2365-4D28-8766-3949179A07EB}" srcId="{54AA366C-CD87-44FE-8C8E-69653BD92BCB}" destId="{70F5EBB9-F1C0-40C3-9FE7-3C8027A79FC8}" srcOrd="2" destOrd="0" parTransId="{A01B8FFC-FA5E-4831-B883-A6ACE45855BB}" sibTransId="{DF80A5B7-7D46-493F-B413-A9B8ABED946E}"/>
    <dgm:cxn modelId="{FCD6E371-9D01-4673-A046-84A551CB99F9}" type="presOf" srcId="{A01B8FFC-FA5E-4831-B883-A6ACE45855BB}" destId="{5A664A06-5004-4D32-8A69-07B19DCB1ACB}" srcOrd="0" destOrd="0" presId="urn:microsoft.com/office/officeart/2005/8/layout/radial2#2"/>
    <dgm:cxn modelId="{5BC23D7B-0897-4BDE-AA9D-F46836810007}" type="presOf" srcId="{513A219E-4913-42B0-B7CE-0821E945CF55}" destId="{8597F408-4EC1-4542-B2F4-5EA7AC1FF763}" srcOrd="0" destOrd="0" presId="urn:microsoft.com/office/officeart/2005/8/layout/radial2#2"/>
    <dgm:cxn modelId="{9326F6C0-A231-4A16-ABA2-9ABB590D3E9F}" type="presOf" srcId="{54AA366C-CD87-44FE-8C8E-69653BD92BCB}" destId="{22F9756E-8FC2-42B1-9EA4-CEA2F9FFA6B5}" srcOrd="0" destOrd="0" presId="urn:microsoft.com/office/officeart/2005/8/layout/radial2#2"/>
    <dgm:cxn modelId="{72339A25-F5B5-4B3B-9C8D-3D6B8993723F}" srcId="{513A219E-4913-42B0-B7CE-0821E945CF55}" destId="{40E27592-1E10-41A8-A480-E12978C0AE04}" srcOrd="0" destOrd="0" parTransId="{D60943D0-01DE-49AA-BF9B-B1DE3C4F9B66}" sibTransId="{C35D12F8-B81E-4FB3-A1C8-3B4216F33DEE}"/>
    <dgm:cxn modelId="{901901A4-FDBB-477B-99FB-3C4C0F3F9B7C}" type="presOf" srcId="{03AE5758-145A-477A-B56F-74275E3597D6}" destId="{1625485C-5CAD-427A-A5F8-CF0CBBCCBF85}" srcOrd="0" destOrd="0" presId="urn:microsoft.com/office/officeart/2005/8/layout/radial2#2"/>
    <dgm:cxn modelId="{AB204513-116E-4F51-A17B-EA37CCC53B20}" type="presOf" srcId="{EB6F69E4-0215-44F5-A15F-31916418B03E}" destId="{E995C783-1D5F-4606-827C-6A8218285B4D}" srcOrd="0" destOrd="0" presId="urn:microsoft.com/office/officeart/2005/8/layout/radial2#2"/>
    <dgm:cxn modelId="{CE28C90F-F88B-4DB3-A8EF-283DB9BA4035}" srcId="{03AE5758-145A-477A-B56F-74275E3597D6}" destId="{331DC396-2E00-4044-8604-DF9820A99E6A}" srcOrd="0" destOrd="0" parTransId="{545C7142-7319-401C-9047-1CE029982AFA}" sibTransId="{5F20BBF2-879A-4D99-B73D-42EF6F54EB4B}"/>
    <dgm:cxn modelId="{DA58D8A8-C054-4634-AE08-0307846D5C9E}" type="presOf" srcId="{331DC396-2E00-4044-8604-DF9820A99E6A}" destId="{DCB482DF-05D8-4803-B506-7971EFE18FBB}" srcOrd="0" destOrd="0" presId="urn:microsoft.com/office/officeart/2005/8/layout/radial2#2"/>
    <dgm:cxn modelId="{BD7EF7C4-A190-4BB3-9A65-745FD6C0D1F7}" srcId="{70F5EBB9-F1C0-40C3-9FE7-3C8027A79FC8}" destId="{1D6063AB-6E97-4E5D-94B3-957A916B254A}" srcOrd="0" destOrd="0" parTransId="{D9378ADC-BA19-489A-95DD-22F6C8BBA7F5}" sibTransId="{CD011934-4275-4679-95C7-5107AF83F5F0}"/>
    <dgm:cxn modelId="{EAF89C0F-C5A0-4DD9-843B-CEB69DA74A8A}" type="presOf" srcId="{1D6063AB-6E97-4E5D-94B3-957A916B254A}" destId="{9C19D484-A927-4D75-9959-91DEBFFE8D5E}" srcOrd="0" destOrd="0" presId="urn:microsoft.com/office/officeart/2005/8/layout/radial2#2"/>
    <dgm:cxn modelId="{7AC8172C-5009-420F-ACE1-D650D1E466AE}" type="presOf" srcId="{F4ADC067-E958-45FD-8596-C3E87AE77370}" destId="{73B90A29-B24A-421D-AD36-73B0CCD6423C}" srcOrd="0" destOrd="0" presId="urn:microsoft.com/office/officeart/2005/8/layout/radial2#2"/>
    <dgm:cxn modelId="{72AEBE21-82F3-4C17-9F5B-12B60FD10060}" srcId="{54AA366C-CD87-44FE-8C8E-69653BD92BCB}" destId="{03AE5758-145A-477A-B56F-74275E3597D6}" srcOrd="1" destOrd="0" parTransId="{F4ADC067-E958-45FD-8596-C3E87AE77370}" sibTransId="{F395E759-8C78-47B2-9E01-0190CA0BE5EF}"/>
    <dgm:cxn modelId="{9C6F7685-45E8-45BD-8919-740F725DE3A6}" type="presOf" srcId="{70F5EBB9-F1C0-40C3-9FE7-3C8027A79FC8}" destId="{FEE28A1C-034F-481A-87D5-ACEA47A282CC}" srcOrd="0" destOrd="0" presId="urn:microsoft.com/office/officeart/2005/8/layout/radial2#2"/>
    <dgm:cxn modelId="{32229123-D62F-4834-B7F0-B600DDF313D0}" type="presOf" srcId="{40E27592-1E10-41A8-A480-E12978C0AE04}" destId="{952D32C8-0656-4B8B-8E92-C9AF2387EA35}" srcOrd="0" destOrd="0" presId="urn:microsoft.com/office/officeart/2005/8/layout/radial2#2"/>
    <dgm:cxn modelId="{13AA1274-3D9D-443F-96DF-F4B065CD6FD6}" type="presParOf" srcId="{22F9756E-8FC2-42B1-9EA4-CEA2F9FFA6B5}" destId="{58FB12D8-8843-484C-AE48-76ED66A07580}" srcOrd="0" destOrd="0" presId="urn:microsoft.com/office/officeart/2005/8/layout/radial2#2"/>
    <dgm:cxn modelId="{2A082670-DAF5-4714-83AB-79C05C838AA3}" type="presParOf" srcId="{58FB12D8-8843-484C-AE48-76ED66A07580}" destId="{00A37249-B453-4932-9CFA-BE9DEF75C139}" srcOrd="0" destOrd="0" presId="urn:microsoft.com/office/officeart/2005/8/layout/radial2#2"/>
    <dgm:cxn modelId="{32E250CA-271A-4E00-AB4D-F7E0C2960C8F}" type="presParOf" srcId="{00A37249-B453-4932-9CFA-BE9DEF75C139}" destId="{DF38FE59-DFC2-4215-A735-A8495DD5DDD8}" srcOrd="0" destOrd="0" presId="urn:microsoft.com/office/officeart/2005/8/layout/radial2#2"/>
    <dgm:cxn modelId="{92B7AD1D-F7EC-4B4F-8132-24DFA228B58A}" type="presParOf" srcId="{00A37249-B453-4932-9CFA-BE9DEF75C139}" destId="{0CF2EF4B-4D7C-48EA-BA83-A3DB75524CD8}" srcOrd="1" destOrd="0" presId="urn:microsoft.com/office/officeart/2005/8/layout/radial2#2"/>
    <dgm:cxn modelId="{8EAEECF0-4345-4008-9232-C32DD3881F8B}" type="presParOf" srcId="{58FB12D8-8843-484C-AE48-76ED66A07580}" destId="{E995C783-1D5F-4606-827C-6A8218285B4D}" srcOrd="1" destOrd="0" presId="urn:microsoft.com/office/officeart/2005/8/layout/radial2#2"/>
    <dgm:cxn modelId="{EE6429B5-86B2-46FE-8238-76C36019A7B1}" type="presParOf" srcId="{58FB12D8-8843-484C-AE48-76ED66A07580}" destId="{88153494-A6F5-4BF8-A868-A5B5EBFAF67F}" srcOrd="2" destOrd="0" presId="urn:microsoft.com/office/officeart/2005/8/layout/radial2#2"/>
    <dgm:cxn modelId="{77506B82-5081-4C80-A651-4F064CE31EE4}" type="presParOf" srcId="{88153494-A6F5-4BF8-A868-A5B5EBFAF67F}" destId="{8597F408-4EC1-4542-B2F4-5EA7AC1FF763}" srcOrd="0" destOrd="0" presId="urn:microsoft.com/office/officeart/2005/8/layout/radial2#2"/>
    <dgm:cxn modelId="{1C012D8B-088B-4AC9-9A46-929BC30E03F3}" type="presParOf" srcId="{88153494-A6F5-4BF8-A868-A5B5EBFAF67F}" destId="{952D32C8-0656-4B8B-8E92-C9AF2387EA35}" srcOrd="1" destOrd="0" presId="urn:microsoft.com/office/officeart/2005/8/layout/radial2#2"/>
    <dgm:cxn modelId="{8C185327-9F39-4868-AA37-45B0FD5A9742}" type="presParOf" srcId="{58FB12D8-8843-484C-AE48-76ED66A07580}" destId="{73B90A29-B24A-421D-AD36-73B0CCD6423C}" srcOrd="3" destOrd="0" presId="urn:microsoft.com/office/officeart/2005/8/layout/radial2#2"/>
    <dgm:cxn modelId="{CB7A9D0C-0AFF-4229-B7C9-C2CA9BBED0EB}" type="presParOf" srcId="{58FB12D8-8843-484C-AE48-76ED66A07580}" destId="{62732DA3-CD38-4B87-AAF7-727F33BDC56E}" srcOrd="4" destOrd="0" presId="urn:microsoft.com/office/officeart/2005/8/layout/radial2#2"/>
    <dgm:cxn modelId="{2E3A2C08-815C-487D-B853-1EFFB7C1F405}" type="presParOf" srcId="{62732DA3-CD38-4B87-AAF7-727F33BDC56E}" destId="{1625485C-5CAD-427A-A5F8-CF0CBBCCBF85}" srcOrd="0" destOrd="0" presId="urn:microsoft.com/office/officeart/2005/8/layout/radial2#2"/>
    <dgm:cxn modelId="{27AE64F1-B930-4C52-9A24-D8AE6BCE0239}" type="presParOf" srcId="{62732DA3-CD38-4B87-AAF7-727F33BDC56E}" destId="{DCB482DF-05D8-4803-B506-7971EFE18FBB}" srcOrd="1" destOrd="0" presId="urn:microsoft.com/office/officeart/2005/8/layout/radial2#2"/>
    <dgm:cxn modelId="{C765B213-C13C-4BCB-A7F8-047B59C2CA92}" type="presParOf" srcId="{58FB12D8-8843-484C-AE48-76ED66A07580}" destId="{5A664A06-5004-4D32-8A69-07B19DCB1ACB}" srcOrd="5" destOrd="0" presId="urn:microsoft.com/office/officeart/2005/8/layout/radial2#2"/>
    <dgm:cxn modelId="{307E1D01-CE01-40DF-8A76-EAA84F1BA76A}" type="presParOf" srcId="{58FB12D8-8843-484C-AE48-76ED66A07580}" destId="{5315A328-CF75-44AC-9279-E2AB7E8F8207}" srcOrd="6" destOrd="0" presId="urn:microsoft.com/office/officeart/2005/8/layout/radial2#2"/>
    <dgm:cxn modelId="{A6E68615-689B-4A23-BE4A-96619069C154}" type="presParOf" srcId="{5315A328-CF75-44AC-9279-E2AB7E8F8207}" destId="{FEE28A1C-034F-481A-87D5-ACEA47A282CC}" srcOrd="0" destOrd="0" presId="urn:microsoft.com/office/officeart/2005/8/layout/radial2#2"/>
    <dgm:cxn modelId="{C6D84960-576E-4064-A866-CFAE09F5912D}" type="presParOf" srcId="{5315A328-CF75-44AC-9279-E2AB7E8F8207}" destId="{9C19D484-A927-4D75-9959-91DEBFFE8D5E}" srcOrd="1" destOrd="0" presId="urn:microsoft.com/office/officeart/2005/8/layout/radial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64A06-5004-4D32-8A69-07B19DCB1ACB}">
      <dsp:nvSpPr>
        <dsp:cNvPr id="0" name=""/>
        <dsp:cNvSpPr/>
      </dsp:nvSpPr>
      <dsp:spPr>
        <a:xfrm rot="3319990">
          <a:off x="3015924" y="4687681"/>
          <a:ext cx="1436501" cy="44516"/>
        </a:xfrm>
        <a:custGeom>
          <a:avLst/>
          <a:gdLst/>
          <a:ahLst/>
          <a:cxnLst/>
          <a:rect l="0" t="0" r="0" b="0"/>
          <a:pathLst>
            <a:path>
              <a:moveTo>
                <a:pt x="0" y="22258"/>
              </a:moveTo>
              <a:lnTo>
                <a:pt x="1436501" y="2225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B90A29-B24A-421D-AD36-73B0CCD6423C}">
      <dsp:nvSpPr>
        <dsp:cNvPr id="0" name=""/>
        <dsp:cNvSpPr/>
      </dsp:nvSpPr>
      <dsp:spPr>
        <a:xfrm rot="1673092">
          <a:off x="3517860" y="3963053"/>
          <a:ext cx="1098965" cy="44516"/>
        </a:xfrm>
        <a:custGeom>
          <a:avLst/>
          <a:gdLst/>
          <a:ahLst/>
          <a:cxnLst/>
          <a:rect l="0" t="0" r="0" b="0"/>
          <a:pathLst>
            <a:path>
              <a:moveTo>
                <a:pt x="0" y="22258"/>
              </a:moveTo>
              <a:lnTo>
                <a:pt x="1098965" y="2225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95C783-1D5F-4606-827C-6A8218285B4D}">
      <dsp:nvSpPr>
        <dsp:cNvPr id="0" name=""/>
        <dsp:cNvSpPr/>
      </dsp:nvSpPr>
      <dsp:spPr>
        <a:xfrm rot="21155667">
          <a:off x="3578005" y="3102424"/>
          <a:ext cx="876606" cy="44516"/>
        </a:xfrm>
        <a:custGeom>
          <a:avLst/>
          <a:gdLst/>
          <a:ahLst/>
          <a:cxnLst/>
          <a:rect l="0" t="0" r="0" b="0"/>
          <a:pathLst>
            <a:path>
              <a:moveTo>
                <a:pt x="0" y="22258"/>
              </a:moveTo>
              <a:lnTo>
                <a:pt x="876606" y="2225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9D3F53-7DAE-4C64-A45A-01ACC8E31044}">
      <dsp:nvSpPr>
        <dsp:cNvPr id="0" name=""/>
        <dsp:cNvSpPr/>
      </dsp:nvSpPr>
      <dsp:spPr>
        <a:xfrm rot="18878410">
          <a:off x="3358429" y="1927306"/>
          <a:ext cx="1431790" cy="44516"/>
        </a:xfrm>
        <a:custGeom>
          <a:avLst/>
          <a:gdLst/>
          <a:ahLst/>
          <a:cxnLst/>
          <a:rect l="0" t="0" r="0" b="0"/>
          <a:pathLst>
            <a:path>
              <a:moveTo>
                <a:pt x="0" y="22258"/>
              </a:moveTo>
              <a:lnTo>
                <a:pt x="1431790" y="2225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F2EF4B-4D7C-48EA-BA83-A3DB75524CD8}">
      <dsp:nvSpPr>
        <dsp:cNvPr id="0" name=""/>
        <dsp:cNvSpPr/>
      </dsp:nvSpPr>
      <dsp:spPr>
        <a:xfrm>
          <a:off x="974382" y="2321432"/>
          <a:ext cx="2371784" cy="2371784"/>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52EE6E-A41D-4AAC-A675-ED59993823EC}">
      <dsp:nvSpPr>
        <dsp:cNvPr id="0" name=""/>
        <dsp:cNvSpPr/>
      </dsp:nvSpPr>
      <dsp:spPr>
        <a:xfrm>
          <a:off x="4365217" y="150947"/>
          <a:ext cx="1474429" cy="151502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Large </a:t>
          </a:r>
          <a:r>
            <a:rPr lang="en-US" sz="2200" kern="1200" dirty="0" smtClean="0"/>
            <a:t>Sample</a:t>
          </a:r>
        </a:p>
        <a:p>
          <a:pPr lvl="0" algn="ctr" defTabSz="977900">
            <a:lnSpc>
              <a:spcPct val="90000"/>
            </a:lnSpc>
            <a:spcBef>
              <a:spcPct val="0"/>
            </a:spcBef>
            <a:spcAft>
              <a:spcPct val="35000"/>
            </a:spcAft>
          </a:pPr>
          <a:r>
            <a:rPr lang="en-US" sz="2200" kern="1200" dirty="0" smtClean="0"/>
            <a:t>Z-test  </a:t>
          </a:r>
          <a:endParaRPr lang="en-US" sz="2200" kern="1200" dirty="0"/>
        </a:p>
      </dsp:txBody>
      <dsp:txXfrm>
        <a:off x="4581142" y="372818"/>
        <a:ext cx="1042579" cy="1071287"/>
      </dsp:txXfrm>
    </dsp:sp>
    <dsp:sp modelId="{50375E88-DAE8-4821-B10F-57E449B65072}">
      <dsp:nvSpPr>
        <dsp:cNvPr id="0" name=""/>
        <dsp:cNvSpPr/>
      </dsp:nvSpPr>
      <dsp:spPr>
        <a:xfrm>
          <a:off x="5917755" y="150947"/>
          <a:ext cx="2211643" cy="1515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smtClean="0">
              <a:solidFill>
                <a:srgbClr val="FF0000"/>
              </a:solidFill>
              <a:latin typeface="Cambria Math" panose="02040503050406030204" pitchFamily="18" charset="0"/>
              <a:ea typeface="Cambria Math" panose="02040503050406030204" pitchFamily="18" charset="0"/>
            </a:rPr>
            <a:t>Proportion</a:t>
          </a:r>
          <a:endParaRPr lang="en-US" sz="2400" kern="1200" dirty="0">
            <a:solidFill>
              <a:srgbClr val="FF0000"/>
            </a:solidFill>
            <a:latin typeface="Cambria Math" panose="02040503050406030204" pitchFamily="18" charset="0"/>
            <a:ea typeface="Cambria Math" panose="02040503050406030204" pitchFamily="18" charset="0"/>
          </a:endParaRPr>
        </a:p>
        <a:p>
          <a:pPr marL="228600" lvl="1" indent="-228600" algn="l" defTabSz="1066800">
            <a:lnSpc>
              <a:spcPct val="90000"/>
            </a:lnSpc>
            <a:spcBef>
              <a:spcPct val="0"/>
            </a:spcBef>
            <a:spcAft>
              <a:spcPct val="15000"/>
            </a:spcAft>
            <a:buChar char="••"/>
          </a:pPr>
          <a:r>
            <a:rPr lang="en-US" sz="2400" kern="1200" dirty="0" smtClean="0">
              <a:solidFill>
                <a:srgbClr val="FF0000"/>
              </a:solidFill>
              <a:latin typeface="Cambria Math" panose="02040503050406030204" pitchFamily="18" charset="0"/>
              <a:ea typeface="Cambria Math" panose="02040503050406030204" pitchFamily="18" charset="0"/>
            </a:rPr>
            <a:t> Mean</a:t>
          </a:r>
          <a:endParaRPr lang="en-US" sz="2400" kern="1200" dirty="0">
            <a:solidFill>
              <a:srgbClr val="FF0000"/>
            </a:solidFill>
            <a:latin typeface="Cambria Math" panose="02040503050406030204" pitchFamily="18" charset="0"/>
            <a:ea typeface="Cambria Math" panose="02040503050406030204" pitchFamily="18" charset="0"/>
          </a:endParaRPr>
        </a:p>
      </dsp:txBody>
      <dsp:txXfrm>
        <a:off x="5917755" y="150947"/>
        <a:ext cx="2211643" cy="1515029"/>
      </dsp:txXfrm>
    </dsp:sp>
    <dsp:sp modelId="{8597F408-4EC1-4542-B2F4-5EA7AC1FF763}">
      <dsp:nvSpPr>
        <dsp:cNvPr id="0" name=""/>
        <dsp:cNvSpPr/>
      </dsp:nvSpPr>
      <dsp:spPr>
        <a:xfrm>
          <a:off x="4445020" y="2264943"/>
          <a:ext cx="1423070" cy="1423070"/>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Small sample t-Test</a:t>
          </a:r>
        </a:p>
      </dsp:txBody>
      <dsp:txXfrm>
        <a:off x="4653424" y="2473347"/>
        <a:ext cx="1006262" cy="1006262"/>
      </dsp:txXfrm>
    </dsp:sp>
    <dsp:sp modelId="{952D32C8-0656-4B8B-8E92-C9AF2387EA35}">
      <dsp:nvSpPr>
        <dsp:cNvPr id="0" name=""/>
        <dsp:cNvSpPr/>
      </dsp:nvSpPr>
      <dsp:spPr>
        <a:xfrm>
          <a:off x="6010397" y="2264943"/>
          <a:ext cx="2134605" cy="1423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smtClean="0">
              <a:solidFill>
                <a:schemeClr val="accent6">
                  <a:lumMod val="50000"/>
                </a:schemeClr>
              </a:solidFill>
              <a:latin typeface="Cambria Math" panose="02040503050406030204" pitchFamily="18" charset="0"/>
              <a:ea typeface="Cambria Math" panose="02040503050406030204" pitchFamily="18" charset="0"/>
            </a:rPr>
            <a:t> Mean</a:t>
          </a:r>
          <a:endParaRPr lang="en-US" sz="3200" kern="1200" dirty="0">
            <a:solidFill>
              <a:schemeClr val="accent6">
                <a:lumMod val="50000"/>
              </a:schemeClr>
            </a:solidFill>
            <a:latin typeface="Cambria Math" panose="02040503050406030204" pitchFamily="18" charset="0"/>
            <a:ea typeface="Cambria Math" panose="02040503050406030204" pitchFamily="18" charset="0"/>
          </a:endParaRPr>
        </a:p>
      </dsp:txBody>
      <dsp:txXfrm>
        <a:off x="6010397" y="2264943"/>
        <a:ext cx="2134605" cy="1423070"/>
      </dsp:txXfrm>
    </dsp:sp>
    <dsp:sp modelId="{1625485C-5CAD-427A-A5F8-CF0CBBCCBF85}">
      <dsp:nvSpPr>
        <dsp:cNvPr id="0" name=""/>
        <dsp:cNvSpPr/>
      </dsp:nvSpPr>
      <dsp:spPr>
        <a:xfrm>
          <a:off x="4461783" y="3900575"/>
          <a:ext cx="1423070" cy="1339892"/>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t>F-Test</a:t>
          </a:r>
        </a:p>
      </dsp:txBody>
      <dsp:txXfrm>
        <a:off x="4670187" y="4096798"/>
        <a:ext cx="1006262" cy="947446"/>
      </dsp:txXfrm>
    </dsp:sp>
    <dsp:sp modelId="{DCB482DF-05D8-4803-B506-7971EFE18FBB}">
      <dsp:nvSpPr>
        <dsp:cNvPr id="0" name=""/>
        <dsp:cNvSpPr/>
      </dsp:nvSpPr>
      <dsp:spPr>
        <a:xfrm>
          <a:off x="6027161" y="3900575"/>
          <a:ext cx="2134605" cy="133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solidFill>
                <a:schemeClr val="accent2">
                  <a:lumMod val="50000"/>
                </a:schemeClr>
              </a:solidFill>
              <a:latin typeface="Cambria Math" panose="02040503050406030204" pitchFamily="18" charset="0"/>
              <a:ea typeface="Cambria Math" panose="02040503050406030204" pitchFamily="18" charset="0"/>
            </a:rPr>
            <a:t>Ratio of Variances</a:t>
          </a:r>
        </a:p>
      </dsp:txBody>
      <dsp:txXfrm>
        <a:off x="6027161" y="3900575"/>
        <a:ext cx="2134605" cy="1339892"/>
      </dsp:txXfrm>
    </dsp:sp>
    <dsp:sp modelId="{FEE28A1C-034F-481A-87D5-ACEA47A282CC}">
      <dsp:nvSpPr>
        <dsp:cNvPr id="0" name=""/>
        <dsp:cNvSpPr/>
      </dsp:nvSpPr>
      <dsp:spPr>
        <a:xfrm>
          <a:off x="3841970" y="5200705"/>
          <a:ext cx="1320666" cy="1239850"/>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l-GR" sz="2200" kern="1200" dirty="0"/>
            <a:t>χ</a:t>
          </a:r>
          <a:r>
            <a:rPr lang="en-US" sz="2200" kern="1200" baseline="30000" dirty="0"/>
            <a:t>2</a:t>
          </a:r>
          <a:r>
            <a:rPr lang="en-US" sz="2200" kern="1200" dirty="0"/>
            <a:t> – Test</a:t>
          </a:r>
          <a:endParaRPr lang="en-US" sz="2200" kern="1200" baseline="0" dirty="0"/>
        </a:p>
      </dsp:txBody>
      <dsp:txXfrm>
        <a:off x="4035377" y="5382277"/>
        <a:ext cx="933852" cy="876706"/>
      </dsp:txXfrm>
    </dsp:sp>
    <dsp:sp modelId="{9C19D484-A927-4D75-9959-91DEBFFE8D5E}">
      <dsp:nvSpPr>
        <dsp:cNvPr id="0" name=""/>
        <dsp:cNvSpPr/>
      </dsp:nvSpPr>
      <dsp:spPr>
        <a:xfrm>
          <a:off x="5432948" y="5200705"/>
          <a:ext cx="1980999" cy="123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285750" lvl="1" indent="-285750" algn="l" defTabSz="1422400">
            <a:lnSpc>
              <a:spcPct val="90000"/>
            </a:lnSpc>
            <a:spcBef>
              <a:spcPct val="0"/>
            </a:spcBef>
            <a:spcAft>
              <a:spcPct val="15000"/>
            </a:spcAft>
            <a:buChar char="••"/>
          </a:pPr>
          <a:r>
            <a:rPr lang="en-US" sz="3200" kern="1200" baseline="0" dirty="0">
              <a:solidFill>
                <a:srgbClr val="6600CC"/>
              </a:solidFill>
              <a:latin typeface="Cambria Math" panose="02040503050406030204" pitchFamily="18" charset="0"/>
              <a:ea typeface="Cambria Math" panose="02040503050406030204" pitchFamily="18" charset="0"/>
            </a:rPr>
            <a:t>Goodness of Fit</a:t>
          </a:r>
        </a:p>
      </dsp:txBody>
      <dsp:txXfrm>
        <a:off x="5432948" y="5200705"/>
        <a:ext cx="1980999" cy="1239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6E879F-229F-4342-92A3-C836D031565A}">
      <dsp:nvSpPr>
        <dsp:cNvPr id="0" name=""/>
        <dsp:cNvSpPr/>
      </dsp:nvSpPr>
      <dsp:spPr>
        <a:xfrm>
          <a:off x="274321" y="0"/>
          <a:ext cx="2926079" cy="2926079"/>
        </a:xfrm>
        <a:prstGeom prst="ellipse">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b="1" kern="1200" dirty="0">
              <a:solidFill>
                <a:schemeClr val="tx1"/>
              </a:solidFill>
            </a:rPr>
            <a:t>POPULATION</a:t>
          </a:r>
        </a:p>
      </dsp:txBody>
      <dsp:txXfrm>
        <a:off x="969264" y="219455"/>
        <a:ext cx="1536191" cy="497433"/>
      </dsp:txXfrm>
    </dsp:sp>
    <dsp:sp modelId="{6F2B527C-5094-4ECA-B120-96C954BF55BF}">
      <dsp:nvSpPr>
        <dsp:cNvPr id="0" name=""/>
        <dsp:cNvSpPr/>
      </dsp:nvSpPr>
      <dsp:spPr>
        <a:xfrm>
          <a:off x="807788" y="1730230"/>
          <a:ext cx="1645919" cy="877845"/>
        </a:xfrm>
        <a:prstGeom prst="ellipse">
          <a:avLst/>
        </a:prstGeom>
        <a:solidFill>
          <a:schemeClr val="accent1">
            <a:lumMod val="40000"/>
            <a:lumOff val="6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666750">
            <a:lnSpc>
              <a:spcPct val="90000"/>
            </a:lnSpc>
            <a:spcBef>
              <a:spcPct val="0"/>
            </a:spcBef>
            <a:spcAft>
              <a:spcPct val="35000"/>
            </a:spcAft>
          </a:pPr>
          <a:r>
            <a:rPr lang="en-US" sz="1500" b="1" kern="1200" dirty="0">
              <a:solidFill>
                <a:schemeClr val="tx1"/>
              </a:solidFill>
            </a:rPr>
            <a:t>SAMPLE</a:t>
          </a:r>
        </a:p>
      </dsp:txBody>
      <dsp:txXfrm>
        <a:off x="1048825" y="1949692"/>
        <a:ext cx="1163846" cy="4389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DB3E48-0C4A-4E9A-A8DE-0A23AF52FACA}">
      <dsp:nvSpPr>
        <dsp:cNvPr id="0" name=""/>
        <dsp:cNvSpPr/>
      </dsp:nvSpPr>
      <dsp:spPr>
        <a:xfrm>
          <a:off x="0" y="0"/>
          <a:ext cx="8454411"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6423F5-B96D-401B-BC2A-E0288B3E8D7A}">
      <dsp:nvSpPr>
        <dsp:cNvPr id="0" name=""/>
        <dsp:cNvSpPr/>
      </dsp:nvSpPr>
      <dsp:spPr>
        <a:xfrm>
          <a:off x="0" y="0"/>
          <a:ext cx="3526479" cy="2904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lvl="0" algn="l" defTabSz="1778000">
            <a:lnSpc>
              <a:spcPct val="90000"/>
            </a:lnSpc>
            <a:spcBef>
              <a:spcPct val="0"/>
            </a:spcBef>
            <a:spcAft>
              <a:spcPct val="35000"/>
            </a:spcAft>
          </a:pPr>
          <a:r>
            <a:rPr lang="en-IN" sz="4000" kern="1200" dirty="0"/>
            <a:t>Parameter </a:t>
          </a:r>
        </a:p>
        <a:p>
          <a:pPr lvl="0" algn="l" defTabSz="1778000">
            <a:lnSpc>
              <a:spcPct val="90000"/>
            </a:lnSpc>
            <a:spcBef>
              <a:spcPct val="0"/>
            </a:spcBef>
            <a:spcAft>
              <a:spcPct val="35000"/>
            </a:spcAft>
          </a:pPr>
          <a:r>
            <a:rPr lang="en-IN" sz="4000" kern="1200" spc="100" dirty="0">
              <a:solidFill>
                <a:srgbClr val="504E4F"/>
              </a:solidFill>
              <a:latin typeface="Calibri" panose="020F0502020204030204" pitchFamily="34" charset="0"/>
              <a:ea typeface="Cambria Math" panose="02040503050406030204" pitchFamily="18" charset="0"/>
              <a:cs typeface="Calibri" panose="020F0502020204030204" pitchFamily="34" charset="0"/>
            </a:rPr>
            <a:t>(</a:t>
          </a:r>
          <a:r>
            <a:rPr lang="en-US" sz="4000" kern="1200" spc="100" dirty="0">
              <a:solidFill>
                <a:srgbClr val="504E4F"/>
              </a:solidFill>
              <a:latin typeface="Calibri" panose="020F0502020204030204" pitchFamily="34" charset="0"/>
              <a:ea typeface="Cambria Math" panose="02040503050406030204" pitchFamily="18" charset="0"/>
              <a:cs typeface="Calibri" panose="020F0502020204030204" pitchFamily="34" charset="0"/>
            </a:rPr>
            <a:t>The statistical constants of </a:t>
          </a:r>
          <a:r>
            <a:rPr lang="en-US" sz="4000" kern="1200" spc="100" dirty="0">
              <a:solidFill>
                <a:srgbClr val="504E4F"/>
              </a:solidFill>
              <a:effectLst/>
              <a:latin typeface="Calibri" panose="020F0502020204030204" pitchFamily="34" charset="0"/>
              <a:ea typeface="Cambria Math" panose="02040503050406030204" pitchFamily="18" charset="0"/>
              <a:cs typeface="Calibri" panose="020F0502020204030204" pitchFamily="34" charset="0"/>
            </a:rPr>
            <a:t>population)</a:t>
          </a:r>
          <a:endParaRPr lang="en-IN" sz="4000" kern="1200" dirty="0"/>
        </a:p>
      </dsp:txBody>
      <dsp:txXfrm>
        <a:off x="0" y="0"/>
        <a:ext cx="3526479" cy="2904564"/>
      </dsp:txXfrm>
    </dsp:sp>
    <dsp:sp modelId="{4C0D6EFE-990E-4530-AF9A-12BC172E1A22}">
      <dsp:nvSpPr>
        <dsp:cNvPr id="0" name=""/>
        <dsp:cNvSpPr/>
      </dsp:nvSpPr>
      <dsp:spPr>
        <a:xfrm>
          <a:off x="3618742" y="34144"/>
          <a:ext cx="4828467" cy="682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IN" sz="3100" kern="1200" dirty="0"/>
            <a:t>Mean(</a:t>
          </a:r>
          <a:r>
            <a:rPr lang="el-GR" sz="3100" kern="1200" dirty="0"/>
            <a:t>μ</a:t>
          </a:r>
          <a:r>
            <a:rPr lang="en-IN" sz="3100" kern="1200" dirty="0"/>
            <a:t>)</a:t>
          </a:r>
        </a:p>
      </dsp:txBody>
      <dsp:txXfrm>
        <a:off x="3618742" y="34144"/>
        <a:ext cx="4828467" cy="682884"/>
      </dsp:txXfrm>
    </dsp:sp>
    <dsp:sp modelId="{15D9AAFA-AB7E-4183-8E6B-7D9500AB3F1C}">
      <dsp:nvSpPr>
        <dsp:cNvPr id="0" name=""/>
        <dsp:cNvSpPr/>
      </dsp:nvSpPr>
      <dsp:spPr>
        <a:xfrm>
          <a:off x="3526479" y="717028"/>
          <a:ext cx="4920731"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734DFE-BF2D-40F5-A342-65E66644DB75}">
      <dsp:nvSpPr>
        <dsp:cNvPr id="0" name=""/>
        <dsp:cNvSpPr/>
      </dsp:nvSpPr>
      <dsp:spPr>
        <a:xfrm>
          <a:off x="3618742" y="751173"/>
          <a:ext cx="4828467" cy="682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IN" sz="3100" kern="1200" dirty="0"/>
            <a:t>Standard deviation(</a:t>
          </a:r>
          <a:r>
            <a:rPr lang="el-GR" sz="3100" kern="1200" dirty="0">
              <a:latin typeface="Times New Roman" panose="02020603050405020304" pitchFamily="18" charset="0"/>
              <a:cs typeface="Times New Roman" panose="02020603050405020304" pitchFamily="18" charset="0"/>
            </a:rPr>
            <a:t>σ</a:t>
          </a:r>
          <a:r>
            <a:rPr lang="en-IN" sz="3100" kern="1200" dirty="0">
              <a:latin typeface="Times New Roman" panose="02020603050405020304" pitchFamily="18" charset="0"/>
              <a:cs typeface="Times New Roman" panose="02020603050405020304" pitchFamily="18" charset="0"/>
            </a:rPr>
            <a:t>)</a:t>
          </a:r>
          <a:endParaRPr lang="en-IN" sz="3100" kern="1200" dirty="0"/>
        </a:p>
      </dsp:txBody>
      <dsp:txXfrm>
        <a:off x="3618742" y="751173"/>
        <a:ext cx="4828467" cy="682884"/>
      </dsp:txXfrm>
    </dsp:sp>
    <dsp:sp modelId="{4EF7A281-2905-42D0-9097-9421685DDE6E}">
      <dsp:nvSpPr>
        <dsp:cNvPr id="0" name=""/>
        <dsp:cNvSpPr/>
      </dsp:nvSpPr>
      <dsp:spPr>
        <a:xfrm>
          <a:off x="3526479" y="1434057"/>
          <a:ext cx="4920731"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762CCA-9AD0-48E7-B0B1-12FC23156818}">
      <dsp:nvSpPr>
        <dsp:cNvPr id="0" name=""/>
        <dsp:cNvSpPr/>
      </dsp:nvSpPr>
      <dsp:spPr>
        <a:xfrm>
          <a:off x="3618742" y="1468202"/>
          <a:ext cx="4828467" cy="682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IN" sz="3100" kern="1200" dirty="0"/>
            <a:t>Correlation coefficient(</a:t>
          </a:r>
          <a:r>
            <a:rPr lang="el-GR" sz="3100" kern="1200" dirty="0"/>
            <a:t>ρ</a:t>
          </a:r>
          <a:r>
            <a:rPr lang="en-IN" sz="3100" kern="1200" dirty="0">
              <a:latin typeface="Times New Roman" panose="02020603050405020304" pitchFamily="18" charset="0"/>
              <a:cs typeface="Times New Roman" panose="02020603050405020304" pitchFamily="18" charset="0"/>
            </a:rPr>
            <a:t>)</a:t>
          </a:r>
          <a:endParaRPr lang="en-IN" sz="3100" kern="1200" dirty="0"/>
        </a:p>
      </dsp:txBody>
      <dsp:txXfrm>
        <a:off x="3618742" y="1468202"/>
        <a:ext cx="4828467" cy="682884"/>
      </dsp:txXfrm>
    </dsp:sp>
    <dsp:sp modelId="{00D8010D-0253-4530-8210-6AE96D5A198E}">
      <dsp:nvSpPr>
        <dsp:cNvPr id="0" name=""/>
        <dsp:cNvSpPr/>
      </dsp:nvSpPr>
      <dsp:spPr>
        <a:xfrm>
          <a:off x="3526479" y="2151086"/>
          <a:ext cx="4920731"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67649F-A72C-4473-8F26-BD3D226C6AE8}">
      <dsp:nvSpPr>
        <dsp:cNvPr id="0" name=""/>
        <dsp:cNvSpPr/>
      </dsp:nvSpPr>
      <dsp:spPr>
        <a:xfrm>
          <a:off x="3618742" y="2185230"/>
          <a:ext cx="4828467" cy="682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IN" sz="3100" kern="1200" dirty="0"/>
            <a:t>Population proportion (P)</a:t>
          </a:r>
        </a:p>
      </dsp:txBody>
      <dsp:txXfrm>
        <a:off x="3618742" y="2185230"/>
        <a:ext cx="4828467" cy="682884"/>
      </dsp:txXfrm>
    </dsp:sp>
    <dsp:sp modelId="{C8ED9D20-729E-4DD1-A351-B566699E743D}">
      <dsp:nvSpPr>
        <dsp:cNvPr id="0" name=""/>
        <dsp:cNvSpPr/>
      </dsp:nvSpPr>
      <dsp:spPr>
        <a:xfrm>
          <a:off x="3526479" y="2868115"/>
          <a:ext cx="4920731"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2BC5DE-771E-4545-A406-13C8FBE408AD}">
      <dsp:nvSpPr>
        <dsp:cNvPr id="0" name=""/>
        <dsp:cNvSpPr/>
      </dsp:nvSpPr>
      <dsp:spPr>
        <a:xfrm>
          <a:off x="0" y="2904564"/>
          <a:ext cx="8454411" cy="0"/>
        </a:xfrm>
        <a:prstGeom prst="line">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229FD2-4B04-4597-A6D1-B0E60AB1EA51}">
      <dsp:nvSpPr>
        <dsp:cNvPr id="0" name=""/>
        <dsp:cNvSpPr/>
      </dsp:nvSpPr>
      <dsp:spPr>
        <a:xfrm>
          <a:off x="0" y="2904564"/>
          <a:ext cx="3547283" cy="2904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lvl="0" algn="l" defTabSz="1778000">
            <a:lnSpc>
              <a:spcPct val="90000"/>
            </a:lnSpc>
            <a:spcBef>
              <a:spcPct val="0"/>
            </a:spcBef>
            <a:spcAft>
              <a:spcPct val="35000"/>
            </a:spcAft>
          </a:pPr>
          <a:r>
            <a:rPr lang="en-IN" sz="4000" kern="1200" dirty="0"/>
            <a:t>Statistic</a:t>
          </a:r>
        </a:p>
        <a:p>
          <a:pPr lvl="0" algn="l" defTabSz="1778000">
            <a:lnSpc>
              <a:spcPct val="90000"/>
            </a:lnSpc>
            <a:spcBef>
              <a:spcPct val="0"/>
            </a:spcBef>
            <a:spcAft>
              <a:spcPct val="35000"/>
            </a:spcAft>
          </a:pPr>
          <a:r>
            <a:rPr lang="en-US" sz="4000" kern="1200" spc="100" dirty="0">
              <a:solidFill>
                <a:srgbClr val="504E4F"/>
              </a:solidFill>
              <a:latin typeface="Calibri" panose="020F0502020204030204" pitchFamily="34" charset="0"/>
              <a:ea typeface="Cambria Math" panose="02040503050406030204" pitchFamily="18" charset="0"/>
              <a:cs typeface="Calibri" panose="020F0502020204030204" pitchFamily="34" charset="0"/>
            </a:rPr>
            <a:t>(The statistical constants of Sample</a:t>
          </a:r>
          <a:r>
            <a:rPr lang="en-US" sz="4000" kern="1200" spc="100" dirty="0">
              <a:solidFill>
                <a:srgbClr val="504E4F"/>
              </a:solidFill>
              <a:effectLst/>
              <a:latin typeface="Calibri" panose="020F0502020204030204" pitchFamily="34" charset="0"/>
              <a:ea typeface="Cambria Math" panose="02040503050406030204" pitchFamily="18" charset="0"/>
              <a:cs typeface="Calibri" panose="020F0502020204030204" pitchFamily="34" charset="0"/>
            </a:rPr>
            <a:t>)</a:t>
          </a:r>
          <a:endParaRPr lang="en-IN" sz="4000" kern="1200" dirty="0"/>
        </a:p>
      </dsp:txBody>
      <dsp:txXfrm>
        <a:off x="0" y="2904564"/>
        <a:ext cx="3547283" cy="2904564"/>
      </dsp:txXfrm>
    </dsp:sp>
    <dsp:sp modelId="{EDF301D1-4DC1-4FCA-B8D7-2EB30AA9C8FC}">
      <dsp:nvSpPr>
        <dsp:cNvPr id="0" name=""/>
        <dsp:cNvSpPr/>
      </dsp:nvSpPr>
      <dsp:spPr>
        <a:xfrm>
          <a:off x="3639175" y="2938708"/>
          <a:ext cx="4809024" cy="682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IN" sz="3100" kern="1200" dirty="0"/>
            <a:t>Mean(</a:t>
          </a:r>
          <a14:m xmlns:a14="http://schemas.microsoft.com/office/drawing/2010/main">
            <m:oMath xmlns:m="http://schemas.openxmlformats.org/officeDocument/2006/math">
              <m:acc>
                <m:accPr>
                  <m:chr m:val="̅"/>
                  <m:ctrlPr>
                    <a:rPr lang="en-IN" sz="3100" i="1" kern="1200" smtClean="0">
                      <a:latin typeface="Cambria Math"/>
                    </a:rPr>
                  </m:ctrlPr>
                </m:accPr>
                <m:e>
                  <m:r>
                    <a:rPr lang="en-IN" sz="3100" b="0" i="1" kern="1200" smtClean="0">
                      <a:latin typeface="Cambria Math" panose="02040503050406030204" pitchFamily="18" charset="0"/>
                    </a:rPr>
                    <m:t>𝑥</m:t>
                  </m:r>
                </m:e>
              </m:acc>
            </m:oMath>
          </a14:m>
          <a:r>
            <a:rPr lang="en-IN" sz="3100" kern="1200" dirty="0"/>
            <a:t>)</a:t>
          </a:r>
        </a:p>
      </dsp:txBody>
      <dsp:txXfrm>
        <a:off x="3639175" y="2938708"/>
        <a:ext cx="4809024" cy="682884"/>
      </dsp:txXfrm>
    </dsp:sp>
    <dsp:sp modelId="{FD14B1E1-6119-48A1-A650-EC7904FB7E7C}">
      <dsp:nvSpPr>
        <dsp:cNvPr id="0" name=""/>
        <dsp:cNvSpPr/>
      </dsp:nvSpPr>
      <dsp:spPr>
        <a:xfrm>
          <a:off x="3547283" y="3621593"/>
          <a:ext cx="4900916"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6D15E7-FBA0-4759-95A4-D02DA15BE515}">
      <dsp:nvSpPr>
        <dsp:cNvPr id="0" name=""/>
        <dsp:cNvSpPr/>
      </dsp:nvSpPr>
      <dsp:spPr>
        <a:xfrm>
          <a:off x="3639175" y="3655737"/>
          <a:ext cx="4809024" cy="682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IN" sz="3100" kern="1200" dirty="0"/>
            <a:t>Standard deviation(s</a:t>
          </a:r>
          <a:r>
            <a:rPr lang="en-IN" sz="3100" kern="1200" dirty="0">
              <a:latin typeface="Times New Roman" panose="02020603050405020304" pitchFamily="18" charset="0"/>
              <a:cs typeface="Times New Roman" panose="02020603050405020304" pitchFamily="18" charset="0"/>
            </a:rPr>
            <a:t>)</a:t>
          </a:r>
          <a:endParaRPr lang="en-IN" sz="3100" kern="1200" dirty="0"/>
        </a:p>
      </dsp:txBody>
      <dsp:txXfrm>
        <a:off x="3639175" y="3655737"/>
        <a:ext cx="4809024" cy="682884"/>
      </dsp:txXfrm>
    </dsp:sp>
    <dsp:sp modelId="{A853F063-64DE-4585-84CD-AB23C719002B}">
      <dsp:nvSpPr>
        <dsp:cNvPr id="0" name=""/>
        <dsp:cNvSpPr/>
      </dsp:nvSpPr>
      <dsp:spPr>
        <a:xfrm>
          <a:off x="3547283" y="4338622"/>
          <a:ext cx="4900916"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5CE98C-0E70-411E-8F7B-B0FDBDB95590}">
      <dsp:nvSpPr>
        <dsp:cNvPr id="0" name=""/>
        <dsp:cNvSpPr/>
      </dsp:nvSpPr>
      <dsp:spPr>
        <a:xfrm>
          <a:off x="3639175" y="4372766"/>
          <a:ext cx="4809024" cy="682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IN" sz="3100" kern="1200" dirty="0"/>
            <a:t>Correlation coefficient(r</a:t>
          </a:r>
          <a:r>
            <a:rPr lang="en-IN" sz="3100" kern="1200" dirty="0">
              <a:latin typeface="Times New Roman" panose="02020603050405020304" pitchFamily="18" charset="0"/>
              <a:cs typeface="Times New Roman" panose="02020603050405020304" pitchFamily="18" charset="0"/>
            </a:rPr>
            <a:t>)</a:t>
          </a:r>
          <a:endParaRPr lang="en-IN" sz="3100" kern="1200" dirty="0"/>
        </a:p>
      </dsp:txBody>
      <dsp:txXfrm>
        <a:off x="3639175" y="4372766"/>
        <a:ext cx="4809024" cy="682884"/>
      </dsp:txXfrm>
    </dsp:sp>
    <dsp:sp modelId="{56C6262C-B3CD-4DD1-92F4-D4CEC2E988DD}">
      <dsp:nvSpPr>
        <dsp:cNvPr id="0" name=""/>
        <dsp:cNvSpPr/>
      </dsp:nvSpPr>
      <dsp:spPr>
        <a:xfrm>
          <a:off x="3547283" y="5055651"/>
          <a:ext cx="4900916"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ED4A8AB-125B-41B5-AC39-512360A2E284}">
      <dsp:nvSpPr>
        <dsp:cNvPr id="0" name=""/>
        <dsp:cNvSpPr/>
      </dsp:nvSpPr>
      <dsp:spPr>
        <a:xfrm>
          <a:off x="3639175" y="5089795"/>
          <a:ext cx="4809024" cy="6828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lvl="0" algn="l" defTabSz="1377950">
            <a:lnSpc>
              <a:spcPct val="90000"/>
            </a:lnSpc>
            <a:spcBef>
              <a:spcPct val="0"/>
            </a:spcBef>
            <a:spcAft>
              <a:spcPct val="35000"/>
            </a:spcAft>
          </a:pPr>
          <a:r>
            <a:rPr lang="en-IN" sz="3100" kern="1200" dirty="0"/>
            <a:t>Sample proportion (p)</a:t>
          </a:r>
        </a:p>
      </dsp:txBody>
      <dsp:txXfrm>
        <a:off x="3639175" y="5089795"/>
        <a:ext cx="4809024" cy="682884"/>
      </dsp:txXfrm>
    </dsp:sp>
    <dsp:sp modelId="{107E8463-09F4-4997-A31D-917864617B2A}">
      <dsp:nvSpPr>
        <dsp:cNvPr id="0" name=""/>
        <dsp:cNvSpPr/>
      </dsp:nvSpPr>
      <dsp:spPr>
        <a:xfrm>
          <a:off x="3547283" y="5772680"/>
          <a:ext cx="4900916" cy="0"/>
        </a:xfrm>
        <a:prstGeom prst="line">
          <a:avLst/>
        </a:prstGeom>
        <a:solidFill>
          <a:schemeClr val="accent1">
            <a:hueOff val="0"/>
            <a:satOff val="0"/>
            <a:lumOff val="0"/>
            <a:alphaOff val="0"/>
          </a:schemeClr>
        </a:solidFill>
        <a:ln w="1079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2#1">
  <dgm:title val=""/>
  <dgm:desc val=""/>
  <dgm:catLst>
    <dgm:cat type="relationship" pri="116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radial2#2">
  <dgm:title val=""/>
  <dgm:desc val=""/>
  <dgm:catLst>
    <dgm:cat type="relationship" pri="121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1F304-4C5E-4E83-873A-0CBB652C836A}" type="datetimeFigureOut">
              <a:rPr lang="en-US" smtClean="0"/>
              <a:t>10/3/2023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C5D22-382C-44A1-AEE4-7BD01DF12B16}" type="slidenum">
              <a:rPr lang="en-US" smtClean="0"/>
              <a:t>‹#›</a:t>
            </a:fld>
            <a:endParaRPr lang="en-US"/>
          </a:p>
        </p:txBody>
      </p:sp>
    </p:spTree>
    <p:extLst>
      <p:ext uri="{BB962C8B-B14F-4D97-AF65-F5344CB8AC3E}">
        <p14:creationId xmlns:p14="http://schemas.microsoft.com/office/powerpoint/2010/main" val="3252408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Header Placeholder 5"/>
          <p:cNvSpPr>
            <a:spLocks noGrp="1"/>
          </p:cNvSpPr>
          <p:nvPr>
            <p:ph type="hd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Some Special Probability Distributions</a:t>
            </a:r>
          </a:p>
        </p:txBody>
      </p:sp>
    </p:spTree>
    <p:extLst>
      <p:ext uri="{BB962C8B-B14F-4D97-AF65-F5344CB8AC3E}">
        <p14:creationId xmlns:p14="http://schemas.microsoft.com/office/powerpoint/2010/main" val="1830567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3"/>
            <a:ext cx="9141620"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2003"/>
            <a:ext cx="292531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7"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7"/>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A59344-BF8E-4D02-880F-B4CB88858D5D}"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2700225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C7E574-8DC5-4BA0-9630-1BB149C525EB}"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IN">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157895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2" y="990600"/>
            <a:ext cx="2819401"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1"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4D2879-197A-4765-990C-2A55EFD5DD16}"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8" name="Footer Placeholder 7"/>
          <p:cNvSpPr>
            <a:spLocks noGrp="1"/>
          </p:cNvSpPr>
          <p:nvPr>
            <p:ph type="ftr" sz="quarter" idx="11"/>
          </p:nvPr>
        </p:nvSpPr>
        <p:spPr/>
        <p:txBody>
          <a:bodyPr/>
          <a:lstStyle/>
          <a:p>
            <a:endParaRPr lang="en-IN">
              <a:solidFill>
                <a:srgbClr val="000000">
                  <a:lumMod val="50000"/>
                  <a:lumOff val="50000"/>
                </a:srgbClr>
              </a:solidFill>
            </a:endParaRPr>
          </a:p>
        </p:txBody>
      </p:sp>
      <p:sp>
        <p:nvSpPr>
          <p:cNvPr id="9" name="Slide Number Placeholder 8"/>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79703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CB41C4-5BC8-46B3-B821-125943A3913A}"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2763662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1"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1"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EFFBD4-DA6F-47F5-B1A8-38FA9575A49D}"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5" name="Footer Placeholder 4"/>
          <p:cNvSpPr>
            <a:spLocks noGrp="1"/>
          </p:cNvSpPr>
          <p:nvPr>
            <p:ph type="ftr" sz="quarter" idx="11"/>
          </p:nvPr>
        </p:nvSpPr>
        <p:spPr/>
        <p:txBody>
          <a:bodyPr/>
          <a:lstStyle/>
          <a:p>
            <a:endParaRPr lang="en-IN">
              <a:solidFill>
                <a:srgbClr val="000000">
                  <a:lumMod val="50000"/>
                  <a:lumOff val="50000"/>
                </a:srgbClr>
              </a:solidFill>
            </a:endParaRPr>
          </a:p>
        </p:txBody>
      </p:sp>
      <p:sp>
        <p:nvSpPr>
          <p:cNvPr id="6" name="Slide Number Placeholder 5"/>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409065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3"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1"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2429BBD-00D5-4434-96B5-73A00BFB26BE}"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160406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3" y="1023587"/>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9"/>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A0A1948-B3AA-456B-BE68-EDAB419F8F6C}"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11" name="Footer Placeholder 10"/>
          <p:cNvSpPr>
            <a:spLocks noGrp="1"/>
          </p:cNvSpPr>
          <p:nvPr>
            <p:ph type="ftr" sz="quarter" idx="11"/>
          </p:nvPr>
        </p:nvSpPr>
        <p:spPr/>
        <p:txBody>
          <a:bodyPr/>
          <a:lstStyle/>
          <a:p>
            <a:endParaRPr lang="en-IN">
              <a:solidFill>
                <a:srgbClr val="000000">
                  <a:lumMod val="50000"/>
                  <a:lumOff val="50000"/>
                </a:srgbClr>
              </a:solidFill>
            </a:endParaRPr>
          </a:p>
        </p:txBody>
      </p:sp>
      <p:sp>
        <p:nvSpPr>
          <p:cNvPr id="12" name="Slide Number Placeholder 11"/>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907566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B539C8B-8767-4B11-9E74-A53BDBAA622A}"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7" name="Footer Placeholder 6"/>
          <p:cNvSpPr>
            <a:spLocks noGrp="1"/>
          </p:cNvSpPr>
          <p:nvPr>
            <p:ph type="ftr" sz="quarter" idx="11"/>
          </p:nvPr>
        </p:nvSpPr>
        <p:spPr/>
        <p:txBody>
          <a:bodyPr/>
          <a:lstStyle/>
          <a:p>
            <a:endParaRPr lang="en-IN">
              <a:solidFill>
                <a:srgbClr val="000000">
                  <a:lumMod val="50000"/>
                  <a:lumOff val="50000"/>
                </a:srgbClr>
              </a:solidFill>
            </a:endParaRPr>
          </a:p>
        </p:txBody>
      </p:sp>
      <p:sp>
        <p:nvSpPr>
          <p:cNvPr id="8" name="Slide Number Placeholder 7"/>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8439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75CF265-E2B9-4F39-AAA3-E12573361F44}"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6" name="Footer Placeholder 5"/>
          <p:cNvSpPr>
            <a:spLocks noGrp="1"/>
          </p:cNvSpPr>
          <p:nvPr>
            <p:ph type="ftr" sz="quarter" idx="11"/>
          </p:nvPr>
        </p:nvSpPr>
        <p:spPr/>
        <p:txBody>
          <a:bodyPr/>
          <a:lstStyle/>
          <a:p>
            <a:endParaRPr lang="en-IN">
              <a:solidFill>
                <a:srgbClr val="000000">
                  <a:lumMod val="50000"/>
                  <a:lumOff val="50000"/>
                </a:srgbClr>
              </a:solidFill>
            </a:endParaRPr>
          </a:p>
        </p:txBody>
      </p:sp>
      <p:sp>
        <p:nvSpPr>
          <p:cNvPr id="7" name="Slide Number Placeholder 6"/>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415491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3"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1"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3" y="3494178"/>
            <a:ext cx="2834640" cy="2321991"/>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59B12C70-767D-444E-96FF-5C58F197E404}"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9" name="Footer Placeholder 8"/>
          <p:cNvSpPr>
            <a:spLocks noGrp="1"/>
          </p:cNvSpPr>
          <p:nvPr>
            <p:ph type="ftr" sz="quarter" idx="11"/>
          </p:nvPr>
        </p:nvSpPr>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330712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3"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6" y="767419"/>
            <a:ext cx="8115231"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3"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EA460EA8-7DD7-49E7-AF87-47233C160613}" type="datetime2">
              <a:rPr lang="en-IN" smtClean="0">
                <a:solidFill>
                  <a:srgbClr val="000000">
                    <a:lumMod val="50000"/>
                    <a:lumOff val="50000"/>
                  </a:srgbClr>
                </a:solidFill>
              </a:rPr>
              <a:t>Tuesday, 03 October 2023</a:t>
            </a:fld>
            <a:endParaRPr lang="en-IN">
              <a:solidFill>
                <a:srgbClr val="000000">
                  <a:lumMod val="50000"/>
                  <a:lumOff val="50000"/>
                </a:srgbClr>
              </a:solidFill>
            </a:endParaRPr>
          </a:p>
        </p:txBody>
      </p:sp>
      <p:sp>
        <p:nvSpPr>
          <p:cNvPr id="9" name="Footer Placeholder 8"/>
          <p:cNvSpPr>
            <a:spLocks noGrp="1"/>
          </p:cNvSpPr>
          <p:nvPr>
            <p:ph type="ftr" sz="quarter" idx="11"/>
          </p:nvPr>
        </p:nvSpPr>
        <p:spPr>
          <a:xfrm>
            <a:off x="3499102" y="6356353"/>
            <a:ext cx="5911519" cy="365125"/>
          </a:xfrm>
        </p:spPr>
        <p:txBody>
          <a:bodyPr/>
          <a:lstStyle/>
          <a:p>
            <a:endParaRPr lang="en-IN">
              <a:solidFill>
                <a:srgbClr val="000000">
                  <a:lumMod val="50000"/>
                  <a:lumOff val="50000"/>
                </a:srgbClr>
              </a:solidFill>
            </a:endParaRPr>
          </a:p>
        </p:txBody>
      </p:sp>
      <p:sp>
        <p:nvSpPr>
          <p:cNvPr id="10" name="Slide Number Placeholder 9"/>
          <p:cNvSpPr>
            <a:spLocks noGrp="1"/>
          </p:cNvSpPr>
          <p:nvPr>
            <p:ph type="sldNum" sz="quarter" idx="12"/>
          </p:nvPr>
        </p:nvSpPr>
        <p:spPr/>
        <p:txBody>
          <a:bodyPr/>
          <a:lstStyle/>
          <a:p>
            <a:fld id="{9C11CE39-2868-44A2-A0C6-827D458F7A8B}" type="slidenum">
              <a:rPr lang="en-IN" smtClean="0">
                <a:solidFill>
                  <a:srgbClr val="40BAD2"/>
                </a:solidFill>
              </a:rPr>
              <a:pPr/>
              <a:t>‹#›</a:t>
            </a:fld>
            <a:endParaRPr lang="en-IN">
              <a:solidFill>
                <a:srgbClr val="40BAD2"/>
              </a:solidFill>
            </a:endParaRPr>
          </a:p>
        </p:txBody>
      </p:sp>
    </p:spTree>
    <p:extLst>
      <p:ext uri="{BB962C8B-B14F-4D97-AF65-F5344CB8AC3E}">
        <p14:creationId xmlns:p14="http://schemas.microsoft.com/office/powerpoint/2010/main" val="977614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3443591"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20" y="1123841"/>
            <a:ext cx="2947483"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5"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3"/>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fld id="{F2F3A74F-4196-42AA-9EF9-2997F2DC90BE}" type="datetime2">
              <a:rPr lang="en-IN" smtClean="0">
                <a:solidFill>
                  <a:srgbClr val="000000">
                    <a:lumMod val="50000"/>
                    <a:lumOff val="50000"/>
                  </a:srgbClr>
                </a:solidFill>
              </a:rPr>
              <a:pPr defTabSz="457200"/>
              <a:t>Tuesday, 03 October 2023</a:t>
            </a:fld>
            <a:endParaRPr lang="en-IN">
              <a:solidFill>
                <a:srgbClr val="000000">
                  <a:lumMod val="50000"/>
                  <a:lumOff val="50000"/>
                </a:srgbClr>
              </a:solidFill>
            </a:endParaRPr>
          </a:p>
        </p:txBody>
      </p:sp>
      <p:sp>
        <p:nvSpPr>
          <p:cNvPr id="5" name="Footer Placeholder 4"/>
          <p:cNvSpPr>
            <a:spLocks noGrp="1"/>
          </p:cNvSpPr>
          <p:nvPr>
            <p:ph type="ftr" sz="quarter" idx="3"/>
          </p:nvPr>
        </p:nvSpPr>
        <p:spPr>
          <a:xfrm>
            <a:off x="3869271" y="6356353"/>
            <a:ext cx="5911519"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defTabSz="457200"/>
            <a:endParaRPr lang="en-IN">
              <a:solidFill>
                <a:srgbClr val="000000">
                  <a:lumMod val="50000"/>
                  <a:lumOff val="50000"/>
                </a:srgbClr>
              </a:solidFill>
            </a:endParaRPr>
          </a:p>
        </p:txBody>
      </p:sp>
      <p:sp>
        <p:nvSpPr>
          <p:cNvPr id="6" name="Slide Number Placeholder 5"/>
          <p:cNvSpPr>
            <a:spLocks noGrp="1"/>
          </p:cNvSpPr>
          <p:nvPr>
            <p:ph type="sldNum" sz="quarter" idx="4"/>
          </p:nvPr>
        </p:nvSpPr>
        <p:spPr>
          <a:xfrm>
            <a:off x="10634141" y="6356353"/>
            <a:ext cx="1530927" cy="365125"/>
          </a:xfrm>
          <a:prstGeom prst="rect">
            <a:avLst/>
          </a:prstGeom>
        </p:spPr>
        <p:txBody>
          <a:bodyPr vert="horz" lIns="91440" tIns="45720" rIns="91440" bIns="45720" rtlCol="0" anchor="ctr"/>
          <a:lstStyle>
            <a:lvl1pPr algn="r">
              <a:defRPr sz="1200" b="1">
                <a:solidFill>
                  <a:schemeClr val="accent1"/>
                </a:solidFill>
              </a:defRPr>
            </a:lvl1pPr>
          </a:lstStyle>
          <a:p>
            <a:pPr defTabSz="457200"/>
            <a:fld id="{9C11CE39-2868-44A2-A0C6-827D458F7A8B}" type="slidenum">
              <a:rPr lang="en-IN" smtClean="0">
                <a:solidFill>
                  <a:srgbClr val="40BAD2"/>
                </a:solidFill>
              </a:rPr>
              <a:pPr defTabSz="457200"/>
              <a:t>‹#›</a:t>
            </a:fld>
            <a:endParaRPr lang="en-IN">
              <a:solidFill>
                <a:srgbClr val="40BAD2"/>
              </a:solidFill>
            </a:endParaRPr>
          </a:p>
        </p:txBody>
      </p:sp>
    </p:spTree>
    <p:extLst>
      <p:ext uri="{BB962C8B-B14F-4D97-AF65-F5344CB8AC3E}">
        <p14:creationId xmlns:p14="http://schemas.microsoft.com/office/powerpoint/2010/main" val="25149022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9.png"/><Relationship Id="rId7" Type="http://schemas.openxmlformats.org/officeDocument/2006/relationships/image" Target="../media/image2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10.png"/><Relationship Id="rId4" Type="http://schemas.openxmlformats.org/officeDocument/2006/relationships/image" Target="../media/image23.png"/><Relationship Id="rId9" Type="http://schemas.openxmlformats.org/officeDocument/2006/relationships/image" Target="../media/image201.png"/></Relationships>
</file>

<file path=ppt/slides/_rels/slide19.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2.png"/><Relationship Id="rId7" Type="http://schemas.openxmlformats.org/officeDocument/2006/relationships/image" Target="../media/image36.png"/><Relationship Id="rId12" Type="http://schemas.openxmlformats.org/officeDocument/2006/relationships/image" Target="../media/image40.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11" Type="http://schemas.openxmlformats.org/officeDocument/2006/relationships/image" Target="../media/image3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13.pn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90.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126.png"/></Relationships>
</file>

<file path=ppt/slides/_rels/slide2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wmf"/><Relationship Id="rId4"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7.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 Id="rId9" Type="http://schemas.openxmlformats.org/officeDocument/2006/relationships/image" Target="../media/image112.png"/></Relationships>
</file>

<file path=ppt/slides/_rels/slide2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114.png"/><Relationship Id="rId7" Type="http://schemas.openxmlformats.org/officeDocument/2006/relationships/image" Target="../media/image117.png"/><Relationship Id="rId2" Type="http://schemas.openxmlformats.org/officeDocument/2006/relationships/image" Target="../media/image113.png"/><Relationship Id="rId1" Type="http://schemas.openxmlformats.org/officeDocument/2006/relationships/slideLayout" Target="../slideLayouts/slideLayout7.xml"/><Relationship Id="rId6" Type="http://schemas.openxmlformats.org/officeDocument/2006/relationships/image" Target="../media/image116.png"/><Relationship Id="rId5" Type="http://schemas.openxmlformats.org/officeDocument/2006/relationships/image" Target="../media/image108.png"/><Relationship Id="rId4" Type="http://schemas.openxmlformats.org/officeDocument/2006/relationships/image" Target="../media/image115.png"/><Relationship Id="rId9" Type="http://schemas.openxmlformats.org/officeDocument/2006/relationships/image" Target="../media/image118.png"/></Relationships>
</file>

<file path=ppt/slides/_rels/slide26.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20.png"/><Relationship Id="rId7" Type="http://schemas.openxmlformats.org/officeDocument/2006/relationships/image" Target="../media/image123.png"/><Relationship Id="rId2" Type="http://schemas.openxmlformats.org/officeDocument/2006/relationships/image" Target="../media/image119.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08.png"/><Relationship Id="rId4" Type="http://schemas.openxmlformats.org/officeDocument/2006/relationships/image" Target="../media/image121.png"/><Relationship Id="rId9" Type="http://schemas.openxmlformats.org/officeDocument/2006/relationships/image" Target="../media/image125.png"/></Relationships>
</file>

<file path=ppt/slides/_rels/slide27.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08.png"/><Relationship Id="rId4" Type="http://schemas.openxmlformats.org/officeDocument/2006/relationships/image" Target="../media/image128.png"/><Relationship Id="rId9" Type="http://schemas.openxmlformats.org/officeDocument/2006/relationships/image" Target="../media/image133.pn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310.png"/><Relationship Id="rId9" Type="http://schemas.openxmlformats.org/officeDocument/2006/relationships/image" Target="../media/image15.png"/></Relationships>
</file>

<file path=ppt/slides/_rels/slide3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71.png"/><Relationship Id="rId5" Type="http://schemas.openxmlformats.org/officeDocument/2006/relationships/image" Target="../media/image48.png"/><Relationship Id="rId10" Type="http://schemas.openxmlformats.org/officeDocument/2006/relationships/image" Target="../media/image54.png"/><Relationship Id="rId4" Type="http://schemas.openxmlformats.org/officeDocument/2006/relationships/image" Target="../media/image47.png"/><Relationship Id="rId9" Type="http://schemas.openxmlformats.org/officeDocument/2006/relationships/image" Target="../media/image53.png"/></Relationships>
</file>

<file path=ppt/slides/_rels/slide36.xml.rels><?xml version="1.0" encoding="UTF-8" standalone="yes"?>
<Relationships xmlns="http://schemas.openxmlformats.org/package/2006/relationships"><Relationship Id="rId8" Type="http://schemas.openxmlformats.org/officeDocument/2006/relationships/image" Target="../media/image147.png"/><Relationship Id="rId3" Type="http://schemas.openxmlformats.org/officeDocument/2006/relationships/image" Target="../media/image142.png"/><Relationship Id="rId7" Type="http://schemas.openxmlformats.org/officeDocument/2006/relationships/image" Target="../media/image146.png"/><Relationship Id="rId2" Type="http://schemas.openxmlformats.org/officeDocument/2006/relationships/image" Target="../media/image141.png"/><Relationship Id="rId1" Type="http://schemas.openxmlformats.org/officeDocument/2006/relationships/slideLayout" Target="../slideLayouts/slideLayout7.xml"/><Relationship Id="rId6" Type="http://schemas.openxmlformats.org/officeDocument/2006/relationships/image" Target="../media/image145.png"/><Relationship Id="rId11" Type="http://schemas.openxmlformats.org/officeDocument/2006/relationships/image" Target="../media/image150.png"/><Relationship Id="rId5" Type="http://schemas.openxmlformats.org/officeDocument/2006/relationships/image" Target="../media/image144.png"/><Relationship Id="rId10" Type="http://schemas.openxmlformats.org/officeDocument/2006/relationships/image" Target="../media/image149.png"/><Relationship Id="rId4" Type="http://schemas.openxmlformats.org/officeDocument/2006/relationships/image" Target="../media/image143.png"/><Relationship Id="rId9" Type="http://schemas.openxmlformats.org/officeDocument/2006/relationships/image" Target="../media/image148.png"/></Relationships>
</file>

<file path=ppt/slides/_rels/slide37.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image" Target="../media/image151.png"/><Relationship Id="rId1" Type="http://schemas.openxmlformats.org/officeDocument/2006/relationships/slideLayout" Target="../slideLayouts/slideLayout7.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8.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65.png"/><Relationship Id="rId11" Type="http://schemas.openxmlformats.org/officeDocument/2006/relationships/image" Target="../media/image170.png"/><Relationship Id="rId5" Type="http://schemas.openxmlformats.org/officeDocument/2006/relationships/image" Target="../media/image164.png"/><Relationship Id="rId10" Type="http://schemas.openxmlformats.org/officeDocument/2006/relationships/image" Target="../media/image169.png"/><Relationship Id="rId4" Type="http://schemas.openxmlformats.org/officeDocument/2006/relationships/image" Target="../media/image163.png"/><Relationship Id="rId9" Type="http://schemas.openxmlformats.org/officeDocument/2006/relationships/image" Target="../media/image168.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18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diagramColors" Target="../diagrams/colors20.xml"/><Relationship Id="rId4" Type="http://schemas.openxmlformats.org/officeDocument/2006/relationships/diagramQuickStyle" Target="../diagrams/quickStyle3.xml"/><Relationship Id="rId9" Type="http://schemas.openxmlformats.org/officeDocument/2006/relationships/diagramQuickStyle" Target="../diagrams/quickStyle20.xml"/></Relationships>
</file>

<file path=ppt/slides/_rels/slide40.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8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3.png"/><Relationship Id="rId7" Type="http://schemas.openxmlformats.org/officeDocument/2006/relationships/image" Target="../media/image197.png"/><Relationship Id="rId2" Type="http://schemas.openxmlformats.org/officeDocument/2006/relationships/image" Target="../media/image192.png"/><Relationship Id="rId1" Type="http://schemas.openxmlformats.org/officeDocument/2006/relationships/slideLayout" Target="../slideLayouts/slideLayout7.xml"/><Relationship Id="rId6" Type="http://schemas.openxmlformats.org/officeDocument/2006/relationships/image" Target="../media/image196.png"/><Relationship Id="rId5" Type="http://schemas.openxmlformats.org/officeDocument/2006/relationships/image" Target="../media/image195.png"/><Relationship Id="rId4" Type="http://schemas.openxmlformats.org/officeDocument/2006/relationships/image" Target="../media/image194.png"/></Relationships>
</file>

<file path=ppt/slides/_rels/slide42.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7.xml"/><Relationship Id="rId4" Type="http://schemas.openxmlformats.org/officeDocument/2006/relationships/image" Target="../media/image200.png"/></Relationships>
</file>

<file path=ppt/slides/_rels/slide43.xml.rels><?xml version="1.0" encoding="UTF-8" standalone="yes"?>
<Relationships xmlns="http://schemas.openxmlformats.org/package/2006/relationships"><Relationship Id="rId8" Type="http://schemas.openxmlformats.org/officeDocument/2006/relationships/image" Target="../media/image207.png"/><Relationship Id="rId3" Type="http://schemas.openxmlformats.org/officeDocument/2006/relationships/image" Target="../media/image78.png"/><Relationship Id="rId7" Type="http://schemas.openxmlformats.org/officeDocument/2006/relationships/image" Target="../media/image4.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79.png"/></Relationships>
</file>

<file path=ppt/slides/_rels/slide44.xml.rels><?xml version="1.0" encoding="UTF-8" standalone="yes"?>
<Relationships xmlns="http://schemas.openxmlformats.org/package/2006/relationships"><Relationship Id="rId3" Type="http://schemas.openxmlformats.org/officeDocument/2006/relationships/image" Target="../media/image208.png"/><Relationship Id="rId1" Type="http://schemas.openxmlformats.org/officeDocument/2006/relationships/slideLayout" Target="../slideLayouts/slideLayout7.xml"/><Relationship Id="rId6" Type="http://schemas.openxmlformats.org/officeDocument/2006/relationships/image" Target="../media/image211.png"/><Relationship Id="rId5" Type="http://schemas.openxmlformats.org/officeDocument/2006/relationships/image" Target="../media/image210.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46.xml.rels><?xml version="1.0" encoding="UTF-8" standalone="yes"?>
<Relationships xmlns="http://schemas.openxmlformats.org/package/2006/relationships"><Relationship Id="rId3" Type="http://schemas.openxmlformats.org/officeDocument/2006/relationships/image" Target="../media/image218.png"/><Relationship Id="rId2" Type="http://schemas.openxmlformats.org/officeDocument/2006/relationships/image" Target="../media/image217.png"/><Relationship Id="rId1" Type="http://schemas.openxmlformats.org/officeDocument/2006/relationships/slideLayout" Target="../slideLayouts/slideLayout7.xml"/><Relationship Id="rId4" Type="http://schemas.openxmlformats.org/officeDocument/2006/relationships/image" Target="../media/image219.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0737" y="815930"/>
            <a:ext cx="2050853" cy="913313"/>
          </a:xfrm>
          <a:prstGeom prst="rect">
            <a:avLst/>
          </a:prstGeom>
        </p:spPr>
      </p:pic>
      <p:sp>
        <p:nvSpPr>
          <p:cNvPr id="5" name="TextBox 4"/>
          <p:cNvSpPr txBox="1"/>
          <p:nvPr/>
        </p:nvSpPr>
        <p:spPr>
          <a:xfrm>
            <a:off x="9596057" y="1846982"/>
            <a:ext cx="2057400" cy="338554"/>
          </a:xfrm>
          <a:prstGeom prst="rect">
            <a:avLst/>
          </a:prstGeom>
          <a:noFill/>
        </p:spPr>
        <p:txBody>
          <a:bodyPr wrap="square" rtlCol="0">
            <a:spAutoFit/>
          </a:bodyPr>
          <a:lstStyle/>
          <a:p>
            <a:pPr defTabSz="457200"/>
            <a:r>
              <a:rPr lang="en-IN" sz="1600" dirty="0">
                <a:solidFill>
                  <a:srgbClr val="0098A3"/>
                </a:solidFill>
                <a:latin typeface="CastleT" panose="020E0602050706020204" pitchFamily="34" charset="0"/>
              </a:rPr>
              <a:t>Department of CE</a:t>
            </a:r>
          </a:p>
        </p:txBody>
      </p:sp>
      <p:sp>
        <p:nvSpPr>
          <p:cNvPr id="7" name="Subtitle 2"/>
          <p:cNvSpPr txBox="1">
            <a:spLocks/>
          </p:cNvSpPr>
          <p:nvPr/>
        </p:nvSpPr>
        <p:spPr>
          <a:xfrm>
            <a:off x="2326385" y="850505"/>
            <a:ext cx="5486400" cy="44794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buClr>
                <a:srgbClr val="40BAD2"/>
              </a:buClr>
            </a:pPr>
            <a:endParaRPr lang="en-IN" sz="7200" b="1" dirty="0">
              <a:solidFill>
                <a:srgbClr val="40BAD2">
                  <a:lumMod val="20000"/>
                  <a:lumOff val="80000"/>
                </a:srgbClr>
              </a:solidFill>
              <a:latin typeface="Corbel"/>
            </a:endParaRPr>
          </a:p>
        </p:txBody>
      </p:sp>
      <p:sp>
        <p:nvSpPr>
          <p:cNvPr id="8" name="Rectangle 7"/>
          <p:cNvSpPr/>
          <p:nvPr/>
        </p:nvSpPr>
        <p:spPr>
          <a:xfrm>
            <a:off x="1903830" y="815930"/>
            <a:ext cx="6298809" cy="1200329"/>
          </a:xfrm>
          <a:prstGeom prst="rect">
            <a:avLst/>
          </a:prstGeom>
        </p:spPr>
        <p:txBody>
          <a:bodyPr wrap="square">
            <a:spAutoFit/>
          </a:bodyPr>
          <a:lstStyle/>
          <a:p>
            <a:pPr defTabSz="457200"/>
            <a:endParaRPr lang="en-US" dirty="0">
              <a:solidFill>
                <a:srgbClr val="000000"/>
              </a:solidFill>
              <a:latin typeface="Corbel"/>
            </a:endParaRPr>
          </a:p>
          <a:p>
            <a:pPr defTabSz="457200"/>
            <a:endParaRPr lang="en-US" dirty="0">
              <a:solidFill>
                <a:srgbClr val="000000"/>
              </a:solidFill>
              <a:latin typeface="Corbel"/>
            </a:endParaRPr>
          </a:p>
          <a:p>
            <a:pPr defTabSz="457200"/>
            <a:endParaRPr lang="en-US" b="1" dirty="0">
              <a:solidFill>
                <a:srgbClr val="000000"/>
              </a:solidFill>
              <a:latin typeface="Corbel"/>
            </a:endParaRPr>
          </a:p>
          <a:p>
            <a:pPr defTabSz="457200"/>
            <a:endParaRPr lang="en-US" dirty="0">
              <a:solidFill>
                <a:srgbClr val="000000"/>
              </a:solidFill>
              <a:latin typeface="Corbel"/>
            </a:endParaRPr>
          </a:p>
        </p:txBody>
      </p:sp>
      <p:sp>
        <p:nvSpPr>
          <p:cNvPr id="5122" name="Rectangle 2"/>
          <p:cNvSpPr>
            <a:spLocks noChangeArrowheads="1"/>
          </p:cNvSpPr>
          <p:nvPr/>
        </p:nvSpPr>
        <p:spPr bwMode="auto">
          <a:xfrm>
            <a:off x="1524005" y="-18466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457200"/>
            <a:endParaRPr lang="en-US">
              <a:solidFill>
                <a:srgbClr val="000000"/>
              </a:solidFill>
              <a:latin typeface="Corbel"/>
            </a:endParaRPr>
          </a:p>
        </p:txBody>
      </p:sp>
      <p:sp>
        <p:nvSpPr>
          <p:cNvPr id="13" name="Rectangle 12"/>
          <p:cNvSpPr/>
          <p:nvPr/>
        </p:nvSpPr>
        <p:spPr>
          <a:xfrm>
            <a:off x="1735020" y="2067958"/>
            <a:ext cx="6646985" cy="1754326"/>
          </a:xfrm>
          <a:prstGeom prst="rect">
            <a:avLst/>
          </a:prstGeom>
        </p:spPr>
        <p:txBody>
          <a:bodyPr wrap="square">
            <a:spAutoFit/>
          </a:bodyPr>
          <a:lstStyle/>
          <a:p>
            <a:pPr defTabSz="457200"/>
            <a:r>
              <a:rPr lang="en-US" altLang="en-US" sz="3600" b="1" dirty="0" smtClean="0">
                <a:solidFill>
                  <a:srgbClr val="FFFFFF"/>
                </a:solidFill>
                <a:latin typeface="Times New Roman" pitchFamily="18" charset="0"/>
                <a:cs typeface="Times New Roman" pitchFamily="18" charset="0"/>
              </a:rPr>
              <a:t>Subject </a:t>
            </a:r>
            <a:r>
              <a:rPr lang="en-US" altLang="en-US" sz="3600" b="1" dirty="0">
                <a:solidFill>
                  <a:srgbClr val="FFFFFF"/>
                </a:solidFill>
                <a:latin typeface="Times New Roman" pitchFamily="18" charset="0"/>
                <a:cs typeface="Times New Roman" pitchFamily="18" charset="0"/>
              </a:rPr>
              <a:t>Name: </a:t>
            </a:r>
            <a:r>
              <a:rPr lang="en-US" sz="3600" dirty="0">
                <a:solidFill>
                  <a:srgbClr val="FFFFFF"/>
                </a:solidFill>
                <a:latin typeface="Times New Roman" pitchFamily="18" charset="0"/>
                <a:cs typeface="Times New Roman" pitchFamily="18" charset="0"/>
              </a:rPr>
              <a:t>Probability and </a:t>
            </a:r>
            <a:r>
              <a:rPr lang="en-US" sz="3600" dirty="0" smtClean="0">
                <a:solidFill>
                  <a:srgbClr val="FFFFFF"/>
                </a:solidFill>
                <a:latin typeface="Times New Roman" pitchFamily="18" charset="0"/>
                <a:cs typeface="Times New Roman" pitchFamily="18" charset="0"/>
              </a:rPr>
              <a:t>Statistics</a:t>
            </a:r>
          </a:p>
          <a:p>
            <a:pPr defTabSz="457200"/>
            <a:r>
              <a:rPr lang="en-US" sz="3600" dirty="0" smtClean="0">
                <a:solidFill>
                  <a:srgbClr val="FFFFFF"/>
                </a:solidFill>
                <a:latin typeface="Times New Roman" pitchFamily="18" charset="0"/>
                <a:cs typeface="Times New Roman" pitchFamily="18" charset="0"/>
              </a:rPr>
              <a:t>Unit 4 and 5 </a:t>
            </a:r>
            <a:endParaRPr lang="en-US" sz="3600" dirty="0">
              <a:solidFill>
                <a:srgbClr val="FFFFFF"/>
              </a:solidFill>
              <a:latin typeface="Times New Roman" pitchFamily="18" charset="0"/>
              <a:cs typeface="Times New Roman" pitchFamily="18" charset="0"/>
            </a:endParaRPr>
          </a:p>
        </p:txBody>
      </p:sp>
    </p:spTree>
    <p:extLst>
      <p:ext uri="{BB962C8B-B14F-4D97-AF65-F5344CB8AC3E}">
        <p14:creationId xmlns:p14="http://schemas.microsoft.com/office/powerpoint/2010/main" val="2482081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1188000"/>
          </a:xfrm>
          <a:prstGeom prst="rect">
            <a:avLst/>
          </a:prstGeom>
          <a:solidFill>
            <a:srgbClr val="435B69"/>
          </a:solidFill>
          <a:ln w="57150">
            <a:solidFill>
              <a:srgbClr val="435B69"/>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a:p>
            <a:endParaRPr lang="en-IN" sz="2800" dirty="0"/>
          </a:p>
        </p:txBody>
      </p:sp>
      <p:sp>
        <p:nvSpPr>
          <p:cNvPr id="3" name="TextBox 2">
            <a:extLst>
              <a:ext uri="{FF2B5EF4-FFF2-40B4-BE49-F238E27FC236}">
                <a16:creationId xmlns="" xmlns:a16="http://schemas.microsoft.com/office/drawing/2014/main" id="{49AC3854-0C3D-4799-B58F-ECFDAAD0C08C}"/>
              </a:ext>
            </a:extLst>
          </p:cNvPr>
          <p:cNvSpPr txBox="1"/>
          <p:nvPr/>
        </p:nvSpPr>
        <p:spPr>
          <a:xfrm>
            <a:off x="24063" y="1212063"/>
            <a:ext cx="12262333" cy="5693866"/>
          </a:xfrm>
          <a:prstGeom prst="rect">
            <a:avLst/>
          </a:prstGeom>
          <a:solidFill>
            <a:srgbClr val="69ABC3"/>
          </a:solidFill>
          <a:ln w="57150">
            <a:solidFill>
              <a:srgbClr val="69ABC3"/>
            </a:solidFill>
          </a:ln>
        </p:spPr>
        <p:txBody>
          <a:bodyPr wrap="square" rtlCol="0">
            <a:spAutoFit/>
          </a:bodyPr>
          <a:lstStyle/>
          <a:p>
            <a:pPr algn="just"/>
            <a:endParaRPr lang="en-US" sz="2400"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800" b="1" spc="100" dirty="0">
                <a:latin typeface="Calibri" panose="020F0502020204030204" pitchFamily="34" charset="0"/>
                <a:ea typeface="Cambria Math" panose="02040503050406030204" pitchFamily="18" charset="0"/>
                <a:cs typeface="Times New Roman" panose="02020603050405020304" pitchFamily="18" charset="0"/>
              </a:rPr>
              <a:t>Confidence Limits</a:t>
            </a:r>
          </a:p>
          <a:p>
            <a:pPr algn="just"/>
            <a:r>
              <a:rPr lang="en-US" sz="2400" spc="100" dirty="0">
                <a:latin typeface="Calibri" panose="020F0502020204030204" pitchFamily="34" charset="0"/>
                <a:ea typeface="Cambria Math" panose="02040503050406030204" pitchFamily="18" charset="0"/>
                <a:cs typeface="Times New Roman" panose="02020603050405020304" pitchFamily="18" charset="0"/>
              </a:rPr>
              <a:t>The limits within which a hypothesis should lie with specified probability are called confidence limits or fiducial limit. </a:t>
            </a:r>
          </a:p>
          <a:p>
            <a:pPr algn="just"/>
            <a:r>
              <a:rPr lang="en-US" sz="2400" spc="100" dirty="0">
                <a:latin typeface="Calibri" panose="020F0502020204030204" pitchFamily="34" charset="0"/>
                <a:ea typeface="Cambria Math" panose="02040503050406030204" pitchFamily="18" charset="0"/>
                <a:cs typeface="Times New Roman" panose="02020603050405020304" pitchFamily="18" charset="0"/>
              </a:rPr>
              <a:t>Generally, the confidence limits are set up with 5% or 1% level of significance. If the sample value lies between the confidence limits, the hypothesis  is accepted, if it does not, then the hypothesis is rejected at the specified level of significance</a:t>
            </a:r>
            <a:r>
              <a:rPr lang="en-US" sz="2400"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 </a:t>
            </a:r>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802455411"/>
                  </p:ext>
                </p:extLst>
              </p:nvPr>
            </p:nvGraphicFramePr>
            <p:xfrm>
              <a:off x="464292" y="1432655"/>
              <a:ext cx="10708105" cy="2965450"/>
            </p:xfrm>
            <a:graphic>
              <a:graphicData uri="http://schemas.openxmlformats.org/drawingml/2006/table">
                <a:tbl>
                  <a:tblPr firstRow="1" bandRow="1">
                    <a:tableStyleId>{5C22544A-7EE6-4342-B048-85BDC9FD1C3A}</a:tableStyleId>
                  </a:tblPr>
                  <a:tblGrid>
                    <a:gridCol w="2967822">
                      <a:extLst>
                        <a:ext uri="{9D8B030D-6E8A-4147-A177-3AD203B41FA5}">
                          <a16:colId xmlns="" xmlns:a16="http://schemas.microsoft.com/office/drawing/2014/main" val="20000"/>
                        </a:ext>
                      </a:extLst>
                    </a:gridCol>
                    <a:gridCol w="2586632">
                      <a:extLst>
                        <a:ext uri="{9D8B030D-6E8A-4147-A177-3AD203B41FA5}">
                          <a16:colId xmlns="" xmlns:a16="http://schemas.microsoft.com/office/drawing/2014/main" val="20001"/>
                        </a:ext>
                      </a:extLst>
                    </a:gridCol>
                    <a:gridCol w="2531007">
                      <a:extLst>
                        <a:ext uri="{9D8B030D-6E8A-4147-A177-3AD203B41FA5}">
                          <a16:colId xmlns="" xmlns:a16="http://schemas.microsoft.com/office/drawing/2014/main" val="20002"/>
                        </a:ext>
                      </a:extLst>
                    </a:gridCol>
                    <a:gridCol w="2622644">
                      <a:extLst>
                        <a:ext uri="{9D8B030D-6E8A-4147-A177-3AD203B41FA5}">
                          <a16:colId xmlns="" xmlns:a16="http://schemas.microsoft.com/office/drawing/2014/main" val="20003"/>
                        </a:ext>
                      </a:extLst>
                    </a:gridCol>
                  </a:tblGrid>
                  <a:tr h="548336">
                    <a:tc>
                      <a:txBody>
                        <a:bodyPr/>
                        <a:lstStyle/>
                        <a:p>
                          <a:pPr algn="ctr"/>
                          <a:r>
                            <a:rPr lang="en-US" sz="2400" spc="100" dirty="0">
                              <a:latin typeface="Calibri" pitchFamily="34" charset="0"/>
                            </a:rPr>
                            <a:t>Critical value (Z</a:t>
                          </a:r>
                          <a:r>
                            <a:rPr lang="el-GR" sz="2400" spc="100" baseline="-25000" dirty="0">
                              <a:latin typeface="Calibri" pitchFamily="34" charset="0"/>
                            </a:rPr>
                            <a:t>α</a:t>
                          </a:r>
                          <a:r>
                            <a:rPr lang="en-US" sz="2400" spc="100" dirty="0">
                              <a:latin typeface="Calibri" pitchFamily="34" charset="0"/>
                            </a:rPr>
                            <a:t>)</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35B69"/>
                        </a:solidFill>
                      </a:tcPr>
                    </a:tc>
                    <a:tc gridSpan="3">
                      <a:txBody>
                        <a:bodyPr/>
                        <a:lstStyle/>
                        <a:p>
                          <a:pPr algn="ctr"/>
                          <a:r>
                            <a:rPr lang="en-US" sz="2400" spc="100" dirty="0">
                              <a:latin typeface="Calibri" pitchFamily="34" charset="0"/>
                            </a:rPr>
                            <a:t>Level of significance </a:t>
                          </a:r>
                          <a:r>
                            <a:rPr lang="el-GR" sz="2400" spc="100" dirty="0">
                              <a:latin typeface="Calibri" pitchFamily="34" charset="0"/>
                            </a:rPr>
                            <a:t>α</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35B69"/>
                        </a:solidFill>
                      </a:tcPr>
                    </a:tc>
                    <a:tc hMerge="1">
                      <a:txBody>
                        <a:bodyPr/>
                        <a:lstStyle/>
                        <a:p>
                          <a:endParaRPr lang="en-IN" dirty="0"/>
                        </a:p>
                      </a:txBody>
                      <a:tcPr/>
                    </a:tc>
                    <a:tc hMerge="1">
                      <a:txBody>
                        <a:bodyPr/>
                        <a:lstStyle/>
                        <a:p>
                          <a:endParaRPr lang="en-IN" dirty="0"/>
                        </a:p>
                      </a:txBody>
                      <a:tcPr/>
                    </a:tc>
                    <a:extLst>
                      <a:ext uri="{0D108BD9-81ED-4DB2-BD59-A6C34878D82A}">
                        <a16:rowId xmlns="" xmlns:a16="http://schemas.microsoft.com/office/drawing/2014/main" val="10000"/>
                      </a:ext>
                    </a:extLst>
                  </a:tr>
                  <a:tr h="413451">
                    <a:tc>
                      <a:txBody>
                        <a:bodyPr/>
                        <a:lstStyle/>
                        <a:p>
                          <a:pPr algn="ct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spc="100" dirty="0">
                              <a:latin typeface="Calibri" pitchFamily="34" charset="0"/>
                            </a:rPr>
                            <a:t>1</a:t>
                          </a:r>
                          <a:r>
                            <a:rPr lang="en-US" sz="2400" spc="100" baseline="0" dirty="0">
                              <a:latin typeface="Calibri" pitchFamily="34" charset="0"/>
                            </a:rPr>
                            <a:t> % (</a:t>
                          </a:r>
                          <a:r>
                            <a:rPr lang="el-GR" sz="2400" spc="100" dirty="0">
                              <a:latin typeface="Calibri" pitchFamily="34" charset="0"/>
                            </a:rPr>
                            <a:t>α</a:t>
                          </a:r>
                          <a:r>
                            <a:rPr lang="en-IN" sz="2400" spc="100" dirty="0">
                              <a:latin typeface="Calibri" pitchFamily="34" charset="0"/>
                            </a:rPr>
                            <a:t>=0.01)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spc="100" dirty="0">
                              <a:latin typeface="Calibri" pitchFamily="34" charset="0"/>
                            </a:rPr>
                            <a:t>5 % </a:t>
                          </a:r>
                          <a:r>
                            <a:rPr lang="en-US" sz="2400" spc="100" baseline="0" dirty="0">
                              <a:latin typeface="Calibri" pitchFamily="34" charset="0"/>
                            </a:rPr>
                            <a:t>(</a:t>
                          </a:r>
                          <a:r>
                            <a:rPr lang="el-GR" sz="2400" spc="100" dirty="0">
                              <a:latin typeface="Calibri" pitchFamily="34" charset="0"/>
                            </a:rPr>
                            <a:t>α</a:t>
                          </a:r>
                          <a:r>
                            <a:rPr lang="en-IN" sz="2400" spc="100" dirty="0">
                              <a:latin typeface="Calibri" pitchFamily="34" charset="0"/>
                            </a:rPr>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spc="100" dirty="0">
                              <a:latin typeface="Calibri" pitchFamily="34" charset="0"/>
                            </a:rPr>
                            <a:t>10 % </a:t>
                          </a:r>
                          <a:r>
                            <a:rPr lang="en-US" sz="2400" spc="100" baseline="0" dirty="0">
                              <a:latin typeface="Calibri" pitchFamily="34" charset="0"/>
                            </a:rPr>
                            <a:t>(</a:t>
                          </a:r>
                          <a:r>
                            <a:rPr lang="el-GR" sz="2400" spc="100" dirty="0">
                              <a:latin typeface="Calibri" pitchFamily="34" charset="0"/>
                            </a:rPr>
                            <a:t>α</a:t>
                          </a:r>
                          <a:r>
                            <a:rPr lang="en-IN" sz="2400" spc="100" dirty="0">
                              <a:latin typeface="Calibri" pitchFamily="34" charset="0"/>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68578">
                    <a:tc>
                      <a:txBody>
                        <a:bodyPr/>
                        <a:lstStyle/>
                        <a:p>
                          <a:pPr algn="ctr"/>
                          <a:r>
                            <a:rPr lang="en-US" sz="2400" spc="100" dirty="0">
                              <a:latin typeface="Calibri" pitchFamily="34" charset="0"/>
                            </a:rPr>
                            <a:t>Two tailed test</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 xmlns:m="http://schemas.openxmlformats.org/officeDocument/2006/math">
                              <m:d>
                                <m:dPr>
                                  <m:begChr m:val="|"/>
                                  <m:endChr m:val="|"/>
                                  <m:ctrlPr>
                                    <a:rPr lang="en-IN" sz="2400" i="1" spc="100" smtClean="0">
                                      <a:latin typeface="Cambria Math"/>
                                    </a:rPr>
                                  </m:ctrlPr>
                                </m:dPr>
                                <m:e>
                                  <m:sSub>
                                    <m:sSubPr>
                                      <m:ctrlPr>
                                        <a:rPr lang="en-US" sz="2400" b="0" i="1" spc="100" smtClean="0">
                                          <a:latin typeface="Cambria Math"/>
                                        </a:rPr>
                                      </m:ctrlPr>
                                    </m:sSubPr>
                                    <m:e>
                                      <m:r>
                                        <a:rPr lang="en-US" sz="2400" b="0" i="1" spc="100" smtClean="0">
                                          <a:latin typeface="Cambria Math"/>
                                        </a:rPr>
                                        <m:t>𝑍</m:t>
                                      </m:r>
                                    </m:e>
                                    <m:sub>
                                      <m:r>
                                        <a:rPr lang="en-US" sz="2400" b="0" i="1" spc="100" smtClean="0">
                                          <a:latin typeface="Cambria Math"/>
                                          <a:ea typeface="Cambria Math"/>
                                        </a:rPr>
                                        <m:t>∝</m:t>
                                      </m:r>
                                    </m:sub>
                                  </m:sSub>
                                </m:e>
                              </m:d>
                            </m:oMath>
                          </a14:m>
                          <a:r>
                            <a:rPr lang="en-IN" sz="2400" spc="100" dirty="0">
                              <a:latin typeface="Calibri" pitchFamily="34" charset="0"/>
                            </a:rPr>
                            <a:t> = 2.58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 xmlns:m="http://schemas.openxmlformats.org/officeDocument/2006/math">
                              <m:d>
                                <m:dPr>
                                  <m:begChr m:val="|"/>
                                  <m:endChr m:val="|"/>
                                  <m:ctrlPr>
                                    <a:rPr lang="en-IN" sz="2400" i="1" spc="100" smtClean="0">
                                      <a:latin typeface="Cambria Math"/>
                                    </a:rPr>
                                  </m:ctrlPr>
                                </m:dPr>
                                <m:e>
                                  <m:sSub>
                                    <m:sSubPr>
                                      <m:ctrlPr>
                                        <a:rPr lang="en-US" sz="2400" b="0" i="1" spc="100" smtClean="0">
                                          <a:latin typeface="Cambria Math"/>
                                        </a:rPr>
                                      </m:ctrlPr>
                                    </m:sSubPr>
                                    <m:e>
                                      <m:r>
                                        <a:rPr lang="en-US" sz="2400" b="0" i="1" spc="100" smtClean="0">
                                          <a:latin typeface="Cambria Math"/>
                                        </a:rPr>
                                        <m:t>𝑍</m:t>
                                      </m:r>
                                    </m:e>
                                    <m:sub>
                                      <m:r>
                                        <a:rPr lang="en-US" sz="2400" b="0" i="1" spc="100" smtClean="0">
                                          <a:latin typeface="Cambria Math"/>
                                          <a:ea typeface="Cambria Math"/>
                                        </a:rPr>
                                        <m:t>∝</m:t>
                                      </m:r>
                                    </m:sub>
                                  </m:sSub>
                                </m:e>
                              </m:d>
                            </m:oMath>
                          </a14:m>
                          <a:r>
                            <a:rPr lang="en-IN" sz="2400" spc="100" dirty="0">
                              <a:latin typeface="Calibri" pitchFamily="34" charset="0"/>
                            </a:rPr>
                            <a:t> = 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d>
                                <m:dPr>
                                  <m:begChr m:val="|"/>
                                  <m:endChr m:val="|"/>
                                  <m:ctrlPr>
                                    <a:rPr lang="en-IN" sz="2400" i="1" spc="100" smtClean="0">
                                      <a:latin typeface="Cambria Math"/>
                                    </a:rPr>
                                  </m:ctrlPr>
                                </m:dPr>
                                <m:e>
                                  <m:sSub>
                                    <m:sSubPr>
                                      <m:ctrlPr>
                                        <a:rPr lang="en-US" sz="2400" b="0" i="1" spc="100" smtClean="0">
                                          <a:latin typeface="Cambria Math"/>
                                        </a:rPr>
                                      </m:ctrlPr>
                                    </m:sSubPr>
                                    <m:e>
                                      <m:r>
                                        <a:rPr lang="en-US" sz="2400" b="0" i="1" spc="100" smtClean="0">
                                          <a:latin typeface="Cambria Math"/>
                                        </a:rPr>
                                        <m:t>𝑍</m:t>
                                      </m:r>
                                    </m:e>
                                    <m:sub>
                                      <m:r>
                                        <a:rPr lang="en-US" sz="2400" b="0" i="1" spc="100" smtClean="0">
                                          <a:latin typeface="Cambria Math"/>
                                          <a:ea typeface="Cambria Math"/>
                                        </a:rPr>
                                        <m:t>∝</m:t>
                                      </m:r>
                                    </m:sub>
                                  </m:sSub>
                                </m:e>
                              </m:d>
                            </m:oMath>
                          </a14:m>
                          <a:r>
                            <a:rPr lang="en-IN" sz="2400" spc="100" dirty="0">
                              <a:latin typeface="Calibri" pitchFamily="34" charset="0"/>
                            </a:rPr>
                            <a:t> = 1.645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636871">
                    <a:tc>
                      <a:txBody>
                        <a:bodyPr/>
                        <a:lstStyle/>
                        <a:p>
                          <a:pPr algn="ctr"/>
                          <a:r>
                            <a:rPr lang="en-US" sz="2400" spc="100" dirty="0">
                              <a:latin typeface="Calibri" pitchFamily="34" charset="0"/>
                            </a:rPr>
                            <a:t>Right tailed test</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2400" b="0" i="1" spc="100" smtClean="0">
                                      <a:latin typeface="Cambria Math"/>
                                    </a:rPr>
                                  </m:ctrlPr>
                                </m:sSubPr>
                                <m:e>
                                  <m:r>
                                    <a:rPr lang="en-US" sz="2400" b="0" i="1" spc="100" smtClean="0">
                                      <a:latin typeface="Cambria Math"/>
                                    </a:rPr>
                                    <m:t>𝑍</m:t>
                                  </m:r>
                                </m:e>
                                <m:sub>
                                  <m:r>
                                    <a:rPr lang="en-US" sz="2400" b="0" i="1" spc="100" smtClean="0">
                                      <a:latin typeface="Cambria Math"/>
                                      <a:ea typeface="Cambria Math"/>
                                    </a:rPr>
                                    <m:t>∝</m:t>
                                  </m:r>
                                </m:sub>
                              </m:sSub>
                            </m:oMath>
                          </a14:m>
                          <a:r>
                            <a:rPr lang="en-IN" sz="2400" spc="100" dirty="0">
                              <a:latin typeface="Calibri" pitchFamily="34" charset="0"/>
                            </a:rPr>
                            <a:t>= 2.33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 xmlns:m="http://schemas.openxmlformats.org/officeDocument/2006/math">
                              <m:sSub>
                                <m:sSubPr>
                                  <m:ctrlPr>
                                    <a:rPr lang="en-US" sz="2400" b="0" i="1" spc="100" smtClean="0">
                                      <a:latin typeface="Cambria Math"/>
                                    </a:rPr>
                                  </m:ctrlPr>
                                </m:sSubPr>
                                <m:e>
                                  <m:r>
                                    <a:rPr lang="en-US" sz="2400" b="0" i="1" spc="100" smtClean="0">
                                      <a:latin typeface="Cambria Math"/>
                                    </a:rPr>
                                    <m:t>𝑍</m:t>
                                  </m:r>
                                </m:e>
                                <m:sub>
                                  <m:r>
                                    <a:rPr lang="en-US" sz="2400" b="0" i="1" spc="100" smtClean="0">
                                      <a:latin typeface="Cambria Math"/>
                                      <a:ea typeface="Cambria Math"/>
                                    </a:rPr>
                                    <m:t>∝</m:t>
                                  </m:r>
                                </m:sub>
                              </m:sSub>
                            </m:oMath>
                          </a14:m>
                          <a:r>
                            <a:rPr lang="en-IN" sz="2400" spc="100" dirty="0">
                              <a:latin typeface="Calibri" pitchFamily="34" charset="0"/>
                            </a:rPr>
                            <a:t>= 1.645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 xmlns:m="http://schemas.openxmlformats.org/officeDocument/2006/math">
                              <m:sSub>
                                <m:sSubPr>
                                  <m:ctrlPr>
                                    <a:rPr lang="en-US" sz="2400" b="0" i="1" spc="100" smtClean="0">
                                      <a:latin typeface="Cambria Math"/>
                                    </a:rPr>
                                  </m:ctrlPr>
                                </m:sSubPr>
                                <m:e>
                                  <m:r>
                                    <a:rPr lang="en-US" sz="2400" b="0" i="1" spc="100" smtClean="0">
                                      <a:latin typeface="Cambria Math"/>
                                    </a:rPr>
                                    <m:t>𝑍</m:t>
                                  </m:r>
                                </m:e>
                                <m:sub>
                                  <m:r>
                                    <a:rPr lang="en-US" sz="2400" b="0" i="1" spc="100" smtClean="0">
                                      <a:latin typeface="Cambria Math"/>
                                      <a:ea typeface="Cambria Math"/>
                                    </a:rPr>
                                    <m:t>∝</m:t>
                                  </m:r>
                                </m:sub>
                              </m:sSub>
                            </m:oMath>
                          </a14:m>
                          <a:r>
                            <a:rPr lang="en-IN" sz="2400" spc="100" dirty="0">
                              <a:latin typeface="Calibri" pitchFamily="34" charset="0"/>
                            </a:rPr>
                            <a:t>= 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854465">
                    <a:tc>
                      <a:txBody>
                        <a:bodyPr/>
                        <a:lstStyle/>
                        <a:p>
                          <a:pPr algn="ctr"/>
                          <a:r>
                            <a:rPr lang="en-US" sz="2400" spc="100" dirty="0">
                              <a:latin typeface="Calibri" pitchFamily="34" charset="0"/>
                            </a:rPr>
                            <a:t>Left tailed</a:t>
                          </a:r>
                          <a:r>
                            <a:rPr lang="en-US" sz="2400" spc="100" baseline="0" dirty="0">
                              <a:latin typeface="Calibri" pitchFamily="34" charset="0"/>
                            </a:rPr>
                            <a:t> test</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2400" b="0" i="1" spc="100" smtClean="0">
                                      <a:latin typeface="Cambria Math"/>
                                    </a:rPr>
                                  </m:ctrlPr>
                                </m:sSubPr>
                                <m:e>
                                  <m:r>
                                    <a:rPr lang="en-US" sz="2400" b="0" i="1" spc="100" smtClean="0">
                                      <a:latin typeface="Cambria Math"/>
                                    </a:rPr>
                                    <m:t>𝑍</m:t>
                                  </m:r>
                                </m:e>
                                <m:sub>
                                  <m:r>
                                    <a:rPr lang="en-US" sz="2400" b="0" i="1" spc="100" smtClean="0">
                                      <a:latin typeface="Cambria Math"/>
                                      <a:ea typeface="Cambria Math"/>
                                    </a:rPr>
                                    <m:t>∝</m:t>
                                  </m:r>
                                </m:sub>
                              </m:sSub>
                            </m:oMath>
                          </a14:m>
                          <a:r>
                            <a:rPr lang="en-IN" sz="2400" spc="100" dirty="0">
                              <a:latin typeface="Calibri" pitchFamily="34" charset="0"/>
                            </a:rPr>
                            <a:t>= - 2.33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2400" b="0" i="1" spc="100" smtClean="0">
                                      <a:latin typeface="Cambria Math"/>
                                    </a:rPr>
                                  </m:ctrlPr>
                                </m:sSubPr>
                                <m:e>
                                  <m:r>
                                    <a:rPr lang="en-US" sz="2400" b="0" i="1" spc="100" smtClean="0">
                                      <a:latin typeface="Cambria Math"/>
                                    </a:rPr>
                                    <m:t>𝑍</m:t>
                                  </m:r>
                                </m:e>
                                <m:sub>
                                  <m:r>
                                    <a:rPr lang="en-US" sz="2400" b="0" i="1" spc="100" smtClean="0">
                                      <a:latin typeface="Cambria Math"/>
                                      <a:ea typeface="Cambria Math"/>
                                    </a:rPr>
                                    <m:t>∝</m:t>
                                  </m:r>
                                </m:sub>
                              </m:sSub>
                            </m:oMath>
                          </a14:m>
                          <a:r>
                            <a:rPr lang="en-IN" sz="2400" spc="100" dirty="0">
                              <a:latin typeface="Calibri" pitchFamily="34" charset="0"/>
                            </a:rPr>
                            <a:t>= - 1.645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2400" b="0" i="1" spc="100" smtClean="0">
                                      <a:latin typeface="Cambria Math"/>
                                    </a:rPr>
                                  </m:ctrlPr>
                                </m:sSubPr>
                                <m:e>
                                  <m:r>
                                    <a:rPr lang="en-US" sz="2400" b="0" i="1" spc="100" smtClean="0">
                                      <a:latin typeface="Cambria Math"/>
                                    </a:rPr>
                                    <m:t>𝑍</m:t>
                                  </m:r>
                                </m:e>
                                <m:sub>
                                  <m:r>
                                    <a:rPr lang="en-US" sz="2400" b="0" i="1" spc="100" smtClean="0">
                                      <a:latin typeface="Cambria Math"/>
                                      <a:ea typeface="Cambria Math"/>
                                    </a:rPr>
                                    <m:t>∝</m:t>
                                  </m:r>
                                </m:sub>
                              </m:sSub>
                            </m:oMath>
                          </a14:m>
                          <a:r>
                            <a:rPr lang="en-IN" sz="2400" spc="100" dirty="0">
                              <a:latin typeface="Calibri" pitchFamily="34" charset="0"/>
                            </a:rPr>
                            <a:t>=- 1.28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802455411"/>
                  </p:ext>
                </p:extLst>
              </p:nvPr>
            </p:nvGraphicFramePr>
            <p:xfrm>
              <a:off x="464292" y="1432655"/>
              <a:ext cx="10708105" cy="2965450"/>
            </p:xfrm>
            <a:graphic>
              <a:graphicData uri="http://schemas.openxmlformats.org/drawingml/2006/table">
                <a:tbl>
                  <a:tblPr firstRow="1" bandRow="1">
                    <a:tableStyleId>{5C22544A-7EE6-4342-B048-85BDC9FD1C3A}</a:tableStyleId>
                  </a:tblPr>
                  <a:tblGrid>
                    <a:gridCol w="2967822">
                      <a:extLst>
                        <a:ext uri="{9D8B030D-6E8A-4147-A177-3AD203B41FA5}">
                          <a16:colId xmlns:a16="http://schemas.microsoft.com/office/drawing/2014/main" xmlns="" xmlns:a14="http://schemas.microsoft.com/office/drawing/2010/main" val="20000"/>
                        </a:ext>
                      </a:extLst>
                    </a:gridCol>
                    <a:gridCol w="2586632">
                      <a:extLst>
                        <a:ext uri="{9D8B030D-6E8A-4147-A177-3AD203B41FA5}">
                          <a16:colId xmlns:a16="http://schemas.microsoft.com/office/drawing/2014/main" xmlns="" xmlns:a14="http://schemas.microsoft.com/office/drawing/2010/main" val="20001"/>
                        </a:ext>
                      </a:extLst>
                    </a:gridCol>
                    <a:gridCol w="2531007">
                      <a:extLst>
                        <a:ext uri="{9D8B030D-6E8A-4147-A177-3AD203B41FA5}">
                          <a16:colId xmlns:a16="http://schemas.microsoft.com/office/drawing/2014/main" xmlns="" xmlns:a14="http://schemas.microsoft.com/office/drawing/2010/main" val="20002"/>
                        </a:ext>
                      </a:extLst>
                    </a:gridCol>
                    <a:gridCol w="2622644">
                      <a:extLst>
                        <a:ext uri="{9D8B030D-6E8A-4147-A177-3AD203B41FA5}">
                          <a16:colId xmlns:a16="http://schemas.microsoft.com/office/drawing/2014/main" xmlns="" xmlns:a14="http://schemas.microsoft.com/office/drawing/2010/main" val="20003"/>
                        </a:ext>
                      </a:extLst>
                    </a:gridCol>
                  </a:tblGrid>
                  <a:tr h="548336">
                    <a:tc>
                      <a:txBody>
                        <a:bodyPr/>
                        <a:lstStyle/>
                        <a:p>
                          <a:pPr algn="ctr"/>
                          <a:r>
                            <a:rPr lang="en-US" sz="2400" spc="100" dirty="0">
                              <a:latin typeface="Calibri" pitchFamily="34" charset="0"/>
                            </a:rPr>
                            <a:t>Critical value (Z</a:t>
                          </a:r>
                          <a:r>
                            <a:rPr lang="el-GR" sz="2400" spc="100" baseline="-25000" dirty="0">
                              <a:latin typeface="Calibri" pitchFamily="34" charset="0"/>
                            </a:rPr>
                            <a:t>α</a:t>
                          </a:r>
                          <a:r>
                            <a:rPr lang="en-US" sz="2400" spc="100" dirty="0">
                              <a:latin typeface="Calibri" pitchFamily="34" charset="0"/>
                            </a:rPr>
                            <a:t>)</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35B69"/>
                        </a:solidFill>
                      </a:tcPr>
                    </a:tc>
                    <a:tc gridSpan="3">
                      <a:txBody>
                        <a:bodyPr/>
                        <a:lstStyle/>
                        <a:p>
                          <a:pPr algn="ctr"/>
                          <a:r>
                            <a:rPr lang="en-US" sz="2400" spc="100" dirty="0">
                              <a:latin typeface="Calibri" pitchFamily="34" charset="0"/>
                            </a:rPr>
                            <a:t>Level of significance </a:t>
                          </a:r>
                          <a:r>
                            <a:rPr lang="el-GR" sz="2400" spc="100" dirty="0">
                              <a:latin typeface="Calibri" pitchFamily="34" charset="0"/>
                            </a:rPr>
                            <a:t>α</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35B69"/>
                        </a:solidFill>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xmlns="" xmlns:a14="http://schemas.microsoft.com/office/drawing/2010/main" val="10000"/>
                      </a:ext>
                    </a:extLst>
                  </a:tr>
                  <a:tr h="457200">
                    <a:tc>
                      <a:txBody>
                        <a:bodyPr/>
                        <a:lstStyle/>
                        <a:p>
                          <a:pPr algn="ct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spc="100" dirty="0">
                              <a:latin typeface="Calibri" pitchFamily="34" charset="0"/>
                            </a:rPr>
                            <a:t>1</a:t>
                          </a:r>
                          <a:r>
                            <a:rPr lang="en-US" sz="2400" spc="100" baseline="0" dirty="0">
                              <a:latin typeface="Calibri" pitchFamily="34" charset="0"/>
                            </a:rPr>
                            <a:t> </a:t>
                          </a:r>
                          <a:r>
                            <a:rPr lang="en-US" sz="2400" spc="100" baseline="0" dirty="0" smtClean="0">
                              <a:latin typeface="Calibri" pitchFamily="34" charset="0"/>
                            </a:rPr>
                            <a:t>% (</a:t>
                          </a:r>
                          <a:r>
                            <a:rPr lang="el-GR" sz="2400" spc="100" dirty="0" smtClean="0">
                              <a:latin typeface="Calibri" pitchFamily="34" charset="0"/>
                            </a:rPr>
                            <a:t>α</a:t>
                          </a:r>
                          <a:r>
                            <a:rPr lang="en-IN" sz="2400" spc="100" dirty="0" smtClean="0">
                              <a:latin typeface="Calibri" pitchFamily="34" charset="0"/>
                            </a:rPr>
                            <a:t>=0.01)</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spc="100" dirty="0">
                              <a:latin typeface="Calibri" pitchFamily="34" charset="0"/>
                            </a:rPr>
                            <a:t>5 </a:t>
                          </a:r>
                          <a:r>
                            <a:rPr lang="en-US" sz="2400" spc="100" dirty="0" smtClean="0">
                              <a:latin typeface="Calibri" pitchFamily="34" charset="0"/>
                            </a:rPr>
                            <a:t>% </a:t>
                          </a:r>
                          <a:r>
                            <a:rPr lang="en-US" sz="2400" spc="100" baseline="0" dirty="0" smtClean="0">
                              <a:latin typeface="Calibri" pitchFamily="34" charset="0"/>
                            </a:rPr>
                            <a:t>(</a:t>
                          </a:r>
                          <a:r>
                            <a:rPr lang="el-GR" sz="2400" spc="100" dirty="0" smtClean="0">
                              <a:latin typeface="Calibri" pitchFamily="34" charset="0"/>
                            </a:rPr>
                            <a:t>α</a:t>
                          </a:r>
                          <a:r>
                            <a:rPr lang="en-IN" sz="2400" spc="100" dirty="0" smtClean="0">
                              <a:latin typeface="Calibri" pitchFamily="34" charset="0"/>
                            </a:rPr>
                            <a:t>=0.05)</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spc="100" dirty="0">
                              <a:latin typeface="Calibri" pitchFamily="34" charset="0"/>
                            </a:rPr>
                            <a:t>10 </a:t>
                          </a:r>
                          <a:r>
                            <a:rPr lang="en-US" sz="2400" spc="100" dirty="0" smtClean="0">
                              <a:latin typeface="Calibri" pitchFamily="34" charset="0"/>
                            </a:rPr>
                            <a:t>% </a:t>
                          </a:r>
                          <a:r>
                            <a:rPr lang="en-US" sz="2400" spc="100" baseline="0" dirty="0" smtClean="0">
                              <a:latin typeface="Calibri" pitchFamily="34" charset="0"/>
                            </a:rPr>
                            <a:t>(</a:t>
                          </a:r>
                          <a:r>
                            <a:rPr lang="el-GR" sz="2400" spc="100" dirty="0" smtClean="0">
                              <a:latin typeface="Calibri" pitchFamily="34" charset="0"/>
                            </a:rPr>
                            <a:t>α</a:t>
                          </a:r>
                          <a:r>
                            <a:rPr lang="en-IN" sz="2400" spc="100" dirty="0" smtClean="0">
                              <a:latin typeface="Calibri" pitchFamily="34" charset="0"/>
                            </a:rPr>
                            <a:t>=0.1)</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xmlns:a14="http://schemas.microsoft.com/office/drawing/2010/main" val="10001"/>
                      </a:ext>
                    </a:extLst>
                  </a:tr>
                  <a:tr h="468578">
                    <a:tc>
                      <a:txBody>
                        <a:bodyPr/>
                        <a:lstStyle/>
                        <a:p>
                          <a:pPr algn="ctr"/>
                          <a:r>
                            <a:rPr lang="en-US" sz="2400" spc="100" dirty="0">
                              <a:latin typeface="Calibri" pitchFamily="34" charset="0"/>
                            </a:rPr>
                            <a:t>Two tailed test</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15094" t="-224675" r="-200000" b="-3207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19231" t="-224675" r="-103846" b="-3207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8837" t="-224675" r="-465" b="-320779"/>
                          </a:stretch>
                        </a:blipFill>
                      </a:tcPr>
                    </a:tc>
                    <a:extLst>
                      <a:ext uri="{0D108BD9-81ED-4DB2-BD59-A6C34878D82A}">
                        <a16:rowId xmlns:a16="http://schemas.microsoft.com/office/drawing/2014/main" xmlns="" xmlns:a14="http://schemas.microsoft.com/office/drawing/2010/main" val="10002"/>
                      </a:ext>
                    </a:extLst>
                  </a:tr>
                  <a:tr h="636871">
                    <a:tc>
                      <a:txBody>
                        <a:bodyPr/>
                        <a:lstStyle/>
                        <a:p>
                          <a:pPr algn="ctr"/>
                          <a:r>
                            <a:rPr lang="en-US" sz="2400" spc="100" dirty="0">
                              <a:latin typeface="Calibri" pitchFamily="34" charset="0"/>
                            </a:rPr>
                            <a:t>Right tailed test</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15094" t="-238095" r="-200000" b="-1352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19231" t="-238095" r="-103846" b="-13523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8837" t="-238095" r="-465" b="-135238"/>
                          </a:stretch>
                        </a:blipFill>
                      </a:tcPr>
                    </a:tc>
                    <a:extLst>
                      <a:ext uri="{0D108BD9-81ED-4DB2-BD59-A6C34878D82A}">
                        <a16:rowId xmlns:a16="http://schemas.microsoft.com/office/drawing/2014/main" xmlns="" xmlns:a14="http://schemas.microsoft.com/office/drawing/2010/main" val="10003"/>
                      </a:ext>
                    </a:extLst>
                  </a:tr>
                  <a:tr h="854465">
                    <a:tc>
                      <a:txBody>
                        <a:bodyPr/>
                        <a:lstStyle/>
                        <a:p>
                          <a:pPr algn="ctr"/>
                          <a:r>
                            <a:rPr lang="en-US" sz="2400" spc="100" dirty="0">
                              <a:latin typeface="Calibri" pitchFamily="34" charset="0"/>
                            </a:rPr>
                            <a:t>Left tailed</a:t>
                          </a:r>
                          <a:r>
                            <a:rPr lang="en-US" sz="2400" spc="100" baseline="0" dirty="0">
                              <a:latin typeface="Calibri" pitchFamily="34" charset="0"/>
                            </a:rPr>
                            <a:t> test</a:t>
                          </a:r>
                          <a:endParaRPr lang="en-IN" sz="2400" spc="1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115094" t="-253571" r="-200000" b="-142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219231" t="-253571" r="-103846" b="-142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0">
                          <a:blip r:embed="rId2"/>
                          <a:stretch>
                            <a:fillRect l="-308837" t="-253571" r="-465" b="-1429"/>
                          </a:stretch>
                        </a:blipFill>
                      </a:tcPr>
                    </a:tc>
                    <a:extLst>
                      <a:ext uri="{0D108BD9-81ED-4DB2-BD59-A6C34878D82A}">
                        <a16:rowId xmlns:a16="http://schemas.microsoft.com/office/drawing/2014/main" xmlns="" xmlns:a14="http://schemas.microsoft.com/office/drawing/2010/main" val="10004"/>
                      </a:ext>
                    </a:extLst>
                  </a:tr>
                </a:tbl>
              </a:graphicData>
            </a:graphic>
          </p:graphicFrame>
        </mc:Fallback>
      </mc:AlternateContent>
    </p:spTree>
    <p:extLst>
      <p:ext uri="{BB962C8B-B14F-4D97-AF65-F5344CB8AC3E}">
        <p14:creationId xmlns:p14="http://schemas.microsoft.com/office/powerpoint/2010/main" val="424577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wipe(left)">
                                      <p:cBhvr>
                                        <p:cTn id="15" dur="1000"/>
                                        <p:tgtEl>
                                          <p:spTgt spid="3">
                                            <p:txEl>
                                              <p:pRg st="9" end="9"/>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wipe(left)">
                                      <p:cBhvr>
                                        <p:cTn id="18" dur="1000"/>
                                        <p:tgtEl>
                                          <p:spTgt spid="3">
                                            <p:txEl>
                                              <p:pRg st="10" end="1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Effect transition="in" filter="wipe(left)">
                                      <p:cBhvr>
                                        <p:cTn id="23"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1354217"/>
          </a:xfrm>
          <a:prstGeom prst="rect">
            <a:avLst/>
          </a:prstGeom>
          <a:solidFill>
            <a:srgbClr val="435B69"/>
          </a:solidFill>
          <a:ln w="57150">
            <a:solidFill>
              <a:srgbClr val="435B69"/>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a:p>
            <a:endParaRPr lang="en-IN" sz="2800" dirty="0">
              <a:solidFill>
                <a:schemeClr val="bg1"/>
              </a:solidFill>
            </a:endParaRPr>
          </a:p>
        </p:txBody>
      </p:sp>
      <p:sp>
        <p:nvSpPr>
          <p:cNvPr id="3" name="TextBox 2">
            <a:extLst>
              <a:ext uri="{FF2B5EF4-FFF2-40B4-BE49-F238E27FC236}">
                <a16:creationId xmlns="" xmlns:a16="http://schemas.microsoft.com/office/drawing/2014/main" id="{49AC3854-0C3D-4799-B58F-ECFDAAD0C08C}"/>
              </a:ext>
            </a:extLst>
          </p:cNvPr>
          <p:cNvSpPr txBox="1"/>
          <p:nvPr/>
        </p:nvSpPr>
        <p:spPr>
          <a:xfrm>
            <a:off x="-1" y="1193440"/>
            <a:ext cx="12262333" cy="5693866"/>
          </a:xfrm>
          <a:prstGeom prst="rect">
            <a:avLst/>
          </a:prstGeom>
          <a:solidFill>
            <a:srgbClr val="69ABC3"/>
          </a:solidFill>
          <a:ln w="57150">
            <a:solidFill>
              <a:srgbClr val="69ABC3"/>
            </a:solidFill>
          </a:ln>
        </p:spPr>
        <p:txBody>
          <a:bodyPr wrap="square" rtlCol="0">
            <a:spAutoFit/>
          </a:bodyPr>
          <a:lstStyle/>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solidFill>
                  <a:schemeClr val="bg1"/>
                </a:solidFill>
              </a:rPr>
              <a:t> </a:t>
            </a:r>
          </a:p>
        </p:txBody>
      </p:sp>
      <p:sp>
        <p:nvSpPr>
          <p:cNvPr id="8" name="Freeform 7"/>
          <p:cNvSpPr/>
          <p:nvPr/>
        </p:nvSpPr>
        <p:spPr>
          <a:xfrm>
            <a:off x="1010652" y="2480686"/>
            <a:ext cx="6983171" cy="2749149"/>
          </a:xfrm>
          <a:custGeom>
            <a:avLst/>
            <a:gdLst>
              <a:gd name="connsiteX0" fmla="*/ 0 w 5366084"/>
              <a:gd name="connsiteY0" fmla="*/ 1733201 h 1901643"/>
              <a:gd name="connsiteX1" fmla="*/ 2189748 w 5366084"/>
              <a:gd name="connsiteY1" fmla="*/ 654 h 1901643"/>
              <a:gd name="connsiteX2" fmla="*/ 5173579 w 5366084"/>
              <a:gd name="connsiteY2" fmla="*/ 1901643 h 1901643"/>
              <a:gd name="connsiteX3" fmla="*/ 5173579 w 5366084"/>
              <a:gd name="connsiteY3" fmla="*/ 1901643 h 1901643"/>
              <a:gd name="connsiteX4" fmla="*/ 5366084 w 5366084"/>
              <a:gd name="connsiteY4" fmla="*/ 1901643 h 1901643"/>
              <a:gd name="connsiteX5" fmla="*/ 5366084 w 5366084"/>
              <a:gd name="connsiteY5" fmla="*/ 1901643 h 1901643"/>
              <a:gd name="connsiteX0" fmla="*/ 0 w 5366084"/>
              <a:gd name="connsiteY0" fmla="*/ 1733201 h 1901643"/>
              <a:gd name="connsiteX1" fmla="*/ 2189748 w 5366084"/>
              <a:gd name="connsiteY1" fmla="*/ 654 h 1901643"/>
              <a:gd name="connsiteX2" fmla="*/ 5173579 w 5366084"/>
              <a:gd name="connsiteY2" fmla="*/ 1901643 h 1901643"/>
              <a:gd name="connsiteX3" fmla="*/ 5173579 w 5366084"/>
              <a:gd name="connsiteY3" fmla="*/ 1901643 h 1901643"/>
              <a:gd name="connsiteX4" fmla="*/ 5366084 w 5366084"/>
              <a:gd name="connsiteY4" fmla="*/ 1901643 h 1901643"/>
              <a:gd name="connsiteX0" fmla="*/ 0 w 5173579"/>
              <a:gd name="connsiteY0" fmla="*/ 1733201 h 1901643"/>
              <a:gd name="connsiteX1" fmla="*/ 2189748 w 5173579"/>
              <a:gd name="connsiteY1" fmla="*/ 654 h 1901643"/>
              <a:gd name="connsiteX2" fmla="*/ 5173579 w 5173579"/>
              <a:gd name="connsiteY2" fmla="*/ 1901643 h 1901643"/>
              <a:gd name="connsiteX3" fmla="*/ 5173579 w 5173579"/>
              <a:gd name="connsiteY3" fmla="*/ 1901643 h 1901643"/>
            </a:gdLst>
            <a:ahLst/>
            <a:cxnLst>
              <a:cxn ang="0">
                <a:pos x="connsiteX0" y="connsiteY0"/>
              </a:cxn>
              <a:cxn ang="0">
                <a:pos x="connsiteX1" y="connsiteY1"/>
              </a:cxn>
              <a:cxn ang="0">
                <a:pos x="connsiteX2" y="connsiteY2"/>
              </a:cxn>
              <a:cxn ang="0">
                <a:pos x="connsiteX3" y="connsiteY3"/>
              </a:cxn>
            </a:cxnLst>
            <a:rect l="l" t="t" r="r" b="b"/>
            <a:pathLst>
              <a:path w="5173579" h="1901643">
                <a:moveTo>
                  <a:pt x="0" y="1733201"/>
                </a:moveTo>
                <a:cubicBezTo>
                  <a:pt x="663742" y="852890"/>
                  <a:pt x="1327485" y="-27420"/>
                  <a:pt x="2189748" y="654"/>
                </a:cubicBezTo>
                <a:cubicBezTo>
                  <a:pt x="3052011" y="28728"/>
                  <a:pt x="5173579" y="1901643"/>
                  <a:pt x="5173579" y="1901643"/>
                </a:cubicBezTo>
                <a:lnTo>
                  <a:pt x="5173579" y="1901643"/>
                </a:lnTo>
              </a:path>
            </a:pathLst>
          </a:custGeom>
          <a:ln w="444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3200" dirty="0">
                <a:solidFill>
                  <a:schemeClr val="bg1"/>
                </a:solidFill>
              </a:rPr>
              <a:t>                 Acceptance region</a:t>
            </a:r>
            <a:endParaRPr lang="en-IN" sz="3200" dirty="0">
              <a:solidFill>
                <a:schemeClr val="bg1"/>
              </a:solidFill>
            </a:endParaRPr>
          </a:p>
        </p:txBody>
      </p:sp>
      <p:cxnSp>
        <p:nvCxnSpPr>
          <p:cNvPr id="10" name="Straight Arrow Connector 9"/>
          <p:cNvCxnSpPr/>
          <p:nvPr/>
        </p:nvCxnSpPr>
        <p:spPr>
          <a:xfrm>
            <a:off x="625642" y="5366084"/>
            <a:ext cx="8013032" cy="0"/>
          </a:xfrm>
          <a:prstGeom prst="straightConnector1">
            <a:avLst/>
          </a:prstGeom>
          <a:ln w="4762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898233" y="1997244"/>
            <a:ext cx="96252" cy="3729788"/>
          </a:xfrm>
          <a:prstGeom prst="straightConnector1">
            <a:avLst/>
          </a:prstGeom>
          <a:ln w="412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299411" y="4450961"/>
            <a:ext cx="537410" cy="69880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641431" y="4040373"/>
            <a:ext cx="0" cy="1325711"/>
          </a:xfrm>
          <a:prstGeom prst="line">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641431" y="4450961"/>
            <a:ext cx="481264" cy="69880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821905" y="4703228"/>
            <a:ext cx="521369" cy="66285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122695" y="4735561"/>
            <a:ext cx="441158" cy="63052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7343274" y="4887962"/>
            <a:ext cx="372979" cy="4781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641431" y="4235116"/>
            <a:ext cx="316832" cy="368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836821" y="4014538"/>
            <a:ext cx="0" cy="1503946"/>
          </a:xfrm>
          <a:prstGeom prst="line">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568116" y="4235116"/>
            <a:ext cx="268705" cy="5004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165058" y="4735561"/>
            <a:ext cx="537410" cy="63052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 idx="0"/>
          </p:cNvCxnSpPr>
          <p:nvPr/>
        </p:nvCxnSpPr>
        <p:spPr>
          <a:xfrm>
            <a:off x="1010652" y="4986323"/>
            <a:ext cx="423111" cy="37976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Curved Connector 95"/>
          <p:cNvCxnSpPr/>
          <p:nvPr/>
        </p:nvCxnSpPr>
        <p:spPr>
          <a:xfrm>
            <a:off x="585537" y="3807260"/>
            <a:ext cx="914400" cy="914400"/>
          </a:xfrm>
          <a:prstGeom prst="curved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Curved Connector 96"/>
          <p:cNvCxnSpPr/>
          <p:nvPr/>
        </p:nvCxnSpPr>
        <p:spPr>
          <a:xfrm rot="10800000" flipV="1">
            <a:off x="7343274" y="3862137"/>
            <a:ext cx="1295400" cy="950493"/>
          </a:xfrm>
          <a:prstGeom prst="curved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8975558" y="3652192"/>
            <a:ext cx="1371600" cy="830997"/>
          </a:xfrm>
          <a:prstGeom prst="rect">
            <a:avLst/>
          </a:prstGeom>
          <a:noFill/>
        </p:spPr>
        <p:txBody>
          <a:bodyPr wrap="square" rtlCol="0">
            <a:spAutoFit/>
          </a:bodyPr>
          <a:lstStyle/>
          <a:p>
            <a:r>
              <a:rPr lang="en-US" sz="2400" dirty="0">
                <a:solidFill>
                  <a:schemeClr val="bg1"/>
                </a:solidFill>
              </a:rPr>
              <a:t>Rejection region</a:t>
            </a:r>
            <a:endParaRPr lang="en-IN" sz="2400" dirty="0">
              <a:solidFill>
                <a:schemeClr val="bg1"/>
              </a:solidFill>
            </a:endParaRPr>
          </a:p>
        </p:txBody>
      </p:sp>
      <p:sp>
        <p:nvSpPr>
          <p:cNvPr id="103" name="TextBox 102"/>
          <p:cNvSpPr txBox="1"/>
          <p:nvPr/>
        </p:nvSpPr>
        <p:spPr>
          <a:xfrm>
            <a:off x="128337" y="2682224"/>
            <a:ext cx="1371600" cy="830997"/>
          </a:xfrm>
          <a:prstGeom prst="rect">
            <a:avLst/>
          </a:prstGeom>
          <a:noFill/>
        </p:spPr>
        <p:txBody>
          <a:bodyPr wrap="square" rtlCol="0">
            <a:spAutoFit/>
          </a:bodyPr>
          <a:lstStyle/>
          <a:p>
            <a:r>
              <a:rPr lang="en-US" sz="2400" dirty="0">
                <a:solidFill>
                  <a:schemeClr val="bg1"/>
                </a:solidFill>
              </a:rPr>
              <a:t>Rejection region</a:t>
            </a:r>
            <a:endParaRPr lang="en-IN" sz="2400" dirty="0">
              <a:solidFill>
                <a:schemeClr val="bg1"/>
              </a:solidFill>
            </a:endParaRPr>
          </a:p>
        </p:txBody>
      </p:sp>
      <p:sp>
        <p:nvSpPr>
          <p:cNvPr id="104" name="TextBox 103"/>
          <p:cNvSpPr txBox="1"/>
          <p:nvPr/>
        </p:nvSpPr>
        <p:spPr>
          <a:xfrm>
            <a:off x="3587161" y="1422813"/>
            <a:ext cx="814647" cy="523220"/>
          </a:xfrm>
          <a:prstGeom prst="rect">
            <a:avLst/>
          </a:prstGeom>
          <a:noFill/>
        </p:spPr>
        <p:txBody>
          <a:bodyPr wrap="none" rtlCol="0">
            <a:spAutoFit/>
          </a:bodyPr>
          <a:lstStyle/>
          <a:p>
            <a:r>
              <a:rPr lang="en-US" sz="2800" dirty="0">
                <a:solidFill>
                  <a:schemeClr val="bg1"/>
                </a:solidFill>
              </a:rPr>
              <a:t>P(Z)</a:t>
            </a:r>
            <a:endParaRPr lang="en-IN" sz="2800" dirty="0">
              <a:solidFill>
                <a:schemeClr val="bg1"/>
              </a:solidFill>
            </a:endParaRPr>
          </a:p>
        </p:txBody>
      </p:sp>
      <p:sp>
        <p:nvSpPr>
          <p:cNvPr id="105" name="TextBox 104"/>
          <p:cNvSpPr txBox="1"/>
          <p:nvPr/>
        </p:nvSpPr>
        <p:spPr>
          <a:xfrm>
            <a:off x="1624263" y="5518484"/>
            <a:ext cx="633507" cy="584775"/>
          </a:xfrm>
          <a:prstGeom prst="rect">
            <a:avLst/>
          </a:prstGeom>
          <a:noFill/>
        </p:spPr>
        <p:txBody>
          <a:bodyPr wrap="none" rtlCol="0">
            <a:spAutoFit/>
          </a:bodyPr>
          <a:lstStyle/>
          <a:p>
            <a:r>
              <a:rPr lang="en-US" sz="3200" dirty="0">
                <a:solidFill>
                  <a:schemeClr val="bg1"/>
                </a:solidFill>
              </a:rPr>
              <a:t>- </a:t>
            </a:r>
            <a:r>
              <a:rPr lang="el-GR" sz="3200" dirty="0">
                <a:solidFill>
                  <a:schemeClr val="bg1"/>
                </a:solidFill>
              </a:rPr>
              <a:t>α</a:t>
            </a:r>
            <a:endParaRPr lang="en-IN" sz="3200" dirty="0">
              <a:solidFill>
                <a:schemeClr val="bg1"/>
              </a:solidFill>
            </a:endParaRPr>
          </a:p>
        </p:txBody>
      </p:sp>
      <p:sp>
        <p:nvSpPr>
          <p:cNvPr id="106" name="TextBox 105"/>
          <p:cNvSpPr txBox="1"/>
          <p:nvPr/>
        </p:nvSpPr>
        <p:spPr>
          <a:xfrm>
            <a:off x="6324677" y="5518484"/>
            <a:ext cx="557386" cy="584775"/>
          </a:xfrm>
          <a:prstGeom prst="rect">
            <a:avLst/>
          </a:prstGeom>
          <a:noFill/>
        </p:spPr>
        <p:txBody>
          <a:bodyPr wrap="square" rtlCol="0">
            <a:spAutoFit/>
          </a:bodyPr>
          <a:lstStyle/>
          <a:p>
            <a:r>
              <a:rPr lang="en-US" sz="3200" dirty="0">
                <a:solidFill>
                  <a:schemeClr val="bg1"/>
                </a:solidFill>
              </a:rPr>
              <a:t> </a:t>
            </a:r>
            <a:r>
              <a:rPr lang="el-GR" sz="3200" dirty="0">
                <a:solidFill>
                  <a:schemeClr val="bg1"/>
                </a:solidFill>
              </a:rPr>
              <a:t>α</a:t>
            </a:r>
            <a:endParaRPr lang="en-IN" sz="3200" dirty="0">
              <a:solidFill>
                <a:schemeClr val="bg1"/>
              </a:solidFill>
            </a:endParaRPr>
          </a:p>
        </p:txBody>
      </p:sp>
      <p:sp>
        <p:nvSpPr>
          <p:cNvPr id="107" name="TextBox 106"/>
          <p:cNvSpPr txBox="1"/>
          <p:nvPr/>
        </p:nvSpPr>
        <p:spPr>
          <a:xfrm>
            <a:off x="3546927" y="5465422"/>
            <a:ext cx="447558" cy="523220"/>
          </a:xfrm>
          <a:prstGeom prst="rect">
            <a:avLst/>
          </a:prstGeom>
          <a:noFill/>
        </p:spPr>
        <p:txBody>
          <a:bodyPr wrap="none" rtlCol="0">
            <a:spAutoFit/>
          </a:bodyPr>
          <a:lstStyle/>
          <a:p>
            <a:r>
              <a:rPr lang="en-US" sz="2800" dirty="0">
                <a:solidFill>
                  <a:schemeClr val="bg1"/>
                </a:solidFill>
              </a:rPr>
              <a:t>O</a:t>
            </a:r>
            <a:endParaRPr lang="en-IN" sz="2800" dirty="0">
              <a:solidFill>
                <a:schemeClr val="bg1"/>
              </a:solidFill>
            </a:endParaRPr>
          </a:p>
        </p:txBody>
      </p:sp>
    </p:spTree>
    <p:extLst>
      <p:ext uri="{BB962C8B-B14F-4D97-AF65-F5344CB8AC3E}">
        <p14:creationId xmlns:p14="http://schemas.microsoft.com/office/powerpoint/2010/main" val="93743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4"/>
                                        </p:tgtEl>
                                        <p:attrNameLst>
                                          <p:attrName>style.visibility</p:attrName>
                                        </p:attrNameLst>
                                      </p:cBhvr>
                                      <p:to>
                                        <p:strVal val="visible"/>
                                      </p:to>
                                    </p:set>
                                    <p:animEffect transition="in" filter="fade">
                                      <p:cBhvr>
                                        <p:cTn id="35" dur="1000"/>
                                        <p:tgtEl>
                                          <p:spTgt spid="64"/>
                                        </p:tgtEl>
                                      </p:cBhvr>
                                    </p:animEffect>
                                    <p:anim calcmode="lin" valueType="num">
                                      <p:cBhvr>
                                        <p:cTn id="36" dur="1000" fill="hold"/>
                                        <p:tgtEl>
                                          <p:spTgt spid="64"/>
                                        </p:tgtEl>
                                        <p:attrNameLst>
                                          <p:attrName>ppt_x</p:attrName>
                                        </p:attrNameLst>
                                      </p:cBhvr>
                                      <p:tavLst>
                                        <p:tav tm="0">
                                          <p:val>
                                            <p:strVal val="#ppt_x"/>
                                          </p:val>
                                        </p:tav>
                                        <p:tav tm="100000">
                                          <p:val>
                                            <p:strVal val="#ppt_x"/>
                                          </p:val>
                                        </p:tav>
                                      </p:tavLst>
                                    </p:anim>
                                    <p:anim calcmode="lin" valueType="num">
                                      <p:cBhvr>
                                        <p:cTn id="37"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8"/>
                                        </p:tgtEl>
                                        <p:attrNameLst>
                                          <p:attrName>style.visibility</p:attrName>
                                        </p:attrNameLst>
                                      </p:cBhvr>
                                      <p:to>
                                        <p:strVal val="visible"/>
                                      </p:to>
                                    </p:set>
                                    <p:animEffect transition="in" filter="fade">
                                      <p:cBhvr>
                                        <p:cTn id="42" dur="1000"/>
                                        <p:tgtEl>
                                          <p:spTgt spid="68"/>
                                        </p:tgtEl>
                                      </p:cBhvr>
                                    </p:animEffect>
                                    <p:anim calcmode="lin" valueType="num">
                                      <p:cBhvr>
                                        <p:cTn id="43" dur="1000" fill="hold"/>
                                        <p:tgtEl>
                                          <p:spTgt spid="68"/>
                                        </p:tgtEl>
                                        <p:attrNameLst>
                                          <p:attrName>ppt_x</p:attrName>
                                        </p:attrNameLst>
                                      </p:cBhvr>
                                      <p:tavLst>
                                        <p:tav tm="0">
                                          <p:val>
                                            <p:strVal val="#ppt_x"/>
                                          </p:val>
                                        </p:tav>
                                        <p:tav tm="100000">
                                          <p:val>
                                            <p:strVal val="#ppt_x"/>
                                          </p:val>
                                        </p:tav>
                                      </p:tavLst>
                                    </p:anim>
                                    <p:anim calcmode="lin" valueType="num">
                                      <p:cBhvr>
                                        <p:cTn id="44"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1000"/>
                                        <p:tgtEl>
                                          <p:spTgt spid="19"/>
                                        </p:tgtEl>
                                      </p:cBhvr>
                                    </p:animEffect>
                                    <p:anim calcmode="lin" valueType="num">
                                      <p:cBhvr>
                                        <p:cTn id="50" dur="1000" fill="hold"/>
                                        <p:tgtEl>
                                          <p:spTgt spid="19"/>
                                        </p:tgtEl>
                                        <p:attrNameLst>
                                          <p:attrName>ppt_x</p:attrName>
                                        </p:attrNameLst>
                                      </p:cBhvr>
                                      <p:tavLst>
                                        <p:tav tm="0">
                                          <p:val>
                                            <p:strVal val="#ppt_x"/>
                                          </p:val>
                                        </p:tav>
                                        <p:tav tm="100000">
                                          <p:val>
                                            <p:strVal val="#ppt_x"/>
                                          </p:val>
                                        </p:tav>
                                      </p:tavLst>
                                    </p:anim>
                                    <p:anim calcmode="lin" valueType="num">
                                      <p:cBhvr>
                                        <p:cTn id="51"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9"/>
                                        </p:tgtEl>
                                        <p:attrNameLst>
                                          <p:attrName>style.visibility</p:attrName>
                                        </p:attrNameLst>
                                      </p:cBhvr>
                                      <p:to>
                                        <p:strVal val="visible"/>
                                      </p:to>
                                    </p:set>
                                    <p:animEffect transition="in" filter="fade">
                                      <p:cBhvr>
                                        <p:cTn id="56" dur="1000"/>
                                        <p:tgtEl>
                                          <p:spTgt spid="79"/>
                                        </p:tgtEl>
                                      </p:cBhvr>
                                    </p:animEffect>
                                    <p:anim calcmode="lin" valueType="num">
                                      <p:cBhvr>
                                        <p:cTn id="57" dur="1000" fill="hold"/>
                                        <p:tgtEl>
                                          <p:spTgt spid="79"/>
                                        </p:tgtEl>
                                        <p:attrNameLst>
                                          <p:attrName>ppt_x</p:attrName>
                                        </p:attrNameLst>
                                      </p:cBhvr>
                                      <p:tavLst>
                                        <p:tav tm="0">
                                          <p:val>
                                            <p:strVal val="#ppt_x"/>
                                          </p:val>
                                        </p:tav>
                                        <p:tav tm="100000">
                                          <p:val>
                                            <p:strVal val="#ppt_x"/>
                                          </p:val>
                                        </p:tav>
                                      </p:tavLst>
                                    </p:anim>
                                    <p:anim calcmode="lin" valueType="num">
                                      <p:cBhvr>
                                        <p:cTn id="58"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1000"/>
                                        <p:tgtEl>
                                          <p:spTgt spid="90"/>
                                        </p:tgtEl>
                                      </p:cBhvr>
                                    </p:animEffect>
                                    <p:anim calcmode="lin" valueType="num">
                                      <p:cBhvr>
                                        <p:cTn id="64" dur="1000" fill="hold"/>
                                        <p:tgtEl>
                                          <p:spTgt spid="90"/>
                                        </p:tgtEl>
                                        <p:attrNameLst>
                                          <p:attrName>ppt_x</p:attrName>
                                        </p:attrNameLst>
                                      </p:cBhvr>
                                      <p:tavLst>
                                        <p:tav tm="0">
                                          <p:val>
                                            <p:strVal val="#ppt_x"/>
                                          </p:val>
                                        </p:tav>
                                        <p:tav tm="100000">
                                          <p:val>
                                            <p:strVal val="#ppt_x"/>
                                          </p:val>
                                        </p:tav>
                                      </p:tavLst>
                                    </p:anim>
                                    <p:anim calcmode="lin" valueType="num">
                                      <p:cBhvr>
                                        <p:cTn id="65"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0"/>
                                        </p:tgtEl>
                                        <p:attrNameLst>
                                          <p:attrName>style.visibility</p:attrName>
                                        </p:attrNameLst>
                                      </p:cBhvr>
                                      <p:to>
                                        <p:strVal val="visible"/>
                                      </p:to>
                                    </p:set>
                                    <p:animEffect transition="in" filter="fade">
                                      <p:cBhvr>
                                        <p:cTn id="70" dur="1000"/>
                                        <p:tgtEl>
                                          <p:spTgt spid="60"/>
                                        </p:tgtEl>
                                      </p:cBhvr>
                                    </p:animEffect>
                                    <p:anim calcmode="lin" valueType="num">
                                      <p:cBhvr>
                                        <p:cTn id="71" dur="1000" fill="hold"/>
                                        <p:tgtEl>
                                          <p:spTgt spid="60"/>
                                        </p:tgtEl>
                                        <p:attrNameLst>
                                          <p:attrName>ppt_x</p:attrName>
                                        </p:attrNameLst>
                                      </p:cBhvr>
                                      <p:tavLst>
                                        <p:tav tm="0">
                                          <p:val>
                                            <p:strVal val="#ppt_x"/>
                                          </p:val>
                                        </p:tav>
                                        <p:tav tm="100000">
                                          <p:val>
                                            <p:strVal val="#ppt_x"/>
                                          </p:val>
                                        </p:tav>
                                      </p:tavLst>
                                    </p:anim>
                                    <p:anim calcmode="lin" valueType="num">
                                      <p:cBhvr>
                                        <p:cTn id="72"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6"/>
                                        </p:tgtEl>
                                        <p:attrNameLst>
                                          <p:attrName>style.visibility</p:attrName>
                                        </p:attrNameLst>
                                      </p:cBhvr>
                                      <p:to>
                                        <p:strVal val="visible"/>
                                      </p:to>
                                    </p:set>
                                    <p:animEffect transition="in" filter="fade">
                                      <p:cBhvr>
                                        <p:cTn id="77" dur="1000"/>
                                        <p:tgtEl>
                                          <p:spTgt spid="36"/>
                                        </p:tgtEl>
                                      </p:cBhvr>
                                    </p:animEffect>
                                    <p:anim calcmode="lin" valueType="num">
                                      <p:cBhvr>
                                        <p:cTn id="78" dur="1000" fill="hold"/>
                                        <p:tgtEl>
                                          <p:spTgt spid="36"/>
                                        </p:tgtEl>
                                        <p:attrNameLst>
                                          <p:attrName>ppt_x</p:attrName>
                                        </p:attrNameLst>
                                      </p:cBhvr>
                                      <p:tavLst>
                                        <p:tav tm="0">
                                          <p:val>
                                            <p:strVal val="#ppt_x"/>
                                          </p:val>
                                        </p:tav>
                                        <p:tav tm="100000">
                                          <p:val>
                                            <p:strVal val="#ppt_x"/>
                                          </p:val>
                                        </p:tav>
                                      </p:tavLst>
                                    </p:anim>
                                    <p:anim calcmode="lin" valueType="num">
                                      <p:cBhvr>
                                        <p:cTn id="7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45"/>
                                        </p:tgtEl>
                                        <p:attrNameLst>
                                          <p:attrName>style.visibility</p:attrName>
                                        </p:attrNameLst>
                                      </p:cBhvr>
                                      <p:to>
                                        <p:strVal val="visible"/>
                                      </p:to>
                                    </p:set>
                                    <p:animEffect transition="in" filter="fade">
                                      <p:cBhvr>
                                        <p:cTn id="84" dur="1000"/>
                                        <p:tgtEl>
                                          <p:spTgt spid="45"/>
                                        </p:tgtEl>
                                      </p:cBhvr>
                                    </p:animEffect>
                                    <p:anim calcmode="lin" valueType="num">
                                      <p:cBhvr>
                                        <p:cTn id="85" dur="1000" fill="hold"/>
                                        <p:tgtEl>
                                          <p:spTgt spid="45"/>
                                        </p:tgtEl>
                                        <p:attrNameLst>
                                          <p:attrName>ppt_x</p:attrName>
                                        </p:attrNameLst>
                                      </p:cBhvr>
                                      <p:tavLst>
                                        <p:tav tm="0">
                                          <p:val>
                                            <p:strVal val="#ppt_x"/>
                                          </p:val>
                                        </p:tav>
                                        <p:tav tm="100000">
                                          <p:val>
                                            <p:strVal val="#ppt_x"/>
                                          </p:val>
                                        </p:tav>
                                      </p:tavLst>
                                    </p:anim>
                                    <p:anim calcmode="lin" valueType="num">
                                      <p:cBhvr>
                                        <p:cTn id="86"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1000"/>
                                        <p:tgtEl>
                                          <p:spTgt spid="56"/>
                                        </p:tgtEl>
                                      </p:cBhvr>
                                    </p:animEffect>
                                    <p:anim calcmode="lin" valueType="num">
                                      <p:cBhvr>
                                        <p:cTn id="92" dur="1000" fill="hold"/>
                                        <p:tgtEl>
                                          <p:spTgt spid="56"/>
                                        </p:tgtEl>
                                        <p:attrNameLst>
                                          <p:attrName>ppt_x</p:attrName>
                                        </p:attrNameLst>
                                      </p:cBhvr>
                                      <p:tavLst>
                                        <p:tav tm="0">
                                          <p:val>
                                            <p:strVal val="#ppt_x"/>
                                          </p:val>
                                        </p:tav>
                                        <p:tav tm="100000">
                                          <p:val>
                                            <p:strVal val="#ppt_x"/>
                                          </p:val>
                                        </p:tav>
                                      </p:tavLst>
                                    </p:anim>
                                    <p:anim calcmode="lin" valueType="num">
                                      <p:cBhvr>
                                        <p:cTn id="9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fade">
                                      <p:cBhvr>
                                        <p:cTn id="98" dur="1000"/>
                                        <p:tgtEl>
                                          <p:spTgt spid="58"/>
                                        </p:tgtEl>
                                      </p:cBhvr>
                                    </p:animEffect>
                                    <p:anim calcmode="lin" valueType="num">
                                      <p:cBhvr>
                                        <p:cTn id="99" dur="1000" fill="hold"/>
                                        <p:tgtEl>
                                          <p:spTgt spid="58"/>
                                        </p:tgtEl>
                                        <p:attrNameLst>
                                          <p:attrName>ppt_x</p:attrName>
                                        </p:attrNameLst>
                                      </p:cBhvr>
                                      <p:tavLst>
                                        <p:tav tm="0">
                                          <p:val>
                                            <p:strVal val="#ppt_x"/>
                                          </p:val>
                                        </p:tav>
                                        <p:tav tm="100000">
                                          <p:val>
                                            <p:strVal val="#ppt_x"/>
                                          </p:val>
                                        </p:tav>
                                      </p:tavLst>
                                    </p:anim>
                                    <p:anim calcmode="lin" valueType="num">
                                      <p:cBhvr>
                                        <p:cTn id="100"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107"/>
                                        </p:tgtEl>
                                        <p:attrNameLst>
                                          <p:attrName>style.visibility</p:attrName>
                                        </p:attrNameLst>
                                      </p:cBhvr>
                                      <p:to>
                                        <p:strVal val="visible"/>
                                      </p:to>
                                    </p:set>
                                    <p:animEffect transition="in" filter="fade">
                                      <p:cBhvr>
                                        <p:cTn id="105" dur="500"/>
                                        <p:tgtEl>
                                          <p:spTgt spid="107"/>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104"/>
                                        </p:tgtEl>
                                        <p:attrNameLst>
                                          <p:attrName>style.visibility</p:attrName>
                                        </p:attrNameLst>
                                      </p:cBhvr>
                                      <p:to>
                                        <p:strVal val="visible"/>
                                      </p:to>
                                    </p:set>
                                    <p:animEffect transition="in" filter="fade">
                                      <p:cBhvr>
                                        <p:cTn id="110" dur="500"/>
                                        <p:tgtEl>
                                          <p:spTgt spid="10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106"/>
                                        </p:tgtEl>
                                        <p:attrNameLst>
                                          <p:attrName>style.visibility</p:attrName>
                                        </p:attrNameLst>
                                      </p:cBhvr>
                                      <p:to>
                                        <p:strVal val="visible"/>
                                      </p:to>
                                    </p:set>
                                    <p:animEffect transition="in" filter="fade">
                                      <p:cBhvr>
                                        <p:cTn id="115" dur="500"/>
                                        <p:tgtEl>
                                          <p:spTgt spid="10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105"/>
                                        </p:tgtEl>
                                        <p:attrNameLst>
                                          <p:attrName>style.visibility</p:attrName>
                                        </p:attrNameLst>
                                      </p:cBhvr>
                                      <p:to>
                                        <p:strVal val="visible"/>
                                      </p:to>
                                    </p:set>
                                    <p:animEffect transition="in" filter="fade">
                                      <p:cBhvr>
                                        <p:cTn id="120" dur="500"/>
                                        <p:tgtEl>
                                          <p:spTgt spid="10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8">
                                            <p:txEl>
                                              <p:pRg st="0" end="0"/>
                                            </p:txEl>
                                          </p:spTgt>
                                        </p:tgtEl>
                                        <p:attrNameLst>
                                          <p:attrName>style.visibility</p:attrName>
                                        </p:attrNameLst>
                                      </p:cBhvr>
                                      <p:to>
                                        <p:strVal val="visible"/>
                                      </p:to>
                                    </p:set>
                                    <p:animEffect transition="in" filter="fade">
                                      <p:cBhvr>
                                        <p:cTn id="125" dur="500"/>
                                        <p:tgtEl>
                                          <p:spTgt spid="8">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nodeType="clickEffect">
                                  <p:stCondLst>
                                    <p:cond delay="0"/>
                                  </p:stCondLst>
                                  <p:childTnLst>
                                    <p:set>
                                      <p:cBhvr>
                                        <p:cTn id="129" dur="1" fill="hold">
                                          <p:stCondLst>
                                            <p:cond delay="0"/>
                                          </p:stCondLst>
                                        </p:cTn>
                                        <p:tgtEl>
                                          <p:spTgt spid="97"/>
                                        </p:tgtEl>
                                        <p:attrNameLst>
                                          <p:attrName>style.visibility</p:attrName>
                                        </p:attrNameLst>
                                      </p:cBhvr>
                                      <p:to>
                                        <p:strVal val="visible"/>
                                      </p:to>
                                    </p:set>
                                    <p:animEffect transition="in" filter="fade">
                                      <p:cBhvr>
                                        <p:cTn id="130" dur="1000"/>
                                        <p:tgtEl>
                                          <p:spTgt spid="97"/>
                                        </p:tgtEl>
                                      </p:cBhvr>
                                    </p:animEffect>
                                    <p:anim calcmode="lin" valueType="num">
                                      <p:cBhvr>
                                        <p:cTn id="131" dur="1000" fill="hold"/>
                                        <p:tgtEl>
                                          <p:spTgt spid="97"/>
                                        </p:tgtEl>
                                        <p:attrNameLst>
                                          <p:attrName>ppt_x</p:attrName>
                                        </p:attrNameLst>
                                      </p:cBhvr>
                                      <p:tavLst>
                                        <p:tav tm="0">
                                          <p:val>
                                            <p:strVal val="#ppt_x"/>
                                          </p:val>
                                        </p:tav>
                                        <p:tav tm="100000">
                                          <p:val>
                                            <p:strVal val="#ppt_x"/>
                                          </p:val>
                                        </p:tav>
                                      </p:tavLst>
                                    </p:anim>
                                    <p:anim calcmode="lin" valueType="num">
                                      <p:cBhvr>
                                        <p:cTn id="132"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nodeType="clickEffect">
                                  <p:stCondLst>
                                    <p:cond delay="0"/>
                                  </p:stCondLst>
                                  <p:childTnLst>
                                    <p:set>
                                      <p:cBhvr>
                                        <p:cTn id="136" dur="1" fill="hold">
                                          <p:stCondLst>
                                            <p:cond delay="0"/>
                                          </p:stCondLst>
                                        </p:cTn>
                                        <p:tgtEl>
                                          <p:spTgt spid="96"/>
                                        </p:tgtEl>
                                        <p:attrNameLst>
                                          <p:attrName>style.visibility</p:attrName>
                                        </p:attrNameLst>
                                      </p:cBhvr>
                                      <p:to>
                                        <p:strVal val="visible"/>
                                      </p:to>
                                    </p:set>
                                    <p:animEffect transition="in" filter="fade">
                                      <p:cBhvr>
                                        <p:cTn id="137" dur="1000"/>
                                        <p:tgtEl>
                                          <p:spTgt spid="96"/>
                                        </p:tgtEl>
                                      </p:cBhvr>
                                    </p:animEffect>
                                    <p:anim calcmode="lin" valueType="num">
                                      <p:cBhvr>
                                        <p:cTn id="138" dur="1000" fill="hold"/>
                                        <p:tgtEl>
                                          <p:spTgt spid="96"/>
                                        </p:tgtEl>
                                        <p:attrNameLst>
                                          <p:attrName>ppt_x</p:attrName>
                                        </p:attrNameLst>
                                      </p:cBhvr>
                                      <p:tavLst>
                                        <p:tav tm="0">
                                          <p:val>
                                            <p:strVal val="#ppt_x"/>
                                          </p:val>
                                        </p:tav>
                                        <p:tav tm="100000">
                                          <p:val>
                                            <p:strVal val="#ppt_x"/>
                                          </p:val>
                                        </p:tav>
                                      </p:tavLst>
                                    </p:anim>
                                    <p:anim calcmode="lin" valueType="num">
                                      <p:cBhvr>
                                        <p:cTn id="139"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103"/>
                                        </p:tgtEl>
                                        <p:attrNameLst>
                                          <p:attrName>style.visibility</p:attrName>
                                        </p:attrNameLst>
                                      </p:cBhvr>
                                      <p:to>
                                        <p:strVal val="visible"/>
                                      </p:to>
                                    </p:set>
                                    <p:animEffect transition="in" filter="fade">
                                      <p:cBhvr>
                                        <p:cTn id="144" dur="500"/>
                                        <p:tgtEl>
                                          <p:spTgt spid="103"/>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presetSubtype="0" fill="hold" grpId="0" nodeType="clickEffect">
                                  <p:stCondLst>
                                    <p:cond delay="0"/>
                                  </p:stCondLst>
                                  <p:childTnLst>
                                    <p:set>
                                      <p:cBhvr>
                                        <p:cTn id="148" dur="1" fill="hold">
                                          <p:stCondLst>
                                            <p:cond delay="0"/>
                                          </p:stCondLst>
                                        </p:cTn>
                                        <p:tgtEl>
                                          <p:spTgt spid="102"/>
                                        </p:tgtEl>
                                        <p:attrNameLst>
                                          <p:attrName>style.visibility</p:attrName>
                                        </p:attrNameLst>
                                      </p:cBhvr>
                                      <p:to>
                                        <p:strVal val="visible"/>
                                      </p:to>
                                    </p:set>
                                    <p:animEffect transition="in" filter="fade">
                                      <p:cBhvr>
                                        <p:cTn id="149"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2" grpId="0"/>
      <p:bldP spid="103" grpId="0"/>
      <p:bldP spid="104" grpId="0"/>
      <p:bldP spid="105" grpId="0"/>
      <p:bldP spid="106" grpId="0"/>
      <p:bldP spid="1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1354217"/>
          </a:xfrm>
          <a:prstGeom prst="rect">
            <a:avLst/>
          </a:prstGeom>
          <a:solidFill>
            <a:srgbClr val="435B69"/>
          </a:solidFill>
          <a:ln w="57150">
            <a:solidFill>
              <a:srgbClr val="435B69"/>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a:p>
            <a:endParaRPr lang="en-IN" sz="2800" dirty="0">
              <a:solidFill>
                <a:schemeClr val="bg1"/>
              </a:solidFill>
            </a:endParaRPr>
          </a:p>
        </p:txBody>
      </p:sp>
      <p:sp>
        <p:nvSpPr>
          <p:cNvPr id="3" name="TextBox 2">
            <a:extLst>
              <a:ext uri="{FF2B5EF4-FFF2-40B4-BE49-F238E27FC236}">
                <a16:creationId xmlns="" xmlns:a16="http://schemas.microsoft.com/office/drawing/2014/main" id="{49AC3854-0C3D-4799-B58F-ECFDAAD0C08C}"/>
              </a:ext>
            </a:extLst>
          </p:cNvPr>
          <p:cNvSpPr txBox="1"/>
          <p:nvPr/>
        </p:nvSpPr>
        <p:spPr>
          <a:xfrm>
            <a:off x="-1" y="1193440"/>
            <a:ext cx="12262333" cy="5693866"/>
          </a:xfrm>
          <a:prstGeom prst="rect">
            <a:avLst/>
          </a:prstGeom>
          <a:solidFill>
            <a:srgbClr val="69ABC3"/>
          </a:solidFill>
          <a:ln w="57150">
            <a:solidFill>
              <a:srgbClr val="69ABC3"/>
            </a:solidFill>
          </a:ln>
        </p:spPr>
        <p:txBody>
          <a:bodyPr wrap="square" rtlCol="0">
            <a:spAutoFit/>
          </a:bodyPr>
          <a:lstStyle/>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solidFill>
                  <a:schemeClr val="bg1"/>
                </a:solidFill>
              </a:rPr>
              <a:t> </a:t>
            </a:r>
          </a:p>
        </p:txBody>
      </p:sp>
      <p:sp>
        <p:nvSpPr>
          <p:cNvPr id="8" name="Freeform 7"/>
          <p:cNvSpPr/>
          <p:nvPr/>
        </p:nvSpPr>
        <p:spPr>
          <a:xfrm>
            <a:off x="1010652" y="2480686"/>
            <a:ext cx="6983171" cy="2749149"/>
          </a:xfrm>
          <a:custGeom>
            <a:avLst/>
            <a:gdLst>
              <a:gd name="connsiteX0" fmla="*/ 0 w 5366084"/>
              <a:gd name="connsiteY0" fmla="*/ 1733201 h 1901643"/>
              <a:gd name="connsiteX1" fmla="*/ 2189748 w 5366084"/>
              <a:gd name="connsiteY1" fmla="*/ 654 h 1901643"/>
              <a:gd name="connsiteX2" fmla="*/ 5173579 w 5366084"/>
              <a:gd name="connsiteY2" fmla="*/ 1901643 h 1901643"/>
              <a:gd name="connsiteX3" fmla="*/ 5173579 w 5366084"/>
              <a:gd name="connsiteY3" fmla="*/ 1901643 h 1901643"/>
              <a:gd name="connsiteX4" fmla="*/ 5366084 w 5366084"/>
              <a:gd name="connsiteY4" fmla="*/ 1901643 h 1901643"/>
              <a:gd name="connsiteX5" fmla="*/ 5366084 w 5366084"/>
              <a:gd name="connsiteY5" fmla="*/ 1901643 h 1901643"/>
              <a:gd name="connsiteX0" fmla="*/ 0 w 5366084"/>
              <a:gd name="connsiteY0" fmla="*/ 1733201 h 1901643"/>
              <a:gd name="connsiteX1" fmla="*/ 2189748 w 5366084"/>
              <a:gd name="connsiteY1" fmla="*/ 654 h 1901643"/>
              <a:gd name="connsiteX2" fmla="*/ 5173579 w 5366084"/>
              <a:gd name="connsiteY2" fmla="*/ 1901643 h 1901643"/>
              <a:gd name="connsiteX3" fmla="*/ 5173579 w 5366084"/>
              <a:gd name="connsiteY3" fmla="*/ 1901643 h 1901643"/>
              <a:gd name="connsiteX4" fmla="*/ 5366084 w 5366084"/>
              <a:gd name="connsiteY4" fmla="*/ 1901643 h 1901643"/>
              <a:gd name="connsiteX0" fmla="*/ 0 w 5173579"/>
              <a:gd name="connsiteY0" fmla="*/ 1733201 h 1901643"/>
              <a:gd name="connsiteX1" fmla="*/ 2189748 w 5173579"/>
              <a:gd name="connsiteY1" fmla="*/ 654 h 1901643"/>
              <a:gd name="connsiteX2" fmla="*/ 5173579 w 5173579"/>
              <a:gd name="connsiteY2" fmla="*/ 1901643 h 1901643"/>
              <a:gd name="connsiteX3" fmla="*/ 5173579 w 5173579"/>
              <a:gd name="connsiteY3" fmla="*/ 1901643 h 1901643"/>
            </a:gdLst>
            <a:ahLst/>
            <a:cxnLst>
              <a:cxn ang="0">
                <a:pos x="connsiteX0" y="connsiteY0"/>
              </a:cxn>
              <a:cxn ang="0">
                <a:pos x="connsiteX1" y="connsiteY1"/>
              </a:cxn>
              <a:cxn ang="0">
                <a:pos x="connsiteX2" y="connsiteY2"/>
              </a:cxn>
              <a:cxn ang="0">
                <a:pos x="connsiteX3" y="connsiteY3"/>
              </a:cxn>
            </a:cxnLst>
            <a:rect l="l" t="t" r="r" b="b"/>
            <a:pathLst>
              <a:path w="5173579" h="1901643">
                <a:moveTo>
                  <a:pt x="0" y="1733201"/>
                </a:moveTo>
                <a:cubicBezTo>
                  <a:pt x="663742" y="852890"/>
                  <a:pt x="1327485" y="-27420"/>
                  <a:pt x="2189748" y="654"/>
                </a:cubicBezTo>
                <a:cubicBezTo>
                  <a:pt x="3052011" y="28728"/>
                  <a:pt x="5173579" y="1901643"/>
                  <a:pt x="5173579" y="1901643"/>
                </a:cubicBezTo>
                <a:lnTo>
                  <a:pt x="5173579" y="1901643"/>
                </a:lnTo>
              </a:path>
            </a:pathLst>
          </a:custGeom>
          <a:ln w="444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3200" dirty="0">
                <a:solidFill>
                  <a:schemeClr val="bg1"/>
                </a:solidFill>
              </a:rPr>
              <a:t>                 Acceptance region</a:t>
            </a:r>
            <a:endParaRPr lang="en-IN" sz="3200" dirty="0">
              <a:solidFill>
                <a:schemeClr val="bg1"/>
              </a:solidFill>
            </a:endParaRPr>
          </a:p>
        </p:txBody>
      </p:sp>
      <p:cxnSp>
        <p:nvCxnSpPr>
          <p:cNvPr id="10" name="Straight Arrow Connector 9"/>
          <p:cNvCxnSpPr/>
          <p:nvPr/>
        </p:nvCxnSpPr>
        <p:spPr>
          <a:xfrm>
            <a:off x="625642" y="5366084"/>
            <a:ext cx="8013032" cy="0"/>
          </a:xfrm>
          <a:prstGeom prst="straightConnector1">
            <a:avLst/>
          </a:prstGeom>
          <a:ln w="4762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898233" y="1997244"/>
            <a:ext cx="96252" cy="3729788"/>
          </a:xfrm>
          <a:prstGeom prst="straightConnector1">
            <a:avLst/>
          </a:prstGeom>
          <a:ln w="412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641431" y="4040373"/>
            <a:ext cx="0" cy="1325711"/>
          </a:xfrm>
          <a:prstGeom prst="line">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6641431" y="4450961"/>
            <a:ext cx="481264" cy="69880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6821905" y="4703228"/>
            <a:ext cx="521368" cy="662857"/>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122695" y="4735561"/>
            <a:ext cx="441158" cy="63052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7343274" y="4887962"/>
            <a:ext cx="372979" cy="47812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6641431" y="4235116"/>
            <a:ext cx="316832" cy="3682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Curved Connector 96"/>
          <p:cNvCxnSpPr/>
          <p:nvPr/>
        </p:nvCxnSpPr>
        <p:spPr>
          <a:xfrm rot="10800000" flipV="1">
            <a:off x="7343274" y="3862137"/>
            <a:ext cx="1295400" cy="950493"/>
          </a:xfrm>
          <a:prstGeom prst="curvedConnector3">
            <a:avLst>
              <a:gd name="adj1" fmla="val 50000"/>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8975558" y="3652192"/>
            <a:ext cx="1371600" cy="830997"/>
          </a:xfrm>
          <a:prstGeom prst="rect">
            <a:avLst/>
          </a:prstGeom>
          <a:noFill/>
        </p:spPr>
        <p:txBody>
          <a:bodyPr wrap="square" rtlCol="0">
            <a:spAutoFit/>
          </a:bodyPr>
          <a:lstStyle/>
          <a:p>
            <a:r>
              <a:rPr lang="en-US" sz="2400" dirty="0">
                <a:solidFill>
                  <a:schemeClr val="bg1"/>
                </a:solidFill>
              </a:rPr>
              <a:t>Rejection region</a:t>
            </a:r>
            <a:endParaRPr lang="en-IN" sz="2400" dirty="0">
              <a:solidFill>
                <a:schemeClr val="bg1"/>
              </a:solidFill>
            </a:endParaRPr>
          </a:p>
        </p:txBody>
      </p:sp>
      <p:sp>
        <p:nvSpPr>
          <p:cNvPr id="104" name="TextBox 103"/>
          <p:cNvSpPr txBox="1"/>
          <p:nvPr/>
        </p:nvSpPr>
        <p:spPr>
          <a:xfrm>
            <a:off x="3587161" y="1422813"/>
            <a:ext cx="814647" cy="523220"/>
          </a:xfrm>
          <a:prstGeom prst="rect">
            <a:avLst/>
          </a:prstGeom>
          <a:noFill/>
        </p:spPr>
        <p:txBody>
          <a:bodyPr wrap="none" rtlCol="0">
            <a:spAutoFit/>
          </a:bodyPr>
          <a:lstStyle/>
          <a:p>
            <a:r>
              <a:rPr lang="en-US" sz="2800" dirty="0">
                <a:solidFill>
                  <a:schemeClr val="bg1"/>
                </a:solidFill>
              </a:rPr>
              <a:t>P(Z)</a:t>
            </a:r>
            <a:endParaRPr lang="en-IN" sz="2800" dirty="0">
              <a:solidFill>
                <a:schemeClr val="bg1"/>
              </a:solidFill>
            </a:endParaRPr>
          </a:p>
        </p:txBody>
      </p:sp>
      <p:sp>
        <p:nvSpPr>
          <p:cNvPr id="105" name="TextBox 104"/>
          <p:cNvSpPr txBox="1"/>
          <p:nvPr/>
        </p:nvSpPr>
        <p:spPr>
          <a:xfrm>
            <a:off x="8763000" y="5050822"/>
            <a:ext cx="425116" cy="584775"/>
          </a:xfrm>
          <a:prstGeom prst="rect">
            <a:avLst/>
          </a:prstGeom>
          <a:noFill/>
        </p:spPr>
        <p:txBody>
          <a:bodyPr wrap="none" rtlCol="0">
            <a:spAutoFit/>
          </a:bodyPr>
          <a:lstStyle/>
          <a:p>
            <a:r>
              <a:rPr lang="en-US" sz="3200" dirty="0">
                <a:solidFill>
                  <a:schemeClr val="bg1"/>
                </a:solidFill>
              </a:rPr>
              <a:t>Z</a:t>
            </a:r>
            <a:endParaRPr lang="en-IN" sz="3200" dirty="0">
              <a:solidFill>
                <a:schemeClr val="bg1"/>
              </a:solidFill>
            </a:endParaRPr>
          </a:p>
        </p:txBody>
      </p:sp>
      <p:sp>
        <p:nvSpPr>
          <p:cNvPr id="106" name="TextBox 105"/>
          <p:cNvSpPr txBox="1"/>
          <p:nvPr/>
        </p:nvSpPr>
        <p:spPr>
          <a:xfrm>
            <a:off x="6324677" y="5518484"/>
            <a:ext cx="557386" cy="584775"/>
          </a:xfrm>
          <a:prstGeom prst="rect">
            <a:avLst/>
          </a:prstGeom>
          <a:noFill/>
        </p:spPr>
        <p:txBody>
          <a:bodyPr wrap="square" rtlCol="0">
            <a:spAutoFit/>
          </a:bodyPr>
          <a:lstStyle/>
          <a:p>
            <a:r>
              <a:rPr lang="en-US" sz="3200" dirty="0">
                <a:solidFill>
                  <a:schemeClr val="bg1"/>
                </a:solidFill>
              </a:rPr>
              <a:t> </a:t>
            </a:r>
            <a:r>
              <a:rPr lang="el-GR" sz="3200" dirty="0">
                <a:solidFill>
                  <a:schemeClr val="bg1"/>
                </a:solidFill>
              </a:rPr>
              <a:t>α</a:t>
            </a:r>
            <a:endParaRPr lang="en-IN" sz="3200" dirty="0">
              <a:solidFill>
                <a:schemeClr val="bg1"/>
              </a:solidFill>
            </a:endParaRPr>
          </a:p>
        </p:txBody>
      </p:sp>
      <p:sp>
        <p:nvSpPr>
          <p:cNvPr id="107" name="TextBox 106"/>
          <p:cNvSpPr txBox="1"/>
          <p:nvPr/>
        </p:nvSpPr>
        <p:spPr>
          <a:xfrm>
            <a:off x="3546927" y="5465422"/>
            <a:ext cx="447558" cy="523220"/>
          </a:xfrm>
          <a:prstGeom prst="rect">
            <a:avLst/>
          </a:prstGeom>
          <a:noFill/>
        </p:spPr>
        <p:txBody>
          <a:bodyPr wrap="none" rtlCol="0">
            <a:spAutoFit/>
          </a:bodyPr>
          <a:lstStyle/>
          <a:p>
            <a:r>
              <a:rPr lang="en-US" sz="2800" dirty="0">
                <a:solidFill>
                  <a:schemeClr val="bg1"/>
                </a:solidFill>
              </a:rPr>
              <a:t>O</a:t>
            </a:r>
            <a:endParaRPr lang="en-IN" sz="2800" dirty="0">
              <a:solidFill>
                <a:schemeClr val="bg1"/>
              </a:solidFill>
            </a:endParaRPr>
          </a:p>
        </p:txBody>
      </p:sp>
      <p:sp>
        <p:nvSpPr>
          <p:cNvPr id="4" name="TextBox 3"/>
          <p:cNvSpPr txBox="1"/>
          <p:nvPr/>
        </p:nvSpPr>
        <p:spPr>
          <a:xfrm>
            <a:off x="2257770" y="5990782"/>
            <a:ext cx="3640740" cy="707886"/>
          </a:xfrm>
          <a:prstGeom prst="rect">
            <a:avLst/>
          </a:prstGeom>
          <a:noFill/>
        </p:spPr>
        <p:txBody>
          <a:bodyPr wrap="none" rtlCol="0">
            <a:spAutoFit/>
          </a:bodyPr>
          <a:lstStyle/>
          <a:p>
            <a:r>
              <a:rPr lang="en-US" dirty="0">
                <a:solidFill>
                  <a:schemeClr val="bg1"/>
                </a:solidFill>
              </a:rPr>
              <a:t>  </a:t>
            </a:r>
            <a:r>
              <a:rPr lang="en-US" sz="4000" dirty="0">
                <a:solidFill>
                  <a:schemeClr val="bg1"/>
                </a:solidFill>
              </a:rPr>
              <a:t>Right tailed test</a:t>
            </a:r>
            <a:endParaRPr lang="en-IN" dirty="0">
              <a:solidFill>
                <a:schemeClr val="bg1"/>
              </a:solidFill>
            </a:endParaRPr>
          </a:p>
        </p:txBody>
      </p:sp>
    </p:spTree>
    <p:extLst>
      <p:ext uri="{BB962C8B-B14F-4D97-AF65-F5344CB8AC3E}">
        <p14:creationId xmlns:p14="http://schemas.microsoft.com/office/powerpoint/2010/main" val="65442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1000"/>
                                        <p:tgtEl>
                                          <p:spTgt spid="60"/>
                                        </p:tgtEl>
                                      </p:cBhvr>
                                    </p:animEffect>
                                    <p:anim calcmode="lin" valueType="num">
                                      <p:cBhvr>
                                        <p:cTn id="36" dur="1000" fill="hold"/>
                                        <p:tgtEl>
                                          <p:spTgt spid="60"/>
                                        </p:tgtEl>
                                        <p:attrNameLst>
                                          <p:attrName>ppt_x</p:attrName>
                                        </p:attrNameLst>
                                      </p:cBhvr>
                                      <p:tavLst>
                                        <p:tav tm="0">
                                          <p:val>
                                            <p:strVal val="#ppt_x"/>
                                          </p:val>
                                        </p:tav>
                                        <p:tav tm="100000">
                                          <p:val>
                                            <p:strVal val="#ppt_x"/>
                                          </p:val>
                                        </p:tav>
                                      </p:tavLst>
                                    </p:anim>
                                    <p:anim calcmode="lin" valueType="num">
                                      <p:cBhvr>
                                        <p:cTn id="37"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6"/>
                                        </p:tgtEl>
                                        <p:attrNameLst>
                                          <p:attrName>style.visibility</p:attrName>
                                        </p:attrNameLst>
                                      </p:cBhvr>
                                      <p:to>
                                        <p:strVal val="visible"/>
                                      </p:to>
                                    </p:set>
                                    <p:animEffect transition="in" filter="fade">
                                      <p:cBhvr>
                                        <p:cTn id="42" dur="1000"/>
                                        <p:tgtEl>
                                          <p:spTgt spid="36"/>
                                        </p:tgtEl>
                                      </p:cBhvr>
                                    </p:animEffect>
                                    <p:anim calcmode="lin" valueType="num">
                                      <p:cBhvr>
                                        <p:cTn id="43" dur="1000" fill="hold"/>
                                        <p:tgtEl>
                                          <p:spTgt spid="36"/>
                                        </p:tgtEl>
                                        <p:attrNameLst>
                                          <p:attrName>ppt_x</p:attrName>
                                        </p:attrNameLst>
                                      </p:cBhvr>
                                      <p:tavLst>
                                        <p:tav tm="0">
                                          <p:val>
                                            <p:strVal val="#ppt_x"/>
                                          </p:val>
                                        </p:tav>
                                        <p:tav tm="100000">
                                          <p:val>
                                            <p:strVal val="#ppt_x"/>
                                          </p:val>
                                        </p:tav>
                                      </p:tavLst>
                                    </p:anim>
                                    <p:anim calcmode="lin" valueType="num">
                                      <p:cBhvr>
                                        <p:cTn id="44"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fade">
                                      <p:cBhvr>
                                        <p:cTn id="49" dur="1000"/>
                                        <p:tgtEl>
                                          <p:spTgt spid="45"/>
                                        </p:tgtEl>
                                      </p:cBhvr>
                                    </p:animEffect>
                                    <p:anim calcmode="lin" valueType="num">
                                      <p:cBhvr>
                                        <p:cTn id="50" dur="1000" fill="hold"/>
                                        <p:tgtEl>
                                          <p:spTgt spid="45"/>
                                        </p:tgtEl>
                                        <p:attrNameLst>
                                          <p:attrName>ppt_x</p:attrName>
                                        </p:attrNameLst>
                                      </p:cBhvr>
                                      <p:tavLst>
                                        <p:tav tm="0">
                                          <p:val>
                                            <p:strVal val="#ppt_x"/>
                                          </p:val>
                                        </p:tav>
                                        <p:tav tm="100000">
                                          <p:val>
                                            <p:strVal val="#ppt_x"/>
                                          </p:val>
                                        </p:tav>
                                      </p:tavLst>
                                    </p:anim>
                                    <p:anim calcmode="lin" valueType="num">
                                      <p:cBhvr>
                                        <p:cTn id="5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fade">
                                      <p:cBhvr>
                                        <p:cTn id="56" dur="1000"/>
                                        <p:tgtEl>
                                          <p:spTgt spid="56"/>
                                        </p:tgtEl>
                                      </p:cBhvr>
                                    </p:animEffect>
                                    <p:anim calcmode="lin" valueType="num">
                                      <p:cBhvr>
                                        <p:cTn id="57" dur="1000" fill="hold"/>
                                        <p:tgtEl>
                                          <p:spTgt spid="56"/>
                                        </p:tgtEl>
                                        <p:attrNameLst>
                                          <p:attrName>ppt_x</p:attrName>
                                        </p:attrNameLst>
                                      </p:cBhvr>
                                      <p:tavLst>
                                        <p:tav tm="0">
                                          <p:val>
                                            <p:strVal val="#ppt_x"/>
                                          </p:val>
                                        </p:tav>
                                        <p:tav tm="100000">
                                          <p:val>
                                            <p:strVal val="#ppt_x"/>
                                          </p:val>
                                        </p:tav>
                                      </p:tavLst>
                                    </p:anim>
                                    <p:anim calcmode="lin" valueType="num">
                                      <p:cBhvr>
                                        <p:cTn id="58"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1000"/>
                                        <p:tgtEl>
                                          <p:spTgt spid="58"/>
                                        </p:tgtEl>
                                      </p:cBhvr>
                                    </p:animEffect>
                                    <p:anim calcmode="lin" valueType="num">
                                      <p:cBhvr>
                                        <p:cTn id="64" dur="1000" fill="hold"/>
                                        <p:tgtEl>
                                          <p:spTgt spid="58"/>
                                        </p:tgtEl>
                                        <p:attrNameLst>
                                          <p:attrName>ppt_x</p:attrName>
                                        </p:attrNameLst>
                                      </p:cBhvr>
                                      <p:tavLst>
                                        <p:tav tm="0">
                                          <p:val>
                                            <p:strVal val="#ppt_x"/>
                                          </p:val>
                                        </p:tav>
                                        <p:tav tm="100000">
                                          <p:val>
                                            <p:strVal val="#ppt_x"/>
                                          </p:val>
                                        </p:tav>
                                      </p:tavLst>
                                    </p:anim>
                                    <p:anim calcmode="lin" valueType="num">
                                      <p:cBhvr>
                                        <p:cTn id="65"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07"/>
                                        </p:tgtEl>
                                        <p:attrNameLst>
                                          <p:attrName>style.visibility</p:attrName>
                                        </p:attrNameLst>
                                      </p:cBhvr>
                                      <p:to>
                                        <p:strVal val="visible"/>
                                      </p:to>
                                    </p:set>
                                    <p:animEffect transition="in" filter="fade">
                                      <p:cBhvr>
                                        <p:cTn id="70" dur="500"/>
                                        <p:tgtEl>
                                          <p:spTgt spid="107"/>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04"/>
                                        </p:tgtEl>
                                        <p:attrNameLst>
                                          <p:attrName>style.visibility</p:attrName>
                                        </p:attrNameLst>
                                      </p:cBhvr>
                                      <p:to>
                                        <p:strVal val="visible"/>
                                      </p:to>
                                    </p:set>
                                    <p:animEffect transition="in" filter="fade">
                                      <p:cBhvr>
                                        <p:cTn id="75" dur="500"/>
                                        <p:tgtEl>
                                          <p:spTgt spid="104"/>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106"/>
                                        </p:tgtEl>
                                        <p:attrNameLst>
                                          <p:attrName>style.visibility</p:attrName>
                                        </p:attrNameLst>
                                      </p:cBhvr>
                                      <p:to>
                                        <p:strVal val="visible"/>
                                      </p:to>
                                    </p:set>
                                    <p:animEffect transition="in" filter="fade">
                                      <p:cBhvr>
                                        <p:cTn id="80" dur="500"/>
                                        <p:tgtEl>
                                          <p:spTgt spid="10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105"/>
                                        </p:tgtEl>
                                        <p:attrNameLst>
                                          <p:attrName>style.visibility</p:attrName>
                                        </p:attrNameLst>
                                      </p:cBhvr>
                                      <p:to>
                                        <p:strVal val="visible"/>
                                      </p:to>
                                    </p:set>
                                    <p:animEffect transition="in" filter="fade">
                                      <p:cBhvr>
                                        <p:cTn id="85" dur="500"/>
                                        <p:tgtEl>
                                          <p:spTgt spid="105"/>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8">
                                            <p:txEl>
                                              <p:pRg st="0" end="0"/>
                                            </p:txEl>
                                          </p:spTgt>
                                        </p:tgtEl>
                                        <p:attrNameLst>
                                          <p:attrName>style.visibility</p:attrName>
                                        </p:attrNameLst>
                                      </p:cBhvr>
                                      <p:to>
                                        <p:strVal val="visible"/>
                                      </p:to>
                                    </p:set>
                                    <p:animEffect transition="in" filter="fade">
                                      <p:cBhvr>
                                        <p:cTn id="90" dur="500"/>
                                        <p:tgtEl>
                                          <p:spTgt spid="8">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97"/>
                                        </p:tgtEl>
                                        <p:attrNameLst>
                                          <p:attrName>style.visibility</p:attrName>
                                        </p:attrNameLst>
                                      </p:cBhvr>
                                      <p:to>
                                        <p:strVal val="visible"/>
                                      </p:to>
                                    </p:set>
                                    <p:animEffect transition="in" filter="fade">
                                      <p:cBhvr>
                                        <p:cTn id="95" dur="1000"/>
                                        <p:tgtEl>
                                          <p:spTgt spid="97"/>
                                        </p:tgtEl>
                                      </p:cBhvr>
                                    </p:animEffect>
                                    <p:anim calcmode="lin" valueType="num">
                                      <p:cBhvr>
                                        <p:cTn id="96" dur="1000" fill="hold"/>
                                        <p:tgtEl>
                                          <p:spTgt spid="97"/>
                                        </p:tgtEl>
                                        <p:attrNameLst>
                                          <p:attrName>ppt_x</p:attrName>
                                        </p:attrNameLst>
                                      </p:cBhvr>
                                      <p:tavLst>
                                        <p:tav tm="0">
                                          <p:val>
                                            <p:strVal val="#ppt_x"/>
                                          </p:val>
                                        </p:tav>
                                        <p:tav tm="100000">
                                          <p:val>
                                            <p:strVal val="#ppt_x"/>
                                          </p:val>
                                        </p:tav>
                                      </p:tavLst>
                                    </p:anim>
                                    <p:anim calcmode="lin" valueType="num">
                                      <p:cBhvr>
                                        <p:cTn id="97"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2"/>
                                        </p:tgtEl>
                                        <p:attrNameLst>
                                          <p:attrName>style.visibility</p:attrName>
                                        </p:attrNameLst>
                                      </p:cBhvr>
                                      <p:to>
                                        <p:strVal val="visible"/>
                                      </p:to>
                                    </p:set>
                                    <p:animEffect transition="in" filter="fade">
                                      <p:cBhvr>
                                        <p:cTn id="102" dur="500"/>
                                        <p:tgtEl>
                                          <p:spTgt spid="102"/>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fade">
                                      <p:cBhvr>
                                        <p:cTn id="107" dur="1000"/>
                                        <p:tgtEl>
                                          <p:spTgt spid="4"/>
                                        </p:tgtEl>
                                      </p:cBhvr>
                                    </p:animEffect>
                                    <p:anim calcmode="lin" valueType="num">
                                      <p:cBhvr>
                                        <p:cTn id="108" dur="1000" fill="hold"/>
                                        <p:tgtEl>
                                          <p:spTgt spid="4"/>
                                        </p:tgtEl>
                                        <p:attrNameLst>
                                          <p:attrName>ppt_x</p:attrName>
                                        </p:attrNameLst>
                                      </p:cBhvr>
                                      <p:tavLst>
                                        <p:tav tm="0">
                                          <p:val>
                                            <p:strVal val="#ppt_x"/>
                                          </p:val>
                                        </p:tav>
                                        <p:tav tm="100000">
                                          <p:val>
                                            <p:strVal val="#ppt_x"/>
                                          </p:val>
                                        </p:tav>
                                      </p:tavLst>
                                    </p:anim>
                                    <p:anim calcmode="lin" valueType="num">
                                      <p:cBhvr>
                                        <p:cTn id="10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2" grpId="0"/>
      <p:bldP spid="104" grpId="0"/>
      <p:bldP spid="105" grpId="0"/>
      <p:bldP spid="106" grpId="0"/>
      <p:bldP spid="107"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1354217"/>
          </a:xfrm>
          <a:prstGeom prst="rect">
            <a:avLst/>
          </a:prstGeom>
          <a:solidFill>
            <a:srgbClr val="435B69"/>
          </a:solidFill>
          <a:ln w="57150">
            <a:solidFill>
              <a:srgbClr val="435B69"/>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a:p>
            <a:endParaRPr lang="en-IN" sz="2800" dirty="0">
              <a:solidFill>
                <a:schemeClr val="bg1"/>
              </a:solidFill>
            </a:endParaRPr>
          </a:p>
        </p:txBody>
      </p:sp>
      <p:sp>
        <p:nvSpPr>
          <p:cNvPr id="3" name="TextBox 2">
            <a:extLst>
              <a:ext uri="{FF2B5EF4-FFF2-40B4-BE49-F238E27FC236}">
                <a16:creationId xmlns="" xmlns:a16="http://schemas.microsoft.com/office/drawing/2014/main" id="{49AC3854-0C3D-4799-B58F-ECFDAAD0C08C}"/>
              </a:ext>
            </a:extLst>
          </p:cNvPr>
          <p:cNvSpPr txBox="1"/>
          <p:nvPr/>
        </p:nvSpPr>
        <p:spPr>
          <a:xfrm>
            <a:off x="-1" y="1193440"/>
            <a:ext cx="12262333" cy="5693866"/>
          </a:xfrm>
          <a:prstGeom prst="rect">
            <a:avLst/>
          </a:prstGeom>
          <a:solidFill>
            <a:srgbClr val="69ABC3"/>
          </a:solidFill>
          <a:ln w="57150">
            <a:solidFill>
              <a:srgbClr val="69ABC3"/>
            </a:solidFill>
          </a:ln>
        </p:spPr>
        <p:txBody>
          <a:bodyPr wrap="square" rtlCol="0">
            <a:spAutoFit/>
          </a:bodyPr>
          <a:lstStyle/>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800" b="1" spc="100" dirty="0">
              <a:solidFill>
                <a:schemeClr val="bg1"/>
              </a:solidFill>
              <a:latin typeface="Calibri" panose="020F0502020204030204" pitchFamily="34" charset="0"/>
              <a:ea typeface="Cambria Math" panose="020405030504060302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solidFill>
                  <a:schemeClr val="bg1"/>
                </a:solidFill>
              </a:rPr>
              <a:t> </a:t>
            </a:r>
          </a:p>
        </p:txBody>
      </p:sp>
      <p:sp>
        <p:nvSpPr>
          <p:cNvPr id="8" name="Freeform 7"/>
          <p:cNvSpPr/>
          <p:nvPr/>
        </p:nvSpPr>
        <p:spPr>
          <a:xfrm>
            <a:off x="1010652" y="2480686"/>
            <a:ext cx="6983171" cy="2749149"/>
          </a:xfrm>
          <a:custGeom>
            <a:avLst/>
            <a:gdLst>
              <a:gd name="connsiteX0" fmla="*/ 0 w 5366084"/>
              <a:gd name="connsiteY0" fmla="*/ 1733201 h 1901643"/>
              <a:gd name="connsiteX1" fmla="*/ 2189748 w 5366084"/>
              <a:gd name="connsiteY1" fmla="*/ 654 h 1901643"/>
              <a:gd name="connsiteX2" fmla="*/ 5173579 w 5366084"/>
              <a:gd name="connsiteY2" fmla="*/ 1901643 h 1901643"/>
              <a:gd name="connsiteX3" fmla="*/ 5173579 w 5366084"/>
              <a:gd name="connsiteY3" fmla="*/ 1901643 h 1901643"/>
              <a:gd name="connsiteX4" fmla="*/ 5366084 w 5366084"/>
              <a:gd name="connsiteY4" fmla="*/ 1901643 h 1901643"/>
              <a:gd name="connsiteX5" fmla="*/ 5366084 w 5366084"/>
              <a:gd name="connsiteY5" fmla="*/ 1901643 h 1901643"/>
              <a:gd name="connsiteX0" fmla="*/ 0 w 5366084"/>
              <a:gd name="connsiteY0" fmla="*/ 1733201 h 1901643"/>
              <a:gd name="connsiteX1" fmla="*/ 2189748 w 5366084"/>
              <a:gd name="connsiteY1" fmla="*/ 654 h 1901643"/>
              <a:gd name="connsiteX2" fmla="*/ 5173579 w 5366084"/>
              <a:gd name="connsiteY2" fmla="*/ 1901643 h 1901643"/>
              <a:gd name="connsiteX3" fmla="*/ 5173579 w 5366084"/>
              <a:gd name="connsiteY3" fmla="*/ 1901643 h 1901643"/>
              <a:gd name="connsiteX4" fmla="*/ 5366084 w 5366084"/>
              <a:gd name="connsiteY4" fmla="*/ 1901643 h 1901643"/>
              <a:gd name="connsiteX0" fmla="*/ 0 w 5173579"/>
              <a:gd name="connsiteY0" fmla="*/ 1733201 h 1901643"/>
              <a:gd name="connsiteX1" fmla="*/ 2189748 w 5173579"/>
              <a:gd name="connsiteY1" fmla="*/ 654 h 1901643"/>
              <a:gd name="connsiteX2" fmla="*/ 5173579 w 5173579"/>
              <a:gd name="connsiteY2" fmla="*/ 1901643 h 1901643"/>
              <a:gd name="connsiteX3" fmla="*/ 5173579 w 5173579"/>
              <a:gd name="connsiteY3" fmla="*/ 1901643 h 1901643"/>
            </a:gdLst>
            <a:ahLst/>
            <a:cxnLst>
              <a:cxn ang="0">
                <a:pos x="connsiteX0" y="connsiteY0"/>
              </a:cxn>
              <a:cxn ang="0">
                <a:pos x="connsiteX1" y="connsiteY1"/>
              </a:cxn>
              <a:cxn ang="0">
                <a:pos x="connsiteX2" y="connsiteY2"/>
              </a:cxn>
              <a:cxn ang="0">
                <a:pos x="connsiteX3" y="connsiteY3"/>
              </a:cxn>
            </a:cxnLst>
            <a:rect l="l" t="t" r="r" b="b"/>
            <a:pathLst>
              <a:path w="5173579" h="1901643">
                <a:moveTo>
                  <a:pt x="0" y="1733201"/>
                </a:moveTo>
                <a:cubicBezTo>
                  <a:pt x="663742" y="852890"/>
                  <a:pt x="1327485" y="-27420"/>
                  <a:pt x="2189748" y="654"/>
                </a:cubicBezTo>
                <a:cubicBezTo>
                  <a:pt x="3052011" y="28728"/>
                  <a:pt x="5173579" y="1901643"/>
                  <a:pt x="5173579" y="1901643"/>
                </a:cubicBezTo>
                <a:lnTo>
                  <a:pt x="5173579" y="1901643"/>
                </a:lnTo>
              </a:path>
            </a:pathLst>
          </a:custGeom>
          <a:ln w="444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r>
              <a:rPr lang="en-US" sz="3200" dirty="0">
                <a:solidFill>
                  <a:schemeClr val="bg1"/>
                </a:solidFill>
              </a:rPr>
              <a:t>                 Acceptance region</a:t>
            </a:r>
            <a:endParaRPr lang="en-IN" sz="3200" dirty="0">
              <a:solidFill>
                <a:schemeClr val="bg1"/>
              </a:solidFill>
            </a:endParaRPr>
          </a:p>
        </p:txBody>
      </p:sp>
      <p:cxnSp>
        <p:nvCxnSpPr>
          <p:cNvPr id="10" name="Straight Arrow Connector 9"/>
          <p:cNvCxnSpPr/>
          <p:nvPr/>
        </p:nvCxnSpPr>
        <p:spPr>
          <a:xfrm>
            <a:off x="625642" y="5366084"/>
            <a:ext cx="8013032" cy="0"/>
          </a:xfrm>
          <a:prstGeom prst="straightConnector1">
            <a:avLst/>
          </a:prstGeom>
          <a:ln w="4762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898233" y="1997244"/>
            <a:ext cx="96252" cy="3729788"/>
          </a:xfrm>
          <a:prstGeom prst="straightConnector1">
            <a:avLst/>
          </a:prstGeom>
          <a:ln w="41275">
            <a:solidFill>
              <a:schemeClr val="accent2">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299411" y="4450961"/>
            <a:ext cx="537410" cy="69880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836821" y="4014538"/>
            <a:ext cx="0" cy="1503946"/>
          </a:xfrm>
          <a:prstGeom prst="line">
            <a:avLst/>
          </a:prstGeom>
          <a:ln w="4762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1568116" y="4235116"/>
            <a:ext cx="268705" cy="5004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165058" y="4735561"/>
            <a:ext cx="537410" cy="63052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 idx="0"/>
          </p:cNvCxnSpPr>
          <p:nvPr/>
        </p:nvCxnSpPr>
        <p:spPr>
          <a:xfrm>
            <a:off x="1010652" y="4986323"/>
            <a:ext cx="423111" cy="37976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6" name="Curved Connector 95"/>
          <p:cNvCxnSpPr/>
          <p:nvPr/>
        </p:nvCxnSpPr>
        <p:spPr>
          <a:xfrm>
            <a:off x="585537" y="3807260"/>
            <a:ext cx="914400" cy="914400"/>
          </a:xfrm>
          <a:prstGeom prst="curvedConnector3">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TextBox 102"/>
          <p:cNvSpPr txBox="1"/>
          <p:nvPr/>
        </p:nvSpPr>
        <p:spPr>
          <a:xfrm>
            <a:off x="128337" y="2682224"/>
            <a:ext cx="1371600" cy="830997"/>
          </a:xfrm>
          <a:prstGeom prst="rect">
            <a:avLst/>
          </a:prstGeom>
          <a:noFill/>
        </p:spPr>
        <p:txBody>
          <a:bodyPr wrap="square" rtlCol="0">
            <a:spAutoFit/>
          </a:bodyPr>
          <a:lstStyle/>
          <a:p>
            <a:r>
              <a:rPr lang="en-US" sz="2400" dirty="0">
                <a:solidFill>
                  <a:schemeClr val="bg1"/>
                </a:solidFill>
              </a:rPr>
              <a:t>Rejection region</a:t>
            </a:r>
            <a:endParaRPr lang="en-IN" sz="2400" dirty="0">
              <a:solidFill>
                <a:schemeClr val="bg1"/>
              </a:solidFill>
            </a:endParaRPr>
          </a:p>
        </p:txBody>
      </p:sp>
      <p:sp>
        <p:nvSpPr>
          <p:cNvPr id="104" name="TextBox 103"/>
          <p:cNvSpPr txBox="1"/>
          <p:nvPr/>
        </p:nvSpPr>
        <p:spPr>
          <a:xfrm>
            <a:off x="3587161" y="1422813"/>
            <a:ext cx="814647" cy="523220"/>
          </a:xfrm>
          <a:prstGeom prst="rect">
            <a:avLst/>
          </a:prstGeom>
          <a:noFill/>
        </p:spPr>
        <p:txBody>
          <a:bodyPr wrap="none" rtlCol="0">
            <a:spAutoFit/>
          </a:bodyPr>
          <a:lstStyle/>
          <a:p>
            <a:r>
              <a:rPr lang="en-US" sz="2800" dirty="0">
                <a:solidFill>
                  <a:schemeClr val="bg1"/>
                </a:solidFill>
              </a:rPr>
              <a:t>P(Z)</a:t>
            </a:r>
            <a:endParaRPr lang="en-IN" sz="2800" dirty="0">
              <a:solidFill>
                <a:schemeClr val="bg1"/>
              </a:solidFill>
            </a:endParaRPr>
          </a:p>
        </p:txBody>
      </p:sp>
      <p:sp>
        <p:nvSpPr>
          <p:cNvPr id="105" name="TextBox 104"/>
          <p:cNvSpPr txBox="1"/>
          <p:nvPr/>
        </p:nvSpPr>
        <p:spPr>
          <a:xfrm>
            <a:off x="1624263" y="5518484"/>
            <a:ext cx="633507" cy="584775"/>
          </a:xfrm>
          <a:prstGeom prst="rect">
            <a:avLst/>
          </a:prstGeom>
          <a:noFill/>
        </p:spPr>
        <p:txBody>
          <a:bodyPr wrap="none" rtlCol="0">
            <a:spAutoFit/>
          </a:bodyPr>
          <a:lstStyle/>
          <a:p>
            <a:r>
              <a:rPr lang="en-US" sz="3200" dirty="0">
                <a:solidFill>
                  <a:schemeClr val="bg1"/>
                </a:solidFill>
              </a:rPr>
              <a:t>- </a:t>
            </a:r>
            <a:r>
              <a:rPr lang="el-GR" sz="3200" dirty="0">
                <a:solidFill>
                  <a:schemeClr val="bg1"/>
                </a:solidFill>
              </a:rPr>
              <a:t>α</a:t>
            </a:r>
            <a:endParaRPr lang="en-IN" sz="3200" dirty="0">
              <a:solidFill>
                <a:schemeClr val="bg1"/>
              </a:solidFill>
            </a:endParaRPr>
          </a:p>
        </p:txBody>
      </p:sp>
      <p:sp>
        <p:nvSpPr>
          <p:cNvPr id="106" name="TextBox 105"/>
          <p:cNvSpPr txBox="1"/>
          <p:nvPr/>
        </p:nvSpPr>
        <p:spPr>
          <a:xfrm>
            <a:off x="8638674" y="5073697"/>
            <a:ext cx="557386" cy="584775"/>
          </a:xfrm>
          <a:prstGeom prst="rect">
            <a:avLst/>
          </a:prstGeom>
          <a:noFill/>
        </p:spPr>
        <p:txBody>
          <a:bodyPr wrap="square" rtlCol="0">
            <a:spAutoFit/>
          </a:bodyPr>
          <a:lstStyle/>
          <a:p>
            <a:r>
              <a:rPr lang="en-US" sz="3200" dirty="0">
                <a:solidFill>
                  <a:schemeClr val="bg1"/>
                </a:solidFill>
              </a:rPr>
              <a:t> Z</a:t>
            </a:r>
            <a:endParaRPr lang="en-IN" sz="3200" dirty="0">
              <a:solidFill>
                <a:schemeClr val="bg1"/>
              </a:solidFill>
            </a:endParaRPr>
          </a:p>
        </p:txBody>
      </p:sp>
      <p:sp>
        <p:nvSpPr>
          <p:cNvPr id="107" name="TextBox 106"/>
          <p:cNvSpPr txBox="1"/>
          <p:nvPr/>
        </p:nvSpPr>
        <p:spPr>
          <a:xfrm>
            <a:off x="3546927" y="5465422"/>
            <a:ext cx="447558" cy="523220"/>
          </a:xfrm>
          <a:prstGeom prst="rect">
            <a:avLst/>
          </a:prstGeom>
          <a:noFill/>
        </p:spPr>
        <p:txBody>
          <a:bodyPr wrap="none" rtlCol="0">
            <a:spAutoFit/>
          </a:bodyPr>
          <a:lstStyle/>
          <a:p>
            <a:r>
              <a:rPr lang="en-US" sz="2800" dirty="0">
                <a:solidFill>
                  <a:schemeClr val="bg1"/>
                </a:solidFill>
              </a:rPr>
              <a:t>O</a:t>
            </a:r>
            <a:endParaRPr lang="en-IN" sz="2800" dirty="0">
              <a:solidFill>
                <a:schemeClr val="bg1"/>
              </a:solidFill>
            </a:endParaRPr>
          </a:p>
        </p:txBody>
      </p:sp>
      <p:sp>
        <p:nvSpPr>
          <p:cNvPr id="4" name="TextBox 3"/>
          <p:cNvSpPr txBox="1"/>
          <p:nvPr/>
        </p:nvSpPr>
        <p:spPr>
          <a:xfrm>
            <a:off x="2328063" y="5904000"/>
            <a:ext cx="3543348" cy="707886"/>
          </a:xfrm>
          <a:prstGeom prst="rect">
            <a:avLst/>
          </a:prstGeom>
          <a:noFill/>
        </p:spPr>
        <p:txBody>
          <a:bodyPr wrap="square" rtlCol="0">
            <a:spAutoFit/>
          </a:bodyPr>
          <a:lstStyle/>
          <a:p>
            <a:r>
              <a:rPr lang="en-US" sz="4000" dirty="0">
                <a:solidFill>
                  <a:schemeClr val="bg1"/>
                </a:solidFill>
              </a:rPr>
              <a:t>Left tailed test</a:t>
            </a:r>
            <a:endParaRPr lang="en-IN" sz="4000" dirty="0">
              <a:solidFill>
                <a:schemeClr val="bg1"/>
              </a:solidFill>
            </a:endParaRPr>
          </a:p>
        </p:txBody>
      </p:sp>
    </p:spTree>
    <p:extLst>
      <p:ext uri="{BB962C8B-B14F-4D97-AF65-F5344CB8AC3E}">
        <p14:creationId xmlns:p14="http://schemas.microsoft.com/office/powerpoint/2010/main" val="2066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1000"/>
                                        <p:tgtEl>
                                          <p:spTgt spid="13"/>
                                        </p:tgtEl>
                                      </p:cBhvr>
                                    </p:animEffect>
                                    <p:anim calcmode="lin" valueType="num">
                                      <p:cBhvr>
                                        <p:cTn id="22" dur="1000" fill="hold"/>
                                        <p:tgtEl>
                                          <p:spTgt spid="13"/>
                                        </p:tgtEl>
                                        <p:attrNameLst>
                                          <p:attrName>ppt_x</p:attrName>
                                        </p:attrNameLst>
                                      </p:cBhvr>
                                      <p:tavLst>
                                        <p:tav tm="0">
                                          <p:val>
                                            <p:strVal val="#ppt_x"/>
                                          </p:val>
                                        </p:tav>
                                        <p:tav tm="100000">
                                          <p:val>
                                            <p:strVal val="#ppt_x"/>
                                          </p:val>
                                        </p:tav>
                                      </p:tavLst>
                                    </p:anim>
                                    <p:anim calcmode="lin" valueType="num">
                                      <p:cBhvr>
                                        <p:cTn id="2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fade">
                                      <p:cBhvr>
                                        <p:cTn id="28" dur="1000"/>
                                        <p:tgtEl>
                                          <p:spTgt spid="64"/>
                                        </p:tgtEl>
                                      </p:cBhvr>
                                    </p:animEffect>
                                    <p:anim calcmode="lin" valueType="num">
                                      <p:cBhvr>
                                        <p:cTn id="29" dur="1000" fill="hold"/>
                                        <p:tgtEl>
                                          <p:spTgt spid="64"/>
                                        </p:tgtEl>
                                        <p:attrNameLst>
                                          <p:attrName>ppt_x</p:attrName>
                                        </p:attrNameLst>
                                      </p:cBhvr>
                                      <p:tavLst>
                                        <p:tav tm="0">
                                          <p:val>
                                            <p:strVal val="#ppt_x"/>
                                          </p:val>
                                        </p:tav>
                                        <p:tav tm="100000">
                                          <p:val>
                                            <p:strVal val="#ppt_x"/>
                                          </p:val>
                                        </p:tav>
                                      </p:tavLst>
                                    </p:anim>
                                    <p:anim calcmode="lin" valueType="num">
                                      <p:cBhvr>
                                        <p:cTn id="30"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8"/>
                                        </p:tgtEl>
                                        <p:attrNameLst>
                                          <p:attrName>style.visibility</p:attrName>
                                        </p:attrNameLst>
                                      </p:cBhvr>
                                      <p:to>
                                        <p:strVal val="visible"/>
                                      </p:to>
                                    </p:set>
                                    <p:animEffect transition="in" filter="fade">
                                      <p:cBhvr>
                                        <p:cTn id="35" dur="1000"/>
                                        <p:tgtEl>
                                          <p:spTgt spid="68"/>
                                        </p:tgtEl>
                                      </p:cBhvr>
                                    </p:animEffect>
                                    <p:anim calcmode="lin" valueType="num">
                                      <p:cBhvr>
                                        <p:cTn id="36" dur="1000" fill="hold"/>
                                        <p:tgtEl>
                                          <p:spTgt spid="68"/>
                                        </p:tgtEl>
                                        <p:attrNameLst>
                                          <p:attrName>ppt_x</p:attrName>
                                        </p:attrNameLst>
                                      </p:cBhvr>
                                      <p:tavLst>
                                        <p:tav tm="0">
                                          <p:val>
                                            <p:strVal val="#ppt_x"/>
                                          </p:val>
                                        </p:tav>
                                        <p:tav tm="100000">
                                          <p:val>
                                            <p:strVal val="#ppt_x"/>
                                          </p:val>
                                        </p:tav>
                                      </p:tavLst>
                                    </p:anim>
                                    <p:anim calcmode="lin" valueType="num">
                                      <p:cBhvr>
                                        <p:cTn id="37"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9"/>
                                        </p:tgtEl>
                                        <p:attrNameLst>
                                          <p:attrName>style.visibility</p:attrName>
                                        </p:attrNameLst>
                                      </p:cBhvr>
                                      <p:to>
                                        <p:strVal val="visible"/>
                                      </p:to>
                                    </p:set>
                                    <p:animEffect transition="in" filter="fade">
                                      <p:cBhvr>
                                        <p:cTn id="49" dur="1000"/>
                                        <p:tgtEl>
                                          <p:spTgt spid="79"/>
                                        </p:tgtEl>
                                      </p:cBhvr>
                                    </p:animEffect>
                                    <p:anim calcmode="lin" valueType="num">
                                      <p:cBhvr>
                                        <p:cTn id="50" dur="1000" fill="hold"/>
                                        <p:tgtEl>
                                          <p:spTgt spid="79"/>
                                        </p:tgtEl>
                                        <p:attrNameLst>
                                          <p:attrName>ppt_x</p:attrName>
                                        </p:attrNameLst>
                                      </p:cBhvr>
                                      <p:tavLst>
                                        <p:tav tm="0">
                                          <p:val>
                                            <p:strVal val="#ppt_x"/>
                                          </p:val>
                                        </p:tav>
                                        <p:tav tm="100000">
                                          <p:val>
                                            <p:strVal val="#ppt_x"/>
                                          </p:val>
                                        </p:tav>
                                      </p:tavLst>
                                    </p:anim>
                                    <p:anim calcmode="lin" valueType="num">
                                      <p:cBhvr>
                                        <p:cTn id="51"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0"/>
                                        </p:tgtEl>
                                        <p:attrNameLst>
                                          <p:attrName>style.visibility</p:attrName>
                                        </p:attrNameLst>
                                      </p:cBhvr>
                                      <p:to>
                                        <p:strVal val="visible"/>
                                      </p:to>
                                    </p:set>
                                    <p:animEffect transition="in" filter="fade">
                                      <p:cBhvr>
                                        <p:cTn id="56" dur="1000"/>
                                        <p:tgtEl>
                                          <p:spTgt spid="90"/>
                                        </p:tgtEl>
                                      </p:cBhvr>
                                    </p:animEffect>
                                    <p:anim calcmode="lin" valueType="num">
                                      <p:cBhvr>
                                        <p:cTn id="57" dur="1000" fill="hold"/>
                                        <p:tgtEl>
                                          <p:spTgt spid="90"/>
                                        </p:tgtEl>
                                        <p:attrNameLst>
                                          <p:attrName>ppt_x</p:attrName>
                                        </p:attrNameLst>
                                      </p:cBhvr>
                                      <p:tavLst>
                                        <p:tav tm="0">
                                          <p:val>
                                            <p:strVal val="#ppt_x"/>
                                          </p:val>
                                        </p:tav>
                                        <p:tav tm="100000">
                                          <p:val>
                                            <p:strVal val="#ppt_x"/>
                                          </p:val>
                                        </p:tav>
                                      </p:tavLst>
                                    </p:anim>
                                    <p:anim calcmode="lin" valueType="num">
                                      <p:cBhvr>
                                        <p:cTn id="58"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7"/>
                                        </p:tgtEl>
                                        <p:attrNameLst>
                                          <p:attrName>style.visibility</p:attrName>
                                        </p:attrNameLst>
                                      </p:cBhvr>
                                      <p:to>
                                        <p:strVal val="visible"/>
                                      </p:to>
                                    </p:set>
                                    <p:animEffect transition="in" filter="fade">
                                      <p:cBhvr>
                                        <p:cTn id="63" dur="500"/>
                                        <p:tgtEl>
                                          <p:spTgt spid="107"/>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04"/>
                                        </p:tgtEl>
                                        <p:attrNameLst>
                                          <p:attrName>style.visibility</p:attrName>
                                        </p:attrNameLst>
                                      </p:cBhvr>
                                      <p:to>
                                        <p:strVal val="visible"/>
                                      </p:to>
                                    </p:set>
                                    <p:animEffect transition="in" filter="fade">
                                      <p:cBhvr>
                                        <p:cTn id="68" dur="500"/>
                                        <p:tgtEl>
                                          <p:spTgt spid="10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106"/>
                                        </p:tgtEl>
                                        <p:attrNameLst>
                                          <p:attrName>style.visibility</p:attrName>
                                        </p:attrNameLst>
                                      </p:cBhvr>
                                      <p:to>
                                        <p:strVal val="visible"/>
                                      </p:to>
                                    </p:set>
                                    <p:animEffect transition="in" filter="fade">
                                      <p:cBhvr>
                                        <p:cTn id="73" dur="500"/>
                                        <p:tgtEl>
                                          <p:spTgt spid="10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fade">
                                      <p:cBhvr>
                                        <p:cTn id="78" dur="500"/>
                                        <p:tgtEl>
                                          <p:spTgt spid="105"/>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8">
                                            <p:txEl>
                                              <p:pRg st="0" end="0"/>
                                            </p:txEl>
                                          </p:spTgt>
                                        </p:tgtEl>
                                        <p:attrNameLst>
                                          <p:attrName>style.visibility</p:attrName>
                                        </p:attrNameLst>
                                      </p:cBhvr>
                                      <p:to>
                                        <p:strVal val="visible"/>
                                      </p:to>
                                    </p:set>
                                    <p:animEffect transition="in" filter="fade">
                                      <p:cBhvr>
                                        <p:cTn id="83" dur="500"/>
                                        <p:tgtEl>
                                          <p:spTgt spid="8">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96"/>
                                        </p:tgtEl>
                                        <p:attrNameLst>
                                          <p:attrName>style.visibility</p:attrName>
                                        </p:attrNameLst>
                                      </p:cBhvr>
                                      <p:to>
                                        <p:strVal val="visible"/>
                                      </p:to>
                                    </p:set>
                                    <p:animEffect transition="in" filter="fade">
                                      <p:cBhvr>
                                        <p:cTn id="88" dur="1000"/>
                                        <p:tgtEl>
                                          <p:spTgt spid="96"/>
                                        </p:tgtEl>
                                      </p:cBhvr>
                                    </p:animEffect>
                                    <p:anim calcmode="lin" valueType="num">
                                      <p:cBhvr>
                                        <p:cTn id="89" dur="1000" fill="hold"/>
                                        <p:tgtEl>
                                          <p:spTgt spid="96"/>
                                        </p:tgtEl>
                                        <p:attrNameLst>
                                          <p:attrName>ppt_x</p:attrName>
                                        </p:attrNameLst>
                                      </p:cBhvr>
                                      <p:tavLst>
                                        <p:tav tm="0">
                                          <p:val>
                                            <p:strVal val="#ppt_x"/>
                                          </p:val>
                                        </p:tav>
                                        <p:tav tm="100000">
                                          <p:val>
                                            <p:strVal val="#ppt_x"/>
                                          </p:val>
                                        </p:tav>
                                      </p:tavLst>
                                    </p:anim>
                                    <p:anim calcmode="lin" valueType="num">
                                      <p:cBhvr>
                                        <p:cTn id="90"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103"/>
                                        </p:tgtEl>
                                        <p:attrNameLst>
                                          <p:attrName>style.visibility</p:attrName>
                                        </p:attrNameLst>
                                      </p:cBhvr>
                                      <p:to>
                                        <p:strVal val="visible"/>
                                      </p:to>
                                    </p:set>
                                    <p:animEffect transition="in" filter="fade">
                                      <p:cBhvr>
                                        <p:cTn id="95" dur="500"/>
                                        <p:tgtEl>
                                          <p:spTgt spid="103"/>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grpId="0" nodeType="clickEffect">
                                  <p:stCondLst>
                                    <p:cond delay="0"/>
                                  </p:stCondLst>
                                  <p:childTnLst>
                                    <p:set>
                                      <p:cBhvr>
                                        <p:cTn id="99" dur="1" fill="hold">
                                          <p:stCondLst>
                                            <p:cond delay="0"/>
                                          </p:stCondLst>
                                        </p:cTn>
                                        <p:tgtEl>
                                          <p:spTgt spid="4"/>
                                        </p:tgtEl>
                                        <p:attrNameLst>
                                          <p:attrName>style.visibility</p:attrName>
                                        </p:attrNameLst>
                                      </p:cBhvr>
                                      <p:to>
                                        <p:strVal val="visible"/>
                                      </p:to>
                                    </p:set>
                                    <p:animEffect transition="in" filter="fade">
                                      <p:cBhvr>
                                        <p:cTn id="100" dur="1000"/>
                                        <p:tgtEl>
                                          <p:spTgt spid="4"/>
                                        </p:tgtEl>
                                      </p:cBhvr>
                                    </p:animEffect>
                                    <p:anim calcmode="lin" valueType="num">
                                      <p:cBhvr>
                                        <p:cTn id="101" dur="1000" fill="hold"/>
                                        <p:tgtEl>
                                          <p:spTgt spid="4"/>
                                        </p:tgtEl>
                                        <p:attrNameLst>
                                          <p:attrName>ppt_x</p:attrName>
                                        </p:attrNameLst>
                                      </p:cBhvr>
                                      <p:tavLst>
                                        <p:tav tm="0">
                                          <p:val>
                                            <p:strVal val="#ppt_x"/>
                                          </p:val>
                                        </p:tav>
                                        <p:tav tm="100000">
                                          <p:val>
                                            <p:strVal val="#ppt_x"/>
                                          </p:val>
                                        </p:tav>
                                      </p:tavLst>
                                    </p:anim>
                                    <p:anim calcmode="lin" valueType="num">
                                      <p:cBhvr>
                                        <p:cTn id="10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3" grpId="0"/>
      <p:bldP spid="104" grpId="0"/>
      <p:bldP spid="105" grpId="0"/>
      <p:bldP spid="106" grpId="0"/>
      <p:bldP spid="107"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837473"/>
          </a:xfrm>
          <a:prstGeom prst="rect">
            <a:avLst/>
          </a:prstGeom>
          <a:solidFill>
            <a:srgbClr val="435B69"/>
          </a:solidFill>
          <a:ln w="57150">
            <a:solidFill>
              <a:schemeClr val="accent3">
                <a:lumMod val="50000"/>
              </a:schemeClr>
            </a:solidFill>
          </a:ln>
        </p:spPr>
        <p:txBody>
          <a:bodyPr wrap="square" rtlCol="0">
            <a:spAutoFit/>
          </a:bodyPr>
          <a:lstStyle/>
          <a:p>
            <a:pPr>
              <a:lnSpc>
                <a:spcPct val="150000"/>
              </a:lnSpc>
            </a:pPr>
            <a:r>
              <a:rPr lang="en-US" sz="3600" b="1" spc="50" dirty="0">
                <a:solidFill>
                  <a:schemeClr val="bg1"/>
                </a:solidFill>
                <a:latin typeface="Calibri" panose="020F0502020204030204" pitchFamily="34" charset="0"/>
                <a:ea typeface="Cambria Math" panose="02040503050406030204" pitchFamily="18" charset="0"/>
                <a:cs typeface="Calibri" panose="020F0502020204030204" pitchFamily="34" charset="0"/>
              </a:rPr>
              <a:t>Which test to apply?</a:t>
            </a:r>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p:graphicFrame>
        <p:nvGraphicFramePr>
          <p:cNvPr id="3" name="Table 2"/>
          <p:cNvGraphicFramePr>
            <a:graphicFrameLocks noGrp="1"/>
          </p:cNvGraphicFramePr>
          <p:nvPr>
            <p:extLst>
              <p:ext uri="{D42A27DB-BD31-4B8C-83A1-F6EECF244321}">
                <p14:modId xmlns:p14="http://schemas.microsoft.com/office/powerpoint/2010/main" val="2122556795"/>
              </p:ext>
            </p:extLst>
          </p:nvPr>
        </p:nvGraphicFramePr>
        <p:xfrm>
          <a:off x="508000" y="1310216"/>
          <a:ext cx="8723655" cy="2651760"/>
        </p:xfrm>
        <a:graphic>
          <a:graphicData uri="http://schemas.openxmlformats.org/drawingml/2006/table">
            <a:tbl>
              <a:tblPr firstRow="1" bandRow="1">
                <a:tableStyleId>{5C22544A-7EE6-4342-B048-85BDC9FD1C3A}</a:tableStyleId>
              </a:tblPr>
              <a:tblGrid>
                <a:gridCol w="6858996">
                  <a:extLst>
                    <a:ext uri="{9D8B030D-6E8A-4147-A177-3AD203B41FA5}">
                      <a16:colId xmlns="" xmlns:a16="http://schemas.microsoft.com/office/drawing/2014/main" val="20001"/>
                    </a:ext>
                  </a:extLst>
                </a:gridCol>
                <a:gridCol w="1864659">
                  <a:extLst>
                    <a:ext uri="{9D8B030D-6E8A-4147-A177-3AD203B41FA5}">
                      <a16:colId xmlns="" xmlns:a16="http://schemas.microsoft.com/office/drawing/2014/main" val="20002"/>
                    </a:ext>
                  </a:extLst>
                </a:gridCol>
              </a:tblGrid>
              <a:tr h="370840">
                <a:tc>
                  <a:txBody>
                    <a:bodyPr/>
                    <a:lstStyle/>
                    <a:p>
                      <a:r>
                        <a:rPr lang="en-IN" sz="2400" dirty="0"/>
                        <a:t>Criterion</a:t>
                      </a:r>
                    </a:p>
                  </a:txBody>
                  <a:tcPr/>
                </a:tc>
                <a:tc>
                  <a:txBody>
                    <a:bodyPr/>
                    <a:lstStyle/>
                    <a:p>
                      <a:r>
                        <a:rPr lang="en-IN" sz="2400" dirty="0"/>
                        <a:t>test</a:t>
                      </a:r>
                    </a:p>
                  </a:txBody>
                  <a:tcPr/>
                </a:tc>
                <a:extLst>
                  <a:ext uri="{0D108BD9-81ED-4DB2-BD59-A6C34878D82A}">
                    <a16:rowId xmlns="" xmlns:a16="http://schemas.microsoft.com/office/drawing/2014/main" val="10000"/>
                  </a:ext>
                </a:extLst>
              </a:tr>
              <a:tr h="370840">
                <a:tc>
                  <a:txBody>
                    <a:bodyPr/>
                    <a:lstStyle/>
                    <a:p>
                      <a:r>
                        <a:rPr lang="en-IN" sz="2400" dirty="0"/>
                        <a:t>If population is large (n ≥ 30</a:t>
                      </a:r>
                      <a:r>
                        <a:rPr lang="en-IN" sz="2400" dirty="0" smtClean="0"/>
                        <a:t>)</a:t>
                      </a:r>
                      <a:endParaRPr lang="en-IN" sz="2400" b="1" dirty="0"/>
                    </a:p>
                  </a:txBody>
                  <a:tcPr/>
                </a:tc>
                <a:tc>
                  <a:txBody>
                    <a:bodyPr/>
                    <a:lstStyle/>
                    <a:p>
                      <a:r>
                        <a:rPr lang="en-IN" sz="2400" dirty="0"/>
                        <a:t>Z-test</a:t>
                      </a:r>
                    </a:p>
                  </a:txBody>
                  <a:tcPr/>
                </a:tc>
                <a:extLst>
                  <a:ext uri="{0D108BD9-81ED-4DB2-BD59-A6C34878D82A}">
                    <a16:rowId xmlns="" xmlns:a16="http://schemas.microsoft.com/office/drawing/2014/main" val="10001"/>
                  </a:ext>
                </a:extLst>
              </a:tr>
              <a:tr h="370840">
                <a:tc>
                  <a:txBody>
                    <a:bodyPr/>
                    <a:lstStyle/>
                    <a:p>
                      <a:r>
                        <a:rPr lang="en-IN" sz="2400" dirty="0"/>
                        <a:t>If population is small (n &lt;</a:t>
                      </a:r>
                      <a:r>
                        <a:rPr lang="en-IN" sz="2400" baseline="0" dirty="0"/>
                        <a:t> </a:t>
                      </a:r>
                      <a:r>
                        <a:rPr lang="en-IN" sz="2400" dirty="0"/>
                        <a:t>30</a:t>
                      </a:r>
                      <a:r>
                        <a:rPr lang="en-IN" sz="2400" dirty="0" smtClean="0"/>
                        <a:t>)</a:t>
                      </a:r>
                      <a:endParaRPr lang="en-IN" sz="2400" b="1" dirty="0"/>
                    </a:p>
                  </a:txBody>
                  <a:tcPr/>
                </a:tc>
                <a:tc>
                  <a:txBody>
                    <a:bodyPr/>
                    <a:lstStyle/>
                    <a:p>
                      <a:r>
                        <a:rPr lang="en-IN" sz="2400"/>
                        <a:t>T-test</a:t>
                      </a:r>
                    </a:p>
                  </a:txBody>
                  <a:tcPr/>
                </a:tc>
                <a:extLst>
                  <a:ext uri="{0D108BD9-81ED-4DB2-BD59-A6C34878D82A}">
                    <a16:rowId xmlns="" xmlns:a16="http://schemas.microsoft.com/office/drawing/2014/main" val="10002"/>
                  </a:ext>
                </a:extLst>
              </a:tr>
              <a:tr h="370840">
                <a:tc>
                  <a:txBody>
                    <a:bodyPr/>
                    <a:lstStyle/>
                    <a:p>
                      <a:r>
                        <a:rPr lang="en-IN" sz="2400" dirty="0"/>
                        <a:t>Sample variance</a:t>
                      </a:r>
                    </a:p>
                  </a:txBody>
                  <a:tcPr/>
                </a:tc>
                <a:tc>
                  <a:txBody>
                    <a:bodyPr/>
                    <a:lstStyle/>
                    <a:p>
                      <a:r>
                        <a:rPr lang="en-IN" sz="2400" dirty="0"/>
                        <a:t>F-test</a:t>
                      </a:r>
                    </a:p>
                  </a:txBody>
                  <a:tcPr/>
                </a:tc>
                <a:extLst>
                  <a:ext uri="{0D108BD9-81ED-4DB2-BD59-A6C34878D82A}">
                    <a16:rowId xmlns="" xmlns:a16="http://schemas.microsoft.com/office/drawing/2014/main" val="10003"/>
                  </a:ext>
                </a:extLst>
              </a:tr>
              <a:tr h="370840">
                <a:tc>
                  <a:txBody>
                    <a:bodyPr/>
                    <a:lstStyle/>
                    <a:p>
                      <a:r>
                        <a:rPr lang="en-IN" sz="2400" dirty="0"/>
                        <a:t>To check compatibility of observed and expected frequency</a:t>
                      </a:r>
                    </a:p>
                  </a:txBody>
                  <a:tcPr/>
                </a:tc>
                <a:tc>
                  <a:txBody>
                    <a:bodyPr/>
                    <a:lstStyle/>
                    <a:p>
                      <a:r>
                        <a:rPr lang="en-IN" sz="2400" dirty="0"/>
                        <a:t>Chi-Square test</a:t>
                      </a:r>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398348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837473"/>
          </a:xfrm>
          <a:prstGeom prst="rect">
            <a:avLst/>
          </a:prstGeom>
          <a:solidFill>
            <a:srgbClr val="435B69"/>
          </a:solidFill>
          <a:ln w="57150">
            <a:solidFill>
              <a:schemeClr val="accent3">
                <a:lumMod val="50000"/>
              </a:schemeClr>
            </a:solidFill>
          </a:ln>
        </p:spPr>
        <p:txBody>
          <a:bodyPr wrap="square" rtlCol="0">
            <a:spAutoFit/>
          </a:bodyPr>
          <a:lstStyle/>
          <a:p>
            <a:pPr>
              <a:lnSpc>
                <a:spcPct val="150000"/>
              </a:lnSpc>
            </a:pPr>
            <a:r>
              <a:rPr lang="en-US" sz="3600" b="1" spc="50" dirty="0">
                <a:solidFill>
                  <a:schemeClr val="bg1"/>
                </a:solidFill>
                <a:latin typeface="Calibri" panose="020F0502020204030204" pitchFamily="34" charset="0"/>
                <a:ea typeface="Cambria Math" panose="02040503050406030204" pitchFamily="18" charset="0"/>
                <a:cs typeface="Calibri" panose="020F0502020204030204" pitchFamily="34" charset="0"/>
              </a:rPr>
              <a:t>PROCEDURE FOR TESTING OF HYPOTHESIS</a:t>
            </a:r>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mc:AlternateContent xmlns:mc="http://schemas.openxmlformats.org/markup-compatibility/2006" xmlns:a14="http://schemas.microsoft.com/office/drawing/2010/main">
        <mc:Choice Requires="a14">
          <p:sp>
            <p:nvSpPr>
              <p:cNvPr id="4" name="Rectangle 3"/>
              <p:cNvSpPr/>
              <p:nvPr/>
            </p:nvSpPr>
            <p:spPr>
              <a:xfrm>
                <a:off x="35166" y="906732"/>
                <a:ext cx="12192000" cy="6740307"/>
              </a:xfrm>
              <a:prstGeom prst="rect">
                <a:avLst/>
              </a:prstGeom>
            </p:spPr>
            <p:txBody>
              <a:bodyPr wrap="square">
                <a:spAutoFit/>
              </a:bodyPr>
              <a:lstStyle/>
              <a:p>
                <a:pPr marL="457200" indent="-457200" algn="just">
                  <a:lnSpc>
                    <a:spcPct val="150000"/>
                  </a:lnSpc>
                  <a:buFont typeface="+mj-lt"/>
                  <a:buAutoNum type="arabicPeriod"/>
                </a:pP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Set up Null and Alternate hypothesis (</a:t>
                </a:r>
                <a14:m>
                  <m:oMath xmlns:m="http://schemas.openxmlformats.org/officeDocument/2006/math">
                    <m:sSub>
                      <m:sSubPr>
                        <m:ctrlPr>
                          <a:rPr lang="en-US" sz="2400" b="1" i="1" spc="100">
                            <a:solidFill>
                              <a:srgbClr val="00B0F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and </a:t>
                </a:r>
                <a14:m>
                  <m:oMath xmlns:m="http://schemas.openxmlformats.org/officeDocument/2006/math">
                    <m:sSub>
                      <m:sSubPr>
                        <m:ctrlPr>
                          <a:rPr lang="en-US" sz="2400" b="1" i="1" spc="100">
                            <a:solidFill>
                              <a:srgbClr val="00B0F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smtClean="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𝟏</m:t>
                        </m:r>
                      </m:sub>
                    </m:sSub>
                  </m:oMath>
                </a14:m>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a:t>
                </a:r>
              </a:p>
              <a:p>
                <a:pPr marL="457200" indent="-457200" algn="just">
                  <a:lnSpc>
                    <a:spcPct val="150000"/>
                  </a:lnSpc>
                  <a:buFont typeface="+mj-lt"/>
                  <a:buAutoNum type="arabicPeriod"/>
                </a:pPr>
                <a:r>
                  <a:rPr lang="en-US" sz="2400" b="1" spc="100" dirty="0">
                    <a:solidFill>
                      <a:schemeClr val="accent4"/>
                    </a:solidFill>
                    <a:latin typeface="Calibri" panose="020F0502020204030204" pitchFamily="34" charset="0"/>
                    <a:ea typeface="Cambria Math" panose="02040503050406030204" pitchFamily="18" charset="0"/>
                    <a:cs typeface="Times New Roman" panose="02020603050405020304" pitchFamily="18" charset="0"/>
                  </a:rPr>
                  <a:t>Set up level of significance (</a:t>
                </a:r>
                <a:r>
                  <a:rPr lang="el-GR" sz="2400" b="1" spc="100" dirty="0">
                    <a:solidFill>
                      <a:schemeClr val="accent4"/>
                    </a:solidFill>
                    <a:latin typeface="Calibri" panose="020F0502020204030204" pitchFamily="34" charset="0"/>
                    <a:ea typeface="Cambria Math" panose="02040503050406030204" pitchFamily="18" charset="0"/>
                    <a:cs typeface="Times New Roman" panose="02020603050405020304" pitchFamily="18" charset="0"/>
                  </a:rPr>
                  <a:t>α</a:t>
                </a:r>
                <a:r>
                  <a:rPr lang="en-IN" sz="2400" b="1" spc="100" dirty="0">
                    <a:solidFill>
                      <a:schemeClr val="accent4"/>
                    </a:solidFill>
                    <a:latin typeface="Calibri" panose="020F0502020204030204" pitchFamily="34" charset="0"/>
                    <a:ea typeface="Cambria Math" panose="02040503050406030204" pitchFamily="18" charset="0"/>
                    <a:cs typeface="Times New Roman" panose="02020603050405020304" pitchFamily="18" charset="0"/>
                  </a:rPr>
                  <a:t>)</a:t>
                </a:r>
                <a:endParaRPr lang="en-US" sz="2400" b="1" spc="100" dirty="0">
                  <a:solidFill>
                    <a:schemeClr val="accent4"/>
                  </a:solidFill>
                  <a:latin typeface="Calibri" panose="020F0502020204030204" pitchFamily="34" charset="0"/>
                  <a:ea typeface="Cambria Math" panose="02040503050406030204" pitchFamily="18" charset="0"/>
                  <a:cs typeface="Times New Roman" panose="02020603050405020304" pitchFamily="18" charset="0"/>
                </a:endParaRPr>
              </a:p>
              <a:p>
                <a:pPr marL="457200" indent="-457200" algn="just">
                  <a:lnSpc>
                    <a:spcPct val="150000"/>
                  </a:lnSpc>
                  <a:buFont typeface="+mj-lt"/>
                  <a:buAutoNum type="arabicPeriod"/>
                </a:pP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Decide which test to use (z-test, t-test, F-test, Chi-Square test)</a:t>
                </a:r>
              </a:p>
              <a:p>
                <a:pPr marL="457200" indent="-457200" algn="just">
                  <a:lnSpc>
                    <a:spcPct val="150000"/>
                  </a:lnSpc>
                  <a:buFont typeface="+mj-lt"/>
                  <a:buAutoNum type="arabicPeriod"/>
                </a:pPr>
                <a:r>
                  <a:rPr lang="en-US" sz="2400" b="1" spc="100" dirty="0">
                    <a:solidFill>
                      <a:schemeClr val="accent4"/>
                    </a:solidFill>
                    <a:latin typeface="Calibri" panose="020F0502020204030204" pitchFamily="34" charset="0"/>
                    <a:ea typeface="Cambria Math" panose="02040503050406030204" pitchFamily="18" charset="0"/>
                    <a:cs typeface="Times New Roman" panose="02020603050405020304" pitchFamily="18" charset="0"/>
                  </a:rPr>
                  <a:t>Find the test statistics (Z)</a:t>
                </a:r>
              </a:p>
              <a:p>
                <a:pPr marL="457200" indent="-457200" algn="just">
                  <a:lnSpc>
                    <a:spcPct val="150000"/>
                  </a:lnSpc>
                  <a:buFont typeface="+mj-lt"/>
                  <a:buAutoNum type="arabicPeriod"/>
                </a:pP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Find out the table value of test statistics (</a:t>
                </a:r>
                <a14:m>
                  <m:oMath xmlns:m="http://schemas.openxmlformats.org/officeDocument/2006/math">
                    <m:sSub>
                      <m:sSubPr>
                        <m:ctrlPr>
                          <a:rPr lang="en-US" sz="2400" b="1" i="1" spc="100">
                            <a:solidFill>
                              <a:srgbClr val="0070C0"/>
                            </a:solidFill>
                            <a:latin typeface="Cambria Math"/>
                            <a:ea typeface="Cambria Math" panose="02040503050406030204" pitchFamily="18" charset="0"/>
                            <a:cs typeface="Times New Roman" panose="02020603050405020304" pitchFamily="18" charset="0"/>
                          </a:rPr>
                        </m:ctrlPr>
                      </m:sSubPr>
                      <m:e>
                        <m:r>
                          <a:rPr lang="en-IN" sz="2400" b="1" spc="10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𝒁</m:t>
                        </m:r>
                      </m:e>
                      <m:sub>
                        <m:r>
                          <m:rPr>
                            <m:nor/>
                          </m:rPr>
                          <a:rPr lang="el-GR"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m:t>α</m:t>
                        </m:r>
                      </m:sub>
                    </m:sSub>
                  </m:oMath>
                </a14:m>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a:t>
                </a:r>
              </a:p>
              <a:p>
                <a:pPr marL="457200" indent="-457200" algn="just">
                  <a:lnSpc>
                    <a:spcPct val="150000"/>
                  </a:lnSpc>
                  <a:buFont typeface="+mj-lt"/>
                  <a:buAutoNum type="arabicPeriod"/>
                </a:pPr>
                <a:r>
                  <a:rPr lang="en-US" sz="2400" b="1" spc="100" dirty="0">
                    <a:solidFill>
                      <a:schemeClr val="accent4"/>
                    </a:solidFill>
                    <a:latin typeface="Calibri" panose="020F0502020204030204" pitchFamily="34" charset="0"/>
                    <a:ea typeface="Cambria Math" panose="02040503050406030204" pitchFamily="18" charset="0"/>
                    <a:cs typeface="Times New Roman" panose="02020603050405020304" pitchFamily="18" charset="0"/>
                  </a:rPr>
                  <a:t>Decision</a:t>
                </a:r>
              </a:p>
              <a:p>
                <a:pPr marL="342900" indent="-342900" algn="just">
                  <a:lnSpc>
                    <a:spcPct val="150000"/>
                  </a:lnSpc>
                  <a:buFont typeface="Wingdings" panose="05000000000000000000" pitchFamily="2" charset="2"/>
                  <a:buChar char="Ø"/>
                </a:pPr>
                <a:r>
                  <a:rPr lang="en-US" sz="2400" b="1" spc="100" dirty="0">
                    <a:solidFill>
                      <a:srgbClr val="00B050"/>
                    </a:solidFill>
                    <a:latin typeface="Calibri" panose="020F0502020204030204" pitchFamily="34" charset="0"/>
                    <a:ea typeface="Cambria Math" panose="02040503050406030204" pitchFamily="18" charset="0"/>
                    <a:cs typeface="Times New Roman" panose="02020603050405020304" pitchFamily="18" charset="0"/>
                  </a:rPr>
                  <a:t>If computed value &lt; Table value (</a:t>
                </a:r>
                <a14:m>
                  <m:oMath xmlns:m="http://schemas.openxmlformats.org/officeDocument/2006/math">
                    <m:d>
                      <m:dPr>
                        <m:begChr m:val="|"/>
                        <m:endChr m:val="|"/>
                        <m:ctrlPr>
                          <a:rPr lang="en-US" sz="2400" b="1" i="1" spc="100">
                            <a:solidFill>
                              <a:srgbClr val="0070C0"/>
                            </a:solidFill>
                            <a:latin typeface="Cambria Math"/>
                            <a:ea typeface="Cambria Math" panose="02040503050406030204" pitchFamily="18" charset="0"/>
                            <a:cs typeface="Times New Roman" panose="02020603050405020304" pitchFamily="18" charset="0"/>
                          </a:rPr>
                        </m:ctrlPr>
                      </m:dPr>
                      <m:e>
                        <m:r>
                          <a:rPr lang="en-IN" sz="2400" b="1" spc="10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𝒁</m:t>
                        </m:r>
                      </m:e>
                    </m:d>
                  </m:oMath>
                </a14:m>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&lt; </a:t>
                </a:r>
                <a14:m>
                  <m:oMath xmlns:m="http://schemas.openxmlformats.org/officeDocument/2006/math">
                    <m:sSub>
                      <m:sSubPr>
                        <m:ctrlPr>
                          <a:rPr lang="en-US" sz="2400" b="1" i="1" spc="100">
                            <a:solidFill>
                              <a:srgbClr val="0070C0"/>
                            </a:solidFill>
                            <a:latin typeface="Cambria Math"/>
                            <a:ea typeface="Cambria Math" panose="02040503050406030204" pitchFamily="18" charset="0"/>
                            <a:cs typeface="Times New Roman" panose="02020603050405020304" pitchFamily="18" charset="0"/>
                          </a:rPr>
                        </m:ctrlPr>
                      </m:sSubPr>
                      <m:e>
                        <m:r>
                          <a:rPr lang="en-IN" sz="2400" b="1" spc="10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𝒁</m:t>
                        </m:r>
                      </m:e>
                      <m:sub>
                        <m:r>
                          <m:rPr>
                            <m:nor/>
                          </m:rPr>
                          <a:rPr lang="el-GR"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m:t>α</m:t>
                        </m:r>
                      </m:sub>
                    </m:sSub>
                  </m:oMath>
                </a14:m>
                <a:r>
                  <a:rPr lang="en-US" sz="2400" b="1" spc="100" dirty="0">
                    <a:solidFill>
                      <a:srgbClr val="00B050"/>
                    </a:solidFill>
                    <a:latin typeface="Calibri" panose="020F0502020204030204" pitchFamily="34" charset="0"/>
                    <a:ea typeface="Cambria Math" panose="02040503050406030204" pitchFamily="18" charset="0"/>
                    <a:cs typeface="Times New Roman" panose="02020603050405020304" pitchFamily="18" charset="0"/>
                  </a:rPr>
                  <a:t>) = Accept the Null hypothesis</a:t>
                </a:r>
              </a:p>
              <a:p>
                <a:pPr marL="342900" indent="-342900" algn="just">
                  <a:lnSpc>
                    <a:spcPct val="150000"/>
                  </a:lnSpc>
                  <a:buFont typeface="Wingdings" panose="05000000000000000000" pitchFamily="2" charset="2"/>
                  <a:buChar char="Ø"/>
                </a:pPr>
                <a:r>
                  <a:rPr lang="en-US" sz="2400" b="1" spc="100" dirty="0">
                    <a:solidFill>
                      <a:srgbClr val="00B050"/>
                    </a:solidFill>
                    <a:latin typeface="Calibri" panose="020F0502020204030204" pitchFamily="34" charset="0"/>
                    <a:ea typeface="Cambria Math" panose="02040503050406030204" pitchFamily="18" charset="0"/>
                    <a:cs typeface="Times New Roman" panose="02020603050405020304" pitchFamily="18" charset="0"/>
                  </a:rPr>
                  <a:t>If computed value &gt; Table value (</a:t>
                </a:r>
                <a14:m>
                  <m:oMath xmlns:m="http://schemas.openxmlformats.org/officeDocument/2006/math">
                    <m:d>
                      <m:dPr>
                        <m:begChr m:val="|"/>
                        <m:endChr m:val="|"/>
                        <m:ctrlPr>
                          <a:rPr lang="en-US" sz="2400" b="1" i="1" spc="100">
                            <a:solidFill>
                              <a:srgbClr val="0070C0"/>
                            </a:solidFill>
                            <a:latin typeface="Cambria Math"/>
                            <a:ea typeface="Cambria Math" panose="02040503050406030204" pitchFamily="18" charset="0"/>
                            <a:cs typeface="Times New Roman" panose="02020603050405020304" pitchFamily="18" charset="0"/>
                          </a:rPr>
                        </m:ctrlPr>
                      </m:dPr>
                      <m:e>
                        <m:r>
                          <a:rPr lang="en-IN" sz="2400" b="1" spc="10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𝒁</m:t>
                        </m:r>
                      </m:e>
                    </m:d>
                  </m:oMath>
                </a14:m>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&gt; </a:t>
                </a:r>
                <a14:m>
                  <m:oMath xmlns:m="http://schemas.openxmlformats.org/officeDocument/2006/math">
                    <m:sSub>
                      <m:sSubPr>
                        <m:ctrlPr>
                          <a:rPr lang="en-US" sz="2400" b="1" i="1" spc="100">
                            <a:solidFill>
                              <a:srgbClr val="0070C0"/>
                            </a:solidFill>
                            <a:latin typeface="Cambria Math"/>
                            <a:ea typeface="Cambria Math" panose="02040503050406030204" pitchFamily="18" charset="0"/>
                            <a:cs typeface="Times New Roman" panose="02020603050405020304" pitchFamily="18" charset="0"/>
                          </a:rPr>
                        </m:ctrlPr>
                      </m:sSubPr>
                      <m:e>
                        <m:r>
                          <a:rPr lang="en-IN" sz="2400" b="1" spc="100">
                            <a:solidFill>
                              <a:srgbClr val="0070C0"/>
                            </a:solidFill>
                            <a:latin typeface="Cambria Math" panose="02040503050406030204" pitchFamily="18" charset="0"/>
                            <a:ea typeface="Cambria Math" panose="02040503050406030204" pitchFamily="18" charset="0"/>
                            <a:cs typeface="Times New Roman" panose="02020603050405020304" pitchFamily="18" charset="0"/>
                          </a:rPr>
                          <m:t>𝒁</m:t>
                        </m:r>
                      </m:e>
                      <m:sub>
                        <m:r>
                          <m:rPr>
                            <m:nor/>
                          </m:rPr>
                          <a:rPr lang="el-GR"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m:t>α</m:t>
                        </m:r>
                      </m:sub>
                    </m:sSub>
                  </m:oMath>
                </a14:m>
                <a:r>
                  <a:rPr lang="en-US" sz="2400" b="1" spc="100" dirty="0">
                    <a:solidFill>
                      <a:srgbClr val="00B050"/>
                    </a:solidFill>
                    <a:latin typeface="Calibri" panose="020F0502020204030204" pitchFamily="34" charset="0"/>
                    <a:ea typeface="Cambria Math" panose="02040503050406030204" pitchFamily="18" charset="0"/>
                    <a:cs typeface="Times New Roman" panose="02020603050405020304" pitchFamily="18" charset="0"/>
                  </a:rPr>
                  <a:t>)  = Reject the Null hypothesis</a:t>
                </a: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35166" y="906732"/>
                <a:ext cx="12192000" cy="6740307"/>
              </a:xfrm>
              <a:prstGeom prst="rect">
                <a:avLst/>
              </a:prstGeom>
              <a:blipFill rotWithShape="0">
                <a:blip r:embed="rId2"/>
                <a:stretch>
                  <a:fillRect l="-800"/>
                </a:stretch>
              </a:blipFill>
            </p:spPr>
            <p:txBody>
              <a:bodyPr/>
              <a:lstStyle/>
              <a:p>
                <a:r>
                  <a:rPr lang="en-IN">
                    <a:noFill/>
                  </a:rPr>
                  <a:t> </a:t>
                </a:r>
              </a:p>
            </p:txBody>
          </p:sp>
        </mc:Fallback>
      </mc:AlternateContent>
    </p:spTree>
    <p:extLst>
      <p:ext uri="{BB962C8B-B14F-4D97-AF65-F5344CB8AC3E}">
        <p14:creationId xmlns:p14="http://schemas.microsoft.com/office/powerpoint/2010/main" val="14661252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40000" cy="1569660"/>
          </a:xfrm>
          <a:prstGeom prst="rect">
            <a:avLst/>
          </a:prstGeom>
          <a:solidFill>
            <a:srgbClr val="435B69"/>
          </a:solidFill>
          <a:ln w="57150">
            <a:solidFill>
              <a:srgbClr val="435B69"/>
            </a:solidFill>
          </a:ln>
        </p:spPr>
        <p:txBody>
          <a:bodyPr wrap="square" rtlCol="0">
            <a:spAutoFit/>
          </a:bodyPr>
          <a:lstStyle/>
          <a:p>
            <a:pPr>
              <a:lnSpc>
                <a:spcPct val="150000"/>
              </a:lnSpc>
            </a:pPr>
            <a:r>
              <a:rPr lang="en-US" sz="3200" b="1" spc="50" dirty="0">
                <a:solidFill>
                  <a:schemeClr val="bg1"/>
                </a:solidFill>
                <a:latin typeface="Calibri" panose="020F0502020204030204" pitchFamily="34" charset="0"/>
                <a:ea typeface="Cambria Math" panose="02040503050406030204" pitchFamily="18" charset="0"/>
                <a:cs typeface="Calibri" panose="020F0502020204030204" pitchFamily="34" charset="0"/>
              </a:rPr>
              <a:t>TEST OF SIGNIFICANCE FOR </a:t>
            </a:r>
            <a:r>
              <a:rPr lang="en-US" sz="3200" b="1" spc="50" dirty="0" smtClean="0">
                <a:solidFill>
                  <a:schemeClr val="bg1"/>
                </a:solidFill>
                <a:latin typeface="Calibri" panose="020F0502020204030204" pitchFamily="34" charset="0"/>
                <a:ea typeface="Cambria Math" panose="02040503050406030204" pitchFamily="18" charset="0"/>
                <a:cs typeface="Calibri" panose="020F0502020204030204" pitchFamily="34" charset="0"/>
              </a:rPr>
              <a:t>PROPORTION-LARGE </a:t>
            </a:r>
            <a:r>
              <a:rPr lang="en-US" sz="3200" b="1" spc="50" dirty="0">
                <a:solidFill>
                  <a:schemeClr val="bg1"/>
                </a:solidFill>
                <a:latin typeface="Calibri" panose="020F0502020204030204" pitchFamily="34" charset="0"/>
                <a:ea typeface="Cambria Math" panose="02040503050406030204" pitchFamily="18" charset="0"/>
                <a:cs typeface="Calibri" panose="020F0502020204030204" pitchFamily="34" charset="0"/>
              </a:rPr>
              <a:t>SAMPLES</a:t>
            </a:r>
          </a:p>
          <a:p>
            <a:pPr>
              <a:lnSpc>
                <a:spcPct val="150000"/>
              </a:lnSpc>
            </a:pPr>
            <a:endParaRPr lang="en-IN" sz="32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49AC3854-0C3D-4799-B58F-ECFDAAD0C08C}"/>
                  </a:ext>
                </a:extLst>
              </p:cNvPr>
              <p:cNvSpPr txBox="1"/>
              <p:nvPr/>
            </p:nvSpPr>
            <p:spPr>
              <a:xfrm>
                <a:off x="0" y="1008000"/>
                <a:ext cx="12240000" cy="5940000"/>
              </a:xfrm>
              <a:prstGeom prst="rect">
                <a:avLst/>
              </a:prstGeom>
              <a:solidFill>
                <a:srgbClr val="69ABC3"/>
              </a:solidFill>
              <a:ln w="57150">
                <a:solidFill>
                  <a:srgbClr val="69ABC3"/>
                </a:solidFill>
              </a:ln>
            </p:spPr>
            <p:txBody>
              <a:bodyPr wrap="square" rtlCol="0">
                <a:spAutoFit/>
              </a:bodyPr>
              <a:lstStyle/>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Let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𝑝</m:t>
                    </m:r>
                  </m:oMath>
                </a14:m>
                <a:r>
                  <a:rPr lang="en-US" sz="28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be the sample proportion in a large random sample of size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𝑛</m:t>
                    </m:r>
                  </m:oMath>
                </a14:m>
                <a:r>
                  <a:rPr lang="en-US" sz="28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drawn from a population having proportion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𝑃</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Also, the population proportion </a:t>
                </a:r>
                <a14:m>
                  <m:oMath xmlns:m="http://schemas.openxmlformats.org/officeDocument/2006/math">
                    <m:r>
                      <a:rPr lang="en-US" sz="2400" i="1" spc="100">
                        <a:solidFill>
                          <a:schemeClr val="tx1"/>
                        </a:solidFill>
                        <a:latin typeface="Cambria Math"/>
                        <a:ea typeface="Cambria Math" panose="02040503050406030204" pitchFamily="18" charset="0"/>
                        <a:cs typeface="Times New Roman" panose="02020603050405020304" pitchFamily="18" charset="0"/>
                      </a:rPr>
                      <m:t>𝑃</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has a specified value</a:t>
                </a:r>
                <a:r>
                  <a:rPr lang="en-US" sz="28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𝑃</m:t>
                        </m:r>
                      </m:e>
                      <m:sub>
                        <m:r>
                          <a:rPr lang="en-US" sz="2400" b="0" i="1" spc="100" smtClean="0">
                            <a:solidFill>
                              <a:schemeClr val="tx1"/>
                            </a:solidFill>
                            <a:latin typeface="Cambria Math"/>
                            <a:ea typeface="Cambria Math" panose="02040503050406030204" pitchFamily="18" charset="0"/>
                            <a:cs typeface="Times New Roman" panose="02020603050405020304" pitchFamily="18" charset="0"/>
                          </a:rPr>
                          <m:t>0</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a:t>
                </a:r>
              </a:p>
              <a:p>
                <a:pPr algn="just"/>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Working Rule</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(i)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Null Hypothesis </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𝐻</m:t>
                        </m:r>
                      </m:e>
                      <m:sub>
                        <m:r>
                          <a:rPr lang="en-US" sz="2400" b="0" i="1" spc="100" smtClean="0">
                            <a:solidFill>
                              <a:schemeClr val="tx1"/>
                            </a:solidFill>
                            <a:latin typeface="Cambria Math"/>
                            <a:ea typeface="Cambria Math" panose="02040503050406030204" pitchFamily="18" charset="0"/>
                            <a:cs typeface="Times New Roman" panose="02020603050405020304" pitchFamily="18" charset="0"/>
                          </a:rPr>
                          <m:t>0</m:t>
                        </m:r>
                      </m:sub>
                    </m:sSub>
                    <m:r>
                      <a:rPr lang="en-US" sz="2400" b="0" i="1" spc="100" smtClean="0">
                        <a:solidFill>
                          <a:schemeClr val="tx1"/>
                        </a:solidFill>
                        <a:latin typeface="Cambria Math"/>
                        <a:ea typeface="Cambria Math" panose="02040503050406030204" pitchFamily="18" charset="0"/>
                        <a:cs typeface="Times New Roman" panose="02020603050405020304" pitchFamily="18" charset="0"/>
                      </a:rPr>
                      <m:t> :</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𝑃</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 </m:t>
                    </m:r>
                    <m:sSub>
                      <m:sSubPr>
                        <m:ctrlPr>
                          <a:rPr lang="en-US" sz="2400" b="0" i="1" spc="100" smtClean="0">
                            <a:solidFill>
                              <a:schemeClr val="tx1"/>
                            </a:solidFill>
                            <a:latin typeface="Cambria Math"/>
                            <a:ea typeface="Cambria Math"/>
                            <a:cs typeface="Times New Roman" panose="02020603050405020304" pitchFamily="18" charset="0"/>
                          </a:rPr>
                        </m:ctrlPr>
                      </m:sSubPr>
                      <m:e>
                        <m:r>
                          <a:rPr lang="en-US" sz="2400" b="0" i="1" spc="100" smtClean="0">
                            <a:solidFill>
                              <a:schemeClr val="tx1"/>
                            </a:solidFill>
                            <a:latin typeface="Cambria Math"/>
                            <a:ea typeface="Cambria Math"/>
                            <a:cs typeface="Times New Roman" panose="02020603050405020304" pitchFamily="18" charset="0"/>
                          </a:rPr>
                          <m:t>𝑃</m:t>
                        </m:r>
                      </m:e>
                      <m:sub>
                        <m:r>
                          <a:rPr lang="en-US" sz="2400" b="0" i="1" spc="100" smtClean="0">
                            <a:solidFill>
                              <a:schemeClr val="tx1"/>
                            </a:solidFill>
                            <a:latin typeface="Cambria Math"/>
                            <a:ea typeface="Cambria Math"/>
                            <a:cs typeface="Times New Roman" panose="02020603050405020304" pitchFamily="18" charset="0"/>
                          </a:rPr>
                          <m:t>0</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i.e. the population proportion </a:t>
                </a:r>
                <a14:m>
                  <m:oMath xmlns:m="http://schemas.openxmlformats.org/officeDocument/2006/math">
                    <m:r>
                      <a:rPr lang="en-US" sz="2400" i="1" spc="100">
                        <a:solidFill>
                          <a:schemeClr val="tx1"/>
                        </a:solidFill>
                        <a:latin typeface="Cambria Math"/>
                        <a:ea typeface="Cambria Math" panose="02040503050406030204" pitchFamily="18" charset="0"/>
                        <a:cs typeface="Times New Roman" panose="02020603050405020304" pitchFamily="18" charset="0"/>
                      </a:rPr>
                      <m:t>𝑃</m:t>
                    </m:r>
                  </m:oMath>
                </a14:m>
                <a:r>
                  <a:rPr lang="en-US" sz="28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has a specified  </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value </a:t>
                </a:r>
                <a:r>
                  <a:rPr lang="en-US" sz="28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i="1" spc="100">
                            <a:solidFill>
                              <a:schemeClr val="tx1"/>
                            </a:solidFill>
                            <a:latin typeface="Cambria Math"/>
                            <a:ea typeface="Cambria Math" panose="02040503050406030204" pitchFamily="18" charset="0"/>
                            <a:cs typeface="Times New Roman" panose="02020603050405020304" pitchFamily="18" charset="0"/>
                          </a:rPr>
                        </m:ctrlPr>
                      </m:sSubPr>
                      <m:e>
                        <m:r>
                          <a:rPr lang="en-US" sz="2400" i="1" spc="100">
                            <a:solidFill>
                              <a:schemeClr val="tx1"/>
                            </a:solidFill>
                            <a:latin typeface="Cambria Math"/>
                            <a:ea typeface="Cambria Math" panose="02040503050406030204" pitchFamily="18" charset="0"/>
                            <a:cs typeface="Times New Roman" panose="02020603050405020304" pitchFamily="18" charset="0"/>
                          </a:rPr>
                          <m:t>𝑃</m:t>
                        </m:r>
                      </m:e>
                      <m:sub>
                        <m:r>
                          <a:rPr lang="en-US" sz="2400" i="1" spc="100">
                            <a:solidFill>
                              <a:schemeClr val="tx1"/>
                            </a:solidFill>
                            <a:latin typeface="Cambria Math"/>
                            <a:ea typeface="Cambria Math" panose="02040503050406030204" pitchFamily="18" charset="0"/>
                            <a:cs typeface="Times New Roman" panose="02020603050405020304" pitchFamily="18" charset="0"/>
                          </a:rPr>
                          <m:t>0</m:t>
                        </m:r>
                      </m:sub>
                    </m:sSub>
                  </m:oMath>
                </a14:m>
                <a:r>
                  <a:rPr lang="en-US" sz="28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a:t>
                </a:r>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(ii)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Alternative Hypothesis  </a:t>
                </a:r>
                <a14:m>
                  <m:oMath xmlns:m="http://schemas.openxmlformats.org/officeDocument/2006/math">
                    <m:sSub>
                      <m:sSubPr>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𝐻</m:t>
                        </m:r>
                      </m:e>
                      <m:sub>
                        <m:r>
                          <a:rPr lang="en-US" sz="2400" b="0" i="1" spc="100" smtClean="0">
                            <a:solidFill>
                              <a:schemeClr val="tx1"/>
                            </a:solidFill>
                            <a:latin typeface="Cambria Math"/>
                            <a:ea typeface="Cambria Math" panose="02040503050406030204" pitchFamily="18" charset="0"/>
                            <a:cs typeface="Times New Roman" panose="02020603050405020304" pitchFamily="18" charset="0"/>
                          </a:rPr>
                          <m:t>1</m:t>
                        </m:r>
                      </m:sub>
                    </m:sSub>
                    <m:r>
                      <a:rPr lang="en-US" sz="2400" b="0" i="1" spc="100" smtClean="0">
                        <a:solidFill>
                          <a:schemeClr val="tx1"/>
                        </a:solidFill>
                        <a:latin typeface="Cambria Math"/>
                        <a:ea typeface="Cambria Math" panose="02040503050406030204" pitchFamily="18" charset="0"/>
                        <a:cs typeface="Times New Roman" panose="02020603050405020304" pitchFamily="18" charset="0"/>
                      </a:rPr>
                      <m:t> : </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𝑃</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 ≠ </m:t>
                    </m:r>
                    <m:sSub>
                      <m:sSubPr>
                        <m:ctrlPr>
                          <a:rPr lang="en-US" sz="2400" b="0" i="1" spc="100" smtClean="0">
                            <a:solidFill>
                              <a:schemeClr val="tx1"/>
                            </a:solidFill>
                            <a:latin typeface="Cambria Math"/>
                            <a:ea typeface="Cambria Math"/>
                            <a:cs typeface="Times New Roman" panose="02020603050405020304" pitchFamily="18" charset="0"/>
                          </a:rPr>
                        </m:ctrlPr>
                      </m:sSubPr>
                      <m:e>
                        <m:r>
                          <a:rPr lang="en-US" sz="2400" b="0" i="1" spc="100" smtClean="0">
                            <a:solidFill>
                              <a:schemeClr val="tx1"/>
                            </a:solidFill>
                            <a:latin typeface="Cambria Math"/>
                            <a:ea typeface="Cambria Math"/>
                            <a:cs typeface="Times New Roman" panose="02020603050405020304" pitchFamily="18" charset="0"/>
                          </a:rPr>
                          <m:t>𝑃</m:t>
                        </m:r>
                      </m:e>
                      <m:sub>
                        <m:r>
                          <a:rPr lang="en-US" sz="2400" b="0" i="1" spc="100" smtClean="0">
                            <a:solidFill>
                              <a:schemeClr val="tx1"/>
                            </a:solidFill>
                            <a:latin typeface="Cambria Math"/>
                            <a:ea typeface="Cambria Math"/>
                            <a:cs typeface="Times New Roman" panose="02020603050405020304" pitchFamily="18" charset="0"/>
                          </a:rPr>
                          <m:t>0</m:t>
                        </m:r>
                      </m:sub>
                    </m:sSub>
                    <m:r>
                      <a:rPr lang="en-US" sz="2400" i="1" spc="100">
                        <a:solidFill>
                          <a:schemeClr val="tx1"/>
                        </a:solidFill>
                        <a:latin typeface="Cambria Math"/>
                        <a:ea typeface="Cambria Math"/>
                        <a:cs typeface="Times New Roman" panose="02020603050405020304" pitchFamily="18" charset="0"/>
                      </a:rPr>
                      <m:t> </m:t>
                    </m:r>
                    <m:d>
                      <m:dPr>
                        <m:ctrlPr>
                          <a:rPr lang="en-US" sz="2400" b="0" i="1" spc="100" smtClean="0">
                            <a:solidFill>
                              <a:schemeClr val="tx1"/>
                            </a:solidFill>
                            <a:latin typeface="Cambria Math"/>
                            <a:ea typeface="Cambria Math"/>
                            <a:cs typeface="Times New Roman" panose="02020603050405020304" pitchFamily="18" charset="0"/>
                          </a:rPr>
                        </m:ctrlPr>
                      </m:dPr>
                      <m:e>
                        <m:r>
                          <a:rPr lang="en-US" sz="2400" i="1" spc="100">
                            <a:solidFill>
                              <a:schemeClr val="tx1"/>
                            </a:solidFill>
                            <a:latin typeface="Cambria Math"/>
                            <a:ea typeface="Cambria Math"/>
                            <a:cs typeface="Times New Roman" panose="02020603050405020304" pitchFamily="18" charset="0"/>
                          </a:rPr>
                          <m:t>𝑖</m:t>
                        </m:r>
                        <m:r>
                          <a:rPr lang="en-US" sz="2400" i="1" spc="100">
                            <a:solidFill>
                              <a:schemeClr val="tx1"/>
                            </a:solidFill>
                            <a:latin typeface="Cambria Math"/>
                            <a:ea typeface="Cambria Math"/>
                            <a:cs typeface="Times New Roman" panose="02020603050405020304" pitchFamily="18" charset="0"/>
                          </a:rPr>
                          <m:t>.</m:t>
                        </m:r>
                        <m:r>
                          <a:rPr lang="en-US" sz="2400" i="1" spc="100">
                            <a:solidFill>
                              <a:schemeClr val="tx1"/>
                            </a:solidFill>
                            <a:latin typeface="Cambria Math"/>
                            <a:ea typeface="Cambria Math"/>
                            <a:cs typeface="Times New Roman" panose="02020603050405020304" pitchFamily="18" charset="0"/>
                          </a:rPr>
                          <m:t>𝑒</m:t>
                        </m:r>
                        <m:r>
                          <a:rPr lang="en-US" sz="2400" i="1" spc="100">
                            <a:solidFill>
                              <a:schemeClr val="tx1"/>
                            </a:solidFill>
                            <a:latin typeface="Cambria Math"/>
                            <a:ea typeface="Cambria Math"/>
                            <a:cs typeface="Times New Roman" panose="02020603050405020304" pitchFamily="18" charset="0"/>
                          </a:rPr>
                          <m:t>., </m:t>
                        </m:r>
                        <m:r>
                          <a:rPr lang="en-US" sz="2400" i="1" spc="100">
                            <a:solidFill>
                              <a:schemeClr val="tx1"/>
                            </a:solidFill>
                            <a:latin typeface="Cambria Math"/>
                            <a:ea typeface="Cambria Math"/>
                            <a:cs typeface="Times New Roman" panose="02020603050405020304" pitchFamily="18" charset="0"/>
                          </a:rPr>
                          <m:t>𝑃</m:t>
                        </m:r>
                        <m:r>
                          <a:rPr lang="en-US" sz="2400" i="1" spc="100">
                            <a:solidFill>
                              <a:schemeClr val="tx1"/>
                            </a:solidFill>
                            <a:latin typeface="Cambria Math"/>
                            <a:ea typeface="Cambria Math"/>
                            <a:cs typeface="Times New Roman" panose="02020603050405020304" pitchFamily="18" charset="0"/>
                          </a:rPr>
                          <m:t>&gt; </m:t>
                        </m:r>
                        <m:sSub>
                          <m:sSubPr>
                            <m:ctrlPr>
                              <a:rPr lang="en-US" sz="2400" i="1" spc="100">
                                <a:solidFill>
                                  <a:schemeClr val="tx1"/>
                                </a:solidFill>
                                <a:latin typeface="Cambria Math"/>
                                <a:ea typeface="Cambria Math"/>
                                <a:cs typeface="Times New Roman" panose="02020603050405020304" pitchFamily="18" charset="0"/>
                              </a:rPr>
                            </m:ctrlPr>
                          </m:sSubPr>
                          <m:e>
                            <m:r>
                              <a:rPr lang="en-US" sz="2400" i="1" spc="100">
                                <a:solidFill>
                                  <a:schemeClr val="tx1"/>
                                </a:solidFill>
                                <a:latin typeface="Cambria Math"/>
                                <a:ea typeface="Cambria Math"/>
                                <a:cs typeface="Times New Roman" panose="02020603050405020304" pitchFamily="18" charset="0"/>
                              </a:rPr>
                              <m:t>𝑃</m:t>
                            </m:r>
                          </m:e>
                          <m:sub>
                            <m:r>
                              <a:rPr lang="en-US" sz="2400" i="1" spc="100">
                                <a:solidFill>
                                  <a:schemeClr val="tx1"/>
                                </a:solidFill>
                                <a:latin typeface="Cambria Math"/>
                                <a:ea typeface="Cambria Math"/>
                                <a:cs typeface="Times New Roman" panose="02020603050405020304" pitchFamily="18" charset="0"/>
                              </a:rPr>
                              <m:t>0</m:t>
                            </m:r>
                          </m:sub>
                        </m:sSub>
                        <m:r>
                          <a:rPr lang="en-US" sz="2400" b="0" i="1" spc="100" smtClean="0">
                            <a:solidFill>
                              <a:schemeClr val="tx1"/>
                            </a:solidFill>
                            <a:latin typeface="Cambria Math"/>
                            <a:ea typeface="Cambria Math"/>
                            <a:cs typeface="Times New Roman" panose="02020603050405020304" pitchFamily="18" charset="0"/>
                          </a:rPr>
                          <m:t> </m:t>
                        </m:r>
                        <m:r>
                          <a:rPr lang="en-US" sz="2400" b="0" i="1" spc="100" smtClean="0">
                            <a:solidFill>
                              <a:schemeClr val="tx1"/>
                            </a:solidFill>
                            <a:latin typeface="Cambria Math"/>
                            <a:ea typeface="Cambria Math"/>
                            <a:cs typeface="Times New Roman" panose="02020603050405020304" pitchFamily="18" charset="0"/>
                          </a:rPr>
                          <m:t>𝑜𝑟</m:t>
                        </m:r>
                        <m:r>
                          <a:rPr lang="en-US" sz="2400" b="0" i="1" spc="100" smtClean="0">
                            <a:solidFill>
                              <a:schemeClr val="tx1"/>
                            </a:solidFill>
                            <a:latin typeface="Cambria Math"/>
                            <a:ea typeface="Cambria Math"/>
                            <a:cs typeface="Times New Roman" panose="02020603050405020304" pitchFamily="18" charset="0"/>
                          </a:rPr>
                          <m:t> </m:t>
                        </m:r>
                        <m:r>
                          <a:rPr lang="en-US" sz="2400" b="0" i="1" spc="100" smtClean="0">
                            <a:solidFill>
                              <a:schemeClr val="tx1"/>
                            </a:solidFill>
                            <a:latin typeface="Cambria Math"/>
                            <a:ea typeface="Cambria Math"/>
                            <a:cs typeface="Times New Roman" panose="02020603050405020304" pitchFamily="18" charset="0"/>
                          </a:rPr>
                          <m:t>𝑃</m:t>
                        </m:r>
                        <m:r>
                          <a:rPr lang="en-US" sz="2400" b="0" i="1" spc="100" smtClean="0">
                            <a:solidFill>
                              <a:schemeClr val="tx1"/>
                            </a:solidFill>
                            <a:latin typeface="Cambria Math"/>
                            <a:ea typeface="Cambria Math"/>
                            <a:cs typeface="Times New Roman" panose="02020603050405020304" pitchFamily="18" charset="0"/>
                          </a:rPr>
                          <m:t>&lt;</m:t>
                        </m:r>
                        <m:sSub>
                          <m:sSubPr>
                            <m:ctrlPr>
                              <a:rPr lang="en-US" sz="2400" i="1" spc="100">
                                <a:solidFill>
                                  <a:schemeClr val="tx1"/>
                                </a:solidFill>
                                <a:latin typeface="Cambria Math"/>
                                <a:ea typeface="Cambria Math"/>
                                <a:cs typeface="Times New Roman" panose="02020603050405020304" pitchFamily="18" charset="0"/>
                              </a:rPr>
                            </m:ctrlPr>
                          </m:sSubPr>
                          <m:e>
                            <m:r>
                              <a:rPr lang="en-US" sz="2400" i="1" spc="100">
                                <a:solidFill>
                                  <a:schemeClr val="tx1"/>
                                </a:solidFill>
                                <a:latin typeface="Cambria Math"/>
                                <a:ea typeface="Cambria Math"/>
                                <a:cs typeface="Times New Roman" panose="02020603050405020304" pitchFamily="18" charset="0"/>
                              </a:rPr>
                              <m:t>𝑃</m:t>
                            </m:r>
                          </m:e>
                          <m:sub>
                            <m:r>
                              <a:rPr lang="en-US" sz="2400" i="1" spc="100">
                                <a:solidFill>
                                  <a:schemeClr val="tx1"/>
                                </a:solidFill>
                                <a:latin typeface="Cambria Math"/>
                                <a:ea typeface="Cambria Math"/>
                                <a:cs typeface="Times New Roman" panose="02020603050405020304" pitchFamily="18" charset="0"/>
                              </a:rPr>
                              <m:t>0</m:t>
                            </m:r>
                          </m:sub>
                        </m:sSub>
                      </m:e>
                    </m:d>
                  </m:oMath>
                </a14:m>
                <a:endParaRPr lang="en-US" sz="2400" b="0" spc="100" dirty="0">
                  <a:solidFill>
                    <a:schemeClr val="tx1"/>
                  </a:solidFill>
                  <a:latin typeface="Calibri" panose="020F0502020204030204" pitchFamily="34" charset="0"/>
                  <a:ea typeface="Cambria Math"/>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or  </a:t>
                </a:r>
                <a14:m>
                  <m:oMath xmlns:m="http://schemas.openxmlformats.org/officeDocument/2006/math">
                    <m:sSub>
                      <m:sSubPr>
                        <m:ctrlPr>
                          <a:rPr lang="en-US" sz="2400" i="1" spc="100">
                            <a:solidFill>
                              <a:schemeClr val="tx1"/>
                            </a:solidFill>
                            <a:latin typeface="Cambria Math"/>
                            <a:ea typeface="Cambria Math" panose="02040503050406030204" pitchFamily="18" charset="0"/>
                            <a:cs typeface="Times New Roman" panose="02020603050405020304" pitchFamily="18" charset="0"/>
                          </a:rPr>
                        </m:ctrlPr>
                      </m:sSubPr>
                      <m:e>
                        <m:r>
                          <a:rPr lang="en-US" sz="2400" i="1" spc="100">
                            <a:solidFill>
                              <a:schemeClr val="tx1"/>
                            </a:solidFill>
                            <a:latin typeface="Cambria Math"/>
                            <a:ea typeface="Cambria Math" panose="02040503050406030204" pitchFamily="18" charset="0"/>
                            <a:cs typeface="Times New Roman" panose="02020603050405020304" pitchFamily="18" charset="0"/>
                          </a:rPr>
                          <m:t>𝐻</m:t>
                        </m:r>
                      </m:e>
                      <m:sub>
                        <m:r>
                          <a:rPr lang="en-US" sz="2400" i="1" spc="100">
                            <a:solidFill>
                              <a:schemeClr val="tx1"/>
                            </a:solidFill>
                            <a:latin typeface="Cambria Math"/>
                            <a:ea typeface="Cambria Math" panose="02040503050406030204" pitchFamily="18" charset="0"/>
                            <a:cs typeface="Times New Roman" panose="02020603050405020304" pitchFamily="18" charset="0"/>
                          </a:rPr>
                          <m:t>1</m:t>
                        </m:r>
                      </m:sub>
                    </m:sSub>
                    <m:r>
                      <a:rPr lang="en-US" sz="2400" i="1" spc="100">
                        <a:solidFill>
                          <a:schemeClr val="tx1"/>
                        </a:solidFill>
                        <a:latin typeface="Cambria Math"/>
                        <a:ea typeface="Cambria Math" panose="02040503050406030204" pitchFamily="18" charset="0"/>
                        <a:cs typeface="Times New Roman" panose="02020603050405020304" pitchFamily="18" charset="0"/>
                      </a:rPr>
                      <m:t> </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m:t>
                    </m:r>
                    <m:r>
                      <a:rPr lang="en-US" sz="2400" i="1" spc="100">
                        <a:solidFill>
                          <a:schemeClr val="tx1"/>
                        </a:solidFill>
                        <a:latin typeface="Cambria Math"/>
                        <a:ea typeface="Cambria Math"/>
                        <a:cs typeface="Times New Roman" panose="02020603050405020304" pitchFamily="18" charset="0"/>
                      </a:rPr>
                      <m:t>𝑃</m:t>
                    </m:r>
                    <m:r>
                      <a:rPr lang="en-US" sz="2400" i="1" spc="100">
                        <a:solidFill>
                          <a:schemeClr val="tx1"/>
                        </a:solidFill>
                        <a:latin typeface="Cambria Math"/>
                        <a:ea typeface="Cambria Math"/>
                        <a:cs typeface="Times New Roman" panose="02020603050405020304" pitchFamily="18" charset="0"/>
                      </a:rPr>
                      <m:t>&gt; </m:t>
                    </m:r>
                    <m:sSub>
                      <m:sSubPr>
                        <m:ctrlPr>
                          <a:rPr lang="en-US" sz="2400" i="1" spc="100">
                            <a:solidFill>
                              <a:schemeClr val="tx1"/>
                            </a:solidFill>
                            <a:latin typeface="Cambria Math"/>
                            <a:ea typeface="Cambria Math"/>
                            <a:cs typeface="Times New Roman" panose="02020603050405020304" pitchFamily="18" charset="0"/>
                          </a:rPr>
                        </m:ctrlPr>
                      </m:sSubPr>
                      <m:e>
                        <m:r>
                          <a:rPr lang="en-US" sz="2400" i="1" spc="100">
                            <a:solidFill>
                              <a:schemeClr val="tx1"/>
                            </a:solidFill>
                            <a:latin typeface="Cambria Math"/>
                            <a:ea typeface="Cambria Math"/>
                            <a:cs typeface="Times New Roman" panose="02020603050405020304" pitchFamily="18" charset="0"/>
                          </a:rPr>
                          <m:t>𝑃</m:t>
                        </m:r>
                      </m:e>
                      <m:sub>
                        <m:r>
                          <a:rPr lang="en-US" sz="2400" i="1" spc="100">
                            <a:solidFill>
                              <a:schemeClr val="tx1"/>
                            </a:solidFill>
                            <a:latin typeface="Cambria Math"/>
                            <a:ea typeface="Cambria Math"/>
                            <a:cs typeface="Times New Roman" panose="02020603050405020304" pitchFamily="18" charset="0"/>
                          </a:rPr>
                          <m:t>0</m:t>
                        </m:r>
                      </m:sub>
                    </m:sSub>
                  </m:oMath>
                </a14:m>
                <a:endParaRPr lang="en-US" sz="2400" spc="100" dirty="0">
                  <a:solidFill>
                    <a:schemeClr val="tx1"/>
                  </a:solidFill>
                  <a:latin typeface="Calibri" panose="020F0502020204030204" pitchFamily="34" charset="0"/>
                  <a:ea typeface="Cambria Math"/>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a:cs typeface="Times New Roman" panose="02020603050405020304" pitchFamily="18" charset="0"/>
                  </a:rPr>
                  <a:t>                                        or </a:t>
                </a:r>
                <a14:m>
                  <m:oMath xmlns:m="http://schemas.openxmlformats.org/officeDocument/2006/math">
                    <m:sSub>
                      <m:sSubPr>
                        <m:ctrlPr>
                          <a:rPr lang="en-US" sz="2400" i="1" spc="100">
                            <a:solidFill>
                              <a:schemeClr val="tx1"/>
                            </a:solidFill>
                            <a:latin typeface="Cambria Math"/>
                            <a:ea typeface="Cambria Math" panose="02040503050406030204" pitchFamily="18" charset="0"/>
                            <a:cs typeface="Times New Roman" panose="02020603050405020304" pitchFamily="18" charset="0"/>
                          </a:rPr>
                        </m:ctrlPr>
                      </m:sSubPr>
                      <m:e>
                        <m:r>
                          <a:rPr lang="en-US" sz="2400" i="1" spc="100">
                            <a:solidFill>
                              <a:schemeClr val="tx1"/>
                            </a:solidFill>
                            <a:latin typeface="Cambria Math"/>
                            <a:ea typeface="Cambria Math" panose="02040503050406030204" pitchFamily="18" charset="0"/>
                            <a:cs typeface="Times New Roman" panose="02020603050405020304" pitchFamily="18" charset="0"/>
                          </a:rPr>
                          <m:t>𝐻</m:t>
                        </m:r>
                      </m:e>
                      <m:sub>
                        <m:r>
                          <a:rPr lang="en-US" sz="2400" i="1" spc="100">
                            <a:solidFill>
                              <a:schemeClr val="tx1"/>
                            </a:solidFill>
                            <a:latin typeface="Cambria Math"/>
                            <a:ea typeface="Cambria Math" panose="02040503050406030204" pitchFamily="18" charset="0"/>
                            <a:cs typeface="Times New Roman" panose="02020603050405020304" pitchFamily="18" charset="0"/>
                          </a:rPr>
                          <m:t>1</m:t>
                        </m:r>
                      </m:sub>
                    </m:sSub>
                    <m:r>
                      <a:rPr lang="en-US" sz="2400" i="1" spc="100">
                        <a:solidFill>
                          <a:schemeClr val="tx1"/>
                        </a:solidFill>
                        <a:latin typeface="Cambria Math"/>
                        <a:ea typeface="Cambria Math" panose="02040503050406030204" pitchFamily="18" charset="0"/>
                        <a:cs typeface="Times New Roman" panose="02020603050405020304" pitchFamily="18" charset="0"/>
                      </a:rPr>
                      <m:t> :</m:t>
                    </m:r>
                    <m:r>
                      <a:rPr lang="en-US" sz="2400" i="1" spc="100">
                        <a:solidFill>
                          <a:schemeClr val="tx1"/>
                        </a:solidFill>
                        <a:latin typeface="Cambria Math"/>
                        <a:ea typeface="Cambria Math"/>
                        <a:cs typeface="Times New Roman" panose="02020603050405020304" pitchFamily="18" charset="0"/>
                      </a:rPr>
                      <m:t>𝑃</m:t>
                    </m:r>
                    <m:r>
                      <a:rPr lang="en-US" sz="2400" b="0" i="1" spc="100" smtClean="0">
                        <a:solidFill>
                          <a:schemeClr val="tx1"/>
                        </a:solidFill>
                        <a:latin typeface="Cambria Math"/>
                        <a:ea typeface="Cambria Math"/>
                        <a:cs typeface="Times New Roman" panose="02020603050405020304" pitchFamily="18" charset="0"/>
                      </a:rPr>
                      <m:t>&lt;</m:t>
                    </m:r>
                    <m:r>
                      <a:rPr lang="en-US" sz="2400" i="1" spc="100">
                        <a:solidFill>
                          <a:schemeClr val="tx1"/>
                        </a:solidFill>
                        <a:latin typeface="Cambria Math"/>
                        <a:ea typeface="Cambria Math"/>
                        <a:cs typeface="Times New Roman" panose="02020603050405020304" pitchFamily="18" charset="0"/>
                      </a:rPr>
                      <m:t> </m:t>
                    </m:r>
                    <m:sSub>
                      <m:sSubPr>
                        <m:ctrlPr>
                          <a:rPr lang="en-US" sz="2400" i="1" spc="100">
                            <a:solidFill>
                              <a:schemeClr val="tx1"/>
                            </a:solidFill>
                            <a:latin typeface="Cambria Math"/>
                            <a:ea typeface="Cambria Math"/>
                            <a:cs typeface="Times New Roman" panose="02020603050405020304" pitchFamily="18" charset="0"/>
                          </a:rPr>
                        </m:ctrlPr>
                      </m:sSubPr>
                      <m:e>
                        <m:r>
                          <a:rPr lang="en-US" sz="2400" i="1" spc="100">
                            <a:solidFill>
                              <a:schemeClr val="tx1"/>
                            </a:solidFill>
                            <a:latin typeface="Cambria Math"/>
                            <a:ea typeface="Cambria Math"/>
                            <a:cs typeface="Times New Roman" panose="02020603050405020304" pitchFamily="18" charset="0"/>
                          </a:rPr>
                          <m:t>𝑃</m:t>
                        </m:r>
                      </m:e>
                      <m:sub>
                        <m:r>
                          <a:rPr lang="en-US" sz="2400" i="1" spc="100">
                            <a:solidFill>
                              <a:schemeClr val="tx1"/>
                            </a:solidFill>
                            <a:latin typeface="Cambria Math"/>
                            <a:ea typeface="Cambria Math"/>
                            <a:cs typeface="Times New Roman" panose="02020603050405020304" pitchFamily="18" charset="0"/>
                          </a:rPr>
                          <m:t>0</m:t>
                        </m:r>
                      </m:sub>
                    </m:sSub>
                  </m:oMath>
                </a14:m>
                <a:endParaRPr lang="en-US" sz="2400" spc="100" dirty="0">
                  <a:solidFill>
                    <a:schemeClr val="tx1"/>
                  </a:solidFill>
                  <a:latin typeface="Calibri" panose="020F0502020204030204" pitchFamily="34" charset="0"/>
                  <a:ea typeface="Cambria Math"/>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(iii)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Level of significance</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Select level of significance </a:t>
                </a:r>
                <a:r>
                  <a:rPr lang="el-GR"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α</a:t>
                </a:r>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marL="514350" indent="-514350" algn="just">
                  <a:buAutoNum type="romanLcParenBoth" startAt="4"/>
                </a:pP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Test statistic</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𝑍</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m:t>
                    </m:r>
                    <m:f>
                      <m:f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fPr>
                      <m:num>
                        <m:r>
                          <a:rPr lang="en-US" sz="2400" b="0" i="1" spc="100" smtClean="0">
                            <a:solidFill>
                              <a:schemeClr val="tx1"/>
                            </a:solidFill>
                            <a:latin typeface="Cambria Math"/>
                            <a:ea typeface="Cambria Math" panose="02040503050406030204" pitchFamily="18" charset="0"/>
                            <a:cs typeface="Times New Roman" panose="02020603050405020304" pitchFamily="18" charset="0"/>
                          </a:rPr>
                          <m:t>𝑝</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𝑃</m:t>
                        </m:r>
                      </m:num>
                      <m:den>
                        <m:rad>
                          <m:radPr>
                            <m:degHide m:val="on"/>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radPr>
                          <m:deg/>
                          <m:e>
                            <m:f>
                              <m:f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fPr>
                              <m:num>
                                <m:r>
                                  <a:rPr lang="en-US" sz="2400" b="0" i="1" spc="100" smtClean="0">
                                    <a:solidFill>
                                      <a:schemeClr val="tx1"/>
                                    </a:solidFill>
                                    <a:latin typeface="Cambria Math"/>
                                    <a:ea typeface="Cambria Math" panose="02040503050406030204" pitchFamily="18" charset="0"/>
                                    <a:cs typeface="Times New Roman" panose="02020603050405020304" pitchFamily="18" charset="0"/>
                                  </a:rPr>
                                  <m:t>𝑃𝑄</m:t>
                                </m:r>
                              </m:num>
                              <m:den>
                                <m:r>
                                  <a:rPr lang="en-US" sz="2400" b="0" i="1" spc="100" smtClean="0">
                                    <a:solidFill>
                                      <a:schemeClr val="tx1"/>
                                    </a:solidFill>
                                    <a:latin typeface="Cambria Math"/>
                                    <a:ea typeface="Cambria Math" panose="02040503050406030204" pitchFamily="18" charset="0"/>
                                    <a:cs typeface="Times New Roman" panose="02020603050405020304" pitchFamily="18" charset="0"/>
                                  </a:rPr>
                                  <m:t>𝑛</m:t>
                                </m:r>
                              </m:den>
                            </m:f>
                          </m:e>
                        </m:rad>
                      </m:den>
                    </m:f>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where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𝑄</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=1−</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𝑃</m:t>
                    </m:r>
                  </m:oMath>
                </a14:m>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marL="514350" indent="-514350" algn="just">
                  <a:buAutoNum type="romanLcParenBoth" startAt="4"/>
                </a:pP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Critical Value</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Find the critical value (tabulated value) </a:t>
                </a:r>
                <a14:m>
                  <m:oMath xmlns:m="http://schemas.openxmlformats.org/officeDocument/2006/math">
                    <m:sSub>
                      <m:sSubPr>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𝑍</m:t>
                        </m:r>
                      </m:e>
                      <m:sub>
                        <m:r>
                          <a:rPr lang="en-US" sz="2400" i="1" spc="100" smtClean="0">
                            <a:solidFill>
                              <a:schemeClr val="tx1"/>
                            </a:solidFill>
                            <a:latin typeface="Cambria Math"/>
                            <a:ea typeface="Cambria Math"/>
                            <a:cs typeface="Times New Roman" panose="02020603050405020304" pitchFamily="18" charset="0"/>
                          </a:rPr>
                          <m:t>∝</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of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𝑍</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the given level of significance.</a:t>
                </a:r>
              </a:p>
            </p:txBody>
          </p:sp>
        </mc:Choice>
        <mc:Fallback xmlns="">
          <p:sp>
            <p:nvSpPr>
              <p:cNvPr id="3" name="TextBox 2">
                <a:extLst>
                  <a:ext uri="{FF2B5EF4-FFF2-40B4-BE49-F238E27FC236}">
                    <a16:creationId xmlns:a16="http://schemas.microsoft.com/office/drawing/2014/main" id="{49AC3854-0C3D-4799-B58F-ECFDAAD0C08C}"/>
                  </a:ext>
                </a:extLst>
              </p:cNvPr>
              <p:cNvSpPr txBox="1">
                <a:spLocks noRot="1" noChangeAspect="1" noMove="1" noResize="1" noEditPoints="1" noAdjustHandles="1" noChangeArrowheads="1" noChangeShapeType="1" noTextEdit="1"/>
              </p:cNvSpPr>
              <p:nvPr/>
            </p:nvSpPr>
            <p:spPr>
              <a:xfrm>
                <a:off x="0" y="1008000"/>
                <a:ext cx="12240000" cy="5940000"/>
              </a:xfrm>
              <a:prstGeom prst="rect">
                <a:avLst/>
              </a:prstGeom>
              <a:blipFill>
                <a:blip r:embed="rId3"/>
                <a:stretch>
                  <a:fillRect l="-595" r="-496" b="-1220"/>
                </a:stretch>
              </a:blipFill>
              <a:ln w="57150">
                <a:solidFill>
                  <a:srgbClr val="69ABC3"/>
                </a:solidFill>
              </a:ln>
            </p:spPr>
            <p:txBody>
              <a:bodyPr/>
              <a:lstStyle/>
              <a:p>
                <a:r>
                  <a:rPr lang="en-IN">
                    <a:noFill/>
                  </a:rPr>
                  <a:t> </a:t>
                </a:r>
              </a:p>
            </p:txBody>
          </p:sp>
        </mc:Fallback>
      </mc:AlternateContent>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393692953"/>
              </p:ext>
            </p:extLst>
          </p:nvPr>
        </p:nvGraphicFramePr>
        <p:xfrm>
          <a:off x="2247900" y="1676400"/>
          <a:ext cx="914400" cy="198438"/>
        </p:xfrm>
        <a:graphic>
          <a:graphicData uri="http://schemas.openxmlformats.org/presentationml/2006/ole">
            <mc:AlternateContent xmlns:mc="http://schemas.openxmlformats.org/markup-compatibility/2006">
              <mc:Choice xmlns:v="urn:schemas-microsoft-com:vml" Requires="v">
                <p:oleObj spid="_x0000_s1039" name="Equation" r:id="rId4" imgW="914400" imgH="198720" progId="Equation.DSMT4">
                  <p:embed/>
                </p:oleObj>
              </mc:Choice>
              <mc:Fallback>
                <p:oleObj name="Equation" r:id="rId4" imgW="914400" imgH="198720" progId="Equation.DSMT4">
                  <p:embed/>
                  <p:pic>
                    <p:nvPicPr>
                      <p:cNvPr id="4" name="Object 3"/>
                      <p:cNvPicPr/>
                      <p:nvPr/>
                    </p:nvPicPr>
                    <p:blipFill>
                      <a:blip r:embed="rId5"/>
                      <a:stretch>
                        <a:fillRect/>
                      </a:stretch>
                    </p:blipFill>
                    <p:spPr>
                      <a:xfrm>
                        <a:off x="2247900" y="16764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70631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1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40000" cy="1008000"/>
          </a:xfrm>
          <a:prstGeom prst="rect">
            <a:avLst/>
          </a:prstGeom>
          <a:solidFill>
            <a:srgbClr val="435B69"/>
          </a:solidFill>
          <a:ln w="57150">
            <a:solidFill>
              <a:srgbClr val="435B69"/>
            </a:solidFill>
          </a:ln>
        </p:spPr>
        <p:txBody>
          <a:bodyPr wrap="square" rtlCol="0">
            <a:spAutoFit/>
          </a:bodyPr>
          <a:lstStyle/>
          <a:p>
            <a:pPr>
              <a:lnSpc>
                <a:spcPct val="150000"/>
              </a:lnSpc>
            </a:pPr>
            <a:r>
              <a:rPr lang="en-US" sz="3200" b="1" spc="50" dirty="0">
                <a:solidFill>
                  <a:schemeClr val="bg1"/>
                </a:solidFill>
                <a:latin typeface="Calibri" panose="020F0502020204030204" pitchFamily="34" charset="0"/>
                <a:ea typeface="Cambria Math" panose="02040503050406030204" pitchFamily="18" charset="0"/>
                <a:cs typeface="Calibri" panose="020F0502020204030204" pitchFamily="34" charset="0"/>
              </a:rPr>
              <a:t>TEST OF SIGNIFICANCE FOR SINGLE PROPORTION-LARGE SAMPLES</a:t>
            </a:r>
          </a:p>
          <a:p>
            <a:pPr>
              <a:lnSpc>
                <a:spcPct val="150000"/>
              </a:lnSpc>
            </a:pPr>
            <a:endParaRPr lang="en-IN" sz="32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49AC3854-0C3D-4799-B58F-ECFDAAD0C08C}"/>
                  </a:ext>
                </a:extLst>
              </p:cNvPr>
              <p:cNvSpPr txBox="1"/>
              <p:nvPr/>
            </p:nvSpPr>
            <p:spPr>
              <a:xfrm>
                <a:off x="0" y="1008000"/>
                <a:ext cx="12240000" cy="6184001"/>
              </a:xfrm>
              <a:prstGeom prst="rect">
                <a:avLst/>
              </a:prstGeom>
              <a:solidFill>
                <a:srgbClr val="69ABC3"/>
              </a:solidFill>
              <a:ln w="57150">
                <a:solidFill>
                  <a:srgbClr val="69ABC3"/>
                </a:solidFill>
              </a:ln>
            </p:spPr>
            <p:txBody>
              <a:bodyPr wrap="square" rtlCol="0">
                <a:spAutoFit/>
              </a:bodyPr>
              <a:lstStyle/>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(vi)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Decision</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 If </a:t>
                </a:r>
                <a14:m>
                  <m:oMath xmlns:m="http://schemas.openxmlformats.org/officeDocument/2006/math">
                    <m:d>
                      <m:dPr>
                        <m:begChr m:val="|"/>
                        <m:endChr m:val="|"/>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d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𝑍</m:t>
                        </m:r>
                      </m:e>
                    </m:d>
                    <m:r>
                      <a:rPr lang="en-US" sz="2400" b="0" i="1" spc="100" smtClean="0">
                        <a:solidFill>
                          <a:schemeClr val="tx1"/>
                        </a:solidFill>
                        <a:latin typeface="Cambria Math"/>
                        <a:ea typeface="Cambria Math" panose="02040503050406030204" pitchFamily="18" charset="0"/>
                        <a:cs typeface="Times New Roman" panose="02020603050405020304" pitchFamily="18" charset="0"/>
                      </a:rPr>
                      <m:t>&lt; </m:t>
                    </m:r>
                    <m:sSub>
                      <m:sSub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𝑍</m:t>
                        </m:r>
                      </m:e>
                      <m:sub>
                        <m:r>
                          <a:rPr lang="en-US" sz="2400" b="0" i="1" spc="100" smtClean="0">
                            <a:solidFill>
                              <a:schemeClr val="tx1"/>
                            </a:solidFill>
                            <a:latin typeface="Cambria Math"/>
                            <a:ea typeface="Cambria Math"/>
                            <a:cs typeface="Times New Roman" panose="02020603050405020304" pitchFamily="18" charset="0"/>
                          </a:rPr>
                          <m:t>∝</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the level of significance </a:t>
                </a:r>
                <a14:m>
                  <m:oMath xmlns:m="http://schemas.openxmlformats.org/officeDocument/2006/math">
                    <m:r>
                      <a:rPr lang="en-US" sz="2400" i="1" spc="100" smtClean="0">
                        <a:solidFill>
                          <a:schemeClr val="tx1"/>
                        </a:solidFill>
                        <a:latin typeface="Cambria Math"/>
                        <a:ea typeface="Cambria Math"/>
                        <a:cs typeface="Times New Roman" panose="02020603050405020304" pitchFamily="18" charset="0"/>
                      </a:rPr>
                      <m:t>∝</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the null hypothesis is accepted.       </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If </a:t>
                </a:r>
                <a14:m>
                  <m:oMath xmlns:m="http://schemas.openxmlformats.org/officeDocument/2006/math">
                    <m:d>
                      <m:dPr>
                        <m:begChr m:val="|"/>
                        <m:endChr m:val="|"/>
                        <m:ctrlPr>
                          <a:rPr lang="en-US" sz="2400" i="1" spc="100">
                            <a:solidFill>
                              <a:schemeClr val="tx1"/>
                            </a:solidFill>
                            <a:latin typeface="Cambria Math"/>
                            <a:ea typeface="Cambria Math" panose="02040503050406030204" pitchFamily="18" charset="0"/>
                            <a:cs typeface="Times New Roman" panose="02020603050405020304" pitchFamily="18" charset="0"/>
                          </a:rPr>
                        </m:ctrlPr>
                      </m:dPr>
                      <m:e>
                        <m:r>
                          <a:rPr lang="en-US" sz="2400" i="1" spc="100">
                            <a:solidFill>
                              <a:schemeClr val="tx1"/>
                            </a:solidFill>
                            <a:latin typeface="Cambria Math"/>
                            <a:ea typeface="Cambria Math" panose="02040503050406030204" pitchFamily="18" charset="0"/>
                            <a:cs typeface="Times New Roman" panose="02020603050405020304" pitchFamily="18" charset="0"/>
                          </a:rPr>
                          <m:t>𝑍</m:t>
                        </m:r>
                      </m:e>
                    </m:d>
                    <m:r>
                      <a:rPr lang="en-US" sz="2400" b="0" i="1" spc="100" smtClean="0">
                        <a:solidFill>
                          <a:schemeClr val="tx1"/>
                        </a:solidFill>
                        <a:latin typeface="Cambria Math"/>
                        <a:ea typeface="Cambria Math" panose="02040503050406030204" pitchFamily="18" charset="0"/>
                        <a:cs typeface="Times New Roman" panose="02020603050405020304" pitchFamily="18" charset="0"/>
                      </a:rPr>
                      <m:t>&gt;</m:t>
                    </m:r>
                    <m:r>
                      <a:rPr lang="en-US" sz="2400" i="1" spc="100">
                        <a:solidFill>
                          <a:schemeClr val="tx1"/>
                        </a:solidFill>
                        <a:latin typeface="Cambria Math"/>
                        <a:ea typeface="Cambria Math" panose="02040503050406030204" pitchFamily="18" charset="0"/>
                        <a:cs typeface="Times New Roman" panose="02020603050405020304" pitchFamily="18" charset="0"/>
                      </a:rPr>
                      <m:t> </m:t>
                    </m:r>
                    <m:sSub>
                      <m:sSubPr>
                        <m:ctrlPr>
                          <a:rPr lang="en-US" sz="2400" i="1" spc="100">
                            <a:solidFill>
                              <a:schemeClr val="tx1"/>
                            </a:solidFill>
                            <a:latin typeface="Cambria Math"/>
                            <a:ea typeface="Cambria Math" panose="02040503050406030204" pitchFamily="18" charset="0"/>
                            <a:cs typeface="Times New Roman" panose="02020603050405020304" pitchFamily="18" charset="0"/>
                          </a:rPr>
                        </m:ctrlPr>
                      </m:sSubPr>
                      <m:e>
                        <m:r>
                          <a:rPr lang="en-US" sz="2400" i="1" spc="100">
                            <a:solidFill>
                              <a:schemeClr val="tx1"/>
                            </a:solidFill>
                            <a:latin typeface="Cambria Math"/>
                            <a:ea typeface="Cambria Math" panose="02040503050406030204" pitchFamily="18" charset="0"/>
                            <a:cs typeface="Times New Roman" panose="02020603050405020304" pitchFamily="18" charset="0"/>
                          </a:rPr>
                          <m:t>𝑍</m:t>
                        </m:r>
                      </m:e>
                      <m:sub>
                        <m:r>
                          <a:rPr lang="en-US" sz="2400" i="1" spc="100">
                            <a:solidFill>
                              <a:schemeClr val="tx1"/>
                            </a:solidFill>
                            <a:latin typeface="Cambria Math"/>
                            <a:ea typeface="Cambria Math"/>
                            <a:cs typeface="Times New Roman" panose="02020603050405020304" pitchFamily="18" charset="0"/>
                          </a:rPr>
                          <m:t>∝</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the level of significance </a:t>
                </a:r>
                <a14:m>
                  <m:oMath xmlns:m="http://schemas.openxmlformats.org/officeDocument/2006/math">
                    <m:r>
                      <a:rPr lang="en-US" sz="2400" i="1" spc="100">
                        <a:solidFill>
                          <a:schemeClr val="tx1"/>
                        </a:solidFill>
                        <a:latin typeface="Cambria Math"/>
                        <a:ea typeface="Cambria Math"/>
                        <a:cs typeface="Times New Roman" panose="02020603050405020304" pitchFamily="18" charset="0"/>
                      </a:rPr>
                      <m:t>∝</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the null hypothesis is rejected.</a:t>
                </a:r>
              </a:p>
              <a:p>
                <a:pPr algn="just"/>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Note</a:t>
                </a:r>
              </a:p>
              <a:p>
                <a:pPr marL="457200" indent="-457200" algn="just">
                  <a:buAutoNum type="arabicPeriod"/>
                </a:pP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Null Hypothesis </a:t>
                </a:r>
                <a14:m>
                  <m:oMath xmlns:m="http://schemas.openxmlformats.org/officeDocument/2006/math">
                    <m:sSub>
                      <m:sSubPr>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𝐻</m:t>
                        </m:r>
                      </m:e>
                      <m:sub>
                        <m:r>
                          <a:rPr lang="en-US" sz="2400" b="0" i="1" spc="100" smtClean="0">
                            <a:solidFill>
                              <a:schemeClr val="tx1"/>
                            </a:solidFill>
                            <a:latin typeface="Cambria Math"/>
                            <a:ea typeface="Cambria Math" panose="02040503050406030204" pitchFamily="18" charset="0"/>
                            <a:cs typeface="Times New Roman" panose="02020603050405020304" pitchFamily="18" charset="0"/>
                          </a:rPr>
                          <m:t>0</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is rejected when </a:t>
                </a:r>
                <a14:m>
                  <m:oMath xmlns:m="http://schemas.openxmlformats.org/officeDocument/2006/math">
                    <m:d>
                      <m:dPr>
                        <m:begChr m:val="|"/>
                        <m:endChr m:val="|"/>
                        <m:ctrlPr>
                          <a:rPr lang="en-US" sz="2400" i="1" spc="100">
                            <a:solidFill>
                              <a:schemeClr val="tx1"/>
                            </a:solidFill>
                            <a:latin typeface="Cambria Math"/>
                            <a:ea typeface="Cambria Math" panose="02040503050406030204" pitchFamily="18" charset="0"/>
                            <a:cs typeface="Times New Roman" panose="02020603050405020304" pitchFamily="18" charset="0"/>
                          </a:rPr>
                        </m:ctrlPr>
                      </m:dPr>
                      <m:e>
                        <m:r>
                          <a:rPr lang="en-US" sz="2400" i="1" spc="100">
                            <a:solidFill>
                              <a:schemeClr val="tx1"/>
                            </a:solidFill>
                            <a:latin typeface="Cambria Math"/>
                            <a:ea typeface="Cambria Math" panose="02040503050406030204" pitchFamily="18" charset="0"/>
                            <a:cs typeface="Times New Roman" panose="02020603050405020304" pitchFamily="18" charset="0"/>
                          </a:rPr>
                          <m:t>𝑍</m:t>
                        </m:r>
                      </m:e>
                    </m:d>
                    <m:r>
                      <a:rPr lang="en-US" sz="2400" i="1" spc="100">
                        <a:solidFill>
                          <a:schemeClr val="tx1"/>
                        </a:solidFill>
                        <a:latin typeface="Cambria Math"/>
                        <a:ea typeface="Cambria Math" panose="02040503050406030204" pitchFamily="18" charset="0"/>
                        <a:cs typeface="Times New Roman" panose="02020603050405020304" pitchFamily="18" charset="0"/>
                      </a:rPr>
                      <m:t>&gt;</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3</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without mentioning any level of  </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significance.</a:t>
                </a:r>
              </a:p>
              <a:p>
                <a:pPr marL="457200" indent="-457200" algn="just">
                  <a:buAutoNum type="arabicPeriod" startAt="2"/>
                </a:pP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Confidence limits:</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  95% confidence limits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𝑝</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 ±1.96 </m:t>
                    </m:r>
                    <m:rad>
                      <m:radPr>
                        <m:degHide m:val="on"/>
                        <m:ctrlPr>
                          <a:rPr lang="en-US" sz="2400" b="0" i="1" spc="100" smtClean="0">
                            <a:solidFill>
                              <a:schemeClr val="tx1"/>
                            </a:solidFill>
                            <a:latin typeface="Cambria Math"/>
                            <a:ea typeface="Cambria Math"/>
                            <a:cs typeface="Times New Roman" panose="02020603050405020304" pitchFamily="18" charset="0"/>
                          </a:rPr>
                        </m:ctrlPr>
                      </m:radPr>
                      <m:deg/>
                      <m:e>
                        <m:f>
                          <m:fPr>
                            <m:ctrlPr>
                              <a:rPr lang="en-US" sz="2400" b="0" i="1" spc="100" smtClean="0">
                                <a:solidFill>
                                  <a:schemeClr val="tx1"/>
                                </a:solidFill>
                                <a:latin typeface="Cambria Math"/>
                                <a:ea typeface="Cambria Math"/>
                                <a:cs typeface="Times New Roman" panose="02020603050405020304" pitchFamily="18" charset="0"/>
                              </a:rPr>
                            </m:ctrlPr>
                          </m:fPr>
                          <m:num>
                            <m:r>
                              <a:rPr lang="en-US" sz="2400" b="0" i="1" spc="100" smtClean="0">
                                <a:solidFill>
                                  <a:schemeClr val="tx1"/>
                                </a:solidFill>
                                <a:latin typeface="Cambria Math"/>
                                <a:ea typeface="Cambria Math"/>
                                <a:cs typeface="Times New Roman" panose="02020603050405020304" pitchFamily="18" charset="0"/>
                              </a:rPr>
                              <m:t>𝑃𝑄</m:t>
                            </m:r>
                          </m:num>
                          <m:den>
                            <m:r>
                              <a:rPr lang="en-US" sz="2400" b="0" i="1" spc="100" smtClean="0">
                                <a:solidFill>
                                  <a:schemeClr val="tx1"/>
                                </a:solidFill>
                                <a:latin typeface="Cambria Math"/>
                                <a:ea typeface="Cambria Math"/>
                                <a:cs typeface="Times New Roman" panose="02020603050405020304" pitchFamily="18" charset="0"/>
                              </a:rPr>
                              <m:t>𝑛</m:t>
                            </m:r>
                          </m:den>
                        </m:f>
                      </m:e>
                    </m:rad>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i.e. </a:t>
                </a:r>
                <a14:m>
                  <m:oMath xmlns:m="http://schemas.openxmlformats.org/officeDocument/2006/math">
                    <m:d>
                      <m:dPr>
                        <m:ctrlPr>
                          <a:rPr lang="en-US" sz="2400" i="1" spc="100" smtClean="0">
                            <a:latin typeface="Cambria Math"/>
                            <a:ea typeface="Cambria Math" panose="02040503050406030204" pitchFamily="18" charset="0"/>
                            <a:cs typeface="Times New Roman" panose="02020603050405020304" pitchFamily="18" charset="0"/>
                          </a:rPr>
                        </m:ctrlPr>
                      </m:dPr>
                      <m:e>
                        <m:r>
                          <a:rPr lang="en-US" sz="2400" i="1" spc="100">
                            <a:latin typeface="Cambria Math"/>
                            <a:ea typeface="Cambria Math" panose="02040503050406030204" pitchFamily="18" charset="0"/>
                            <a:cs typeface="Times New Roman" panose="02020603050405020304" pitchFamily="18" charset="0"/>
                          </a:rPr>
                          <m:t>𝑝</m:t>
                        </m:r>
                        <m:r>
                          <a:rPr lang="en-IN" sz="2400" i="1" spc="100">
                            <a:latin typeface="Cambria Math" panose="02040503050406030204" pitchFamily="18" charset="0"/>
                            <a:ea typeface="Cambria Math" panose="02040503050406030204" pitchFamily="18" charset="0"/>
                            <a:cs typeface="Times New Roman" panose="02020603050405020304" pitchFamily="18" charset="0"/>
                          </a:rPr>
                          <m:t>−</m:t>
                        </m:r>
                        <m:r>
                          <a:rPr lang="en-US" sz="2400" i="1" spc="100">
                            <a:latin typeface="Cambria Math"/>
                            <a:ea typeface="Cambria Math" panose="02040503050406030204" pitchFamily="18" charset="0"/>
                            <a:cs typeface="Times New Roman" panose="02020603050405020304" pitchFamily="18" charset="0"/>
                          </a:rPr>
                          <m:t>1.96 </m:t>
                        </m:r>
                        <m:rad>
                          <m:radPr>
                            <m:degHide m:val="on"/>
                            <m:ctrlPr>
                              <a:rPr lang="en-US" sz="2400" i="1" spc="100">
                                <a:latin typeface="Cambria Math"/>
                                <a:ea typeface="Cambria Math"/>
                                <a:cs typeface="Times New Roman" panose="02020603050405020304" pitchFamily="18" charset="0"/>
                              </a:rPr>
                            </m:ctrlPr>
                          </m:radPr>
                          <m:deg/>
                          <m:e>
                            <m:f>
                              <m:fPr>
                                <m:ctrlPr>
                                  <a:rPr lang="en-US" sz="2400" i="1" spc="100">
                                    <a:latin typeface="Cambria Math"/>
                                    <a:ea typeface="Cambria Math"/>
                                    <a:cs typeface="Times New Roman" panose="02020603050405020304" pitchFamily="18" charset="0"/>
                                  </a:rPr>
                                </m:ctrlPr>
                              </m:fPr>
                              <m:num>
                                <m:r>
                                  <a:rPr lang="en-US" sz="2400" i="1" spc="100">
                                    <a:latin typeface="Cambria Math"/>
                                    <a:ea typeface="Cambria Math"/>
                                    <a:cs typeface="Times New Roman" panose="02020603050405020304" pitchFamily="18" charset="0"/>
                                  </a:rPr>
                                  <m:t>𝑃𝑄</m:t>
                                </m:r>
                              </m:num>
                              <m:den>
                                <m:r>
                                  <a:rPr lang="en-US" sz="2400" i="1" spc="100">
                                    <a:latin typeface="Cambria Math"/>
                                    <a:ea typeface="Cambria Math"/>
                                    <a:cs typeface="Times New Roman" panose="02020603050405020304" pitchFamily="18" charset="0"/>
                                  </a:rPr>
                                  <m:t>𝑛</m:t>
                                </m:r>
                              </m:den>
                            </m:f>
                          </m:e>
                        </m:rad>
                        <m:r>
                          <a:rPr lang="en-IN" sz="2400" i="1" spc="100">
                            <a:latin typeface="Cambria Math" panose="02040503050406030204" pitchFamily="18" charset="0"/>
                            <a:ea typeface="Cambria Math"/>
                            <a:cs typeface="Times New Roman" panose="02020603050405020304" pitchFamily="18" charset="0"/>
                          </a:rPr>
                          <m:t>,</m:t>
                        </m:r>
                        <m:r>
                          <a:rPr lang="en-US" sz="2400" i="1" spc="100">
                            <a:latin typeface="Cambria Math"/>
                            <a:ea typeface="Cambria Math" panose="02040503050406030204" pitchFamily="18" charset="0"/>
                            <a:cs typeface="Times New Roman" panose="02020603050405020304" pitchFamily="18" charset="0"/>
                          </a:rPr>
                          <m:t>𝑝</m:t>
                        </m:r>
                        <m:r>
                          <a:rPr lang="en-IN" sz="2400" i="1" spc="100">
                            <a:latin typeface="Cambria Math" panose="02040503050406030204" pitchFamily="18" charset="0"/>
                            <a:ea typeface="Cambria Math" panose="02040503050406030204" pitchFamily="18" charset="0"/>
                            <a:cs typeface="Times New Roman" panose="02020603050405020304" pitchFamily="18" charset="0"/>
                          </a:rPr>
                          <m:t>+</m:t>
                        </m:r>
                        <m:r>
                          <a:rPr lang="en-US" sz="2400" i="1" spc="100">
                            <a:latin typeface="Cambria Math"/>
                            <a:ea typeface="Cambria Math" panose="02040503050406030204" pitchFamily="18" charset="0"/>
                            <a:cs typeface="Times New Roman" panose="02020603050405020304" pitchFamily="18" charset="0"/>
                          </a:rPr>
                          <m:t>1.96 </m:t>
                        </m:r>
                        <m:rad>
                          <m:radPr>
                            <m:degHide m:val="on"/>
                            <m:ctrlPr>
                              <a:rPr lang="en-US" sz="2400" i="1" spc="100">
                                <a:latin typeface="Cambria Math"/>
                                <a:ea typeface="Cambria Math"/>
                                <a:cs typeface="Times New Roman" panose="02020603050405020304" pitchFamily="18" charset="0"/>
                              </a:rPr>
                            </m:ctrlPr>
                          </m:radPr>
                          <m:deg/>
                          <m:e>
                            <m:f>
                              <m:fPr>
                                <m:ctrlPr>
                                  <a:rPr lang="en-US" sz="2400" i="1" spc="100">
                                    <a:latin typeface="Cambria Math"/>
                                    <a:ea typeface="Cambria Math"/>
                                    <a:cs typeface="Times New Roman" panose="02020603050405020304" pitchFamily="18" charset="0"/>
                                  </a:rPr>
                                </m:ctrlPr>
                              </m:fPr>
                              <m:num>
                                <m:r>
                                  <a:rPr lang="en-US" sz="2400" i="1" spc="100">
                                    <a:latin typeface="Cambria Math"/>
                                    <a:ea typeface="Cambria Math"/>
                                    <a:cs typeface="Times New Roman" panose="02020603050405020304" pitchFamily="18" charset="0"/>
                                  </a:rPr>
                                  <m:t>𝑃𝑄</m:t>
                                </m:r>
                              </m:num>
                              <m:den>
                                <m:r>
                                  <a:rPr lang="en-US" sz="2400" i="1" spc="100">
                                    <a:latin typeface="Cambria Math"/>
                                    <a:ea typeface="Cambria Math"/>
                                    <a:cs typeface="Times New Roman" panose="02020603050405020304" pitchFamily="18" charset="0"/>
                                  </a:rPr>
                                  <m:t>𝑛</m:t>
                                </m:r>
                              </m:den>
                            </m:f>
                          </m:e>
                        </m:rad>
                      </m:e>
                    </m:d>
                  </m:oMath>
                </a14:m>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(ii) 99% confidence limits  </a:t>
                </a:r>
                <a14:m>
                  <m:oMath xmlns:m="http://schemas.openxmlformats.org/officeDocument/2006/math">
                    <m:r>
                      <a:rPr lang="en-US" sz="2400" i="1" spc="100">
                        <a:solidFill>
                          <a:schemeClr val="tx1"/>
                        </a:solidFill>
                        <a:latin typeface="Cambria Math"/>
                        <a:ea typeface="Cambria Math" panose="02040503050406030204" pitchFamily="18" charset="0"/>
                        <a:cs typeface="Times New Roman" panose="02020603050405020304" pitchFamily="18" charset="0"/>
                      </a:rPr>
                      <m:t>=</m:t>
                    </m:r>
                    <m:r>
                      <a:rPr lang="en-US" sz="2400" i="1" spc="100">
                        <a:solidFill>
                          <a:schemeClr val="tx1"/>
                        </a:solidFill>
                        <a:latin typeface="Cambria Math"/>
                        <a:ea typeface="Cambria Math" panose="02040503050406030204" pitchFamily="18" charset="0"/>
                        <a:cs typeface="Times New Roman" panose="02020603050405020304" pitchFamily="18" charset="0"/>
                      </a:rPr>
                      <m:t>𝑝</m:t>
                    </m:r>
                    <m:r>
                      <a:rPr lang="en-US" sz="2400" i="1" spc="100">
                        <a:solidFill>
                          <a:schemeClr val="tx1"/>
                        </a:solidFill>
                        <a:latin typeface="Cambria Math"/>
                        <a:ea typeface="Cambria Math" panose="02040503050406030204" pitchFamily="18" charset="0"/>
                        <a:cs typeface="Times New Roman" panose="02020603050405020304" pitchFamily="18" charset="0"/>
                      </a:rPr>
                      <m:t> ±2.58 </m:t>
                    </m:r>
                    <m:rad>
                      <m:radPr>
                        <m:degHide m:val="on"/>
                        <m:ctrlPr>
                          <a:rPr lang="en-US" sz="2400" i="1" spc="100">
                            <a:solidFill>
                              <a:schemeClr val="tx1"/>
                            </a:solidFill>
                            <a:latin typeface="Cambria Math"/>
                            <a:ea typeface="Cambria Math"/>
                            <a:cs typeface="Times New Roman" panose="02020603050405020304" pitchFamily="18" charset="0"/>
                          </a:rPr>
                        </m:ctrlPr>
                      </m:radPr>
                      <m:deg/>
                      <m:e>
                        <m:f>
                          <m:fPr>
                            <m:ctrlPr>
                              <a:rPr lang="en-US" sz="2400" i="1" spc="100">
                                <a:solidFill>
                                  <a:schemeClr val="tx1"/>
                                </a:solidFill>
                                <a:latin typeface="Cambria Math"/>
                                <a:ea typeface="Cambria Math"/>
                                <a:cs typeface="Times New Roman" panose="02020603050405020304" pitchFamily="18" charset="0"/>
                              </a:rPr>
                            </m:ctrlPr>
                          </m:fPr>
                          <m:num>
                            <m:r>
                              <a:rPr lang="en-US" sz="2400" i="1" spc="100">
                                <a:solidFill>
                                  <a:schemeClr val="tx1"/>
                                </a:solidFill>
                                <a:latin typeface="Cambria Math"/>
                                <a:ea typeface="Cambria Math"/>
                                <a:cs typeface="Times New Roman" panose="02020603050405020304" pitchFamily="18" charset="0"/>
                              </a:rPr>
                              <m:t>𝑃𝑄</m:t>
                            </m:r>
                          </m:num>
                          <m:den>
                            <m:r>
                              <a:rPr lang="en-US" sz="2400" i="1" spc="100">
                                <a:solidFill>
                                  <a:schemeClr val="tx1"/>
                                </a:solidFill>
                                <a:latin typeface="Cambria Math"/>
                                <a:ea typeface="Cambria Math"/>
                                <a:cs typeface="Times New Roman" panose="02020603050405020304" pitchFamily="18" charset="0"/>
                              </a:rPr>
                              <m:t>𝑛</m:t>
                            </m:r>
                          </m:den>
                        </m:f>
                      </m:e>
                    </m:rad>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i.e. </a:t>
                </a:r>
                <a14:m>
                  <m:oMath xmlns:m="http://schemas.openxmlformats.org/officeDocument/2006/math">
                    <m:d>
                      <m:dPr>
                        <m:ctrlPr>
                          <a:rPr lang="en-US" sz="2400" i="1" spc="100">
                            <a:latin typeface="Cambria Math"/>
                            <a:ea typeface="Cambria Math" panose="02040503050406030204" pitchFamily="18" charset="0"/>
                            <a:cs typeface="Times New Roman" panose="02020603050405020304" pitchFamily="18" charset="0"/>
                          </a:rPr>
                        </m:ctrlPr>
                      </m:dPr>
                      <m:e>
                        <m:r>
                          <a:rPr lang="en-US" sz="2400" i="1" spc="100">
                            <a:latin typeface="Cambria Math"/>
                            <a:ea typeface="Cambria Math" panose="02040503050406030204" pitchFamily="18" charset="0"/>
                            <a:cs typeface="Times New Roman" panose="02020603050405020304" pitchFamily="18" charset="0"/>
                          </a:rPr>
                          <m:t>𝑝</m:t>
                        </m:r>
                        <m:r>
                          <a:rPr lang="en-IN" sz="2400" i="1" spc="100">
                            <a:latin typeface="Cambria Math" panose="02040503050406030204" pitchFamily="18" charset="0"/>
                            <a:ea typeface="Cambria Math" panose="02040503050406030204" pitchFamily="18" charset="0"/>
                            <a:cs typeface="Times New Roman" panose="02020603050405020304" pitchFamily="18" charset="0"/>
                          </a:rPr>
                          <m:t>−</m:t>
                        </m:r>
                        <m:r>
                          <a:rPr lang="en-IN" sz="2400" b="0" i="1" spc="100" smtClean="0">
                            <a:latin typeface="Cambria Math" panose="02040503050406030204" pitchFamily="18" charset="0"/>
                            <a:ea typeface="Cambria Math" panose="02040503050406030204" pitchFamily="18" charset="0"/>
                            <a:cs typeface="Times New Roman" panose="02020603050405020304" pitchFamily="18" charset="0"/>
                          </a:rPr>
                          <m:t>2.58</m:t>
                        </m:r>
                        <m:r>
                          <a:rPr lang="en-US" sz="2400" i="1" spc="100">
                            <a:latin typeface="Cambria Math"/>
                            <a:ea typeface="Cambria Math" panose="02040503050406030204" pitchFamily="18" charset="0"/>
                            <a:cs typeface="Times New Roman" panose="02020603050405020304" pitchFamily="18" charset="0"/>
                          </a:rPr>
                          <m:t> </m:t>
                        </m:r>
                        <m:rad>
                          <m:radPr>
                            <m:degHide m:val="on"/>
                            <m:ctrlPr>
                              <a:rPr lang="en-US" sz="2400" i="1" spc="100">
                                <a:latin typeface="Cambria Math"/>
                                <a:ea typeface="Cambria Math"/>
                                <a:cs typeface="Times New Roman" panose="02020603050405020304" pitchFamily="18" charset="0"/>
                              </a:rPr>
                            </m:ctrlPr>
                          </m:radPr>
                          <m:deg/>
                          <m:e>
                            <m:f>
                              <m:fPr>
                                <m:ctrlPr>
                                  <a:rPr lang="en-US" sz="2400" i="1" spc="100">
                                    <a:latin typeface="Cambria Math"/>
                                    <a:ea typeface="Cambria Math"/>
                                    <a:cs typeface="Times New Roman" panose="02020603050405020304" pitchFamily="18" charset="0"/>
                                  </a:rPr>
                                </m:ctrlPr>
                              </m:fPr>
                              <m:num>
                                <m:r>
                                  <a:rPr lang="en-US" sz="2400" i="1" spc="100">
                                    <a:latin typeface="Cambria Math"/>
                                    <a:ea typeface="Cambria Math"/>
                                    <a:cs typeface="Times New Roman" panose="02020603050405020304" pitchFamily="18" charset="0"/>
                                  </a:rPr>
                                  <m:t>𝑃𝑄</m:t>
                                </m:r>
                              </m:num>
                              <m:den>
                                <m:r>
                                  <a:rPr lang="en-US" sz="2400" i="1" spc="100">
                                    <a:latin typeface="Cambria Math"/>
                                    <a:ea typeface="Cambria Math"/>
                                    <a:cs typeface="Times New Roman" panose="02020603050405020304" pitchFamily="18" charset="0"/>
                                  </a:rPr>
                                  <m:t>𝑛</m:t>
                                </m:r>
                              </m:den>
                            </m:f>
                          </m:e>
                        </m:rad>
                        <m:r>
                          <a:rPr lang="en-IN" sz="2400" i="1" spc="100">
                            <a:latin typeface="Cambria Math" panose="02040503050406030204" pitchFamily="18" charset="0"/>
                            <a:ea typeface="Cambria Math"/>
                            <a:cs typeface="Times New Roman" panose="02020603050405020304" pitchFamily="18" charset="0"/>
                          </a:rPr>
                          <m:t>,</m:t>
                        </m:r>
                        <m:r>
                          <a:rPr lang="en-US" sz="2400" i="1" spc="100">
                            <a:latin typeface="Cambria Math"/>
                            <a:ea typeface="Cambria Math" panose="02040503050406030204" pitchFamily="18" charset="0"/>
                            <a:cs typeface="Times New Roman" panose="02020603050405020304" pitchFamily="18" charset="0"/>
                          </a:rPr>
                          <m:t>𝑝</m:t>
                        </m:r>
                        <m:r>
                          <a:rPr lang="en-IN" sz="2400" i="1" spc="100">
                            <a:latin typeface="Cambria Math" panose="02040503050406030204" pitchFamily="18" charset="0"/>
                            <a:ea typeface="Cambria Math" panose="02040503050406030204" pitchFamily="18" charset="0"/>
                            <a:cs typeface="Times New Roman" panose="02020603050405020304" pitchFamily="18" charset="0"/>
                          </a:rPr>
                          <m:t>+</m:t>
                        </m:r>
                        <m:r>
                          <a:rPr lang="en-IN" sz="2400" b="0" i="1" spc="100" smtClean="0">
                            <a:latin typeface="Cambria Math" panose="02040503050406030204" pitchFamily="18" charset="0"/>
                            <a:ea typeface="Cambria Math" panose="02040503050406030204" pitchFamily="18" charset="0"/>
                            <a:cs typeface="Times New Roman" panose="02020603050405020304" pitchFamily="18" charset="0"/>
                          </a:rPr>
                          <m:t>2.58</m:t>
                        </m:r>
                        <m:r>
                          <a:rPr lang="en-US" sz="2400" i="1" spc="100">
                            <a:latin typeface="Cambria Math"/>
                            <a:ea typeface="Cambria Math" panose="02040503050406030204" pitchFamily="18" charset="0"/>
                            <a:cs typeface="Times New Roman" panose="02020603050405020304" pitchFamily="18" charset="0"/>
                          </a:rPr>
                          <m:t> </m:t>
                        </m:r>
                        <m:rad>
                          <m:radPr>
                            <m:degHide m:val="on"/>
                            <m:ctrlPr>
                              <a:rPr lang="en-US" sz="2400" i="1" spc="100">
                                <a:latin typeface="Cambria Math"/>
                                <a:ea typeface="Cambria Math"/>
                                <a:cs typeface="Times New Roman" panose="02020603050405020304" pitchFamily="18" charset="0"/>
                              </a:rPr>
                            </m:ctrlPr>
                          </m:radPr>
                          <m:deg/>
                          <m:e>
                            <m:f>
                              <m:fPr>
                                <m:ctrlPr>
                                  <a:rPr lang="en-US" sz="2400" i="1" spc="100">
                                    <a:latin typeface="Cambria Math"/>
                                    <a:ea typeface="Cambria Math"/>
                                    <a:cs typeface="Times New Roman" panose="02020603050405020304" pitchFamily="18" charset="0"/>
                                  </a:rPr>
                                </m:ctrlPr>
                              </m:fPr>
                              <m:num>
                                <m:r>
                                  <a:rPr lang="en-US" sz="2400" i="1" spc="100">
                                    <a:latin typeface="Cambria Math"/>
                                    <a:ea typeface="Cambria Math"/>
                                    <a:cs typeface="Times New Roman" panose="02020603050405020304" pitchFamily="18" charset="0"/>
                                  </a:rPr>
                                  <m:t>𝑃𝑄</m:t>
                                </m:r>
                              </m:num>
                              <m:den>
                                <m:r>
                                  <a:rPr lang="en-US" sz="2400" i="1" spc="100">
                                    <a:latin typeface="Cambria Math"/>
                                    <a:ea typeface="Cambria Math"/>
                                    <a:cs typeface="Times New Roman" panose="02020603050405020304" pitchFamily="18" charset="0"/>
                                  </a:rPr>
                                  <m:t>𝑛</m:t>
                                </m:r>
                              </m:den>
                            </m:f>
                          </m:e>
                        </m:rad>
                      </m:e>
                    </m:d>
                  </m:oMath>
                </a14:m>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If the population proportions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𝑃</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and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𝑄</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are not known,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𝑝</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and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𝑞</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are used in equations.</a:t>
                </a:r>
              </a:p>
              <a:p>
                <a:pPr algn="just"/>
                <a:endParaRPr lang="en-US" sz="2400"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p:txBody>
          </p:sp>
        </mc:Choice>
        <mc:Fallback xmlns="">
          <p:sp>
            <p:nvSpPr>
              <p:cNvPr id="3" name="TextBox 2">
                <a:extLst>
                  <a:ext uri="{FF2B5EF4-FFF2-40B4-BE49-F238E27FC236}">
                    <a16:creationId xmlns="" xmlns:a16="http://schemas.microsoft.com/office/drawing/2014/main" xmlns:a14="http://schemas.microsoft.com/office/drawing/2010/main" id="{49AC3854-0C3D-4799-B58F-ECFDAAD0C08C}"/>
                  </a:ext>
                </a:extLst>
              </p:cNvPr>
              <p:cNvSpPr txBox="1">
                <a:spLocks noRot="1" noChangeAspect="1" noMove="1" noResize="1" noEditPoints="1" noAdjustHandles="1" noChangeArrowheads="1" noChangeShapeType="1" noTextEdit="1"/>
              </p:cNvSpPr>
              <p:nvPr/>
            </p:nvSpPr>
            <p:spPr>
              <a:xfrm>
                <a:off x="0" y="1008000"/>
                <a:ext cx="12240000" cy="6184001"/>
              </a:xfrm>
              <a:prstGeom prst="rect">
                <a:avLst/>
              </a:prstGeom>
              <a:blipFill rotWithShape="0">
                <a:blip r:embed="rId3"/>
                <a:stretch>
                  <a:fillRect l="-595" t="-391"/>
                </a:stretch>
              </a:blipFill>
              <a:ln w="57150">
                <a:solidFill>
                  <a:srgbClr val="69ABC3"/>
                </a:solidFill>
              </a:ln>
            </p:spPr>
            <p:txBody>
              <a:bodyPr/>
              <a:lstStyle/>
              <a:p>
                <a:r>
                  <a:rPr lang="en-IN">
                    <a:noFill/>
                  </a:rPr>
                  <a:t> </a:t>
                </a:r>
              </a:p>
            </p:txBody>
          </p:sp>
        </mc:Fallback>
      </mc:AlternateContent>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3847166221"/>
              </p:ext>
            </p:extLst>
          </p:nvPr>
        </p:nvGraphicFramePr>
        <p:xfrm>
          <a:off x="2247900" y="1676400"/>
          <a:ext cx="914400" cy="198438"/>
        </p:xfrm>
        <a:graphic>
          <a:graphicData uri="http://schemas.openxmlformats.org/presentationml/2006/ole">
            <mc:AlternateContent xmlns:mc="http://schemas.openxmlformats.org/markup-compatibility/2006">
              <mc:Choice xmlns:v="urn:schemas-microsoft-com:vml" Requires="v">
                <p:oleObj spid="_x0000_s2063" name="Equation" r:id="rId4" imgW="914400" imgH="198720" progId="Equation.DSMT4">
                  <p:embed/>
                </p:oleObj>
              </mc:Choice>
              <mc:Fallback>
                <p:oleObj name="Equation" r:id="rId4" imgW="914400" imgH="198720" progId="Equation.DSMT4">
                  <p:embed/>
                  <p:pic>
                    <p:nvPicPr>
                      <p:cNvPr id="4" name="Object 3"/>
                      <p:cNvPicPr/>
                      <p:nvPr/>
                    </p:nvPicPr>
                    <p:blipFill>
                      <a:blip r:embed="rId5"/>
                      <a:stretch>
                        <a:fillRect/>
                      </a:stretch>
                    </p:blipFill>
                    <p:spPr>
                      <a:xfrm>
                        <a:off x="2247900" y="16764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1381563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1938992"/>
          </a:xfrm>
          <a:prstGeom prst="rect">
            <a:avLst/>
          </a:prstGeom>
          <a:noFill/>
        </p:spPr>
        <p:txBody>
          <a:bodyPr wrap="square" rtlCol="0">
            <a:spAutoFit/>
          </a:bodyPr>
          <a:lstStyle/>
          <a:p>
            <a:pPr algn="just"/>
            <a:r>
              <a:rPr lang="en-US" sz="2400" b="1" spc="100" dirty="0">
                <a:latin typeface="Calibri" pitchFamily="34" charset="0"/>
              </a:rPr>
              <a:t>Example 1</a:t>
            </a:r>
          </a:p>
          <a:p>
            <a:pPr algn="just"/>
            <a:r>
              <a:rPr lang="en-US" sz="2400" spc="100" dirty="0">
                <a:latin typeface="Calibri" pitchFamily="34" charset="0"/>
              </a:rPr>
              <a:t>A manufacturer claimed that at least 95% of the equipment which he supplied to a factory confirmed to specification. An examination of a sample of 200 pieces of equipment revealed that 18 were faulty. Test his claim at 5% level of significance.  </a:t>
            </a:r>
          </a:p>
          <a:p>
            <a:pPr algn="just"/>
            <a:r>
              <a:rPr lang="en-US" sz="2400" b="1" spc="100" dirty="0">
                <a:latin typeface="Calibri" pitchFamily="34" charset="0"/>
              </a:rPr>
              <a:t>Solution</a:t>
            </a:r>
          </a:p>
        </p:txBody>
      </p:sp>
      <p:sp>
        <p:nvSpPr>
          <p:cNvPr id="3" name="TextBox 2"/>
          <p:cNvSpPr txBox="1"/>
          <p:nvPr/>
        </p:nvSpPr>
        <p:spPr>
          <a:xfrm>
            <a:off x="-1" y="1764000"/>
            <a:ext cx="12168000" cy="461665"/>
          </a:xfrm>
          <a:prstGeom prst="rect">
            <a:avLst/>
          </a:prstGeom>
          <a:noFill/>
        </p:spPr>
        <p:txBody>
          <a:bodyPr wrap="square" rtlCol="0">
            <a:spAutoFit/>
          </a:bodyPr>
          <a:lstStyle/>
          <a:p>
            <a:pPr algn="just"/>
            <a:r>
              <a:rPr lang="en-US" b="1" dirty="0"/>
              <a:t>                           </a:t>
            </a:r>
            <a:r>
              <a:rPr lang="en-US" sz="2400" spc="100" dirty="0">
                <a:latin typeface="Calibri" pitchFamily="34" charset="0"/>
              </a:rPr>
              <a:t>n=200</a:t>
            </a:r>
          </a:p>
        </p:txBody>
      </p:sp>
      <p:cxnSp>
        <p:nvCxnSpPr>
          <p:cNvPr id="5" name="Straight Connector 4"/>
          <p:cNvCxnSpPr/>
          <p:nvPr/>
        </p:nvCxnSpPr>
        <p:spPr>
          <a:xfrm>
            <a:off x="6804000" y="3564835"/>
            <a:ext cx="0" cy="310642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98782" y="2088000"/>
            <a:ext cx="8653669" cy="504000"/>
          </a:xfrm>
          <a:prstGeom prst="rect">
            <a:avLst/>
          </a:prstGeom>
          <a:noFill/>
        </p:spPr>
        <p:txBody>
          <a:bodyPr wrap="square" rtlCol="0">
            <a:spAutoFit/>
          </a:bodyPr>
          <a:lstStyle/>
          <a:p>
            <a:pPr algn="just"/>
            <a:r>
              <a:rPr lang="en-US" spc="100" dirty="0">
                <a:latin typeface="Calibri" pitchFamily="34" charset="0"/>
              </a:rPr>
              <a:t> </a:t>
            </a:r>
            <a:r>
              <a:rPr lang="en-US" sz="2400" spc="100" dirty="0">
                <a:latin typeface="Calibri" pitchFamily="34" charset="0"/>
              </a:rPr>
              <a:t>Number of pieces conforming to specification = 200-18 = 182</a:t>
            </a:r>
          </a:p>
          <a:p>
            <a:pPr algn="just"/>
            <a:r>
              <a:rPr lang="en-US" b="1" spc="100" dirty="0">
                <a:latin typeface="Calibri" pitchFamily="34" charset="0"/>
              </a:rPr>
              <a:t> </a:t>
            </a:r>
            <a:endParaRPr lang="en-IN" spc="100" dirty="0">
              <a:latin typeface="Calibri"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280354" y="2412000"/>
                <a:ext cx="9987221" cy="893963"/>
              </a:xfrm>
              <a:prstGeom prst="rect">
                <a:avLst/>
              </a:prstGeom>
              <a:noFill/>
            </p:spPr>
            <p:txBody>
              <a:bodyPr wrap="none" rtlCol="0">
                <a:spAutoFit/>
              </a:bodyPr>
              <a:lstStyle/>
              <a:p>
                <a:pPr algn="just"/>
                <a14:m>
                  <m:oMath xmlns:m="http://schemas.openxmlformats.org/officeDocument/2006/math">
                    <m:r>
                      <a:rPr lang="en-US" sz="2400" i="1" spc="100">
                        <a:latin typeface="Cambria Math"/>
                      </a:rPr>
                      <m:t>𝑝</m:t>
                    </m:r>
                    <m:r>
                      <a:rPr lang="en-US" sz="2400" i="1" spc="100">
                        <a:latin typeface="Cambria Math"/>
                      </a:rPr>
                      <m:t>=</m:t>
                    </m:r>
                  </m:oMath>
                </a14:m>
                <a:r>
                  <a:rPr lang="en-US" sz="2400" i="1" spc="100" dirty="0">
                    <a:latin typeface="Calibri" pitchFamily="34" charset="0"/>
                  </a:rPr>
                  <a:t> </a:t>
                </a:r>
                <a:r>
                  <a:rPr lang="en-US" sz="2400" spc="100" dirty="0">
                    <a:latin typeface="Calibri" pitchFamily="34" charset="0"/>
                  </a:rPr>
                  <a:t>Sample proportion of pieces confirming to specification = </a:t>
                </a:r>
                <a14:m>
                  <m:oMath xmlns:m="http://schemas.openxmlformats.org/officeDocument/2006/math">
                    <m:f>
                      <m:fPr>
                        <m:ctrlPr>
                          <a:rPr lang="en-US" sz="2400" i="1" spc="100">
                            <a:latin typeface="Cambria Math"/>
                          </a:rPr>
                        </m:ctrlPr>
                      </m:fPr>
                      <m:num>
                        <m:r>
                          <a:rPr lang="en-US" sz="2400" i="1" spc="100">
                            <a:latin typeface="Cambria Math"/>
                          </a:rPr>
                          <m:t>182</m:t>
                        </m:r>
                      </m:num>
                      <m:den>
                        <m:r>
                          <a:rPr lang="en-US" sz="2400" i="1" spc="100">
                            <a:latin typeface="Cambria Math"/>
                          </a:rPr>
                          <m:t>200</m:t>
                        </m:r>
                      </m:den>
                    </m:f>
                  </m:oMath>
                </a14:m>
                <a:r>
                  <a:rPr lang="en-US" sz="2400" spc="100" dirty="0">
                    <a:latin typeface="Calibri" pitchFamily="34" charset="0"/>
                  </a:rPr>
                  <a:t> = 0.91</a:t>
                </a:r>
              </a:p>
              <a:p>
                <a:pPr algn="just"/>
                <a:r>
                  <a:rPr lang="en-US" spc="100" dirty="0">
                    <a:latin typeface="Calibri" pitchFamily="34" charset="0"/>
                  </a:rPr>
                  <a:t> </a:t>
                </a:r>
                <a:endParaRPr lang="en-IN" dirty="0"/>
              </a:p>
            </p:txBody>
          </p:sp>
        </mc:Choice>
        <mc:Fallback xmlns="">
          <p:sp>
            <p:nvSpPr>
              <p:cNvPr id="11" name="TextBox 10"/>
              <p:cNvSpPr txBox="1">
                <a:spLocks noRot="1" noChangeAspect="1" noMove="1" noResize="1" noEditPoints="1" noAdjustHandles="1" noChangeArrowheads="1" noChangeShapeType="1" noTextEdit="1"/>
              </p:cNvSpPr>
              <p:nvPr/>
            </p:nvSpPr>
            <p:spPr>
              <a:xfrm>
                <a:off x="280354" y="2412000"/>
                <a:ext cx="9987221" cy="893963"/>
              </a:xfrm>
              <a:prstGeom prst="rect">
                <a:avLst/>
              </a:prstGeom>
              <a:blipFill rotWithShape="0">
                <a:blip r:embed="rId2"/>
                <a:stretch>
                  <a:fillRect r="-79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96228" y="2916000"/>
                <a:ext cx="9992223" cy="461665"/>
              </a:xfrm>
              <a:prstGeom prst="rect">
                <a:avLst/>
              </a:prstGeom>
              <a:noFill/>
            </p:spPr>
            <p:txBody>
              <a:bodyPr wrap="none" rtlCol="0">
                <a:spAutoFit/>
              </a:bodyPr>
              <a:lstStyle/>
              <a:p>
                <a:pPr algn="just"/>
                <a14:m>
                  <m:oMath xmlns:m="http://schemas.openxmlformats.org/officeDocument/2006/math">
                    <m:r>
                      <a:rPr lang="en-US" sz="2400" i="1" spc="100">
                        <a:latin typeface="Cambria Math"/>
                      </a:rPr>
                      <m:t>𝑃</m:t>
                    </m:r>
                    <m:r>
                      <a:rPr lang="en-US" sz="2400" i="1" spc="100">
                        <a:latin typeface="Cambria Math"/>
                      </a:rPr>
                      <m:t>= </m:t>
                    </m:r>
                  </m:oMath>
                </a14:m>
                <a:r>
                  <a:rPr lang="en-US" sz="2400" spc="100" dirty="0">
                    <a:latin typeface="Calibri" pitchFamily="34" charset="0"/>
                  </a:rPr>
                  <a:t> Population proportion of pieces confirming to specification = 0.95</a:t>
                </a:r>
              </a:p>
            </p:txBody>
          </p:sp>
        </mc:Choice>
        <mc:Fallback xmlns="">
          <p:sp>
            <p:nvSpPr>
              <p:cNvPr id="12" name="TextBox 11"/>
              <p:cNvSpPr txBox="1">
                <a:spLocks noRot="1" noChangeAspect="1" noMove="1" noResize="1" noEditPoints="1" noAdjustHandles="1" noChangeArrowheads="1" noChangeShapeType="1" noTextEdit="1"/>
              </p:cNvSpPr>
              <p:nvPr/>
            </p:nvSpPr>
            <p:spPr>
              <a:xfrm>
                <a:off x="196228" y="2916000"/>
                <a:ext cx="9992223" cy="461665"/>
              </a:xfrm>
              <a:prstGeom prst="rect">
                <a:avLst/>
              </a:prstGeom>
              <a:blipFill rotWithShape="0">
                <a:blip r:embed="rId3"/>
                <a:stretch>
                  <a:fillRect l="-122"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96228" y="3445285"/>
                <a:ext cx="4317145" cy="461665"/>
              </a:xfrm>
              <a:prstGeom prst="rect">
                <a:avLst/>
              </a:prstGeom>
              <a:noFill/>
            </p:spPr>
            <p:txBody>
              <a:bodyPr wrap="square" rtlCol="0">
                <a:spAutoFit/>
              </a:bodyPr>
              <a:lstStyle/>
              <a:p>
                <a:pPr algn="just"/>
                <a14:m>
                  <m:oMathPara xmlns:m="http://schemas.openxmlformats.org/officeDocument/2006/math">
                    <m:oMathParaPr>
                      <m:jc m:val="left"/>
                    </m:oMathParaPr>
                    <m:oMath xmlns:m="http://schemas.openxmlformats.org/officeDocument/2006/math">
                      <m:r>
                        <a:rPr lang="en-US" sz="2400" i="1" spc="100">
                          <a:latin typeface="Cambria Math"/>
                        </a:rPr>
                        <m:t>𝑄</m:t>
                      </m:r>
                      <m:r>
                        <a:rPr lang="en-US" sz="2400" i="1" spc="100">
                          <a:latin typeface="Cambria Math"/>
                        </a:rPr>
                        <m:t>=1−</m:t>
                      </m:r>
                      <m:r>
                        <a:rPr lang="en-US" sz="2400" i="1" spc="100">
                          <a:latin typeface="Cambria Math"/>
                        </a:rPr>
                        <m:t>𝑃</m:t>
                      </m:r>
                      <m:r>
                        <a:rPr lang="en-US" sz="2400" i="1" spc="100">
                          <a:latin typeface="Cambria Math"/>
                        </a:rPr>
                        <m:t>=1−0.95=0.05</m:t>
                      </m:r>
                    </m:oMath>
                  </m:oMathPara>
                </a14:m>
                <a:endParaRPr lang="en-US" sz="2400" spc="100" dirty="0">
                  <a:latin typeface="Calibri"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96228" y="3445285"/>
                <a:ext cx="4317145" cy="461665"/>
              </a:xfrm>
              <a:prstGeom prst="rect">
                <a:avLst/>
              </a:prstGeom>
              <a:blipFill rotWithShape="1">
                <a:blip r:embed="rId4"/>
                <a:stretch>
                  <a:fillRect l="-847" b="-1184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195" y="3870926"/>
                <a:ext cx="6840000" cy="1200329"/>
              </a:xfrm>
              <a:prstGeom prst="rect">
                <a:avLst/>
              </a:prstGeom>
              <a:noFill/>
            </p:spPr>
            <p:txBody>
              <a:bodyPr wrap="square" rtlCol="0">
                <a:spAutoFit/>
              </a:bodyPr>
              <a:lstStyle/>
              <a:p>
                <a:pPr algn="just"/>
                <a:r>
                  <a:rPr lang="en-US" sz="2400" spc="100" dirty="0">
                    <a:latin typeface="Calibri" pitchFamily="34" charset="0"/>
                  </a:rPr>
                  <a:t>(i)     </a:t>
                </a:r>
                <a:r>
                  <a:rPr lang="en-US" sz="2400" b="1" spc="100" dirty="0">
                    <a:latin typeface="Calibri" pitchFamily="34" charset="0"/>
                  </a:rPr>
                  <a:t>Null Hypothesis </a:t>
                </a:r>
              </a:p>
              <a:p>
                <a:pPr algn="just"/>
                <a:r>
                  <a:rPr lang="en-US" sz="2400" b="1" spc="100" dirty="0">
                    <a:latin typeface="Calibri" pitchFamily="34" charset="0"/>
                  </a:rPr>
                  <a:t>         </a:t>
                </a:r>
                <a14:m>
                  <m:oMath xmlns:m="http://schemas.openxmlformats.org/officeDocument/2006/math">
                    <m:sSub>
                      <m:sSubPr>
                        <m:ctrlPr>
                          <a:rPr lang="en-US" sz="2400" i="1" spc="100">
                            <a:latin typeface="Cambria Math"/>
                          </a:rPr>
                        </m:ctrlPr>
                      </m:sSubPr>
                      <m:e>
                        <m:r>
                          <a:rPr lang="en-US" sz="2400" i="1" spc="100">
                            <a:latin typeface="Cambria Math"/>
                          </a:rPr>
                          <m:t>𝐻</m:t>
                        </m:r>
                      </m:e>
                      <m:sub>
                        <m:r>
                          <a:rPr lang="en-US" sz="2400" i="1" spc="100">
                            <a:latin typeface="Cambria Math"/>
                          </a:rPr>
                          <m:t>0</m:t>
                        </m:r>
                      </m:sub>
                    </m:sSub>
                    <m:r>
                      <a:rPr lang="en-US" sz="2400" i="1" spc="100">
                        <a:latin typeface="Cambria Math"/>
                      </a:rPr>
                      <m:t> :</m:t>
                    </m:r>
                    <m:r>
                      <a:rPr lang="en-US" sz="2400" i="1" spc="100">
                        <a:latin typeface="Cambria Math"/>
                      </a:rPr>
                      <m:t>𝑃</m:t>
                    </m:r>
                    <m:r>
                      <a:rPr lang="en-US" sz="2400" i="1" spc="100">
                        <a:latin typeface="Cambria Math"/>
                      </a:rPr>
                      <m:t>=0.95</m:t>
                    </m:r>
                  </m:oMath>
                </a14:m>
                <a:r>
                  <a:rPr lang="en-US" sz="2400" spc="100" baseline="-25000" dirty="0">
                    <a:latin typeface="Calibri" pitchFamily="34" charset="0"/>
                  </a:rPr>
                  <a:t> </a:t>
                </a:r>
                <a:r>
                  <a:rPr lang="en-US" sz="2400" b="1" spc="100" dirty="0">
                    <a:latin typeface="Calibri" pitchFamily="34" charset="0"/>
                  </a:rPr>
                  <a:t>  </a:t>
                </a:r>
                <a:r>
                  <a:rPr lang="en-US" sz="2400" spc="100" dirty="0">
                    <a:latin typeface="Calibri" pitchFamily="34" charset="0"/>
                  </a:rPr>
                  <a:t>i.e.</a:t>
                </a:r>
                <a:r>
                  <a:rPr lang="en-US" sz="2400" b="1" spc="100" dirty="0">
                    <a:latin typeface="Calibri" pitchFamily="34" charset="0"/>
                  </a:rPr>
                  <a:t> </a:t>
                </a:r>
                <a:r>
                  <a:rPr lang="en-US" sz="2400" spc="100" dirty="0">
                    <a:latin typeface="Calibri" pitchFamily="34" charset="0"/>
                  </a:rPr>
                  <a:t>the proportion of pieces </a:t>
                </a:r>
              </a:p>
              <a:p>
                <a:pPr algn="just"/>
                <a:r>
                  <a:rPr lang="en-US" sz="2400" spc="100" dirty="0">
                    <a:latin typeface="Calibri" pitchFamily="34" charset="0"/>
                  </a:rPr>
                  <a:t>         confirming to specification is at least 95%.</a:t>
                </a:r>
              </a:p>
            </p:txBody>
          </p:sp>
        </mc:Choice>
        <mc:Fallback xmlns="">
          <p:sp>
            <p:nvSpPr>
              <p:cNvPr id="14" name="TextBox 13"/>
              <p:cNvSpPr txBox="1">
                <a:spLocks noRot="1" noChangeAspect="1" noMove="1" noResize="1" noEditPoints="1" noAdjustHandles="1" noChangeArrowheads="1" noChangeShapeType="1" noTextEdit="1"/>
              </p:cNvSpPr>
              <p:nvPr/>
            </p:nvSpPr>
            <p:spPr>
              <a:xfrm>
                <a:off x="5195" y="3870926"/>
                <a:ext cx="6840000" cy="1200329"/>
              </a:xfrm>
              <a:prstGeom prst="rect">
                <a:avLst/>
              </a:prstGeom>
              <a:blipFill rotWithShape="0">
                <a:blip r:embed="rId5"/>
                <a:stretch>
                  <a:fillRect l="-1426" t="-4061" r="-891"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0782" y="4986926"/>
                <a:ext cx="5184111" cy="830997"/>
              </a:xfrm>
              <a:prstGeom prst="rect">
                <a:avLst/>
              </a:prstGeom>
              <a:noFill/>
            </p:spPr>
            <p:txBody>
              <a:bodyPr wrap="none" rtlCol="0">
                <a:spAutoFit/>
              </a:bodyPr>
              <a:lstStyle/>
              <a:p>
                <a:pPr algn="just"/>
                <a:r>
                  <a:rPr lang="en-US" sz="2400" spc="100" dirty="0">
                    <a:latin typeface="Calibri" pitchFamily="34" charset="0"/>
                  </a:rPr>
                  <a:t>(ii)</a:t>
                </a:r>
                <a:r>
                  <a:rPr lang="en-US" sz="2400" b="1" spc="100" dirty="0">
                    <a:latin typeface="Calibri" pitchFamily="34" charset="0"/>
                  </a:rPr>
                  <a:t>    Alternating Hypothesis </a:t>
                </a:r>
              </a:p>
              <a:p>
                <a:pPr algn="just"/>
                <a:r>
                  <a:rPr lang="en-US" sz="2400" b="1" spc="100" dirty="0">
                    <a:latin typeface="Calibri" pitchFamily="34" charset="0"/>
                  </a:rPr>
                  <a:t>         </a:t>
                </a:r>
                <a14:m>
                  <m:oMath xmlns:m="http://schemas.openxmlformats.org/officeDocument/2006/math">
                    <m:sSub>
                      <m:sSubPr>
                        <m:ctrlPr>
                          <a:rPr lang="en-US" sz="2400" i="1" spc="100">
                            <a:latin typeface="Cambria Math"/>
                          </a:rPr>
                        </m:ctrlPr>
                      </m:sSubPr>
                      <m:e>
                        <m:r>
                          <a:rPr lang="en-US" sz="2400" i="1" spc="100">
                            <a:latin typeface="Cambria Math"/>
                          </a:rPr>
                          <m:t>𝐻</m:t>
                        </m:r>
                      </m:e>
                      <m:sub>
                        <m:r>
                          <a:rPr lang="en-US" sz="2400" i="1" spc="100">
                            <a:latin typeface="Cambria Math"/>
                          </a:rPr>
                          <m:t>1</m:t>
                        </m:r>
                      </m:sub>
                    </m:sSub>
                    <m:r>
                      <a:rPr lang="en-US" sz="2400" i="1" spc="100">
                        <a:latin typeface="Cambria Math"/>
                      </a:rPr>
                      <m:t> :</m:t>
                    </m:r>
                    <m:r>
                      <a:rPr lang="en-US" sz="2400" i="1" spc="100">
                        <a:latin typeface="Cambria Math"/>
                      </a:rPr>
                      <m:t>𝑃</m:t>
                    </m:r>
                    <m:r>
                      <a:rPr lang="en-US" sz="2400" i="1" spc="100">
                        <a:latin typeface="Cambria Math"/>
                      </a:rPr>
                      <m:t>&lt;0.95</m:t>
                    </m:r>
                  </m:oMath>
                </a14:m>
                <a:r>
                  <a:rPr lang="en-US" sz="2400" spc="100" dirty="0">
                    <a:latin typeface="Calibri" pitchFamily="34" charset="0"/>
                  </a:rPr>
                  <a:t>  (Left tailed test)</a:t>
                </a:r>
              </a:p>
            </p:txBody>
          </p:sp>
        </mc:Choice>
        <mc:Fallback xmlns="">
          <p:sp>
            <p:nvSpPr>
              <p:cNvPr id="15" name="TextBox 14"/>
              <p:cNvSpPr txBox="1">
                <a:spLocks noRot="1" noChangeAspect="1" noMove="1" noResize="1" noEditPoints="1" noAdjustHandles="1" noChangeArrowheads="1" noChangeShapeType="1" noTextEdit="1"/>
              </p:cNvSpPr>
              <p:nvPr/>
            </p:nvSpPr>
            <p:spPr>
              <a:xfrm>
                <a:off x="10782" y="4986926"/>
                <a:ext cx="5184111" cy="830997"/>
              </a:xfrm>
              <a:prstGeom prst="rect">
                <a:avLst/>
              </a:prstGeom>
              <a:blipFill rotWithShape="1">
                <a:blip r:embed="rId6"/>
                <a:stretch>
                  <a:fillRect l="-1882" t="-5882" r="-824"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0" y="5817922"/>
                <a:ext cx="6040394" cy="461665"/>
              </a:xfrm>
              <a:prstGeom prst="rect">
                <a:avLst/>
              </a:prstGeom>
              <a:noFill/>
            </p:spPr>
            <p:txBody>
              <a:bodyPr wrap="square" rtlCol="0">
                <a:spAutoFit/>
              </a:bodyPr>
              <a:lstStyle/>
              <a:p>
                <a:pPr algn="just"/>
                <a:r>
                  <a:rPr lang="en-US" sz="2400" spc="100" dirty="0">
                    <a:latin typeface="Calibri" pitchFamily="34" charset="0"/>
                  </a:rPr>
                  <a:t>(iii)   </a:t>
                </a:r>
                <a:r>
                  <a:rPr lang="en-US" sz="2400" b="1" spc="100" dirty="0">
                    <a:latin typeface="Calibri" pitchFamily="34" charset="0"/>
                  </a:rPr>
                  <a:t>Level of significance</a:t>
                </a:r>
                <a:r>
                  <a:rPr lang="en-US" sz="2400" spc="100" dirty="0">
                    <a:latin typeface="Calibri" pitchFamily="34" charset="0"/>
                  </a:rPr>
                  <a:t>  </a:t>
                </a:r>
                <a14:m>
                  <m:oMath xmlns:m="http://schemas.openxmlformats.org/officeDocument/2006/math">
                    <m:r>
                      <a:rPr lang="en-US" sz="2400" i="1" spc="100">
                        <a:latin typeface="Cambria Math"/>
                        <a:ea typeface="Cambria Math"/>
                      </a:rPr>
                      <m:t>∝ =0.05</m:t>
                    </m:r>
                  </m:oMath>
                </a14:m>
                <a:endParaRPr lang="en-US" sz="2400" spc="100" dirty="0">
                  <a:latin typeface="Calibri" pitchFamily="34"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0" y="5817922"/>
                <a:ext cx="6040394" cy="461665"/>
              </a:xfrm>
              <a:prstGeom prst="rect">
                <a:avLst/>
              </a:prstGeom>
              <a:blipFill rotWithShape="1">
                <a:blip r:embed="rId7"/>
                <a:stretch>
                  <a:fillRect l="-151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840000" y="3024000"/>
                <a:ext cx="5364000" cy="1584000"/>
              </a:xfrm>
              <a:prstGeom prst="rect">
                <a:avLst/>
              </a:prstGeom>
              <a:noFill/>
            </p:spPr>
            <p:txBody>
              <a:bodyPr wrap="square" rtlCol="0">
                <a:spAutoFit/>
              </a:bodyPr>
              <a:lstStyle/>
              <a:p>
                <a:pPr algn="just"/>
                <a:endParaRPr lang="en-US" sz="2400" b="1" spc="100" dirty="0">
                  <a:latin typeface="Calibri" pitchFamily="34" charset="0"/>
                </a:endParaRPr>
              </a:p>
              <a:p>
                <a:pPr algn="just"/>
                <a:r>
                  <a:rPr lang="en-US" sz="2400" spc="100" dirty="0">
                    <a:latin typeface="Calibri" pitchFamily="34" charset="0"/>
                  </a:rPr>
                  <a:t>  </a:t>
                </a:r>
                <a14:m>
                  <m:oMath xmlns:m="http://schemas.openxmlformats.org/officeDocument/2006/math">
                    <m:r>
                      <a:rPr lang="en-US" sz="2400" i="1" spc="100">
                        <a:latin typeface="Cambria Math"/>
                      </a:rPr>
                      <m:t>𝑍</m:t>
                    </m:r>
                    <m:r>
                      <a:rPr lang="en-US" sz="2400" i="1" spc="100">
                        <a:latin typeface="Cambria Math"/>
                      </a:rPr>
                      <m:t>=</m:t>
                    </m:r>
                    <m:f>
                      <m:fPr>
                        <m:ctrlPr>
                          <a:rPr lang="en-US" sz="2400" i="1" spc="100">
                            <a:latin typeface="Cambria Math"/>
                          </a:rPr>
                        </m:ctrlPr>
                      </m:fPr>
                      <m:num>
                        <m:r>
                          <a:rPr lang="en-US" sz="2400" i="1" spc="100">
                            <a:latin typeface="Cambria Math"/>
                          </a:rPr>
                          <m:t>𝑝</m:t>
                        </m:r>
                        <m:r>
                          <a:rPr lang="en-US" sz="2400" i="1" spc="100">
                            <a:latin typeface="Cambria Math"/>
                          </a:rPr>
                          <m:t>−</m:t>
                        </m:r>
                        <m:r>
                          <a:rPr lang="en-US" sz="2400" i="1" spc="100">
                            <a:latin typeface="Cambria Math"/>
                          </a:rPr>
                          <m:t>𝑃</m:t>
                        </m:r>
                      </m:num>
                      <m:den>
                        <m:rad>
                          <m:radPr>
                            <m:degHide m:val="on"/>
                            <m:ctrlPr>
                              <a:rPr lang="en-US" sz="2400" i="1" spc="100">
                                <a:latin typeface="Cambria Math"/>
                              </a:rPr>
                            </m:ctrlPr>
                          </m:radPr>
                          <m:deg/>
                          <m:e>
                            <m:f>
                              <m:fPr>
                                <m:ctrlPr>
                                  <a:rPr lang="en-US" sz="2400" i="1" spc="100">
                                    <a:latin typeface="Cambria Math"/>
                                  </a:rPr>
                                </m:ctrlPr>
                              </m:fPr>
                              <m:num>
                                <m:r>
                                  <a:rPr lang="en-US" sz="2400" i="1" spc="100">
                                    <a:latin typeface="Cambria Math"/>
                                  </a:rPr>
                                  <m:t>𝑃𝑄</m:t>
                                </m:r>
                              </m:num>
                              <m:den>
                                <m:r>
                                  <a:rPr lang="en-US" sz="2400" i="1" spc="100">
                                    <a:latin typeface="Cambria Math"/>
                                  </a:rPr>
                                  <m:t>𝑛</m:t>
                                </m:r>
                              </m:den>
                            </m:f>
                          </m:e>
                        </m:rad>
                      </m:den>
                    </m:f>
                    <m:r>
                      <a:rPr lang="en-US" sz="2400" i="1" spc="100">
                        <a:latin typeface="Cambria Math"/>
                      </a:rPr>
                      <m:t>= </m:t>
                    </m:r>
                    <m:f>
                      <m:fPr>
                        <m:ctrlPr>
                          <a:rPr lang="en-US" sz="2400" i="1" spc="100">
                            <a:latin typeface="Cambria Math"/>
                          </a:rPr>
                        </m:ctrlPr>
                      </m:fPr>
                      <m:num>
                        <m:r>
                          <a:rPr lang="en-US" sz="2400" i="1" spc="100">
                            <a:latin typeface="Cambria Math"/>
                          </a:rPr>
                          <m:t>0.91−0.95</m:t>
                        </m:r>
                      </m:num>
                      <m:den>
                        <m:rad>
                          <m:radPr>
                            <m:degHide m:val="on"/>
                            <m:ctrlPr>
                              <a:rPr lang="en-US" sz="2400" i="1" spc="100">
                                <a:latin typeface="Cambria Math"/>
                              </a:rPr>
                            </m:ctrlPr>
                          </m:radPr>
                          <m:deg/>
                          <m:e>
                            <m:f>
                              <m:fPr>
                                <m:ctrlPr>
                                  <a:rPr lang="en-US" sz="2400" i="1" spc="100">
                                    <a:latin typeface="Cambria Math"/>
                                  </a:rPr>
                                </m:ctrlPr>
                              </m:fPr>
                              <m:num>
                                <m:r>
                                  <a:rPr lang="en-US" sz="2400" i="1" spc="100">
                                    <a:latin typeface="Cambria Math"/>
                                  </a:rPr>
                                  <m:t>(0.95)(0.05)</m:t>
                                </m:r>
                              </m:num>
                              <m:den>
                                <m:r>
                                  <a:rPr lang="en-US" sz="2400" i="1" spc="100">
                                    <a:latin typeface="Cambria Math"/>
                                  </a:rPr>
                                  <m:t>200</m:t>
                                </m:r>
                              </m:den>
                            </m:f>
                          </m:e>
                        </m:rad>
                      </m:den>
                    </m:f>
                    <m:r>
                      <a:rPr lang="en-US" sz="2400" i="1" spc="100">
                        <a:latin typeface="Cambria Math"/>
                      </a:rPr>
                      <m:t>=−2.59</m:t>
                    </m:r>
                  </m:oMath>
                </a14:m>
                <a:endParaRPr lang="en-US" sz="2400" spc="100" dirty="0">
                  <a:latin typeface="Calibri" pitchFamily="34" charset="0"/>
                </a:endParaRPr>
              </a:p>
              <a:p>
                <a:pPr algn="just"/>
                <a:r>
                  <a:rPr lang="en-US" sz="2400" spc="100" dirty="0">
                    <a:latin typeface="Calibri" pitchFamily="34" charset="0"/>
                  </a:rPr>
                  <a:t> </a:t>
                </a:r>
                <a14:m>
                  <m:oMath xmlns:m="http://schemas.openxmlformats.org/officeDocument/2006/math">
                    <m:d>
                      <m:dPr>
                        <m:begChr m:val="|"/>
                        <m:endChr m:val="|"/>
                        <m:ctrlPr>
                          <a:rPr lang="en-US" sz="2400" i="1" spc="100">
                            <a:latin typeface="Cambria Math"/>
                          </a:rPr>
                        </m:ctrlPr>
                      </m:dPr>
                      <m:e>
                        <m:r>
                          <a:rPr lang="en-US" sz="2400" i="1" spc="100">
                            <a:latin typeface="Cambria Math"/>
                          </a:rPr>
                          <m:t>𝑍</m:t>
                        </m:r>
                      </m:e>
                    </m:d>
                    <m:r>
                      <a:rPr lang="en-US" sz="2400" i="1" spc="100">
                        <a:latin typeface="Cambria Math"/>
                      </a:rPr>
                      <m:t>=2.59</m:t>
                    </m:r>
                  </m:oMath>
                </a14:m>
                <a:endParaRPr lang="en-IN" sz="2400" spc="100" dirty="0">
                  <a:latin typeface="Calibri" pitchFamily="34" charset="0"/>
                </a:endParaRPr>
              </a:p>
              <a:p>
                <a:endParaRPr lang="en-IN" dirty="0"/>
              </a:p>
            </p:txBody>
          </p:sp>
        </mc:Choice>
        <mc:Fallback xmlns="">
          <p:sp>
            <p:nvSpPr>
              <p:cNvPr id="29" name="TextBox 28"/>
              <p:cNvSpPr txBox="1">
                <a:spLocks noRot="1" noChangeAspect="1" noMove="1" noResize="1" noEditPoints="1" noAdjustHandles="1" noChangeArrowheads="1" noChangeShapeType="1" noTextEdit="1"/>
              </p:cNvSpPr>
              <p:nvPr/>
            </p:nvSpPr>
            <p:spPr>
              <a:xfrm>
                <a:off x="6840000" y="3024000"/>
                <a:ext cx="5364000" cy="1584000"/>
              </a:xfrm>
              <a:prstGeom prst="rect">
                <a:avLst/>
              </a:prstGeom>
              <a:blipFill rotWithShape="1">
                <a:blip r:embed="rId8"/>
                <a:stretch>
                  <a:fillRect b="-3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6840000" y="4608000"/>
                <a:ext cx="5364000" cy="6740307"/>
              </a:xfrm>
              <a:prstGeom prst="rect">
                <a:avLst/>
              </a:prstGeom>
              <a:noFill/>
            </p:spPr>
            <p:txBody>
              <a:bodyPr wrap="square" rtlCol="0">
                <a:spAutoFit/>
              </a:bodyPr>
              <a:lstStyle/>
              <a:p>
                <a:pPr algn="just"/>
                <a:r>
                  <a:rPr lang="en-US" sz="2400" spc="100" dirty="0">
                    <a:latin typeface="Calibri" pitchFamily="34" charset="0"/>
                  </a:rPr>
                  <a:t>(v)   </a:t>
                </a:r>
                <a:r>
                  <a:rPr lang="en-US" sz="2400" b="1" spc="100" dirty="0">
                    <a:latin typeface="Calibri" pitchFamily="34" charset="0"/>
                  </a:rPr>
                  <a:t>Critical value </a:t>
                </a:r>
                <a:r>
                  <a:rPr lang="en-US" sz="2400" spc="100" dirty="0">
                    <a:latin typeface="Calibri" pitchFamily="34" charset="0"/>
                  </a:rPr>
                  <a:t> </a:t>
                </a:r>
                <a14:m>
                  <m:oMath xmlns:m="http://schemas.openxmlformats.org/officeDocument/2006/math">
                    <m:d>
                      <m:dPr>
                        <m:begChr m:val="|"/>
                        <m:endChr m:val="|"/>
                        <m:ctrlPr>
                          <a:rPr lang="en-US" sz="2400" i="1" spc="100">
                            <a:latin typeface="Cambria Math"/>
                          </a:rPr>
                        </m:ctrlPr>
                      </m:dPr>
                      <m:e>
                        <m:sSub>
                          <m:sSubPr>
                            <m:ctrlPr>
                              <a:rPr lang="en-US" sz="2400" i="1" spc="100">
                                <a:latin typeface="Cambria Math"/>
                              </a:rPr>
                            </m:ctrlPr>
                          </m:sSubPr>
                          <m:e>
                            <m:r>
                              <a:rPr lang="en-US" sz="2400" i="1" spc="100">
                                <a:latin typeface="Cambria Math"/>
                              </a:rPr>
                              <m:t>𝑍</m:t>
                            </m:r>
                          </m:e>
                          <m:sub>
                            <m:r>
                              <a:rPr lang="en-US" sz="2400" i="1" spc="100">
                                <a:latin typeface="Cambria Math"/>
                              </a:rPr>
                              <m:t>0.05</m:t>
                            </m:r>
                          </m:sub>
                        </m:sSub>
                      </m:e>
                    </m:d>
                    <m:r>
                      <a:rPr lang="en-US" sz="2400" i="1" spc="100">
                        <a:latin typeface="Cambria Math"/>
                      </a:rPr>
                      <m:t>=1.645</m:t>
                    </m:r>
                  </m:oMath>
                </a14:m>
                <a:endParaRPr lang="en-US" sz="2400" spc="100" dirty="0">
                  <a:latin typeface="Calibri" pitchFamily="34" charset="0"/>
                </a:endParaRPr>
              </a:p>
              <a:p>
                <a:pPr algn="just"/>
                <a:r>
                  <a:rPr lang="en-US" sz="2400" spc="100" dirty="0">
                    <a:latin typeface="Calibri" pitchFamily="34" charset="0"/>
                  </a:rPr>
                  <a:t>(vi)  </a:t>
                </a:r>
                <a:r>
                  <a:rPr lang="en-US" sz="2400" b="1" spc="100" dirty="0">
                    <a:latin typeface="Calibri" pitchFamily="34" charset="0"/>
                  </a:rPr>
                  <a:t>Decision </a:t>
                </a:r>
                <a:r>
                  <a:rPr lang="en-US" sz="2400" spc="100" dirty="0">
                    <a:latin typeface="Calibri" pitchFamily="34" charset="0"/>
                  </a:rPr>
                  <a:t>Since </a:t>
                </a:r>
                <a14:m>
                  <m:oMath xmlns:m="http://schemas.openxmlformats.org/officeDocument/2006/math">
                    <m:d>
                      <m:dPr>
                        <m:begChr m:val="|"/>
                        <m:endChr m:val="|"/>
                        <m:ctrlPr>
                          <a:rPr lang="en-US" sz="2400" i="1" spc="100" smtClean="0">
                            <a:latin typeface="Cambria Math"/>
                          </a:rPr>
                        </m:ctrlPr>
                      </m:dPr>
                      <m:e>
                        <m:r>
                          <a:rPr lang="en-US" sz="2400" b="0" i="1" spc="100" smtClean="0">
                            <a:latin typeface="Cambria Math"/>
                          </a:rPr>
                          <m:t>𝑍</m:t>
                        </m:r>
                      </m:e>
                    </m:d>
                    <m:r>
                      <a:rPr lang="en-US" sz="2400" b="0" i="1" spc="100" smtClean="0">
                        <a:latin typeface="Cambria Math"/>
                      </a:rPr>
                      <m:t> </m:t>
                    </m:r>
                    <m:r>
                      <a:rPr lang="en-US" sz="2400" i="1" spc="100" smtClean="0">
                        <a:latin typeface="Cambria Math"/>
                        <a:ea typeface="Cambria Math"/>
                      </a:rPr>
                      <m:t>&gt;</m:t>
                    </m:r>
                    <m:r>
                      <a:rPr lang="en-US" sz="2400" b="0" i="1" spc="100" smtClean="0">
                        <a:latin typeface="Cambria Math"/>
                        <a:ea typeface="Cambria Math"/>
                      </a:rPr>
                      <m:t> </m:t>
                    </m:r>
                    <m:d>
                      <m:dPr>
                        <m:begChr m:val="|"/>
                        <m:endChr m:val="|"/>
                        <m:ctrlPr>
                          <a:rPr lang="en-US" sz="2400" b="0" i="1" spc="100" smtClean="0">
                            <a:latin typeface="Cambria Math"/>
                            <a:ea typeface="Cambria Math"/>
                          </a:rPr>
                        </m:ctrlPr>
                      </m:dPr>
                      <m:e>
                        <m:sSub>
                          <m:sSubPr>
                            <m:ctrlPr>
                              <a:rPr lang="en-US" sz="2400" b="0" i="1" spc="100" smtClean="0">
                                <a:latin typeface="Cambria Math"/>
                                <a:ea typeface="Cambria Math"/>
                              </a:rPr>
                            </m:ctrlPr>
                          </m:sSubPr>
                          <m:e>
                            <m:r>
                              <a:rPr lang="en-US" sz="2400" b="0" i="1" spc="100" smtClean="0">
                                <a:latin typeface="Cambria Math"/>
                                <a:ea typeface="Cambria Math"/>
                              </a:rPr>
                              <m:t>𝑍</m:t>
                            </m:r>
                          </m:e>
                          <m:sub>
                            <m:r>
                              <a:rPr lang="en-US" sz="2400" b="0" i="1" spc="100" smtClean="0">
                                <a:latin typeface="Cambria Math"/>
                                <a:ea typeface="Cambria Math"/>
                              </a:rPr>
                              <m:t>0.05</m:t>
                            </m:r>
                          </m:sub>
                        </m:sSub>
                      </m:e>
                    </m:d>
                  </m:oMath>
                </a14:m>
                <a:r>
                  <a:rPr lang="en-US" sz="2400" spc="100" dirty="0">
                    <a:latin typeface="Calibri" pitchFamily="34" charset="0"/>
                  </a:rPr>
                  <a:t>, </a:t>
                </a:r>
              </a:p>
              <a:p>
                <a:pPr algn="just"/>
                <a:r>
                  <a:rPr lang="en-US" sz="2400" spc="100" dirty="0">
                    <a:latin typeface="Calibri" pitchFamily="34" charset="0"/>
                  </a:rPr>
                  <a:t>         the null hypothesis is rejected  </a:t>
                </a:r>
              </a:p>
              <a:p>
                <a:pPr algn="just"/>
                <a:r>
                  <a:rPr lang="en-US" sz="2400" spc="100" dirty="0">
                    <a:latin typeface="Calibri" pitchFamily="34" charset="0"/>
                  </a:rPr>
                  <a:t>         at 5 % level of significance.</a:t>
                </a:r>
              </a:p>
              <a:p>
                <a:pPr algn="just"/>
                <a:r>
                  <a:rPr lang="en-US" sz="2400" spc="100" dirty="0">
                    <a:latin typeface="Calibri" pitchFamily="34" charset="0"/>
                  </a:rPr>
                  <a:t>         i.e., the manufacturer’s claim is   </a:t>
                </a:r>
              </a:p>
              <a:p>
                <a:pPr algn="just"/>
                <a:r>
                  <a:rPr lang="en-US" sz="2400" spc="100" dirty="0">
                    <a:latin typeface="Calibri" pitchFamily="34" charset="0"/>
                  </a:rPr>
                  <a:t>         rejected.</a:t>
                </a:r>
                <a:endParaRPr lang="en-US" sz="2400" b="1" spc="100" dirty="0">
                  <a:latin typeface="Calibri"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endParaRPr lang="en-IN" dirty="0"/>
              </a:p>
            </p:txBody>
          </p:sp>
        </mc:Choice>
        <mc:Fallback xmlns="">
          <p:sp>
            <p:nvSpPr>
              <p:cNvPr id="40" name="TextBox 39"/>
              <p:cNvSpPr txBox="1">
                <a:spLocks noRot="1" noChangeAspect="1" noMove="1" noResize="1" noEditPoints="1" noAdjustHandles="1" noChangeArrowheads="1" noChangeShapeType="1" noTextEdit="1"/>
              </p:cNvSpPr>
              <p:nvPr/>
            </p:nvSpPr>
            <p:spPr>
              <a:xfrm>
                <a:off x="6840000" y="4608000"/>
                <a:ext cx="5364000" cy="6740307"/>
              </a:xfrm>
              <a:prstGeom prst="rect">
                <a:avLst/>
              </a:prstGeom>
              <a:blipFill rotWithShape="1">
                <a:blip r:embed="rId9"/>
                <a:stretch>
                  <a:fillRect l="-1705" t="-723"/>
                </a:stretch>
              </a:blipFill>
            </p:spPr>
            <p:txBody>
              <a:bodyPr/>
              <a:lstStyle/>
              <a:p>
                <a:r>
                  <a:rPr lang="en-IN">
                    <a:noFill/>
                  </a:rPr>
                  <a:t> </a:t>
                </a:r>
              </a:p>
            </p:txBody>
          </p:sp>
        </mc:Fallback>
      </mc:AlternateContent>
      <p:sp>
        <p:nvSpPr>
          <p:cNvPr id="42" name="TextBox 41"/>
          <p:cNvSpPr txBox="1"/>
          <p:nvPr/>
        </p:nvSpPr>
        <p:spPr>
          <a:xfrm>
            <a:off x="-1" y="6299999"/>
            <a:ext cx="2736000" cy="461665"/>
          </a:xfrm>
          <a:prstGeom prst="rect">
            <a:avLst/>
          </a:prstGeom>
          <a:noFill/>
        </p:spPr>
        <p:txBody>
          <a:bodyPr wrap="square" rtlCol="0">
            <a:spAutoFit/>
          </a:bodyPr>
          <a:lstStyle/>
          <a:p>
            <a:r>
              <a:rPr lang="en-US" sz="2400" spc="100" dirty="0">
                <a:latin typeface="Calibri" pitchFamily="34" charset="0"/>
              </a:rPr>
              <a:t>(iv)   </a:t>
            </a:r>
            <a:r>
              <a:rPr lang="en-US" sz="2400" b="1" spc="100" dirty="0">
                <a:latin typeface="Calibri" pitchFamily="34" charset="0"/>
              </a:rPr>
              <a:t>Test statistic</a:t>
            </a:r>
            <a:endParaRPr lang="en-IN" sz="2400" dirty="0"/>
          </a:p>
        </p:txBody>
      </p:sp>
    </p:spTree>
    <p:extLst>
      <p:ext uri="{BB962C8B-B14F-4D97-AF65-F5344CB8AC3E}">
        <p14:creationId xmlns:p14="http://schemas.microsoft.com/office/powerpoint/2010/main" val="25978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1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1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left)">
                                      <p:cBhvr>
                                        <p:cTn id="20" dur="10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0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10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4">
                                            <p:txEl>
                                              <p:pRg st="0" end="0"/>
                                            </p:txEl>
                                          </p:spTgt>
                                        </p:tgtEl>
                                        <p:attrNameLst>
                                          <p:attrName>style.visibility</p:attrName>
                                        </p:attrNameLst>
                                      </p:cBhvr>
                                      <p:to>
                                        <p:strVal val="visible"/>
                                      </p:to>
                                    </p:set>
                                    <p:animEffect transition="in" filter="wipe(left)">
                                      <p:cBhvr>
                                        <p:cTn id="52" dur="1000"/>
                                        <p:tgtEl>
                                          <p:spTgt spid="1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
                                            <p:txEl>
                                              <p:pRg st="1" end="1"/>
                                            </p:txEl>
                                          </p:spTgt>
                                        </p:tgtEl>
                                        <p:attrNameLst>
                                          <p:attrName>style.visibility</p:attrName>
                                        </p:attrNameLst>
                                      </p:cBhvr>
                                      <p:to>
                                        <p:strVal val="visible"/>
                                      </p:to>
                                    </p:set>
                                    <p:animEffect transition="in" filter="wipe(left)">
                                      <p:cBhvr>
                                        <p:cTn id="57" dur="1000"/>
                                        <p:tgtEl>
                                          <p:spTgt spid="14">
                                            <p:txEl>
                                              <p:pRg st="1" end="1"/>
                                            </p:txEl>
                                          </p:spTgt>
                                        </p:tgtEl>
                                      </p:cBhvr>
                                    </p:animEffect>
                                  </p:childTnLst>
                                </p:cTn>
                              </p:par>
                              <p:par>
                                <p:cTn id="58" presetID="22" presetClass="entr" presetSubtype="8" fill="hold" nodeType="withEffect">
                                  <p:stCondLst>
                                    <p:cond delay="0"/>
                                  </p:stCondLst>
                                  <p:childTnLst>
                                    <p:set>
                                      <p:cBhvr>
                                        <p:cTn id="59" dur="1" fill="hold">
                                          <p:stCondLst>
                                            <p:cond delay="0"/>
                                          </p:stCondLst>
                                        </p:cTn>
                                        <p:tgtEl>
                                          <p:spTgt spid="14">
                                            <p:txEl>
                                              <p:pRg st="2" end="2"/>
                                            </p:txEl>
                                          </p:spTgt>
                                        </p:tgtEl>
                                        <p:attrNameLst>
                                          <p:attrName>style.visibility</p:attrName>
                                        </p:attrNameLst>
                                      </p:cBhvr>
                                      <p:to>
                                        <p:strVal val="visible"/>
                                      </p:to>
                                    </p:set>
                                    <p:animEffect transition="in" filter="wipe(left)">
                                      <p:cBhvr>
                                        <p:cTn id="60" dur="1000"/>
                                        <p:tgtEl>
                                          <p:spTgt spid="14">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wipe(left)">
                                      <p:cBhvr>
                                        <p:cTn id="65" dur="1000"/>
                                        <p:tgtEl>
                                          <p:spTgt spid="15">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5">
                                            <p:txEl>
                                              <p:pRg st="1" end="1"/>
                                            </p:txEl>
                                          </p:spTgt>
                                        </p:tgtEl>
                                        <p:attrNameLst>
                                          <p:attrName>style.visibility</p:attrName>
                                        </p:attrNameLst>
                                      </p:cBhvr>
                                      <p:to>
                                        <p:strVal val="visible"/>
                                      </p:to>
                                    </p:set>
                                    <p:animEffect transition="in" filter="wipe(left)">
                                      <p:cBhvr>
                                        <p:cTn id="70" dur="1000"/>
                                        <p:tgtEl>
                                          <p:spTgt spid="15">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16">
                                            <p:txEl>
                                              <p:pRg st="0" end="0"/>
                                            </p:txEl>
                                          </p:spTgt>
                                        </p:tgtEl>
                                        <p:attrNameLst>
                                          <p:attrName>style.visibility</p:attrName>
                                        </p:attrNameLst>
                                      </p:cBhvr>
                                      <p:to>
                                        <p:strVal val="visible"/>
                                      </p:to>
                                    </p:set>
                                    <p:animEffect transition="in" filter="wipe(left)">
                                      <p:cBhvr>
                                        <p:cTn id="75" dur="1000"/>
                                        <p:tgtEl>
                                          <p:spTgt spid="16">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42">
                                            <p:txEl>
                                              <p:pRg st="0" end="0"/>
                                            </p:txEl>
                                          </p:spTgt>
                                        </p:tgtEl>
                                        <p:attrNameLst>
                                          <p:attrName>style.visibility</p:attrName>
                                        </p:attrNameLst>
                                      </p:cBhvr>
                                      <p:to>
                                        <p:strVal val="visible"/>
                                      </p:to>
                                    </p:set>
                                    <p:animEffect transition="in" filter="wipe(left)">
                                      <p:cBhvr>
                                        <p:cTn id="80" dur="1000"/>
                                        <p:tgtEl>
                                          <p:spTgt spid="42">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9">
                                            <p:txEl>
                                              <p:pRg st="1" end="1"/>
                                            </p:txEl>
                                          </p:spTgt>
                                        </p:tgtEl>
                                        <p:attrNameLst>
                                          <p:attrName>style.visibility</p:attrName>
                                        </p:attrNameLst>
                                      </p:cBhvr>
                                      <p:to>
                                        <p:strVal val="visible"/>
                                      </p:to>
                                    </p:set>
                                    <p:animEffect transition="in" filter="wipe(left)">
                                      <p:cBhvr>
                                        <p:cTn id="85" dur="1000"/>
                                        <p:tgtEl>
                                          <p:spTgt spid="29">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29">
                                            <p:txEl>
                                              <p:pRg st="2" end="2"/>
                                            </p:txEl>
                                          </p:spTgt>
                                        </p:tgtEl>
                                        <p:attrNameLst>
                                          <p:attrName>style.visibility</p:attrName>
                                        </p:attrNameLst>
                                      </p:cBhvr>
                                      <p:to>
                                        <p:strVal val="visible"/>
                                      </p:to>
                                    </p:set>
                                    <p:animEffect transition="in" filter="wipe(left)">
                                      <p:cBhvr>
                                        <p:cTn id="90" dur="1000"/>
                                        <p:tgtEl>
                                          <p:spTgt spid="29">
                                            <p:txEl>
                                              <p:pRg st="2" end="2"/>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40">
                                            <p:txEl>
                                              <p:pRg st="0" end="0"/>
                                            </p:txEl>
                                          </p:spTgt>
                                        </p:tgtEl>
                                        <p:attrNameLst>
                                          <p:attrName>style.visibility</p:attrName>
                                        </p:attrNameLst>
                                      </p:cBhvr>
                                      <p:to>
                                        <p:strVal val="visible"/>
                                      </p:to>
                                    </p:set>
                                    <p:animEffect transition="in" filter="wipe(left)">
                                      <p:cBhvr>
                                        <p:cTn id="95" dur="1000"/>
                                        <p:tgtEl>
                                          <p:spTgt spid="40">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0">
                                            <p:txEl>
                                              <p:pRg st="1" end="1"/>
                                            </p:txEl>
                                          </p:spTgt>
                                        </p:tgtEl>
                                        <p:attrNameLst>
                                          <p:attrName>style.visibility</p:attrName>
                                        </p:attrNameLst>
                                      </p:cBhvr>
                                      <p:to>
                                        <p:strVal val="visible"/>
                                      </p:to>
                                    </p:set>
                                    <p:animEffect transition="in" filter="wipe(left)">
                                      <p:cBhvr>
                                        <p:cTn id="100" dur="1000"/>
                                        <p:tgtEl>
                                          <p:spTgt spid="40">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40">
                                            <p:txEl>
                                              <p:pRg st="2" end="2"/>
                                            </p:txEl>
                                          </p:spTgt>
                                        </p:tgtEl>
                                        <p:attrNameLst>
                                          <p:attrName>style.visibility</p:attrName>
                                        </p:attrNameLst>
                                      </p:cBhvr>
                                      <p:to>
                                        <p:strVal val="visible"/>
                                      </p:to>
                                    </p:set>
                                    <p:animEffect transition="in" filter="wipe(left)">
                                      <p:cBhvr>
                                        <p:cTn id="105" dur="1000"/>
                                        <p:tgtEl>
                                          <p:spTgt spid="40">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40">
                                            <p:txEl>
                                              <p:pRg st="4" end="4"/>
                                            </p:txEl>
                                          </p:spTgt>
                                        </p:tgtEl>
                                        <p:attrNameLst>
                                          <p:attrName>style.visibility</p:attrName>
                                        </p:attrNameLst>
                                      </p:cBhvr>
                                      <p:to>
                                        <p:strVal val="visible"/>
                                      </p:to>
                                    </p:set>
                                    <p:animEffect transition="in" filter="wipe(left)">
                                      <p:cBhvr>
                                        <p:cTn id="110" dur="1000"/>
                                        <p:tgtEl>
                                          <p:spTgt spid="40">
                                            <p:txEl>
                                              <p:pRg st="4" end="4"/>
                                            </p:txEl>
                                          </p:spTgt>
                                        </p:tgtEl>
                                      </p:cBhvr>
                                    </p:animEffect>
                                  </p:childTnLst>
                                </p:cTn>
                              </p:par>
                              <p:par>
                                <p:cTn id="111" presetID="22" presetClass="entr" presetSubtype="8" fill="hold" nodeType="withEffect">
                                  <p:stCondLst>
                                    <p:cond delay="0"/>
                                  </p:stCondLst>
                                  <p:childTnLst>
                                    <p:set>
                                      <p:cBhvr>
                                        <p:cTn id="112" dur="1" fill="hold">
                                          <p:stCondLst>
                                            <p:cond delay="0"/>
                                          </p:stCondLst>
                                        </p:cTn>
                                        <p:tgtEl>
                                          <p:spTgt spid="40">
                                            <p:txEl>
                                              <p:pRg st="3" end="3"/>
                                            </p:txEl>
                                          </p:spTgt>
                                        </p:tgtEl>
                                        <p:attrNameLst>
                                          <p:attrName>style.visibility</p:attrName>
                                        </p:attrNameLst>
                                      </p:cBhvr>
                                      <p:to>
                                        <p:strVal val="visible"/>
                                      </p:to>
                                    </p:set>
                                    <p:animEffect transition="in" filter="wipe(left)">
                                      <p:cBhvr>
                                        <p:cTn id="113" dur="1000"/>
                                        <p:tgtEl>
                                          <p:spTgt spid="40">
                                            <p:txEl>
                                              <p:pRg st="3" end="3"/>
                                            </p:txEl>
                                          </p:spTgt>
                                        </p:tgtEl>
                                      </p:cBhvr>
                                    </p:animEffect>
                                  </p:childTnLst>
                                </p:cTn>
                              </p:par>
                              <p:par>
                                <p:cTn id="114" presetID="22" presetClass="entr" presetSubtype="8" fill="hold" nodeType="withEffect">
                                  <p:stCondLst>
                                    <p:cond delay="0"/>
                                  </p:stCondLst>
                                  <p:childTnLst>
                                    <p:set>
                                      <p:cBhvr>
                                        <p:cTn id="115" dur="1" fill="hold">
                                          <p:stCondLst>
                                            <p:cond delay="0"/>
                                          </p:stCondLst>
                                        </p:cTn>
                                        <p:tgtEl>
                                          <p:spTgt spid="40">
                                            <p:txEl>
                                              <p:pRg st="5" end="5"/>
                                            </p:txEl>
                                          </p:spTgt>
                                        </p:tgtEl>
                                        <p:attrNameLst>
                                          <p:attrName>style.visibility</p:attrName>
                                        </p:attrNameLst>
                                      </p:cBhvr>
                                      <p:to>
                                        <p:strVal val="visible"/>
                                      </p:to>
                                    </p:set>
                                    <p:animEffect transition="in" filter="wipe(left)">
                                      <p:cBhvr>
                                        <p:cTn id="116" dur="1000"/>
                                        <p:tgtEl>
                                          <p:spTgt spid="4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0" y="0"/>
                <a:ext cx="12204000" cy="2677656"/>
              </a:xfrm>
              <a:prstGeom prst="rect">
                <a:avLst/>
              </a:prstGeom>
              <a:noFill/>
            </p:spPr>
            <p:txBody>
              <a:bodyPr wrap="square" rtlCol="0">
                <a:spAutoFit/>
              </a:bodyPr>
              <a:lstStyle/>
              <a:p>
                <a:pPr algn="just"/>
                <a:r>
                  <a:rPr lang="en-US" sz="2400" b="1" spc="100" dirty="0">
                    <a:latin typeface="Calibri" pitchFamily="34" charset="0"/>
                  </a:rPr>
                  <a:t>Example 2</a:t>
                </a:r>
              </a:p>
              <a:p>
                <a:pPr algn="just"/>
                <a:r>
                  <a:rPr lang="en-US" sz="2400" spc="100" dirty="0">
                    <a:latin typeface="Calibri" pitchFamily="34" charset="0"/>
                  </a:rPr>
                  <a:t>In a study designed to investigate whether certain detonators used with explosives in a coal mining meet the  requirement that  at least 90% will ignite the explosive when charged. It is found that 174 of 200 detonators function properly. Test the null hypothesis </a:t>
                </a:r>
                <a14:m>
                  <m:oMath xmlns:m="http://schemas.openxmlformats.org/officeDocument/2006/math">
                    <m:r>
                      <a:rPr lang="en-US" sz="2400" b="0" i="1" spc="100" smtClean="0">
                        <a:latin typeface="Cambria Math"/>
                      </a:rPr>
                      <m:t>𝑃</m:t>
                    </m:r>
                    <m:r>
                      <a:rPr lang="en-US" sz="2400" b="0" i="1" spc="100" smtClean="0">
                        <a:latin typeface="Cambria Math"/>
                      </a:rPr>
                      <m:t>=0.9</m:t>
                    </m:r>
                  </m:oMath>
                </a14:m>
                <a:r>
                  <a:rPr lang="en-IN" sz="2400" spc="100" dirty="0">
                    <a:latin typeface="Calibri" pitchFamily="34" charset="0"/>
                  </a:rPr>
                  <a:t> against the alternative hypothesis </a:t>
                </a:r>
                <a14:m>
                  <m:oMath xmlns:m="http://schemas.openxmlformats.org/officeDocument/2006/math">
                    <m:r>
                      <a:rPr lang="en-US" sz="2400" b="0" i="1" spc="100" smtClean="0">
                        <a:latin typeface="Cambria Math"/>
                      </a:rPr>
                      <m:t>𝑃</m:t>
                    </m:r>
                    <m:r>
                      <a:rPr lang="en-US" sz="2400" b="0" i="1" spc="100" smtClean="0">
                        <a:latin typeface="Cambria Math"/>
                        <a:ea typeface="Cambria Math"/>
                      </a:rPr>
                      <m:t>&lt;0.9</m:t>
                    </m:r>
                  </m:oMath>
                </a14:m>
                <a:r>
                  <a:rPr lang="en-IN" sz="2400" spc="100" dirty="0">
                    <a:latin typeface="Calibri" pitchFamily="34" charset="0"/>
                  </a:rPr>
                  <a:t> at the 0.05 level of significance.</a:t>
                </a:r>
              </a:p>
              <a:p>
                <a:pPr algn="just"/>
                <a:r>
                  <a:rPr lang="en-US" sz="2400" b="1" spc="100" dirty="0">
                    <a:latin typeface="Calibri" pitchFamily="34" charset="0"/>
                  </a:rPr>
                  <a:t>Solution</a:t>
                </a:r>
                <a:endParaRPr lang="en-IN" sz="2400" b="1" spc="100" dirty="0">
                  <a:latin typeface="Calibri"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0" y="0"/>
                <a:ext cx="12204000" cy="2677656"/>
              </a:xfrm>
              <a:prstGeom prst="rect">
                <a:avLst/>
              </a:prstGeom>
              <a:blipFill rotWithShape="0">
                <a:blip r:embed="rId2"/>
                <a:stretch>
                  <a:fillRect l="-749" t="-1822" r="-749" b="-4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0" y="2484000"/>
                <a:ext cx="12168000" cy="4396396"/>
              </a:xfrm>
              <a:prstGeom prst="rect">
                <a:avLst/>
              </a:prstGeom>
            </p:spPr>
            <p:txBody>
              <a:bodyPr>
                <a:spAutoFit/>
              </a:bodyPr>
              <a:lstStyle/>
              <a:p>
                <a:pPr algn="just"/>
                <a:r>
                  <a:rPr lang="en-US" sz="2400" b="1" spc="100" dirty="0">
                    <a:latin typeface="Calibri" pitchFamily="34" charset="0"/>
                  </a:rPr>
                  <a:t>                 </a:t>
                </a:r>
                <a:r>
                  <a:rPr lang="en-US" sz="2400" spc="100" dirty="0">
                    <a:latin typeface="Calibri" pitchFamily="34" charset="0"/>
                  </a:rPr>
                  <a:t>n=200</a:t>
                </a:r>
              </a:p>
              <a:p>
                <a:pPr algn="just"/>
                <a:r>
                  <a:rPr lang="en-US" sz="2400" b="1" spc="100" dirty="0">
                    <a:latin typeface="Calibri" pitchFamily="34" charset="0"/>
                  </a:rPr>
                  <a:t> </a:t>
                </a:r>
                <a14:m>
                  <m:oMath xmlns:m="http://schemas.openxmlformats.org/officeDocument/2006/math">
                    <m:r>
                      <a:rPr lang="en-US" sz="2400" i="1" spc="100">
                        <a:latin typeface="Cambria Math"/>
                      </a:rPr>
                      <m:t>𝑝</m:t>
                    </m:r>
                    <m:r>
                      <a:rPr lang="en-US" sz="2400" i="1" spc="100">
                        <a:latin typeface="Cambria Math"/>
                      </a:rPr>
                      <m:t>=</m:t>
                    </m:r>
                  </m:oMath>
                </a14:m>
                <a:r>
                  <a:rPr lang="en-US" sz="2400" i="1" spc="100" dirty="0">
                    <a:latin typeface="Calibri" pitchFamily="34" charset="0"/>
                  </a:rPr>
                  <a:t> </a:t>
                </a:r>
                <a:r>
                  <a:rPr lang="en-US" sz="2400" spc="100" dirty="0">
                    <a:latin typeface="Calibri" pitchFamily="34" charset="0"/>
                  </a:rPr>
                  <a:t>Sample proportion of detonators function properly = </a:t>
                </a:r>
                <a14:m>
                  <m:oMath xmlns:m="http://schemas.openxmlformats.org/officeDocument/2006/math">
                    <m:f>
                      <m:fPr>
                        <m:ctrlPr>
                          <a:rPr lang="en-US" sz="2400" i="1" spc="100">
                            <a:latin typeface="Cambria Math"/>
                          </a:rPr>
                        </m:ctrlPr>
                      </m:fPr>
                      <m:num>
                        <m:r>
                          <a:rPr lang="en-US" sz="2400" b="0" i="1" spc="100" smtClean="0">
                            <a:latin typeface="Cambria Math"/>
                          </a:rPr>
                          <m:t>174</m:t>
                        </m:r>
                      </m:num>
                      <m:den>
                        <m:r>
                          <a:rPr lang="en-US" sz="2400" i="1" spc="100">
                            <a:latin typeface="Cambria Math"/>
                          </a:rPr>
                          <m:t>200</m:t>
                        </m:r>
                      </m:den>
                    </m:f>
                  </m:oMath>
                </a14:m>
                <a:r>
                  <a:rPr lang="en-US" sz="2400" spc="100" dirty="0">
                    <a:latin typeface="Calibri" pitchFamily="34" charset="0"/>
                  </a:rPr>
                  <a:t> = 0.87</a:t>
                </a:r>
              </a:p>
              <a:p>
                <a:pPr algn="just"/>
                <a:r>
                  <a:rPr lang="en-US" sz="2400" spc="100" dirty="0">
                    <a:latin typeface="Calibri" pitchFamily="34" charset="0"/>
                  </a:rPr>
                  <a:t> </a:t>
                </a:r>
                <a14:m>
                  <m:oMath xmlns:m="http://schemas.openxmlformats.org/officeDocument/2006/math">
                    <m:r>
                      <a:rPr lang="en-US" sz="2400" i="1" spc="100">
                        <a:latin typeface="Cambria Math"/>
                      </a:rPr>
                      <m:t>𝑃</m:t>
                    </m:r>
                    <m:r>
                      <a:rPr lang="en-US" sz="2400" i="1" spc="100">
                        <a:latin typeface="Cambria Math"/>
                      </a:rPr>
                      <m:t>= </m:t>
                    </m:r>
                  </m:oMath>
                </a14:m>
                <a:r>
                  <a:rPr lang="en-US" sz="2400" spc="100" dirty="0">
                    <a:latin typeface="Calibri" pitchFamily="34" charset="0"/>
                  </a:rPr>
                  <a:t> Population proportion of detonators functioning properly = 0.9</a:t>
                </a:r>
              </a:p>
              <a:p>
                <a:pPr algn="just"/>
                <a14:m>
                  <m:oMathPara xmlns:m="http://schemas.openxmlformats.org/officeDocument/2006/math">
                    <m:oMathParaPr>
                      <m:jc m:val="left"/>
                    </m:oMathParaPr>
                    <m:oMath xmlns:m="http://schemas.openxmlformats.org/officeDocument/2006/math">
                      <m:r>
                        <a:rPr lang="en-US" sz="2400" i="1" spc="100">
                          <a:latin typeface="Cambria Math"/>
                        </a:rPr>
                        <m:t>𝑄</m:t>
                      </m:r>
                      <m:r>
                        <a:rPr lang="en-US" sz="2400" i="1" spc="100">
                          <a:latin typeface="Cambria Math"/>
                        </a:rPr>
                        <m:t>=1−</m:t>
                      </m:r>
                      <m:r>
                        <a:rPr lang="en-US" sz="2400" i="1" spc="100">
                          <a:latin typeface="Cambria Math"/>
                        </a:rPr>
                        <m:t>𝑃</m:t>
                      </m:r>
                      <m:r>
                        <a:rPr lang="en-US" sz="2400" i="1" spc="100">
                          <a:latin typeface="Cambria Math"/>
                        </a:rPr>
                        <m:t>=1−0.9=0.1</m:t>
                      </m:r>
                    </m:oMath>
                  </m:oMathPara>
                </a14:m>
                <a:endParaRPr lang="en-US" sz="2400" spc="100" dirty="0">
                  <a:latin typeface="Calibri" pitchFamily="34" charset="0"/>
                </a:endParaRPr>
              </a:p>
              <a:p>
                <a:pPr algn="just"/>
                <a:r>
                  <a:rPr lang="en-US" sz="2400" spc="100" dirty="0">
                    <a:latin typeface="Calibri" pitchFamily="34" charset="0"/>
                  </a:rPr>
                  <a:t>(i)     </a:t>
                </a:r>
                <a:r>
                  <a:rPr lang="en-US" sz="2400" b="1" spc="100" dirty="0">
                    <a:latin typeface="Calibri" pitchFamily="34" charset="0"/>
                  </a:rPr>
                  <a:t>Null Hypothesis </a:t>
                </a:r>
              </a:p>
              <a:p>
                <a:pPr algn="just"/>
                <a:r>
                  <a:rPr lang="en-US" sz="2400" b="1" spc="100" dirty="0">
                    <a:latin typeface="Calibri" pitchFamily="34" charset="0"/>
                  </a:rPr>
                  <a:t>         </a:t>
                </a:r>
                <a14:m>
                  <m:oMath xmlns:m="http://schemas.openxmlformats.org/officeDocument/2006/math">
                    <m:sSub>
                      <m:sSubPr>
                        <m:ctrlPr>
                          <a:rPr lang="en-US" sz="2400" i="1" spc="100">
                            <a:latin typeface="Cambria Math"/>
                          </a:rPr>
                        </m:ctrlPr>
                      </m:sSubPr>
                      <m:e>
                        <m:r>
                          <a:rPr lang="en-US" sz="2400" i="1" spc="100">
                            <a:latin typeface="Cambria Math"/>
                          </a:rPr>
                          <m:t>𝐻</m:t>
                        </m:r>
                      </m:e>
                      <m:sub>
                        <m:r>
                          <a:rPr lang="en-US" sz="2400" i="1" spc="100">
                            <a:latin typeface="Cambria Math"/>
                          </a:rPr>
                          <m:t>0</m:t>
                        </m:r>
                      </m:sub>
                    </m:sSub>
                    <m:r>
                      <a:rPr lang="en-US" sz="2400" i="1" spc="100">
                        <a:latin typeface="Cambria Math"/>
                      </a:rPr>
                      <m:t> :</m:t>
                    </m:r>
                    <m:r>
                      <a:rPr lang="en-US" sz="2400" i="1" spc="100">
                        <a:latin typeface="Cambria Math"/>
                      </a:rPr>
                      <m:t>𝑃</m:t>
                    </m:r>
                    <m:r>
                      <a:rPr lang="en-US" sz="2400" i="1" spc="100">
                        <a:latin typeface="Cambria Math"/>
                      </a:rPr>
                      <m:t>=0.9</m:t>
                    </m:r>
                  </m:oMath>
                </a14:m>
                <a:r>
                  <a:rPr lang="en-US" sz="2400" spc="100" baseline="-25000" dirty="0">
                    <a:latin typeface="Calibri" pitchFamily="34" charset="0"/>
                  </a:rPr>
                  <a:t> </a:t>
                </a:r>
                <a:r>
                  <a:rPr lang="en-US" sz="2400" b="1" spc="100" dirty="0">
                    <a:latin typeface="Calibri" pitchFamily="34" charset="0"/>
                  </a:rPr>
                  <a:t>  </a:t>
                </a:r>
                <a:endParaRPr lang="en-US" sz="2400" spc="100" dirty="0">
                  <a:latin typeface="Calibri" pitchFamily="34" charset="0"/>
                </a:endParaRPr>
              </a:p>
              <a:p>
                <a:pPr algn="just"/>
                <a:r>
                  <a:rPr lang="en-US" sz="2400" spc="100" dirty="0">
                    <a:latin typeface="Calibri" pitchFamily="34" charset="0"/>
                  </a:rPr>
                  <a:t>(ii)</a:t>
                </a:r>
                <a:r>
                  <a:rPr lang="en-US" sz="2400" b="1" spc="100" dirty="0">
                    <a:latin typeface="Calibri" pitchFamily="34" charset="0"/>
                  </a:rPr>
                  <a:t>    Alternating Hypothesis </a:t>
                </a:r>
              </a:p>
              <a:p>
                <a:pPr algn="just"/>
                <a:r>
                  <a:rPr lang="en-US" sz="2400" b="1" spc="100" dirty="0">
                    <a:latin typeface="Calibri" pitchFamily="34" charset="0"/>
                  </a:rPr>
                  <a:t>         </a:t>
                </a:r>
                <a14:m>
                  <m:oMath xmlns:m="http://schemas.openxmlformats.org/officeDocument/2006/math">
                    <m:sSub>
                      <m:sSubPr>
                        <m:ctrlPr>
                          <a:rPr lang="en-US" sz="2400" i="1" spc="100">
                            <a:latin typeface="Cambria Math"/>
                          </a:rPr>
                        </m:ctrlPr>
                      </m:sSubPr>
                      <m:e>
                        <m:r>
                          <a:rPr lang="en-US" sz="2400" i="1" spc="100">
                            <a:latin typeface="Cambria Math"/>
                          </a:rPr>
                          <m:t>𝐻</m:t>
                        </m:r>
                      </m:e>
                      <m:sub>
                        <m:r>
                          <a:rPr lang="en-US" sz="2400" i="1" spc="100">
                            <a:latin typeface="Cambria Math"/>
                          </a:rPr>
                          <m:t>1</m:t>
                        </m:r>
                      </m:sub>
                    </m:sSub>
                    <m:r>
                      <a:rPr lang="en-US" sz="2400" i="1" spc="100">
                        <a:latin typeface="Cambria Math"/>
                      </a:rPr>
                      <m:t> :</m:t>
                    </m:r>
                    <m:r>
                      <a:rPr lang="en-US" sz="2400" i="1" spc="100">
                        <a:latin typeface="Cambria Math"/>
                      </a:rPr>
                      <m:t>𝑃</m:t>
                    </m:r>
                    <m:r>
                      <a:rPr lang="en-US" sz="2400" i="1" spc="100">
                        <a:latin typeface="Cambria Math"/>
                      </a:rPr>
                      <m:t>&lt;0.9</m:t>
                    </m:r>
                  </m:oMath>
                </a14:m>
                <a:r>
                  <a:rPr lang="en-US" sz="2400" spc="100" dirty="0">
                    <a:latin typeface="Calibri" pitchFamily="34" charset="0"/>
                  </a:rPr>
                  <a:t>  (Left tailed test)</a:t>
                </a:r>
              </a:p>
              <a:p>
                <a:pPr algn="just"/>
                <a:r>
                  <a:rPr lang="en-US" sz="2400" spc="100" dirty="0">
                    <a:latin typeface="Calibri" pitchFamily="34" charset="0"/>
                  </a:rPr>
                  <a:t>(iii)   </a:t>
                </a:r>
                <a:r>
                  <a:rPr lang="en-US" sz="2400" b="1" spc="100" dirty="0">
                    <a:latin typeface="Calibri" pitchFamily="34" charset="0"/>
                  </a:rPr>
                  <a:t>Level of significance</a:t>
                </a:r>
                <a:r>
                  <a:rPr lang="en-US" sz="2400" spc="100" dirty="0">
                    <a:latin typeface="Calibri" pitchFamily="34" charset="0"/>
                  </a:rPr>
                  <a:t>  </a:t>
                </a:r>
                <a14:m>
                  <m:oMath xmlns:m="http://schemas.openxmlformats.org/officeDocument/2006/math">
                    <m:r>
                      <a:rPr lang="en-US" sz="2400" i="1" spc="100">
                        <a:latin typeface="Cambria Math"/>
                        <a:ea typeface="Cambria Math"/>
                      </a:rPr>
                      <m:t>∝ =0.05</m:t>
                    </m:r>
                  </m:oMath>
                </a14:m>
                <a:endParaRPr lang="en-US" sz="2400" spc="100" dirty="0">
                  <a:latin typeface="Calibri" pitchFamily="34" charset="0"/>
                </a:endParaRPr>
              </a:p>
              <a:p>
                <a:pPr algn="just"/>
                <a:r>
                  <a:rPr lang="en-US" sz="2400" spc="100" dirty="0">
                    <a:latin typeface="Calibri" pitchFamily="34" charset="0"/>
                  </a:rPr>
                  <a:t>(iv)   </a:t>
                </a:r>
                <a:r>
                  <a:rPr lang="en-US" sz="2400" b="1" spc="100" dirty="0">
                    <a:latin typeface="Calibri" pitchFamily="34" charset="0"/>
                  </a:rPr>
                  <a:t>Test statistic</a:t>
                </a:r>
                <a:r>
                  <a:rPr lang="en-US" sz="2400" spc="100" dirty="0">
                    <a:latin typeface="Calibri" pitchFamily="34" charset="0"/>
                  </a:rPr>
                  <a:t>  </a:t>
                </a:r>
                <a14:m>
                  <m:oMath xmlns:m="http://schemas.openxmlformats.org/officeDocument/2006/math">
                    <m:r>
                      <a:rPr lang="en-US" sz="2400" i="1" spc="100">
                        <a:latin typeface="Cambria Math"/>
                      </a:rPr>
                      <m:t>𝑍</m:t>
                    </m:r>
                    <m:r>
                      <a:rPr lang="en-US" sz="2400" i="1" spc="100">
                        <a:latin typeface="Cambria Math"/>
                      </a:rPr>
                      <m:t>=</m:t>
                    </m:r>
                    <m:f>
                      <m:fPr>
                        <m:ctrlPr>
                          <a:rPr lang="en-US" sz="2400" i="1" spc="100">
                            <a:latin typeface="Cambria Math"/>
                          </a:rPr>
                        </m:ctrlPr>
                      </m:fPr>
                      <m:num>
                        <m:r>
                          <a:rPr lang="en-US" sz="2400" i="1" spc="100">
                            <a:latin typeface="Cambria Math"/>
                          </a:rPr>
                          <m:t>𝑝</m:t>
                        </m:r>
                        <m:r>
                          <a:rPr lang="en-US" sz="2400" i="1" spc="100">
                            <a:latin typeface="Cambria Math"/>
                          </a:rPr>
                          <m:t>−</m:t>
                        </m:r>
                        <m:r>
                          <a:rPr lang="en-US" sz="2400" i="1" spc="100">
                            <a:latin typeface="Cambria Math"/>
                          </a:rPr>
                          <m:t>𝑃</m:t>
                        </m:r>
                      </m:num>
                      <m:den>
                        <m:rad>
                          <m:radPr>
                            <m:degHide m:val="on"/>
                            <m:ctrlPr>
                              <a:rPr lang="en-US" sz="2400" i="1" spc="100">
                                <a:latin typeface="Cambria Math"/>
                              </a:rPr>
                            </m:ctrlPr>
                          </m:radPr>
                          <m:deg/>
                          <m:e>
                            <m:f>
                              <m:fPr>
                                <m:ctrlPr>
                                  <a:rPr lang="en-US" sz="2400" i="1" spc="100">
                                    <a:latin typeface="Cambria Math"/>
                                  </a:rPr>
                                </m:ctrlPr>
                              </m:fPr>
                              <m:num>
                                <m:r>
                                  <a:rPr lang="en-US" sz="2400" i="1" spc="100">
                                    <a:latin typeface="Cambria Math"/>
                                  </a:rPr>
                                  <m:t>𝑃𝑄</m:t>
                                </m:r>
                              </m:num>
                              <m:den>
                                <m:r>
                                  <a:rPr lang="en-US" sz="2400" i="1" spc="100">
                                    <a:latin typeface="Cambria Math"/>
                                  </a:rPr>
                                  <m:t>𝑛</m:t>
                                </m:r>
                              </m:den>
                            </m:f>
                          </m:e>
                        </m:rad>
                      </m:den>
                    </m:f>
                    <m:r>
                      <a:rPr lang="en-US" sz="2400" i="1" spc="100">
                        <a:latin typeface="Cambria Math"/>
                      </a:rPr>
                      <m:t>= </m:t>
                    </m:r>
                    <m:f>
                      <m:fPr>
                        <m:ctrlPr>
                          <a:rPr lang="en-US" sz="2400" i="1" spc="100">
                            <a:latin typeface="Cambria Math"/>
                          </a:rPr>
                        </m:ctrlPr>
                      </m:fPr>
                      <m:num>
                        <m:r>
                          <a:rPr lang="en-US" sz="2400" i="1" spc="100">
                            <a:latin typeface="Cambria Math"/>
                          </a:rPr>
                          <m:t>0.</m:t>
                        </m:r>
                        <m:r>
                          <a:rPr lang="en-US" sz="2400" b="0" i="1" spc="100" smtClean="0">
                            <a:latin typeface="Cambria Math"/>
                          </a:rPr>
                          <m:t>87</m:t>
                        </m:r>
                        <m:r>
                          <a:rPr lang="en-US" sz="2400" i="1" spc="100">
                            <a:latin typeface="Cambria Math"/>
                          </a:rPr>
                          <m:t>−0.9</m:t>
                        </m:r>
                      </m:num>
                      <m:den>
                        <m:rad>
                          <m:radPr>
                            <m:degHide m:val="on"/>
                            <m:ctrlPr>
                              <a:rPr lang="en-US" sz="2400" i="1" spc="100">
                                <a:latin typeface="Cambria Math"/>
                              </a:rPr>
                            </m:ctrlPr>
                          </m:radPr>
                          <m:deg/>
                          <m:e>
                            <m:f>
                              <m:fPr>
                                <m:ctrlPr>
                                  <a:rPr lang="en-US" sz="2400" i="1" spc="100">
                                    <a:latin typeface="Cambria Math"/>
                                  </a:rPr>
                                </m:ctrlPr>
                              </m:fPr>
                              <m:num>
                                <m:r>
                                  <a:rPr lang="en-US" sz="2400" i="1" spc="100">
                                    <a:latin typeface="Cambria Math"/>
                                  </a:rPr>
                                  <m:t>(0.9)(0.</m:t>
                                </m:r>
                                <m:r>
                                  <a:rPr lang="en-US" sz="2400" b="0" i="1" spc="100" smtClean="0">
                                    <a:latin typeface="Cambria Math"/>
                                  </a:rPr>
                                  <m:t>1</m:t>
                                </m:r>
                                <m:r>
                                  <a:rPr lang="en-US" sz="2400" i="1" spc="100">
                                    <a:latin typeface="Cambria Math"/>
                                  </a:rPr>
                                  <m:t>)</m:t>
                                </m:r>
                              </m:num>
                              <m:den>
                                <m:r>
                                  <a:rPr lang="en-US" sz="2400" i="1" spc="100">
                                    <a:latin typeface="Cambria Math"/>
                                  </a:rPr>
                                  <m:t>200</m:t>
                                </m:r>
                              </m:den>
                            </m:f>
                          </m:e>
                        </m:rad>
                      </m:den>
                    </m:f>
                    <m:r>
                      <a:rPr lang="en-US" sz="2400" i="1" spc="100">
                        <a:latin typeface="Cambria Math"/>
                      </a:rPr>
                      <m:t>=−</m:t>
                    </m:r>
                    <m:r>
                      <a:rPr lang="en-US" sz="2400" b="0" i="1" spc="100" smtClean="0">
                        <a:latin typeface="Cambria Math"/>
                      </a:rPr>
                      <m:t>1.41</m:t>
                    </m:r>
                  </m:oMath>
                </a14:m>
                <a:endParaRPr lang="en-US" sz="2400" spc="100" dirty="0">
                  <a:latin typeface="Calibri" pitchFamily="34"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0" y="2484000"/>
                <a:ext cx="12168000" cy="4396396"/>
              </a:xfrm>
              <a:prstGeom prst="rect">
                <a:avLst/>
              </a:prstGeom>
              <a:blipFill rotWithShape="1">
                <a:blip r:embed="rId3"/>
                <a:stretch>
                  <a:fillRect l="-752" t="-1108"/>
                </a:stretch>
              </a:blipFill>
            </p:spPr>
            <p:txBody>
              <a:bodyPr/>
              <a:lstStyle/>
              <a:p>
                <a:r>
                  <a:rPr lang="en-IN">
                    <a:noFill/>
                  </a:rPr>
                  <a:t> </a:t>
                </a:r>
              </a:p>
            </p:txBody>
          </p:sp>
        </mc:Fallback>
      </mc:AlternateContent>
      <p:cxnSp>
        <p:nvCxnSpPr>
          <p:cNvPr id="5" name="Straight Connector 4"/>
          <p:cNvCxnSpPr/>
          <p:nvPr/>
        </p:nvCxnSpPr>
        <p:spPr>
          <a:xfrm>
            <a:off x="6735653" y="3915177"/>
            <a:ext cx="1" cy="270456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6735653" y="4067798"/>
                <a:ext cx="5468348" cy="1938992"/>
              </a:xfrm>
              <a:prstGeom prst="rect">
                <a:avLst/>
              </a:prstGeom>
            </p:spPr>
            <p:txBody>
              <a:bodyPr wrap="square">
                <a:spAutoFit/>
              </a:bodyPr>
              <a:lstStyle/>
              <a:p>
                <a:r>
                  <a:rPr lang="en-US" sz="2400" spc="100" dirty="0">
                    <a:latin typeface="Calibri" pitchFamily="34" charset="0"/>
                  </a:rPr>
                  <a:t>                      </a:t>
                </a:r>
                <a14:m>
                  <m:oMath xmlns:m="http://schemas.openxmlformats.org/officeDocument/2006/math">
                    <m:d>
                      <m:dPr>
                        <m:begChr m:val="|"/>
                        <m:endChr m:val="|"/>
                        <m:ctrlPr>
                          <a:rPr lang="en-US" sz="2400" i="1" spc="100">
                            <a:latin typeface="Cambria Math"/>
                          </a:rPr>
                        </m:ctrlPr>
                      </m:dPr>
                      <m:e>
                        <m:r>
                          <a:rPr lang="en-US" sz="2400" i="1" spc="100">
                            <a:latin typeface="Cambria Math"/>
                          </a:rPr>
                          <m:t>𝑍</m:t>
                        </m:r>
                      </m:e>
                    </m:d>
                    <m:r>
                      <a:rPr lang="en-US" sz="2400" i="1" spc="100">
                        <a:latin typeface="Cambria Math"/>
                      </a:rPr>
                      <m:t>=</m:t>
                    </m:r>
                    <m:r>
                      <a:rPr lang="en-US" sz="2400" b="0" i="1" spc="100" smtClean="0">
                        <a:latin typeface="Cambria Math"/>
                      </a:rPr>
                      <m:t>1.41</m:t>
                    </m:r>
                  </m:oMath>
                </a14:m>
                <a:endParaRPr lang="en-IN" sz="2400" spc="100" dirty="0">
                  <a:latin typeface="Calibri" pitchFamily="34" charset="0"/>
                </a:endParaRPr>
              </a:p>
              <a:p>
                <a:pPr marL="514350" indent="-514350">
                  <a:buAutoNum type="romanLcParenBoth" startAt="5"/>
                </a:pPr>
                <a:r>
                  <a:rPr lang="en-US" sz="2400" b="1" spc="100" dirty="0">
                    <a:latin typeface="Calibri" pitchFamily="34" charset="0"/>
                  </a:rPr>
                  <a:t>Critical value </a:t>
                </a:r>
                <a:r>
                  <a:rPr lang="en-US" sz="2400" spc="100" dirty="0">
                    <a:latin typeface="Calibri" pitchFamily="34" charset="0"/>
                  </a:rPr>
                  <a:t> </a:t>
                </a:r>
                <a14:m>
                  <m:oMath xmlns:m="http://schemas.openxmlformats.org/officeDocument/2006/math">
                    <m:d>
                      <m:dPr>
                        <m:begChr m:val="|"/>
                        <m:endChr m:val="|"/>
                        <m:ctrlPr>
                          <a:rPr lang="en-US" sz="2400" i="1" spc="100" smtClean="0">
                            <a:latin typeface="Cambria Math"/>
                          </a:rPr>
                        </m:ctrlPr>
                      </m:dPr>
                      <m:e>
                        <m:sSub>
                          <m:sSubPr>
                            <m:ctrlPr>
                              <a:rPr lang="en-US" sz="2400" i="1" spc="100">
                                <a:latin typeface="Cambria Math"/>
                              </a:rPr>
                            </m:ctrlPr>
                          </m:sSubPr>
                          <m:e>
                            <m:r>
                              <a:rPr lang="en-US" sz="2400" i="1" spc="100">
                                <a:latin typeface="Cambria Math"/>
                              </a:rPr>
                              <m:t>𝑍</m:t>
                            </m:r>
                          </m:e>
                          <m:sub>
                            <m:r>
                              <a:rPr lang="en-US" sz="2400" i="1" spc="100">
                                <a:latin typeface="Cambria Math"/>
                              </a:rPr>
                              <m:t>0.05</m:t>
                            </m:r>
                          </m:sub>
                        </m:sSub>
                      </m:e>
                    </m:d>
                    <m:r>
                      <a:rPr lang="en-US" sz="2400" i="1" spc="100">
                        <a:latin typeface="Cambria Math"/>
                      </a:rPr>
                      <m:t>=1.645</m:t>
                    </m:r>
                  </m:oMath>
                </a14:m>
                <a:endParaRPr lang="en-US" sz="2400" spc="100" dirty="0">
                  <a:latin typeface="Calibri" pitchFamily="34" charset="0"/>
                </a:endParaRPr>
              </a:p>
              <a:p>
                <a:r>
                  <a:rPr lang="en-US" sz="2400" spc="100" dirty="0">
                    <a:latin typeface="Calibri" pitchFamily="34" charset="0"/>
                  </a:rPr>
                  <a:t>(vi)  </a:t>
                </a:r>
                <a:r>
                  <a:rPr lang="en-US" sz="2400" b="1" spc="100" dirty="0">
                    <a:latin typeface="Calibri" pitchFamily="34" charset="0"/>
                  </a:rPr>
                  <a:t>Decision </a:t>
                </a:r>
                <a:r>
                  <a:rPr lang="en-US" sz="2400" spc="100" dirty="0">
                    <a:latin typeface="Calibri" pitchFamily="34" charset="0"/>
                  </a:rPr>
                  <a:t>Since </a:t>
                </a:r>
                <a14:m>
                  <m:oMath xmlns:m="http://schemas.openxmlformats.org/officeDocument/2006/math">
                    <m:d>
                      <m:dPr>
                        <m:begChr m:val="|"/>
                        <m:endChr m:val="|"/>
                        <m:ctrlPr>
                          <a:rPr lang="en-US" sz="2400" i="1" spc="100">
                            <a:latin typeface="Cambria Math"/>
                          </a:rPr>
                        </m:ctrlPr>
                      </m:dPr>
                      <m:e>
                        <m:r>
                          <a:rPr lang="en-US" sz="2400" i="1" spc="100">
                            <a:latin typeface="Cambria Math"/>
                          </a:rPr>
                          <m:t>𝑍</m:t>
                        </m:r>
                      </m:e>
                    </m:d>
                    <m:r>
                      <a:rPr lang="en-US" sz="2400" b="0" i="1" spc="100" smtClean="0">
                        <a:latin typeface="Cambria Math"/>
                      </a:rPr>
                      <m:t>&lt;</m:t>
                    </m:r>
                    <m:d>
                      <m:dPr>
                        <m:begChr m:val="|"/>
                        <m:endChr m:val="|"/>
                        <m:ctrlPr>
                          <a:rPr lang="en-US" sz="2400" i="1" spc="100">
                            <a:latin typeface="Cambria Math"/>
                          </a:rPr>
                        </m:ctrlPr>
                      </m:dPr>
                      <m:e>
                        <m:sSub>
                          <m:sSubPr>
                            <m:ctrlPr>
                              <a:rPr lang="en-US" sz="2400" i="1" spc="100">
                                <a:latin typeface="Cambria Math"/>
                              </a:rPr>
                            </m:ctrlPr>
                          </m:sSubPr>
                          <m:e>
                            <m:r>
                              <a:rPr lang="en-US" sz="2400" i="1" spc="100">
                                <a:latin typeface="Cambria Math"/>
                              </a:rPr>
                              <m:t>𝑍</m:t>
                            </m:r>
                          </m:e>
                          <m:sub>
                            <m:r>
                              <a:rPr lang="en-US" sz="2400" i="1" spc="100">
                                <a:latin typeface="Cambria Math"/>
                              </a:rPr>
                              <m:t>0.05</m:t>
                            </m:r>
                          </m:sub>
                        </m:sSub>
                      </m:e>
                    </m:d>
                  </m:oMath>
                </a14:m>
                <a:r>
                  <a:rPr lang="en-US" sz="2400" spc="100" dirty="0">
                    <a:latin typeface="Calibri" pitchFamily="34" charset="0"/>
                  </a:rPr>
                  <a:t>, the </a:t>
                </a:r>
              </a:p>
              <a:p>
                <a:r>
                  <a:rPr lang="en-US" sz="2400" spc="100" dirty="0">
                    <a:latin typeface="Calibri" pitchFamily="34" charset="0"/>
                  </a:rPr>
                  <a:t>       null hypothesis is accepted at 5 %     </a:t>
                </a:r>
              </a:p>
              <a:p>
                <a:r>
                  <a:rPr lang="en-US" sz="2400" spc="100" dirty="0">
                    <a:latin typeface="Calibri" pitchFamily="34" charset="0"/>
                  </a:rPr>
                  <a:t>        level of significance.</a:t>
                </a:r>
                <a:endParaRPr lang="en-US" sz="2400" b="1" spc="100" dirty="0">
                  <a:latin typeface="Calibri" pitchFamily="34"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6735653" y="4067798"/>
                <a:ext cx="5468348" cy="1938992"/>
              </a:xfrm>
              <a:prstGeom prst="rect">
                <a:avLst/>
              </a:prstGeom>
              <a:blipFill rotWithShape="0">
                <a:blip r:embed="rId4"/>
                <a:stretch>
                  <a:fillRect l="-1784" r="-6355" b="-6289"/>
                </a:stretch>
              </a:blipFill>
            </p:spPr>
            <p:txBody>
              <a:bodyPr/>
              <a:lstStyle/>
              <a:p>
                <a:r>
                  <a:rPr lang="en-IN">
                    <a:noFill/>
                  </a:rPr>
                  <a:t> </a:t>
                </a:r>
              </a:p>
            </p:txBody>
          </p:sp>
        </mc:Fallback>
      </mc:AlternateContent>
    </p:spTree>
    <p:extLst>
      <p:ext uri="{BB962C8B-B14F-4D97-AF65-F5344CB8AC3E}">
        <p14:creationId xmlns:p14="http://schemas.microsoft.com/office/powerpoint/2010/main" val="2519673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1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1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wipe(left)">
                                      <p:cBhvr>
                                        <p:cTn id="20" dur="10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wipe(left)">
                                      <p:cBhvr>
                                        <p:cTn id="25" dur="10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wipe(left)">
                                      <p:cBhvr>
                                        <p:cTn id="30" dur="10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animEffect transition="in" filter="wipe(left)">
                                      <p:cBhvr>
                                        <p:cTn id="35" dur="1000"/>
                                        <p:tgtEl>
                                          <p:spTgt spid="4">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left)">
                                      <p:cBhvr>
                                        <p:cTn id="40" dur="10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animEffect transition="in" filter="wipe(left)">
                                      <p:cBhvr>
                                        <p:cTn id="45" dur="1000"/>
                                        <p:tgtEl>
                                          <p:spTgt spid="4">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
                                            <p:txEl>
                                              <p:pRg st="6" end="6"/>
                                            </p:txEl>
                                          </p:spTgt>
                                        </p:tgtEl>
                                        <p:attrNameLst>
                                          <p:attrName>style.visibility</p:attrName>
                                        </p:attrNameLst>
                                      </p:cBhvr>
                                      <p:to>
                                        <p:strVal val="visible"/>
                                      </p:to>
                                    </p:set>
                                    <p:animEffect transition="in" filter="wipe(left)">
                                      <p:cBhvr>
                                        <p:cTn id="50" dur="1000"/>
                                        <p:tgtEl>
                                          <p:spTgt spid="4">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Effect transition="in" filter="wipe(left)">
                                      <p:cBhvr>
                                        <p:cTn id="55" dur="1000"/>
                                        <p:tgtEl>
                                          <p:spTgt spid="4">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
                                            <p:txEl>
                                              <p:pRg st="8" end="8"/>
                                            </p:txEl>
                                          </p:spTgt>
                                        </p:tgtEl>
                                        <p:attrNameLst>
                                          <p:attrName>style.visibility</p:attrName>
                                        </p:attrNameLst>
                                      </p:cBhvr>
                                      <p:to>
                                        <p:strVal val="visible"/>
                                      </p:to>
                                    </p:set>
                                    <p:animEffect transition="in" filter="wipe(left)">
                                      <p:cBhvr>
                                        <p:cTn id="60" dur="1000"/>
                                        <p:tgtEl>
                                          <p:spTgt spid="4">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4">
                                            <p:txEl>
                                              <p:pRg st="9" end="9"/>
                                            </p:txEl>
                                          </p:spTgt>
                                        </p:tgtEl>
                                        <p:attrNameLst>
                                          <p:attrName>style.visibility</p:attrName>
                                        </p:attrNameLst>
                                      </p:cBhvr>
                                      <p:to>
                                        <p:strVal val="visible"/>
                                      </p:to>
                                    </p:set>
                                    <p:animEffect transition="in" filter="wipe(left)">
                                      <p:cBhvr>
                                        <p:cTn id="65" dur="1000"/>
                                        <p:tgtEl>
                                          <p:spTgt spid="4">
                                            <p:txEl>
                                              <p:pRg st="9" end="9"/>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fade">
                                      <p:cBhvr>
                                        <p:cTn id="70" dur="1000"/>
                                        <p:tgtEl>
                                          <p:spTgt spid="5"/>
                                        </p:tgtEl>
                                      </p:cBhvr>
                                    </p:animEffect>
                                    <p:anim calcmode="lin" valueType="num">
                                      <p:cBhvr>
                                        <p:cTn id="71" dur="1000" fill="hold"/>
                                        <p:tgtEl>
                                          <p:spTgt spid="5"/>
                                        </p:tgtEl>
                                        <p:attrNameLst>
                                          <p:attrName>ppt_x</p:attrName>
                                        </p:attrNameLst>
                                      </p:cBhvr>
                                      <p:tavLst>
                                        <p:tav tm="0">
                                          <p:val>
                                            <p:strVal val="#ppt_x"/>
                                          </p:val>
                                        </p:tav>
                                        <p:tav tm="100000">
                                          <p:val>
                                            <p:strVal val="#ppt_x"/>
                                          </p:val>
                                        </p:tav>
                                      </p:tavLst>
                                    </p:anim>
                                    <p:anim calcmode="lin" valueType="num">
                                      <p:cBhvr>
                                        <p:cTn id="7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0">
                                            <p:txEl>
                                              <p:pRg st="0" end="0"/>
                                            </p:txEl>
                                          </p:spTgt>
                                        </p:tgtEl>
                                        <p:attrNameLst>
                                          <p:attrName>style.visibility</p:attrName>
                                        </p:attrNameLst>
                                      </p:cBhvr>
                                      <p:to>
                                        <p:strVal val="visible"/>
                                      </p:to>
                                    </p:set>
                                    <p:animEffect transition="in" filter="wipe(left)">
                                      <p:cBhvr>
                                        <p:cTn id="77" dur="1000"/>
                                        <p:tgtEl>
                                          <p:spTgt spid="10">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0">
                                            <p:txEl>
                                              <p:pRg st="1" end="1"/>
                                            </p:txEl>
                                          </p:spTgt>
                                        </p:tgtEl>
                                        <p:attrNameLst>
                                          <p:attrName>style.visibility</p:attrName>
                                        </p:attrNameLst>
                                      </p:cBhvr>
                                      <p:to>
                                        <p:strVal val="visible"/>
                                      </p:to>
                                    </p:set>
                                    <p:animEffect transition="in" filter="wipe(left)">
                                      <p:cBhvr>
                                        <p:cTn id="82" dur="1000"/>
                                        <p:tgtEl>
                                          <p:spTgt spid="10">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0">
                                            <p:txEl>
                                              <p:pRg st="2" end="2"/>
                                            </p:txEl>
                                          </p:spTgt>
                                        </p:tgtEl>
                                        <p:attrNameLst>
                                          <p:attrName>style.visibility</p:attrName>
                                        </p:attrNameLst>
                                      </p:cBhvr>
                                      <p:to>
                                        <p:strVal val="visible"/>
                                      </p:to>
                                    </p:set>
                                    <p:animEffect transition="in" filter="wipe(left)">
                                      <p:cBhvr>
                                        <p:cTn id="87" dur="1000"/>
                                        <p:tgtEl>
                                          <p:spTgt spid="10">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0">
                                            <p:txEl>
                                              <p:pRg st="3" end="3"/>
                                            </p:txEl>
                                          </p:spTgt>
                                        </p:tgtEl>
                                        <p:attrNameLst>
                                          <p:attrName>style.visibility</p:attrName>
                                        </p:attrNameLst>
                                      </p:cBhvr>
                                      <p:to>
                                        <p:strVal val="visible"/>
                                      </p:to>
                                    </p:set>
                                    <p:animEffect transition="in" filter="wipe(left)">
                                      <p:cBhvr>
                                        <p:cTn id="92" dur="1000"/>
                                        <p:tgtEl>
                                          <p:spTgt spid="10">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10">
                                            <p:txEl>
                                              <p:pRg st="4" end="4"/>
                                            </p:txEl>
                                          </p:spTgt>
                                        </p:tgtEl>
                                        <p:attrNameLst>
                                          <p:attrName>style.visibility</p:attrName>
                                        </p:attrNameLst>
                                      </p:cBhvr>
                                      <p:to>
                                        <p:strVal val="visible"/>
                                      </p:to>
                                    </p:set>
                                    <p:animEffect transition="in" filter="wipe(left)">
                                      <p:cBhvr>
                                        <p:cTn id="97" dur="10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 xmlns:a16="http://schemas.microsoft.com/office/drawing/2014/main" id="{906E2FBF-B54D-4EAB-B546-5BC8BB1C8475}"/>
              </a:ext>
            </a:extLst>
          </p:cNvPr>
          <p:cNvGraphicFramePr/>
          <p:nvPr>
            <p:extLst>
              <p:ext uri="{D42A27DB-BD31-4B8C-83A1-F6EECF244321}">
                <p14:modId xmlns:p14="http://schemas.microsoft.com/office/powerpoint/2010/main" val="2726309049"/>
              </p:ext>
            </p:extLst>
          </p:nvPr>
        </p:nvGraphicFramePr>
        <p:xfrm>
          <a:off x="2482573" y="318053"/>
          <a:ext cx="9590157" cy="6440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 xmlns:a16="http://schemas.microsoft.com/office/drawing/2014/main" id="{1590B72A-A978-40E0-96F4-F24FB8774CF3}"/>
              </a:ext>
            </a:extLst>
          </p:cNvPr>
          <p:cNvSpPr txBox="1"/>
          <p:nvPr/>
        </p:nvSpPr>
        <p:spPr>
          <a:xfrm>
            <a:off x="3876260" y="3001617"/>
            <a:ext cx="1590261" cy="1631216"/>
          </a:xfrm>
          <a:prstGeom prst="rect">
            <a:avLst/>
          </a:prstGeom>
          <a:solidFill>
            <a:schemeClr val="accent1"/>
          </a:solidFill>
        </p:spPr>
        <p:txBody>
          <a:bodyPr wrap="square" rtlCol="0">
            <a:spAutoFit/>
          </a:bodyPr>
          <a:lstStyle/>
          <a:p>
            <a:pPr algn="ctr"/>
            <a:r>
              <a:rPr lang="en-US" sz="2000" b="1" dirty="0">
                <a:solidFill>
                  <a:schemeClr val="bg1"/>
                </a:solidFill>
              </a:rPr>
              <a:t>Test of hypothesis</a:t>
            </a:r>
          </a:p>
          <a:p>
            <a:pPr algn="ctr"/>
            <a:r>
              <a:rPr lang="en-US" sz="2000" b="1" dirty="0">
                <a:solidFill>
                  <a:schemeClr val="bg1"/>
                </a:solidFill>
              </a:rPr>
              <a:t>OR</a:t>
            </a:r>
          </a:p>
          <a:p>
            <a:pPr algn="ctr"/>
            <a:r>
              <a:rPr lang="en-US" sz="2000" b="1" dirty="0">
                <a:solidFill>
                  <a:schemeClr val="bg1"/>
                </a:solidFill>
              </a:rPr>
              <a:t>Test of significance </a:t>
            </a:r>
          </a:p>
        </p:txBody>
      </p:sp>
    </p:spTree>
    <p:extLst>
      <p:ext uri="{BB962C8B-B14F-4D97-AF65-F5344CB8AC3E}">
        <p14:creationId xmlns:p14="http://schemas.microsoft.com/office/powerpoint/2010/main" val="47942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0CF2EF4B-4D7C-48EA-BA83-A3DB75524CD8}"/>
                                            </p:graphicEl>
                                          </p:spTgt>
                                        </p:tgtEl>
                                        <p:attrNameLst>
                                          <p:attrName>style.visibility</p:attrName>
                                        </p:attrNameLst>
                                      </p:cBhvr>
                                      <p:to>
                                        <p:strVal val="visible"/>
                                      </p:to>
                                    </p:set>
                                    <p:animEffect transition="in" filter="fade">
                                      <p:cBhvr>
                                        <p:cTn id="7" dur="500"/>
                                        <p:tgtEl>
                                          <p:spTgt spid="5">
                                            <p:graphicEl>
                                              <a:dgm id="{0CF2EF4B-4D7C-48EA-BA83-A3DB75524CD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graphicEl>
                                              <a:dgm id="{369D3F53-7DAE-4C64-A45A-01ACC8E31044}"/>
                                            </p:graphicEl>
                                          </p:spTgt>
                                        </p:tgtEl>
                                        <p:attrNameLst>
                                          <p:attrName>style.visibility</p:attrName>
                                        </p:attrNameLst>
                                      </p:cBhvr>
                                      <p:to>
                                        <p:strVal val="visible"/>
                                      </p:to>
                                    </p:set>
                                    <p:animEffect transition="in" filter="fade">
                                      <p:cBhvr>
                                        <p:cTn id="17" dur="500"/>
                                        <p:tgtEl>
                                          <p:spTgt spid="5">
                                            <p:graphicEl>
                                              <a:dgm id="{369D3F53-7DAE-4C64-A45A-01ACC8E31044}"/>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graphicEl>
                                              <a:dgm id="{6352EE6E-A41D-4AAC-A675-ED59993823EC}"/>
                                            </p:graphicEl>
                                          </p:spTgt>
                                        </p:tgtEl>
                                        <p:attrNameLst>
                                          <p:attrName>style.visibility</p:attrName>
                                        </p:attrNameLst>
                                      </p:cBhvr>
                                      <p:to>
                                        <p:strVal val="visible"/>
                                      </p:to>
                                    </p:set>
                                    <p:animEffect transition="in" filter="fade">
                                      <p:cBhvr>
                                        <p:cTn id="20" dur="500"/>
                                        <p:tgtEl>
                                          <p:spTgt spid="5">
                                            <p:graphicEl>
                                              <a:dgm id="{6352EE6E-A41D-4AAC-A675-ED59993823EC}"/>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graphicEl>
                                              <a:dgm id="{50375E88-DAE8-4821-B10F-57E449B65072}"/>
                                            </p:graphicEl>
                                          </p:spTgt>
                                        </p:tgtEl>
                                        <p:attrNameLst>
                                          <p:attrName>style.visibility</p:attrName>
                                        </p:attrNameLst>
                                      </p:cBhvr>
                                      <p:to>
                                        <p:strVal val="visible"/>
                                      </p:to>
                                    </p:set>
                                    <p:animEffect transition="in" filter="fade">
                                      <p:cBhvr>
                                        <p:cTn id="25" dur="500"/>
                                        <p:tgtEl>
                                          <p:spTgt spid="5">
                                            <p:graphicEl>
                                              <a:dgm id="{50375E88-DAE8-4821-B10F-57E449B65072}"/>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graphicEl>
                                              <a:dgm id="{E995C783-1D5F-4606-827C-6A8218285B4D}"/>
                                            </p:graphicEl>
                                          </p:spTgt>
                                        </p:tgtEl>
                                        <p:attrNameLst>
                                          <p:attrName>style.visibility</p:attrName>
                                        </p:attrNameLst>
                                      </p:cBhvr>
                                      <p:to>
                                        <p:strVal val="visible"/>
                                      </p:to>
                                    </p:set>
                                    <p:animEffect transition="in" filter="fade">
                                      <p:cBhvr>
                                        <p:cTn id="30" dur="500"/>
                                        <p:tgtEl>
                                          <p:spTgt spid="5">
                                            <p:graphicEl>
                                              <a:dgm id="{E995C783-1D5F-4606-827C-6A8218285B4D}"/>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graphicEl>
                                              <a:dgm id="{8597F408-4EC1-4542-B2F4-5EA7AC1FF763}"/>
                                            </p:graphicEl>
                                          </p:spTgt>
                                        </p:tgtEl>
                                        <p:attrNameLst>
                                          <p:attrName>style.visibility</p:attrName>
                                        </p:attrNameLst>
                                      </p:cBhvr>
                                      <p:to>
                                        <p:strVal val="visible"/>
                                      </p:to>
                                    </p:set>
                                    <p:animEffect transition="in" filter="fade">
                                      <p:cBhvr>
                                        <p:cTn id="33" dur="500"/>
                                        <p:tgtEl>
                                          <p:spTgt spid="5">
                                            <p:graphicEl>
                                              <a:dgm id="{8597F408-4EC1-4542-B2F4-5EA7AC1FF763}"/>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graphicEl>
                                              <a:dgm id="{952D32C8-0656-4B8B-8E92-C9AF2387EA35}"/>
                                            </p:graphicEl>
                                          </p:spTgt>
                                        </p:tgtEl>
                                        <p:attrNameLst>
                                          <p:attrName>style.visibility</p:attrName>
                                        </p:attrNameLst>
                                      </p:cBhvr>
                                      <p:to>
                                        <p:strVal val="visible"/>
                                      </p:to>
                                    </p:set>
                                    <p:animEffect transition="in" filter="fade">
                                      <p:cBhvr>
                                        <p:cTn id="38" dur="500"/>
                                        <p:tgtEl>
                                          <p:spTgt spid="5">
                                            <p:graphicEl>
                                              <a:dgm id="{952D32C8-0656-4B8B-8E92-C9AF2387EA35}"/>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graphicEl>
                                              <a:dgm id="{73B90A29-B24A-421D-AD36-73B0CCD6423C}"/>
                                            </p:graphicEl>
                                          </p:spTgt>
                                        </p:tgtEl>
                                        <p:attrNameLst>
                                          <p:attrName>style.visibility</p:attrName>
                                        </p:attrNameLst>
                                      </p:cBhvr>
                                      <p:to>
                                        <p:strVal val="visible"/>
                                      </p:to>
                                    </p:set>
                                    <p:animEffect transition="in" filter="fade">
                                      <p:cBhvr>
                                        <p:cTn id="43" dur="500"/>
                                        <p:tgtEl>
                                          <p:spTgt spid="5">
                                            <p:graphicEl>
                                              <a:dgm id="{73B90A29-B24A-421D-AD36-73B0CCD6423C}"/>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
                                            <p:graphicEl>
                                              <a:dgm id="{1625485C-5CAD-427A-A5F8-CF0CBBCCBF85}"/>
                                            </p:graphicEl>
                                          </p:spTgt>
                                        </p:tgtEl>
                                        <p:attrNameLst>
                                          <p:attrName>style.visibility</p:attrName>
                                        </p:attrNameLst>
                                      </p:cBhvr>
                                      <p:to>
                                        <p:strVal val="visible"/>
                                      </p:to>
                                    </p:set>
                                    <p:animEffect transition="in" filter="fade">
                                      <p:cBhvr>
                                        <p:cTn id="46" dur="500"/>
                                        <p:tgtEl>
                                          <p:spTgt spid="5">
                                            <p:graphicEl>
                                              <a:dgm id="{1625485C-5CAD-427A-A5F8-CF0CBBCCBF85}"/>
                                            </p:graphic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
                                            <p:graphicEl>
                                              <a:dgm id="{DCB482DF-05D8-4803-B506-7971EFE18FBB}"/>
                                            </p:graphicEl>
                                          </p:spTgt>
                                        </p:tgtEl>
                                        <p:attrNameLst>
                                          <p:attrName>style.visibility</p:attrName>
                                        </p:attrNameLst>
                                      </p:cBhvr>
                                      <p:to>
                                        <p:strVal val="visible"/>
                                      </p:to>
                                    </p:set>
                                    <p:animEffect transition="in" filter="fade">
                                      <p:cBhvr>
                                        <p:cTn id="51" dur="500"/>
                                        <p:tgtEl>
                                          <p:spTgt spid="5">
                                            <p:graphicEl>
                                              <a:dgm id="{DCB482DF-05D8-4803-B506-7971EFE18FBB}"/>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graphicEl>
                                              <a:dgm id="{5A664A06-5004-4D32-8A69-07B19DCB1ACB}"/>
                                            </p:graphicEl>
                                          </p:spTgt>
                                        </p:tgtEl>
                                        <p:attrNameLst>
                                          <p:attrName>style.visibility</p:attrName>
                                        </p:attrNameLst>
                                      </p:cBhvr>
                                      <p:to>
                                        <p:strVal val="visible"/>
                                      </p:to>
                                    </p:set>
                                    <p:animEffect transition="in" filter="fade">
                                      <p:cBhvr>
                                        <p:cTn id="56" dur="500"/>
                                        <p:tgtEl>
                                          <p:spTgt spid="5">
                                            <p:graphicEl>
                                              <a:dgm id="{5A664A06-5004-4D32-8A69-07B19DCB1ACB}"/>
                                            </p:graphic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
                                            <p:graphicEl>
                                              <a:dgm id="{FEE28A1C-034F-481A-87D5-ACEA47A282CC}"/>
                                            </p:graphicEl>
                                          </p:spTgt>
                                        </p:tgtEl>
                                        <p:attrNameLst>
                                          <p:attrName>style.visibility</p:attrName>
                                        </p:attrNameLst>
                                      </p:cBhvr>
                                      <p:to>
                                        <p:strVal val="visible"/>
                                      </p:to>
                                    </p:set>
                                    <p:animEffect transition="in" filter="fade">
                                      <p:cBhvr>
                                        <p:cTn id="59" dur="500"/>
                                        <p:tgtEl>
                                          <p:spTgt spid="5">
                                            <p:graphicEl>
                                              <a:dgm id="{FEE28A1C-034F-481A-87D5-ACEA47A282CC}"/>
                                            </p:graphic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5">
                                            <p:graphicEl>
                                              <a:dgm id="{9C19D484-A927-4D75-9959-91DEBFFE8D5E}"/>
                                            </p:graphicEl>
                                          </p:spTgt>
                                        </p:tgtEl>
                                        <p:attrNameLst>
                                          <p:attrName>style.visibility</p:attrName>
                                        </p:attrNameLst>
                                      </p:cBhvr>
                                      <p:to>
                                        <p:strVal val="visible"/>
                                      </p:to>
                                    </p:set>
                                    <p:animEffect transition="in" filter="fade">
                                      <p:cBhvr>
                                        <p:cTn id="64" dur="500"/>
                                        <p:tgtEl>
                                          <p:spTgt spid="5">
                                            <p:graphicEl>
                                              <a:dgm id="{9C19D484-A927-4D75-9959-91DEBFFE8D5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00" y="36000"/>
            <a:ext cx="12168000" cy="1938992"/>
          </a:xfrm>
          <a:prstGeom prst="rect">
            <a:avLst/>
          </a:prstGeom>
          <a:noFill/>
        </p:spPr>
        <p:txBody>
          <a:bodyPr wrap="square" rtlCol="0">
            <a:spAutoFit/>
          </a:bodyPr>
          <a:lstStyle/>
          <a:p>
            <a:r>
              <a:rPr lang="en-US" sz="2400" b="1" spc="100" dirty="0">
                <a:latin typeface="Calibri" pitchFamily="34" charset="0"/>
              </a:rPr>
              <a:t>Example 3</a:t>
            </a:r>
          </a:p>
          <a:p>
            <a:r>
              <a:rPr lang="en-US" sz="2400" spc="100" dirty="0">
                <a:latin typeface="Calibri" pitchFamily="34" charset="0"/>
              </a:rPr>
              <a:t>The fatality rate of covid-19 patients is believed to be 15 %. In a current year, 4000 patients suffering from covid-19 in Baroda city were treated in a private hospital and  540 patient  died. Can you consider the hospital efficient at 1% level of significance ?</a:t>
            </a:r>
          </a:p>
          <a:p>
            <a:r>
              <a:rPr lang="en-US" sz="2400" b="1" spc="100" dirty="0">
                <a:latin typeface="Calibri" pitchFamily="34" charset="0"/>
              </a:rPr>
              <a:t>Solution</a:t>
            </a:r>
            <a:endParaRPr lang="en-IN" sz="2400" b="1" spc="100" dirty="0">
              <a:latin typeface="Calibri"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498600" y="1843527"/>
                <a:ext cx="15070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𝑛</m:t>
                      </m:r>
                      <m:r>
                        <a:rPr lang="en-US" sz="2400" b="0" i="1" smtClean="0">
                          <a:latin typeface="Cambria Math"/>
                        </a:rPr>
                        <m:t>=4000</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498600" y="1843527"/>
                <a:ext cx="1507016" cy="461665"/>
              </a:xfrm>
              <a:prstGeom prst="rect">
                <a:avLst/>
              </a:prstGeom>
              <a:blipFill rotWithShape="1">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7200" y="2184400"/>
                <a:ext cx="8567602" cy="622222"/>
              </a:xfrm>
              <a:prstGeom prst="rect">
                <a:avLst/>
              </a:prstGeom>
              <a:noFill/>
            </p:spPr>
            <p:txBody>
              <a:bodyPr wrap="none" rtlCol="0">
                <a:spAutoFit/>
              </a:bodyPr>
              <a:lstStyle/>
              <a:p>
                <a14:m>
                  <m:oMath xmlns:m="http://schemas.openxmlformats.org/officeDocument/2006/math">
                    <m:r>
                      <a:rPr lang="en-US" sz="2400" b="0" i="1" smtClean="0">
                        <a:latin typeface="Cambria Math"/>
                      </a:rPr>
                      <m:t>𝑝</m:t>
                    </m:r>
                    <m:r>
                      <a:rPr lang="en-US" sz="2400" b="0" i="1" smtClean="0">
                        <a:latin typeface="Cambria Math"/>
                      </a:rPr>
                      <m:t>=</m:t>
                    </m:r>
                  </m:oMath>
                </a14:m>
                <a:r>
                  <a:rPr lang="en-IN" sz="2400" dirty="0"/>
                  <a:t> </a:t>
                </a:r>
                <a:r>
                  <a:rPr lang="en-IN" sz="2400" dirty="0">
                    <a:latin typeface="Calibri" pitchFamily="34" charset="0"/>
                  </a:rPr>
                  <a:t>Sample proportion of covid-19 patients died </a:t>
                </a:r>
                <a:r>
                  <a:rPr lang="en-IN" sz="2400" dirty="0"/>
                  <a:t> </a:t>
                </a:r>
                <a14:m>
                  <m:oMath xmlns:m="http://schemas.openxmlformats.org/officeDocument/2006/math">
                    <m:r>
                      <a:rPr lang="en-IN" sz="2400" i="1" smtClean="0">
                        <a:latin typeface="Cambria Math"/>
                        <a:ea typeface="Cambria Math"/>
                      </a:rPr>
                      <m:t>=</m:t>
                    </m:r>
                    <m:r>
                      <a:rPr lang="en-US" sz="2400" b="0" i="1" smtClean="0">
                        <a:latin typeface="Cambria Math"/>
                        <a:ea typeface="Cambria Math"/>
                      </a:rPr>
                      <m:t> </m:t>
                    </m:r>
                    <m:f>
                      <m:fPr>
                        <m:ctrlPr>
                          <a:rPr lang="en-US" sz="2400" b="0" i="1" smtClean="0">
                            <a:latin typeface="Cambria Math"/>
                            <a:ea typeface="Cambria Math"/>
                          </a:rPr>
                        </m:ctrlPr>
                      </m:fPr>
                      <m:num>
                        <m:r>
                          <a:rPr lang="en-US" sz="2400" b="0" i="1" smtClean="0">
                            <a:latin typeface="Cambria Math"/>
                            <a:ea typeface="Cambria Math"/>
                          </a:rPr>
                          <m:t>540</m:t>
                        </m:r>
                      </m:num>
                      <m:den>
                        <m:r>
                          <a:rPr lang="en-US" sz="2400" b="0" i="1" smtClean="0">
                            <a:latin typeface="Cambria Math"/>
                            <a:ea typeface="Cambria Math"/>
                          </a:rPr>
                          <m:t>4000</m:t>
                        </m:r>
                      </m:den>
                    </m:f>
                    <m:r>
                      <a:rPr lang="en-US" sz="2400" b="0" i="1" smtClean="0">
                        <a:latin typeface="Cambria Math"/>
                        <a:ea typeface="Cambria Math"/>
                      </a:rPr>
                      <m:t>=0.135</m:t>
                    </m:r>
                  </m:oMath>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77200" y="2184400"/>
                <a:ext cx="8567602" cy="622222"/>
              </a:xfrm>
              <a:prstGeom prst="rect">
                <a:avLst/>
              </a:prstGeom>
              <a:blipFill rotWithShape="0">
                <a:blip r:embed="rId3"/>
                <a:stretch>
                  <a:fillRect b="-98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200" y="2806622"/>
                <a:ext cx="7641131" cy="461665"/>
              </a:xfrm>
              <a:prstGeom prst="rect">
                <a:avLst/>
              </a:prstGeom>
              <a:noFill/>
            </p:spPr>
            <p:txBody>
              <a:bodyPr wrap="none" rtlCol="0">
                <a:spAutoFit/>
              </a:bodyPr>
              <a:lstStyle/>
              <a:p>
                <a14:m>
                  <m:oMath xmlns:m="http://schemas.openxmlformats.org/officeDocument/2006/math">
                    <m:r>
                      <a:rPr lang="en-US" sz="2400" b="0" i="1" smtClean="0">
                        <a:latin typeface="Cambria Math"/>
                      </a:rPr>
                      <m:t>𝑃</m:t>
                    </m:r>
                    <m:r>
                      <a:rPr lang="en-US" sz="2400" b="0" i="1" smtClean="0">
                        <a:latin typeface="Cambria Math"/>
                      </a:rPr>
                      <m:t>=</m:t>
                    </m:r>
                  </m:oMath>
                </a14:m>
                <a:r>
                  <a:rPr lang="en-IN" sz="2400" dirty="0"/>
                  <a:t> </a:t>
                </a:r>
                <a:r>
                  <a:rPr lang="en-IN" sz="2400" dirty="0">
                    <a:latin typeface="Calibri" pitchFamily="34" charset="0"/>
                  </a:rPr>
                  <a:t>Population proportion of covid-19 patients died </a:t>
                </a:r>
                <a14:m>
                  <m:oMath xmlns:m="http://schemas.openxmlformats.org/officeDocument/2006/math">
                    <m:r>
                      <a:rPr lang="en-US" sz="2400" b="0" i="1" smtClean="0">
                        <a:latin typeface="Cambria Math"/>
                      </a:rPr>
                      <m:t>=0.15</m:t>
                    </m:r>
                  </m:oMath>
                </a14:m>
                <a:endParaRPr lang="en-IN"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7200" y="2806622"/>
                <a:ext cx="7641131" cy="461665"/>
              </a:xfrm>
              <a:prstGeom prst="rect">
                <a:avLst/>
              </a:prstGeom>
              <a:blipFill rotWithShape="0">
                <a:blip r:embed="rId4"/>
                <a:stretch>
                  <a:fillRect l="-239"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00" y="3268287"/>
                <a:ext cx="407829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𝑄</m:t>
                      </m:r>
                      <m:r>
                        <a:rPr lang="en-US" sz="2400" b="0" i="1" smtClean="0">
                          <a:latin typeface="Cambria Math"/>
                        </a:rPr>
                        <m:t>=1−</m:t>
                      </m:r>
                      <m:r>
                        <a:rPr lang="en-US" sz="2400" b="0" i="1" smtClean="0">
                          <a:latin typeface="Cambria Math"/>
                        </a:rPr>
                        <m:t>𝑃</m:t>
                      </m:r>
                      <m:r>
                        <a:rPr lang="en-US" sz="2400" b="0" i="1" smtClean="0">
                          <a:latin typeface="Cambria Math"/>
                        </a:rPr>
                        <m:t>=1−0.15</m:t>
                      </m:r>
                      <m:r>
                        <a:rPr lang="en-US" sz="2400" b="0" i="0" smtClean="0">
                          <a:latin typeface="Cambria Math"/>
                        </a:rPr>
                        <m:t>=0.85</m:t>
                      </m:r>
                    </m:oMath>
                  </m:oMathPara>
                </a14:m>
                <a:endParaRPr lang="en-IN"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000" y="3268287"/>
                <a:ext cx="4078296" cy="461665"/>
              </a:xfrm>
              <a:prstGeom prst="rect">
                <a:avLst/>
              </a:prstGeom>
              <a:blipFill rotWithShape="1">
                <a:blip r:embed="rId5"/>
                <a:stretch>
                  <a:fillRect b="-11842"/>
                </a:stretch>
              </a:blipFill>
            </p:spPr>
            <p:txBody>
              <a:bodyPr/>
              <a:lstStyle/>
              <a:p>
                <a:r>
                  <a:rPr lang="en-IN">
                    <a:noFill/>
                  </a:rPr>
                  <a:t> </a:t>
                </a:r>
              </a:p>
            </p:txBody>
          </p:sp>
        </mc:Fallback>
      </mc:AlternateContent>
      <p:cxnSp>
        <p:nvCxnSpPr>
          <p:cNvPr id="8" name="Straight Connector 7"/>
          <p:cNvCxnSpPr/>
          <p:nvPr/>
        </p:nvCxnSpPr>
        <p:spPr>
          <a:xfrm>
            <a:off x="5963552" y="3374265"/>
            <a:ext cx="0" cy="330987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000" y="3729952"/>
                <a:ext cx="5845008" cy="830997"/>
              </a:xfrm>
              <a:prstGeom prst="rect">
                <a:avLst/>
              </a:prstGeom>
              <a:noFill/>
            </p:spPr>
            <p:txBody>
              <a:bodyPr wrap="square" rtlCol="0">
                <a:spAutoFit/>
              </a:bodyPr>
              <a:lstStyle/>
              <a:p>
                <a:r>
                  <a:rPr lang="en-US" sz="2400" spc="100" dirty="0">
                    <a:latin typeface="Calibri" pitchFamily="34" charset="0"/>
                  </a:rPr>
                  <a:t>(i)  </a:t>
                </a:r>
                <a:r>
                  <a:rPr lang="en-US" sz="2400" b="1" spc="100" dirty="0">
                    <a:latin typeface="Calibri" pitchFamily="34" charset="0"/>
                  </a:rPr>
                  <a:t>Null Hypothesis</a:t>
                </a:r>
                <a:r>
                  <a:rPr lang="en-US" sz="2400" spc="100" dirty="0">
                    <a:latin typeface="Calibri" pitchFamily="34" charset="0"/>
                  </a:rPr>
                  <a:t> </a:t>
                </a:r>
                <a14:m>
                  <m:oMath xmlns:m="http://schemas.openxmlformats.org/officeDocument/2006/math">
                    <m:r>
                      <a:rPr lang="en-US" sz="2400" b="0" i="1" spc="100" smtClean="0">
                        <a:latin typeface="Cambria Math"/>
                      </a:rPr>
                      <m:t> </m:t>
                    </m:r>
                    <m:sSub>
                      <m:sSubPr>
                        <m:ctrlPr>
                          <a:rPr lang="en-US" sz="2400" b="0" i="1" spc="100" smtClean="0">
                            <a:latin typeface="Cambria Math"/>
                          </a:rPr>
                        </m:ctrlPr>
                      </m:sSubPr>
                      <m:e>
                        <m:r>
                          <a:rPr lang="en-US" sz="2400" b="0" i="1" spc="100" smtClean="0">
                            <a:latin typeface="Cambria Math"/>
                          </a:rPr>
                          <m:t>𝐻</m:t>
                        </m:r>
                      </m:e>
                      <m:sub>
                        <m:r>
                          <a:rPr lang="en-US" sz="2400" b="0" i="1" spc="100" smtClean="0">
                            <a:latin typeface="Cambria Math"/>
                          </a:rPr>
                          <m:t>0</m:t>
                        </m:r>
                      </m:sub>
                    </m:sSub>
                    <m:r>
                      <a:rPr lang="en-US" sz="2400" b="0" i="1" spc="100" smtClean="0">
                        <a:latin typeface="Cambria Math"/>
                      </a:rPr>
                      <m:t> :</m:t>
                    </m:r>
                    <m:r>
                      <a:rPr lang="en-US" sz="2400" b="0" i="1" spc="100" smtClean="0">
                        <a:latin typeface="Cambria Math"/>
                      </a:rPr>
                      <m:t>𝑃</m:t>
                    </m:r>
                    <m:r>
                      <a:rPr lang="en-US" sz="2400" b="0" i="1" spc="100" smtClean="0">
                        <a:latin typeface="Cambria Math"/>
                      </a:rPr>
                      <m:t>=0.15 </m:t>
                    </m:r>
                  </m:oMath>
                </a14:m>
                <a:endParaRPr lang="en-US" sz="2400" spc="100" dirty="0">
                  <a:latin typeface="Calibri" pitchFamily="34" charset="0"/>
                </a:endParaRPr>
              </a:p>
              <a:p>
                <a:r>
                  <a:rPr lang="en-US" sz="2400" spc="100" dirty="0">
                    <a:latin typeface="Calibri" pitchFamily="34" charset="0"/>
                  </a:rPr>
                  <a:t>      i.e. the hospital is efficient. </a:t>
                </a:r>
                <a:endParaRPr lang="en-IN" sz="2400" spc="100" dirty="0">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000" y="3729952"/>
                <a:ext cx="5845008" cy="830997"/>
              </a:xfrm>
              <a:prstGeom prst="rect">
                <a:avLst/>
              </a:prstGeom>
              <a:blipFill rotWithShape="1">
                <a:blip r:embed="rId6"/>
                <a:stretch>
                  <a:fillRect l="-1564"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4400" y="4544367"/>
                <a:ext cx="5871408" cy="830997"/>
              </a:xfrm>
              <a:prstGeom prst="rect">
                <a:avLst/>
              </a:prstGeom>
              <a:noFill/>
            </p:spPr>
            <p:txBody>
              <a:bodyPr wrap="square" rtlCol="0">
                <a:spAutoFit/>
              </a:bodyPr>
              <a:lstStyle/>
              <a:p>
                <a:r>
                  <a:rPr lang="en-US" sz="2400" spc="100" dirty="0">
                    <a:latin typeface="Calibri" pitchFamily="34" charset="0"/>
                  </a:rPr>
                  <a:t>(ii)  </a:t>
                </a:r>
                <a:r>
                  <a:rPr lang="en-US" sz="2400" b="1" spc="100" dirty="0">
                    <a:latin typeface="Calibri" pitchFamily="34" charset="0"/>
                  </a:rPr>
                  <a:t>Alternative Hypothesis</a:t>
                </a:r>
                <a:r>
                  <a:rPr lang="en-US" sz="2400" spc="100" dirty="0">
                    <a:latin typeface="Calibri" pitchFamily="34" charset="0"/>
                  </a:rPr>
                  <a:t> </a:t>
                </a:r>
                <a14:m>
                  <m:oMath xmlns:m="http://schemas.openxmlformats.org/officeDocument/2006/math">
                    <m:sSub>
                      <m:sSubPr>
                        <m:ctrlPr>
                          <a:rPr lang="en-US" sz="2400" i="1" spc="100" smtClean="0">
                            <a:latin typeface="Cambria Math"/>
                          </a:rPr>
                        </m:ctrlPr>
                      </m:sSubPr>
                      <m:e>
                        <m:r>
                          <a:rPr lang="en-US" sz="2400" b="0" i="1" spc="100" smtClean="0">
                            <a:latin typeface="Cambria Math"/>
                          </a:rPr>
                          <m:t>𝐻</m:t>
                        </m:r>
                      </m:e>
                      <m:sub>
                        <m:r>
                          <a:rPr lang="en-US" sz="2400" b="0" i="1" spc="100" smtClean="0">
                            <a:latin typeface="Cambria Math"/>
                          </a:rPr>
                          <m:t>1</m:t>
                        </m:r>
                      </m:sub>
                    </m:sSub>
                    <m:r>
                      <a:rPr lang="en-US" sz="2400" b="0" i="1" spc="100" smtClean="0">
                        <a:latin typeface="Cambria Math"/>
                      </a:rPr>
                      <m:t> :</m:t>
                    </m:r>
                    <m:r>
                      <a:rPr lang="en-US" sz="2400" b="0" i="1" spc="100" smtClean="0">
                        <a:latin typeface="Cambria Math"/>
                      </a:rPr>
                      <m:t>𝑃</m:t>
                    </m:r>
                    <m:r>
                      <a:rPr lang="en-US" sz="2400" b="0" i="1" spc="100" smtClean="0">
                        <a:latin typeface="Cambria Math"/>
                      </a:rPr>
                      <m:t>&lt;0.15</m:t>
                    </m:r>
                  </m:oMath>
                </a14:m>
                <a:r>
                  <a:rPr lang="en-IN" sz="2400" spc="100" dirty="0">
                    <a:latin typeface="Calibri" pitchFamily="34" charset="0"/>
                  </a:rPr>
                  <a:t> </a:t>
                </a:r>
              </a:p>
              <a:p>
                <a:r>
                  <a:rPr lang="en-IN" sz="2400" spc="100" dirty="0">
                    <a:latin typeface="Calibri" pitchFamily="34" charset="0"/>
                  </a:rPr>
                  <a:t>      (Left tailed test)</a:t>
                </a:r>
                <a:r>
                  <a:rPr lang="en-IN"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24400" y="4544367"/>
                <a:ext cx="5871408" cy="830997"/>
              </a:xfrm>
              <a:prstGeom prst="rect">
                <a:avLst/>
              </a:prstGeom>
              <a:blipFill rotWithShape="1">
                <a:blip r:embed="rId7"/>
                <a:stretch>
                  <a:fillRect l="-1661" t="-583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9200" y="5375364"/>
                <a:ext cx="4965590" cy="461665"/>
              </a:xfrm>
              <a:prstGeom prst="rect">
                <a:avLst/>
              </a:prstGeom>
              <a:noFill/>
            </p:spPr>
            <p:txBody>
              <a:bodyPr wrap="none" rtlCol="0">
                <a:spAutoFit/>
              </a:bodyPr>
              <a:lstStyle/>
              <a:p>
                <a:r>
                  <a:rPr lang="en-US" sz="2400" spc="100" dirty="0">
                    <a:latin typeface="Calibri" pitchFamily="34" charset="0"/>
                  </a:rPr>
                  <a:t>(iii)  </a:t>
                </a:r>
                <a:r>
                  <a:rPr lang="en-US" sz="2400" b="1" spc="100" dirty="0">
                    <a:latin typeface="Calibri" pitchFamily="34" charset="0"/>
                  </a:rPr>
                  <a:t>Level of significance</a:t>
                </a:r>
                <a:r>
                  <a:rPr lang="en-US" sz="2400" spc="100" dirty="0">
                    <a:latin typeface="Calibri" pitchFamily="34" charset="0"/>
                  </a:rPr>
                  <a:t> </a:t>
                </a:r>
                <a14:m>
                  <m:oMath xmlns:m="http://schemas.openxmlformats.org/officeDocument/2006/math">
                    <m:r>
                      <a:rPr lang="en-US" sz="2400" i="1" spc="100" smtClean="0">
                        <a:latin typeface="Cambria Math"/>
                        <a:ea typeface="Cambria Math"/>
                      </a:rPr>
                      <m:t>∝</m:t>
                    </m:r>
                    <m:r>
                      <a:rPr lang="en-US" sz="2400" b="0" i="1" spc="100" smtClean="0">
                        <a:latin typeface="Cambria Math"/>
                        <a:ea typeface="Cambria Math"/>
                      </a:rPr>
                      <m:t> =0.01</m:t>
                    </m:r>
                  </m:oMath>
                </a14:m>
                <a:endParaRPr lang="en-IN" sz="2400" spc="100" dirty="0">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9200" y="5375364"/>
                <a:ext cx="4965590" cy="461665"/>
              </a:xfrm>
              <a:prstGeom prst="rect">
                <a:avLst/>
              </a:prstGeom>
              <a:blipFill rotWithShape="1">
                <a:blip r:embed="rId8"/>
                <a:stretch>
                  <a:fillRect l="-1966" t="-10526" b="-28947"/>
                </a:stretch>
              </a:blipFill>
            </p:spPr>
            <p:txBody>
              <a:bodyPr/>
              <a:lstStyle/>
              <a:p>
                <a:r>
                  <a:rPr lang="en-IN">
                    <a:noFill/>
                  </a:rPr>
                  <a:t> </a:t>
                </a:r>
              </a:p>
            </p:txBody>
          </p:sp>
        </mc:Fallback>
      </mc:AlternateContent>
      <p:sp>
        <p:nvSpPr>
          <p:cNvPr id="19" name="TextBox 18"/>
          <p:cNvSpPr txBox="1"/>
          <p:nvPr/>
        </p:nvSpPr>
        <p:spPr>
          <a:xfrm>
            <a:off x="-39200" y="6017567"/>
            <a:ext cx="2676117" cy="461665"/>
          </a:xfrm>
          <a:prstGeom prst="rect">
            <a:avLst/>
          </a:prstGeom>
          <a:noFill/>
        </p:spPr>
        <p:txBody>
          <a:bodyPr wrap="none" rtlCol="0">
            <a:spAutoFit/>
          </a:bodyPr>
          <a:lstStyle/>
          <a:p>
            <a:r>
              <a:rPr lang="en-US" sz="2400" spc="100" dirty="0">
                <a:latin typeface="Calibri" pitchFamily="34" charset="0"/>
              </a:rPr>
              <a:t>(iv)  </a:t>
            </a:r>
            <a:r>
              <a:rPr lang="en-US" sz="2400" b="1" spc="100" dirty="0">
                <a:latin typeface="Calibri" pitchFamily="34" charset="0"/>
              </a:rPr>
              <a:t>Test statistics</a:t>
            </a:r>
            <a:endParaRPr lang="en-IN" sz="2400" b="1" spc="100" dirty="0">
              <a:latin typeface="Calibri" pitchFamily="34" charset="0"/>
            </a:endParaRPr>
          </a:p>
        </p:txBody>
      </p:sp>
      <mc:AlternateContent xmlns:mc="http://schemas.openxmlformats.org/markup-compatibility/2006" xmlns:a14="http://schemas.microsoft.com/office/drawing/2010/main">
        <mc:Choice Requires="a14">
          <p:sp>
            <p:nvSpPr>
              <p:cNvPr id="20" name="TextBox 19"/>
              <p:cNvSpPr txBox="1"/>
              <p:nvPr/>
            </p:nvSpPr>
            <p:spPr>
              <a:xfrm>
                <a:off x="5963552" y="3262206"/>
                <a:ext cx="6228448" cy="10595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𝑍</m:t>
                      </m:r>
                      <m:r>
                        <a:rPr lang="en-US" sz="2000" b="0" i="1" smtClean="0">
                          <a:latin typeface="Cambria Math"/>
                        </a:rPr>
                        <m:t>= </m:t>
                      </m:r>
                      <m:f>
                        <m:fPr>
                          <m:ctrlPr>
                            <a:rPr lang="en-US" sz="2000" b="0" i="1" smtClean="0">
                              <a:latin typeface="Cambria Math"/>
                            </a:rPr>
                          </m:ctrlPr>
                        </m:fPr>
                        <m:num>
                          <m:r>
                            <a:rPr lang="en-US" sz="2000" b="0" i="1" smtClean="0">
                              <a:latin typeface="Cambria Math"/>
                            </a:rPr>
                            <m:t>𝑝</m:t>
                          </m:r>
                          <m:r>
                            <a:rPr lang="en-US" sz="2000" b="0" i="1" smtClean="0">
                              <a:latin typeface="Cambria Math"/>
                            </a:rPr>
                            <m:t>−</m:t>
                          </m:r>
                          <m:r>
                            <a:rPr lang="en-US" sz="2000" b="0" i="1" smtClean="0">
                              <a:latin typeface="Cambria Math"/>
                            </a:rPr>
                            <m:t>𝑃</m:t>
                          </m:r>
                        </m:num>
                        <m:den>
                          <m:rad>
                            <m:radPr>
                              <m:degHide m:val="on"/>
                              <m:ctrlPr>
                                <a:rPr lang="en-US" sz="2000" b="0" i="1" smtClean="0">
                                  <a:latin typeface="Cambria Math"/>
                                </a:rPr>
                              </m:ctrlPr>
                            </m:radPr>
                            <m:deg/>
                            <m:e>
                              <m:f>
                                <m:fPr>
                                  <m:ctrlPr>
                                    <a:rPr lang="en-US" sz="2000" b="0" i="1" smtClean="0">
                                      <a:latin typeface="Cambria Math"/>
                                    </a:rPr>
                                  </m:ctrlPr>
                                </m:fPr>
                                <m:num>
                                  <m:r>
                                    <a:rPr lang="en-US" sz="2000" b="0" i="1" smtClean="0">
                                      <a:latin typeface="Cambria Math"/>
                                    </a:rPr>
                                    <m:t>𝑃𝑄</m:t>
                                  </m:r>
                                </m:num>
                                <m:den>
                                  <m:r>
                                    <a:rPr lang="en-US" sz="2000" b="0" i="1" smtClean="0">
                                      <a:latin typeface="Cambria Math"/>
                                    </a:rPr>
                                    <m:t>𝑛</m:t>
                                  </m:r>
                                </m:den>
                              </m:f>
                            </m:e>
                          </m:rad>
                        </m:den>
                      </m:f>
                      <m:r>
                        <a:rPr lang="en-US" sz="2000" b="0" i="1" smtClean="0">
                          <a:latin typeface="Cambria Math"/>
                        </a:rPr>
                        <m:t>=</m:t>
                      </m:r>
                      <m:f>
                        <m:fPr>
                          <m:ctrlPr>
                            <a:rPr lang="en-US" sz="2000" b="0" i="1" smtClean="0">
                              <a:latin typeface="Cambria Math"/>
                            </a:rPr>
                          </m:ctrlPr>
                        </m:fPr>
                        <m:num>
                          <m:r>
                            <a:rPr lang="en-US" sz="2000" b="0" i="1" smtClean="0">
                              <a:latin typeface="Cambria Math"/>
                            </a:rPr>
                            <m:t>0.135−0.15</m:t>
                          </m:r>
                        </m:num>
                        <m:den>
                          <m:rad>
                            <m:radPr>
                              <m:degHide m:val="on"/>
                              <m:ctrlPr>
                                <a:rPr lang="en-US" sz="2000" b="0" i="1" smtClean="0">
                                  <a:latin typeface="Cambria Math"/>
                                </a:rPr>
                              </m:ctrlPr>
                            </m:radPr>
                            <m:deg/>
                            <m:e>
                              <m:f>
                                <m:fPr>
                                  <m:ctrlPr>
                                    <a:rPr lang="en-US" sz="2000" b="0" i="1" smtClean="0">
                                      <a:latin typeface="Cambria Math"/>
                                    </a:rPr>
                                  </m:ctrlPr>
                                </m:fPr>
                                <m:num>
                                  <m:d>
                                    <m:dPr>
                                      <m:ctrlPr>
                                        <a:rPr lang="en-US" sz="2000" b="0" i="1" smtClean="0">
                                          <a:latin typeface="Cambria Math"/>
                                        </a:rPr>
                                      </m:ctrlPr>
                                    </m:dPr>
                                    <m:e>
                                      <m:r>
                                        <a:rPr lang="en-US" sz="2000" b="0" i="1" smtClean="0">
                                          <a:latin typeface="Cambria Math"/>
                                        </a:rPr>
                                        <m:t>0.15</m:t>
                                      </m:r>
                                    </m:e>
                                  </m:d>
                                  <m:d>
                                    <m:dPr>
                                      <m:ctrlPr>
                                        <a:rPr lang="en-US" sz="2000" b="0" i="1" smtClean="0">
                                          <a:latin typeface="Cambria Math"/>
                                        </a:rPr>
                                      </m:ctrlPr>
                                    </m:dPr>
                                    <m:e>
                                      <m:r>
                                        <a:rPr lang="en-US" sz="2000" b="0" i="1" smtClean="0">
                                          <a:latin typeface="Cambria Math"/>
                                        </a:rPr>
                                        <m:t>0.85</m:t>
                                      </m:r>
                                    </m:e>
                                  </m:d>
                                </m:num>
                                <m:den>
                                  <m:r>
                                    <a:rPr lang="en-US" sz="2000" b="0" i="1" smtClean="0">
                                      <a:latin typeface="Cambria Math"/>
                                    </a:rPr>
                                    <m:t>4000</m:t>
                                  </m:r>
                                </m:den>
                              </m:f>
                            </m:e>
                          </m:rad>
                        </m:den>
                      </m:f>
                      <m:r>
                        <a:rPr lang="en-US" sz="2000" b="0" i="1" smtClean="0">
                          <a:latin typeface="Cambria Math"/>
                        </a:rPr>
                        <m:t>=</m:t>
                      </m:r>
                      <m:f>
                        <m:fPr>
                          <m:ctrlPr>
                            <a:rPr lang="en-US" sz="2000" b="0" i="1" smtClean="0">
                              <a:latin typeface="Cambria Math"/>
                            </a:rPr>
                          </m:ctrlPr>
                        </m:fPr>
                        <m:num>
                          <m:r>
                            <a:rPr lang="en-US" sz="2000" b="0" i="1" smtClean="0">
                              <a:latin typeface="Cambria Math"/>
                            </a:rPr>
                            <m:t>−0.015</m:t>
                          </m:r>
                        </m:num>
                        <m:den>
                          <m:r>
                            <a:rPr lang="en-US" sz="2000" b="0" i="1" smtClean="0">
                              <a:latin typeface="Cambria Math"/>
                            </a:rPr>
                            <m:t>0.005646</m:t>
                          </m:r>
                        </m:den>
                      </m:f>
                      <m:r>
                        <a:rPr lang="en-US" sz="2000" b="0" i="1" smtClean="0">
                          <a:latin typeface="Cambria Math"/>
                        </a:rPr>
                        <m:t>=−2.6567</m:t>
                      </m:r>
                    </m:oMath>
                  </m:oMathPara>
                </a14:m>
                <a:endParaRPr lang="en-IN"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963552" y="3262206"/>
                <a:ext cx="6228448" cy="1059585"/>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120000" y="4313534"/>
                <a:ext cx="19429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r>
                            <a:rPr lang="en-US" sz="2400" b="0" i="1" smtClean="0">
                              <a:latin typeface="Cambria Math"/>
                            </a:rPr>
                            <m:t>𝑍</m:t>
                          </m:r>
                        </m:e>
                      </m:d>
                      <m:r>
                        <a:rPr lang="en-US" sz="2400" b="0" i="1" smtClean="0">
                          <a:latin typeface="Cambria Math"/>
                        </a:rPr>
                        <m:t>=2.6567</m:t>
                      </m:r>
                    </m:oMath>
                  </m:oMathPara>
                </a14:m>
                <a:endParaRPr lang="en-IN"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120000" y="4313534"/>
                <a:ext cx="1942904" cy="461665"/>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043800" y="4729032"/>
                <a:ext cx="4287649" cy="461665"/>
              </a:xfrm>
              <a:prstGeom prst="rect">
                <a:avLst/>
              </a:prstGeom>
              <a:noFill/>
            </p:spPr>
            <p:txBody>
              <a:bodyPr wrap="none" rtlCol="0">
                <a:spAutoFit/>
              </a:bodyPr>
              <a:lstStyle/>
              <a:p>
                <a:r>
                  <a:rPr lang="en-US" sz="2400" dirty="0">
                    <a:latin typeface="Calibri" pitchFamily="34" charset="0"/>
                  </a:rPr>
                  <a:t>(v)  </a:t>
                </a:r>
                <a:r>
                  <a:rPr lang="en-US" sz="2400" b="1" dirty="0">
                    <a:latin typeface="Calibri" pitchFamily="34" charset="0"/>
                  </a:rPr>
                  <a:t>Critical value</a:t>
                </a:r>
                <a:r>
                  <a:rPr lang="en-US" sz="2400" dirty="0">
                    <a:latin typeface="Calibri" pitchFamily="34" charset="0"/>
                  </a:rPr>
                  <a:t>   </a:t>
                </a:r>
                <a14:m>
                  <m:oMath xmlns:m="http://schemas.openxmlformats.org/officeDocument/2006/math">
                    <m:d>
                      <m:dPr>
                        <m:begChr m:val="|"/>
                        <m:endChr m:val="|"/>
                        <m:ctrlPr>
                          <a:rPr lang="en-US" sz="2400" b="0" i="1" smtClean="0">
                            <a:latin typeface="Cambria Math"/>
                          </a:rPr>
                        </m:ctrlPr>
                      </m:dPr>
                      <m:e>
                        <m:sSub>
                          <m:sSubPr>
                            <m:ctrlPr>
                              <a:rPr lang="en-US" sz="2400" i="1">
                                <a:latin typeface="Cambria Math"/>
                              </a:rPr>
                            </m:ctrlPr>
                          </m:sSubPr>
                          <m:e>
                            <m:r>
                              <a:rPr lang="en-US" sz="2400" i="1">
                                <a:latin typeface="Cambria Math"/>
                              </a:rPr>
                              <m:t>𝑍</m:t>
                            </m:r>
                          </m:e>
                          <m:sub>
                            <m:r>
                              <a:rPr lang="en-US" sz="2400" i="1">
                                <a:latin typeface="Cambria Math"/>
                              </a:rPr>
                              <m:t>0.01</m:t>
                            </m:r>
                          </m:sub>
                        </m:sSub>
                      </m:e>
                    </m:d>
                    <m:r>
                      <a:rPr lang="en-US" sz="2400" b="0" i="1" smtClean="0">
                        <a:latin typeface="Cambria Math"/>
                      </a:rPr>
                      <m:t>=2.33</m:t>
                    </m:r>
                  </m:oMath>
                </a14:m>
                <a:endParaRPr lang="en-IN" sz="2400" dirty="0">
                  <a:latin typeface="Calibri"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043800" y="4729032"/>
                <a:ext cx="4287649" cy="461665"/>
              </a:xfrm>
              <a:prstGeom prst="rect">
                <a:avLst/>
              </a:prstGeom>
              <a:blipFill rotWithShape="1">
                <a:blip r:embed="rId11"/>
                <a:stretch>
                  <a:fillRect l="-2131"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042400" y="5190697"/>
                <a:ext cx="6149600" cy="1569660"/>
              </a:xfrm>
              <a:prstGeom prst="rect">
                <a:avLst/>
              </a:prstGeom>
              <a:noFill/>
            </p:spPr>
            <p:txBody>
              <a:bodyPr wrap="square" rtlCol="0">
                <a:spAutoFit/>
              </a:bodyPr>
              <a:lstStyle/>
              <a:p>
                <a:r>
                  <a:rPr lang="en-US" sz="2400" spc="100" dirty="0">
                    <a:latin typeface="Calibri" pitchFamily="34" charset="0"/>
                  </a:rPr>
                  <a:t>(vi)  </a:t>
                </a:r>
                <a:r>
                  <a:rPr lang="en-US" sz="2400" b="1" spc="100" dirty="0">
                    <a:latin typeface="Calibri" pitchFamily="34" charset="0"/>
                  </a:rPr>
                  <a:t>Decision</a:t>
                </a:r>
                <a:endParaRPr lang="en-US" sz="2400" spc="100" dirty="0">
                  <a:latin typeface="Calibri" pitchFamily="34" charset="0"/>
                </a:endParaRPr>
              </a:p>
              <a:p>
                <a:r>
                  <a:rPr lang="en-US" sz="2400" spc="100" dirty="0">
                    <a:latin typeface="Calibri" pitchFamily="34" charset="0"/>
                  </a:rPr>
                  <a:t>        Since </a:t>
                </a:r>
                <a14:m>
                  <m:oMath xmlns:m="http://schemas.openxmlformats.org/officeDocument/2006/math">
                    <m:d>
                      <m:dPr>
                        <m:begChr m:val="|"/>
                        <m:endChr m:val="|"/>
                        <m:ctrlPr>
                          <a:rPr lang="en-US" sz="2400" i="1" spc="100" smtClean="0">
                            <a:latin typeface="Cambria Math"/>
                          </a:rPr>
                        </m:ctrlPr>
                      </m:dPr>
                      <m:e>
                        <m:r>
                          <a:rPr lang="en-US" sz="2400" b="0" i="1" spc="100" smtClean="0">
                            <a:latin typeface="Cambria Math"/>
                          </a:rPr>
                          <m:t>𝑍</m:t>
                        </m:r>
                      </m:e>
                    </m:d>
                    <m:r>
                      <a:rPr lang="en-US" sz="2400" b="0" i="1" spc="100" smtClean="0">
                        <a:latin typeface="Cambria Math"/>
                      </a:rPr>
                      <m:t>&gt;</m:t>
                    </m:r>
                    <m:d>
                      <m:dPr>
                        <m:begChr m:val="|"/>
                        <m:endChr m:val="|"/>
                        <m:ctrlPr>
                          <a:rPr lang="en-US" sz="2400" i="1">
                            <a:latin typeface="Cambria Math"/>
                          </a:rPr>
                        </m:ctrlPr>
                      </m:dPr>
                      <m:e>
                        <m:sSub>
                          <m:sSubPr>
                            <m:ctrlPr>
                              <a:rPr lang="en-US" sz="2400" i="1">
                                <a:latin typeface="Cambria Math"/>
                              </a:rPr>
                            </m:ctrlPr>
                          </m:sSubPr>
                          <m:e>
                            <m:r>
                              <a:rPr lang="en-US" sz="2400" i="1">
                                <a:latin typeface="Cambria Math"/>
                              </a:rPr>
                              <m:t>𝑍</m:t>
                            </m:r>
                          </m:e>
                          <m:sub>
                            <m:r>
                              <a:rPr lang="en-US" sz="2400" i="1">
                                <a:latin typeface="Cambria Math"/>
                              </a:rPr>
                              <m:t>0.01</m:t>
                            </m:r>
                          </m:sub>
                        </m:sSub>
                      </m:e>
                    </m:d>
                  </m:oMath>
                </a14:m>
                <a:r>
                  <a:rPr lang="en-IN" sz="2400" spc="100" dirty="0">
                    <a:latin typeface="Calibri" pitchFamily="34" charset="0"/>
                  </a:rPr>
                  <a:t>, the null hypothesis </a:t>
                </a:r>
              </a:p>
              <a:p>
                <a:r>
                  <a:rPr lang="en-IN" sz="2400" spc="100" dirty="0">
                    <a:latin typeface="Calibri" pitchFamily="34" charset="0"/>
                  </a:rPr>
                  <a:t>         is  rejected at 1% level of significance.  </a:t>
                </a:r>
              </a:p>
              <a:p>
                <a:r>
                  <a:rPr lang="en-IN" sz="2400" spc="100" dirty="0">
                    <a:latin typeface="Calibri" pitchFamily="34" charset="0"/>
                  </a:rPr>
                  <a:t>         i.e. , the hospital is not efficient.</a:t>
                </a:r>
              </a:p>
            </p:txBody>
          </p:sp>
        </mc:Choice>
        <mc:Fallback xmlns="">
          <p:sp>
            <p:nvSpPr>
              <p:cNvPr id="23" name="TextBox 22"/>
              <p:cNvSpPr txBox="1">
                <a:spLocks noRot="1" noChangeAspect="1" noMove="1" noResize="1" noEditPoints="1" noAdjustHandles="1" noChangeArrowheads="1" noChangeShapeType="1" noTextEdit="1"/>
              </p:cNvSpPr>
              <p:nvPr/>
            </p:nvSpPr>
            <p:spPr>
              <a:xfrm>
                <a:off x="6042400" y="5190697"/>
                <a:ext cx="6149600" cy="1569660"/>
              </a:xfrm>
              <a:prstGeom prst="rect">
                <a:avLst/>
              </a:prstGeom>
              <a:blipFill rotWithShape="1">
                <a:blip r:embed="rId12"/>
                <a:stretch>
                  <a:fillRect l="-1487" t="-3101" r="-3072" b="-7752"/>
                </a:stretch>
              </a:blipFill>
            </p:spPr>
            <p:txBody>
              <a:bodyPr/>
              <a:lstStyle/>
              <a:p>
                <a:r>
                  <a:rPr lang="en-IN">
                    <a:noFill/>
                  </a:rPr>
                  <a:t> </a:t>
                </a:r>
              </a:p>
            </p:txBody>
          </p:sp>
        </mc:Fallback>
      </mc:AlternateContent>
    </p:spTree>
    <p:extLst>
      <p:ext uri="{BB962C8B-B14F-4D97-AF65-F5344CB8AC3E}">
        <p14:creationId xmlns:p14="http://schemas.microsoft.com/office/powerpoint/2010/main" val="375575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1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1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1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wipe(left)">
                                      <p:cBhvr>
                                        <p:cTn id="47" dur="1000"/>
                                        <p:tgtEl>
                                          <p:spTgt spid="1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left)">
                                      <p:cBhvr>
                                        <p:cTn id="52" dur="1000"/>
                                        <p:tgtEl>
                                          <p:spTgt spid="1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10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10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0">
                                            <p:txEl>
                                              <p:pRg st="0" end="0"/>
                                            </p:txEl>
                                          </p:spTgt>
                                        </p:tgtEl>
                                        <p:attrNameLst>
                                          <p:attrName>style.visibility</p:attrName>
                                        </p:attrNameLst>
                                      </p:cBhvr>
                                      <p:to>
                                        <p:strVal val="visible"/>
                                      </p:to>
                                    </p:set>
                                    <p:animEffect transition="in" filter="wipe(left)">
                                      <p:cBhvr>
                                        <p:cTn id="72" dur="1000"/>
                                        <p:tgtEl>
                                          <p:spTgt spid="20">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10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1000"/>
                                        <p:tgtEl>
                                          <p:spTgt spid="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left)">
                                      <p:cBhvr>
                                        <p:cTn id="87"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6" grpId="0"/>
      <p:bldP spid="18" grpId="0"/>
      <p:bldP spid="19" grpId="0"/>
      <p:bldP spid="21"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00" y="36000"/>
            <a:ext cx="12168000" cy="1569660"/>
          </a:xfrm>
          <a:prstGeom prst="rect">
            <a:avLst/>
          </a:prstGeom>
          <a:noFill/>
        </p:spPr>
        <p:txBody>
          <a:bodyPr wrap="square" rtlCol="0">
            <a:spAutoFit/>
          </a:bodyPr>
          <a:lstStyle/>
          <a:p>
            <a:r>
              <a:rPr lang="en-US" sz="2400" b="1" spc="100" dirty="0">
                <a:latin typeface="Calibri" pitchFamily="34" charset="0"/>
              </a:rPr>
              <a:t>Example 4</a:t>
            </a:r>
          </a:p>
          <a:p>
            <a:pPr algn="just"/>
            <a:r>
              <a:rPr lang="en-US" sz="2400" spc="100" dirty="0">
                <a:latin typeface="Calibri" pitchFamily="34" charset="0"/>
              </a:rPr>
              <a:t>In a big city, 325 men out of 600 were found to be smokers. Does this information support the conclusion that the majority of men in this city are smokers ?</a:t>
            </a:r>
          </a:p>
          <a:p>
            <a:r>
              <a:rPr lang="en-US" sz="2400" b="1" spc="100" dirty="0">
                <a:latin typeface="Calibri" pitchFamily="34" charset="0"/>
              </a:rPr>
              <a:t>Solution</a:t>
            </a:r>
            <a:endParaRPr lang="en-IN" sz="2400" b="1" spc="100" dirty="0">
              <a:latin typeface="Calibri"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1498600" y="1843527"/>
                <a:ext cx="133709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𝑛</m:t>
                      </m:r>
                      <m:r>
                        <a:rPr lang="en-US" sz="2400" b="0" i="1" smtClean="0">
                          <a:latin typeface="Cambria Math"/>
                        </a:rPr>
                        <m:t>=600</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1498600" y="1843527"/>
                <a:ext cx="1337097" cy="461665"/>
              </a:xfrm>
              <a:prstGeom prst="rect">
                <a:avLst/>
              </a:prstGeom>
              <a:blipFill rotWithShape="1">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77200" y="2184400"/>
                <a:ext cx="7363041" cy="622222"/>
              </a:xfrm>
              <a:prstGeom prst="rect">
                <a:avLst/>
              </a:prstGeom>
              <a:noFill/>
            </p:spPr>
            <p:txBody>
              <a:bodyPr wrap="none" rtlCol="0">
                <a:spAutoFit/>
              </a:bodyPr>
              <a:lstStyle/>
              <a:p>
                <a14:m>
                  <m:oMath xmlns:m="http://schemas.openxmlformats.org/officeDocument/2006/math">
                    <m:r>
                      <a:rPr lang="en-US" sz="2400" b="0" i="1" smtClean="0">
                        <a:latin typeface="Cambria Math"/>
                      </a:rPr>
                      <m:t>𝑝</m:t>
                    </m:r>
                    <m:r>
                      <a:rPr lang="en-US" sz="2400" b="0" i="1" smtClean="0">
                        <a:latin typeface="Cambria Math"/>
                      </a:rPr>
                      <m:t>=</m:t>
                    </m:r>
                  </m:oMath>
                </a14:m>
                <a:r>
                  <a:rPr lang="en-IN" sz="2400" dirty="0"/>
                  <a:t> </a:t>
                </a:r>
                <a:r>
                  <a:rPr lang="en-IN" sz="2400" dirty="0">
                    <a:latin typeface="Calibri" pitchFamily="34" charset="0"/>
                  </a:rPr>
                  <a:t>Sample proportion of  smokers in city</a:t>
                </a:r>
                <a:r>
                  <a:rPr lang="en-IN" sz="2400" dirty="0"/>
                  <a:t> </a:t>
                </a:r>
                <a14:m>
                  <m:oMath xmlns:m="http://schemas.openxmlformats.org/officeDocument/2006/math">
                    <m:r>
                      <a:rPr lang="en-IN" sz="2400" i="1" smtClean="0">
                        <a:latin typeface="Cambria Math"/>
                        <a:ea typeface="Cambria Math"/>
                      </a:rPr>
                      <m:t>=</m:t>
                    </m:r>
                    <m:r>
                      <a:rPr lang="en-US" sz="2400" b="0" i="1" smtClean="0">
                        <a:latin typeface="Cambria Math"/>
                        <a:ea typeface="Cambria Math"/>
                      </a:rPr>
                      <m:t> </m:t>
                    </m:r>
                    <m:f>
                      <m:fPr>
                        <m:ctrlPr>
                          <a:rPr lang="en-US" sz="2400" b="0" i="1" smtClean="0">
                            <a:latin typeface="Cambria Math"/>
                            <a:ea typeface="Cambria Math"/>
                          </a:rPr>
                        </m:ctrlPr>
                      </m:fPr>
                      <m:num>
                        <m:r>
                          <a:rPr lang="en-US" sz="2400" b="0" i="1" smtClean="0">
                            <a:latin typeface="Cambria Math"/>
                            <a:ea typeface="Cambria Math"/>
                          </a:rPr>
                          <m:t>325</m:t>
                        </m:r>
                      </m:num>
                      <m:den>
                        <m:r>
                          <a:rPr lang="en-US" sz="2400" b="0" i="1" smtClean="0">
                            <a:latin typeface="Cambria Math"/>
                            <a:ea typeface="Cambria Math"/>
                          </a:rPr>
                          <m:t>600</m:t>
                        </m:r>
                      </m:den>
                    </m:f>
                    <m:r>
                      <a:rPr lang="en-US" sz="2400" b="0" i="1" smtClean="0">
                        <a:latin typeface="Cambria Math"/>
                        <a:ea typeface="Cambria Math"/>
                      </a:rPr>
                      <m:t>=0.542</m:t>
                    </m:r>
                  </m:oMath>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77200" y="2184400"/>
                <a:ext cx="7363041" cy="622222"/>
              </a:xfrm>
              <a:prstGeom prst="rect">
                <a:avLst/>
              </a:prstGeom>
              <a:blipFill rotWithShape="1">
                <a:blip r:embed="rId3"/>
                <a:stretch>
                  <a:fillRect b="-980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77200" y="2806622"/>
                <a:ext cx="6728317" cy="461665"/>
              </a:xfrm>
              <a:prstGeom prst="rect">
                <a:avLst/>
              </a:prstGeom>
              <a:noFill/>
            </p:spPr>
            <p:txBody>
              <a:bodyPr wrap="none" rtlCol="0">
                <a:spAutoFit/>
              </a:bodyPr>
              <a:lstStyle/>
              <a:p>
                <a14:m>
                  <m:oMath xmlns:m="http://schemas.openxmlformats.org/officeDocument/2006/math">
                    <m:r>
                      <a:rPr lang="en-US" sz="2400" b="0" i="1" smtClean="0">
                        <a:latin typeface="Cambria Math"/>
                      </a:rPr>
                      <m:t>𝑃</m:t>
                    </m:r>
                    <m:r>
                      <a:rPr lang="en-US" sz="2400" b="0" i="1" smtClean="0">
                        <a:latin typeface="Cambria Math"/>
                      </a:rPr>
                      <m:t>=</m:t>
                    </m:r>
                  </m:oMath>
                </a14:m>
                <a:r>
                  <a:rPr lang="en-IN" sz="2400" dirty="0"/>
                  <a:t> </a:t>
                </a:r>
                <a:r>
                  <a:rPr lang="en-IN" sz="2400" dirty="0">
                    <a:latin typeface="Calibri" pitchFamily="34" charset="0"/>
                  </a:rPr>
                  <a:t>Population proportion of smokers in city </a:t>
                </a:r>
                <a14:m>
                  <m:oMath xmlns:m="http://schemas.openxmlformats.org/officeDocument/2006/math">
                    <m:r>
                      <a:rPr lang="en-US" sz="2400" b="0" i="1" smtClean="0">
                        <a:latin typeface="Cambria Math"/>
                      </a:rPr>
                      <m:t>=0.5</m:t>
                    </m:r>
                  </m:oMath>
                </a14:m>
                <a:endParaRPr lang="en-IN"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77200" y="2806622"/>
                <a:ext cx="6728317" cy="461665"/>
              </a:xfrm>
              <a:prstGeom prst="rect">
                <a:avLst/>
              </a:prstGeom>
              <a:blipFill rotWithShape="1">
                <a:blip r:embed="rId4"/>
                <a:stretch>
                  <a:fillRect l="-272"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00" y="3268287"/>
                <a:ext cx="373845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𝑄</m:t>
                      </m:r>
                      <m:r>
                        <a:rPr lang="en-US" sz="2400" b="0" i="1" smtClean="0">
                          <a:latin typeface="Cambria Math"/>
                        </a:rPr>
                        <m:t>=1−</m:t>
                      </m:r>
                      <m:r>
                        <a:rPr lang="en-US" sz="2400" b="0" i="1" smtClean="0">
                          <a:latin typeface="Cambria Math"/>
                        </a:rPr>
                        <m:t>𝑃</m:t>
                      </m:r>
                      <m:r>
                        <a:rPr lang="en-US" sz="2400" b="0" i="1" smtClean="0">
                          <a:latin typeface="Cambria Math"/>
                        </a:rPr>
                        <m:t>=1−0.5</m:t>
                      </m:r>
                      <m:r>
                        <a:rPr lang="en-US" sz="2400" b="0" i="0" smtClean="0">
                          <a:latin typeface="Cambria Math"/>
                        </a:rPr>
                        <m:t>=0.5</m:t>
                      </m:r>
                    </m:oMath>
                  </m:oMathPara>
                </a14:m>
                <a:endParaRPr lang="en-IN"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2000" y="3268287"/>
                <a:ext cx="3738459" cy="461665"/>
              </a:xfrm>
              <a:prstGeom prst="rect">
                <a:avLst/>
              </a:prstGeom>
              <a:blipFill rotWithShape="1">
                <a:blip r:embed="rId5"/>
                <a:stretch>
                  <a:fillRect b="-11842"/>
                </a:stretch>
              </a:blipFill>
            </p:spPr>
            <p:txBody>
              <a:bodyPr/>
              <a:lstStyle/>
              <a:p>
                <a:r>
                  <a:rPr lang="en-IN">
                    <a:noFill/>
                  </a:rPr>
                  <a:t> </a:t>
                </a:r>
              </a:p>
            </p:txBody>
          </p:sp>
        </mc:Fallback>
      </mc:AlternateContent>
      <p:cxnSp>
        <p:nvCxnSpPr>
          <p:cNvPr id="8" name="Straight Connector 7"/>
          <p:cNvCxnSpPr/>
          <p:nvPr/>
        </p:nvCxnSpPr>
        <p:spPr>
          <a:xfrm>
            <a:off x="5963552" y="3374265"/>
            <a:ext cx="0" cy="3309870"/>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p:cNvSpPr txBox="1"/>
              <p:nvPr/>
            </p:nvSpPr>
            <p:spPr>
              <a:xfrm>
                <a:off x="2000" y="3729952"/>
                <a:ext cx="5845008" cy="1200329"/>
              </a:xfrm>
              <a:prstGeom prst="rect">
                <a:avLst/>
              </a:prstGeom>
              <a:noFill/>
            </p:spPr>
            <p:txBody>
              <a:bodyPr wrap="square" rtlCol="0">
                <a:spAutoFit/>
              </a:bodyPr>
              <a:lstStyle/>
              <a:p>
                <a:r>
                  <a:rPr lang="en-US" sz="2400" spc="100" dirty="0">
                    <a:latin typeface="Calibri" pitchFamily="34" charset="0"/>
                  </a:rPr>
                  <a:t>(i)  </a:t>
                </a:r>
                <a:r>
                  <a:rPr lang="en-US" sz="2400" b="1" spc="100" dirty="0">
                    <a:latin typeface="Calibri" pitchFamily="34" charset="0"/>
                  </a:rPr>
                  <a:t>Null Hypothesis</a:t>
                </a:r>
                <a:r>
                  <a:rPr lang="en-US" sz="2400" spc="100" dirty="0">
                    <a:latin typeface="Calibri" pitchFamily="34" charset="0"/>
                  </a:rPr>
                  <a:t> </a:t>
                </a:r>
                <a14:m>
                  <m:oMath xmlns:m="http://schemas.openxmlformats.org/officeDocument/2006/math">
                    <m:r>
                      <a:rPr lang="en-US" sz="2400" b="0" i="1" spc="100" smtClean="0">
                        <a:latin typeface="Cambria Math"/>
                      </a:rPr>
                      <m:t> </m:t>
                    </m:r>
                    <m:sSub>
                      <m:sSubPr>
                        <m:ctrlPr>
                          <a:rPr lang="en-US" sz="2400" b="0" i="1" spc="100" smtClean="0">
                            <a:latin typeface="Cambria Math"/>
                          </a:rPr>
                        </m:ctrlPr>
                      </m:sSubPr>
                      <m:e>
                        <m:r>
                          <a:rPr lang="en-US" sz="2400" b="0" i="1" spc="100" smtClean="0">
                            <a:latin typeface="Cambria Math"/>
                          </a:rPr>
                          <m:t>𝐻</m:t>
                        </m:r>
                      </m:e>
                      <m:sub>
                        <m:r>
                          <a:rPr lang="en-US" sz="2400" b="0" i="1" spc="100" smtClean="0">
                            <a:latin typeface="Cambria Math"/>
                          </a:rPr>
                          <m:t>0</m:t>
                        </m:r>
                      </m:sub>
                    </m:sSub>
                    <m:r>
                      <a:rPr lang="en-US" sz="2400" b="0" i="1" spc="100" smtClean="0">
                        <a:latin typeface="Cambria Math"/>
                      </a:rPr>
                      <m:t> :</m:t>
                    </m:r>
                    <m:r>
                      <a:rPr lang="en-US" sz="2400" b="0" i="1" spc="100" smtClean="0">
                        <a:latin typeface="Cambria Math"/>
                      </a:rPr>
                      <m:t>𝑃</m:t>
                    </m:r>
                    <m:r>
                      <a:rPr lang="en-US" sz="2400" b="0" i="1" spc="100" smtClean="0">
                        <a:latin typeface="Cambria Math"/>
                      </a:rPr>
                      <m:t>=0.5 </m:t>
                    </m:r>
                  </m:oMath>
                </a14:m>
                <a:endParaRPr lang="en-US" sz="2400" spc="100" dirty="0">
                  <a:latin typeface="Calibri" pitchFamily="34" charset="0"/>
                </a:endParaRPr>
              </a:p>
              <a:p>
                <a:r>
                  <a:rPr lang="en-US" sz="2400" spc="100" dirty="0">
                    <a:latin typeface="Calibri" pitchFamily="34" charset="0"/>
                  </a:rPr>
                  <a:t>      i.e. the proportion of smokers in the </a:t>
                </a:r>
              </a:p>
              <a:p>
                <a:r>
                  <a:rPr lang="en-US" sz="2400" spc="100" dirty="0">
                    <a:latin typeface="Calibri" pitchFamily="34" charset="0"/>
                  </a:rPr>
                  <a:t>       city is 50% </a:t>
                </a:r>
                <a:endParaRPr lang="en-IN" sz="2400" spc="100" dirty="0">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000" y="3729952"/>
                <a:ext cx="5845008" cy="1200329"/>
              </a:xfrm>
              <a:prstGeom prst="rect">
                <a:avLst/>
              </a:prstGeom>
              <a:blipFill rotWithShape="1">
                <a:blip r:embed="rId6"/>
                <a:stretch>
                  <a:fillRect l="-1564" t="-4061"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0600" y="4782513"/>
                <a:ext cx="5871408" cy="830997"/>
              </a:xfrm>
              <a:prstGeom prst="rect">
                <a:avLst/>
              </a:prstGeom>
              <a:noFill/>
            </p:spPr>
            <p:txBody>
              <a:bodyPr wrap="square" rtlCol="0">
                <a:spAutoFit/>
              </a:bodyPr>
              <a:lstStyle/>
              <a:p>
                <a:r>
                  <a:rPr lang="en-US" sz="2400" spc="100" dirty="0">
                    <a:latin typeface="Calibri" pitchFamily="34" charset="0"/>
                  </a:rPr>
                  <a:t>(ii)  </a:t>
                </a:r>
                <a:r>
                  <a:rPr lang="en-US" sz="2400" b="1" spc="100" dirty="0">
                    <a:latin typeface="Calibri" pitchFamily="34" charset="0"/>
                  </a:rPr>
                  <a:t>Alternative Hypothesis</a:t>
                </a:r>
                <a:r>
                  <a:rPr lang="en-US" sz="2400" spc="100" dirty="0">
                    <a:latin typeface="Calibri" pitchFamily="34" charset="0"/>
                  </a:rPr>
                  <a:t> </a:t>
                </a:r>
                <a14:m>
                  <m:oMath xmlns:m="http://schemas.openxmlformats.org/officeDocument/2006/math">
                    <m:sSub>
                      <m:sSubPr>
                        <m:ctrlPr>
                          <a:rPr lang="en-US" sz="2400" i="1" spc="100" smtClean="0">
                            <a:latin typeface="Cambria Math"/>
                          </a:rPr>
                        </m:ctrlPr>
                      </m:sSubPr>
                      <m:e>
                        <m:r>
                          <a:rPr lang="en-US" sz="2400" b="0" i="1" spc="100" smtClean="0">
                            <a:latin typeface="Cambria Math"/>
                          </a:rPr>
                          <m:t>𝐻</m:t>
                        </m:r>
                      </m:e>
                      <m:sub>
                        <m:r>
                          <a:rPr lang="en-US" sz="2400" b="0" i="1" spc="100" smtClean="0">
                            <a:latin typeface="Cambria Math"/>
                          </a:rPr>
                          <m:t>1</m:t>
                        </m:r>
                      </m:sub>
                    </m:sSub>
                    <m:r>
                      <a:rPr lang="en-US" sz="2400" b="0" i="1" spc="100" smtClean="0">
                        <a:latin typeface="Cambria Math"/>
                      </a:rPr>
                      <m:t> :</m:t>
                    </m:r>
                    <m:r>
                      <a:rPr lang="en-US" sz="2400" b="0" i="1" spc="100" smtClean="0">
                        <a:latin typeface="Cambria Math"/>
                      </a:rPr>
                      <m:t>𝑃</m:t>
                    </m:r>
                    <m:r>
                      <a:rPr lang="en-US" sz="2400" b="0" i="1" spc="100" smtClean="0">
                        <a:latin typeface="Cambria Math"/>
                      </a:rPr>
                      <m:t>&gt;0.5</m:t>
                    </m:r>
                  </m:oMath>
                </a14:m>
                <a:r>
                  <a:rPr lang="en-IN" sz="2400" spc="100" dirty="0">
                    <a:latin typeface="Calibri" pitchFamily="34" charset="0"/>
                  </a:rPr>
                  <a:t> </a:t>
                </a:r>
              </a:p>
              <a:p>
                <a:r>
                  <a:rPr lang="en-IN" sz="2400" spc="100" dirty="0">
                    <a:latin typeface="Calibri" pitchFamily="34" charset="0"/>
                  </a:rPr>
                  <a:t>      (Right tailed test)</a:t>
                </a:r>
                <a:r>
                  <a:rPr lang="en-IN" dirty="0"/>
                  <a:t> </a:t>
                </a:r>
              </a:p>
            </p:txBody>
          </p:sp>
        </mc:Choice>
        <mc:Fallback xmlns="">
          <p:sp>
            <p:nvSpPr>
              <p:cNvPr id="16" name="TextBox 15"/>
              <p:cNvSpPr txBox="1">
                <a:spLocks noRot="1" noChangeAspect="1" noMove="1" noResize="1" noEditPoints="1" noAdjustHandles="1" noChangeArrowheads="1" noChangeShapeType="1" noTextEdit="1"/>
              </p:cNvSpPr>
              <p:nvPr/>
            </p:nvSpPr>
            <p:spPr>
              <a:xfrm>
                <a:off x="10600" y="4782513"/>
                <a:ext cx="5871408" cy="830997"/>
              </a:xfrm>
              <a:prstGeom prst="rect">
                <a:avLst/>
              </a:prstGeom>
              <a:blipFill rotWithShape="1">
                <a:blip r:embed="rId7"/>
                <a:stretch>
                  <a:fillRect l="-1661"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000" y="5661400"/>
                <a:ext cx="4965590" cy="461665"/>
              </a:xfrm>
              <a:prstGeom prst="rect">
                <a:avLst/>
              </a:prstGeom>
              <a:noFill/>
            </p:spPr>
            <p:txBody>
              <a:bodyPr wrap="none" rtlCol="0">
                <a:spAutoFit/>
              </a:bodyPr>
              <a:lstStyle/>
              <a:p>
                <a:r>
                  <a:rPr lang="en-US" sz="2400" spc="100" dirty="0">
                    <a:latin typeface="Calibri" pitchFamily="34" charset="0"/>
                  </a:rPr>
                  <a:t>(iii)  </a:t>
                </a:r>
                <a:r>
                  <a:rPr lang="en-US" sz="2400" b="1" spc="100" dirty="0">
                    <a:latin typeface="Calibri" pitchFamily="34" charset="0"/>
                  </a:rPr>
                  <a:t>Level of significance</a:t>
                </a:r>
                <a:r>
                  <a:rPr lang="en-US" sz="2400" spc="100" dirty="0">
                    <a:latin typeface="Calibri" pitchFamily="34" charset="0"/>
                  </a:rPr>
                  <a:t> </a:t>
                </a:r>
                <a14:m>
                  <m:oMath xmlns:m="http://schemas.openxmlformats.org/officeDocument/2006/math">
                    <m:r>
                      <a:rPr lang="en-US" sz="2400" i="1" spc="100" smtClean="0">
                        <a:latin typeface="Cambria Math"/>
                        <a:ea typeface="Cambria Math"/>
                      </a:rPr>
                      <m:t>∝</m:t>
                    </m:r>
                    <m:r>
                      <a:rPr lang="en-US" sz="2400" b="0" i="1" spc="100" smtClean="0">
                        <a:latin typeface="Cambria Math"/>
                        <a:ea typeface="Cambria Math"/>
                      </a:rPr>
                      <m:t> =0.05</m:t>
                    </m:r>
                  </m:oMath>
                </a14:m>
                <a:endParaRPr lang="en-IN" sz="2400" spc="100" dirty="0">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36000" y="5661400"/>
                <a:ext cx="4965590" cy="461665"/>
              </a:xfrm>
              <a:prstGeom prst="rect">
                <a:avLst/>
              </a:prstGeom>
              <a:blipFill rotWithShape="1">
                <a:blip r:embed="rId8"/>
                <a:stretch>
                  <a:fillRect l="-1966" t="-10667" b="-30667"/>
                </a:stretch>
              </a:blipFill>
            </p:spPr>
            <p:txBody>
              <a:bodyPr/>
              <a:lstStyle/>
              <a:p>
                <a:r>
                  <a:rPr lang="en-IN">
                    <a:noFill/>
                  </a:rPr>
                  <a:t> </a:t>
                </a:r>
              </a:p>
            </p:txBody>
          </p:sp>
        </mc:Fallback>
      </mc:AlternateContent>
      <p:sp>
        <p:nvSpPr>
          <p:cNvPr id="19" name="TextBox 18"/>
          <p:cNvSpPr txBox="1"/>
          <p:nvPr/>
        </p:nvSpPr>
        <p:spPr>
          <a:xfrm>
            <a:off x="63400" y="6222470"/>
            <a:ext cx="2676117" cy="461665"/>
          </a:xfrm>
          <a:prstGeom prst="rect">
            <a:avLst/>
          </a:prstGeom>
          <a:noFill/>
        </p:spPr>
        <p:txBody>
          <a:bodyPr wrap="none" rtlCol="0">
            <a:spAutoFit/>
          </a:bodyPr>
          <a:lstStyle/>
          <a:p>
            <a:r>
              <a:rPr lang="en-US" sz="2400" spc="100" dirty="0">
                <a:latin typeface="Calibri" pitchFamily="34" charset="0"/>
              </a:rPr>
              <a:t>(iv)  </a:t>
            </a:r>
            <a:r>
              <a:rPr lang="en-US" sz="2400" b="1" spc="100" dirty="0">
                <a:latin typeface="Calibri" pitchFamily="34" charset="0"/>
              </a:rPr>
              <a:t>Test statistics</a:t>
            </a:r>
            <a:endParaRPr lang="en-IN" sz="2400" b="1" spc="100" dirty="0">
              <a:latin typeface="Calibri" pitchFamily="34" charset="0"/>
            </a:endParaRPr>
          </a:p>
        </p:txBody>
      </p:sp>
      <mc:AlternateContent xmlns:mc="http://schemas.openxmlformats.org/markup-compatibility/2006" xmlns:a14="http://schemas.microsoft.com/office/drawing/2010/main">
        <mc:Choice Requires="a14">
          <p:sp>
            <p:nvSpPr>
              <p:cNvPr id="20" name="TextBox 19"/>
              <p:cNvSpPr txBox="1"/>
              <p:nvPr/>
            </p:nvSpPr>
            <p:spPr>
              <a:xfrm>
                <a:off x="5963552" y="3271171"/>
                <a:ext cx="6228448" cy="105958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a:rPr>
                        <m:t>     </m:t>
                      </m:r>
                      <m:r>
                        <a:rPr lang="en-US" sz="2000" b="0" i="1" smtClean="0">
                          <a:latin typeface="Cambria Math"/>
                        </a:rPr>
                        <m:t>𝑍</m:t>
                      </m:r>
                      <m:r>
                        <a:rPr lang="en-US" sz="2000" b="0" i="1" smtClean="0">
                          <a:latin typeface="Cambria Math"/>
                        </a:rPr>
                        <m:t>= </m:t>
                      </m:r>
                      <m:f>
                        <m:fPr>
                          <m:ctrlPr>
                            <a:rPr lang="en-US" sz="2000" b="0" i="1" smtClean="0">
                              <a:latin typeface="Cambria Math"/>
                            </a:rPr>
                          </m:ctrlPr>
                        </m:fPr>
                        <m:num>
                          <m:r>
                            <a:rPr lang="en-US" sz="2000" b="0" i="1" smtClean="0">
                              <a:latin typeface="Cambria Math"/>
                            </a:rPr>
                            <m:t>𝑝</m:t>
                          </m:r>
                          <m:r>
                            <a:rPr lang="en-US" sz="2000" b="0" i="1" smtClean="0">
                              <a:latin typeface="Cambria Math"/>
                            </a:rPr>
                            <m:t>−</m:t>
                          </m:r>
                          <m:r>
                            <a:rPr lang="en-US" sz="2000" b="0" i="1" smtClean="0">
                              <a:latin typeface="Cambria Math"/>
                            </a:rPr>
                            <m:t>𝑃</m:t>
                          </m:r>
                        </m:num>
                        <m:den>
                          <m:rad>
                            <m:radPr>
                              <m:degHide m:val="on"/>
                              <m:ctrlPr>
                                <a:rPr lang="en-US" sz="2000" b="0" i="1" smtClean="0">
                                  <a:latin typeface="Cambria Math"/>
                                </a:rPr>
                              </m:ctrlPr>
                            </m:radPr>
                            <m:deg/>
                            <m:e>
                              <m:f>
                                <m:fPr>
                                  <m:ctrlPr>
                                    <a:rPr lang="en-US" sz="2000" b="0" i="1" smtClean="0">
                                      <a:latin typeface="Cambria Math"/>
                                    </a:rPr>
                                  </m:ctrlPr>
                                </m:fPr>
                                <m:num>
                                  <m:r>
                                    <a:rPr lang="en-US" sz="2000" b="0" i="1" smtClean="0">
                                      <a:latin typeface="Cambria Math"/>
                                    </a:rPr>
                                    <m:t>𝑃𝑄</m:t>
                                  </m:r>
                                </m:num>
                                <m:den>
                                  <m:r>
                                    <a:rPr lang="en-US" sz="2000" b="0" i="1" smtClean="0">
                                      <a:latin typeface="Cambria Math"/>
                                    </a:rPr>
                                    <m:t>𝑛</m:t>
                                  </m:r>
                                </m:den>
                              </m:f>
                            </m:e>
                          </m:rad>
                        </m:den>
                      </m:f>
                      <m:r>
                        <a:rPr lang="en-US" sz="2000" b="0" i="1" smtClean="0">
                          <a:latin typeface="Cambria Math"/>
                        </a:rPr>
                        <m:t>=</m:t>
                      </m:r>
                      <m:f>
                        <m:fPr>
                          <m:ctrlPr>
                            <a:rPr lang="en-US" sz="2000" b="0" i="1" smtClean="0">
                              <a:latin typeface="Cambria Math"/>
                            </a:rPr>
                          </m:ctrlPr>
                        </m:fPr>
                        <m:num>
                          <m:r>
                            <a:rPr lang="en-US" sz="2000" b="0" i="1" smtClean="0">
                              <a:latin typeface="Cambria Math"/>
                            </a:rPr>
                            <m:t>0.542−0.5</m:t>
                          </m:r>
                        </m:num>
                        <m:den>
                          <m:rad>
                            <m:radPr>
                              <m:degHide m:val="on"/>
                              <m:ctrlPr>
                                <a:rPr lang="en-US" sz="2000" b="0" i="1" smtClean="0">
                                  <a:latin typeface="Cambria Math"/>
                                </a:rPr>
                              </m:ctrlPr>
                            </m:radPr>
                            <m:deg/>
                            <m:e>
                              <m:f>
                                <m:fPr>
                                  <m:ctrlPr>
                                    <a:rPr lang="en-US" sz="2000" b="0" i="1" smtClean="0">
                                      <a:latin typeface="Cambria Math"/>
                                    </a:rPr>
                                  </m:ctrlPr>
                                </m:fPr>
                                <m:num>
                                  <m:d>
                                    <m:dPr>
                                      <m:ctrlPr>
                                        <a:rPr lang="en-US" sz="2000" b="0" i="1" smtClean="0">
                                          <a:latin typeface="Cambria Math"/>
                                        </a:rPr>
                                      </m:ctrlPr>
                                    </m:dPr>
                                    <m:e>
                                      <m:r>
                                        <a:rPr lang="en-US" sz="2000" b="0" i="1" smtClean="0">
                                          <a:latin typeface="Cambria Math"/>
                                        </a:rPr>
                                        <m:t>0.5</m:t>
                                      </m:r>
                                    </m:e>
                                  </m:d>
                                  <m:d>
                                    <m:dPr>
                                      <m:ctrlPr>
                                        <a:rPr lang="en-US" sz="2000" b="0" i="1" smtClean="0">
                                          <a:latin typeface="Cambria Math"/>
                                        </a:rPr>
                                      </m:ctrlPr>
                                    </m:dPr>
                                    <m:e>
                                      <m:r>
                                        <a:rPr lang="en-US" sz="2000" b="0" i="1" smtClean="0">
                                          <a:latin typeface="Cambria Math"/>
                                        </a:rPr>
                                        <m:t>0.5</m:t>
                                      </m:r>
                                    </m:e>
                                  </m:d>
                                </m:num>
                                <m:den>
                                  <m:r>
                                    <a:rPr lang="en-US" sz="2000" b="0" i="1" smtClean="0">
                                      <a:latin typeface="Cambria Math"/>
                                    </a:rPr>
                                    <m:t>600</m:t>
                                  </m:r>
                                </m:den>
                              </m:f>
                            </m:e>
                          </m:rad>
                        </m:den>
                      </m:f>
                      <m:r>
                        <a:rPr lang="en-US" sz="2000" b="0" i="1" smtClean="0">
                          <a:latin typeface="Cambria Math"/>
                        </a:rPr>
                        <m:t>=2.06</m:t>
                      </m:r>
                    </m:oMath>
                  </m:oMathPara>
                </a14:m>
                <a:endParaRPr lang="en-IN" sz="2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5963552" y="3271171"/>
                <a:ext cx="6228448" cy="1059585"/>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6120000" y="4313534"/>
                <a:ext cx="16030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r>
                            <a:rPr lang="en-US" sz="2400" b="0" i="1" smtClean="0">
                              <a:latin typeface="Cambria Math"/>
                            </a:rPr>
                            <m:t>𝑍</m:t>
                          </m:r>
                        </m:e>
                      </m:d>
                      <m:r>
                        <a:rPr lang="en-US" sz="2400" b="0" i="1" smtClean="0">
                          <a:latin typeface="Cambria Math"/>
                        </a:rPr>
                        <m:t>=2.06</m:t>
                      </m:r>
                    </m:oMath>
                  </m:oMathPara>
                </a14:m>
                <a:endParaRPr lang="en-IN"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6120000" y="4313534"/>
                <a:ext cx="1603068" cy="461665"/>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043800" y="4729032"/>
                <a:ext cx="4262770" cy="461665"/>
              </a:xfrm>
              <a:prstGeom prst="rect">
                <a:avLst/>
              </a:prstGeom>
              <a:noFill/>
            </p:spPr>
            <p:txBody>
              <a:bodyPr wrap="none" rtlCol="0">
                <a:spAutoFit/>
              </a:bodyPr>
              <a:lstStyle/>
              <a:p>
                <a:r>
                  <a:rPr lang="en-US" sz="2400" dirty="0">
                    <a:latin typeface="Calibri" pitchFamily="34" charset="0"/>
                  </a:rPr>
                  <a:t>(v)  </a:t>
                </a:r>
                <a:r>
                  <a:rPr lang="en-US" sz="2400" b="1" dirty="0">
                    <a:latin typeface="Calibri" pitchFamily="34" charset="0"/>
                  </a:rPr>
                  <a:t>Critical value</a:t>
                </a:r>
                <a:r>
                  <a:rPr lang="en-US" sz="2400" dirty="0">
                    <a:latin typeface="Calibri" pitchFamily="34" charset="0"/>
                  </a:rPr>
                  <a:t>   </a:t>
                </a:r>
                <a14:m>
                  <m:oMath xmlns:m="http://schemas.openxmlformats.org/officeDocument/2006/math">
                    <m:sSub>
                      <m:sSubPr>
                        <m:ctrlPr>
                          <a:rPr lang="en-US" sz="2400" i="1">
                            <a:latin typeface="Cambria Math"/>
                          </a:rPr>
                        </m:ctrlPr>
                      </m:sSubPr>
                      <m:e>
                        <m:r>
                          <a:rPr lang="en-US" sz="2400" i="1">
                            <a:latin typeface="Cambria Math"/>
                          </a:rPr>
                          <m:t>𝑍</m:t>
                        </m:r>
                      </m:e>
                      <m:sub>
                        <m:r>
                          <a:rPr lang="en-US" sz="2400" i="1">
                            <a:latin typeface="Cambria Math"/>
                          </a:rPr>
                          <m:t>0.05</m:t>
                        </m:r>
                      </m:sub>
                    </m:sSub>
                    <m:r>
                      <a:rPr lang="en-US" sz="2400" b="0" i="1" smtClean="0">
                        <a:latin typeface="Cambria Math"/>
                      </a:rPr>
                      <m:t>=1.645</m:t>
                    </m:r>
                  </m:oMath>
                </a14:m>
                <a:endParaRPr lang="en-IN" sz="2400" dirty="0">
                  <a:latin typeface="Calibri"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6043800" y="4729032"/>
                <a:ext cx="4262770" cy="461665"/>
              </a:xfrm>
              <a:prstGeom prst="rect">
                <a:avLst/>
              </a:prstGeom>
              <a:blipFill rotWithShape="1">
                <a:blip r:embed="rId11"/>
                <a:stretch>
                  <a:fillRect l="-2143"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6080096" y="5190697"/>
                <a:ext cx="6111903" cy="1569660"/>
              </a:xfrm>
              <a:prstGeom prst="rect">
                <a:avLst/>
              </a:prstGeom>
              <a:noFill/>
            </p:spPr>
            <p:txBody>
              <a:bodyPr wrap="square" rtlCol="0">
                <a:spAutoFit/>
              </a:bodyPr>
              <a:lstStyle/>
              <a:p>
                <a:r>
                  <a:rPr lang="en-US" sz="2400" spc="100" dirty="0">
                    <a:latin typeface="Calibri" pitchFamily="34" charset="0"/>
                  </a:rPr>
                  <a:t>(vi) </a:t>
                </a:r>
                <a:r>
                  <a:rPr lang="en-US" sz="2400" b="1" spc="100" dirty="0">
                    <a:latin typeface="Calibri" pitchFamily="34" charset="0"/>
                  </a:rPr>
                  <a:t>Decision</a:t>
                </a:r>
                <a:endParaRPr lang="en-US" sz="2400" spc="100" dirty="0">
                  <a:latin typeface="Calibri" pitchFamily="34" charset="0"/>
                </a:endParaRPr>
              </a:p>
              <a:p>
                <a:r>
                  <a:rPr lang="en-US" sz="2400" spc="100" dirty="0">
                    <a:latin typeface="Calibri" pitchFamily="34" charset="0"/>
                  </a:rPr>
                  <a:t>       Since </a:t>
                </a:r>
                <a14:m>
                  <m:oMath xmlns:m="http://schemas.openxmlformats.org/officeDocument/2006/math">
                    <m:d>
                      <m:dPr>
                        <m:begChr m:val="|"/>
                        <m:endChr m:val="|"/>
                        <m:ctrlPr>
                          <a:rPr lang="en-US" sz="2400" i="1" spc="100" smtClean="0">
                            <a:latin typeface="Cambria Math"/>
                          </a:rPr>
                        </m:ctrlPr>
                      </m:dPr>
                      <m:e>
                        <m:r>
                          <a:rPr lang="en-US" sz="2400" b="0" i="1" spc="100" smtClean="0">
                            <a:latin typeface="Cambria Math"/>
                          </a:rPr>
                          <m:t>𝑍</m:t>
                        </m:r>
                      </m:e>
                    </m:d>
                    <m:r>
                      <a:rPr lang="en-US" sz="2400" b="0" i="1" spc="100" smtClean="0">
                        <a:latin typeface="Cambria Math"/>
                      </a:rPr>
                      <m:t>&gt;</m:t>
                    </m:r>
                    <m:sSub>
                      <m:sSubPr>
                        <m:ctrlPr>
                          <a:rPr lang="en-US" sz="2400" i="1">
                            <a:latin typeface="Cambria Math"/>
                          </a:rPr>
                        </m:ctrlPr>
                      </m:sSubPr>
                      <m:e>
                        <m:r>
                          <a:rPr lang="en-US" sz="2400" i="1">
                            <a:latin typeface="Cambria Math"/>
                          </a:rPr>
                          <m:t>𝑍</m:t>
                        </m:r>
                      </m:e>
                      <m:sub>
                        <m:r>
                          <a:rPr lang="en-US" sz="2400" i="1">
                            <a:latin typeface="Cambria Math"/>
                          </a:rPr>
                          <m:t>0.05</m:t>
                        </m:r>
                      </m:sub>
                    </m:sSub>
                  </m:oMath>
                </a14:m>
                <a:r>
                  <a:rPr lang="en-IN" sz="2400" spc="100" dirty="0">
                    <a:latin typeface="Calibri" pitchFamily="34" charset="0"/>
                  </a:rPr>
                  <a:t>, the null hypothesis is  rejected at 5% level of significance.  i.e. , majority of men in this city are smokers.</a:t>
                </a:r>
              </a:p>
            </p:txBody>
          </p:sp>
        </mc:Choice>
        <mc:Fallback xmlns="">
          <p:sp>
            <p:nvSpPr>
              <p:cNvPr id="23" name="TextBox 22"/>
              <p:cNvSpPr txBox="1">
                <a:spLocks noRot="1" noChangeAspect="1" noMove="1" noResize="1" noEditPoints="1" noAdjustHandles="1" noChangeArrowheads="1" noChangeShapeType="1" noTextEdit="1"/>
              </p:cNvSpPr>
              <p:nvPr/>
            </p:nvSpPr>
            <p:spPr>
              <a:xfrm>
                <a:off x="6080096" y="5190697"/>
                <a:ext cx="6111903" cy="1569660"/>
              </a:xfrm>
              <a:prstGeom prst="rect">
                <a:avLst/>
              </a:prstGeom>
              <a:blipFill rotWithShape="0">
                <a:blip r:embed="rId12"/>
                <a:stretch>
                  <a:fillRect l="-1496" t="-3101" r="-2692" b="-7752"/>
                </a:stretch>
              </a:blipFill>
            </p:spPr>
            <p:txBody>
              <a:bodyPr/>
              <a:lstStyle/>
              <a:p>
                <a:r>
                  <a:rPr lang="en-IN">
                    <a:noFill/>
                  </a:rPr>
                  <a:t> </a:t>
                </a:r>
              </a:p>
            </p:txBody>
          </p:sp>
        </mc:Fallback>
      </mc:AlternateContent>
    </p:spTree>
    <p:extLst>
      <p:ext uri="{BB962C8B-B14F-4D97-AF65-F5344CB8AC3E}">
        <p14:creationId xmlns:p14="http://schemas.microsoft.com/office/powerpoint/2010/main" val="139446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10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10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1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1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1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wipe(left)">
                                      <p:cBhvr>
                                        <p:cTn id="47" dur="1000"/>
                                        <p:tgtEl>
                                          <p:spTgt spid="1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5">
                                            <p:txEl>
                                              <p:pRg st="1" end="1"/>
                                            </p:txEl>
                                          </p:spTgt>
                                        </p:tgtEl>
                                        <p:attrNameLst>
                                          <p:attrName>style.visibility</p:attrName>
                                        </p:attrNameLst>
                                      </p:cBhvr>
                                      <p:to>
                                        <p:strVal val="visible"/>
                                      </p:to>
                                    </p:set>
                                    <p:animEffect transition="in" filter="wipe(left)">
                                      <p:cBhvr>
                                        <p:cTn id="52" dur="1000"/>
                                        <p:tgtEl>
                                          <p:spTgt spid="1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5">
                                            <p:txEl>
                                              <p:pRg st="2" end="2"/>
                                            </p:txEl>
                                          </p:spTgt>
                                        </p:tgtEl>
                                        <p:attrNameLst>
                                          <p:attrName>style.visibility</p:attrName>
                                        </p:attrNameLst>
                                      </p:cBhvr>
                                      <p:to>
                                        <p:strVal val="visible"/>
                                      </p:to>
                                    </p:set>
                                    <p:animEffect transition="in" filter="wipe(left)">
                                      <p:cBhvr>
                                        <p:cTn id="57" dur="1000"/>
                                        <p:tgtEl>
                                          <p:spTgt spid="15">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left)">
                                      <p:cBhvr>
                                        <p:cTn id="62" dur="10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10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left)">
                                      <p:cBhvr>
                                        <p:cTn id="72" dur="10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0">
                                            <p:txEl>
                                              <p:pRg st="0" end="0"/>
                                            </p:txEl>
                                          </p:spTgt>
                                        </p:tgtEl>
                                        <p:attrNameLst>
                                          <p:attrName>style.visibility</p:attrName>
                                        </p:attrNameLst>
                                      </p:cBhvr>
                                      <p:to>
                                        <p:strVal val="visible"/>
                                      </p:to>
                                    </p:set>
                                    <p:animEffect transition="in" filter="wipe(left)">
                                      <p:cBhvr>
                                        <p:cTn id="77" dur="1000"/>
                                        <p:tgtEl>
                                          <p:spTgt spid="20">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left)">
                                      <p:cBhvr>
                                        <p:cTn id="82" dur="10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left)">
                                      <p:cBhvr>
                                        <p:cTn id="87" dur="10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left)">
                                      <p:cBhvr>
                                        <p:cTn id="92"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16" grpId="0"/>
      <p:bldP spid="18" grpId="0"/>
      <p:bldP spid="19" grpId="0"/>
      <p:bldP spid="21" grpId="0"/>
      <p:bldP spid="22"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40000" cy="1569660"/>
          </a:xfrm>
          <a:prstGeom prst="rect">
            <a:avLst/>
          </a:prstGeom>
          <a:solidFill>
            <a:srgbClr val="435B69"/>
          </a:solidFill>
          <a:ln w="57150">
            <a:solidFill>
              <a:srgbClr val="435B69"/>
            </a:solidFill>
          </a:ln>
        </p:spPr>
        <p:txBody>
          <a:bodyPr wrap="square" rtlCol="0">
            <a:spAutoFit/>
          </a:bodyPr>
          <a:lstStyle/>
          <a:p>
            <a:pPr>
              <a:lnSpc>
                <a:spcPct val="150000"/>
              </a:lnSpc>
            </a:pPr>
            <a:r>
              <a:rPr lang="en-US" sz="3200" b="1" spc="50" dirty="0">
                <a:solidFill>
                  <a:schemeClr val="bg1"/>
                </a:solidFill>
                <a:latin typeface="Calibri" panose="020F0502020204030204" pitchFamily="34" charset="0"/>
                <a:ea typeface="Cambria Math" panose="02040503050406030204" pitchFamily="18" charset="0"/>
                <a:cs typeface="Calibri" panose="020F0502020204030204" pitchFamily="34" charset="0"/>
              </a:rPr>
              <a:t>TEST OF SIGNIFICANCE FOR </a:t>
            </a:r>
            <a:r>
              <a:rPr lang="en-US" sz="3200" b="1" spc="50" dirty="0" smtClean="0">
                <a:solidFill>
                  <a:schemeClr val="bg1"/>
                </a:solidFill>
                <a:latin typeface="Calibri" panose="020F0502020204030204" pitchFamily="34" charset="0"/>
                <a:ea typeface="Cambria Math" panose="02040503050406030204" pitchFamily="18" charset="0"/>
                <a:cs typeface="Calibri" panose="020F0502020204030204" pitchFamily="34" charset="0"/>
              </a:rPr>
              <a:t>MEAN-LARGE </a:t>
            </a:r>
            <a:r>
              <a:rPr lang="en-US" sz="3200" b="1" spc="50" dirty="0">
                <a:solidFill>
                  <a:schemeClr val="bg1"/>
                </a:solidFill>
                <a:latin typeface="Calibri" panose="020F0502020204030204" pitchFamily="34" charset="0"/>
                <a:ea typeface="Cambria Math" panose="02040503050406030204" pitchFamily="18" charset="0"/>
                <a:cs typeface="Calibri" panose="020F0502020204030204" pitchFamily="34" charset="0"/>
              </a:rPr>
              <a:t>SAMPLES</a:t>
            </a:r>
          </a:p>
          <a:p>
            <a:pPr>
              <a:lnSpc>
                <a:spcPct val="150000"/>
              </a:lnSpc>
            </a:pPr>
            <a:endParaRPr lang="en-IN" sz="32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49AC3854-0C3D-4799-B58F-ECFDAAD0C08C}"/>
                  </a:ext>
                </a:extLst>
              </p:cNvPr>
              <p:cNvSpPr txBox="1"/>
              <p:nvPr/>
            </p:nvSpPr>
            <p:spPr>
              <a:xfrm>
                <a:off x="0" y="1008000"/>
                <a:ext cx="12240000" cy="6010748"/>
              </a:xfrm>
              <a:prstGeom prst="rect">
                <a:avLst/>
              </a:prstGeom>
              <a:solidFill>
                <a:srgbClr val="69ABC3"/>
              </a:solidFill>
              <a:ln w="57150">
                <a:solidFill>
                  <a:srgbClr val="69ABC3"/>
                </a:solidFill>
              </a:ln>
            </p:spPr>
            <p:txBody>
              <a:bodyPr wrap="square" rtlCol="0">
                <a:spAutoFit/>
              </a:bodyPr>
              <a:lstStyle/>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Let a random sample size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𝑛</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 </m:t>
                    </m:r>
                    <m:d>
                      <m:d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d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𝑛</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&gt;30</m:t>
                        </m:r>
                      </m:e>
                    </m:d>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has the sample mean </a:t>
                </a:r>
                <a14:m>
                  <m:oMath xmlns:m="http://schemas.openxmlformats.org/officeDocument/2006/math">
                    <m:acc>
                      <m:accPr>
                        <m:chr m:val="̅"/>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acc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𝑥</m:t>
                        </m:r>
                      </m:e>
                    </m:acc>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and population has the mean </a:t>
                </a:r>
                <a14:m>
                  <m:oMath xmlns:m="http://schemas.openxmlformats.org/officeDocument/2006/math">
                    <m:r>
                      <a:rPr lang="en-US" sz="2400" i="1" spc="100" smtClean="0">
                        <a:solidFill>
                          <a:schemeClr val="tx1"/>
                        </a:solidFill>
                        <a:latin typeface="Cambria Math"/>
                        <a:ea typeface="Cambria Math"/>
                        <a:cs typeface="Times New Roman" panose="02020603050405020304" pitchFamily="18" charset="0"/>
                      </a:rPr>
                      <m:t>𝜇</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Also, the population mean </a:t>
                </a:r>
                <a14:m>
                  <m:oMath xmlns:m="http://schemas.openxmlformats.org/officeDocument/2006/math">
                    <m:r>
                      <a:rPr lang="en-US" sz="2400" i="1" spc="100">
                        <a:solidFill>
                          <a:schemeClr val="tx1"/>
                        </a:solidFill>
                        <a:latin typeface="Cambria Math"/>
                        <a:ea typeface="Cambria Math"/>
                        <a:cs typeface="Times New Roman" panose="02020603050405020304" pitchFamily="18" charset="0"/>
                      </a:rPr>
                      <m:t>𝜇</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has a specified value </a:t>
                </a:r>
                <a14:m>
                  <m:oMath xmlns:m="http://schemas.openxmlformats.org/officeDocument/2006/math">
                    <m:sSub>
                      <m:sSubPr>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i="1" spc="100" smtClean="0">
                            <a:solidFill>
                              <a:schemeClr val="tx1"/>
                            </a:solidFill>
                            <a:latin typeface="Cambria Math"/>
                            <a:ea typeface="Cambria Math"/>
                            <a:cs typeface="Times New Roman" panose="02020603050405020304" pitchFamily="18" charset="0"/>
                          </a:rPr>
                          <m:t>𝜇</m:t>
                        </m:r>
                      </m:e>
                      <m:sub>
                        <m:r>
                          <a:rPr lang="en-US" sz="2400" b="0" i="1" spc="100" smtClean="0">
                            <a:solidFill>
                              <a:schemeClr val="tx1"/>
                            </a:solidFill>
                            <a:latin typeface="Cambria Math"/>
                            <a:ea typeface="Cambria Math" panose="02040503050406030204" pitchFamily="18" charset="0"/>
                            <a:cs typeface="Times New Roman" panose="02020603050405020304" pitchFamily="18" charset="0"/>
                          </a:rPr>
                          <m:t>0</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a:t>
                </a:r>
              </a:p>
              <a:p>
                <a:pPr algn="just"/>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Working Rule</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(i)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Null Hypothesis </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𝐻</m:t>
                        </m:r>
                      </m:e>
                      <m:sub>
                        <m:r>
                          <a:rPr lang="en-US" sz="2400" b="0" i="1" spc="100" smtClean="0">
                            <a:solidFill>
                              <a:schemeClr val="tx1"/>
                            </a:solidFill>
                            <a:latin typeface="Cambria Math"/>
                            <a:ea typeface="Cambria Math" panose="02040503050406030204" pitchFamily="18" charset="0"/>
                            <a:cs typeface="Times New Roman" panose="02020603050405020304" pitchFamily="18" charset="0"/>
                          </a:rPr>
                          <m:t>0</m:t>
                        </m:r>
                      </m:sub>
                    </m:sSub>
                    <m:r>
                      <a:rPr lang="en-US" sz="2400" b="0" i="1" spc="100" smtClean="0">
                        <a:solidFill>
                          <a:schemeClr val="tx1"/>
                        </a:solidFill>
                        <a:latin typeface="Cambria Math"/>
                        <a:ea typeface="Cambria Math" panose="02040503050406030204" pitchFamily="18" charset="0"/>
                        <a:cs typeface="Times New Roman" panose="02020603050405020304" pitchFamily="18" charset="0"/>
                      </a:rPr>
                      <m:t> :</m:t>
                    </m:r>
                    <m:r>
                      <a:rPr lang="en-US" sz="2400" b="0" i="1" spc="100" smtClean="0">
                        <a:solidFill>
                          <a:schemeClr val="tx1"/>
                        </a:solidFill>
                        <a:latin typeface="Cambria Math"/>
                        <a:ea typeface="Cambria Math"/>
                        <a:cs typeface="Times New Roman" panose="02020603050405020304" pitchFamily="18" charset="0"/>
                      </a:rPr>
                      <m:t>𝜇</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 </m:t>
                    </m:r>
                    <m:sSub>
                      <m:sSubPr>
                        <m:ctrlPr>
                          <a:rPr lang="en-US" sz="2400" b="0" i="1" spc="100" smtClean="0">
                            <a:solidFill>
                              <a:schemeClr val="tx1"/>
                            </a:solidFill>
                            <a:latin typeface="Cambria Math"/>
                            <a:ea typeface="Cambria Math"/>
                            <a:cs typeface="Times New Roman" panose="02020603050405020304" pitchFamily="18" charset="0"/>
                          </a:rPr>
                        </m:ctrlPr>
                      </m:sSubPr>
                      <m:e>
                        <m:r>
                          <a:rPr lang="en-US" sz="2400" b="0" i="1" spc="100" smtClean="0">
                            <a:solidFill>
                              <a:schemeClr val="tx1"/>
                            </a:solidFill>
                            <a:latin typeface="Cambria Math"/>
                            <a:ea typeface="Cambria Math"/>
                            <a:cs typeface="Times New Roman" panose="02020603050405020304" pitchFamily="18" charset="0"/>
                          </a:rPr>
                          <m:t>𝜇</m:t>
                        </m:r>
                      </m:e>
                      <m:sub>
                        <m:r>
                          <a:rPr lang="en-US" sz="2400" b="0" i="1" spc="100" smtClean="0">
                            <a:solidFill>
                              <a:schemeClr val="tx1"/>
                            </a:solidFill>
                            <a:latin typeface="Cambria Math"/>
                            <a:ea typeface="Cambria Math"/>
                            <a:cs typeface="Times New Roman" panose="02020603050405020304" pitchFamily="18" charset="0"/>
                          </a:rPr>
                          <m:t>0</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i.e. the population mean </a:t>
                </a:r>
                <a14:m>
                  <m:oMath xmlns:m="http://schemas.openxmlformats.org/officeDocument/2006/math">
                    <m:r>
                      <a:rPr lang="en-US" sz="2400" i="1" spc="100">
                        <a:solidFill>
                          <a:schemeClr val="tx1"/>
                        </a:solidFill>
                        <a:latin typeface="Cambria Math"/>
                        <a:ea typeface="Cambria Math"/>
                        <a:cs typeface="Times New Roman" panose="02020603050405020304" pitchFamily="18" charset="0"/>
                      </a:rPr>
                      <m:t>𝜇</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has a specified  </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value </a:t>
                </a:r>
                <a:r>
                  <a:rPr lang="en-US" sz="28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400" i="1" spc="100">
                            <a:solidFill>
                              <a:schemeClr val="tx1"/>
                            </a:solidFill>
                            <a:latin typeface="Cambria Math"/>
                            <a:ea typeface="Cambria Math" panose="02040503050406030204" pitchFamily="18" charset="0"/>
                            <a:cs typeface="Times New Roman" panose="02020603050405020304" pitchFamily="18" charset="0"/>
                          </a:rPr>
                        </m:ctrlPr>
                      </m:sSubPr>
                      <m:e>
                        <m:r>
                          <a:rPr lang="en-US" sz="2400" i="1" spc="100" smtClean="0">
                            <a:solidFill>
                              <a:schemeClr val="tx1"/>
                            </a:solidFill>
                            <a:latin typeface="Cambria Math"/>
                            <a:ea typeface="Cambria Math"/>
                            <a:cs typeface="Times New Roman" panose="02020603050405020304" pitchFamily="18" charset="0"/>
                          </a:rPr>
                          <m:t>𝜇</m:t>
                        </m:r>
                      </m:e>
                      <m:sub>
                        <m:r>
                          <a:rPr lang="en-US" sz="2400" i="1" spc="100">
                            <a:solidFill>
                              <a:schemeClr val="tx1"/>
                            </a:solidFill>
                            <a:latin typeface="Cambria Math"/>
                            <a:ea typeface="Cambria Math" panose="02040503050406030204" pitchFamily="18" charset="0"/>
                            <a:cs typeface="Times New Roman" panose="02020603050405020304" pitchFamily="18" charset="0"/>
                          </a:rPr>
                          <m:t>0</m:t>
                        </m:r>
                      </m:sub>
                    </m:sSub>
                  </m:oMath>
                </a14:m>
                <a:r>
                  <a:rPr lang="en-US" sz="28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a:t>
                </a:r>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(ii)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Alternative Hypothesis  </a:t>
                </a:r>
                <a14:m>
                  <m:oMath xmlns:m="http://schemas.openxmlformats.org/officeDocument/2006/math">
                    <m:sSub>
                      <m:sSubPr>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𝐻</m:t>
                        </m:r>
                      </m:e>
                      <m:sub>
                        <m:r>
                          <a:rPr lang="en-US" sz="2400" b="0" i="1" spc="100" smtClean="0">
                            <a:solidFill>
                              <a:schemeClr val="tx1"/>
                            </a:solidFill>
                            <a:latin typeface="Cambria Math"/>
                            <a:ea typeface="Cambria Math" panose="02040503050406030204" pitchFamily="18" charset="0"/>
                            <a:cs typeface="Times New Roman" panose="02020603050405020304" pitchFamily="18" charset="0"/>
                          </a:rPr>
                          <m:t>1</m:t>
                        </m:r>
                      </m:sub>
                    </m:sSub>
                    <m:r>
                      <a:rPr lang="en-US" sz="2400" b="0" i="1" spc="100" smtClean="0">
                        <a:solidFill>
                          <a:schemeClr val="tx1"/>
                        </a:solidFill>
                        <a:latin typeface="Cambria Math"/>
                        <a:ea typeface="Cambria Math" panose="02040503050406030204" pitchFamily="18" charset="0"/>
                        <a:cs typeface="Times New Roman" panose="02020603050405020304" pitchFamily="18" charset="0"/>
                      </a:rPr>
                      <m:t> : </m:t>
                    </m:r>
                    <m:r>
                      <a:rPr lang="en-US" sz="2400" b="0" i="1" spc="100" smtClean="0">
                        <a:solidFill>
                          <a:schemeClr val="tx1"/>
                        </a:solidFill>
                        <a:latin typeface="Cambria Math"/>
                        <a:ea typeface="Cambria Math"/>
                        <a:cs typeface="Times New Roman" panose="02020603050405020304" pitchFamily="18" charset="0"/>
                      </a:rPr>
                      <m:t>𝜇</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 ≠ </m:t>
                    </m:r>
                    <m:sSub>
                      <m:sSubPr>
                        <m:ctrlPr>
                          <a:rPr lang="en-US" sz="2400" b="0" i="1" spc="100" smtClean="0">
                            <a:solidFill>
                              <a:schemeClr val="tx1"/>
                            </a:solidFill>
                            <a:latin typeface="Cambria Math"/>
                            <a:ea typeface="Cambria Math"/>
                            <a:cs typeface="Times New Roman" panose="02020603050405020304" pitchFamily="18" charset="0"/>
                          </a:rPr>
                        </m:ctrlPr>
                      </m:sSubPr>
                      <m:e>
                        <m:r>
                          <a:rPr lang="en-US" sz="2400" b="0" i="1" spc="100" smtClean="0">
                            <a:solidFill>
                              <a:schemeClr val="tx1"/>
                            </a:solidFill>
                            <a:latin typeface="Cambria Math"/>
                            <a:ea typeface="Cambria Math"/>
                            <a:cs typeface="Times New Roman" panose="02020603050405020304" pitchFamily="18" charset="0"/>
                          </a:rPr>
                          <m:t>𝜇</m:t>
                        </m:r>
                      </m:e>
                      <m:sub>
                        <m:r>
                          <a:rPr lang="en-US" sz="2400" b="0" i="1" spc="100" smtClean="0">
                            <a:solidFill>
                              <a:schemeClr val="tx1"/>
                            </a:solidFill>
                            <a:latin typeface="Cambria Math"/>
                            <a:ea typeface="Cambria Math"/>
                            <a:cs typeface="Times New Roman" panose="02020603050405020304" pitchFamily="18" charset="0"/>
                          </a:rPr>
                          <m:t>0</m:t>
                        </m:r>
                      </m:sub>
                    </m:sSub>
                  </m:oMath>
                </a14:m>
                <a:endParaRPr lang="en-US" sz="2400" spc="100" dirty="0">
                  <a:solidFill>
                    <a:schemeClr val="tx1"/>
                  </a:solidFill>
                  <a:latin typeface="Calibri" panose="020F0502020204030204" pitchFamily="34" charset="0"/>
                  <a:ea typeface="Cambria Math"/>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(iii)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Level of significance</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Select level of significance </a:t>
                </a:r>
                <a:r>
                  <a:rPr lang="el-GR"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α</a:t>
                </a:r>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marL="514350" indent="-514350" algn="just">
                  <a:buAutoNum type="romanLcParenBoth" startAt="4"/>
                </a:pP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Test statistic</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 There are two cases for calculating a test statistic Z.</a:t>
                </a:r>
              </a:p>
              <a:p>
                <a:pPr algn="just"/>
                <a:r>
                  <a:rPr lang="en-US" sz="2400" b="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  When the standard deviation </a:t>
                </a:r>
                <a14:m>
                  <m:oMath xmlns:m="http://schemas.openxmlformats.org/officeDocument/2006/math">
                    <m:r>
                      <m:rPr>
                        <m:sty m:val="p"/>
                      </m:rPr>
                      <a:rPr lang="el-GR" sz="2400" i="1" spc="100">
                        <a:solidFill>
                          <a:schemeClr val="tx1"/>
                        </a:solidFill>
                        <a:latin typeface="Cambria Math"/>
                        <a:ea typeface="Cambria Math"/>
                        <a:cs typeface="Times New Roman" panose="02020603050405020304" pitchFamily="18" charset="0"/>
                      </a:rPr>
                      <m:t>σ</m:t>
                    </m:r>
                  </m:oMath>
                </a14:m>
                <a:r>
                  <a:rPr lang="en-US" sz="2400" b="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of the population is known</a:t>
                </a:r>
              </a:p>
              <a:p>
                <a:pPr algn="just"/>
                <a:r>
                  <a:rPr lang="en-US" sz="2400" b="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𝑍</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m:t>
                    </m:r>
                    <m:f>
                      <m:f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fPr>
                      <m:num>
                        <m:acc>
                          <m:accPr>
                            <m:chr m:val="̅"/>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acc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𝑥</m:t>
                            </m:r>
                          </m:e>
                        </m:acc>
                        <m:r>
                          <a:rPr lang="en-US" sz="2400" b="0" i="1" spc="100" smtClean="0">
                            <a:solidFill>
                              <a:schemeClr val="tx1"/>
                            </a:solidFill>
                            <a:latin typeface="Cambria Math"/>
                            <a:ea typeface="Cambria Math" panose="02040503050406030204" pitchFamily="18" charset="0"/>
                            <a:cs typeface="Times New Roman" panose="02020603050405020304" pitchFamily="18" charset="0"/>
                          </a:rPr>
                          <m:t>−</m:t>
                        </m:r>
                        <m:r>
                          <a:rPr lang="en-US" sz="2400" b="0" i="1" spc="100" smtClean="0">
                            <a:solidFill>
                              <a:schemeClr val="tx1"/>
                            </a:solidFill>
                            <a:latin typeface="Cambria Math"/>
                            <a:ea typeface="Cambria Math"/>
                            <a:cs typeface="Times New Roman" panose="02020603050405020304" pitchFamily="18" charset="0"/>
                          </a:rPr>
                          <m:t>𝜇</m:t>
                        </m:r>
                      </m:num>
                      <m:den>
                        <m:d>
                          <m:d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dPr>
                          <m:e>
                            <m:f>
                              <m:f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fPr>
                              <m:num>
                                <m:r>
                                  <m:rPr>
                                    <m:sty m:val="p"/>
                                  </m:rPr>
                                  <a:rPr lang="el-GR" sz="2400" i="1" spc="100">
                                    <a:solidFill>
                                      <a:schemeClr val="tx1"/>
                                    </a:solidFill>
                                    <a:latin typeface="Cambria Math"/>
                                    <a:ea typeface="Cambria Math"/>
                                    <a:cs typeface="Times New Roman" panose="02020603050405020304" pitchFamily="18" charset="0"/>
                                  </a:rPr>
                                  <m:t>σ</m:t>
                                </m:r>
                              </m:num>
                              <m:den>
                                <m:rad>
                                  <m:radPr>
                                    <m:degHide m:val="on"/>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radPr>
                                  <m:deg/>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𝑛</m:t>
                                    </m:r>
                                  </m:e>
                                </m:rad>
                              </m:den>
                            </m:f>
                          </m:e>
                        </m:d>
                      </m:den>
                    </m:f>
                  </m:oMath>
                </a14:m>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(b)  When the standard deviation </a:t>
                </a:r>
                <a14:m>
                  <m:oMath xmlns:m="http://schemas.openxmlformats.org/officeDocument/2006/math">
                    <m:r>
                      <m:rPr>
                        <m:sty m:val="p"/>
                      </m:rPr>
                      <a:rPr lang="el-GR" sz="2400" i="1" spc="100">
                        <a:solidFill>
                          <a:schemeClr val="tx1"/>
                        </a:solidFill>
                        <a:latin typeface="Cambria Math"/>
                        <a:ea typeface="Cambria Math"/>
                        <a:cs typeface="Times New Roman" panose="02020603050405020304" pitchFamily="18" charset="0"/>
                      </a:rPr>
                      <m:t>σ</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of the population is not known</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a:r>
                <a14:m>
                  <m:oMath xmlns:m="http://schemas.openxmlformats.org/officeDocument/2006/math">
                    <m:r>
                      <a:rPr lang="en-US" sz="2400" i="1" spc="100">
                        <a:solidFill>
                          <a:schemeClr val="tx1"/>
                        </a:solidFill>
                        <a:latin typeface="Cambria Math"/>
                        <a:ea typeface="Cambria Math" panose="02040503050406030204" pitchFamily="18" charset="0"/>
                        <a:cs typeface="Times New Roman" panose="02020603050405020304" pitchFamily="18" charset="0"/>
                      </a:rPr>
                      <m:t>𝑍</m:t>
                    </m:r>
                    <m:r>
                      <a:rPr lang="en-US" sz="2400" i="1" spc="100">
                        <a:solidFill>
                          <a:schemeClr val="tx1"/>
                        </a:solidFill>
                        <a:latin typeface="Cambria Math"/>
                        <a:ea typeface="Cambria Math" panose="02040503050406030204" pitchFamily="18" charset="0"/>
                        <a:cs typeface="Times New Roman" panose="02020603050405020304" pitchFamily="18" charset="0"/>
                      </a:rPr>
                      <m:t>=</m:t>
                    </m:r>
                    <m:f>
                      <m:fPr>
                        <m:ctrlPr>
                          <a:rPr lang="en-US" sz="2400" i="1" spc="100">
                            <a:solidFill>
                              <a:schemeClr val="tx1"/>
                            </a:solidFill>
                            <a:latin typeface="Cambria Math"/>
                            <a:ea typeface="Cambria Math" panose="02040503050406030204" pitchFamily="18" charset="0"/>
                            <a:cs typeface="Times New Roman" panose="02020603050405020304" pitchFamily="18" charset="0"/>
                          </a:rPr>
                        </m:ctrlPr>
                      </m:fPr>
                      <m:num>
                        <m:acc>
                          <m:accPr>
                            <m:chr m:val="̅"/>
                            <m:ctrlPr>
                              <a:rPr lang="en-US" sz="2400" i="1" spc="100">
                                <a:solidFill>
                                  <a:schemeClr val="tx1"/>
                                </a:solidFill>
                                <a:latin typeface="Cambria Math"/>
                                <a:ea typeface="Cambria Math" panose="02040503050406030204" pitchFamily="18" charset="0"/>
                                <a:cs typeface="Times New Roman" panose="02020603050405020304" pitchFamily="18" charset="0"/>
                              </a:rPr>
                            </m:ctrlPr>
                          </m:accPr>
                          <m:e>
                            <m:r>
                              <a:rPr lang="en-US" sz="2400" i="1" spc="100">
                                <a:solidFill>
                                  <a:schemeClr val="tx1"/>
                                </a:solidFill>
                                <a:latin typeface="Cambria Math"/>
                                <a:ea typeface="Cambria Math" panose="02040503050406030204" pitchFamily="18" charset="0"/>
                                <a:cs typeface="Times New Roman" panose="02020603050405020304" pitchFamily="18" charset="0"/>
                              </a:rPr>
                              <m:t>𝑥</m:t>
                            </m:r>
                          </m:e>
                        </m:acc>
                        <m:r>
                          <a:rPr lang="en-US" sz="2400" i="1" spc="100">
                            <a:solidFill>
                              <a:schemeClr val="tx1"/>
                            </a:solidFill>
                            <a:latin typeface="Cambria Math"/>
                            <a:ea typeface="Cambria Math" panose="02040503050406030204" pitchFamily="18" charset="0"/>
                            <a:cs typeface="Times New Roman" panose="02020603050405020304" pitchFamily="18" charset="0"/>
                          </a:rPr>
                          <m:t>−</m:t>
                        </m:r>
                        <m:r>
                          <a:rPr lang="en-US" sz="2400" i="1" spc="100">
                            <a:solidFill>
                              <a:schemeClr val="tx1"/>
                            </a:solidFill>
                            <a:latin typeface="Cambria Math"/>
                            <a:ea typeface="Cambria Math"/>
                            <a:cs typeface="Times New Roman" panose="02020603050405020304" pitchFamily="18" charset="0"/>
                          </a:rPr>
                          <m:t>𝜇</m:t>
                        </m:r>
                      </m:num>
                      <m:den>
                        <m:d>
                          <m:dPr>
                            <m:ctrlPr>
                              <a:rPr lang="en-US" sz="2400" i="1" spc="100">
                                <a:solidFill>
                                  <a:schemeClr val="tx1"/>
                                </a:solidFill>
                                <a:latin typeface="Cambria Math"/>
                                <a:ea typeface="Cambria Math" panose="02040503050406030204" pitchFamily="18" charset="0"/>
                                <a:cs typeface="Times New Roman" panose="02020603050405020304" pitchFamily="18" charset="0"/>
                              </a:rPr>
                            </m:ctrlPr>
                          </m:dPr>
                          <m:e>
                            <m:f>
                              <m:fPr>
                                <m:ctrlPr>
                                  <a:rPr lang="en-US" sz="2400" i="1" spc="100">
                                    <a:solidFill>
                                      <a:schemeClr val="tx1"/>
                                    </a:solidFill>
                                    <a:latin typeface="Cambria Math"/>
                                    <a:ea typeface="Cambria Math" panose="02040503050406030204" pitchFamily="18" charset="0"/>
                                    <a:cs typeface="Times New Roman" panose="02020603050405020304" pitchFamily="18" charset="0"/>
                                  </a:rPr>
                                </m:ctrlPr>
                              </m:fPr>
                              <m:num>
                                <m:r>
                                  <a:rPr lang="en-US" sz="2400" b="0" i="1" spc="100" smtClean="0">
                                    <a:solidFill>
                                      <a:schemeClr val="tx1"/>
                                    </a:solidFill>
                                    <a:latin typeface="Cambria Math"/>
                                    <a:ea typeface="Cambria Math" panose="02040503050406030204" pitchFamily="18" charset="0"/>
                                    <a:cs typeface="Times New Roman" panose="02020603050405020304" pitchFamily="18" charset="0"/>
                                  </a:rPr>
                                  <m:t>𝑠</m:t>
                                </m:r>
                              </m:num>
                              <m:den>
                                <m:rad>
                                  <m:radPr>
                                    <m:degHide m:val="on"/>
                                    <m:ctrlPr>
                                      <a:rPr lang="en-US" sz="2400" i="1" spc="100">
                                        <a:solidFill>
                                          <a:schemeClr val="tx1"/>
                                        </a:solidFill>
                                        <a:latin typeface="Cambria Math"/>
                                        <a:ea typeface="Cambria Math" panose="02040503050406030204" pitchFamily="18" charset="0"/>
                                        <a:cs typeface="Times New Roman" panose="02020603050405020304" pitchFamily="18" charset="0"/>
                                      </a:rPr>
                                    </m:ctrlPr>
                                  </m:radPr>
                                  <m:deg/>
                                  <m:e>
                                    <m:r>
                                      <a:rPr lang="en-US" sz="2400" i="1" spc="100">
                                        <a:solidFill>
                                          <a:schemeClr val="tx1"/>
                                        </a:solidFill>
                                        <a:latin typeface="Cambria Math"/>
                                        <a:ea typeface="Cambria Math" panose="02040503050406030204" pitchFamily="18" charset="0"/>
                                        <a:cs typeface="Times New Roman" panose="02020603050405020304" pitchFamily="18" charset="0"/>
                                      </a:rPr>
                                      <m:t>𝑛</m:t>
                                    </m:r>
                                  </m:e>
                                </m:rad>
                              </m:den>
                            </m:f>
                          </m:e>
                        </m:d>
                      </m:den>
                    </m:f>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Where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𝑠</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is the sample SD.</a:t>
                </a:r>
              </a:p>
              <a:p>
                <a:pPr algn="just"/>
                <a:endParaRPr lang="en-US" sz="2400"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9AC3854-0C3D-4799-B58F-ECFDAAD0C08C}"/>
                  </a:ext>
                </a:extLst>
              </p:cNvPr>
              <p:cNvSpPr txBox="1">
                <a:spLocks noRot="1" noChangeAspect="1" noMove="1" noResize="1" noEditPoints="1" noAdjustHandles="1" noChangeArrowheads="1" noChangeShapeType="1" noTextEdit="1"/>
              </p:cNvSpPr>
              <p:nvPr/>
            </p:nvSpPr>
            <p:spPr>
              <a:xfrm>
                <a:off x="0" y="1008000"/>
                <a:ext cx="12240000" cy="6010748"/>
              </a:xfrm>
              <a:prstGeom prst="rect">
                <a:avLst/>
              </a:prstGeom>
              <a:blipFill>
                <a:blip r:embed="rId3"/>
                <a:stretch>
                  <a:fillRect l="-595" t="-402" r="-496"/>
                </a:stretch>
              </a:blipFill>
              <a:ln w="57150">
                <a:solidFill>
                  <a:srgbClr val="69ABC3"/>
                </a:solidFill>
              </a:ln>
            </p:spPr>
            <p:txBody>
              <a:bodyPr/>
              <a:lstStyle/>
              <a:p>
                <a:r>
                  <a:rPr lang="en-IN">
                    <a:noFill/>
                  </a:rPr>
                  <a:t> </a:t>
                </a:r>
              </a:p>
            </p:txBody>
          </p:sp>
        </mc:Fallback>
      </mc:AlternateContent>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4215216493"/>
              </p:ext>
            </p:extLst>
          </p:nvPr>
        </p:nvGraphicFramePr>
        <p:xfrm>
          <a:off x="2247900" y="1676400"/>
          <a:ext cx="914400" cy="198438"/>
        </p:xfrm>
        <a:graphic>
          <a:graphicData uri="http://schemas.openxmlformats.org/presentationml/2006/ole">
            <mc:AlternateContent xmlns:mc="http://schemas.openxmlformats.org/markup-compatibility/2006">
              <mc:Choice xmlns:v="urn:schemas-microsoft-com:vml" Requires="v">
                <p:oleObj spid="_x0000_s6159" name="Equation" r:id="rId4" imgW="914400" imgH="198720" progId="Equation.DSMT4">
                  <p:embed/>
                </p:oleObj>
              </mc:Choice>
              <mc:Fallback>
                <p:oleObj name="Equation" r:id="rId4" imgW="914400" imgH="198720" progId="Equation.DSMT4">
                  <p:embed/>
                  <p:pic>
                    <p:nvPicPr>
                      <p:cNvPr id="4" name="Object 3"/>
                      <p:cNvPicPr/>
                      <p:nvPr/>
                    </p:nvPicPr>
                    <p:blipFill>
                      <a:blip r:embed="rId5"/>
                      <a:stretch>
                        <a:fillRect/>
                      </a:stretch>
                    </p:blipFill>
                    <p:spPr>
                      <a:xfrm>
                        <a:off x="2247900" y="16764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82060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1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10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40000" cy="1569660"/>
          </a:xfrm>
          <a:prstGeom prst="rect">
            <a:avLst/>
          </a:prstGeom>
          <a:solidFill>
            <a:srgbClr val="435B69"/>
          </a:solidFill>
          <a:ln w="57150">
            <a:solidFill>
              <a:srgbClr val="435B69"/>
            </a:solidFill>
          </a:ln>
        </p:spPr>
        <p:txBody>
          <a:bodyPr wrap="square" rtlCol="0">
            <a:spAutoFit/>
          </a:bodyPr>
          <a:lstStyle/>
          <a:p>
            <a:pPr>
              <a:lnSpc>
                <a:spcPct val="150000"/>
              </a:lnSpc>
            </a:pPr>
            <a:r>
              <a:rPr lang="en-US" sz="3200" b="1" spc="50" dirty="0">
                <a:solidFill>
                  <a:schemeClr val="bg1"/>
                </a:solidFill>
                <a:latin typeface="Calibri" panose="020F0502020204030204" pitchFamily="34" charset="0"/>
                <a:ea typeface="Cambria Math" panose="02040503050406030204" pitchFamily="18" charset="0"/>
                <a:cs typeface="Calibri" panose="020F0502020204030204" pitchFamily="34" charset="0"/>
              </a:rPr>
              <a:t>TEST OF SIGNIFICANCE FOR SINGLE MEAN-LARGE SAMPLES</a:t>
            </a:r>
          </a:p>
          <a:p>
            <a:pPr>
              <a:lnSpc>
                <a:spcPct val="150000"/>
              </a:lnSpc>
            </a:pPr>
            <a:endParaRPr lang="en-IN" sz="32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49AC3854-0C3D-4799-B58F-ECFDAAD0C08C}"/>
                  </a:ext>
                </a:extLst>
              </p:cNvPr>
              <p:cNvSpPr txBox="1"/>
              <p:nvPr/>
            </p:nvSpPr>
            <p:spPr>
              <a:xfrm>
                <a:off x="0" y="1008000"/>
                <a:ext cx="12240000" cy="6423169"/>
              </a:xfrm>
              <a:prstGeom prst="rect">
                <a:avLst/>
              </a:prstGeom>
              <a:solidFill>
                <a:srgbClr val="69ABC3"/>
              </a:solidFill>
              <a:ln w="57150">
                <a:solidFill>
                  <a:srgbClr val="69ABC3"/>
                </a:solidFill>
              </a:ln>
            </p:spPr>
            <p:txBody>
              <a:bodyPr wrap="square" rtlCol="0">
                <a:spAutoFit/>
              </a:bodyPr>
              <a:lstStyle/>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(v)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Critical Value</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Find the critical value (tabulated value) </a:t>
                </a:r>
                <a14:m>
                  <m:oMath xmlns:m="http://schemas.openxmlformats.org/officeDocument/2006/math">
                    <m:sSub>
                      <m:sSubPr>
                        <m:ctrlPr>
                          <a:rPr lang="en-US" sz="2400" i="1" spc="100">
                            <a:solidFill>
                              <a:schemeClr val="tx1"/>
                            </a:solidFill>
                            <a:latin typeface="Cambria Math"/>
                            <a:ea typeface="Cambria Math" panose="02040503050406030204" pitchFamily="18" charset="0"/>
                            <a:cs typeface="Times New Roman" panose="02020603050405020304" pitchFamily="18" charset="0"/>
                          </a:rPr>
                        </m:ctrlPr>
                      </m:sSubPr>
                      <m:e>
                        <m:r>
                          <a:rPr lang="en-US" sz="2400" i="1" spc="100">
                            <a:solidFill>
                              <a:schemeClr val="tx1"/>
                            </a:solidFill>
                            <a:latin typeface="Cambria Math"/>
                            <a:ea typeface="Cambria Math" panose="02040503050406030204" pitchFamily="18" charset="0"/>
                            <a:cs typeface="Times New Roman" panose="02020603050405020304" pitchFamily="18" charset="0"/>
                          </a:rPr>
                          <m:t>𝑍</m:t>
                        </m:r>
                      </m:e>
                      <m:sub>
                        <m:r>
                          <a:rPr lang="en-US" sz="2400" i="1" spc="100">
                            <a:solidFill>
                              <a:schemeClr val="tx1"/>
                            </a:solidFill>
                            <a:latin typeface="Cambria Math"/>
                            <a:ea typeface="Cambria Math"/>
                            <a:cs typeface="Times New Roman" panose="02020603050405020304" pitchFamily="18" charset="0"/>
                          </a:rPr>
                          <m:t>∝</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of </a:t>
                </a:r>
                <a14:m>
                  <m:oMath xmlns:m="http://schemas.openxmlformats.org/officeDocument/2006/math">
                    <m:r>
                      <a:rPr lang="en-US" sz="2400" i="1" spc="100">
                        <a:solidFill>
                          <a:schemeClr val="tx1"/>
                        </a:solidFill>
                        <a:latin typeface="Cambria Math"/>
                        <a:ea typeface="Cambria Math" panose="02040503050406030204" pitchFamily="18" charset="0"/>
                        <a:cs typeface="Times New Roman" panose="02020603050405020304" pitchFamily="18" charset="0"/>
                      </a:rPr>
                      <m:t>𝑍</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the given level of </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significance.</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(vi) </a:t>
                </a:r>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Decision</a:t>
                </a: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 If </a:t>
                </a:r>
                <a14:m>
                  <m:oMath xmlns:m="http://schemas.openxmlformats.org/officeDocument/2006/math">
                    <m:d>
                      <m:dPr>
                        <m:begChr m:val="|"/>
                        <m:endChr m:val="|"/>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d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𝑍</m:t>
                        </m:r>
                      </m:e>
                    </m:d>
                    <m:r>
                      <a:rPr lang="en-US" sz="2400" b="0" i="1" spc="100" smtClean="0">
                        <a:solidFill>
                          <a:schemeClr val="tx1"/>
                        </a:solidFill>
                        <a:latin typeface="Cambria Math"/>
                        <a:ea typeface="Cambria Math" panose="02040503050406030204" pitchFamily="18" charset="0"/>
                        <a:cs typeface="Times New Roman" panose="02020603050405020304" pitchFamily="18" charset="0"/>
                      </a:rPr>
                      <m:t>&lt; </m:t>
                    </m:r>
                    <m:sSub>
                      <m:sSub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𝑍</m:t>
                        </m:r>
                      </m:e>
                      <m:sub>
                        <m:r>
                          <a:rPr lang="en-US" sz="2400" b="0" i="1" spc="100" smtClean="0">
                            <a:solidFill>
                              <a:schemeClr val="tx1"/>
                            </a:solidFill>
                            <a:latin typeface="Cambria Math"/>
                            <a:ea typeface="Cambria Math"/>
                            <a:cs typeface="Times New Roman" panose="02020603050405020304" pitchFamily="18" charset="0"/>
                          </a:rPr>
                          <m:t>∝</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the level of significance </a:t>
                </a:r>
                <a14:m>
                  <m:oMath xmlns:m="http://schemas.openxmlformats.org/officeDocument/2006/math">
                    <m:r>
                      <a:rPr lang="en-US" sz="2400" i="1" spc="100" smtClean="0">
                        <a:solidFill>
                          <a:schemeClr val="tx1"/>
                        </a:solidFill>
                        <a:latin typeface="Cambria Math"/>
                        <a:ea typeface="Cambria Math"/>
                        <a:cs typeface="Times New Roman" panose="02020603050405020304" pitchFamily="18" charset="0"/>
                      </a:rPr>
                      <m:t>∝</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the null hypothesis is accepted.       </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If </a:t>
                </a:r>
                <a14:m>
                  <m:oMath xmlns:m="http://schemas.openxmlformats.org/officeDocument/2006/math">
                    <m:d>
                      <m:dPr>
                        <m:begChr m:val="|"/>
                        <m:endChr m:val="|"/>
                        <m:ctrlPr>
                          <a:rPr lang="en-US" sz="2400" i="1" spc="100">
                            <a:solidFill>
                              <a:schemeClr val="tx1"/>
                            </a:solidFill>
                            <a:latin typeface="Cambria Math"/>
                            <a:ea typeface="Cambria Math" panose="02040503050406030204" pitchFamily="18" charset="0"/>
                            <a:cs typeface="Times New Roman" panose="02020603050405020304" pitchFamily="18" charset="0"/>
                          </a:rPr>
                        </m:ctrlPr>
                      </m:dPr>
                      <m:e>
                        <m:r>
                          <a:rPr lang="en-US" sz="2400" i="1" spc="100">
                            <a:solidFill>
                              <a:schemeClr val="tx1"/>
                            </a:solidFill>
                            <a:latin typeface="Cambria Math"/>
                            <a:ea typeface="Cambria Math" panose="02040503050406030204" pitchFamily="18" charset="0"/>
                            <a:cs typeface="Times New Roman" panose="02020603050405020304" pitchFamily="18" charset="0"/>
                          </a:rPr>
                          <m:t>𝑍</m:t>
                        </m:r>
                      </m:e>
                    </m:d>
                    <m:r>
                      <a:rPr lang="en-US" sz="2400" b="0" i="1" spc="100" smtClean="0">
                        <a:solidFill>
                          <a:schemeClr val="tx1"/>
                        </a:solidFill>
                        <a:latin typeface="Cambria Math"/>
                        <a:ea typeface="Cambria Math" panose="02040503050406030204" pitchFamily="18" charset="0"/>
                        <a:cs typeface="Times New Roman" panose="02020603050405020304" pitchFamily="18" charset="0"/>
                      </a:rPr>
                      <m:t>&gt;</m:t>
                    </m:r>
                    <m:r>
                      <a:rPr lang="en-US" sz="2400" i="1" spc="100">
                        <a:solidFill>
                          <a:schemeClr val="tx1"/>
                        </a:solidFill>
                        <a:latin typeface="Cambria Math"/>
                        <a:ea typeface="Cambria Math" panose="02040503050406030204" pitchFamily="18" charset="0"/>
                        <a:cs typeface="Times New Roman" panose="02020603050405020304" pitchFamily="18" charset="0"/>
                      </a:rPr>
                      <m:t> </m:t>
                    </m:r>
                    <m:sSub>
                      <m:sSubPr>
                        <m:ctrlPr>
                          <a:rPr lang="en-US" sz="2400" i="1" spc="100">
                            <a:solidFill>
                              <a:schemeClr val="tx1"/>
                            </a:solidFill>
                            <a:latin typeface="Cambria Math"/>
                            <a:ea typeface="Cambria Math" panose="02040503050406030204" pitchFamily="18" charset="0"/>
                            <a:cs typeface="Times New Roman" panose="02020603050405020304" pitchFamily="18" charset="0"/>
                          </a:rPr>
                        </m:ctrlPr>
                      </m:sSubPr>
                      <m:e>
                        <m:r>
                          <a:rPr lang="en-US" sz="2400" i="1" spc="100">
                            <a:solidFill>
                              <a:schemeClr val="tx1"/>
                            </a:solidFill>
                            <a:latin typeface="Cambria Math"/>
                            <a:ea typeface="Cambria Math" panose="02040503050406030204" pitchFamily="18" charset="0"/>
                            <a:cs typeface="Times New Roman" panose="02020603050405020304" pitchFamily="18" charset="0"/>
                          </a:rPr>
                          <m:t>𝑍</m:t>
                        </m:r>
                      </m:e>
                      <m:sub>
                        <m:r>
                          <a:rPr lang="en-US" sz="2400" i="1" spc="100">
                            <a:solidFill>
                              <a:schemeClr val="tx1"/>
                            </a:solidFill>
                            <a:latin typeface="Cambria Math"/>
                            <a:ea typeface="Cambria Math"/>
                            <a:cs typeface="Times New Roman" panose="02020603050405020304" pitchFamily="18" charset="0"/>
                          </a:rPr>
                          <m:t>∝</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at the level of significance </a:t>
                </a:r>
                <a14:m>
                  <m:oMath xmlns:m="http://schemas.openxmlformats.org/officeDocument/2006/math">
                    <m:r>
                      <a:rPr lang="en-US" sz="2400" i="1" spc="100">
                        <a:solidFill>
                          <a:schemeClr val="tx1"/>
                        </a:solidFill>
                        <a:latin typeface="Cambria Math"/>
                        <a:ea typeface="Cambria Math"/>
                        <a:cs typeface="Times New Roman" panose="02020603050405020304" pitchFamily="18" charset="0"/>
                      </a:rPr>
                      <m:t>∝</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the null hypothesis is rejected.</a:t>
                </a:r>
              </a:p>
              <a:p>
                <a:pPr algn="just"/>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Note</a:t>
                </a:r>
              </a:p>
              <a:p>
                <a:pPr marL="457200" indent="-457200" algn="just">
                  <a:buAutoNum type="arabicPeriod"/>
                </a:pP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Null Hypothesis </a:t>
                </a:r>
                <a14:m>
                  <m:oMath xmlns:m="http://schemas.openxmlformats.org/officeDocument/2006/math">
                    <m:sSub>
                      <m:sSubPr>
                        <m:ctrlPr>
                          <a:rPr lang="en-US" sz="2400" i="1" spc="100" smtClean="0">
                            <a:solidFill>
                              <a:schemeClr val="tx1"/>
                            </a:solidFill>
                            <a:latin typeface="Cambria Math"/>
                            <a:ea typeface="Cambria Math" panose="02040503050406030204" pitchFamily="18" charset="0"/>
                            <a:cs typeface="Times New Roman" panose="02020603050405020304" pitchFamily="18" charset="0"/>
                          </a:rPr>
                        </m:ctrlPr>
                      </m:sSub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𝐻</m:t>
                        </m:r>
                      </m:e>
                      <m:sub>
                        <m:r>
                          <a:rPr lang="en-US" sz="2400" b="0" i="1" spc="100" smtClean="0">
                            <a:solidFill>
                              <a:schemeClr val="tx1"/>
                            </a:solidFill>
                            <a:latin typeface="Cambria Math"/>
                            <a:ea typeface="Cambria Math" panose="02040503050406030204" pitchFamily="18" charset="0"/>
                            <a:cs typeface="Times New Roman" panose="02020603050405020304" pitchFamily="18" charset="0"/>
                          </a:rPr>
                          <m:t>0</m:t>
                        </m:r>
                      </m:sub>
                    </m:sSub>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is rejected when </a:t>
                </a:r>
                <a14:m>
                  <m:oMath xmlns:m="http://schemas.openxmlformats.org/officeDocument/2006/math">
                    <m:d>
                      <m:dPr>
                        <m:begChr m:val="|"/>
                        <m:endChr m:val="|"/>
                        <m:ctrlPr>
                          <a:rPr lang="en-US" sz="2400" i="1" spc="100">
                            <a:solidFill>
                              <a:schemeClr val="tx1"/>
                            </a:solidFill>
                            <a:latin typeface="Cambria Math"/>
                            <a:ea typeface="Cambria Math" panose="02040503050406030204" pitchFamily="18" charset="0"/>
                            <a:cs typeface="Times New Roman" panose="02020603050405020304" pitchFamily="18" charset="0"/>
                          </a:rPr>
                        </m:ctrlPr>
                      </m:dPr>
                      <m:e>
                        <m:r>
                          <a:rPr lang="en-US" sz="2400" i="1" spc="100">
                            <a:solidFill>
                              <a:schemeClr val="tx1"/>
                            </a:solidFill>
                            <a:latin typeface="Cambria Math"/>
                            <a:ea typeface="Cambria Math" panose="02040503050406030204" pitchFamily="18" charset="0"/>
                            <a:cs typeface="Times New Roman" panose="02020603050405020304" pitchFamily="18" charset="0"/>
                          </a:rPr>
                          <m:t>𝑍</m:t>
                        </m:r>
                      </m:e>
                    </m:d>
                    <m:r>
                      <a:rPr lang="en-US" sz="2400" i="1" spc="100">
                        <a:solidFill>
                          <a:schemeClr val="tx1"/>
                        </a:solidFill>
                        <a:latin typeface="Cambria Math"/>
                        <a:ea typeface="Cambria Math" panose="02040503050406030204" pitchFamily="18" charset="0"/>
                        <a:cs typeface="Times New Roman" panose="02020603050405020304" pitchFamily="18" charset="0"/>
                      </a:rPr>
                      <m:t>&gt;</m:t>
                    </m:r>
                    <m:r>
                      <a:rPr lang="en-US" sz="2400" b="0" i="1" spc="100" smtClean="0">
                        <a:solidFill>
                          <a:schemeClr val="tx1"/>
                        </a:solidFill>
                        <a:latin typeface="Cambria Math"/>
                        <a:ea typeface="Cambria Math" panose="02040503050406030204" pitchFamily="18" charset="0"/>
                        <a:cs typeface="Times New Roman" panose="02020603050405020304" pitchFamily="18" charset="0"/>
                      </a:rPr>
                      <m:t>3</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without mentioning any level of  </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significance.</a:t>
                </a:r>
              </a:p>
              <a:p>
                <a:pPr marL="457200" indent="-457200" algn="just">
                  <a:buAutoNum type="arabicPeriod" startAt="2"/>
                </a:pPr>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Confidence limits:</a:t>
                </a: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  95% confidence limits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m:t>
                    </m:r>
                    <m:acc>
                      <m:accPr>
                        <m:chr m:val="̅"/>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accPr>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𝑥</m:t>
                        </m:r>
                      </m:e>
                    </m:acc>
                    <m:r>
                      <a:rPr lang="en-US" sz="2400" b="0" i="1" spc="100" smtClean="0">
                        <a:solidFill>
                          <a:schemeClr val="tx1"/>
                        </a:solidFill>
                        <a:latin typeface="Cambria Math"/>
                        <a:ea typeface="Cambria Math" panose="02040503050406030204" pitchFamily="18" charset="0"/>
                        <a:cs typeface="Times New Roman" panose="02020603050405020304" pitchFamily="18" charset="0"/>
                      </a:rPr>
                      <m:t> ±1.96</m:t>
                    </m:r>
                    <m:d>
                      <m:d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dPr>
                      <m:e>
                        <m:f>
                          <m:fPr>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fPr>
                          <m:num>
                            <m:r>
                              <a:rPr lang="en-US" sz="2400" b="0" i="1" spc="100" smtClean="0">
                                <a:solidFill>
                                  <a:schemeClr val="tx1"/>
                                </a:solidFill>
                                <a:latin typeface="Cambria Math"/>
                                <a:ea typeface="Cambria Math"/>
                                <a:cs typeface="Times New Roman" panose="02020603050405020304" pitchFamily="18" charset="0"/>
                              </a:rPr>
                              <m:t>𝜎</m:t>
                            </m:r>
                          </m:num>
                          <m:den>
                            <m:rad>
                              <m:radPr>
                                <m:degHide m:val="on"/>
                                <m:ctrlPr>
                                  <a:rPr lang="en-US" sz="2400" b="0" i="1" spc="100" smtClean="0">
                                    <a:solidFill>
                                      <a:schemeClr val="tx1"/>
                                    </a:solidFill>
                                    <a:latin typeface="Cambria Math"/>
                                    <a:ea typeface="Cambria Math" panose="02040503050406030204" pitchFamily="18" charset="0"/>
                                    <a:cs typeface="Times New Roman" panose="02020603050405020304" pitchFamily="18" charset="0"/>
                                  </a:rPr>
                                </m:ctrlPr>
                              </m:radPr>
                              <m:deg/>
                              <m:e>
                                <m:r>
                                  <a:rPr lang="en-US" sz="2400" b="0" i="1" spc="100" smtClean="0">
                                    <a:solidFill>
                                      <a:schemeClr val="tx1"/>
                                    </a:solidFill>
                                    <a:latin typeface="Cambria Math"/>
                                    <a:ea typeface="Cambria Math" panose="02040503050406030204" pitchFamily="18" charset="0"/>
                                    <a:cs typeface="Times New Roman" panose="02020603050405020304" pitchFamily="18" charset="0"/>
                                  </a:rPr>
                                  <m:t>𝑛</m:t>
                                </m:r>
                              </m:e>
                            </m:rad>
                          </m:den>
                        </m:f>
                      </m:e>
                    </m:d>
                    <m:r>
                      <a:rPr lang="en-US" sz="2400" b="0" i="1" spc="100" smtClean="0">
                        <a:solidFill>
                          <a:schemeClr val="tx1"/>
                        </a:solidFill>
                        <a:latin typeface="Cambria Math"/>
                        <a:ea typeface="Cambria Math" panose="02040503050406030204" pitchFamily="18" charset="0"/>
                        <a:cs typeface="Times New Roman" panose="02020603050405020304" pitchFamily="18" charset="0"/>
                      </a:rPr>
                      <m:t> </m:t>
                    </m:r>
                  </m:oMath>
                </a14:m>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(ii) 99% confidence limits  </a:t>
                </a:r>
                <a14:m>
                  <m:oMath xmlns:m="http://schemas.openxmlformats.org/officeDocument/2006/math">
                    <m:r>
                      <a:rPr lang="en-US" sz="2400" i="1" spc="100">
                        <a:solidFill>
                          <a:schemeClr val="tx1"/>
                        </a:solidFill>
                        <a:latin typeface="Cambria Math"/>
                        <a:ea typeface="Cambria Math" panose="02040503050406030204" pitchFamily="18" charset="0"/>
                        <a:cs typeface="Times New Roman" panose="02020603050405020304" pitchFamily="18" charset="0"/>
                      </a:rPr>
                      <m:t>=</m:t>
                    </m:r>
                    <m:acc>
                      <m:accPr>
                        <m:chr m:val="̅"/>
                        <m:ctrlPr>
                          <a:rPr lang="en-US" sz="2400" i="1" spc="100">
                            <a:solidFill>
                              <a:schemeClr val="tx1"/>
                            </a:solidFill>
                            <a:latin typeface="Cambria Math"/>
                            <a:ea typeface="Cambria Math" panose="02040503050406030204" pitchFamily="18" charset="0"/>
                            <a:cs typeface="Times New Roman" panose="02020603050405020304" pitchFamily="18" charset="0"/>
                          </a:rPr>
                        </m:ctrlPr>
                      </m:accPr>
                      <m:e>
                        <m:r>
                          <a:rPr lang="en-US" sz="2400" i="1" spc="100">
                            <a:solidFill>
                              <a:schemeClr val="tx1"/>
                            </a:solidFill>
                            <a:latin typeface="Cambria Math"/>
                            <a:ea typeface="Cambria Math" panose="02040503050406030204" pitchFamily="18" charset="0"/>
                            <a:cs typeface="Times New Roman" panose="02020603050405020304" pitchFamily="18" charset="0"/>
                          </a:rPr>
                          <m:t>𝑥</m:t>
                        </m:r>
                      </m:e>
                    </m:acc>
                    <m:r>
                      <a:rPr lang="en-US" sz="2400" b="0" i="1" spc="100" smtClean="0">
                        <a:solidFill>
                          <a:schemeClr val="tx1"/>
                        </a:solidFill>
                        <a:latin typeface="Cambria Math"/>
                        <a:ea typeface="Cambria Math" panose="02040503050406030204" pitchFamily="18" charset="0"/>
                        <a:cs typeface="Times New Roman" panose="02020603050405020304" pitchFamily="18" charset="0"/>
                      </a:rPr>
                      <m:t> </m:t>
                    </m:r>
                    <m:r>
                      <a:rPr lang="en-US" sz="2400" i="1" spc="100">
                        <a:solidFill>
                          <a:schemeClr val="tx1"/>
                        </a:solidFill>
                        <a:latin typeface="Cambria Math"/>
                        <a:ea typeface="Cambria Math" panose="02040503050406030204" pitchFamily="18" charset="0"/>
                        <a:cs typeface="Times New Roman" panose="02020603050405020304" pitchFamily="18" charset="0"/>
                      </a:rPr>
                      <m:t>±2.58</m:t>
                    </m:r>
                    <m:d>
                      <m:dPr>
                        <m:ctrlPr>
                          <a:rPr lang="en-US" sz="2400" i="1" spc="100">
                            <a:solidFill>
                              <a:schemeClr val="tx1"/>
                            </a:solidFill>
                            <a:latin typeface="Cambria Math"/>
                            <a:ea typeface="Cambria Math" panose="02040503050406030204" pitchFamily="18" charset="0"/>
                            <a:cs typeface="Times New Roman" panose="02020603050405020304" pitchFamily="18" charset="0"/>
                          </a:rPr>
                        </m:ctrlPr>
                      </m:dPr>
                      <m:e>
                        <m:f>
                          <m:fPr>
                            <m:ctrlPr>
                              <a:rPr lang="en-US" sz="2400" i="1" spc="100">
                                <a:solidFill>
                                  <a:schemeClr val="tx1"/>
                                </a:solidFill>
                                <a:latin typeface="Cambria Math"/>
                                <a:ea typeface="Cambria Math" panose="02040503050406030204" pitchFamily="18" charset="0"/>
                                <a:cs typeface="Times New Roman" panose="02020603050405020304" pitchFamily="18" charset="0"/>
                              </a:rPr>
                            </m:ctrlPr>
                          </m:fPr>
                          <m:num>
                            <m:r>
                              <a:rPr lang="en-US" sz="2400" i="1" spc="100">
                                <a:solidFill>
                                  <a:schemeClr val="tx1"/>
                                </a:solidFill>
                                <a:latin typeface="Cambria Math"/>
                                <a:ea typeface="Cambria Math"/>
                                <a:cs typeface="Times New Roman" panose="02020603050405020304" pitchFamily="18" charset="0"/>
                              </a:rPr>
                              <m:t>𝜎</m:t>
                            </m:r>
                          </m:num>
                          <m:den>
                            <m:rad>
                              <m:radPr>
                                <m:degHide m:val="on"/>
                                <m:ctrlPr>
                                  <a:rPr lang="en-US" sz="2400" i="1" spc="100">
                                    <a:solidFill>
                                      <a:schemeClr val="tx1"/>
                                    </a:solidFill>
                                    <a:latin typeface="Cambria Math"/>
                                    <a:ea typeface="Cambria Math" panose="02040503050406030204" pitchFamily="18" charset="0"/>
                                    <a:cs typeface="Times New Roman" panose="02020603050405020304" pitchFamily="18" charset="0"/>
                                  </a:rPr>
                                </m:ctrlPr>
                              </m:radPr>
                              <m:deg/>
                              <m:e>
                                <m:r>
                                  <a:rPr lang="en-US" sz="2400" i="1" spc="100">
                                    <a:solidFill>
                                      <a:schemeClr val="tx1"/>
                                    </a:solidFill>
                                    <a:latin typeface="Cambria Math"/>
                                    <a:ea typeface="Cambria Math" panose="02040503050406030204" pitchFamily="18" charset="0"/>
                                    <a:cs typeface="Times New Roman" panose="02020603050405020304" pitchFamily="18" charset="0"/>
                                  </a:rPr>
                                  <m:t>𝑛</m:t>
                                </m:r>
                              </m:e>
                            </m:rad>
                          </m:den>
                        </m:f>
                      </m:e>
                    </m:d>
                  </m:oMath>
                </a14:m>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If standard deviation </a:t>
                </a:r>
                <a14:m>
                  <m:oMath xmlns:m="http://schemas.openxmlformats.org/officeDocument/2006/math">
                    <m:r>
                      <a:rPr lang="en-US" sz="2400" i="1" spc="100" smtClean="0">
                        <a:solidFill>
                          <a:schemeClr val="tx1"/>
                        </a:solidFill>
                        <a:latin typeface="Cambria Math"/>
                        <a:ea typeface="Cambria Math"/>
                        <a:cs typeface="Times New Roman" panose="02020603050405020304" pitchFamily="18" charset="0"/>
                      </a:rPr>
                      <m:t>𝜎</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of population is not known, </a:t>
                </a:r>
                <a14:m>
                  <m:oMath xmlns:m="http://schemas.openxmlformats.org/officeDocument/2006/math">
                    <m:r>
                      <a:rPr lang="en-US" sz="2400" b="0" i="1" spc="100" smtClean="0">
                        <a:solidFill>
                          <a:schemeClr val="tx1"/>
                        </a:solidFill>
                        <a:latin typeface="Cambria Math"/>
                        <a:ea typeface="Cambria Math" panose="02040503050406030204" pitchFamily="18" charset="0"/>
                        <a:cs typeface="Times New Roman" panose="02020603050405020304" pitchFamily="18" charset="0"/>
                      </a:rPr>
                      <m:t>𝑠</m:t>
                    </m:r>
                  </m:oMath>
                </a14:m>
                <a:r>
                  <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rPr>
                  <a:t> is used in equations.</a:t>
                </a:r>
              </a:p>
              <a:p>
                <a:pPr algn="just"/>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spc="100" dirty="0">
                  <a:solidFill>
                    <a:schemeClr val="tx1"/>
                  </a:solidFill>
                  <a:latin typeface="Calibri" panose="020F0502020204030204" pitchFamily="34" charset="0"/>
                  <a:ea typeface="Cambria Math" panose="020405030504060302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49AC3854-0C3D-4799-B58F-ECFDAAD0C08C}"/>
                  </a:ext>
                </a:extLst>
              </p:cNvPr>
              <p:cNvSpPr txBox="1">
                <a:spLocks noRot="1" noChangeAspect="1" noMove="1" noResize="1" noEditPoints="1" noAdjustHandles="1" noChangeArrowheads="1" noChangeShapeType="1" noTextEdit="1"/>
              </p:cNvSpPr>
              <p:nvPr/>
            </p:nvSpPr>
            <p:spPr>
              <a:xfrm>
                <a:off x="0" y="1008000"/>
                <a:ext cx="12240000" cy="6423169"/>
              </a:xfrm>
              <a:prstGeom prst="rect">
                <a:avLst/>
              </a:prstGeom>
              <a:blipFill>
                <a:blip r:embed="rId3"/>
                <a:stretch>
                  <a:fillRect l="-595" t="-376"/>
                </a:stretch>
              </a:blipFill>
              <a:ln w="57150">
                <a:solidFill>
                  <a:srgbClr val="69ABC3"/>
                </a:solidFill>
              </a:ln>
            </p:spPr>
            <p:txBody>
              <a:bodyPr/>
              <a:lstStyle/>
              <a:p>
                <a:r>
                  <a:rPr lang="en-IN">
                    <a:noFill/>
                  </a:rPr>
                  <a:t> </a:t>
                </a:r>
              </a:p>
            </p:txBody>
          </p:sp>
        </mc:Fallback>
      </mc:AlternateContent>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p:graphicFrame>
        <p:nvGraphicFramePr>
          <p:cNvPr id="4" name="Object 3"/>
          <p:cNvGraphicFramePr>
            <a:graphicFrameLocks noChangeAspect="1"/>
          </p:cNvGraphicFramePr>
          <p:nvPr>
            <p:extLst>
              <p:ext uri="{D42A27DB-BD31-4B8C-83A1-F6EECF244321}">
                <p14:modId xmlns:p14="http://schemas.microsoft.com/office/powerpoint/2010/main" val="3639206015"/>
              </p:ext>
            </p:extLst>
          </p:nvPr>
        </p:nvGraphicFramePr>
        <p:xfrm>
          <a:off x="2247900" y="1676400"/>
          <a:ext cx="914400" cy="198438"/>
        </p:xfrm>
        <a:graphic>
          <a:graphicData uri="http://schemas.openxmlformats.org/presentationml/2006/ole">
            <mc:AlternateContent xmlns:mc="http://schemas.openxmlformats.org/markup-compatibility/2006">
              <mc:Choice xmlns:v="urn:schemas-microsoft-com:vml" Requires="v">
                <p:oleObj spid="_x0000_s7183" name="Equation" r:id="rId4" imgW="914400" imgH="198720" progId="Equation.DSMT4">
                  <p:embed/>
                </p:oleObj>
              </mc:Choice>
              <mc:Fallback>
                <p:oleObj name="Equation" r:id="rId4" imgW="914400" imgH="198720" progId="Equation.DSMT4">
                  <p:embed/>
                  <p:pic>
                    <p:nvPicPr>
                      <p:cNvPr id="4" name="Object 3"/>
                      <p:cNvPicPr/>
                      <p:nvPr/>
                    </p:nvPicPr>
                    <p:blipFill>
                      <a:blip r:embed="rId5"/>
                      <a:stretch>
                        <a:fillRect/>
                      </a:stretch>
                    </p:blipFill>
                    <p:spPr>
                      <a:xfrm>
                        <a:off x="2247900" y="1676400"/>
                        <a:ext cx="914400" cy="198438"/>
                      </a:xfrm>
                      <a:prstGeom prst="rect">
                        <a:avLst/>
                      </a:prstGeom>
                    </p:spPr>
                  </p:pic>
                </p:oleObj>
              </mc:Fallback>
            </mc:AlternateContent>
          </a:graphicData>
        </a:graphic>
      </p:graphicFrame>
    </p:spTree>
    <p:extLst>
      <p:ext uri="{BB962C8B-B14F-4D97-AF65-F5344CB8AC3E}">
        <p14:creationId xmlns:p14="http://schemas.microsoft.com/office/powerpoint/2010/main" val="336520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10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ipe(left)">
                                      <p:cBhvr>
                                        <p:cTn id="37" dur="10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10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10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wipe(left)">
                                      <p:cBhvr>
                                        <p:cTn id="52" dur="10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wipe(left)">
                                      <p:cBhvr>
                                        <p:cTn id="57"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latin typeface="Calibri" pitchFamily="34" charset="0"/>
              </a:rPr>
              <a:t>Example </a:t>
            </a:r>
            <a:r>
              <a:rPr lang="en-US" sz="2400" b="1" spc="100" dirty="0" smtClean="0">
                <a:latin typeface="Calibri" pitchFamily="34" charset="0"/>
              </a:rPr>
              <a:t>5</a:t>
            </a:r>
            <a:endParaRPr lang="en-US" sz="2400" b="1" spc="100" dirty="0">
              <a:latin typeface="Calibri" pitchFamily="34" charset="0"/>
            </a:endParaRPr>
          </a:p>
          <a:p>
            <a:pPr algn="just"/>
            <a:r>
              <a:rPr lang="en-US" sz="2400" spc="100" dirty="0">
                <a:latin typeface="Calibri" pitchFamily="34" charset="0"/>
              </a:rPr>
              <a:t>A random sample of 100 Indians has an average life span of 71.8 years with standard deviation of 8.9 years. Can it be concluded that the average life span of an Indian is 70 years?</a:t>
            </a:r>
          </a:p>
          <a:p>
            <a:pPr algn="just"/>
            <a:r>
              <a:rPr lang="en-US" sz="2400" b="1" spc="100" dirty="0">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1" y="1971491"/>
                <a:ext cx="6217869" cy="8224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𝑛</m:t>
                      </m:r>
                      <m:r>
                        <a:rPr lang="en-US" sz="2400" i="1" smtClean="0">
                          <a:latin typeface="Cambria Math"/>
                        </a:rPr>
                        <m:t> =100,</m:t>
                      </m:r>
                      <m:r>
                        <a:rPr lang="en-US" sz="2400" b="0" i="0" smtClean="0">
                          <a:latin typeface="Cambria Math"/>
                        </a:rPr>
                        <m:t> </m:t>
                      </m:r>
                      <m:acc>
                        <m:accPr>
                          <m:chr m:val="̅"/>
                          <m:ctrlPr>
                            <a:rPr lang="en-US" sz="2400" b="0" i="1" smtClean="0">
                              <a:latin typeface="Cambria Math"/>
                            </a:rPr>
                          </m:ctrlPr>
                        </m:accPr>
                        <m:e>
                          <m:r>
                            <a:rPr lang="en-US" sz="2400" b="0" i="1" smtClean="0">
                              <a:latin typeface="Cambria Math"/>
                            </a:rPr>
                            <m:t>𝑥</m:t>
                          </m:r>
                        </m:e>
                      </m:acc>
                      <m:r>
                        <a:rPr lang="en-US" sz="2400" b="0" i="1" smtClean="0">
                          <a:latin typeface="Cambria Math"/>
                        </a:rPr>
                        <m:t>=71.8 </m:t>
                      </m:r>
                      <m:r>
                        <a:rPr lang="en-US" sz="2400" b="0" i="1" smtClean="0">
                          <a:latin typeface="Cambria Math"/>
                        </a:rPr>
                        <m:t>𝑦𝑒𝑎𝑟𝑠</m:t>
                      </m:r>
                      <m:r>
                        <a:rPr lang="en-US" sz="2400" b="0" i="1" smtClean="0">
                          <a:latin typeface="Cambria Math"/>
                        </a:rPr>
                        <m:t>,  </m:t>
                      </m:r>
                      <m:r>
                        <a:rPr lang="en-US" sz="2400" b="0" i="1" smtClean="0">
                          <a:latin typeface="Cambria Math"/>
                          <a:ea typeface="Cambria Math"/>
                        </a:rPr>
                        <m:t>𝜇</m:t>
                      </m:r>
                      <m:r>
                        <a:rPr lang="en-US" sz="2400" b="0" i="1" smtClean="0">
                          <a:latin typeface="Cambria Math"/>
                          <a:ea typeface="Cambria Math"/>
                        </a:rPr>
                        <m:t>=70 </m:t>
                      </m:r>
                      <m:r>
                        <a:rPr lang="en-US" sz="2400" b="0" i="1" smtClean="0">
                          <a:latin typeface="Cambria Math"/>
                          <a:ea typeface="Cambria Math"/>
                        </a:rPr>
                        <m:t>𝑦𝑒𝑎𝑟𝑠</m:t>
                      </m:r>
                      <m:r>
                        <a:rPr lang="en-US" sz="2400" b="0" i="1" smtClean="0">
                          <a:latin typeface="Cambria Math"/>
                          <a:ea typeface="Cambria Math"/>
                        </a:rPr>
                        <m:t>, </m:t>
                      </m:r>
                      <m:r>
                        <a:rPr lang="en-US" sz="2400" b="0" i="1" smtClean="0">
                          <a:latin typeface="Cambria Math"/>
                        </a:rPr>
                        <m:t>𝑠</m:t>
                      </m:r>
                      <m:r>
                        <a:rPr lang="en-US" sz="2400" b="0" i="1" smtClean="0">
                          <a:latin typeface="Cambria Math"/>
                        </a:rPr>
                        <m:t>=8.9 </m:t>
                      </m:r>
                      <m:r>
                        <a:rPr lang="en-US" sz="2400" b="0" i="1" smtClean="0">
                          <a:latin typeface="Cambria Math"/>
                        </a:rPr>
                        <m:t>𝑦𝑒𝑎𝑟𝑠</m:t>
                      </m:r>
                    </m:oMath>
                  </m:oMathPara>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 y="1971491"/>
                <a:ext cx="6217869" cy="822469"/>
              </a:xfrm>
              <a:prstGeom prst="rect">
                <a:avLst/>
              </a:prstGeom>
              <a:blipFill rotWithShape="1">
                <a:blip r:embed="rId2"/>
                <a:stretch>
                  <a:fillRect b="-5185"/>
                </a:stretch>
              </a:blipFill>
            </p:spPr>
            <p:txBody>
              <a:bodyPr/>
              <a:lstStyle/>
              <a:p>
                <a:r>
                  <a:rPr lang="en-IN">
                    <a:noFill/>
                  </a:rPr>
                  <a:t> </a:t>
                </a:r>
              </a:p>
            </p:txBody>
          </p:sp>
        </mc:Fallback>
      </mc:AlternateContent>
      <p:cxnSp>
        <p:nvCxnSpPr>
          <p:cNvPr id="8" name="Straight Connector 7"/>
          <p:cNvCxnSpPr/>
          <p:nvPr/>
        </p:nvCxnSpPr>
        <p:spPr>
          <a:xfrm>
            <a:off x="6310084" y="1971491"/>
            <a:ext cx="55336" cy="473170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36972" y="2929067"/>
                <a:ext cx="5959028" cy="1200329"/>
              </a:xfrm>
              <a:prstGeom prst="rect">
                <a:avLst/>
              </a:prstGeom>
              <a:noFill/>
            </p:spPr>
            <p:txBody>
              <a:bodyPr wrap="square" rtlCol="0">
                <a:spAutoFit/>
              </a:bodyPr>
              <a:lstStyle/>
              <a:p>
                <a:pPr marL="514350" indent="-514350" algn="just">
                  <a:buAutoNum type="romanLcParenBoth"/>
                </a:pPr>
                <a:r>
                  <a:rPr lang="en-US" sz="2400" b="1" spc="100" dirty="0">
                    <a:latin typeface="Calibri" pitchFamily="34" charset="0"/>
                  </a:rPr>
                  <a:t>Null Hypothesis</a:t>
                </a:r>
                <a:r>
                  <a:rPr lang="en-US" sz="2400" spc="100" dirty="0">
                    <a:latin typeface="Calibri" pitchFamily="34" charset="0"/>
                  </a:rPr>
                  <a:t> </a:t>
                </a:r>
                <a14:m>
                  <m:oMath xmlns:m="http://schemas.openxmlformats.org/officeDocument/2006/math">
                    <m:r>
                      <a:rPr lang="en-US" sz="2400" b="0" i="1" spc="100" smtClean="0">
                        <a:latin typeface="Cambria Math"/>
                      </a:rPr>
                      <m:t> </m:t>
                    </m:r>
                    <m:sSub>
                      <m:sSubPr>
                        <m:ctrlPr>
                          <a:rPr lang="en-US" sz="2400" b="0" i="1" spc="100" smtClean="0">
                            <a:latin typeface="Cambria Math"/>
                          </a:rPr>
                        </m:ctrlPr>
                      </m:sSubPr>
                      <m:e>
                        <m:r>
                          <a:rPr lang="en-US" sz="2400" b="0" i="1" spc="100" smtClean="0">
                            <a:latin typeface="Cambria Math"/>
                          </a:rPr>
                          <m:t>𝐻</m:t>
                        </m:r>
                      </m:e>
                      <m:sub>
                        <m:r>
                          <a:rPr lang="en-US" sz="2400" b="0" i="1" spc="100" smtClean="0">
                            <a:latin typeface="Cambria Math"/>
                          </a:rPr>
                          <m:t>0</m:t>
                        </m:r>
                      </m:sub>
                    </m:sSub>
                    <m:r>
                      <a:rPr lang="en-US" sz="2400" b="0" i="1" spc="100" smtClean="0">
                        <a:latin typeface="Cambria Math"/>
                      </a:rPr>
                      <m:t> :</m:t>
                    </m:r>
                  </m:oMath>
                </a14:m>
                <a:r>
                  <a:rPr lang="en-US" sz="2400" dirty="0">
                    <a:ea typeface="Cambria Math"/>
                  </a:rPr>
                  <a:t> </a:t>
                </a:r>
                <a14:m>
                  <m:oMath xmlns:m="http://schemas.openxmlformats.org/officeDocument/2006/math">
                    <m:r>
                      <a:rPr lang="en-US" sz="2400" i="1">
                        <a:latin typeface="Cambria Math"/>
                        <a:ea typeface="Cambria Math"/>
                      </a:rPr>
                      <m:t>𝜇</m:t>
                    </m:r>
                    <m:r>
                      <a:rPr lang="en-US" sz="2400" i="1">
                        <a:latin typeface="Cambria Math"/>
                        <a:ea typeface="Cambria Math"/>
                      </a:rPr>
                      <m:t>=70 </m:t>
                    </m:r>
                    <m:r>
                      <a:rPr lang="en-US" sz="2400" i="1">
                        <a:latin typeface="Cambria Math"/>
                        <a:ea typeface="Cambria Math"/>
                      </a:rPr>
                      <m:t>𝑦𝑒𝑎𝑟𝑠</m:t>
                    </m:r>
                  </m:oMath>
                </a14:m>
                <a:r>
                  <a:rPr lang="en-US" sz="2400" spc="100" dirty="0">
                    <a:latin typeface="Calibri" pitchFamily="34" charset="0"/>
                  </a:rPr>
                  <a:t>, i.e. the average life span of an Indian is 70 years. </a:t>
                </a:r>
              </a:p>
            </p:txBody>
          </p:sp>
        </mc:Choice>
        <mc:Fallback xmlns="">
          <p:sp>
            <p:nvSpPr>
              <p:cNvPr id="9" name="TextBox 8"/>
              <p:cNvSpPr txBox="1">
                <a:spLocks noRot="1" noChangeAspect="1" noMove="1" noResize="1" noEditPoints="1" noAdjustHandles="1" noChangeArrowheads="1" noChangeShapeType="1" noTextEdit="1"/>
              </p:cNvSpPr>
              <p:nvPr/>
            </p:nvSpPr>
            <p:spPr>
              <a:xfrm>
                <a:off x="136972" y="2929067"/>
                <a:ext cx="5959028" cy="1200329"/>
              </a:xfrm>
              <a:prstGeom prst="rect">
                <a:avLst/>
              </a:prstGeom>
              <a:blipFill rotWithShape="1">
                <a:blip r:embed="rId3"/>
                <a:stretch>
                  <a:fillRect l="-1534" t="-4569" r="-1534"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 y="4015551"/>
                <a:ext cx="6427645" cy="830997"/>
              </a:xfrm>
              <a:prstGeom prst="rect">
                <a:avLst/>
              </a:prstGeom>
              <a:noFill/>
            </p:spPr>
            <p:txBody>
              <a:bodyPr wrap="square" rtlCol="0">
                <a:spAutoFit/>
              </a:bodyPr>
              <a:lstStyle/>
              <a:p>
                <a:r>
                  <a:rPr lang="en-US" sz="2400" spc="100" dirty="0">
                    <a:latin typeface="Calibri" pitchFamily="34" charset="0"/>
                  </a:rPr>
                  <a:t>(ii)  </a:t>
                </a:r>
                <a:r>
                  <a:rPr lang="en-US" sz="2400" b="1" spc="100" dirty="0">
                    <a:latin typeface="Calibri" pitchFamily="34" charset="0"/>
                  </a:rPr>
                  <a:t>Alternative Hypothesis</a:t>
                </a:r>
                <a:r>
                  <a:rPr lang="en-US" sz="2400" spc="100" dirty="0">
                    <a:latin typeface="Calibri" pitchFamily="34" charset="0"/>
                  </a:rPr>
                  <a:t> </a:t>
                </a:r>
                <a14:m>
                  <m:oMath xmlns:m="http://schemas.openxmlformats.org/officeDocument/2006/math">
                    <m:sSub>
                      <m:sSubPr>
                        <m:ctrlPr>
                          <a:rPr lang="en-US" sz="2400" i="1" spc="100" smtClean="0">
                            <a:latin typeface="Cambria Math"/>
                          </a:rPr>
                        </m:ctrlPr>
                      </m:sSubPr>
                      <m:e>
                        <m:r>
                          <a:rPr lang="en-US" sz="2400" b="0" i="1" spc="100" smtClean="0">
                            <a:latin typeface="Cambria Math"/>
                          </a:rPr>
                          <m:t>𝐻</m:t>
                        </m:r>
                      </m:e>
                      <m:sub>
                        <m:r>
                          <a:rPr lang="en-US" sz="2400" b="0" i="1" spc="100" smtClean="0">
                            <a:latin typeface="Cambria Math"/>
                          </a:rPr>
                          <m:t>1</m:t>
                        </m:r>
                      </m:sub>
                    </m:sSub>
                    <m:r>
                      <a:rPr lang="en-US" sz="2400" b="0" i="1" spc="100" smtClean="0">
                        <a:latin typeface="Cambria Math"/>
                      </a:rPr>
                      <m:t> :</m:t>
                    </m:r>
                    <m:r>
                      <a:rPr lang="en-US" sz="2400" i="1">
                        <a:latin typeface="Cambria Math"/>
                        <a:ea typeface="Cambria Math"/>
                      </a:rPr>
                      <m:t>𝜇</m:t>
                    </m:r>
                    <m:r>
                      <a:rPr lang="en-US" sz="2400" i="1" smtClean="0">
                        <a:latin typeface="Cambria Math"/>
                        <a:ea typeface="Cambria Math"/>
                      </a:rPr>
                      <m:t>≠</m:t>
                    </m:r>
                    <m:r>
                      <a:rPr lang="en-US" sz="2400" i="1">
                        <a:latin typeface="Cambria Math"/>
                        <a:ea typeface="Cambria Math"/>
                      </a:rPr>
                      <m:t>70 </m:t>
                    </m:r>
                    <m:r>
                      <a:rPr lang="en-US" sz="2400" i="1">
                        <a:latin typeface="Cambria Math"/>
                        <a:ea typeface="Cambria Math"/>
                      </a:rPr>
                      <m:t>𝑦𝑒𝑎𝑟𝑠</m:t>
                    </m:r>
                  </m:oMath>
                </a14:m>
                <a:endParaRPr lang="en-IN" sz="2400" spc="100" dirty="0">
                  <a:latin typeface="Calibri" pitchFamily="34" charset="0"/>
                </a:endParaRPr>
              </a:p>
              <a:p>
                <a:r>
                  <a:rPr lang="en-IN" sz="2400" spc="100" dirty="0">
                    <a:latin typeface="Calibri" pitchFamily="34" charset="0"/>
                  </a:rPr>
                  <a:t>      (Two tailed test)</a:t>
                </a:r>
                <a:r>
                  <a:rPr lang="en-IN"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1" y="4015551"/>
                <a:ext cx="6427645" cy="830997"/>
              </a:xfrm>
              <a:prstGeom prst="rect">
                <a:avLst/>
              </a:prstGeom>
              <a:blipFill rotWithShape="1">
                <a:blip r:embed="rId4"/>
                <a:stretch>
                  <a:fillRect l="-1423"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 y="4780508"/>
                <a:ext cx="4965590" cy="461665"/>
              </a:xfrm>
              <a:prstGeom prst="rect">
                <a:avLst/>
              </a:prstGeom>
              <a:noFill/>
            </p:spPr>
            <p:txBody>
              <a:bodyPr wrap="none" rtlCol="0">
                <a:spAutoFit/>
              </a:bodyPr>
              <a:lstStyle/>
              <a:p>
                <a:r>
                  <a:rPr lang="en-US" sz="2400" spc="100" dirty="0">
                    <a:latin typeface="Calibri" pitchFamily="34" charset="0"/>
                  </a:rPr>
                  <a:t>(iii)  </a:t>
                </a:r>
                <a:r>
                  <a:rPr lang="en-US" sz="2400" b="1" spc="100" dirty="0">
                    <a:latin typeface="Calibri" pitchFamily="34" charset="0"/>
                  </a:rPr>
                  <a:t>Level of significance</a:t>
                </a:r>
                <a:r>
                  <a:rPr lang="en-US" sz="2400" spc="100" dirty="0">
                    <a:latin typeface="Calibri" pitchFamily="34" charset="0"/>
                  </a:rPr>
                  <a:t> </a:t>
                </a:r>
                <a14:m>
                  <m:oMath xmlns:m="http://schemas.openxmlformats.org/officeDocument/2006/math">
                    <m:r>
                      <a:rPr lang="en-US" sz="2400" i="1" spc="100" smtClean="0">
                        <a:latin typeface="Cambria Math"/>
                        <a:ea typeface="Cambria Math"/>
                      </a:rPr>
                      <m:t>∝</m:t>
                    </m:r>
                    <m:r>
                      <a:rPr lang="en-US" sz="2400" b="0" i="1" spc="100" smtClean="0">
                        <a:latin typeface="Cambria Math"/>
                        <a:ea typeface="Cambria Math"/>
                      </a:rPr>
                      <m:t> =0.05</m:t>
                    </m:r>
                  </m:oMath>
                </a14:m>
                <a:endParaRPr lang="en-IN" sz="2400" spc="100" dirty="0">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 y="4780508"/>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0" y="5242173"/>
            <a:ext cx="2676117" cy="461665"/>
          </a:xfrm>
          <a:prstGeom prst="rect">
            <a:avLst/>
          </a:prstGeom>
          <a:noFill/>
        </p:spPr>
        <p:txBody>
          <a:bodyPr wrap="none" rtlCol="0">
            <a:spAutoFit/>
          </a:bodyPr>
          <a:lstStyle/>
          <a:p>
            <a:r>
              <a:rPr lang="en-US" sz="2400" spc="100" dirty="0">
                <a:latin typeface="Calibri" pitchFamily="34" charset="0"/>
              </a:rPr>
              <a:t>(iv)  </a:t>
            </a:r>
            <a:r>
              <a:rPr lang="en-US" sz="2400" b="1" spc="100" dirty="0">
                <a:latin typeface="Calibri" pitchFamily="34" charset="0"/>
              </a:rPr>
              <a:t>Test statistics</a:t>
            </a:r>
            <a:endParaRPr lang="en-IN" sz="2400" b="1" spc="100" dirty="0">
              <a:latin typeface="Calibri" pitchFamily="34" charset="0"/>
            </a:endParaRPr>
          </a:p>
        </p:txBody>
      </p:sp>
      <mc:AlternateContent xmlns:mc="http://schemas.openxmlformats.org/markup-compatibility/2006" xmlns:a14="http://schemas.microsoft.com/office/drawing/2010/main">
        <mc:Choice Requires="a14">
          <p:sp>
            <p:nvSpPr>
              <p:cNvPr id="13" name="TextBox 12"/>
              <p:cNvSpPr txBox="1"/>
              <p:nvPr/>
            </p:nvSpPr>
            <p:spPr>
              <a:xfrm>
                <a:off x="136972" y="5696765"/>
                <a:ext cx="6228448" cy="10064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a:rPr>
                        <m:t>     </m:t>
                      </m:r>
                      <m:r>
                        <a:rPr lang="en-US" sz="2000" b="0" i="1" smtClean="0">
                          <a:latin typeface="Cambria Math"/>
                        </a:rPr>
                        <m:t>𝑍</m:t>
                      </m:r>
                      <m:r>
                        <a:rPr lang="en-US" sz="2000" b="0" i="1" smtClean="0">
                          <a:latin typeface="Cambria Math"/>
                        </a:rPr>
                        <m:t>= </m:t>
                      </m:r>
                      <m:f>
                        <m:fPr>
                          <m:ctrlPr>
                            <a:rPr lang="en-US" sz="2000" b="0" i="1" smtClean="0">
                              <a:latin typeface="Cambria Math"/>
                            </a:rPr>
                          </m:ctrlPr>
                        </m:fPr>
                        <m:num>
                          <m:acc>
                            <m:accPr>
                              <m:chr m:val="̅"/>
                              <m:ctrlPr>
                                <a:rPr lang="en-US" sz="2000" b="0" i="1" smtClean="0">
                                  <a:latin typeface="Cambria Math"/>
                                </a:rPr>
                              </m:ctrlPr>
                            </m:accPr>
                            <m:e>
                              <m:r>
                                <a:rPr lang="en-US" sz="2000" b="0" i="1" smtClean="0">
                                  <a:latin typeface="Cambria Math"/>
                                </a:rPr>
                                <m:t>𝑥</m:t>
                              </m:r>
                            </m:e>
                          </m:acc>
                          <m:r>
                            <a:rPr lang="en-US" sz="2000" b="0" i="1" smtClean="0">
                              <a:latin typeface="Cambria Math"/>
                            </a:rPr>
                            <m:t>−</m:t>
                          </m:r>
                          <m:r>
                            <a:rPr lang="en-US" sz="2000" b="0" i="1" smtClean="0">
                              <a:latin typeface="Cambria Math"/>
                              <a:ea typeface="Cambria Math"/>
                            </a:rPr>
                            <m:t>𝜇</m:t>
                          </m:r>
                        </m:num>
                        <m:den>
                          <m:d>
                            <m:dPr>
                              <m:ctrlPr>
                                <a:rPr lang="en-US" sz="2000" b="0" i="1" smtClean="0">
                                  <a:latin typeface="Cambria Math"/>
                                </a:rPr>
                              </m:ctrlPr>
                            </m:dPr>
                            <m:e>
                              <m:f>
                                <m:fPr>
                                  <m:ctrlPr>
                                    <a:rPr lang="en-US" sz="2000" b="0" i="1" smtClean="0">
                                      <a:latin typeface="Cambria Math"/>
                                    </a:rPr>
                                  </m:ctrlPr>
                                </m:fPr>
                                <m:num>
                                  <m:r>
                                    <a:rPr lang="en-US" sz="2000" b="0" i="1" smtClean="0">
                                      <a:latin typeface="Cambria Math"/>
                                    </a:rPr>
                                    <m:t>𝑠</m:t>
                                  </m:r>
                                </m:num>
                                <m:den>
                                  <m:rad>
                                    <m:radPr>
                                      <m:degHide m:val="on"/>
                                      <m:ctrlPr>
                                        <a:rPr lang="en-US" sz="2000" b="0" i="1" smtClean="0">
                                          <a:latin typeface="Cambria Math"/>
                                        </a:rPr>
                                      </m:ctrlPr>
                                    </m:radPr>
                                    <m:deg/>
                                    <m:e>
                                      <m:r>
                                        <a:rPr lang="en-US" sz="2000" b="0" i="1" smtClean="0">
                                          <a:latin typeface="Cambria Math"/>
                                        </a:rPr>
                                        <m:t>𝑛</m:t>
                                      </m:r>
                                    </m:e>
                                  </m:rad>
                                </m:den>
                              </m:f>
                            </m:e>
                          </m:d>
                        </m:den>
                      </m:f>
                      <m:r>
                        <a:rPr lang="en-US" sz="2000" b="0" i="1" smtClean="0">
                          <a:latin typeface="Cambria Math"/>
                        </a:rPr>
                        <m:t>=</m:t>
                      </m:r>
                      <m:f>
                        <m:fPr>
                          <m:ctrlPr>
                            <a:rPr lang="en-US" sz="2000" b="0" i="1" smtClean="0">
                              <a:latin typeface="Cambria Math"/>
                            </a:rPr>
                          </m:ctrlPr>
                        </m:fPr>
                        <m:num>
                          <m:r>
                            <a:rPr lang="en-US" sz="2000" b="0" i="1" smtClean="0">
                              <a:latin typeface="Cambria Math"/>
                            </a:rPr>
                            <m:t>71.8−70</m:t>
                          </m:r>
                        </m:num>
                        <m:den>
                          <m:d>
                            <m:dPr>
                              <m:ctrlPr>
                                <a:rPr lang="en-US" sz="2000" b="0" i="1" smtClean="0">
                                  <a:latin typeface="Cambria Math"/>
                                </a:rPr>
                              </m:ctrlPr>
                            </m:dPr>
                            <m:e>
                              <m:f>
                                <m:fPr>
                                  <m:ctrlPr>
                                    <a:rPr lang="en-US" sz="2000" b="0" i="1" smtClean="0">
                                      <a:latin typeface="Cambria Math"/>
                                    </a:rPr>
                                  </m:ctrlPr>
                                </m:fPr>
                                <m:num>
                                  <m:r>
                                    <a:rPr lang="en-US" sz="2000" b="0" i="1" smtClean="0">
                                      <a:latin typeface="Cambria Math"/>
                                    </a:rPr>
                                    <m:t>8.9</m:t>
                                  </m:r>
                                </m:num>
                                <m:den>
                                  <m:rad>
                                    <m:radPr>
                                      <m:degHide m:val="on"/>
                                      <m:ctrlPr>
                                        <a:rPr lang="en-US" sz="2000" b="0" i="1" smtClean="0">
                                          <a:latin typeface="Cambria Math"/>
                                        </a:rPr>
                                      </m:ctrlPr>
                                    </m:radPr>
                                    <m:deg/>
                                    <m:e>
                                      <m:r>
                                        <a:rPr lang="en-US" sz="2000" b="0" i="1" smtClean="0">
                                          <a:latin typeface="Cambria Math"/>
                                        </a:rPr>
                                        <m:t>100</m:t>
                                      </m:r>
                                    </m:e>
                                  </m:rad>
                                </m:den>
                              </m:f>
                            </m:e>
                          </m:d>
                        </m:den>
                      </m:f>
                      <m:r>
                        <a:rPr lang="en-US" sz="2000" b="0" i="1" smtClean="0">
                          <a:latin typeface="Cambria Math"/>
                        </a:rPr>
                        <m:t>=2.02</m:t>
                      </m:r>
                    </m:oMath>
                  </m:oMathPara>
                </a14:m>
                <a:endParaRPr lang="en-IN"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36972" y="5696765"/>
                <a:ext cx="6228448" cy="1006429"/>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474707" y="2014279"/>
                <a:ext cx="16030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r>
                            <a:rPr lang="en-US" sz="2400" b="0" i="1" smtClean="0">
                              <a:latin typeface="Cambria Math"/>
                            </a:rPr>
                            <m:t>𝑍</m:t>
                          </m:r>
                        </m:e>
                      </m:d>
                      <m:r>
                        <a:rPr lang="en-US" sz="2400" b="0" i="1" smtClean="0">
                          <a:latin typeface="Cambria Math"/>
                        </a:rPr>
                        <m:t>=2.02</m:t>
                      </m:r>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474707" y="2014279"/>
                <a:ext cx="1603068" cy="461665"/>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27645" y="2526703"/>
                <a:ext cx="4287649" cy="461665"/>
              </a:xfrm>
              <a:prstGeom prst="rect">
                <a:avLst/>
              </a:prstGeom>
              <a:noFill/>
            </p:spPr>
            <p:txBody>
              <a:bodyPr wrap="none" rtlCol="0">
                <a:spAutoFit/>
              </a:bodyPr>
              <a:lstStyle/>
              <a:p>
                <a:r>
                  <a:rPr lang="en-US" sz="2400" dirty="0">
                    <a:latin typeface="Calibri" pitchFamily="34" charset="0"/>
                  </a:rPr>
                  <a:t>(v)  </a:t>
                </a:r>
                <a:r>
                  <a:rPr lang="en-US" sz="2400" b="1" dirty="0">
                    <a:latin typeface="Calibri" pitchFamily="34" charset="0"/>
                  </a:rPr>
                  <a:t>Critical value</a:t>
                </a:r>
                <a:r>
                  <a:rPr lang="en-US" sz="2400" dirty="0">
                    <a:latin typeface="Calibri" pitchFamily="34" charset="0"/>
                  </a:rPr>
                  <a:t>   </a:t>
                </a:r>
                <a14:m>
                  <m:oMath xmlns:m="http://schemas.openxmlformats.org/officeDocument/2006/math">
                    <m:d>
                      <m:dPr>
                        <m:begChr m:val="|"/>
                        <m:endChr m:val="|"/>
                        <m:ctrlPr>
                          <a:rPr lang="en-US" sz="2400" b="0" i="1" smtClean="0">
                            <a:latin typeface="Cambria Math"/>
                          </a:rPr>
                        </m:ctrlPr>
                      </m:dPr>
                      <m:e>
                        <m:sSub>
                          <m:sSubPr>
                            <m:ctrlPr>
                              <a:rPr lang="en-US" sz="2400" i="1">
                                <a:latin typeface="Cambria Math"/>
                              </a:rPr>
                            </m:ctrlPr>
                          </m:sSubPr>
                          <m:e>
                            <m:r>
                              <a:rPr lang="en-US" sz="2400" i="1">
                                <a:latin typeface="Cambria Math"/>
                              </a:rPr>
                              <m:t>𝑍</m:t>
                            </m:r>
                          </m:e>
                          <m:sub>
                            <m:r>
                              <a:rPr lang="en-US" sz="2400" i="1">
                                <a:latin typeface="Cambria Math"/>
                              </a:rPr>
                              <m:t>0.05</m:t>
                            </m:r>
                          </m:sub>
                        </m:sSub>
                      </m:e>
                    </m:d>
                    <m:r>
                      <a:rPr lang="en-US" sz="2400" b="0" i="1" smtClean="0">
                        <a:latin typeface="Cambria Math"/>
                      </a:rPr>
                      <m:t>=1.96</m:t>
                    </m:r>
                  </m:oMath>
                </a14:m>
                <a:endParaRPr lang="en-IN" sz="2400" dirty="0">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427645" y="2526703"/>
                <a:ext cx="4287649" cy="461665"/>
              </a:xfrm>
              <a:prstGeom prst="rect">
                <a:avLst/>
              </a:prstGeom>
              <a:blipFill rotWithShape="1">
                <a:blip r:embed="rId8"/>
                <a:stretch>
                  <a:fillRect l="-2131"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418390" y="2988368"/>
                <a:ext cx="5832000" cy="1938992"/>
              </a:xfrm>
              <a:prstGeom prst="rect">
                <a:avLst/>
              </a:prstGeom>
              <a:noFill/>
            </p:spPr>
            <p:txBody>
              <a:bodyPr wrap="square" rtlCol="0">
                <a:spAutoFit/>
              </a:bodyPr>
              <a:lstStyle/>
              <a:p>
                <a:r>
                  <a:rPr lang="en-US" sz="2400" spc="100" dirty="0">
                    <a:latin typeface="Calibri" pitchFamily="34" charset="0"/>
                  </a:rPr>
                  <a:t>(vi)  </a:t>
                </a:r>
                <a:r>
                  <a:rPr lang="en-US" sz="2400" b="1" spc="100" dirty="0">
                    <a:latin typeface="Calibri" pitchFamily="34" charset="0"/>
                  </a:rPr>
                  <a:t>Decision</a:t>
                </a:r>
                <a:endParaRPr lang="en-US" sz="2400" spc="100" dirty="0">
                  <a:latin typeface="Calibri" pitchFamily="34" charset="0"/>
                </a:endParaRPr>
              </a:p>
              <a:p>
                <a:r>
                  <a:rPr lang="en-US" sz="2400" spc="100" dirty="0">
                    <a:latin typeface="Calibri" pitchFamily="34" charset="0"/>
                  </a:rPr>
                  <a:t>        Since </a:t>
                </a:r>
                <a14:m>
                  <m:oMath xmlns:m="http://schemas.openxmlformats.org/officeDocument/2006/math">
                    <m:d>
                      <m:dPr>
                        <m:begChr m:val="|"/>
                        <m:endChr m:val="|"/>
                        <m:ctrlPr>
                          <a:rPr lang="en-US" sz="2400" i="1" spc="100" smtClean="0">
                            <a:latin typeface="Cambria Math"/>
                          </a:rPr>
                        </m:ctrlPr>
                      </m:dPr>
                      <m:e>
                        <m:r>
                          <a:rPr lang="en-US" sz="2400" b="0" i="1" spc="100" smtClean="0">
                            <a:latin typeface="Cambria Math"/>
                          </a:rPr>
                          <m:t>𝑍</m:t>
                        </m:r>
                      </m:e>
                    </m:d>
                    <m:r>
                      <a:rPr lang="en-US" sz="2400" b="0" i="1" spc="100" smtClean="0">
                        <a:latin typeface="Cambria Math"/>
                      </a:rPr>
                      <m:t>&gt;</m:t>
                    </m:r>
                    <m:d>
                      <m:dPr>
                        <m:begChr m:val="|"/>
                        <m:endChr m:val="|"/>
                        <m:ctrlPr>
                          <a:rPr lang="en-US" sz="2400" b="0" i="1" spc="100" smtClean="0">
                            <a:latin typeface="Cambria Math"/>
                          </a:rPr>
                        </m:ctrlPr>
                      </m:dPr>
                      <m:e>
                        <m:sSub>
                          <m:sSubPr>
                            <m:ctrlPr>
                              <a:rPr lang="en-US" sz="2400" i="1">
                                <a:latin typeface="Cambria Math"/>
                              </a:rPr>
                            </m:ctrlPr>
                          </m:sSubPr>
                          <m:e>
                            <m:r>
                              <a:rPr lang="en-US" sz="2400" i="1">
                                <a:latin typeface="Cambria Math"/>
                              </a:rPr>
                              <m:t>𝑍</m:t>
                            </m:r>
                          </m:e>
                          <m:sub>
                            <m:r>
                              <a:rPr lang="en-US" sz="2400" i="1">
                                <a:latin typeface="Cambria Math"/>
                              </a:rPr>
                              <m:t>0.05</m:t>
                            </m:r>
                          </m:sub>
                        </m:sSub>
                      </m:e>
                    </m:d>
                  </m:oMath>
                </a14:m>
                <a:r>
                  <a:rPr lang="en-IN" sz="2400" spc="100" dirty="0">
                    <a:latin typeface="Calibri" pitchFamily="34" charset="0"/>
                  </a:rPr>
                  <a:t>, the null </a:t>
                </a:r>
              </a:p>
              <a:p>
                <a:r>
                  <a:rPr lang="en-IN" sz="2400" spc="100" dirty="0">
                    <a:latin typeface="Calibri" pitchFamily="34" charset="0"/>
                  </a:rPr>
                  <a:t>        hypothesis is rejected at 5% level of </a:t>
                </a:r>
              </a:p>
              <a:p>
                <a:r>
                  <a:rPr lang="en-IN" sz="2400" spc="100" dirty="0">
                    <a:latin typeface="Calibri" pitchFamily="34" charset="0"/>
                  </a:rPr>
                  <a:t>        significance. i.e. , the average life </a:t>
                </a:r>
              </a:p>
              <a:p>
                <a:r>
                  <a:rPr lang="en-IN" sz="2400" spc="100" dirty="0">
                    <a:latin typeface="Calibri" pitchFamily="34" charset="0"/>
                  </a:rPr>
                  <a:t>        span of an Indian is not 70 years.</a:t>
                </a:r>
              </a:p>
            </p:txBody>
          </p:sp>
        </mc:Choice>
        <mc:Fallback xmlns="">
          <p:sp>
            <p:nvSpPr>
              <p:cNvPr id="16" name="TextBox 15"/>
              <p:cNvSpPr txBox="1">
                <a:spLocks noRot="1" noChangeAspect="1" noMove="1" noResize="1" noEditPoints="1" noAdjustHandles="1" noChangeArrowheads="1" noChangeShapeType="1" noTextEdit="1"/>
              </p:cNvSpPr>
              <p:nvPr/>
            </p:nvSpPr>
            <p:spPr>
              <a:xfrm>
                <a:off x="6418390" y="2988368"/>
                <a:ext cx="5832000" cy="1938992"/>
              </a:xfrm>
              <a:prstGeom prst="rect">
                <a:avLst/>
              </a:prstGeom>
              <a:blipFill rotWithShape="1">
                <a:blip r:embed="rId9"/>
                <a:stretch>
                  <a:fillRect l="-1672" t="-2516" r="-731" b="-6289"/>
                </a:stretch>
              </a:blipFill>
            </p:spPr>
            <p:txBody>
              <a:bodyPr/>
              <a:lstStyle/>
              <a:p>
                <a:r>
                  <a:rPr lang="en-IN">
                    <a:noFill/>
                  </a:rPr>
                  <a:t> </a:t>
                </a:r>
              </a:p>
            </p:txBody>
          </p:sp>
        </mc:Fallback>
      </mc:AlternateContent>
    </p:spTree>
    <p:extLst>
      <p:ext uri="{BB962C8B-B14F-4D97-AF65-F5344CB8AC3E}">
        <p14:creationId xmlns:p14="http://schemas.microsoft.com/office/powerpoint/2010/main" val="301578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1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1000"/>
                                        <p:tgtEl>
                                          <p:spTgt spid="1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1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1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latin typeface="Calibri" pitchFamily="34" charset="0"/>
              </a:rPr>
              <a:t>Example 10</a:t>
            </a:r>
          </a:p>
          <a:p>
            <a:pPr algn="just"/>
            <a:r>
              <a:rPr lang="en-US" sz="2400" spc="100" dirty="0">
                <a:latin typeface="Calibri" pitchFamily="34" charset="0"/>
              </a:rPr>
              <a:t>A random sample of 400 members is found to have a mean of 4.45 cm. Can it be reasonably regarded as a sample from a large population whose mean is 5 cm and variance is 4 cm?</a:t>
            </a:r>
          </a:p>
          <a:p>
            <a:pPr algn="just"/>
            <a:r>
              <a:rPr lang="en-US" sz="2400" b="1" spc="100" dirty="0">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1" y="1971491"/>
                <a:ext cx="6217869" cy="8646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𝑛</m:t>
                      </m:r>
                      <m:r>
                        <a:rPr lang="en-US" sz="2400" i="1" smtClean="0">
                          <a:latin typeface="Cambria Math"/>
                        </a:rPr>
                        <m:t> =400,</m:t>
                      </m:r>
                      <m:r>
                        <a:rPr lang="en-US" sz="2400" b="0" i="0" smtClean="0">
                          <a:latin typeface="Cambria Math"/>
                        </a:rPr>
                        <m:t> </m:t>
                      </m:r>
                      <m:acc>
                        <m:accPr>
                          <m:chr m:val="̅"/>
                          <m:ctrlPr>
                            <a:rPr lang="en-US" sz="2400" b="0" i="1" smtClean="0">
                              <a:latin typeface="Cambria Math"/>
                            </a:rPr>
                          </m:ctrlPr>
                        </m:accPr>
                        <m:e>
                          <m:r>
                            <a:rPr lang="en-US" sz="2400" b="0" i="1" smtClean="0">
                              <a:latin typeface="Cambria Math"/>
                            </a:rPr>
                            <m:t>𝑥</m:t>
                          </m:r>
                        </m:e>
                      </m:acc>
                      <m:r>
                        <a:rPr lang="en-US" sz="2400" b="0" i="1" smtClean="0">
                          <a:latin typeface="Cambria Math"/>
                        </a:rPr>
                        <m:t>=4.45 </m:t>
                      </m:r>
                      <m:r>
                        <a:rPr lang="en-US" sz="2400" b="0" i="1" smtClean="0">
                          <a:latin typeface="Cambria Math"/>
                        </a:rPr>
                        <m:t>𝑐𝑚</m:t>
                      </m:r>
                      <m:r>
                        <a:rPr lang="en-US" sz="2400" b="0" i="1" smtClean="0">
                          <a:latin typeface="Cambria Math"/>
                        </a:rPr>
                        <m:t>,  </m:t>
                      </m:r>
                      <m:r>
                        <a:rPr lang="en-US" sz="2400" b="0" i="1" smtClean="0">
                          <a:latin typeface="Cambria Math"/>
                          <a:ea typeface="Cambria Math"/>
                        </a:rPr>
                        <m:t>𝜇</m:t>
                      </m:r>
                      <m:r>
                        <a:rPr lang="en-US" sz="2400" b="0" i="1" smtClean="0">
                          <a:latin typeface="Cambria Math"/>
                          <a:ea typeface="Cambria Math"/>
                        </a:rPr>
                        <m:t>=5 </m:t>
                      </m:r>
                      <m:r>
                        <a:rPr lang="en-US" sz="2400" b="0" i="1" smtClean="0">
                          <a:latin typeface="Cambria Math"/>
                          <a:ea typeface="Cambria Math"/>
                        </a:rPr>
                        <m:t>𝑐𝑚</m:t>
                      </m:r>
                      <m:r>
                        <a:rPr lang="en-US" sz="2400" b="0" i="1" smtClean="0">
                          <a:latin typeface="Cambria Math"/>
                          <a:ea typeface="Cambria Math"/>
                        </a:rPr>
                        <m:t>, </m:t>
                      </m:r>
                      <m:r>
                        <a:rPr lang="en-US" sz="2400" b="0" i="1" smtClean="0">
                          <a:latin typeface="Cambria Math"/>
                          <a:ea typeface="Cambria Math"/>
                        </a:rPr>
                        <m:t>𝜎</m:t>
                      </m:r>
                      <m:r>
                        <a:rPr lang="en-US" sz="2400" b="0" i="1" smtClean="0">
                          <a:latin typeface="Cambria Math"/>
                        </a:rPr>
                        <m:t>=</m:t>
                      </m:r>
                      <m:rad>
                        <m:radPr>
                          <m:degHide m:val="on"/>
                          <m:ctrlPr>
                            <a:rPr lang="en-US" sz="2400" b="0" i="1" smtClean="0">
                              <a:latin typeface="Cambria Math"/>
                            </a:rPr>
                          </m:ctrlPr>
                        </m:radPr>
                        <m:deg/>
                        <m:e>
                          <m:r>
                            <a:rPr lang="en-US" sz="2400" b="0" i="1" smtClean="0">
                              <a:latin typeface="Cambria Math"/>
                            </a:rPr>
                            <m:t>4</m:t>
                          </m:r>
                        </m:e>
                      </m:rad>
                      <m:r>
                        <a:rPr lang="en-US" sz="2400" b="0" i="1" smtClean="0">
                          <a:latin typeface="Cambria Math"/>
                        </a:rPr>
                        <m:t>=2</m:t>
                      </m:r>
                    </m:oMath>
                  </m:oMathPara>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 y="1971491"/>
                <a:ext cx="6217869" cy="864660"/>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310084" y="1971491"/>
            <a:ext cx="55336" cy="473170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36972" y="2929067"/>
                <a:ext cx="5959028" cy="1200329"/>
              </a:xfrm>
              <a:prstGeom prst="rect">
                <a:avLst/>
              </a:prstGeom>
              <a:noFill/>
            </p:spPr>
            <p:txBody>
              <a:bodyPr wrap="square" rtlCol="0">
                <a:spAutoFit/>
              </a:bodyPr>
              <a:lstStyle/>
              <a:p>
                <a:pPr marL="514350" indent="-514350" algn="just">
                  <a:buAutoNum type="romanLcParenBoth"/>
                </a:pPr>
                <a:r>
                  <a:rPr lang="en-US" sz="2400" b="1" spc="100" dirty="0">
                    <a:latin typeface="Calibri" pitchFamily="34" charset="0"/>
                  </a:rPr>
                  <a:t>Null Hypothesis</a:t>
                </a:r>
                <a:r>
                  <a:rPr lang="en-US" sz="2400" spc="100" dirty="0">
                    <a:latin typeface="Calibri" pitchFamily="34" charset="0"/>
                  </a:rPr>
                  <a:t> </a:t>
                </a:r>
                <a14:m>
                  <m:oMath xmlns:m="http://schemas.openxmlformats.org/officeDocument/2006/math">
                    <m:r>
                      <a:rPr lang="en-US" sz="2400" b="0" i="1" spc="100" smtClean="0">
                        <a:latin typeface="Cambria Math"/>
                      </a:rPr>
                      <m:t> </m:t>
                    </m:r>
                    <m:sSub>
                      <m:sSubPr>
                        <m:ctrlPr>
                          <a:rPr lang="en-US" sz="2400" b="0" i="1" spc="100" smtClean="0">
                            <a:latin typeface="Cambria Math"/>
                          </a:rPr>
                        </m:ctrlPr>
                      </m:sSubPr>
                      <m:e>
                        <m:r>
                          <a:rPr lang="en-US" sz="2400" b="0" i="1" spc="100" smtClean="0">
                            <a:latin typeface="Cambria Math"/>
                          </a:rPr>
                          <m:t>𝐻</m:t>
                        </m:r>
                      </m:e>
                      <m:sub>
                        <m:r>
                          <a:rPr lang="en-US" sz="2400" b="0" i="1" spc="100" smtClean="0">
                            <a:latin typeface="Cambria Math"/>
                          </a:rPr>
                          <m:t>0</m:t>
                        </m:r>
                      </m:sub>
                    </m:sSub>
                    <m:r>
                      <a:rPr lang="en-US" sz="2400" b="0" i="1" spc="100" smtClean="0">
                        <a:latin typeface="Cambria Math"/>
                      </a:rPr>
                      <m:t> :</m:t>
                    </m:r>
                  </m:oMath>
                </a14:m>
                <a:r>
                  <a:rPr lang="en-US" sz="2400" dirty="0">
                    <a:ea typeface="Cambria Math"/>
                  </a:rPr>
                  <a:t> </a:t>
                </a:r>
                <a14:m>
                  <m:oMath xmlns:m="http://schemas.openxmlformats.org/officeDocument/2006/math">
                    <m:r>
                      <a:rPr lang="en-US" sz="2400" i="1">
                        <a:latin typeface="Cambria Math"/>
                        <a:ea typeface="Cambria Math"/>
                      </a:rPr>
                      <m:t>𝜇</m:t>
                    </m:r>
                    <m:r>
                      <a:rPr lang="en-US" sz="2400" i="1">
                        <a:latin typeface="Cambria Math"/>
                        <a:ea typeface="Cambria Math"/>
                      </a:rPr>
                      <m:t>=5 </m:t>
                    </m:r>
                    <m:r>
                      <a:rPr lang="en-US" sz="2400" b="0" i="1" smtClean="0">
                        <a:latin typeface="Cambria Math"/>
                        <a:ea typeface="Cambria Math"/>
                      </a:rPr>
                      <m:t>𝑐𝑚</m:t>
                    </m:r>
                    <m:r>
                      <a:rPr lang="en-US" sz="2400" i="1">
                        <a:latin typeface="Cambria Math"/>
                        <a:ea typeface="Cambria Math"/>
                      </a:rPr>
                      <m:t> </m:t>
                    </m:r>
                  </m:oMath>
                </a14:m>
                <a:r>
                  <a:rPr lang="en-US" sz="2400" spc="100" dirty="0">
                    <a:latin typeface="Calibri" pitchFamily="34" charset="0"/>
                  </a:rPr>
                  <a:t>, i.e. the sample is drawn from a large population with mean 5 cm. </a:t>
                </a:r>
              </a:p>
            </p:txBody>
          </p:sp>
        </mc:Choice>
        <mc:Fallback xmlns="">
          <p:sp>
            <p:nvSpPr>
              <p:cNvPr id="9" name="TextBox 8"/>
              <p:cNvSpPr txBox="1">
                <a:spLocks noRot="1" noChangeAspect="1" noMove="1" noResize="1" noEditPoints="1" noAdjustHandles="1" noChangeArrowheads="1" noChangeShapeType="1" noTextEdit="1"/>
              </p:cNvSpPr>
              <p:nvPr/>
            </p:nvSpPr>
            <p:spPr>
              <a:xfrm>
                <a:off x="136972" y="2929067"/>
                <a:ext cx="5959028" cy="1200329"/>
              </a:xfrm>
              <a:prstGeom prst="rect">
                <a:avLst/>
              </a:prstGeom>
              <a:blipFill rotWithShape="1">
                <a:blip r:embed="rId3"/>
                <a:stretch>
                  <a:fillRect l="-1534" t="-4569" r="-1534"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 y="4015551"/>
                <a:ext cx="6427645" cy="830997"/>
              </a:xfrm>
              <a:prstGeom prst="rect">
                <a:avLst/>
              </a:prstGeom>
              <a:noFill/>
            </p:spPr>
            <p:txBody>
              <a:bodyPr wrap="square" rtlCol="0">
                <a:spAutoFit/>
              </a:bodyPr>
              <a:lstStyle/>
              <a:p>
                <a:r>
                  <a:rPr lang="en-US" sz="2400" spc="100" dirty="0">
                    <a:latin typeface="Calibri" pitchFamily="34" charset="0"/>
                  </a:rPr>
                  <a:t>(ii)  </a:t>
                </a:r>
                <a:r>
                  <a:rPr lang="en-US" sz="2400" b="1" spc="100" dirty="0">
                    <a:latin typeface="Calibri" pitchFamily="34" charset="0"/>
                  </a:rPr>
                  <a:t>Alternative Hypothesis</a:t>
                </a:r>
                <a:r>
                  <a:rPr lang="en-US" sz="2400" spc="100" dirty="0">
                    <a:latin typeface="Calibri" pitchFamily="34" charset="0"/>
                  </a:rPr>
                  <a:t> </a:t>
                </a:r>
                <a14:m>
                  <m:oMath xmlns:m="http://schemas.openxmlformats.org/officeDocument/2006/math">
                    <m:sSub>
                      <m:sSubPr>
                        <m:ctrlPr>
                          <a:rPr lang="en-US" sz="2400" i="1" spc="100" smtClean="0">
                            <a:latin typeface="Cambria Math"/>
                          </a:rPr>
                        </m:ctrlPr>
                      </m:sSubPr>
                      <m:e>
                        <m:r>
                          <a:rPr lang="en-US" sz="2400" b="0" i="1" spc="100" smtClean="0">
                            <a:latin typeface="Cambria Math"/>
                          </a:rPr>
                          <m:t>𝐻</m:t>
                        </m:r>
                      </m:e>
                      <m:sub>
                        <m:r>
                          <a:rPr lang="en-US" sz="2400" b="0" i="1" spc="100" smtClean="0">
                            <a:latin typeface="Cambria Math"/>
                          </a:rPr>
                          <m:t>1</m:t>
                        </m:r>
                      </m:sub>
                    </m:sSub>
                    <m:r>
                      <a:rPr lang="en-US" sz="2400" b="0" i="1" spc="100" smtClean="0">
                        <a:latin typeface="Cambria Math"/>
                      </a:rPr>
                      <m:t> :</m:t>
                    </m:r>
                    <m:r>
                      <a:rPr lang="en-US" sz="2400" i="1">
                        <a:latin typeface="Cambria Math"/>
                        <a:ea typeface="Cambria Math"/>
                      </a:rPr>
                      <m:t>𝜇</m:t>
                    </m:r>
                    <m:r>
                      <a:rPr lang="en-US" sz="2400" i="1" smtClean="0">
                        <a:latin typeface="Cambria Math"/>
                        <a:ea typeface="Cambria Math"/>
                      </a:rPr>
                      <m:t>≠</m:t>
                    </m:r>
                    <m:r>
                      <a:rPr lang="en-US" sz="2400" b="0" i="1" smtClean="0">
                        <a:latin typeface="Cambria Math"/>
                        <a:ea typeface="Cambria Math"/>
                      </a:rPr>
                      <m:t>5 </m:t>
                    </m:r>
                    <m:r>
                      <a:rPr lang="en-US" sz="2400" b="0" i="1" smtClean="0">
                        <a:latin typeface="Cambria Math"/>
                        <a:ea typeface="Cambria Math"/>
                      </a:rPr>
                      <m:t>𝑐𝑚</m:t>
                    </m:r>
                  </m:oMath>
                </a14:m>
                <a:endParaRPr lang="en-IN" sz="2400" spc="100" dirty="0">
                  <a:latin typeface="Calibri" pitchFamily="34" charset="0"/>
                </a:endParaRPr>
              </a:p>
              <a:p>
                <a:r>
                  <a:rPr lang="en-IN" sz="2400" spc="100" dirty="0">
                    <a:latin typeface="Calibri" pitchFamily="34" charset="0"/>
                  </a:rPr>
                  <a:t>      (Two tailed test)</a:t>
                </a:r>
                <a:r>
                  <a:rPr lang="en-IN"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1" y="4015551"/>
                <a:ext cx="6427645" cy="830997"/>
              </a:xfrm>
              <a:prstGeom prst="rect">
                <a:avLst/>
              </a:prstGeom>
              <a:blipFill rotWithShape="1">
                <a:blip r:embed="rId4"/>
                <a:stretch>
                  <a:fillRect l="-1423"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 y="4780508"/>
                <a:ext cx="4965590" cy="461665"/>
              </a:xfrm>
              <a:prstGeom prst="rect">
                <a:avLst/>
              </a:prstGeom>
              <a:noFill/>
            </p:spPr>
            <p:txBody>
              <a:bodyPr wrap="none" rtlCol="0">
                <a:spAutoFit/>
              </a:bodyPr>
              <a:lstStyle/>
              <a:p>
                <a:r>
                  <a:rPr lang="en-US" sz="2400" spc="100" dirty="0">
                    <a:latin typeface="Calibri" pitchFamily="34" charset="0"/>
                  </a:rPr>
                  <a:t>(iii)  </a:t>
                </a:r>
                <a:r>
                  <a:rPr lang="en-US" sz="2400" b="1" spc="100" dirty="0">
                    <a:latin typeface="Calibri" pitchFamily="34" charset="0"/>
                  </a:rPr>
                  <a:t>Level of significance</a:t>
                </a:r>
                <a:r>
                  <a:rPr lang="en-US" sz="2400" spc="100" dirty="0">
                    <a:latin typeface="Calibri" pitchFamily="34" charset="0"/>
                  </a:rPr>
                  <a:t> </a:t>
                </a:r>
                <a14:m>
                  <m:oMath xmlns:m="http://schemas.openxmlformats.org/officeDocument/2006/math">
                    <m:r>
                      <a:rPr lang="en-US" sz="2400" i="1" spc="100" smtClean="0">
                        <a:latin typeface="Cambria Math"/>
                        <a:ea typeface="Cambria Math"/>
                      </a:rPr>
                      <m:t>∝</m:t>
                    </m:r>
                    <m:r>
                      <a:rPr lang="en-US" sz="2400" b="0" i="1" spc="100" smtClean="0">
                        <a:latin typeface="Cambria Math"/>
                        <a:ea typeface="Cambria Math"/>
                      </a:rPr>
                      <m:t> =0.05</m:t>
                    </m:r>
                  </m:oMath>
                </a14:m>
                <a:endParaRPr lang="en-IN" sz="2400" spc="100" dirty="0">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 y="4780508"/>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0" y="5242173"/>
            <a:ext cx="2676117" cy="461665"/>
          </a:xfrm>
          <a:prstGeom prst="rect">
            <a:avLst/>
          </a:prstGeom>
          <a:noFill/>
        </p:spPr>
        <p:txBody>
          <a:bodyPr wrap="none" rtlCol="0">
            <a:spAutoFit/>
          </a:bodyPr>
          <a:lstStyle/>
          <a:p>
            <a:r>
              <a:rPr lang="en-US" sz="2400" spc="100" dirty="0">
                <a:latin typeface="Calibri" pitchFamily="34" charset="0"/>
              </a:rPr>
              <a:t>(iv)  </a:t>
            </a:r>
            <a:r>
              <a:rPr lang="en-US" sz="2400" b="1" spc="100" dirty="0">
                <a:latin typeface="Calibri" pitchFamily="34" charset="0"/>
              </a:rPr>
              <a:t>Test statistics</a:t>
            </a:r>
            <a:endParaRPr lang="en-IN" sz="2400" b="1" spc="100" dirty="0">
              <a:latin typeface="Calibri" pitchFamily="34" charset="0"/>
            </a:endParaRPr>
          </a:p>
        </p:txBody>
      </p:sp>
      <mc:AlternateContent xmlns:mc="http://schemas.openxmlformats.org/markup-compatibility/2006" xmlns:a14="http://schemas.microsoft.com/office/drawing/2010/main">
        <mc:Choice Requires="a14">
          <p:sp>
            <p:nvSpPr>
              <p:cNvPr id="13" name="TextBox 12"/>
              <p:cNvSpPr txBox="1"/>
              <p:nvPr/>
            </p:nvSpPr>
            <p:spPr>
              <a:xfrm>
                <a:off x="136972" y="5696765"/>
                <a:ext cx="6228448" cy="10295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a:rPr>
                        <m:t>     </m:t>
                      </m:r>
                      <m:r>
                        <a:rPr lang="en-US" sz="2000" b="0" i="1" smtClean="0">
                          <a:latin typeface="Cambria Math"/>
                        </a:rPr>
                        <m:t>𝑍</m:t>
                      </m:r>
                      <m:r>
                        <a:rPr lang="en-US" sz="2000" b="0" i="1" smtClean="0">
                          <a:latin typeface="Cambria Math"/>
                        </a:rPr>
                        <m:t>= </m:t>
                      </m:r>
                      <m:f>
                        <m:fPr>
                          <m:ctrlPr>
                            <a:rPr lang="en-US" sz="2000" b="0" i="1" smtClean="0">
                              <a:latin typeface="Cambria Math"/>
                            </a:rPr>
                          </m:ctrlPr>
                        </m:fPr>
                        <m:num>
                          <m:acc>
                            <m:accPr>
                              <m:chr m:val="̅"/>
                              <m:ctrlPr>
                                <a:rPr lang="en-US" sz="2000" b="0" i="1" smtClean="0">
                                  <a:latin typeface="Cambria Math"/>
                                </a:rPr>
                              </m:ctrlPr>
                            </m:accPr>
                            <m:e>
                              <m:r>
                                <a:rPr lang="en-US" sz="2000" b="0" i="1" smtClean="0">
                                  <a:latin typeface="Cambria Math"/>
                                </a:rPr>
                                <m:t>𝑥</m:t>
                              </m:r>
                            </m:e>
                          </m:acc>
                          <m:r>
                            <a:rPr lang="en-US" sz="2000" b="0" i="1" smtClean="0">
                              <a:latin typeface="Cambria Math"/>
                            </a:rPr>
                            <m:t>−</m:t>
                          </m:r>
                          <m:r>
                            <a:rPr lang="en-US" sz="2000" b="0" i="1" smtClean="0">
                              <a:latin typeface="Cambria Math"/>
                              <a:ea typeface="Cambria Math"/>
                            </a:rPr>
                            <m:t>𝜇</m:t>
                          </m:r>
                        </m:num>
                        <m:den>
                          <m:d>
                            <m:dPr>
                              <m:ctrlPr>
                                <a:rPr lang="en-US" sz="2000" b="0" i="1" smtClean="0">
                                  <a:latin typeface="Cambria Math"/>
                                </a:rPr>
                              </m:ctrlPr>
                            </m:dPr>
                            <m:e>
                              <m:f>
                                <m:fPr>
                                  <m:ctrlPr>
                                    <a:rPr lang="en-US" sz="2000" b="0" i="1" smtClean="0">
                                      <a:latin typeface="Cambria Math"/>
                                    </a:rPr>
                                  </m:ctrlPr>
                                </m:fPr>
                                <m:num>
                                  <m:r>
                                    <a:rPr lang="en-US" sz="2000" b="0" i="1" smtClean="0">
                                      <a:latin typeface="Cambria Math"/>
                                      <a:ea typeface="Cambria Math"/>
                                    </a:rPr>
                                    <m:t>𝜎</m:t>
                                  </m:r>
                                </m:num>
                                <m:den>
                                  <m:rad>
                                    <m:radPr>
                                      <m:degHide m:val="on"/>
                                      <m:ctrlPr>
                                        <a:rPr lang="en-US" sz="2000" b="0" i="1" smtClean="0">
                                          <a:latin typeface="Cambria Math"/>
                                        </a:rPr>
                                      </m:ctrlPr>
                                    </m:radPr>
                                    <m:deg/>
                                    <m:e>
                                      <m:r>
                                        <a:rPr lang="en-US" sz="2000" b="0" i="1" smtClean="0">
                                          <a:latin typeface="Cambria Math"/>
                                        </a:rPr>
                                        <m:t>𝑛</m:t>
                                      </m:r>
                                    </m:e>
                                  </m:rad>
                                </m:den>
                              </m:f>
                            </m:e>
                          </m:d>
                        </m:den>
                      </m:f>
                      <m:r>
                        <a:rPr lang="en-US" sz="2000" b="0" i="1" smtClean="0">
                          <a:latin typeface="Cambria Math"/>
                        </a:rPr>
                        <m:t>=</m:t>
                      </m:r>
                      <m:f>
                        <m:fPr>
                          <m:ctrlPr>
                            <a:rPr lang="en-US" sz="2000" b="0" i="1" smtClean="0">
                              <a:latin typeface="Cambria Math"/>
                            </a:rPr>
                          </m:ctrlPr>
                        </m:fPr>
                        <m:num>
                          <m:r>
                            <a:rPr lang="en-US" sz="2000" b="0" i="1" smtClean="0">
                              <a:latin typeface="Cambria Math"/>
                            </a:rPr>
                            <m:t>4.45−5</m:t>
                          </m:r>
                        </m:num>
                        <m:den>
                          <m:d>
                            <m:dPr>
                              <m:ctrlPr>
                                <a:rPr lang="en-US" sz="2000" b="0" i="1" smtClean="0">
                                  <a:latin typeface="Cambria Math"/>
                                </a:rPr>
                              </m:ctrlPr>
                            </m:dPr>
                            <m:e>
                              <m:f>
                                <m:fPr>
                                  <m:ctrlPr>
                                    <a:rPr lang="en-US" sz="2000" b="0" i="1" smtClean="0">
                                      <a:latin typeface="Cambria Math"/>
                                    </a:rPr>
                                  </m:ctrlPr>
                                </m:fPr>
                                <m:num>
                                  <m:r>
                                    <a:rPr lang="en-US" sz="2000" b="0" i="1" smtClean="0">
                                      <a:latin typeface="Cambria Math"/>
                                    </a:rPr>
                                    <m:t>2</m:t>
                                  </m:r>
                                </m:num>
                                <m:den>
                                  <m:rad>
                                    <m:radPr>
                                      <m:degHide m:val="on"/>
                                      <m:ctrlPr>
                                        <a:rPr lang="en-US" sz="2000" b="0" i="1" smtClean="0">
                                          <a:latin typeface="Cambria Math"/>
                                        </a:rPr>
                                      </m:ctrlPr>
                                    </m:radPr>
                                    <m:deg/>
                                    <m:e>
                                      <m:r>
                                        <a:rPr lang="en-US" sz="2000" b="0" i="1" smtClean="0">
                                          <a:latin typeface="Cambria Math"/>
                                        </a:rPr>
                                        <m:t>400</m:t>
                                      </m:r>
                                    </m:e>
                                  </m:rad>
                                </m:den>
                              </m:f>
                            </m:e>
                          </m:d>
                        </m:den>
                      </m:f>
                      <m:r>
                        <a:rPr lang="en-US" sz="2000" b="0" i="1" smtClean="0">
                          <a:latin typeface="Cambria Math"/>
                        </a:rPr>
                        <m:t>=5.55</m:t>
                      </m:r>
                    </m:oMath>
                  </m:oMathPara>
                </a14:m>
                <a:endParaRPr lang="en-IN"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36972" y="5696765"/>
                <a:ext cx="6228448" cy="1029577"/>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474707" y="2014279"/>
                <a:ext cx="16030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r>
                            <a:rPr lang="en-US" sz="2400" b="0" i="1" smtClean="0">
                              <a:latin typeface="Cambria Math"/>
                            </a:rPr>
                            <m:t>𝑍</m:t>
                          </m:r>
                        </m:e>
                      </m:d>
                      <m:r>
                        <a:rPr lang="en-US" sz="2400" b="0" i="1" smtClean="0">
                          <a:latin typeface="Cambria Math"/>
                        </a:rPr>
                        <m:t>=5.55</m:t>
                      </m:r>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474707" y="2014279"/>
                <a:ext cx="1603068" cy="461665"/>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27645" y="2526703"/>
                <a:ext cx="4287649" cy="461665"/>
              </a:xfrm>
              <a:prstGeom prst="rect">
                <a:avLst/>
              </a:prstGeom>
              <a:noFill/>
            </p:spPr>
            <p:txBody>
              <a:bodyPr wrap="none" rtlCol="0">
                <a:spAutoFit/>
              </a:bodyPr>
              <a:lstStyle/>
              <a:p>
                <a:r>
                  <a:rPr lang="en-US" sz="2400" dirty="0">
                    <a:latin typeface="Calibri" pitchFamily="34" charset="0"/>
                  </a:rPr>
                  <a:t>(v)  </a:t>
                </a:r>
                <a:r>
                  <a:rPr lang="en-US" sz="2400" b="1" dirty="0">
                    <a:latin typeface="Calibri" pitchFamily="34" charset="0"/>
                  </a:rPr>
                  <a:t>Critical value</a:t>
                </a:r>
                <a:r>
                  <a:rPr lang="en-US" sz="2400" dirty="0">
                    <a:latin typeface="Calibri" pitchFamily="34" charset="0"/>
                  </a:rPr>
                  <a:t>   </a:t>
                </a:r>
                <a14:m>
                  <m:oMath xmlns:m="http://schemas.openxmlformats.org/officeDocument/2006/math">
                    <m:d>
                      <m:dPr>
                        <m:begChr m:val="|"/>
                        <m:endChr m:val="|"/>
                        <m:ctrlPr>
                          <a:rPr lang="en-US" sz="2400" b="0" i="1" smtClean="0">
                            <a:latin typeface="Cambria Math"/>
                          </a:rPr>
                        </m:ctrlPr>
                      </m:dPr>
                      <m:e>
                        <m:sSub>
                          <m:sSubPr>
                            <m:ctrlPr>
                              <a:rPr lang="en-US" sz="2400" i="1">
                                <a:latin typeface="Cambria Math"/>
                              </a:rPr>
                            </m:ctrlPr>
                          </m:sSubPr>
                          <m:e>
                            <m:r>
                              <a:rPr lang="en-US" sz="2400" i="1">
                                <a:latin typeface="Cambria Math"/>
                              </a:rPr>
                              <m:t>𝑍</m:t>
                            </m:r>
                          </m:e>
                          <m:sub>
                            <m:r>
                              <a:rPr lang="en-US" sz="2400" i="1">
                                <a:latin typeface="Cambria Math"/>
                              </a:rPr>
                              <m:t>0.05</m:t>
                            </m:r>
                          </m:sub>
                        </m:sSub>
                      </m:e>
                    </m:d>
                    <m:r>
                      <a:rPr lang="en-US" sz="2400" b="0" i="1" smtClean="0">
                        <a:latin typeface="Cambria Math"/>
                      </a:rPr>
                      <m:t>=1.96</m:t>
                    </m:r>
                  </m:oMath>
                </a14:m>
                <a:endParaRPr lang="en-IN" sz="2400" dirty="0">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427645" y="2526703"/>
                <a:ext cx="4287649" cy="461665"/>
              </a:xfrm>
              <a:prstGeom prst="rect">
                <a:avLst/>
              </a:prstGeom>
              <a:blipFill rotWithShape="1">
                <a:blip r:embed="rId8"/>
                <a:stretch>
                  <a:fillRect l="-2131"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418390" y="2988368"/>
                <a:ext cx="5832000" cy="2308324"/>
              </a:xfrm>
              <a:prstGeom prst="rect">
                <a:avLst/>
              </a:prstGeom>
              <a:noFill/>
            </p:spPr>
            <p:txBody>
              <a:bodyPr wrap="square" rtlCol="0">
                <a:spAutoFit/>
              </a:bodyPr>
              <a:lstStyle/>
              <a:p>
                <a:r>
                  <a:rPr lang="en-US" sz="2400" spc="100" dirty="0">
                    <a:latin typeface="Calibri" pitchFamily="34" charset="0"/>
                  </a:rPr>
                  <a:t>(vi)  </a:t>
                </a:r>
                <a:r>
                  <a:rPr lang="en-US" sz="2400" b="1" spc="100" dirty="0">
                    <a:latin typeface="Calibri" pitchFamily="34" charset="0"/>
                  </a:rPr>
                  <a:t>Decision</a:t>
                </a:r>
                <a:endParaRPr lang="en-US" sz="2400" spc="100" dirty="0">
                  <a:latin typeface="Calibri" pitchFamily="34" charset="0"/>
                </a:endParaRPr>
              </a:p>
              <a:p>
                <a:r>
                  <a:rPr lang="en-US" sz="2400" spc="100" dirty="0">
                    <a:latin typeface="Calibri" pitchFamily="34" charset="0"/>
                  </a:rPr>
                  <a:t>        Since </a:t>
                </a:r>
                <a14:m>
                  <m:oMath xmlns:m="http://schemas.openxmlformats.org/officeDocument/2006/math">
                    <m:d>
                      <m:dPr>
                        <m:begChr m:val="|"/>
                        <m:endChr m:val="|"/>
                        <m:ctrlPr>
                          <a:rPr lang="en-US" sz="2400" i="1" spc="100" smtClean="0">
                            <a:latin typeface="Cambria Math"/>
                          </a:rPr>
                        </m:ctrlPr>
                      </m:dPr>
                      <m:e>
                        <m:r>
                          <a:rPr lang="en-US" sz="2400" b="0" i="1" spc="100" smtClean="0">
                            <a:latin typeface="Cambria Math"/>
                          </a:rPr>
                          <m:t>𝑍</m:t>
                        </m:r>
                      </m:e>
                    </m:d>
                    <m:r>
                      <a:rPr lang="en-US" sz="2400" b="0" i="1" spc="100" smtClean="0">
                        <a:latin typeface="Cambria Math"/>
                      </a:rPr>
                      <m:t>&gt;</m:t>
                    </m:r>
                    <m:d>
                      <m:dPr>
                        <m:begChr m:val="|"/>
                        <m:endChr m:val="|"/>
                        <m:ctrlPr>
                          <a:rPr lang="en-US" sz="2400" b="0" i="1" spc="100" smtClean="0">
                            <a:latin typeface="Cambria Math"/>
                          </a:rPr>
                        </m:ctrlPr>
                      </m:dPr>
                      <m:e>
                        <m:sSub>
                          <m:sSubPr>
                            <m:ctrlPr>
                              <a:rPr lang="en-US" sz="2400" i="1">
                                <a:latin typeface="Cambria Math"/>
                              </a:rPr>
                            </m:ctrlPr>
                          </m:sSubPr>
                          <m:e>
                            <m:r>
                              <a:rPr lang="en-US" sz="2400" i="1">
                                <a:latin typeface="Cambria Math"/>
                              </a:rPr>
                              <m:t>𝑍</m:t>
                            </m:r>
                          </m:e>
                          <m:sub>
                            <m:r>
                              <a:rPr lang="en-US" sz="2400" i="1">
                                <a:latin typeface="Cambria Math"/>
                              </a:rPr>
                              <m:t>0.05</m:t>
                            </m:r>
                          </m:sub>
                        </m:sSub>
                      </m:e>
                    </m:d>
                  </m:oMath>
                </a14:m>
                <a:r>
                  <a:rPr lang="en-IN" sz="2400" spc="100" dirty="0">
                    <a:latin typeface="Calibri" pitchFamily="34" charset="0"/>
                  </a:rPr>
                  <a:t>, the null </a:t>
                </a:r>
              </a:p>
              <a:p>
                <a:r>
                  <a:rPr lang="en-IN" sz="2400" spc="100" dirty="0">
                    <a:latin typeface="Calibri" pitchFamily="34" charset="0"/>
                  </a:rPr>
                  <a:t>        hypothesis is rejected at 5% level of </a:t>
                </a:r>
              </a:p>
              <a:p>
                <a:r>
                  <a:rPr lang="en-IN" sz="2400" spc="100" dirty="0">
                    <a:latin typeface="Calibri" pitchFamily="34" charset="0"/>
                  </a:rPr>
                  <a:t>        significance. i.e. , the sample is not </a:t>
                </a:r>
              </a:p>
              <a:p>
                <a:r>
                  <a:rPr lang="en-IN" sz="2400" spc="100" dirty="0">
                    <a:latin typeface="Calibri" pitchFamily="34" charset="0"/>
                  </a:rPr>
                  <a:t>        drawn from the large population   </a:t>
                </a:r>
              </a:p>
              <a:p>
                <a:r>
                  <a:rPr lang="en-IN" sz="2400" spc="100" dirty="0">
                    <a:latin typeface="Calibri" pitchFamily="34" charset="0"/>
                  </a:rPr>
                  <a:t>        with mean 5 cm.</a:t>
                </a:r>
              </a:p>
            </p:txBody>
          </p:sp>
        </mc:Choice>
        <mc:Fallback xmlns="">
          <p:sp>
            <p:nvSpPr>
              <p:cNvPr id="16" name="TextBox 15"/>
              <p:cNvSpPr txBox="1">
                <a:spLocks noRot="1" noChangeAspect="1" noMove="1" noResize="1" noEditPoints="1" noAdjustHandles="1" noChangeArrowheads="1" noChangeShapeType="1" noTextEdit="1"/>
              </p:cNvSpPr>
              <p:nvPr/>
            </p:nvSpPr>
            <p:spPr>
              <a:xfrm>
                <a:off x="6418390" y="2988368"/>
                <a:ext cx="5832000" cy="2308324"/>
              </a:xfrm>
              <a:prstGeom prst="rect">
                <a:avLst/>
              </a:prstGeom>
              <a:blipFill rotWithShape="1">
                <a:blip r:embed="rId9"/>
                <a:stretch>
                  <a:fillRect l="-1672" t="-2111" r="-731" b="-5013"/>
                </a:stretch>
              </a:blipFill>
            </p:spPr>
            <p:txBody>
              <a:bodyPr/>
              <a:lstStyle/>
              <a:p>
                <a:r>
                  <a:rPr lang="en-IN">
                    <a:noFill/>
                  </a:rPr>
                  <a:t> </a:t>
                </a:r>
              </a:p>
            </p:txBody>
          </p:sp>
        </mc:Fallback>
      </mc:AlternateContent>
    </p:spTree>
    <p:extLst>
      <p:ext uri="{BB962C8B-B14F-4D97-AF65-F5344CB8AC3E}">
        <p14:creationId xmlns:p14="http://schemas.microsoft.com/office/powerpoint/2010/main" val="90863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1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1000"/>
                                        <p:tgtEl>
                                          <p:spTgt spid="1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1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1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latin typeface="Calibri" pitchFamily="34" charset="0"/>
              </a:rPr>
              <a:t>Example 11</a:t>
            </a:r>
          </a:p>
          <a:p>
            <a:pPr algn="just"/>
            <a:r>
              <a:rPr lang="en-US" sz="2400" spc="100" dirty="0">
                <a:latin typeface="Calibri" pitchFamily="34" charset="0"/>
              </a:rPr>
              <a:t>A tyre company claims that the lives of tyres have mean 42000 km with s.d. of 4000 km. A change in the production process is believed to result in better product. A test sample of 81 tyres has a mean life of 42500 km. Test at 5% level of significance that the new product is significantly better that the old one</a:t>
            </a:r>
          </a:p>
          <a:p>
            <a:pPr algn="just"/>
            <a:r>
              <a:rPr lang="en-US" sz="2400" b="1" spc="100" dirty="0">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1" y="2115468"/>
                <a:ext cx="6217869" cy="82246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𝑛</m:t>
                      </m:r>
                      <m:r>
                        <a:rPr lang="en-US" sz="2400" i="1" smtClean="0">
                          <a:latin typeface="Cambria Math"/>
                        </a:rPr>
                        <m:t> =81,</m:t>
                      </m:r>
                      <m:r>
                        <a:rPr lang="en-US" sz="2400" b="0" i="0" smtClean="0">
                          <a:latin typeface="Cambria Math"/>
                        </a:rPr>
                        <m:t> </m:t>
                      </m:r>
                      <m:acc>
                        <m:accPr>
                          <m:chr m:val="̅"/>
                          <m:ctrlPr>
                            <a:rPr lang="en-US" sz="2400" b="0" i="1" smtClean="0">
                              <a:latin typeface="Cambria Math"/>
                            </a:rPr>
                          </m:ctrlPr>
                        </m:accPr>
                        <m:e>
                          <m:r>
                            <a:rPr lang="en-US" sz="2400" b="0" i="1" smtClean="0">
                              <a:latin typeface="Cambria Math"/>
                            </a:rPr>
                            <m:t>𝑥</m:t>
                          </m:r>
                        </m:e>
                      </m:acc>
                      <m:r>
                        <a:rPr lang="en-US" sz="2400" b="0" i="1" smtClean="0">
                          <a:latin typeface="Cambria Math"/>
                        </a:rPr>
                        <m:t>=42500 </m:t>
                      </m:r>
                      <m:r>
                        <a:rPr lang="en-US" sz="2400" b="0" i="1" smtClean="0">
                          <a:latin typeface="Cambria Math"/>
                        </a:rPr>
                        <m:t>𝑘𝑚</m:t>
                      </m:r>
                      <m:r>
                        <a:rPr lang="en-US" sz="2400" b="0" i="1" smtClean="0">
                          <a:latin typeface="Cambria Math"/>
                        </a:rPr>
                        <m:t>,  </m:t>
                      </m:r>
                      <m:r>
                        <a:rPr lang="en-US" sz="2400" b="0" i="1" smtClean="0">
                          <a:latin typeface="Cambria Math"/>
                          <a:ea typeface="Cambria Math"/>
                        </a:rPr>
                        <m:t>𝜇</m:t>
                      </m:r>
                      <m:r>
                        <a:rPr lang="en-US" sz="2400" b="0" i="1" smtClean="0">
                          <a:latin typeface="Cambria Math"/>
                          <a:ea typeface="Cambria Math"/>
                        </a:rPr>
                        <m:t>=42000 </m:t>
                      </m:r>
                      <m:r>
                        <a:rPr lang="en-US" sz="2400" b="0" i="1" smtClean="0">
                          <a:latin typeface="Cambria Math"/>
                          <a:ea typeface="Cambria Math"/>
                        </a:rPr>
                        <m:t>𝑘𝑚</m:t>
                      </m:r>
                      <m:r>
                        <a:rPr lang="en-US" sz="2400" b="0" i="1" smtClean="0">
                          <a:latin typeface="Cambria Math"/>
                          <a:ea typeface="Cambria Math"/>
                        </a:rPr>
                        <m:t>, </m:t>
                      </m:r>
                      <m:r>
                        <a:rPr lang="en-US" sz="2400" b="0" i="1" smtClean="0">
                          <a:latin typeface="Cambria Math"/>
                          <a:ea typeface="Cambria Math"/>
                        </a:rPr>
                        <m:t>𝜎</m:t>
                      </m:r>
                      <m:r>
                        <a:rPr lang="en-US" sz="2400" b="0" i="1" smtClean="0">
                          <a:latin typeface="Cambria Math"/>
                        </a:rPr>
                        <m:t>=4000 </m:t>
                      </m:r>
                      <m:r>
                        <a:rPr lang="en-US" sz="2400" b="0" i="1" smtClean="0">
                          <a:latin typeface="Cambria Math"/>
                        </a:rPr>
                        <m:t>𝑘𝑚</m:t>
                      </m:r>
                    </m:oMath>
                  </m:oMathPara>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 y="2115468"/>
                <a:ext cx="6217869" cy="822469"/>
              </a:xfrm>
              <a:prstGeom prst="rect">
                <a:avLst/>
              </a:prstGeom>
              <a:blipFill rotWithShape="1">
                <a:blip r:embed="rId2"/>
                <a:stretch>
                  <a:fillRect b="-4444"/>
                </a:stretch>
              </a:blipFill>
            </p:spPr>
            <p:txBody>
              <a:bodyPr/>
              <a:lstStyle/>
              <a:p>
                <a:r>
                  <a:rPr lang="en-IN">
                    <a:noFill/>
                  </a:rPr>
                  <a:t> </a:t>
                </a:r>
              </a:p>
            </p:txBody>
          </p:sp>
        </mc:Fallback>
      </mc:AlternateContent>
      <p:cxnSp>
        <p:nvCxnSpPr>
          <p:cNvPr id="8" name="Straight Connector 7"/>
          <p:cNvCxnSpPr/>
          <p:nvPr/>
        </p:nvCxnSpPr>
        <p:spPr>
          <a:xfrm>
            <a:off x="6427646" y="2014279"/>
            <a:ext cx="50438" cy="4712063"/>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36972" y="2929067"/>
                <a:ext cx="5959028" cy="1200329"/>
              </a:xfrm>
              <a:prstGeom prst="rect">
                <a:avLst/>
              </a:prstGeom>
              <a:noFill/>
            </p:spPr>
            <p:txBody>
              <a:bodyPr wrap="square" rtlCol="0">
                <a:spAutoFit/>
              </a:bodyPr>
              <a:lstStyle/>
              <a:p>
                <a:pPr marL="514350" indent="-514350" algn="just">
                  <a:buAutoNum type="romanLcParenBoth"/>
                </a:pPr>
                <a:r>
                  <a:rPr lang="en-US" sz="2400" b="1" spc="100" dirty="0">
                    <a:latin typeface="Calibri" pitchFamily="34" charset="0"/>
                  </a:rPr>
                  <a:t>Null Hypothesis</a:t>
                </a:r>
                <a:r>
                  <a:rPr lang="en-US" sz="2400" spc="100" dirty="0">
                    <a:latin typeface="Calibri" pitchFamily="34" charset="0"/>
                  </a:rPr>
                  <a:t> </a:t>
                </a:r>
                <a14:m>
                  <m:oMath xmlns:m="http://schemas.openxmlformats.org/officeDocument/2006/math">
                    <m:r>
                      <a:rPr lang="en-US" sz="2400" b="0" i="1" spc="100" smtClean="0">
                        <a:latin typeface="Cambria Math"/>
                      </a:rPr>
                      <m:t> </m:t>
                    </m:r>
                    <m:sSub>
                      <m:sSubPr>
                        <m:ctrlPr>
                          <a:rPr lang="en-US" sz="2400" b="0" i="1" spc="100" smtClean="0">
                            <a:latin typeface="Cambria Math"/>
                          </a:rPr>
                        </m:ctrlPr>
                      </m:sSubPr>
                      <m:e>
                        <m:r>
                          <a:rPr lang="en-US" sz="2400" b="0" i="1" spc="100" smtClean="0">
                            <a:latin typeface="Cambria Math"/>
                          </a:rPr>
                          <m:t>𝐻</m:t>
                        </m:r>
                      </m:e>
                      <m:sub>
                        <m:r>
                          <a:rPr lang="en-US" sz="2400" b="0" i="1" spc="100" smtClean="0">
                            <a:latin typeface="Cambria Math"/>
                          </a:rPr>
                          <m:t>0</m:t>
                        </m:r>
                      </m:sub>
                    </m:sSub>
                    <m:r>
                      <a:rPr lang="en-US" sz="2400" b="0" i="1" spc="100" smtClean="0">
                        <a:latin typeface="Cambria Math"/>
                      </a:rPr>
                      <m:t> :</m:t>
                    </m:r>
                  </m:oMath>
                </a14:m>
                <a:r>
                  <a:rPr lang="en-US" sz="2400" dirty="0">
                    <a:ea typeface="Cambria Math"/>
                  </a:rPr>
                  <a:t> </a:t>
                </a:r>
                <a14:m>
                  <m:oMath xmlns:m="http://schemas.openxmlformats.org/officeDocument/2006/math">
                    <m:r>
                      <a:rPr lang="en-US" sz="2400" i="1">
                        <a:latin typeface="Cambria Math"/>
                        <a:ea typeface="Cambria Math"/>
                      </a:rPr>
                      <m:t>𝜇</m:t>
                    </m:r>
                    <m:r>
                      <a:rPr lang="en-US" sz="2400" i="1">
                        <a:latin typeface="Cambria Math"/>
                        <a:ea typeface="Cambria Math"/>
                      </a:rPr>
                      <m:t>=42000 </m:t>
                    </m:r>
                    <m:r>
                      <a:rPr lang="en-US" sz="2400" b="0" i="1" smtClean="0">
                        <a:latin typeface="Cambria Math"/>
                        <a:ea typeface="Cambria Math"/>
                      </a:rPr>
                      <m:t>𝑘𝑚</m:t>
                    </m:r>
                    <m:r>
                      <a:rPr lang="en-US" sz="2400" i="1">
                        <a:latin typeface="Cambria Math"/>
                        <a:ea typeface="Cambria Math"/>
                      </a:rPr>
                      <m:t> </m:t>
                    </m:r>
                  </m:oMath>
                </a14:m>
                <a:r>
                  <a:rPr lang="en-US" sz="2400" spc="100" dirty="0">
                    <a:latin typeface="Calibri" pitchFamily="34" charset="0"/>
                  </a:rPr>
                  <a:t>, i.e. the new product is not significantly better than old one. </a:t>
                </a:r>
              </a:p>
            </p:txBody>
          </p:sp>
        </mc:Choice>
        <mc:Fallback xmlns="">
          <p:sp>
            <p:nvSpPr>
              <p:cNvPr id="9" name="TextBox 8"/>
              <p:cNvSpPr txBox="1">
                <a:spLocks noRot="1" noChangeAspect="1" noMove="1" noResize="1" noEditPoints="1" noAdjustHandles="1" noChangeArrowheads="1" noChangeShapeType="1" noTextEdit="1"/>
              </p:cNvSpPr>
              <p:nvPr/>
            </p:nvSpPr>
            <p:spPr>
              <a:xfrm>
                <a:off x="136972" y="2929067"/>
                <a:ext cx="5959028" cy="1200329"/>
              </a:xfrm>
              <a:prstGeom prst="rect">
                <a:avLst/>
              </a:prstGeom>
              <a:blipFill rotWithShape="1">
                <a:blip r:embed="rId3"/>
                <a:stretch>
                  <a:fillRect l="-1534" t="-4569" r="-1534"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 y="4015551"/>
                <a:ext cx="6478085" cy="830997"/>
              </a:xfrm>
              <a:prstGeom prst="rect">
                <a:avLst/>
              </a:prstGeom>
              <a:noFill/>
            </p:spPr>
            <p:txBody>
              <a:bodyPr wrap="square" rtlCol="0">
                <a:spAutoFit/>
              </a:bodyPr>
              <a:lstStyle/>
              <a:p>
                <a:r>
                  <a:rPr lang="en-US" sz="2400" spc="100" dirty="0">
                    <a:latin typeface="Calibri" pitchFamily="34" charset="0"/>
                  </a:rPr>
                  <a:t>(ii)  </a:t>
                </a:r>
                <a:r>
                  <a:rPr lang="en-US" sz="2400" b="1" spc="100" dirty="0">
                    <a:latin typeface="Calibri" pitchFamily="34" charset="0"/>
                  </a:rPr>
                  <a:t>Alternative Hypothesis</a:t>
                </a:r>
                <a:r>
                  <a:rPr lang="en-US" sz="2400" spc="100" dirty="0">
                    <a:latin typeface="Calibri" pitchFamily="34" charset="0"/>
                  </a:rPr>
                  <a:t> </a:t>
                </a:r>
                <a14:m>
                  <m:oMath xmlns:m="http://schemas.openxmlformats.org/officeDocument/2006/math">
                    <m:sSub>
                      <m:sSubPr>
                        <m:ctrlPr>
                          <a:rPr lang="en-US" sz="2400" i="1" spc="100" smtClean="0">
                            <a:latin typeface="Cambria Math"/>
                          </a:rPr>
                        </m:ctrlPr>
                      </m:sSubPr>
                      <m:e>
                        <m:r>
                          <a:rPr lang="en-US" sz="2400" b="0" i="1" spc="100" smtClean="0">
                            <a:latin typeface="Cambria Math"/>
                          </a:rPr>
                          <m:t>𝐻</m:t>
                        </m:r>
                      </m:e>
                      <m:sub>
                        <m:r>
                          <a:rPr lang="en-US" sz="2400" b="0" i="1" spc="100" smtClean="0">
                            <a:latin typeface="Cambria Math"/>
                          </a:rPr>
                          <m:t>1</m:t>
                        </m:r>
                      </m:sub>
                    </m:sSub>
                    <m:r>
                      <a:rPr lang="en-US" sz="2400" b="0" i="1" spc="100" smtClean="0">
                        <a:latin typeface="Cambria Math"/>
                      </a:rPr>
                      <m:t> :</m:t>
                    </m:r>
                    <m:r>
                      <a:rPr lang="en-US" sz="2400" i="1">
                        <a:latin typeface="Cambria Math"/>
                        <a:ea typeface="Cambria Math"/>
                      </a:rPr>
                      <m:t>𝜇</m:t>
                    </m:r>
                    <m:r>
                      <a:rPr lang="en-US" sz="2400" i="1">
                        <a:latin typeface="Cambria Math"/>
                        <a:ea typeface="Cambria Math"/>
                      </a:rPr>
                      <m:t>&gt;42000</m:t>
                    </m:r>
                    <m:r>
                      <a:rPr lang="en-US" sz="2400" b="0" i="1" smtClean="0">
                        <a:latin typeface="Cambria Math"/>
                        <a:ea typeface="Cambria Math"/>
                      </a:rPr>
                      <m:t>𝑘𝑚</m:t>
                    </m:r>
                  </m:oMath>
                </a14:m>
                <a:endParaRPr lang="en-IN" sz="2400" spc="100" dirty="0">
                  <a:latin typeface="Calibri" pitchFamily="34" charset="0"/>
                </a:endParaRPr>
              </a:p>
              <a:p>
                <a:r>
                  <a:rPr lang="en-IN" sz="2400" spc="100" dirty="0">
                    <a:latin typeface="Calibri" pitchFamily="34" charset="0"/>
                  </a:rPr>
                  <a:t>      (Right tailed test)</a:t>
                </a:r>
                <a:r>
                  <a:rPr lang="en-IN"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1" y="4015551"/>
                <a:ext cx="6478085" cy="830997"/>
              </a:xfrm>
              <a:prstGeom prst="rect">
                <a:avLst/>
              </a:prstGeom>
              <a:blipFill rotWithShape="1">
                <a:blip r:embed="rId4"/>
                <a:stretch>
                  <a:fillRect l="-1411"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 y="4780508"/>
                <a:ext cx="4965590" cy="461665"/>
              </a:xfrm>
              <a:prstGeom prst="rect">
                <a:avLst/>
              </a:prstGeom>
              <a:noFill/>
            </p:spPr>
            <p:txBody>
              <a:bodyPr wrap="none" rtlCol="0">
                <a:spAutoFit/>
              </a:bodyPr>
              <a:lstStyle/>
              <a:p>
                <a:r>
                  <a:rPr lang="en-US" sz="2400" spc="100" dirty="0">
                    <a:latin typeface="Calibri" pitchFamily="34" charset="0"/>
                  </a:rPr>
                  <a:t>(iii)  </a:t>
                </a:r>
                <a:r>
                  <a:rPr lang="en-US" sz="2400" b="1" spc="100" dirty="0">
                    <a:latin typeface="Calibri" pitchFamily="34" charset="0"/>
                  </a:rPr>
                  <a:t>Level of significance</a:t>
                </a:r>
                <a:r>
                  <a:rPr lang="en-US" sz="2400" spc="100" dirty="0">
                    <a:latin typeface="Calibri" pitchFamily="34" charset="0"/>
                  </a:rPr>
                  <a:t> </a:t>
                </a:r>
                <a14:m>
                  <m:oMath xmlns:m="http://schemas.openxmlformats.org/officeDocument/2006/math">
                    <m:r>
                      <a:rPr lang="en-US" sz="2400" i="1" spc="100" smtClean="0">
                        <a:latin typeface="Cambria Math"/>
                        <a:ea typeface="Cambria Math"/>
                      </a:rPr>
                      <m:t>∝</m:t>
                    </m:r>
                    <m:r>
                      <a:rPr lang="en-US" sz="2400" b="0" i="1" spc="100" smtClean="0">
                        <a:latin typeface="Cambria Math"/>
                        <a:ea typeface="Cambria Math"/>
                      </a:rPr>
                      <m:t> =0.05</m:t>
                    </m:r>
                  </m:oMath>
                </a14:m>
                <a:endParaRPr lang="en-IN" sz="2400" spc="100" dirty="0">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 y="4780508"/>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0" y="5242173"/>
            <a:ext cx="2676117" cy="461665"/>
          </a:xfrm>
          <a:prstGeom prst="rect">
            <a:avLst/>
          </a:prstGeom>
          <a:noFill/>
        </p:spPr>
        <p:txBody>
          <a:bodyPr wrap="none" rtlCol="0">
            <a:spAutoFit/>
          </a:bodyPr>
          <a:lstStyle/>
          <a:p>
            <a:r>
              <a:rPr lang="en-US" sz="2400" spc="100" dirty="0">
                <a:latin typeface="Calibri" pitchFamily="34" charset="0"/>
              </a:rPr>
              <a:t>(iv)  </a:t>
            </a:r>
            <a:r>
              <a:rPr lang="en-US" sz="2400" b="1" spc="100" dirty="0">
                <a:latin typeface="Calibri" pitchFamily="34" charset="0"/>
              </a:rPr>
              <a:t>Test statistics</a:t>
            </a:r>
            <a:endParaRPr lang="en-IN" sz="2400" b="1" spc="100" dirty="0">
              <a:latin typeface="Calibri" pitchFamily="34" charset="0"/>
            </a:endParaRPr>
          </a:p>
        </p:txBody>
      </p:sp>
      <mc:AlternateContent xmlns:mc="http://schemas.openxmlformats.org/markup-compatibility/2006" xmlns:a14="http://schemas.microsoft.com/office/drawing/2010/main">
        <mc:Choice Requires="a14">
          <p:sp>
            <p:nvSpPr>
              <p:cNvPr id="13" name="TextBox 12"/>
              <p:cNvSpPr txBox="1"/>
              <p:nvPr/>
            </p:nvSpPr>
            <p:spPr>
              <a:xfrm>
                <a:off x="136972" y="5696765"/>
                <a:ext cx="6228448" cy="10295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a:rPr>
                        <m:t>     </m:t>
                      </m:r>
                      <m:r>
                        <a:rPr lang="en-US" sz="2000" b="0" i="1" smtClean="0">
                          <a:latin typeface="Cambria Math"/>
                        </a:rPr>
                        <m:t>𝑍</m:t>
                      </m:r>
                      <m:r>
                        <a:rPr lang="en-US" sz="2000" b="0" i="1" smtClean="0">
                          <a:latin typeface="Cambria Math"/>
                        </a:rPr>
                        <m:t>= </m:t>
                      </m:r>
                      <m:f>
                        <m:fPr>
                          <m:ctrlPr>
                            <a:rPr lang="en-US" sz="2000" b="0" i="1" smtClean="0">
                              <a:latin typeface="Cambria Math"/>
                            </a:rPr>
                          </m:ctrlPr>
                        </m:fPr>
                        <m:num>
                          <m:acc>
                            <m:accPr>
                              <m:chr m:val="̅"/>
                              <m:ctrlPr>
                                <a:rPr lang="en-US" sz="2000" b="0" i="1" smtClean="0">
                                  <a:latin typeface="Cambria Math"/>
                                </a:rPr>
                              </m:ctrlPr>
                            </m:accPr>
                            <m:e>
                              <m:r>
                                <a:rPr lang="en-US" sz="2000" b="0" i="1" smtClean="0">
                                  <a:latin typeface="Cambria Math"/>
                                </a:rPr>
                                <m:t>𝑥</m:t>
                              </m:r>
                            </m:e>
                          </m:acc>
                          <m:r>
                            <a:rPr lang="en-US" sz="2000" b="0" i="1" smtClean="0">
                              <a:latin typeface="Cambria Math"/>
                            </a:rPr>
                            <m:t>−</m:t>
                          </m:r>
                          <m:r>
                            <a:rPr lang="en-US" sz="2000" b="0" i="1" smtClean="0">
                              <a:latin typeface="Cambria Math"/>
                              <a:ea typeface="Cambria Math"/>
                            </a:rPr>
                            <m:t>𝜇</m:t>
                          </m:r>
                        </m:num>
                        <m:den>
                          <m:d>
                            <m:dPr>
                              <m:ctrlPr>
                                <a:rPr lang="en-US" sz="2000" b="0" i="1" smtClean="0">
                                  <a:latin typeface="Cambria Math"/>
                                </a:rPr>
                              </m:ctrlPr>
                            </m:dPr>
                            <m:e>
                              <m:f>
                                <m:fPr>
                                  <m:ctrlPr>
                                    <a:rPr lang="en-US" sz="2000" b="0" i="1" smtClean="0">
                                      <a:latin typeface="Cambria Math"/>
                                    </a:rPr>
                                  </m:ctrlPr>
                                </m:fPr>
                                <m:num>
                                  <m:r>
                                    <a:rPr lang="en-US" sz="2000" b="0" i="1" smtClean="0">
                                      <a:latin typeface="Cambria Math"/>
                                      <a:ea typeface="Cambria Math"/>
                                    </a:rPr>
                                    <m:t>𝜎</m:t>
                                  </m:r>
                                </m:num>
                                <m:den>
                                  <m:rad>
                                    <m:radPr>
                                      <m:degHide m:val="on"/>
                                      <m:ctrlPr>
                                        <a:rPr lang="en-US" sz="2000" b="0" i="1" smtClean="0">
                                          <a:latin typeface="Cambria Math"/>
                                        </a:rPr>
                                      </m:ctrlPr>
                                    </m:radPr>
                                    <m:deg/>
                                    <m:e>
                                      <m:r>
                                        <a:rPr lang="en-US" sz="2000" b="0" i="1" smtClean="0">
                                          <a:latin typeface="Cambria Math"/>
                                        </a:rPr>
                                        <m:t>𝑛</m:t>
                                      </m:r>
                                    </m:e>
                                  </m:rad>
                                </m:den>
                              </m:f>
                            </m:e>
                          </m:d>
                        </m:den>
                      </m:f>
                      <m:r>
                        <a:rPr lang="en-US" sz="2000" b="0" i="1" smtClean="0">
                          <a:latin typeface="Cambria Math"/>
                        </a:rPr>
                        <m:t>=</m:t>
                      </m:r>
                      <m:f>
                        <m:fPr>
                          <m:ctrlPr>
                            <a:rPr lang="en-US" sz="2000" b="0" i="1" smtClean="0">
                              <a:latin typeface="Cambria Math"/>
                            </a:rPr>
                          </m:ctrlPr>
                        </m:fPr>
                        <m:num>
                          <m:r>
                            <a:rPr lang="en-US" sz="2000" b="0" i="1" smtClean="0">
                              <a:latin typeface="Cambria Math"/>
                            </a:rPr>
                            <m:t>42500−42000</m:t>
                          </m:r>
                        </m:num>
                        <m:den>
                          <m:d>
                            <m:dPr>
                              <m:ctrlPr>
                                <a:rPr lang="en-US" sz="2000" b="0" i="1" smtClean="0">
                                  <a:latin typeface="Cambria Math"/>
                                </a:rPr>
                              </m:ctrlPr>
                            </m:dPr>
                            <m:e>
                              <m:f>
                                <m:fPr>
                                  <m:ctrlPr>
                                    <a:rPr lang="en-US" sz="2000" b="0" i="1" smtClean="0">
                                      <a:latin typeface="Cambria Math"/>
                                    </a:rPr>
                                  </m:ctrlPr>
                                </m:fPr>
                                <m:num>
                                  <m:r>
                                    <a:rPr lang="en-US" sz="2000" b="0" i="1" smtClean="0">
                                      <a:latin typeface="Cambria Math"/>
                                    </a:rPr>
                                    <m:t>4000</m:t>
                                  </m:r>
                                </m:num>
                                <m:den>
                                  <m:rad>
                                    <m:radPr>
                                      <m:degHide m:val="on"/>
                                      <m:ctrlPr>
                                        <a:rPr lang="en-US" sz="2000" b="0" i="1" smtClean="0">
                                          <a:latin typeface="Cambria Math"/>
                                        </a:rPr>
                                      </m:ctrlPr>
                                    </m:radPr>
                                    <m:deg/>
                                    <m:e>
                                      <m:r>
                                        <a:rPr lang="en-US" sz="2000" b="0" i="1" smtClean="0">
                                          <a:latin typeface="Cambria Math"/>
                                        </a:rPr>
                                        <m:t>81</m:t>
                                      </m:r>
                                    </m:e>
                                  </m:rad>
                                </m:den>
                              </m:f>
                            </m:e>
                          </m:d>
                        </m:den>
                      </m:f>
                      <m:r>
                        <a:rPr lang="en-US" sz="2000" b="0" i="1" smtClean="0">
                          <a:latin typeface="Cambria Math"/>
                        </a:rPr>
                        <m:t>=1.125</m:t>
                      </m:r>
                    </m:oMath>
                  </m:oMathPara>
                </a14:m>
                <a:endParaRPr lang="en-IN"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36972" y="5696765"/>
                <a:ext cx="6228448" cy="1029577"/>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474707" y="2014279"/>
                <a:ext cx="177298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r>
                            <a:rPr lang="en-US" sz="2400" b="0" i="1" smtClean="0">
                              <a:latin typeface="Cambria Math"/>
                            </a:rPr>
                            <m:t>𝑍</m:t>
                          </m:r>
                        </m:e>
                      </m:d>
                      <m:r>
                        <a:rPr lang="en-US" sz="2400" b="0" i="1" smtClean="0">
                          <a:latin typeface="Cambria Math"/>
                        </a:rPr>
                        <m:t>=1.125</m:t>
                      </m:r>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474707" y="2014279"/>
                <a:ext cx="1772986" cy="461665"/>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27645" y="2526703"/>
                <a:ext cx="4262770" cy="461665"/>
              </a:xfrm>
              <a:prstGeom prst="rect">
                <a:avLst/>
              </a:prstGeom>
              <a:noFill/>
            </p:spPr>
            <p:txBody>
              <a:bodyPr wrap="none" rtlCol="0">
                <a:spAutoFit/>
              </a:bodyPr>
              <a:lstStyle/>
              <a:p>
                <a:r>
                  <a:rPr lang="en-US" sz="2400" dirty="0">
                    <a:latin typeface="Calibri" pitchFamily="34" charset="0"/>
                  </a:rPr>
                  <a:t>(v)  </a:t>
                </a:r>
                <a:r>
                  <a:rPr lang="en-US" sz="2400" b="1" dirty="0">
                    <a:latin typeface="Calibri" pitchFamily="34" charset="0"/>
                  </a:rPr>
                  <a:t>Critical value</a:t>
                </a:r>
                <a:r>
                  <a:rPr lang="en-US" sz="2400" dirty="0">
                    <a:latin typeface="Calibri" pitchFamily="34" charset="0"/>
                  </a:rPr>
                  <a:t>   </a:t>
                </a:r>
                <a14:m>
                  <m:oMath xmlns:m="http://schemas.openxmlformats.org/officeDocument/2006/math">
                    <m:sSub>
                      <m:sSubPr>
                        <m:ctrlPr>
                          <a:rPr lang="en-US" sz="2400" i="1">
                            <a:latin typeface="Cambria Math"/>
                          </a:rPr>
                        </m:ctrlPr>
                      </m:sSubPr>
                      <m:e>
                        <m:r>
                          <a:rPr lang="en-US" sz="2400" i="1">
                            <a:latin typeface="Cambria Math"/>
                          </a:rPr>
                          <m:t>𝑍</m:t>
                        </m:r>
                      </m:e>
                      <m:sub>
                        <m:r>
                          <a:rPr lang="en-US" sz="2400" i="1">
                            <a:latin typeface="Cambria Math"/>
                          </a:rPr>
                          <m:t>0.05</m:t>
                        </m:r>
                      </m:sub>
                    </m:sSub>
                    <m:r>
                      <a:rPr lang="en-US" sz="2400" b="0" i="1" smtClean="0">
                        <a:latin typeface="Cambria Math"/>
                      </a:rPr>
                      <m:t>=1.645</m:t>
                    </m:r>
                  </m:oMath>
                </a14:m>
                <a:endParaRPr lang="en-IN" sz="2400" dirty="0">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427645" y="2526703"/>
                <a:ext cx="4262770" cy="461665"/>
              </a:xfrm>
              <a:prstGeom prst="rect">
                <a:avLst/>
              </a:prstGeom>
              <a:blipFill rotWithShape="1">
                <a:blip r:embed="rId8"/>
                <a:stretch>
                  <a:fillRect l="-2143"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418390" y="2988368"/>
                <a:ext cx="5832000" cy="2308324"/>
              </a:xfrm>
              <a:prstGeom prst="rect">
                <a:avLst/>
              </a:prstGeom>
              <a:noFill/>
            </p:spPr>
            <p:txBody>
              <a:bodyPr wrap="square" rtlCol="0">
                <a:spAutoFit/>
              </a:bodyPr>
              <a:lstStyle/>
              <a:p>
                <a:r>
                  <a:rPr lang="en-US" sz="2400" spc="100" dirty="0">
                    <a:latin typeface="Calibri" pitchFamily="34" charset="0"/>
                  </a:rPr>
                  <a:t>(vi)  </a:t>
                </a:r>
                <a:r>
                  <a:rPr lang="en-US" sz="2400" b="1" spc="100" dirty="0">
                    <a:latin typeface="Calibri" pitchFamily="34" charset="0"/>
                  </a:rPr>
                  <a:t>Decision</a:t>
                </a:r>
                <a:endParaRPr lang="en-US" sz="2400" spc="100" dirty="0">
                  <a:latin typeface="Calibri" pitchFamily="34" charset="0"/>
                </a:endParaRPr>
              </a:p>
              <a:p>
                <a:r>
                  <a:rPr lang="en-US" sz="2400" spc="100" dirty="0">
                    <a:latin typeface="Calibri" pitchFamily="34" charset="0"/>
                  </a:rPr>
                  <a:t>        Since </a:t>
                </a:r>
                <a14:m>
                  <m:oMath xmlns:m="http://schemas.openxmlformats.org/officeDocument/2006/math">
                    <m:d>
                      <m:dPr>
                        <m:begChr m:val="|"/>
                        <m:endChr m:val="|"/>
                        <m:ctrlPr>
                          <a:rPr lang="en-US" sz="2400" i="1" spc="100" smtClean="0">
                            <a:latin typeface="Cambria Math"/>
                          </a:rPr>
                        </m:ctrlPr>
                      </m:dPr>
                      <m:e>
                        <m:r>
                          <a:rPr lang="en-US" sz="2400" b="0" i="1" spc="100" smtClean="0">
                            <a:latin typeface="Cambria Math"/>
                          </a:rPr>
                          <m:t>𝑍</m:t>
                        </m:r>
                      </m:e>
                    </m:d>
                    <m:r>
                      <a:rPr lang="en-US" sz="2400" b="0" i="1" spc="100" smtClean="0">
                        <a:latin typeface="Cambria Math"/>
                      </a:rPr>
                      <m:t>&lt;</m:t>
                    </m:r>
                    <m:sSub>
                      <m:sSubPr>
                        <m:ctrlPr>
                          <a:rPr lang="en-US" sz="2400" i="1">
                            <a:latin typeface="Cambria Math"/>
                          </a:rPr>
                        </m:ctrlPr>
                      </m:sSubPr>
                      <m:e>
                        <m:r>
                          <a:rPr lang="en-US" sz="2400" i="1">
                            <a:latin typeface="Cambria Math"/>
                          </a:rPr>
                          <m:t>𝑍</m:t>
                        </m:r>
                      </m:e>
                      <m:sub>
                        <m:r>
                          <a:rPr lang="en-US" sz="2400" i="1">
                            <a:latin typeface="Cambria Math"/>
                          </a:rPr>
                          <m:t>0.05</m:t>
                        </m:r>
                      </m:sub>
                    </m:sSub>
                  </m:oMath>
                </a14:m>
                <a:r>
                  <a:rPr lang="en-IN" sz="2400" spc="100" dirty="0">
                    <a:latin typeface="Calibri" pitchFamily="34" charset="0"/>
                  </a:rPr>
                  <a:t>, the null </a:t>
                </a:r>
              </a:p>
              <a:p>
                <a:r>
                  <a:rPr lang="en-IN" sz="2400" spc="100" dirty="0">
                    <a:latin typeface="Calibri" pitchFamily="34" charset="0"/>
                  </a:rPr>
                  <a:t>        hypothesis is accepted at 5% level of </a:t>
                </a:r>
              </a:p>
              <a:p>
                <a:r>
                  <a:rPr lang="en-IN" sz="2400" spc="100" dirty="0">
                    <a:latin typeface="Calibri" pitchFamily="34" charset="0"/>
                  </a:rPr>
                  <a:t>        significance. i.e. , the new product is </a:t>
                </a:r>
              </a:p>
              <a:p>
                <a:r>
                  <a:rPr lang="en-IN" sz="2400" spc="100" dirty="0">
                    <a:latin typeface="Calibri" pitchFamily="34" charset="0"/>
                  </a:rPr>
                  <a:t>        not significantly better than the old </a:t>
                </a:r>
              </a:p>
              <a:p>
                <a:r>
                  <a:rPr lang="en-IN" sz="2400" spc="100" dirty="0">
                    <a:latin typeface="Calibri" pitchFamily="34" charset="0"/>
                  </a:rPr>
                  <a:t>        one.</a:t>
                </a:r>
              </a:p>
            </p:txBody>
          </p:sp>
        </mc:Choice>
        <mc:Fallback xmlns="">
          <p:sp>
            <p:nvSpPr>
              <p:cNvPr id="16" name="TextBox 15"/>
              <p:cNvSpPr txBox="1">
                <a:spLocks noRot="1" noChangeAspect="1" noMove="1" noResize="1" noEditPoints="1" noAdjustHandles="1" noChangeArrowheads="1" noChangeShapeType="1" noTextEdit="1"/>
              </p:cNvSpPr>
              <p:nvPr/>
            </p:nvSpPr>
            <p:spPr>
              <a:xfrm>
                <a:off x="6418390" y="2988368"/>
                <a:ext cx="5832000" cy="2308324"/>
              </a:xfrm>
              <a:prstGeom prst="rect">
                <a:avLst/>
              </a:prstGeom>
              <a:blipFill rotWithShape="1">
                <a:blip r:embed="rId9"/>
                <a:stretch>
                  <a:fillRect l="-1672" t="-2111" r="-2508" b="-5013"/>
                </a:stretch>
              </a:blipFill>
            </p:spPr>
            <p:txBody>
              <a:bodyPr/>
              <a:lstStyle/>
              <a:p>
                <a:r>
                  <a:rPr lang="en-IN">
                    <a:noFill/>
                  </a:rPr>
                  <a:t> </a:t>
                </a:r>
              </a:p>
            </p:txBody>
          </p:sp>
        </mc:Fallback>
      </mc:AlternateContent>
    </p:spTree>
    <p:extLst>
      <p:ext uri="{BB962C8B-B14F-4D97-AF65-F5344CB8AC3E}">
        <p14:creationId xmlns:p14="http://schemas.microsoft.com/office/powerpoint/2010/main" val="354447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1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1000"/>
                                        <p:tgtEl>
                                          <p:spTgt spid="1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1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1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latin typeface="Calibri" pitchFamily="34" charset="0"/>
              </a:rPr>
              <a:t>Example 12</a:t>
            </a:r>
          </a:p>
          <a:p>
            <a:pPr algn="just"/>
            <a:r>
              <a:rPr lang="en-US" sz="2400" spc="100" dirty="0">
                <a:latin typeface="Calibri" pitchFamily="34" charset="0"/>
              </a:rPr>
              <a:t>An ambulance service claims that it takes on the average 10 minutes to reach its destination in emergency calls. A sample of 36 calls has a mean of 11 minutes and the variance of 16 minutes. Test the claim at 0.05 level of significance.</a:t>
            </a:r>
          </a:p>
          <a:p>
            <a:pPr algn="just"/>
            <a:r>
              <a:rPr lang="en-US" sz="2400" b="1" spc="100" dirty="0">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1" y="2115468"/>
                <a:ext cx="6217869" cy="8660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a:rPr>
                        <m:t>𝑛</m:t>
                      </m:r>
                      <m:r>
                        <a:rPr lang="en-US" sz="2400" i="1" smtClean="0">
                          <a:latin typeface="Cambria Math"/>
                        </a:rPr>
                        <m:t> =36,</m:t>
                      </m:r>
                      <m:r>
                        <a:rPr lang="en-US" sz="2400" b="0" i="0" smtClean="0">
                          <a:latin typeface="Cambria Math"/>
                        </a:rPr>
                        <m:t> </m:t>
                      </m:r>
                      <m:r>
                        <a:rPr lang="en-IN" sz="2400" b="0" i="1" smtClean="0">
                          <a:latin typeface="Cambria Math" panose="02040503050406030204" pitchFamily="18" charset="0"/>
                        </a:rPr>
                        <m:t> </m:t>
                      </m:r>
                      <m:acc>
                        <m:accPr>
                          <m:chr m:val="̅"/>
                          <m:ctrlPr>
                            <a:rPr lang="en-US" sz="2400" b="0" i="1" smtClean="0">
                              <a:latin typeface="Cambria Math"/>
                            </a:rPr>
                          </m:ctrlPr>
                        </m:accPr>
                        <m:e>
                          <m:r>
                            <a:rPr lang="en-US" sz="2400" b="0" i="1" smtClean="0">
                              <a:latin typeface="Cambria Math"/>
                            </a:rPr>
                            <m:t>𝑥</m:t>
                          </m:r>
                        </m:e>
                      </m:acc>
                      <m:r>
                        <a:rPr lang="en-US" sz="2400" b="0" i="1" smtClean="0">
                          <a:latin typeface="Cambria Math"/>
                        </a:rPr>
                        <m:t>=11 </m:t>
                      </m:r>
                      <m:r>
                        <a:rPr lang="en-US" sz="2400" b="0" i="1" smtClean="0">
                          <a:latin typeface="Cambria Math"/>
                        </a:rPr>
                        <m:t>𝑚𝑖𝑛𝑢𝑡𝑒𝑠</m:t>
                      </m:r>
                      <m:r>
                        <a:rPr lang="en-US" sz="2400" b="0" i="1" smtClean="0">
                          <a:latin typeface="Cambria Math"/>
                        </a:rPr>
                        <m:t>,  </m:t>
                      </m:r>
                      <m:r>
                        <a:rPr lang="en-US" sz="2400" b="0" i="1" smtClean="0">
                          <a:latin typeface="Cambria Math"/>
                          <a:ea typeface="Cambria Math"/>
                        </a:rPr>
                        <m:t>𝜇</m:t>
                      </m:r>
                      <m:r>
                        <a:rPr lang="en-US" sz="2400" b="0" i="1" smtClean="0">
                          <a:latin typeface="Cambria Math"/>
                          <a:ea typeface="Cambria Math"/>
                        </a:rPr>
                        <m:t>=10 </m:t>
                      </m:r>
                      <m:r>
                        <a:rPr lang="en-US" sz="2400" b="0" i="1" smtClean="0">
                          <a:latin typeface="Cambria Math"/>
                          <a:ea typeface="Cambria Math"/>
                        </a:rPr>
                        <m:t>𝑚𝑖𝑛𝑢𝑡𝑒𝑠</m:t>
                      </m:r>
                      <m:r>
                        <a:rPr lang="en-US" sz="2400" b="0" i="1" smtClean="0">
                          <a:latin typeface="Cambria Math"/>
                          <a:ea typeface="Cambria Math"/>
                        </a:rPr>
                        <m:t>, </m:t>
                      </m:r>
                      <m:r>
                        <a:rPr lang="en-IN" sz="2400" b="0" i="1" smtClean="0">
                          <a:latin typeface="Cambria Math" panose="02040503050406030204" pitchFamily="18" charset="0"/>
                          <a:ea typeface="Cambria Math"/>
                        </a:rPr>
                        <m:t>𝑠</m:t>
                      </m:r>
                      <m:r>
                        <a:rPr lang="en-US" sz="2400" b="0" i="1" smtClean="0">
                          <a:latin typeface="Cambria Math"/>
                        </a:rPr>
                        <m:t>=</m:t>
                      </m:r>
                      <m:rad>
                        <m:radPr>
                          <m:degHide m:val="on"/>
                          <m:ctrlPr>
                            <a:rPr lang="en-US" sz="2400" b="0" i="1" smtClean="0">
                              <a:latin typeface="Cambria Math"/>
                            </a:rPr>
                          </m:ctrlPr>
                        </m:radPr>
                        <m:deg/>
                        <m:e>
                          <m:r>
                            <a:rPr lang="en-US" sz="2400" b="0" i="1" smtClean="0">
                              <a:latin typeface="Cambria Math"/>
                            </a:rPr>
                            <m:t>16</m:t>
                          </m:r>
                        </m:e>
                      </m:rad>
                      <m:r>
                        <a:rPr lang="en-US" sz="2400" b="0" i="1" smtClean="0">
                          <a:latin typeface="Cambria Math"/>
                        </a:rPr>
                        <m:t>=4</m:t>
                      </m:r>
                    </m:oMath>
                  </m:oMathPara>
                </a14:m>
                <a:endParaRPr lang="en-IN"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 y="2115468"/>
                <a:ext cx="6217869" cy="866006"/>
              </a:xfrm>
              <a:prstGeom prst="rect">
                <a:avLst/>
              </a:prstGeom>
              <a:blipFill rotWithShape="0">
                <a:blip r:embed="rId2"/>
                <a:stretch>
                  <a:fillRect/>
                </a:stretch>
              </a:blipFill>
            </p:spPr>
            <p:txBody>
              <a:bodyPr/>
              <a:lstStyle/>
              <a:p>
                <a:r>
                  <a:rPr lang="en-IN">
                    <a:noFill/>
                  </a:rPr>
                  <a:t> </a:t>
                </a:r>
              </a:p>
            </p:txBody>
          </p:sp>
        </mc:Fallback>
      </mc:AlternateContent>
      <p:cxnSp>
        <p:nvCxnSpPr>
          <p:cNvPr id="8" name="Straight Connector 7"/>
          <p:cNvCxnSpPr/>
          <p:nvPr/>
        </p:nvCxnSpPr>
        <p:spPr>
          <a:xfrm>
            <a:off x="6629396" y="2115468"/>
            <a:ext cx="0" cy="4610874"/>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2468" y="2913133"/>
                <a:ext cx="6332951" cy="1200329"/>
              </a:xfrm>
              <a:prstGeom prst="rect">
                <a:avLst/>
              </a:prstGeom>
              <a:noFill/>
            </p:spPr>
            <p:txBody>
              <a:bodyPr wrap="square" rtlCol="0">
                <a:spAutoFit/>
              </a:bodyPr>
              <a:lstStyle/>
              <a:p>
                <a:pPr marL="514350" indent="-514350" algn="just">
                  <a:buAutoNum type="romanLcParenBoth"/>
                </a:pPr>
                <a:r>
                  <a:rPr lang="en-US" sz="2400" b="1" spc="100" dirty="0">
                    <a:latin typeface="Calibri" pitchFamily="34" charset="0"/>
                  </a:rPr>
                  <a:t>Null Hypothesis</a:t>
                </a:r>
                <a:r>
                  <a:rPr lang="en-US" sz="2400" spc="100" dirty="0">
                    <a:latin typeface="Calibri" pitchFamily="34" charset="0"/>
                  </a:rPr>
                  <a:t> </a:t>
                </a:r>
                <a14:m>
                  <m:oMath xmlns:m="http://schemas.openxmlformats.org/officeDocument/2006/math">
                    <m:r>
                      <a:rPr lang="en-US" sz="2400" b="0" i="1" spc="100" smtClean="0">
                        <a:latin typeface="Cambria Math"/>
                      </a:rPr>
                      <m:t> </m:t>
                    </m:r>
                    <m:sSub>
                      <m:sSubPr>
                        <m:ctrlPr>
                          <a:rPr lang="en-US" sz="2400" b="0" i="1" spc="100" smtClean="0">
                            <a:latin typeface="Cambria Math"/>
                          </a:rPr>
                        </m:ctrlPr>
                      </m:sSubPr>
                      <m:e>
                        <m:r>
                          <a:rPr lang="en-US" sz="2400" b="0" i="1" spc="100" smtClean="0">
                            <a:latin typeface="Cambria Math"/>
                          </a:rPr>
                          <m:t>𝐻</m:t>
                        </m:r>
                      </m:e>
                      <m:sub>
                        <m:r>
                          <a:rPr lang="en-US" sz="2400" b="0" i="1" spc="100" smtClean="0">
                            <a:latin typeface="Cambria Math"/>
                          </a:rPr>
                          <m:t>0</m:t>
                        </m:r>
                      </m:sub>
                    </m:sSub>
                    <m:r>
                      <a:rPr lang="en-US" sz="2400" b="0" i="1" spc="100" smtClean="0">
                        <a:latin typeface="Cambria Math"/>
                      </a:rPr>
                      <m:t> :</m:t>
                    </m:r>
                  </m:oMath>
                </a14:m>
                <a:r>
                  <a:rPr lang="en-US" sz="2400" dirty="0">
                    <a:ea typeface="Cambria Math"/>
                  </a:rPr>
                  <a:t> </a:t>
                </a:r>
                <a14:m>
                  <m:oMath xmlns:m="http://schemas.openxmlformats.org/officeDocument/2006/math">
                    <m:r>
                      <a:rPr lang="en-US" sz="2400" i="1">
                        <a:latin typeface="Cambria Math"/>
                        <a:ea typeface="Cambria Math"/>
                      </a:rPr>
                      <m:t>𝜇</m:t>
                    </m:r>
                    <m:r>
                      <a:rPr lang="en-US" sz="2400" i="1">
                        <a:latin typeface="Cambria Math"/>
                        <a:ea typeface="Cambria Math"/>
                      </a:rPr>
                      <m:t>=10 </m:t>
                    </m:r>
                    <m:r>
                      <a:rPr lang="en-US" sz="2400" b="0" i="1" smtClean="0">
                        <a:latin typeface="Cambria Math"/>
                        <a:ea typeface="Cambria Math"/>
                      </a:rPr>
                      <m:t>𝑚𝑖𝑛𝑢𝑡𝑒𝑠</m:t>
                    </m:r>
                    <m:r>
                      <a:rPr lang="en-US" sz="2400" i="1">
                        <a:latin typeface="Cambria Math"/>
                        <a:ea typeface="Cambria Math"/>
                      </a:rPr>
                      <m:t> </m:t>
                    </m:r>
                  </m:oMath>
                </a14:m>
                <a:r>
                  <a:rPr lang="en-US" sz="2400" spc="100" dirty="0">
                    <a:latin typeface="Calibri" pitchFamily="34" charset="0"/>
                  </a:rPr>
                  <a:t>, i.e. ambulance service takes 10 minutes to reach the destination. </a:t>
                </a:r>
              </a:p>
            </p:txBody>
          </p:sp>
        </mc:Choice>
        <mc:Fallback xmlns="">
          <p:sp>
            <p:nvSpPr>
              <p:cNvPr id="9" name="TextBox 8"/>
              <p:cNvSpPr txBox="1">
                <a:spLocks noRot="1" noChangeAspect="1" noMove="1" noResize="1" noEditPoints="1" noAdjustHandles="1" noChangeArrowheads="1" noChangeShapeType="1" noTextEdit="1"/>
              </p:cNvSpPr>
              <p:nvPr/>
            </p:nvSpPr>
            <p:spPr>
              <a:xfrm>
                <a:off x="32468" y="2913133"/>
                <a:ext cx="6332951" cy="1200329"/>
              </a:xfrm>
              <a:prstGeom prst="rect">
                <a:avLst/>
              </a:prstGeom>
              <a:blipFill rotWithShape="1">
                <a:blip r:embed="rId3"/>
                <a:stretch>
                  <a:fillRect l="-1444" t="-4569" r="-1540"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7005" y="4015550"/>
                <a:ext cx="6756401" cy="830997"/>
              </a:xfrm>
              <a:prstGeom prst="rect">
                <a:avLst/>
              </a:prstGeom>
              <a:noFill/>
            </p:spPr>
            <p:txBody>
              <a:bodyPr wrap="square" rtlCol="0">
                <a:spAutoFit/>
              </a:bodyPr>
              <a:lstStyle/>
              <a:p>
                <a:r>
                  <a:rPr lang="en-US" sz="2400" spc="100" dirty="0">
                    <a:latin typeface="Calibri" pitchFamily="34" charset="0"/>
                  </a:rPr>
                  <a:t>(ii)  </a:t>
                </a:r>
                <a:r>
                  <a:rPr lang="en-US" sz="2400" b="1" spc="100" dirty="0">
                    <a:latin typeface="Calibri" pitchFamily="34" charset="0"/>
                  </a:rPr>
                  <a:t>Alternative Hypothesis</a:t>
                </a:r>
                <a:r>
                  <a:rPr lang="en-US" sz="2400" spc="100" dirty="0">
                    <a:latin typeface="Calibri" pitchFamily="34" charset="0"/>
                  </a:rPr>
                  <a:t> </a:t>
                </a:r>
                <a14:m>
                  <m:oMath xmlns:m="http://schemas.openxmlformats.org/officeDocument/2006/math">
                    <m:sSub>
                      <m:sSubPr>
                        <m:ctrlPr>
                          <a:rPr lang="en-US" sz="2400" i="1" spc="100" smtClean="0">
                            <a:latin typeface="Cambria Math"/>
                          </a:rPr>
                        </m:ctrlPr>
                      </m:sSubPr>
                      <m:e>
                        <m:r>
                          <a:rPr lang="en-US" sz="2400" b="0" i="1" spc="100" smtClean="0">
                            <a:latin typeface="Cambria Math"/>
                          </a:rPr>
                          <m:t>𝐻</m:t>
                        </m:r>
                      </m:e>
                      <m:sub>
                        <m:r>
                          <a:rPr lang="en-US" sz="2400" b="0" i="1" spc="100" smtClean="0">
                            <a:latin typeface="Cambria Math"/>
                          </a:rPr>
                          <m:t>1</m:t>
                        </m:r>
                      </m:sub>
                    </m:sSub>
                    <m:r>
                      <a:rPr lang="en-US" sz="2400" b="0" i="1" spc="100" smtClean="0">
                        <a:latin typeface="Cambria Math"/>
                      </a:rPr>
                      <m:t> :</m:t>
                    </m:r>
                    <m:r>
                      <a:rPr lang="en-US" sz="2400" i="1">
                        <a:latin typeface="Cambria Math"/>
                        <a:ea typeface="Cambria Math"/>
                      </a:rPr>
                      <m:t>𝜇</m:t>
                    </m:r>
                    <m:r>
                      <a:rPr lang="en-US" sz="2400" i="1">
                        <a:latin typeface="Cambria Math"/>
                        <a:ea typeface="Cambria Math"/>
                      </a:rPr>
                      <m:t>&gt;10 </m:t>
                    </m:r>
                    <m:r>
                      <a:rPr lang="en-US" sz="2400" b="0" i="1" smtClean="0">
                        <a:latin typeface="Cambria Math"/>
                        <a:ea typeface="Cambria Math"/>
                      </a:rPr>
                      <m:t>𝑚𝑖𝑛𝑢𝑡𝑒𝑠</m:t>
                    </m:r>
                  </m:oMath>
                </a14:m>
                <a:endParaRPr lang="en-IN" sz="2400" spc="100" dirty="0">
                  <a:latin typeface="Calibri" pitchFamily="34" charset="0"/>
                </a:endParaRPr>
              </a:p>
              <a:p>
                <a:r>
                  <a:rPr lang="en-IN" sz="2400" spc="100" dirty="0">
                    <a:latin typeface="Calibri" pitchFamily="34" charset="0"/>
                  </a:rPr>
                  <a:t>      (Right tailed test)</a:t>
                </a:r>
                <a:r>
                  <a:rPr lang="en-IN" dirty="0"/>
                  <a:t> </a:t>
                </a:r>
              </a:p>
            </p:txBody>
          </p:sp>
        </mc:Choice>
        <mc:Fallback xmlns="">
          <p:sp>
            <p:nvSpPr>
              <p:cNvPr id="10" name="TextBox 9"/>
              <p:cNvSpPr txBox="1">
                <a:spLocks noRot="1" noChangeAspect="1" noMove="1" noResize="1" noEditPoints="1" noAdjustHandles="1" noChangeArrowheads="1" noChangeShapeType="1" noTextEdit="1"/>
              </p:cNvSpPr>
              <p:nvPr/>
            </p:nvSpPr>
            <p:spPr>
              <a:xfrm>
                <a:off x="-127005" y="4015550"/>
                <a:ext cx="6756401" cy="830997"/>
              </a:xfrm>
              <a:prstGeom prst="rect">
                <a:avLst/>
              </a:prstGeom>
              <a:blipFill rotWithShape="1">
                <a:blip r:embed="rId4"/>
                <a:stretch>
                  <a:fillRect l="-1354"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 y="4780508"/>
                <a:ext cx="4965590" cy="461665"/>
              </a:xfrm>
              <a:prstGeom prst="rect">
                <a:avLst/>
              </a:prstGeom>
              <a:noFill/>
            </p:spPr>
            <p:txBody>
              <a:bodyPr wrap="none" rtlCol="0">
                <a:spAutoFit/>
              </a:bodyPr>
              <a:lstStyle/>
              <a:p>
                <a:r>
                  <a:rPr lang="en-US" sz="2400" spc="100" dirty="0">
                    <a:latin typeface="Calibri" pitchFamily="34" charset="0"/>
                  </a:rPr>
                  <a:t>(iii)  </a:t>
                </a:r>
                <a:r>
                  <a:rPr lang="en-US" sz="2400" b="1" spc="100" dirty="0">
                    <a:latin typeface="Calibri" pitchFamily="34" charset="0"/>
                  </a:rPr>
                  <a:t>Level of significance</a:t>
                </a:r>
                <a:r>
                  <a:rPr lang="en-US" sz="2400" spc="100" dirty="0">
                    <a:latin typeface="Calibri" pitchFamily="34" charset="0"/>
                  </a:rPr>
                  <a:t> </a:t>
                </a:r>
                <a14:m>
                  <m:oMath xmlns:m="http://schemas.openxmlformats.org/officeDocument/2006/math">
                    <m:r>
                      <a:rPr lang="en-US" sz="2400" i="1" spc="100" smtClean="0">
                        <a:latin typeface="Cambria Math"/>
                        <a:ea typeface="Cambria Math"/>
                      </a:rPr>
                      <m:t>∝</m:t>
                    </m:r>
                    <m:r>
                      <a:rPr lang="en-US" sz="2400" b="0" i="1" spc="100" smtClean="0">
                        <a:latin typeface="Cambria Math"/>
                        <a:ea typeface="Cambria Math"/>
                      </a:rPr>
                      <m:t> =0.05</m:t>
                    </m:r>
                  </m:oMath>
                </a14:m>
                <a:endParaRPr lang="en-IN" sz="2400" spc="100" dirty="0">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 y="4780508"/>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0" y="5242173"/>
            <a:ext cx="2676117" cy="461665"/>
          </a:xfrm>
          <a:prstGeom prst="rect">
            <a:avLst/>
          </a:prstGeom>
          <a:noFill/>
        </p:spPr>
        <p:txBody>
          <a:bodyPr wrap="none" rtlCol="0">
            <a:spAutoFit/>
          </a:bodyPr>
          <a:lstStyle/>
          <a:p>
            <a:r>
              <a:rPr lang="en-US" sz="2400" spc="100" dirty="0">
                <a:latin typeface="Calibri" pitchFamily="34" charset="0"/>
              </a:rPr>
              <a:t>(iv)  </a:t>
            </a:r>
            <a:r>
              <a:rPr lang="en-US" sz="2400" b="1" spc="100" dirty="0">
                <a:latin typeface="Calibri" pitchFamily="34" charset="0"/>
              </a:rPr>
              <a:t>Test statistics</a:t>
            </a:r>
            <a:endParaRPr lang="en-IN" sz="2400" b="1" spc="100" dirty="0">
              <a:latin typeface="Calibri" pitchFamily="34" charset="0"/>
            </a:endParaRPr>
          </a:p>
        </p:txBody>
      </p:sp>
      <mc:AlternateContent xmlns:mc="http://schemas.openxmlformats.org/markup-compatibility/2006" xmlns:a14="http://schemas.microsoft.com/office/drawing/2010/main">
        <mc:Choice Requires="a14">
          <p:sp>
            <p:nvSpPr>
              <p:cNvPr id="13" name="TextBox 12"/>
              <p:cNvSpPr txBox="1"/>
              <p:nvPr/>
            </p:nvSpPr>
            <p:spPr>
              <a:xfrm>
                <a:off x="136972" y="5696765"/>
                <a:ext cx="6228448" cy="111851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b="0" i="1" smtClean="0">
                          <a:latin typeface="Cambria Math"/>
                        </a:rPr>
                        <m:t>     </m:t>
                      </m:r>
                      <m:r>
                        <a:rPr lang="en-US" sz="2000" b="0" i="1" smtClean="0">
                          <a:latin typeface="Cambria Math"/>
                        </a:rPr>
                        <m:t>𝑍</m:t>
                      </m:r>
                      <m:r>
                        <a:rPr lang="en-US" sz="2000" b="0" i="1" smtClean="0">
                          <a:latin typeface="Cambria Math"/>
                        </a:rPr>
                        <m:t>= </m:t>
                      </m:r>
                      <m:f>
                        <m:fPr>
                          <m:ctrlPr>
                            <a:rPr lang="en-US" sz="2000" b="0" i="1" smtClean="0">
                              <a:latin typeface="Cambria Math"/>
                            </a:rPr>
                          </m:ctrlPr>
                        </m:fPr>
                        <m:num>
                          <m:acc>
                            <m:accPr>
                              <m:chr m:val="̅"/>
                              <m:ctrlPr>
                                <a:rPr lang="en-US" sz="2000" b="0" i="1" smtClean="0">
                                  <a:latin typeface="Cambria Math"/>
                                </a:rPr>
                              </m:ctrlPr>
                            </m:accPr>
                            <m:e>
                              <m:r>
                                <a:rPr lang="en-US" sz="2000" b="0" i="1" smtClean="0">
                                  <a:latin typeface="Cambria Math"/>
                                </a:rPr>
                                <m:t>𝑥</m:t>
                              </m:r>
                            </m:e>
                          </m:acc>
                          <m:r>
                            <a:rPr lang="en-US" sz="2000" b="0" i="1" smtClean="0">
                              <a:latin typeface="Cambria Math"/>
                            </a:rPr>
                            <m:t>−</m:t>
                          </m:r>
                          <m:r>
                            <a:rPr lang="en-US" sz="2000" b="0" i="1" smtClean="0">
                              <a:latin typeface="Cambria Math"/>
                              <a:ea typeface="Cambria Math"/>
                            </a:rPr>
                            <m:t>𝜇</m:t>
                          </m:r>
                        </m:num>
                        <m:den>
                          <m:d>
                            <m:dPr>
                              <m:ctrlPr>
                                <a:rPr lang="en-US" sz="2000" b="0" i="1" smtClean="0">
                                  <a:latin typeface="Cambria Math"/>
                                </a:rPr>
                              </m:ctrlPr>
                            </m:dPr>
                            <m:e>
                              <m:f>
                                <m:fPr>
                                  <m:ctrlPr>
                                    <a:rPr lang="en-US" sz="2000" b="0" i="1" smtClean="0">
                                      <a:latin typeface="Cambria Math"/>
                                    </a:rPr>
                                  </m:ctrlPr>
                                </m:fPr>
                                <m:num>
                                  <m:r>
                                    <a:rPr lang="en-IN" sz="2000" b="0" i="1" smtClean="0">
                                      <a:latin typeface="Cambria Math" panose="02040503050406030204" pitchFamily="18" charset="0"/>
                                    </a:rPr>
                                    <m:t>𝑠</m:t>
                                  </m:r>
                                </m:num>
                                <m:den>
                                  <m:rad>
                                    <m:radPr>
                                      <m:degHide m:val="on"/>
                                      <m:ctrlPr>
                                        <a:rPr lang="en-US" sz="2000" b="0" i="1" smtClean="0">
                                          <a:latin typeface="Cambria Math"/>
                                        </a:rPr>
                                      </m:ctrlPr>
                                    </m:radPr>
                                    <m:deg/>
                                    <m:e>
                                      <m:r>
                                        <a:rPr lang="en-US" sz="2000" b="0" i="1" smtClean="0">
                                          <a:latin typeface="Cambria Math"/>
                                        </a:rPr>
                                        <m:t>𝑛</m:t>
                                      </m:r>
                                    </m:e>
                                  </m:rad>
                                </m:den>
                              </m:f>
                            </m:e>
                          </m:d>
                        </m:den>
                      </m:f>
                      <m:r>
                        <a:rPr lang="en-US" sz="2000" b="0" i="1" smtClean="0">
                          <a:latin typeface="Cambria Math"/>
                        </a:rPr>
                        <m:t>=</m:t>
                      </m:r>
                      <m:f>
                        <m:fPr>
                          <m:ctrlPr>
                            <a:rPr lang="en-US" sz="2000" b="0" i="1" smtClean="0">
                              <a:latin typeface="Cambria Math"/>
                            </a:rPr>
                          </m:ctrlPr>
                        </m:fPr>
                        <m:num>
                          <m:r>
                            <a:rPr lang="en-US" sz="2000" b="0" i="1" smtClean="0">
                              <a:latin typeface="Cambria Math"/>
                            </a:rPr>
                            <m:t>11−10</m:t>
                          </m:r>
                        </m:num>
                        <m:den>
                          <m:d>
                            <m:dPr>
                              <m:ctrlPr>
                                <a:rPr lang="en-US" sz="2000" b="0" i="1" smtClean="0">
                                  <a:latin typeface="Cambria Math"/>
                                </a:rPr>
                              </m:ctrlPr>
                            </m:dPr>
                            <m:e>
                              <m:f>
                                <m:fPr>
                                  <m:ctrlPr>
                                    <a:rPr lang="en-US" sz="2000" b="0" i="1" smtClean="0">
                                      <a:latin typeface="Cambria Math"/>
                                    </a:rPr>
                                  </m:ctrlPr>
                                </m:fPr>
                                <m:num>
                                  <m:r>
                                    <a:rPr lang="en-US" sz="2000" b="0" i="1" smtClean="0">
                                      <a:latin typeface="Cambria Math"/>
                                    </a:rPr>
                                    <m:t>4</m:t>
                                  </m:r>
                                </m:num>
                                <m:den>
                                  <m:rad>
                                    <m:radPr>
                                      <m:degHide m:val="on"/>
                                      <m:ctrlPr>
                                        <a:rPr lang="en-US" sz="2000" b="0" i="1" smtClean="0">
                                          <a:latin typeface="Cambria Math"/>
                                        </a:rPr>
                                      </m:ctrlPr>
                                    </m:radPr>
                                    <m:deg/>
                                    <m:e>
                                      <m:r>
                                        <a:rPr lang="en-US" sz="2000" b="0" i="1" smtClean="0">
                                          <a:latin typeface="Cambria Math"/>
                                        </a:rPr>
                                        <m:t>36</m:t>
                                      </m:r>
                                    </m:e>
                                  </m:rad>
                                </m:den>
                              </m:f>
                            </m:e>
                          </m:d>
                        </m:den>
                      </m:f>
                      <m:r>
                        <a:rPr lang="en-US" sz="2000" b="0" i="1" smtClean="0">
                          <a:latin typeface="Cambria Math"/>
                        </a:rPr>
                        <m:t>=1.5</m:t>
                      </m:r>
                    </m:oMath>
                  </m:oMathPara>
                </a14:m>
                <a:endParaRPr lang="en-IN" sz="20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36972" y="5696765"/>
                <a:ext cx="6228448" cy="1118511"/>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7474707" y="2014279"/>
                <a:ext cx="143314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latin typeface="Cambria Math"/>
                            </a:rPr>
                          </m:ctrlPr>
                        </m:dPr>
                        <m:e>
                          <m:r>
                            <a:rPr lang="en-US" sz="2400" b="0" i="1" smtClean="0">
                              <a:latin typeface="Cambria Math"/>
                            </a:rPr>
                            <m:t>𝑍</m:t>
                          </m:r>
                        </m:e>
                      </m:d>
                      <m:r>
                        <a:rPr lang="en-US" sz="2400" b="0" i="1" smtClean="0">
                          <a:latin typeface="Cambria Math"/>
                        </a:rPr>
                        <m:t>=1.5</m:t>
                      </m:r>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7474707" y="2014279"/>
                <a:ext cx="1433149" cy="461665"/>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629396" y="2526703"/>
                <a:ext cx="4262770" cy="461665"/>
              </a:xfrm>
              <a:prstGeom prst="rect">
                <a:avLst/>
              </a:prstGeom>
              <a:noFill/>
            </p:spPr>
            <p:txBody>
              <a:bodyPr wrap="none" rtlCol="0">
                <a:spAutoFit/>
              </a:bodyPr>
              <a:lstStyle/>
              <a:p>
                <a:r>
                  <a:rPr lang="en-US" sz="2400" dirty="0">
                    <a:latin typeface="Calibri" pitchFamily="34" charset="0"/>
                  </a:rPr>
                  <a:t>(v)  </a:t>
                </a:r>
                <a:r>
                  <a:rPr lang="en-US" sz="2400" b="1" dirty="0">
                    <a:latin typeface="Calibri" pitchFamily="34" charset="0"/>
                  </a:rPr>
                  <a:t>Critical value</a:t>
                </a:r>
                <a:r>
                  <a:rPr lang="en-US" sz="2400" dirty="0">
                    <a:latin typeface="Calibri" pitchFamily="34" charset="0"/>
                  </a:rPr>
                  <a:t>   </a:t>
                </a:r>
                <a14:m>
                  <m:oMath xmlns:m="http://schemas.openxmlformats.org/officeDocument/2006/math">
                    <m:sSub>
                      <m:sSubPr>
                        <m:ctrlPr>
                          <a:rPr lang="en-US" sz="2400" i="1">
                            <a:latin typeface="Cambria Math"/>
                          </a:rPr>
                        </m:ctrlPr>
                      </m:sSubPr>
                      <m:e>
                        <m:r>
                          <a:rPr lang="en-US" sz="2400" i="1">
                            <a:latin typeface="Cambria Math"/>
                          </a:rPr>
                          <m:t>𝑍</m:t>
                        </m:r>
                      </m:e>
                      <m:sub>
                        <m:r>
                          <a:rPr lang="en-US" sz="2400" i="1">
                            <a:latin typeface="Cambria Math"/>
                          </a:rPr>
                          <m:t>0.05</m:t>
                        </m:r>
                      </m:sub>
                    </m:sSub>
                    <m:r>
                      <a:rPr lang="en-US" sz="2400" b="0" i="1" smtClean="0">
                        <a:latin typeface="Cambria Math"/>
                      </a:rPr>
                      <m:t>=1.645</m:t>
                    </m:r>
                  </m:oMath>
                </a14:m>
                <a:endParaRPr lang="en-IN" sz="2400" dirty="0">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629396" y="2526703"/>
                <a:ext cx="4262770" cy="461665"/>
              </a:xfrm>
              <a:prstGeom prst="rect">
                <a:avLst/>
              </a:prstGeom>
              <a:blipFill rotWithShape="1">
                <a:blip r:embed="rId8"/>
                <a:stretch>
                  <a:fillRect l="-2143"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629396" y="2988368"/>
                <a:ext cx="5562604" cy="2677656"/>
              </a:xfrm>
              <a:prstGeom prst="rect">
                <a:avLst/>
              </a:prstGeom>
              <a:noFill/>
            </p:spPr>
            <p:txBody>
              <a:bodyPr wrap="square" rtlCol="0">
                <a:spAutoFit/>
              </a:bodyPr>
              <a:lstStyle/>
              <a:p>
                <a:pPr algn="just"/>
                <a:r>
                  <a:rPr lang="en-US" sz="2400" spc="100" dirty="0">
                    <a:latin typeface="Calibri" pitchFamily="34" charset="0"/>
                  </a:rPr>
                  <a:t>(vi)  </a:t>
                </a:r>
                <a:r>
                  <a:rPr lang="en-US" sz="2400" b="1" spc="100" dirty="0">
                    <a:latin typeface="Calibri" pitchFamily="34" charset="0"/>
                  </a:rPr>
                  <a:t>Decision</a:t>
                </a:r>
                <a:endParaRPr lang="en-US" sz="2400" spc="100" dirty="0">
                  <a:latin typeface="Calibri" pitchFamily="34" charset="0"/>
                </a:endParaRPr>
              </a:p>
              <a:p>
                <a:pPr algn="just"/>
                <a:r>
                  <a:rPr lang="en-US" sz="2400" spc="100" dirty="0">
                    <a:latin typeface="Calibri" pitchFamily="34" charset="0"/>
                  </a:rPr>
                  <a:t>        Since </a:t>
                </a:r>
                <a14:m>
                  <m:oMath xmlns:m="http://schemas.openxmlformats.org/officeDocument/2006/math">
                    <m:d>
                      <m:dPr>
                        <m:begChr m:val="|"/>
                        <m:endChr m:val="|"/>
                        <m:ctrlPr>
                          <a:rPr lang="en-US" sz="2400" i="1" spc="100" smtClean="0">
                            <a:latin typeface="Cambria Math"/>
                          </a:rPr>
                        </m:ctrlPr>
                      </m:dPr>
                      <m:e>
                        <m:r>
                          <a:rPr lang="en-US" sz="2400" b="0" i="1" spc="100" smtClean="0">
                            <a:latin typeface="Cambria Math"/>
                          </a:rPr>
                          <m:t>𝑍</m:t>
                        </m:r>
                      </m:e>
                    </m:d>
                    <m:r>
                      <a:rPr lang="en-US" sz="2400" b="0" i="1" spc="100" smtClean="0">
                        <a:latin typeface="Cambria Math"/>
                      </a:rPr>
                      <m:t>&lt;</m:t>
                    </m:r>
                    <m:sSub>
                      <m:sSubPr>
                        <m:ctrlPr>
                          <a:rPr lang="en-US" sz="2400" i="1">
                            <a:latin typeface="Cambria Math"/>
                          </a:rPr>
                        </m:ctrlPr>
                      </m:sSubPr>
                      <m:e>
                        <m:r>
                          <a:rPr lang="en-US" sz="2400" i="1">
                            <a:latin typeface="Cambria Math"/>
                          </a:rPr>
                          <m:t>𝑍</m:t>
                        </m:r>
                      </m:e>
                      <m:sub>
                        <m:r>
                          <a:rPr lang="en-US" sz="2400" i="1">
                            <a:latin typeface="Cambria Math"/>
                          </a:rPr>
                          <m:t>0.05</m:t>
                        </m:r>
                      </m:sub>
                    </m:sSub>
                  </m:oMath>
                </a14:m>
                <a:r>
                  <a:rPr lang="en-IN" sz="2400" spc="100" dirty="0">
                    <a:latin typeface="Calibri" pitchFamily="34" charset="0"/>
                  </a:rPr>
                  <a:t>, the null </a:t>
                </a:r>
              </a:p>
              <a:p>
                <a:pPr algn="just"/>
                <a:r>
                  <a:rPr lang="en-IN" sz="2400" spc="100" dirty="0">
                    <a:latin typeface="Calibri" pitchFamily="34" charset="0"/>
                  </a:rPr>
                  <a:t>        hypothesis is accepted at 5% level </a:t>
                </a:r>
              </a:p>
              <a:p>
                <a:pPr algn="just"/>
                <a:r>
                  <a:rPr lang="en-IN" sz="2400" spc="100" dirty="0">
                    <a:latin typeface="Calibri" pitchFamily="34" charset="0"/>
                  </a:rPr>
                  <a:t>        of significance. i.e. , the </a:t>
                </a:r>
              </a:p>
              <a:p>
                <a:pPr algn="just"/>
                <a:r>
                  <a:rPr lang="en-IN" sz="2400" spc="100" dirty="0">
                    <a:latin typeface="Calibri" pitchFamily="34" charset="0"/>
                  </a:rPr>
                  <a:t>        ambulance service takes on the </a:t>
                </a:r>
              </a:p>
              <a:p>
                <a:pPr algn="just"/>
                <a:r>
                  <a:rPr lang="en-IN" sz="2400" spc="100" dirty="0">
                    <a:latin typeface="Calibri" pitchFamily="34" charset="0"/>
                  </a:rPr>
                  <a:t>        average 10 minutes to reach its </a:t>
                </a:r>
              </a:p>
              <a:p>
                <a:pPr algn="just"/>
                <a:r>
                  <a:rPr lang="en-IN" sz="2400" spc="100" dirty="0">
                    <a:latin typeface="Calibri" pitchFamily="34" charset="0"/>
                  </a:rPr>
                  <a:t>        destination.</a:t>
                </a:r>
              </a:p>
            </p:txBody>
          </p:sp>
        </mc:Choice>
        <mc:Fallback xmlns="">
          <p:sp>
            <p:nvSpPr>
              <p:cNvPr id="16" name="TextBox 15"/>
              <p:cNvSpPr txBox="1">
                <a:spLocks noRot="1" noChangeAspect="1" noMove="1" noResize="1" noEditPoints="1" noAdjustHandles="1" noChangeArrowheads="1" noChangeShapeType="1" noTextEdit="1"/>
              </p:cNvSpPr>
              <p:nvPr/>
            </p:nvSpPr>
            <p:spPr>
              <a:xfrm>
                <a:off x="6629396" y="2988368"/>
                <a:ext cx="5562604" cy="2677656"/>
              </a:xfrm>
              <a:prstGeom prst="rect">
                <a:avLst/>
              </a:prstGeom>
              <a:blipFill rotWithShape="1">
                <a:blip r:embed="rId9"/>
                <a:stretch>
                  <a:fillRect l="-1643" t="-1822" b="-4328"/>
                </a:stretch>
              </a:blipFill>
            </p:spPr>
            <p:txBody>
              <a:bodyPr/>
              <a:lstStyle/>
              <a:p>
                <a:r>
                  <a:rPr lang="en-IN">
                    <a:noFill/>
                  </a:rPr>
                  <a:t> </a:t>
                </a:r>
              </a:p>
            </p:txBody>
          </p:sp>
        </mc:Fallback>
      </mc:AlternateContent>
    </p:spTree>
    <p:extLst>
      <p:ext uri="{BB962C8B-B14F-4D97-AF65-F5344CB8AC3E}">
        <p14:creationId xmlns:p14="http://schemas.microsoft.com/office/powerpoint/2010/main" val="175110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wipe(left)">
                                      <p:cBhvr>
                                        <p:cTn id="27" dur="1000"/>
                                        <p:tgtEl>
                                          <p:spTgt spid="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10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wipe(left)">
                                      <p:cBhvr>
                                        <p:cTn id="54" dur="1000"/>
                                        <p:tgtEl>
                                          <p:spTgt spid="13">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1000"/>
                                        <p:tgtEl>
                                          <p:spTgt spid="1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wipe(left)">
                                      <p:cBhvr>
                                        <p:cTn id="64" dur="10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wipe(left)">
                                      <p:cBhvr>
                                        <p:cTn id="6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xmlns="" id="{906E2FBF-B54D-4EAB-B546-5BC8BB1C8475}"/>
              </a:ext>
            </a:extLst>
          </p:cNvPr>
          <p:cNvGraphicFramePr/>
          <p:nvPr>
            <p:extLst>
              <p:ext uri="{D42A27DB-BD31-4B8C-83A1-F6EECF244321}">
                <p14:modId xmlns:p14="http://schemas.microsoft.com/office/powerpoint/2010/main" val="783328996"/>
              </p:ext>
            </p:extLst>
          </p:nvPr>
        </p:nvGraphicFramePr>
        <p:xfrm>
          <a:off x="2482576" y="318053"/>
          <a:ext cx="9590157" cy="6440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xmlns="" id="{1590B72A-A978-40E0-96F4-F24FB8774CF3}"/>
              </a:ext>
            </a:extLst>
          </p:cNvPr>
          <p:cNvSpPr txBox="1"/>
          <p:nvPr/>
        </p:nvSpPr>
        <p:spPr>
          <a:xfrm>
            <a:off x="3036664" y="2924944"/>
            <a:ext cx="2016224" cy="1631216"/>
          </a:xfrm>
          <a:prstGeom prst="rect">
            <a:avLst/>
          </a:prstGeom>
          <a:solidFill>
            <a:srgbClr val="0070C0"/>
          </a:solidFill>
        </p:spPr>
        <p:txBody>
          <a:bodyPr wrap="square" rtlCol="0">
            <a:spAutoFit/>
          </a:bodyPr>
          <a:lstStyle/>
          <a:p>
            <a:pPr algn="ctr"/>
            <a:r>
              <a:rPr lang="en-US" sz="2000" b="1" dirty="0">
                <a:solidFill>
                  <a:schemeClr val="bg1"/>
                </a:solidFill>
              </a:rPr>
              <a:t>Test of hypothesis</a:t>
            </a:r>
          </a:p>
          <a:p>
            <a:pPr algn="ctr"/>
            <a:r>
              <a:rPr lang="en-US" sz="2000" b="1" dirty="0">
                <a:solidFill>
                  <a:schemeClr val="bg1"/>
                </a:solidFill>
              </a:rPr>
              <a:t>OR</a:t>
            </a:r>
          </a:p>
          <a:p>
            <a:pPr algn="ctr"/>
            <a:r>
              <a:rPr lang="en-US" sz="2000" b="1" dirty="0">
                <a:solidFill>
                  <a:schemeClr val="bg1"/>
                </a:solidFill>
              </a:rPr>
              <a:t>Test of significance </a:t>
            </a:r>
          </a:p>
        </p:txBody>
      </p:sp>
    </p:spTree>
    <p:extLst>
      <p:ext uri="{BB962C8B-B14F-4D97-AF65-F5344CB8AC3E}">
        <p14:creationId xmlns:p14="http://schemas.microsoft.com/office/powerpoint/2010/main" val="34796858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SMALL SAMPLE TESTS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9"/>
                <a:ext cx="12204000" cy="572400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If the samples are </a:t>
                </a:r>
                <a14:m>
                  <m:oMath xmlns:m="http://schemas.openxmlformats.org/officeDocument/2006/math">
                    <m:r>
                      <a:rPr lang="en-US" sz="2400" b="0" i="1" spc="100" smtClean="0">
                        <a:latin typeface="Cambria Math"/>
                      </a:rPr>
                      <m:t>(</m:t>
                    </m:r>
                    <m:r>
                      <a:rPr lang="en-US" sz="2400" b="0" i="1" spc="100" smtClean="0">
                        <a:latin typeface="Cambria Math"/>
                      </a:rPr>
                      <m:t>𝑛</m:t>
                    </m:r>
                    <m:r>
                      <a:rPr lang="en-US" sz="2400" b="0" i="1" spc="100" smtClean="0">
                        <a:latin typeface="Cambria Math"/>
                        <a:ea typeface="Cambria Math"/>
                      </a:rPr>
                      <m:t>&gt;30)</m:t>
                    </m:r>
                  </m:oMath>
                </a14:m>
                <a:r>
                  <a:rPr lang="en-US" sz="2400" spc="100" dirty="0">
                    <a:latin typeface="Calibri" pitchFamily="34" charset="0"/>
                  </a:rPr>
                  <a:t> then the sampling distribution of a statistic is  normal. But if the samples are small</a:t>
                </a:r>
                <a14:m>
                  <m:oMath xmlns:m="http://schemas.openxmlformats.org/officeDocument/2006/math">
                    <m:r>
                      <a:rPr lang="en-US" sz="2400" b="0" i="1" spc="100" smtClean="0">
                        <a:latin typeface="Cambria Math"/>
                      </a:rPr>
                      <m:t>(</m:t>
                    </m:r>
                    <m:r>
                      <a:rPr lang="en-US" sz="2400" b="0" i="1" spc="100" smtClean="0">
                        <a:latin typeface="Cambria Math"/>
                      </a:rPr>
                      <m:t>𝑛</m:t>
                    </m:r>
                    <m:r>
                      <a:rPr lang="en-US" sz="2400" b="0" i="1" spc="100" smtClean="0">
                        <a:latin typeface="Cambria Math"/>
                        <a:ea typeface="Cambria Math"/>
                      </a:rPr>
                      <m:t>≤30)</m:t>
                    </m:r>
                  </m:oMath>
                </a14:m>
                <a:r>
                  <a:rPr lang="en-IN" sz="2400" spc="100" dirty="0">
                    <a:latin typeface="Calibri" pitchFamily="34" charset="0"/>
                  </a:rPr>
                  <a:t> then the above result does not hold good. For estimation of the parameter as well as for testing a hypothesis, following distributions are used.</a:t>
                </a:r>
              </a:p>
              <a:p>
                <a:pPr marL="514350" indent="-514350" algn="just">
                  <a:buAutoNum type="romanLcParenBoth"/>
                </a:pPr>
                <a:r>
                  <a:rPr lang="en-US" sz="2400" spc="100" dirty="0">
                    <a:latin typeface="Calibri" pitchFamily="34" charset="0"/>
                  </a:rPr>
                  <a:t>Student’s </a:t>
                </a:r>
                <a:r>
                  <a:rPr lang="en-US" sz="2400" i="1" spc="100" dirty="0">
                    <a:latin typeface="Calibri" pitchFamily="34" charset="0"/>
                  </a:rPr>
                  <a:t>t</a:t>
                </a:r>
                <a:r>
                  <a:rPr lang="en-US" sz="2400" spc="100" dirty="0">
                    <a:latin typeface="Calibri" pitchFamily="34" charset="0"/>
                  </a:rPr>
                  <a:t>- distribution</a:t>
                </a:r>
                <a:endParaRPr lang="en-IN" sz="2400" spc="100" dirty="0">
                  <a:latin typeface="Calibri" pitchFamily="34" charset="0"/>
                </a:endParaRPr>
              </a:p>
              <a:p>
                <a:pPr marL="514350" indent="-514350" algn="just">
                  <a:buAutoNum type="romanLcParenBoth"/>
                </a:pPr>
                <a:r>
                  <a:rPr lang="en-US" sz="2400" spc="100" dirty="0">
                    <a:latin typeface="Calibri" pitchFamily="34" charset="0"/>
                  </a:rPr>
                  <a:t>Snedecer’s </a:t>
                </a:r>
                <a:r>
                  <a:rPr lang="en-US" sz="2400" i="1" spc="100" dirty="0">
                    <a:latin typeface="Calibri" pitchFamily="34" charset="0"/>
                  </a:rPr>
                  <a:t>F</a:t>
                </a:r>
                <a:r>
                  <a:rPr lang="en-US" sz="2400" spc="100" dirty="0">
                    <a:latin typeface="Calibri" pitchFamily="34" charset="0"/>
                  </a:rPr>
                  <a:t>-distribution</a:t>
                </a:r>
              </a:p>
              <a:p>
                <a:pPr marL="514350" indent="-514350" algn="just">
                  <a:buAutoNum type="romanLcParenBoth"/>
                </a:pPr>
                <a:r>
                  <a:rPr lang="en-US" sz="2400" spc="100" dirty="0">
                    <a:latin typeface="Calibri" pitchFamily="34" charset="0"/>
                  </a:rPr>
                  <a:t>Chi-square </a:t>
                </a:r>
                <a14:m>
                  <m:oMath xmlns:m="http://schemas.openxmlformats.org/officeDocument/2006/math">
                    <m:d>
                      <m:dPr>
                        <m:ctrlPr>
                          <a:rPr lang="en-US" sz="2400" i="1" spc="100" smtClean="0">
                            <a:latin typeface="Cambria Math"/>
                          </a:rPr>
                        </m:ctrlPr>
                      </m:dPr>
                      <m:e>
                        <m:sSup>
                          <m:sSupPr>
                            <m:ctrlPr>
                              <a:rPr lang="en-US" sz="2400" i="1" spc="100" smtClean="0">
                                <a:latin typeface="Cambria Math"/>
                              </a:rPr>
                            </m:ctrlPr>
                          </m:sSupPr>
                          <m:e>
                            <m:r>
                              <a:rPr lang="en-US" sz="2400" b="0" i="1" spc="100" smtClean="0">
                                <a:latin typeface="Cambria Math"/>
                              </a:rPr>
                              <m:t> </m:t>
                            </m:r>
                            <m:r>
                              <a:rPr lang="en-US" sz="2400" i="1" spc="100" smtClean="0">
                                <a:latin typeface="Cambria Math"/>
                                <a:ea typeface="Cambria Math"/>
                              </a:rPr>
                              <m:t>𝜒</m:t>
                            </m:r>
                          </m:e>
                          <m:sup>
                            <m:r>
                              <a:rPr lang="en-US" sz="2400" b="0" i="1" spc="100" smtClean="0">
                                <a:latin typeface="Cambria Math"/>
                              </a:rPr>
                              <m:t>2</m:t>
                            </m:r>
                          </m:sup>
                        </m:sSup>
                      </m:e>
                    </m:d>
                  </m:oMath>
                </a14:m>
                <a:r>
                  <a:rPr lang="en-US" sz="2400" spc="100" dirty="0">
                    <a:latin typeface="Calibri" pitchFamily="34" charset="0"/>
                  </a:rPr>
                  <a:t>  distribution</a:t>
                </a: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a:p>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9"/>
                <a:ext cx="12204000" cy="5724000"/>
              </a:xfrm>
              <a:prstGeom prst="rect">
                <a:avLst/>
              </a:prstGeom>
              <a:blipFill rotWithShape="1">
                <a:blip r:embed="rId2"/>
                <a:stretch>
                  <a:fillRect l="-699" t="-744"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20263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1080000"/>
          </a:xfrm>
          <a:prstGeom prst="rect">
            <a:avLst/>
          </a:prstGeom>
          <a:solidFill>
            <a:srgbClr val="435B69"/>
          </a:solidFill>
          <a:ln w="57150">
            <a:solidFill>
              <a:srgbClr val="435B69"/>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a:p>
            <a:endParaRPr lang="en-IN" sz="2800" dirty="0"/>
          </a:p>
        </p:txBody>
      </p:sp>
      <p:sp>
        <p:nvSpPr>
          <p:cNvPr id="3" name="TextBox 2">
            <a:extLst>
              <a:ext uri="{FF2B5EF4-FFF2-40B4-BE49-F238E27FC236}">
                <a16:creationId xmlns="" xmlns:a16="http://schemas.microsoft.com/office/drawing/2014/main" id="{49AC3854-0C3D-4799-B58F-ECFDAAD0C08C}"/>
              </a:ext>
            </a:extLst>
          </p:cNvPr>
          <p:cNvSpPr txBox="1"/>
          <p:nvPr/>
        </p:nvSpPr>
        <p:spPr>
          <a:xfrm>
            <a:off x="0" y="1080000"/>
            <a:ext cx="8856000" cy="5755422"/>
          </a:xfrm>
          <a:prstGeom prst="rect">
            <a:avLst/>
          </a:prstGeom>
          <a:solidFill>
            <a:srgbClr val="69ABC3"/>
          </a:solidFill>
          <a:ln w="57150">
            <a:solidFill>
              <a:srgbClr val="69ABC3"/>
            </a:solidFill>
          </a:ln>
        </p:spPr>
        <p:txBody>
          <a:bodyPr wrap="square" rtlCol="0">
            <a:spAutoFit/>
          </a:bodyPr>
          <a:lstStyle/>
          <a:p>
            <a:pPr algn="just"/>
            <a:r>
              <a:rPr lang="en-US" sz="2800" b="1" spc="100" dirty="0">
                <a:latin typeface="Calibri" panose="020F0502020204030204" pitchFamily="34" charset="0"/>
                <a:ea typeface="Cambria Math" panose="02040503050406030204" pitchFamily="18" charset="0"/>
                <a:cs typeface="Calibri" panose="020F0502020204030204" pitchFamily="34" charset="0"/>
              </a:rPr>
              <a:t>Population</a:t>
            </a:r>
            <a:endParaRPr lang="en-US" sz="2400" b="1" spc="100" dirty="0">
              <a:latin typeface="Calibri" panose="020F0502020204030204" pitchFamily="34" charset="0"/>
              <a:ea typeface="Cambria Math" panose="02040503050406030204" pitchFamily="18" charset="0"/>
              <a:cs typeface="Calibri" panose="020F0502020204030204" pitchFamily="34" charset="0"/>
            </a:endParaRPr>
          </a:p>
          <a:p>
            <a:pPr algn="just"/>
            <a:r>
              <a:rPr lang="en-US" sz="2400" spc="100" dirty="0">
                <a:latin typeface="Calibri" panose="020F0502020204030204" pitchFamily="34" charset="0"/>
                <a:ea typeface="Cambria Math" panose="02040503050406030204" pitchFamily="18" charset="0"/>
                <a:cs typeface="Calibri" panose="020F0502020204030204" pitchFamily="34" charset="0"/>
              </a:rPr>
              <a:t>The group (say of size N) of units or items or individuals or observations or objects forming a subject matter of statistical investigation for their various characteristics is known as population.</a:t>
            </a:r>
          </a:p>
          <a:p>
            <a:pPr algn="just"/>
            <a:r>
              <a:rPr lang="en-US" sz="2400" spc="100" dirty="0">
                <a:latin typeface="Calibri" panose="020F0502020204030204" pitchFamily="34" charset="0"/>
                <a:ea typeface="Cambria Math" panose="02040503050406030204" pitchFamily="18" charset="0"/>
                <a:cs typeface="Calibri" panose="020F0502020204030204" pitchFamily="34" charset="0"/>
              </a:rPr>
              <a:t>The p</a:t>
            </a:r>
            <a:r>
              <a:rPr lang="en-US" sz="2400" spc="100" dirty="0">
                <a:effectLst/>
                <a:latin typeface="Calibri" panose="020F0502020204030204" pitchFamily="34" charset="0"/>
                <a:ea typeface="Cambria Math" panose="02040503050406030204" pitchFamily="18" charset="0"/>
                <a:cs typeface="Calibri" panose="020F0502020204030204" pitchFamily="34" charset="0"/>
              </a:rPr>
              <a:t>opulation may be finite or infinite. It may be real or hypothetical.</a:t>
            </a:r>
          </a:p>
          <a:p>
            <a:pPr algn="just"/>
            <a:endParaRPr lang="en-US" sz="2400" spc="100" dirty="0">
              <a:latin typeface="Calibri" panose="020F0502020204030204" pitchFamily="34" charset="0"/>
              <a:ea typeface="Cambria Math" panose="02040503050406030204" pitchFamily="18" charset="0"/>
              <a:cs typeface="Calibri" panose="020F0502020204030204" pitchFamily="34" charset="0"/>
            </a:endParaRPr>
          </a:p>
          <a:p>
            <a:pPr algn="just"/>
            <a:r>
              <a:rPr lang="en-US" sz="2800" b="1" spc="100" dirty="0">
                <a:effectLst/>
                <a:latin typeface="Calibri" panose="020F0502020204030204" pitchFamily="34" charset="0"/>
                <a:ea typeface="Cambria Math" panose="02040503050406030204" pitchFamily="18" charset="0"/>
                <a:cs typeface="Calibri" panose="020F0502020204030204" pitchFamily="34" charset="0"/>
              </a:rPr>
              <a:t>Sample</a:t>
            </a:r>
          </a:p>
          <a:p>
            <a:pPr algn="just"/>
            <a:r>
              <a:rPr lang="en-US" sz="2400" spc="100" dirty="0">
                <a:latin typeface="Calibri" panose="020F0502020204030204" pitchFamily="34" charset="0"/>
                <a:ea typeface="Cambria Math" panose="02040503050406030204" pitchFamily="18" charset="0"/>
                <a:cs typeface="Calibri" panose="020F0502020204030204" pitchFamily="34" charset="0"/>
              </a:rPr>
              <a:t>A finite subset of population is selected by some scientific method with a view of estimating population characteristics is known as sample.</a:t>
            </a:r>
          </a:p>
          <a:p>
            <a:pPr algn="just"/>
            <a:r>
              <a:rPr lang="en-US" sz="2400" spc="100" dirty="0">
                <a:effectLst/>
                <a:latin typeface="Calibri" panose="020F0502020204030204" pitchFamily="34" charset="0"/>
                <a:ea typeface="Cambria Math" panose="02040503050406030204" pitchFamily="18" charset="0"/>
                <a:cs typeface="Calibri" panose="020F0502020204030204" pitchFamily="34" charset="0"/>
              </a:rPr>
              <a:t>The size of the sample is denoted by n. When n ≥ 30, the sample size is said to be </a:t>
            </a:r>
            <a:r>
              <a:rPr lang="en-US" sz="2400" spc="10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large</a:t>
            </a:r>
            <a:r>
              <a:rPr lang="en-US" sz="2400" spc="100" dirty="0">
                <a:effectLst/>
                <a:latin typeface="Calibri" panose="020F0502020204030204" pitchFamily="34" charset="0"/>
                <a:ea typeface="Cambria Math" panose="02040503050406030204" pitchFamily="18" charset="0"/>
                <a:cs typeface="Calibri" panose="020F0502020204030204" pitchFamily="34" charset="0"/>
              </a:rPr>
              <a:t> and when n &lt; 30, the sample size is said to be </a:t>
            </a:r>
            <a:r>
              <a:rPr lang="en-US" sz="2400" spc="10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small</a:t>
            </a:r>
            <a:r>
              <a:rPr lang="en-US" sz="2400" spc="100" dirty="0">
                <a:effectLst/>
                <a:latin typeface="Calibri" panose="020F0502020204030204" pitchFamily="34" charset="0"/>
                <a:ea typeface="Cambria Math" panose="02040503050406030204" pitchFamily="18" charset="0"/>
                <a:cs typeface="Calibri" panose="020F0502020204030204" pitchFamily="34" charset="0"/>
              </a:rPr>
              <a:t>.</a:t>
            </a:r>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p:graphicFrame>
        <p:nvGraphicFramePr>
          <p:cNvPr id="5" name="Diagram 4">
            <a:extLst>
              <a:ext uri="{FF2B5EF4-FFF2-40B4-BE49-F238E27FC236}">
                <a16:creationId xmlns="" xmlns:a16="http://schemas.microsoft.com/office/drawing/2014/main" id="{AB82E6E5-5315-413D-8A4E-F3C5F02618C1}"/>
              </a:ext>
            </a:extLst>
          </p:cNvPr>
          <p:cNvGraphicFramePr/>
          <p:nvPr>
            <p:extLst>
              <p:ext uri="{D42A27DB-BD31-4B8C-83A1-F6EECF244321}">
                <p14:modId xmlns:p14="http://schemas.microsoft.com/office/powerpoint/2010/main" val="4147149665"/>
              </p:ext>
            </p:extLst>
          </p:nvPr>
        </p:nvGraphicFramePr>
        <p:xfrm>
          <a:off x="8720254" y="2852927"/>
          <a:ext cx="3200400" cy="29260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rved Down Arrow 8">
            <a:extLst>
              <a:ext uri="{FF2B5EF4-FFF2-40B4-BE49-F238E27FC236}">
                <a16:creationId xmlns="" xmlns:a16="http://schemas.microsoft.com/office/drawing/2014/main" id="{67A86E05-D13A-4C93-B9C4-F73792D0E42A}"/>
              </a:ext>
            </a:extLst>
          </p:cNvPr>
          <p:cNvSpPr/>
          <p:nvPr/>
        </p:nvSpPr>
        <p:spPr>
          <a:xfrm rot="16484753">
            <a:off x="9798729" y="3685625"/>
            <a:ext cx="720507" cy="501181"/>
          </a:xfrm>
          <a:prstGeom prst="curvedDownArrow">
            <a:avLst>
              <a:gd name="adj1" fmla="val 25000"/>
              <a:gd name="adj2" fmla="val 50000"/>
              <a:gd name="adj3" fmla="val 29428"/>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650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i="1" spc="100" dirty="0">
                <a:solidFill>
                  <a:schemeClr val="bg1"/>
                </a:solidFill>
              </a:rPr>
              <a:t>t</a:t>
            </a:r>
            <a:r>
              <a:rPr lang="en-US" spc="100" dirty="0">
                <a:solidFill>
                  <a:schemeClr val="bg1"/>
                </a:solidFill>
              </a:rPr>
              <a:t>-TEST: TEST OF SIGNIFICANCE FOR SINGLE MEAN</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572400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Let </a:t>
                </a:r>
                <a14:m>
                  <m:oMath xmlns:m="http://schemas.openxmlformats.org/officeDocument/2006/math">
                    <m:sSub>
                      <m:sSubPr>
                        <m:ctrlPr>
                          <a:rPr lang="en-US" sz="2400" i="1" spc="100" smtClean="0">
                            <a:latin typeface="Cambria Math"/>
                          </a:rPr>
                        </m:ctrlPr>
                      </m:sSubPr>
                      <m:e>
                        <m:r>
                          <a:rPr lang="en-US" sz="2400" b="0" i="1" spc="100" smtClean="0">
                            <a:latin typeface="Cambria Math"/>
                          </a:rPr>
                          <m:t>𝑥</m:t>
                        </m:r>
                      </m:e>
                      <m:sub>
                        <m:r>
                          <a:rPr lang="en-US" sz="2400" b="0" i="1" spc="100" smtClean="0">
                            <a:latin typeface="Cambria Math"/>
                          </a:rPr>
                          <m:t>1</m:t>
                        </m:r>
                      </m:sub>
                    </m:sSub>
                    <m:r>
                      <a:rPr lang="en-US" sz="2400" b="0" i="1" spc="100" smtClean="0">
                        <a:latin typeface="Cambria Math"/>
                      </a:rPr>
                      <m:t>,</m:t>
                    </m:r>
                    <m:sSub>
                      <m:sSubPr>
                        <m:ctrlPr>
                          <a:rPr lang="en-US" sz="2400" i="1" spc="100" smtClean="0">
                            <a:latin typeface="Cambria Math"/>
                          </a:rPr>
                        </m:ctrlPr>
                      </m:sSubPr>
                      <m:e>
                        <m:r>
                          <a:rPr lang="en-US" sz="2400" b="0" i="1" spc="100" smtClean="0">
                            <a:latin typeface="Cambria Math"/>
                          </a:rPr>
                          <m:t>𝑥</m:t>
                        </m:r>
                      </m:e>
                      <m:sub>
                        <m:r>
                          <a:rPr lang="en-US" sz="2400" b="0" i="1" spc="100" smtClean="0">
                            <a:latin typeface="Cambria Math"/>
                          </a:rPr>
                          <m:t>2</m:t>
                        </m:r>
                      </m:sub>
                    </m:sSub>
                    <m:r>
                      <a:rPr lang="en-US" sz="2400" b="0" i="1" spc="100" smtClean="0">
                        <a:latin typeface="Cambria Math"/>
                      </a:rPr>
                      <m:t>,….,</m:t>
                    </m:r>
                  </m:oMath>
                </a14:m>
                <a:r>
                  <a:rPr lang="en-US" sz="2400" spc="100" dirty="0"/>
                  <a:t> </a:t>
                </a:r>
                <a14:m>
                  <m:oMath xmlns:m="http://schemas.openxmlformats.org/officeDocument/2006/math">
                    <m:sSub>
                      <m:sSubPr>
                        <m:ctrlPr>
                          <a:rPr lang="en-US" sz="2400" i="1" spc="100" smtClean="0">
                            <a:latin typeface="Cambria Math"/>
                          </a:rPr>
                        </m:ctrlPr>
                      </m:sSubPr>
                      <m:e>
                        <m:r>
                          <a:rPr lang="en-US" sz="2400" b="0" i="1" spc="100" smtClean="0">
                            <a:latin typeface="Cambria Math"/>
                          </a:rPr>
                          <m:t>𝑥</m:t>
                        </m:r>
                      </m:e>
                      <m:sub>
                        <m:r>
                          <a:rPr lang="en-US" sz="2400" b="0" i="1" spc="100" smtClean="0">
                            <a:latin typeface="Cambria Math"/>
                          </a:rPr>
                          <m:t>𝑛</m:t>
                        </m:r>
                      </m:sub>
                    </m:sSub>
                  </m:oMath>
                </a14:m>
                <a:r>
                  <a:rPr lang="en-US" sz="2400" spc="100" dirty="0">
                    <a:latin typeface="Calibri" pitchFamily="34" charset="0"/>
                  </a:rPr>
                  <a:t> be a random sample of size n </a:t>
                </a:r>
                <a14:m>
                  <m:oMath xmlns:m="http://schemas.openxmlformats.org/officeDocument/2006/math">
                    <m:d>
                      <m:dPr>
                        <m:ctrlPr>
                          <a:rPr lang="en-US" sz="2400" i="1" spc="100" smtClean="0">
                            <a:latin typeface="Cambria Math"/>
                          </a:rPr>
                        </m:ctrlPr>
                      </m:dPr>
                      <m:e>
                        <m:r>
                          <a:rPr lang="en-US" sz="2400" b="0" i="1" spc="100" smtClean="0">
                            <a:latin typeface="Cambria Math"/>
                          </a:rPr>
                          <m:t>𝑛</m:t>
                        </m:r>
                        <m:r>
                          <a:rPr lang="en-US" sz="2400" b="0" i="1" spc="100" smtClean="0">
                            <a:latin typeface="Cambria Math"/>
                            <a:ea typeface="Cambria Math"/>
                          </a:rPr>
                          <m:t>≤30</m:t>
                        </m:r>
                      </m:e>
                    </m:d>
                  </m:oMath>
                </a14:m>
                <a:r>
                  <a:rPr lang="en-US" sz="2400" spc="100" dirty="0">
                    <a:latin typeface="Calibri" pitchFamily="34" charset="0"/>
                  </a:rPr>
                  <a:t> drawn from a normal population with mean </a:t>
                </a:r>
                <a14:m>
                  <m:oMath xmlns:m="http://schemas.openxmlformats.org/officeDocument/2006/math">
                    <m:r>
                      <a:rPr lang="en-US" sz="2400" i="1" spc="100" smtClean="0">
                        <a:latin typeface="Cambria Math"/>
                        <a:ea typeface="Cambria Math"/>
                      </a:rPr>
                      <m:t>𝜇</m:t>
                    </m:r>
                  </m:oMath>
                </a14:m>
                <a:r>
                  <a:rPr lang="en-US" sz="2400" spc="100" dirty="0">
                    <a:latin typeface="Calibri" pitchFamily="34" charset="0"/>
                  </a:rPr>
                  <a:t> and SD </a:t>
                </a:r>
                <a14:m>
                  <m:oMath xmlns:m="http://schemas.openxmlformats.org/officeDocument/2006/math">
                    <m:r>
                      <a:rPr lang="en-US" sz="2400" i="1" spc="100" smtClean="0">
                        <a:latin typeface="Cambria Math"/>
                        <a:ea typeface="Cambria Math"/>
                      </a:rPr>
                      <m:t>𝜎</m:t>
                    </m:r>
                  </m:oMath>
                </a14:m>
                <a:r>
                  <a:rPr lang="en-US" sz="2400" spc="100" dirty="0">
                    <a:latin typeface="Calibri" pitchFamily="34" charset="0"/>
                  </a:rPr>
                  <a:t> and if the sample mean </a:t>
                </a:r>
                <a14:m>
                  <m:oMath xmlns:m="http://schemas.openxmlformats.org/officeDocument/2006/math">
                    <m:acc>
                      <m:accPr>
                        <m:chr m:val="̅"/>
                        <m:ctrlPr>
                          <a:rPr lang="en-US" sz="2400" b="0" i="1" spc="100" smtClean="0">
                            <a:latin typeface="Cambria Math"/>
                          </a:rPr>
                        </m:ctrlPr>
                      </m:accPr>
                      <m:e>
                        <m:r>
                          <a:rPr lang="en-US" sz="2400" b="0" i="1" spc="100" smtClean="0">
                            <a:latin typeface="Cambria Math"/>
                          </a:rPr>
                          <m:t>𝑥</m:t>
                        </m:r>
                      </m:e>
                    </m:acc>
                  </m:oMath>
                </a14:m>
                <a:r>
                  <a:rPr lang="en-US" sz="2400" spc="100" dirty="0">
                    <a:latin typeface="Calibri" pitchFamily="34" charset="0"/>
                  </a:rPr>
                  <a:t> differs significantly from the population mean </a:t>
                </a:r>
                <a14:m>
                  <m:oMath xmlns:m="http://schemas.openxmlformats.org/officeDocument/2006/math">
                    <m:r>
                      <a:rPr lang="en-US" sz="2400" b="0" i="1" spc="100" smtClean="0">
                        <a:latin typeface="Cambria Math"/>
                        <a:ea typeface="Cambria Math"/>
                      </a:rPr>
                      <m:t>𝜇</m:t>
                    </m:r>
                    <m:r>
                      <a:rPr lang="en-US" sz="2400" b="0" i="1" spc="100" smtClean="0">
                        <a:latin typeface="Cambria Math"/>
                        <a:ea typeface="Cambria Math"/>
                      </a:rPr>
                      <m:t> </m:t>
                    </m:r>
                    <m:r>
                      <m:rPr>
                        <m:sty m:val="p"/>
                      </m:rPr>
                      <a:rPr lang="en-US" sz="2400" b="0" i="0" spc="100" smtClean="0">
                        <a:latin typeface="Cambria Math"/>
                        <a:ea typeface="Cambria Math"/>
                      </a:rPr>
                      <m:t>t</m:t>
                    </m:r>
                  </m:oMath>
                </a14:m>
                <a:r>
                  <a:rPr lang="en-US" sz="2400" spc="100" dirty="0">
                    <a:latin typeface="Calibri" pitchFamily="34" charset="0"/>
                  </a:rPr>
                  <a:t>hen the </a:t>
                </a:r>
                <a:r>
                  <a:rPr lang="en-US" sz="2400" i="1" spc="100" dirty="0">
                    <a:latin typeface="Calibri" pitchFamily="34" charset="0"/>
                  </a:rPr>
                  <a:t>t</a:t>
                </a:r>
                <a:r>
                  <a:rPr lang="en-US" sz="2400" spc="100" dirty="0">
                    <a:latin typeface="Calibri" pitchFamily="34" charset="0"/>
                  </a:rPr>
                  <a:t> statistics is given by</a:t>
                </a:r>
              </a:p>
              <a:p>
                <a:pPr algn="just"/>
                <a:r>
                  <a:rPr lang="en-US" sz="2400" b="0" spc="100" dirty="0"/>
                  <a:t>                           </a:t>
                </a:r>
                <a14:m>
                  <m:oMath xmlns:m="http://schemas.openxmlformats.org/officeDocument/2006/math">
                    <m:r>
                      <a:rPr lang="en-US" sz="2400" b="0" i="0" spc="100" smtClean="0">
                        <a:latin typeface="Cambria Math"/>
                      </a:rPr>
                      <m:t>   </m:t>
                    </m:r>
                    <m:r>
                      <a:rPr lang="en-US" sz="2400" b="0" i="1" spc="100" smtClean="0">
                        <a:latin typeface="Cambria Math"/>
                      </a:rPr>
                      <m:t>𝑡</m:t>
                    </m:r>
                    <m:r>
                      <a:rPr lang="en-US" sz="2400" b="0" i="1" spc="100" smtClean="0">
                        <a:latin typeface="Cambria Math"/>
                      </a:rPr>
                      <m:t>=</m:t>
                    </m:r>
                    <m:f>
                      <m:fPr>
                        <m:ctrlPr>
                          <a:rPr lang="en-US" sz="2400" b="0" i="1" spc="100" smtClean="0">
                            <a:latin typeface="Cambria Math"/>
                          </a:rPr>
                        </m:ctrlPr>
                      </m:fPr>
                      <m:num>
                        <m:acc>
                          <m:accPr>
                            <m:chr m:val="̅"/>
                            <m:ctrlPr>
                              <a:rPr lang="en-US" sz="2400" b="0" i="1" spc="100" smtClean="0">
                                <a:latin typeface="Cambria Math"/>
                              </a:rPr>
                            </m:ctrlPr>
                          </m:accPr>
                          <m:e>
                            <m:r>
                              <a:rPr lang="en-US" sz="2400" b="0" i="1" spc="100" smtClean="0">
                                <a:latin typeface="Cambria Math"/>
                              </a:rPr>
                              <m:t>𝑥</m:t>
                            </m:r>
                          </m:e>
                        </m:acc>
                        <m:r>
                          <a:rPr lang="en-US" sz="2400" b="0" i="1" spc="100" smtClean="0">
                            <a:latin typeface="Cambria Math"/>
                          </a:rPr>
                          <m:t>−</m:t>
                        </m:r>
                        <m:r>
                          <a:rPr lang="en-US" sz="2400" b="0" i="1" spc="100" smtClean="0">
                            <a:latin typeface="Cambria Math"/>
                            <a:ea typeface="Cambria Math"/>
                          </a:rPr>
                          <m:t>𝜇</m:t>
                        </m:r>
                      </m:num>
                      <m:den>
                        <m:d>
                          <m:dPr>
                            <m:ctrlPr>
                              <a:rPr lang="en-US" sz="2400" b="0" i="1" spc="100" smtClean="0">
                                <a:latin typeface="Cambria Math"/>
                              </a:rPr>
                            </m:ctrlPr>
                          </m:dPr>
                          <m:e>
                            <m:f>
                              <m:fPr>
                                <m:ctrlPr>
                                  <a:rPr lang="en-US" sz="2400" b="0" i="1" spc="100" smtClean="0">
                                    <a:latin typeface="Cambria Math"/>
                                  </a:rPr>
                                </m:ctrlPr>
                              </m:fPr>
                              <m:num>
                                <m:r>
                                  <a:rPr lang="en-US" sz="2400" b="0" i="1" spc="100" smtClean="0">
                                    <a:latin typeface="Cambria Math"/>
                                  </a:rPr>
                                  <m:t>𝑠</m:t>
                                </m:r>
                              </m:num>
                              <m:den>
                                <m:rad>
                                  <m:radPr>
                                    <m:degHide m:val="on"/>
                                    <m:ctrlPr>
                                      <a:rPr lang="en-US" sz="2400" b="0" i="1" spc="100" smtClean="0">
                                        <a:latin typeface="Cambria Math"/>
                                      </a:rPr>
                                    </m:ctrlPr>
                                  </m:radPr>
                                  <m:deg/>
                                  <m:e>
                                    <m:r>
                                      <a:rPr lang="en-US" sz="2400" b="0" i="1" spc="100" smtClean="0">
                                        <a:latin typeface="Cambria Math"/>
                                      </a:rPr>
                                      <m:t>𝑛</m:t>
                                    </m:r>
                                    <m:r>
                                      <a:rPr lang="en-US" sz="2400" b="0" i="1" spc="100" smtClean="0">
                                        <a:latin typeface="Cambria Math"/>
                                      </a:rPr>
                                      <m:t>−1</m:t>
                                    </m:r>
                                  </m:e>
                                </m:rad>
                              </m:den>
                            </m:f>
                          </m:e>
                        </m:d>
                      </m:den>
                    </m:f>
                  </m:oMath>
                </a14:m>
                <a:r>
                  <a:rPr lang="en-US" sz="2400" spc="100" dirty="0">
                    <a:latin typeface="Calibri" pitchFamily="34" charset="0"/>
                  </a:rPr>
                  <a:t> , Where </a:t>
                </a:r>
                <a14:m>
                  <m:oMath xmlns:m="http://schemas.openxmlformats.org/officeDocument/2006/math">
                    <m:r>
                      <a:rPr lang="en-US" sz="2400" b="0" i="1" spc="100" smtClean="0">
                        <a:latin typeface="Cambria Math"/>
                      </a:rPr>
                      <m:t>𝑠</m:t>
                    </m:r>
                    <m:r>
                      <a:rPr lang="en-US" sz="2400" b="0" i="1" spc="100" smtClean="0">
                        <a:latin typeface="Cambria Math"/>
                      </a:rPr>
                      <m:t>=</m:t>
                    </m:r>
                    <m:rad>
                      <m:radPr>
                        <m:degHide m:val="on"/>
                        <m:ctrlPr>
                          <a:rPr lang="en-US" sz="2400" b="0" i="1" spc="100" smtClean="0">
                            <a:latin typeface="Cambria Math"/>
                          </a:rPr>
                        </m:ctrlPr>
                      </m:radPr>
                      <m:deg/>
                      <m:e>
                        <m:f>
                          <m:fPr>
                            <m:ctrlPr>
                              <a:rPr lang="en-US" sz="2400" b="0" i="1" spc="100" smtClean="0">
                                <a:latin typeface="Cambria Math"/>
                              </a:rPr>
                            </m:ctrlPr>
                          </m:fPr>
                          <m:num>
                            <m:nary>
                              <m:naryPr>
                                <m:chr m:val="∑"/>
                                <m:subHide m:val="on"/>
                                <m:supHide m:val="on"/>
                                <m:ctrlPr>
                                  <a:rPr lang="en-US" sz="2400" b="0" i="1" spc="100" smtClean="0">
                                    <a:latin typeface="Cambria Math"/>
                                  </a:rPr>
                                </m:ctrlPr>
                              </m:naryPr>
                              <m:sub/>
                              <m:sup/>
                              <m:e>
                                <m:sSup>
                                  <m:sSupPr>
                                    <m:ctrlPr>
                                      <a:rPr lang="en-US" sz="2400" b="0" i="1" spc="100" smtClean="0">
                                        <a:latin typeface="Cambria Math"/>
                                      </a:rPr>
                                    </m:ctrlPr>
                                  </m:sSupPr>
                                  <m:e>
                                    <m:d>
                                      <m:dPr>
                                        <m:ctrlPr>
                                          <a:rPr lang="en-US" sz="2400" b="0" i="1" spc="100" smtClean="0">
                                            <a:latin typeface="Cambria Math"/>
                                          </a:rPr>
                                        </m:ctrlPr>
                                      </m:dPr>
                                      <m:e>
                                        <m:r>
                                          <a:rPr lang="en-US" sz="2400" b="0" i="1" spc="100" smtClean="0">
                                            <a:latin typeface="Cambria Math"/>
                                          </a:rPr>
                                          <m:t>𝑥</m:t>
                                        </m:r>
                                        <m:r>
                                          <a:rPr lang="en-US" sz="2400" b="0" i="1" spc="100" smtClean="0">
                                            <a:latin typeface="Cambria Math"/>
                                          </a:rPr>
                                          <m:t>−</m:t>
                                        </m:r>
                                        <m:acc>
                                          <m:accPr>
                                            <m:chr m:val="̅"/>
                                            <m:ctrlPr>
                                              <a:rPr lang="en-US" sz="2400" b="0" i="1" spc="100" smtClean="0">
                                                <a:latin typeface="Cambria Math"/>
                                              </a:rPr>
                                            </m:ctrlPr>
                                          </m:accPr>
                                          <m:e>
                                            <m:r>
                                              <a:rPr lang="en-US" sz="2400" b="0" i="1" spc="100" smtClean="0">
                                                <a:latin typeface="Cambria Math"/>
                                              </a:rPr>
                                              <m:t>𝑥</m:t>
                                            </m:r>
                                          </m:e>
                                        </m:acc>
                                      </m:e>
                                    </m:d>
                                  </m:e>
                                  <m:sup>
                                    <m:r>
                                      <a:rPr lang="en-US" sz="2400" b="0" i="1" spc="100" smtClean="0">
                                        <a:latin typeface="Cambria Math"/>
                                      </a:rPr>
                                      <m:t>2</m:t>
                                    </m:r>
                                  </m:sup>
                                </m:sSup>
                              </m:e>
                            </m:nary>
                          </m:num>
                          <m:den>
                            <m:r>
                              <a:rPr lang="en-US" sz="2400" b="0" i="1" spc="100" smtClean="0">
                                <a:latin typeface="Cambria Math"/>
                              </a:rPr>
                              <m:t>𝑛</m:t>
                            </m:r>
                          </m:den>
                        </m:f>
                      </m:e>
                    </m:rad>
                  </m:oMath>
                </a14:m>
                <a:r>
                  <a:rPr lang="en-US" sz="2400" spc="100" dirty="0">
                    <a:latin typeface="Calibri" pitchFamily="34" charset="0"/>
                  </a:rPr>
                  <a:t> with </a:t>
                </a:r>
                <a14:m>
                  <m:oMath xmlns:m="http://schemas.openxmlformats.org/officeDocument/2006/math">
                    <m:r>
                      <a:rPr lang="en-US" sz="2400" b="0" i="1" spc="100" smtClean="0">
                        <a:latin typeface="Cambria Math"/>
                      </a:rPr>
                      <m:t>𝑣</m:t>
                    </m:r>
                    <m:r>
                      <a:rPr lang="en-US" sz="2400" b="0" i="1" spc="100" smtClean="0">
                        <a:latin typeface="Cambria Math"/>
                      </a:rPr>
                      <m:t>=</m:t>
                    </m:r>
                    <m:r>
                      <a:rPr lang="en-US" sz="2400" b="0" i="1" spc="100" smtClean="0">
                        <a:latin typeface="Cambria Math"/>
                      </a:rPr>
                      <m:t>𝑛</m:t>
                    </m:r>
                    <m:r>
                      <a:rPr lang="en-US" sz="2400" b="0" i="1" spc="100" smtClean="0">
                        <a:latin typeface="Cambria Math"/>
                      </a:rPr>
                      <m:t>−1</m:t>
                    </m:r>
                  </m:oMath>
                </a14:m>
                <a:endParaRPr lang="en-US" sz="2400" spc="100" dirty="0">
                  <a:latin typeface="Calibri" pitchFamily="34" charset="0"/>
                </a:endParaRPr>
              </a:p>
              <a:p>
                <a:pPr algn="just"/>
                <a:endParaRPr lang="en-US" sz="2400" spc="100" dirty="0">
                  <a:latin typeface="Calibri" pitchFamily="34" charset="0"/>
                </a:endParaRPr>
              </a:p>
              <a:p>
                <a:pPr algn="just"/>
                <a:r>
                  <a:rPr lang="en-US" sz="2400" b="1" spc="100" dirty="0">
                    <a:latin typeface="Calibri" pitchFamily="34" charset="0"/>
                  </a:rPr>
                  <a:t>Note: Confidence  Limit</a:t>
                </a:r>
              </a:p>
              <a:p>
                <a:pPr marL="514350" indent="-514350" algn="just">
                  <a:buAutoNum type="romanLcParenBoth"/>
                </a:pPr>
                <a:r>
                  <a:rPr lang="en-US" sz="2400" spc="100" dirty="0">
                    <a:latin typeface="Calibri" pitchFamily="34" charset="0"/>
                  </a:rPr>
                  <a:t>95% confidence limits </a:t>
                </a:r>
                <a14:m>
                  <m:oMath xmlns:m="http://schemas.openxmlformats.org/officeDocument/2006/math">
                    <m:r>
                      <a:rPr lang="en-US" sz="2400" b="0" i="1" spc="100" smtClean="0">
                        <a:latin typeface="Cambria Math"/>
                      </a:rPr>
                      <m:t>=</m:t>
                    </m:r>
                    <m:acc>
                      <m:accPr>
                        <m:chr m:val="̅"/>
                        <m:ctrlPr>
                          <a:rPr lang="en-US" sz="2400" b="0" i="1" spc="100" smtClean="0">
                            <a:latin typeface="Cambria Math"/>
                          </a:rPr>
                        </m:ctrlPr>
                      </m:accPr>
                      <m:e>
                        <m:r>
                          <a:rPr lang="en-US" sz="2400" b="0" i="1" spc="100" smtClean="0">
                            <a:latin typeface="Cambria Math"/>
                          </a:rPr>
                          <m:t>𝑥</m:t>
                        </m:r>
                      </m:e>
                    </m:acc>
                    <m:r>
                      <a:rPr lang="en-US" sz="2400" b="0" i="1" spc="100" smtClean="0">
                        <a:latin typeface="Cambria Math"/>
                        <a:ea typeface="Cambria Math"/>
                      </a:rPr>
                      <m:t>±</m:t>
                    </m:r>
                    <m:sSub>
                      <m:sSubPr>
                        <m:ctrlPr>
                          <a:rPr lang="en-US" sz="2400" b="0" i="1" spc="100" smtClean="0">
                            <a:latin typeface="Cambria Math"/>
                            <a:ea typeface="Cambria Math"/>
                          </a:rPr>
                        </m:ctrlPr>
                      </m:sSubPr>
                      <m:e>
                        <m:r>
                          <a:rPr lang="en-US" sz="2400" b="0" i="1" spc="100" smtClean="0">
                            <a:latin typeface="Cambria Math"/>
                            <a:ea typeface="Cambria Math"/>
                          </a:rPr>
                          <m:t>𝑡</m:t>
                        </m:r>
                      </m:e>
                      <m:sub>
                        <m:r>
                          <a:rPr lang="en-US" sz="2400" b="0" i="1" spc="100" smtClean="0">
                            <a:latin typeface="Cambria Math"/>
                            <a:ea typeface="Cambria Math"/>
                          </a:rPr>
                          <m:t>0.05</m:t>
                        </m:r>
                      </m:sub>
                    </m:sSub>
                    <m:d>
                      <m:dPr>
                        <m:ctrlPr>
                          <a:rPr lang="en-US" sz="2400" b="0" i="1" spc="100" smtClean="0">
                            <a:latin typeface="Cambria Math"/>
                            <a:ea typeface="Cambria Math"/>
                          </a:rPr>
                        </m:ctrlPr>
                      </m:dPr>
                      <m:e>
                        <m:f>
                          <m:fPr>
                            <m:ctrlPr>
                              <a:rPr lang="en-US" sz="2400" b="0" i="1" spc="100" smtClean="0">
                                <a:latin typeface="Cambria Math"/>
                                <a:ea typeface="Cambria Math"/>
                              </a:rPr>
                            </m:ctrlPr>
                          </m:fPr>
                          <m:num>
                            <m:r>
                              <a:rPr lang="en-US" sz="2400" b="0" i="1" spc="100" smtClean="0">
                                <a:latin typeface="Cambria Math"/>
                                <a:ea typeface="Cambria Math"/>
                              </a:rPr>
                              <m:t>𝑠</m:t>
                            </m:r>
                          </m:num>
                          <m:den>
                            <m:rad>
                              <m:radPr>
                                <m:degHide m:val="on"/>
                                <m:ctrlPr>
                                  <a:rPr lang="en-US" sz="2400" b="0" i="1" spc="100" smtClean="0">
                                    <a:latin typeface="Cambria Math"/>
                                    <a:ea typeface="Cambria Math"/>
                                  </a:rPr>
                                </m:ctrlPr>
                              </m:radPr>
                              <m:deg/>
                              <m:e>
                                <m:r>
                                  <a:rPr lang="en-US" sz="2400" b="0" i="1" spc="100" smtClean="0">
                                    <a:latin typeface="Cambria Math"/>
                                    <a:ea typeface="Cambria Math"/>
                                  </a:rPr>
                                  <m:t>𝑛</m:t>
                                </m:r>
                                <m:r>
                                  <a:rPr lang="en-US" sz="2400" b="0" i="1" spc="100" smtClean="0">
                                    <a:latin typeface="Cambria Math"/>
                                    <a:ea typeface="Cambria Math"/>
                                  </a:rPr>
                                  <m:t>−1</m:t>
                                </m:r>
                              </m:e>
                            </m:rad>
                          </m:den>
                        </m:f>
                      </m:e>
                    </m:d>
                  </m:oMath>
                </a14:m>
                <a:endParaRPr lang="en-US" sz="2400" spc="100" dirty="0">
                  <a:latin typeface="Calibri" pitchFamily="34" charset="0"/>
                </a:endParaRPr>
              </a:p>
              <a:p>
                <a:pPr algn="just"/>
                <a:r>
                  <a:rPr lang="en-US" sz="2400" spc="100" dirty="0">
                    <a:latin typeface="Calibri" pitchFamily="34" charset="0"/>
                  </a:rPr>
                  <a:t>     where </a:t>
                </a:r>
                <a14:m>
                  <m:oMath xmlns:m="http://schemas.openxmlformats.org/officeDocument/2006/math">
                    <m:sSub>
                      <m:sSubPr>
                        <m:ctrlPr>
                          <a:rPr lang="en-US" sz="2400" i="1" spc="100">
                            <a:latin typeface="Cambria Math"/>
                            <a:ea typeface="Cambria Math"/>
                          </a:rPr>
                        </m:ctrlPr>
                      </m:sSubPr>
                      <m:e>
                        <m:r>
                          <a:rPr lang="en-US" sz="2400" i="1" spc="100">
                            <a:latin typeface="Cambria Math"/>
                            <a:ea typeface="Cambria Math"/>
                          </a:rPr>
                          <m:t>𝑡</m:t>
                        </m:r>
                      </m:e>
                      <m:sub>
                        <m:r>
                          <a:rPr lang="en-US" sz="2400" i="1" spc="100">
                            <a:latin typeface="Cambria Math"/>
                            <a:ea typeface="Cambria Math"/>
                          </a:rPr>
                          <m:t>0.05</m:t>
                        </m:r>
                      </m:sub>
                    </m:sSub>
                  </m:oMath>
                </a14:m>
                <a:r>
                  <a:rPr lang="en-US" sz="2400" spc="100" dirty="0">
                    <a:latin typeface="Calibri" pitchFamily="34" charset="0"/>
                  </a:rPr>
                  <a:t> is the 5% critical value of </a:t>
                </a:r>
                <a:r>
                  <a:rPr lang="en-US" sz="2400" i="1" spc="100" dirty="0">
                    <a:latin typeface="Calibri" pitchFamily="34" charset="0"/>
                  </a:rPr>
                  <a:t>t </a:t>
                </a:r>
                <a:r>
                  <a:rPr lang="en-US" sz="2400" spc="100" dirty="0">
                    <a:latin typeface="Calibri" pitchFamily="34" charset="0"/>
                  </a:rPr>
                  <a:t>for </a:t>
                </a:r>
                <a14:m>
                  <m:oMath xmlns:m="http://schemas.openxmlformats.org/officeDocument/2006/math">
                    <m:r>
                      <a:rPr lang="en-US" sz="2400" i="1" spc="100">
                        <a:latin typeface="Cambria Math"/>
                      </a:rPr>
                      <m:t>𝑣</m:t>
                    </m:r>
                    <m:r>
                      <a:rPr lang="en-US" sz="2400" i="1" spc="100">
                        <a:latin typeface="Cambria Math"/>
                      </a:rPr>
                      <m:t>=</m:t>
                    </m:r>
                    <m:r>
                      <a:rPr lang="en-US" sz="2400" i="1" spc="100">
                        <a:latin typeface="Cambria Math"/>
                      </a:rPr>
                      <m:t>𝑛</m:t>
                    </m:r>
                    <m:r>
                      <a:rPr lang="en-US" sz="2400" i="1" spc="100">
                        <a:latin typeface="Cambria Math"/>
                      </a:rPr>
                      <m:t>−1</m:t>
                    </m:r>
                  </m:oMath>
                </a14:m>
                <a:r>
                  <a:rPr lang="en-US" sz="2400" i="1" spc="100" dirty="0">
                    <a:latin typeface="Calibri" pitchFamily="34" charset="0"/>
                  </a:rPr>
                  <a:t> </a:t>
                </a:r>
                <a:r>
                  <a:rPr lang="en-US" sz="2400" spc="100" dirty="0">
                    <a:latin typeface="Calibri" pitchFamily="34" charset="0"/>
                  </a:rPr>
                  <a:t>degree of freedom for a two </a:t>
                </a:r>
              </a:p>
              <a:p>
                <a:pPr algn="just"/>
                <a:r>
                  <a:rPr lang="en-US" sz="2400" spc="100" dirty="0">
                    <a:latin typeface="Calibri" pitchFamily="34" charset="0"/>
                  </a:rPr>
                  <a:t>     tailed test.</a:t>
                </a:r>
              </a:p>
              <a:p>
                <a:pPr algn="just"/>
                <a:r>
                  <a:rPr lang="en-US" sz="2400" spc="100" dirty="0">
                    <a:latin typeface="Calibri" pitchFamily="34" charset="0"/>
                  </a:rPr>
                  <a:t>(ii) 99% confidence limits </a:t>
                </a:r>
                <a14:m>
                  <m:oMath xmlns:m="http://schemas.openxmlformats.org/officeDocument/2006/math">
                    <m:r>
                      <a:rPr lang="en-US" sz="2400" i="1" spc="100">
                        <a:latin typeface="Cambria Math"/>
                      </a:rPr>
                      <m:t>=</m:t>
                    </m:r>
                    <m:acc>
                      <m:accPr>
                        <m:chr m:val="̅"/>
                        <m:ctrlPr>
                          <a:rPr lang="en-US" sz="2400" i="1" spc="100">
                            <a:latin typeface="Cambria Math"/>
                          </a:rPr>
                        </m:ctrlPr>
                      </m:accPr>
                      <m:e>
                        <m:r>
                          <a:rPr lang="en-US" sz="2400" i="1" spc="100">
                            <a:latin typeface="Cambria Math"/>
                          </a:rPr>
                          <m:t>𝑥</m:t>
                        </m:r>
                      </m:e>
                    </m:acc>
                    <m:r>
                      <a:rPr lang="en-US" sz="2400" i="1" spc="100">
                        <a:latin typeface="Cambria Math"/>
                        <a:ea typeface="Cambria Math"/>
                      </a:rPr>
                      <m:t>±</m:t>
                    </m:r>
                    <m:sSub>
                      <m:sSubPr>
                        <m:ctrlPr>
                          <a:rPr lang="en-US" sz="2400" i="1" spc="100">
                            <a:latin typeface="Cambria Math"/>
                            <a:ea typeface="Cambria Math"/>
                          </a:rPr>
                        </m:ctrlPr>
                      </m:sSubPr>
                      <m:e>
                        <m:r>
                          <a:rPr lang="en-US" sz="2400" i="1" spc="100">
                            <a:latin typeface="Cambria Math"/>
                            <a:ea typeface="Cambria Math"/>
                          </a:rPr>
                          <m:t>𝑡</m:t>
                        </m:r>
                      </m:e>
                      <m:sub>
                        <m:r>
                          <a:rPr lang="en-US" sz="2400" i="1" spc="100">
                            <a:latin typeface="Cambria Math"/>
                            <a:ea typeface="Cambria Math"/>
                          </a:rPr>
                          <m:t>0.0</m:t>
                        </m:r>
                        <m:r>
                          <a:rPr lang="en-US" sz="2400" b="0" i="1" spc="100" smtClean="0">
                            <a:latin typeface="Cambria Math"/>
                            <a:ea typeface="Cambria Math"/>
                          </a:rPr>
                          <m:t>1</m:t>
                        </m:r>
                      </m:sub>
                    </m:sSub>
                    <m:d>
                      <m:dPr>
                        <m:ctrlPr>
                          <a:rPr lang="en-US" sz="2400" i="1" spc="100">
                            <a:latin typeface="Cambria Math"/>
                            <a:ea typeface="Cambria Math"/>
                          </a:rPr>
                        </m:ctrlPr>
                      </m:dPr>
                      <m:e>
                        <m:f>
                          <m:fPr>
                            <m:ctrlPr>
                              <a:rPr lang="en-US" sz="2400" i="1" spc="100">
                                <a:latin typeface="Cambria Math"/>
                                <a:ea typeface="Cambria Math"/>
                              </a:rPr>
                            </m:ctrlPr>
                          </m:fPr>
                          <m:num>
                            <m:r>
                              <a:rPr lang="en-US" sz="2400" i="1" spc="100">
                                <a:latin typeface="Cambria Math"/>
                                <a:ea typeface="Cambria Math"/>
                              </a:rPr>
                              <m:t>𝑠</m:t>
                            </m:r>
                          </m:num>
                          <m:den>
                            <m:rad>
                              <m:radPr>
                                <m:degHide m:val="on"/>
                                <m:ctrlPr>
                                  <a:rPr lang="en-US" sz="2400" i="1" spc="100">
                                    <a:latin typeface="Cambria Math"/>
                                    <a:ea typeface="Cambria Math"/>
                                  </a:rPr>
                                </m:ctrlPr>
                              </m:radPr>
                              <m:deg/>
                              <m:e>
                                <m:r>
                                  <a:rPr lang="en-US" sz="2400" i="1" spc="100">
                                    <a:latin typeface="Cambria Math"/>
                                    <a:ea typeface="Cambria Math"/>
                                  </a:rPr>
                                  <m:t>𝑛</m:t>
                                </m:r>
                                <m:r>
                                  <a:rPr lang="en-US" sz="2400" i="1" spc="100">
                                    <a:latin typeface="Cambria Math"/>
                                    <a:ea typeface="Cambria Math"/>
                                  </a:rPr>
                                  <m:t>−1</m:t>
                                </m:r>
                              </m:e>
                            </m:rad>
                          </m:den>
                        </m:f>
                      </m:e>
                    </m:d>
                  </m:oMath>
                </a14:m>
                <a:endParaRPr lang="en-US" sz="2400" spc="100" dirty="0">
                  <a:latin typeface="Calibri" pitchFamily="34" charset="0"/>
                </a:endParaRPr>
              </a:p>
              <a:p>
                <a:pPr algn="just"/>
                <a:r>
                  <a:rPr lang="en-US" sz="2400" spc="100" dirty="0">
                    <a:latin typeface="Calibri" pitchFamily="34" charset="0"/>
                  </a:rPr>
                  <a:t>      where </a:t>
                </a:r>
                <a14:m>
                  <m:oMath xmlns:m="http://schemas.openxmlformats.org/officeDocument/2006/math">
                    <m:sSub>
                      <m:sSubPr>
                        <m:ctrlPr>
                          <a:rPr lang="en-US" sz="2400" i="1" spc="100">
                            <a:latin typeface="Cambria Math"/>
                            <a:ea typeface="Cambria Math"/>
                          </a:rPr>
                        </m:ctrlPr>
                      </m:sSubPr>
                      <m:e>
                        <m:r>
                          <a:rPr lang="en-US" sz="2400" i="1" spc="100">
                            <a:latin typeface="Cambria Math"/>
                            <a:ea typeface="Cambria Math"/>
                          </a:rPr>
                          <m:t>𝑡</m:t>
                        </m:r>
                      </m:e>
                      <m:sub>
                        <m:r>
                          <a:rPr lang="en-US" sz="2400" i="1" spc="100">
                            <a:latin typeface="Cambria Math"/>
                            <a:ea typeface="Cambria Math"/>
                          </a:rPr>
                          <m:t>0.01</m:t>
                        </m:r>
                      </m:sub>
                    </m:sSub>
                  </m:oMath>
                </a14:m>
                <a:r>
                  <a:rPr lang="en-US" sz="2400" spc="100" dirty="0">
                    <a:latin typeface="Calibri" pitchFamily="34" charset="0"/>
                  </a:rPr>
                  <a:t> is the  1% critical value of t for </a:t>
                </a:r>
                <a14:m>
                  <m:oMath xmlns:m="http://schemas.openxmlformats.org/officeDocument/2006/math">
                    <m:r>
                      <a:rPr lang="en-US" sz="2400" i="1" spc="100">
                        <a:latin typeface="Cambria Math"/>
                      </a:rPr>
                      <m:t>𝑣</m:t>
                    </m:r>
                    <m:r>
                      <a:rPr lang="en-US" sz="2400" i="1" spc="100">
                        <a:latin typeface="Cambria Math"/>
                      </a:rPr>
                      <m:t>=</m:t>
                    </m:r>
                    <m:r>
                      <a:rPr lang="en-US" sz="2400" i="1" spc="100">
                        <a:latin typeface="Cambria Math"/>
                      </a:rPr>
                      <m:t>𝑛</m:t>
                    </m:r>
                    <m:r>
                      <a:rPr lang="en-US" sz="2400" i="1" spc="100">
                        <a:latin typeface="Cambria Math"/>
                      </a:rPr>
                      <m:t>−1</m:t>
                    </m:r>
                  </m:oMath>
                </a14:m>
                <a:r>
                  <a:rPr lang="en-US" sz="2400" spc="100" dirty="0">
                    <a:latin typeface="Calibri" pitchFamily="34" charset="0"/>
                  </a:rPr>
                  <a:t> degree of freedom for a two </a:t>
                </a:r>
              </a:p>
              <a:p>
                <a:pPr algn="just"/>
                <a:r>
                  <a:rPr lang="en-US" sz="2400" spc="100" dirty="0">
                    <a:latin typeface="Calibri" pitchFamily="34" charset="0"/>
                  </a:rPr>
                  <a:t>      tailed test.</a:t>
                </a: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724000"/>
              </a:xfrm>
              <a:prstGeom prst="rect">
                <a:avLst/>
              </a:prstGeom>
              <a:blipFill rotWithShape="0">
                <a:blip r:embed="rId2"/>
                <a:stretch>
                  <a:fillRect l="-749" t="-744"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194861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1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a:t>
            </a:r>
          </a:p>
          <a:p>
            <a:pPr algn="just"/>
            <a:r>
              <a:rPr lang="en-US" sz="2400" spc="100" dirty="0">
                <a:solidFill>
                  <a:srgbClr val="000000"/>
                </a:solidFill>
                <a:latin typeface="Calibri" pitchFamily="34" charset="0"/>
              </a:rPr>
              <a:t>A machinist is making engine parts with axle diameter of 0.7 cm. A random sample of 10 parts shows a mean diameter of 0.742 cm with a standard deviation of 0.04 cm. Compute the statistic you would use to test whether work is meeting the specification at 0.05% level of significance.</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933404" y="2190363"/>
                <a:ext cx="44985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𝑛</m:t>
                      </m:r>
                      <m:r>
                        <a:rPr lang="en-US" sz="2400" i="1" smtClean="0">
                          <a:solidFill>
                            <a:srgbClr val="000000"/>
                          </a:solidFill>
                          <a:latin typeface="Cambria Math"/>
                        </a:rPr>
                        <m:t> =10,</m:t>
                      </m:r>
                      <m:acc>
                        <m:accPr>
                          <m:chr m:val="̅"/>
                          <m:ctrlPr>
                            <a:rPr lang="en-US" sz="2400" i="1">
                              <a:solidFill>
                                <a:srgbClr val="000000"/>
                              </a:solidFill>
                              <a:latin typeface="Cambria Math"/>
                            </a:rPr>
                          </m:ctrlPr>
                        </m:accPr>
                        <m:e>
                          <m:r>
                            <a:rPr lang="en-US" sz="2400" i="1">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0.742 </m:t>
                      </m:r>
                      <m:r>
                        <a:rPr lang="en-US" sz="2400" b="0" i="1" smtClean="0">
                          <a:solidFill>
                            <a:srgbClr val="000000"/>
                          </a:solidFill>
                          <a:latin typeface="Cambria Math"/>
                        </a:rPr>
                        <m:t>𝑐𝑚</m:t>
                      </m:r>
                    </m:oMath>
                  </m:oMathPara>
                </a14:m>
                <a:endParaRPr lang="en-IN" sz="240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33404" y="2190363"/>
                <a:ext cx="4498523" cy="461665"/>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397129" y="2041922"/>
            <a:ext cx="0" cy="464718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0" y="3118784"/>
                <a:ext cx="6397131"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a:solidFill>
                          <a:srgbClr val="000000"/>
                        </a:solidFill>
                        <a:latin typeface="Cambria Math"/>
                        <a:ea typeface="Cambria Math"/>
                      </a:rPr>
                      <m:t> =0.7 </m:t>
                    </m:r>
                    <m:r>
                      <a:rPr lang="en-US" sz="2400" b="0" i="1" smtClean="0">
                        <a:solidFill>
                          <a:srgbClr val="000000"/>
                        </a:solidFill>
                        <a:latin typeface="Cambria Math"/>
                        <a:ea typeface="Cambria Math"/>
                      </a:rPr>
                      <m:t>𝑐𝑚</m:t>
                    </m:r>
                  </m:oMath>
                </a14:m>
                <a:r>
                  <a:rPr lang="en-US" sz="2400" spc="100" dirty="0">
                    <a:solidFill>
                      <a:srgbClr val="000000"/>
                    </a:solidFill>
                    <a:latin typeface="Calibri" pitchFamily="34" charset="0"/>
                  </a:rPr>
                  <a:t>, i.e. the </a:t>
                </a:r>
              </a:p>
              <a:p>
                <a:r>
                  <a:rPr lang="en-US" sz="2400" spc="100" dirty="0">
                    <a:solidFill>
                      <a:srgbClr val="000000"/>
                    </a:solidFill>
                    <a:latin typeface="Calibri" pitchFamily="34" charset="0"/>
                  </a:rPr>
                  <a:t>      product is meeting the specification.</a:t>
                </a:r>
              </a:p>
            </p:txBody>
          </p:sp>
        </mc:Choice>
        <mc:Fallback xmlns="">
          <p:sp>
            <p:nvSpPr>
              <p:cNvPr id="9" name="TextBox 8"/>
              <p:cNvSpPr txBox="1">
                <a:spLocks noRot="1" noChangeAspect="1" noMove="1" noResize="1" noEditPoints="1" noAdjustHandles="1" noChangeArrowheads="1" noChangeShapeType="1" noTextEdit="1"/>
              </p:cNvSpPr>
              <p:nvPr/>
            </p:nvSpPr>
            <p:spPr>
              <a:xfrm>
                <a:off x="0" y="3118784"/>
                <a:ext cx="6397131" cy="830997"/>
              </a:xfrm>
              <a:prstGeom prst="rect">
                <a:avLst/>
              </a:prstGeom>
              <a:blipFill rotWithShape="1">
                <a:blip r:embed="rId3"/>
                <a:stretch>
                  <a:fillRect l="-1430" t="-6618" r="-95"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754" y="4027834"/>
                <a:ext cx="6337239" cy="830997"/>
              </a:xfrm>
              <a:prstGeom prst="rect">
                <a:avLst/>
              </a:prstGeom>
              <a:noFill/>
            </p:spPr>
            <p:txBody>
              <a:bodyPr wrap="square" rtlCol="0">
                <a:spAutoFit/>
              </a:bodyPr>
              <a:lstStyle/>
              <a:p>
                <a:r>
                  <a:rPr lang="en-US" sz="2400" spc="100" dirty="0">
                    <a:solidFill>
                      <a:srgbClr val="000000"/>
                    </a:solidFill>
                    <a:latin typeface="Calibri" pitchFamily="34" charset="0"/>
                  </a:rPr>
                  <a:t>(ii)  </a:t>
                </a: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smtClean="0">
                        <a:solidFill>
                          <a:srgbClr val="000000"/>
                        </a:solidFill>
                        <a:latin typeface="Cambria Math"/>
                        <a:ea typeface="Cambria Math"/>
                      </a:rPr>
                      <m:t>≠</m:t>
                    </m:r>
                    <m:r>
                      <a:rPr lang="en-US" sz="2400" b="0" i="1" smtClean="0">
                        <a:solidFill>
                          <a:srgbClr val="000000"/>
                        </a:solidFill>
                        <a:latin typeface="Cambria Math"/>
                        <a:ea typeface="Cambria Math"/>
                      </a:rPr>
                      <m:t>0.7 </m:t>
                    </m:r>
                    <m:r>
                      <a:rPr lang="en-US" sz="2400" b="0" i="1" smtClean="0">
                        <a:solidFill>
                          <a:srgbClr val="000000"/>
                        </a:solidFill>
                        <a:latin typeface="Cambria Math"/>
                        <a:ea typeface="Cambria Math"/>
                      </a:rPr>
                      <m:t>𝑐𝑚</m:t>
                    </m:r>
                  </m:oMath>
                </a14:m>
                <a:endParaRPr lang="en-IN" sz="2400" spc="100" dirty="0">
                  <a:solidFill>
                    <a:srgbClr val="000000"/>
                  </a:solidFill>
                  <a:latin typeface="Calibri" pitchFamily="34" charset="0"/>
                </a:endParaRPr>
              </a:p>
              <a:p>
                <a:r>
                  <a:rPr lang="en-IN" sz="2400" spc="100" dirty="0">
                    <a:solidFill>
                      <a:srgbClr val="000000"/>
                    </a:solidFill>
                    <a:latin typeface="Calibri" pitchFamily="34" charset="0"/>
                  </a:rPr>
                  <a:t>      (Two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13754" y="4027834"/>
                <a:ext cx="6337239" cy="830997"/>
              </a:xfrm>
              <a:prstGeom prst="rect">
                <a:avLst/>
              </a:prstGeom>
              <a:blipFill rotWithShape="0">
                <a:blip r:embed="rId4"/>
                <a:stretch>
                  <a:fillRect l="-1442" t="-5882"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4488" y="4867796"/>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34488" y="4867796"/>
                <a:ext cx="4965590" cy="461665"/>
              </a:xfrm>
              <a:prstGeom prst="rect">
                <a:avLst/>
              </a:prstGeom>
              <a:blipFill rotWithShape="1">
                <a:blip r:embed="rId5"/>
                <a:stretch>
                  <a:fillRect l="-1966" t="-10667" b="-30667"/>
                </a:stretch>
              </a:blipFill>
            </p:spPr>
            <p:txBody>
              <a:bodyPr/>
              <a:lstStyle/>
              <a:p>
                <a:r>
                  <a:rPr lang="en-IN">
                    <a:noFill/>
                  </a:rPr>
                  <a:t> </a:t>
                </a:r>
              </a:p>
            </p:txBody>
          </p:sp>
        </mc:Fallback>
      </mc:AlternateContent>
      <p:sp>
        <p:nvSpPr>
          <p:cNvPr id="12" name="TextBox 11"/>
          <p:cNvSpPr txBox="1"/>
          <p:nvPr/>
        </p:nvSpPr>
        <p:spPr>
          <a:xfrm>
            <a:off x="89954" y="5355841"/>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741524" y="2052091"/>
                <a:ext cx="15421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3</m:t>
                      </m:r>
                      <m:r>
                        <a:rPr lang="en-US" sz="2400" i="1" smtClean="0">
                          <a:solidFill>
                            <a:srgbClr val="000000"/>
                          </a:solidFill>
                          <a:latin typeface="Cambria Math"/>
                        </a:rPr>
                        <m:t>.15</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41524" y="2052091"/>
                <a:ext cx="1542153"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397131" y="2657119"/>
                <a:ext cx="5637505"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r>
                      <a:rPr lang="en-US" sz="2400" i="1">
                        <a:solidFill>
                          <a:srgbClr val="000000"/>
                        </a:solidFill>
                        <a:latin typeface="Cambria Math"/>
                      </a:rPr>
                      <m:t>𝑛</m:t>
                    </m:r>
                    <m:r>
                      <a:rPr lang="en-US" sz="2400" i="1">
                        <a:solidFill>
                          <a:srgbClr val="000000"/>
                        </a:solidFill>
                        <a:latin typeface="Cambria Math"/>
                      </a:rPr>
                      <m:t>−1=10−1=9</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397131" y="2657119"/>
                <a:ext cx="5637505" cy="461665"/>
              </a:xfrm>
              <a:prstGeom prst="rect">
                <a:avLst/>
              </a:prstGeom>
              <a:blipFill rotWithShape="1">
                <a:blip r:embed="rId7"/>
                <a:stretch>
                  <a:fillRect l="-1622"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397131" y="3917096"/>
                <a:ext cx="5794871"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a:rPr>
                        </m:ctrlPr>
                      </m:dPr>
                      <m:e>
                        <m:r>
                          <a:rPr lang="en-US" sz="2400" b="0" i="1" spc="100" smtClean="0">
                            <a:solidFill>
                              <a:srgbClr val="000000"/>
                            </a:solidFill>
                            <a:latin typeface="Cambria Math"/>
                          </a:rPr>
                          <m:t>𝑡</m:t>
                        </m:r>
                      </m:e>
                    </m:d>
                    <m:r>
                      <a:rPr lang="en-US" sz="2400" i="1" spc="100" smtClean="0">
                        <a:solidFill>
                          <a:srgbClr val="000000"/>
                        </a:solidFill>
                        <a:latin typeface="Cambria Math"/>
                        <a:ea typeface="Cambria Math"/>
                      </a:rPr>
                      <m:t>&gt;</m:t>
                    </m:r>
                    <m:sSub>
                      <m:sSubPr>
                        <m:ctrlPr>
                          <a:rPr lang="en-US" sz="2400" i="1">
                            <a:solidFill>
                              <a:srgbClr val="000000"/>
                            </a:solidFill>
                            <a:latin typeface="Cambria Math"/>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rejected at 5% level  of </a:t>
                </a:r>
              </a:p>
              <a:p>
                <a:pPr algn="just"/>
                <a:r>
                  <a:rPr lang="en-IN" sz="2400" spc="100" dirty="0">
                    <a:solidFill>
                      <a:srgbClr val="000000"/>
                    </a:solidFill>
                    <a:latin typeface="Calibri" pitchFamily="34" charset="0"/>
                  </a:rPr>
                  <a:t>        significance. i.e., The product is not </a:t>
                </a:r>
              </a:p>
              <a:p>
                <a:pPr algn="just"/>
                <a:r>
                  <a:rPr lang="en-IN" sz="2400" spc="100" dirty="0">
                    <a:solidFill>
                      <a:srgbClr val="000000"/>
                    </a:solidFill>
                    <a:latin typeface="Calibri" pitchFamily="34" charset="0"/>
                  </a:rPr>
                  <a:t>        meeting the specification.</a:t>
                </a:r>
              </a:p>
            </p:txBody>
          </p:sp>
        </mc:Choice>
        <mc:Fallback xmlns="">
          <p:sp>
            <p:nvSpPr>
              <p:cNvPr id="16" name="TextBox 15"/>
              <p:cNvSpPr txBox="1">
                <a:spLocks noRot="1" noChangeAspect="1" noMove="1" noResize="1" noEditPoints="1" noAdjustHandles="1" noChangeArrowheads="1" noChangeShapeType="1" noTextEdit="1"/>
              </p:cNvSpPr>
              <p:nvPr/>
            </p:nvSpPr>
            <p:spPr>
              <a:xfrm>
                <a:off x="6397131" y="3917096"/>
                <a:ext cx="5794871" cy="1938992"/>
              </a:xfrm>
              <a:prstGeom prst="rect">
                <a:avLst/>
              </a:prstGeom>
              <a:blipFill rotWithShape="1">
                <a:blip r:embed="rId8"/>
                <a:stretch>
                  <a:fillRect l="-1577" t="-2516" r="-1367" b="-62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2265" y="2613701"/>
                <a:ext cx="54031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𝑠</m:t>
                      </m:r>
                      <m:r>
                        <a:rPr lang="en-US" sz="2400" i="1" smtClean="0">
                          <a:solidFill>
                            <a:srgbClr val="000000"/>
                          </a:solidFill>
                          <a:latin typeface="Cambria Math"/>
                        </a:rPr>
                        <m:t> =0.04 </m:t>
                      </m:r>
                      <m:r>
                        <a:rPr lang="en-US" sz="2400" b="0" i="1" smtClean="0">
                          <a:solidFill>
                            <a:srgbClr val="000000"/>
                          </a:solidFill>
                          <a:latin typeface="Cambria Math"/>
                          <a:ea typeface="Cambria Math"/>
                        </a:rPr>
                        <m:t>𝑐𝑚</m:t>
                      </m:r>
                      <m:r>
                        <a:rPr lang="en-US" sz="2400" b="0" i="1" smtClean="0">
                          <a:solidFill>
                            <a:srgbClr val="000000"/>
                          </a:solidFill>
                          <a:latin typeface="Cambria Math"/>
                          <a:ea typeface="Cambria Math"/>
                        </a:rPr>
                        <m:t>, </m:t>
                      </m:r>
                      <m:r>
                        <a:rPr lang="en-US" sz="2400" b="0" i="1" smtClean="0">
                          <a:solidFill>
                            <a:srgbClr val="000000"/>
                          </a:solidFill>
                          <a:latin typeface="Cambria Math"/>
                          <a:ea typeface="Cambria Math"/>
                        </a:rPr>
                        <m:t>𝜇</m:t>
                      </m:r>
                      <m:r>
                        <a:rPr lang="en-US" sz="2400" b="0" i="1" smtClean="0">
                          <a:solidFill>
                            <a:srgbClr val="000000"/>
                          </a:solidFill>
                          <a:latin typeface="Cambria Math"/>
                          <a:ea typeface="Cambria Math"/>
                        </a:rPr>
                        <m:t>=0.7 </m:t>
                      </m:r>
                      <m:r>
                        <a:rPr lang="en-US" sz="2400" b="0" i="1" smtClean="0">
                          <a:solidFill>
                            <a:srgbClr val="000000"/>
                          </a:solidFill>
                          <a:latin typeface="Cambria Math"/>
                          <a:ea typeface="Cambria Math"/>
                        </a:rPr>
                        <m:t>𝑐𝑚</m:t>
                      </m:r>
                      <m:r>
                        <a:rPr lang="en-US" sz="2400" i="1" smtClean="0">
                          <a:solidFill>
                            <a:srgbClr val="000000"/>
                          </a:solidFill>
                          <a:latin typeface="Cambria Math"/>
                          <a:ea typeface="Cambria Math"/>
                        </a:rPr>
                        <m:t> </m:t>
                      </m:r>
                    </m:oMath>
                  </m:oMathPara>
                </a14:m>
                <a:endParaRPr lang="en-IN" sz="2400"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2265" y="2613701"/>
                <a:ext cx="5403151" cy="461665"/>
              </a:xfrm>
              <a:prstGeom prst="rect">
                <a:avLst/>
              </a:prstGeom>
              <a:blipFill rotWithShape="1">
                <a:blip r:embed="rId9"/>
                <a:stretch>
                  <a:fillRect b="-9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01129" y="5817506"/>
                <a:ext cx="5794871" cy="10064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a:rPr>
                        <m:t>     </m:t>
                      </m:r>
                      <m:r>
                        <a:rPr lang="en-US" sz="2000" b="0" i="1" smtClean="0">
                          <a:solidFill>
                            <a:srgbClr val="000000"/>
                          </a:solidFill>
                          <a:latin typeface="Cambria Math"/>
                        </a:rPr>
                        <m:t>𝑡</m:t>
                      </m:r>
                      <m:r>
                        <a:rPr lang="en-US" sz="2000" i="1" smtClean="0">
                          <a:solidFill>
                            <a:srgbClr val="000000"/>
                          </a:solidFill>
                          <a:latin typeface="Cambria Math"/>
                        </a:rPr>
                        <m:t>= </m:t>
                      </m:r>
                      <m:f>
                        <m:fPr>
                          <m:ctrlPr>
                            <a:rPr lang="en-US" sz="2000" i="1" smtClean="0">
                              <a:solidFill>
                                <a:srgbClr val="000000"/>
                              </a:solidFill>
                              <a:latin typeface="Cambria Math"/>
                            </a:rPr>
                          </m:ctrlPr>
                        </m:fPr>
                        <m:num>
                          <m:acc>
                            <m:accPr>
                              <m:chr m:val="̅"/>
                              <m:ctrlPr>
                                <a:rPr lang="en-US" sz="2000" i="1">
                                  <a:solidFill>
                                    <a:srgbClr val="000000"/>
                                  </a:solidFill>
                                  <a:latin typeface="Cambria Math"/>
                                </a:rPr>
                              </m:ctrlPr>
                            </m:accPr>
                            <m:e>
                              <m:r>
                                <a:rPr lang="en-US" sz="2000" i="1">
                                  <a:solidFill>
                                    <a:srgbClr val="000000"/>
                                  </a:solidFill>
                                  <a:latin typeface="Cambria Math"/>
                                </a:rPr>
                                <m:t>𝑥</m:t>
                              </m:r>
                            </m:e>
                          </m:acc>
                          <m:r>
                            <a:rPr lang="en-US" sz="2000" i="1" smtClean="0">
                              <a:solidFill>
                                <a:srgbClr val="000000"/>
                              </a:solidFill>
                              <a:latin typeface="Cambria Math"/>
                            </a:rPr>
                            <m:t>−</m:t>
                          </m:r>
                          <m:r>
                            <a:rPr lang="en-US" sz="2000" i="1" smtClean="0">
                              <a:solidFill>
                                <a:srgbClr val="000000"/>
                              </a:solidFill>
                              <a:latin typeface="Cambria Math"/>
                              <a:ea typeface="Cambria Math"/>
                            </a:rPr>
                            <m:t>𝜇</m:t>
                          </m:r>
                        </m:num>
                        <m:den>
                          <m:d>
                            <m:dPr>
                              <m:ctrlPr>
                                <a:rPr lang="en-US" sz="2000" i="1" smtClean="0">
                                  <a:solidFill>
                                    <a:srgbClr val="000000"/>
                                  </a:solidFill>
                                  <a:latin typeface="Cambria Math"/>
                                </a:rPr>
                              </m:ctrlPr>
                            </m:dPr>
                            <m:e>
                              <m:f>
                                <m:fPr>
                                  <m:ctrlPr>
                                    <a:rPr lang="en-US" sz="2000" i="1">
                                      <a:solidFill>
                                        <a:srgbClr val="000000"/>
                                      </a:solidFill>
                                      <a:latin typeface="Cambria Math"/>
                                      <a:ea typeface="Cambria Math"/>
                                    </a:rPr>
                                  </m:ctrlPr>
                                </m:fPr>
                                <m:num>
                                  <m:r>
                                    <a:rPr lang="en-US" sz="2000" i="1">
                                      <a:solidFill>
                                        <a:srgbClr val="000000"/>
                                      </a:solidFill>
                                      <a:latin typeface="Cambria Math"/>
                                      <a:ea typeface="Cambria Math"/>
                                    </a:rPr>
                                    <m:t>𝑠</m:t>
                                  </m:r>
                                </m:num>
                                <m:den>
                                  <m:rad>
                                    <m:radPr>
                                      <m:degHide m:val="on"/>
                                      <m:ctrlPr>
                                        <a:rPr lang="en-US" sz="2000" i="1">
                                          <a:solidFill>
                                            <a:srgbClr val="000000"/>
                                          </a:solidFill>
                                          <a:latin typeface="Cambria Math"/>
                                          <a:ea typeface="Cambria Math"/>
                                        </a:rPr>
                                      </m:ctrlPr>
                                    </m:radPr>
                                    <m:deg/>
                                    <m:e>
                                      <m:r>
                                        <a:rPr lang="en-US" sz="2000" i="1">
                                          <a:solidFill>
                                            <a:srgbClr val="000000"/>
                                          </a:solidFill>
                                          <a:latin typeface="Cambria Math"/>
                                          <a:ea typeface="Cambria Math"/>
                                        </a:rPr>
                                        <m:t>𝑛</m:t>
                                      </m:r>
                                      <m:r>
                                        <a:rPr lang="en-US" sz="2000" i="1">
                                          <a:solidFill>
                                            <a:srgbClr val="000000"/>
                                          </a:solidFill>
                                          <a:latin typeface="Cambria Math"/>
                                          <a:ea typeface="Cambria Math"/>
                                        </a:rPr>
                                        <m:t>−1</m:t>
                                      </m:r>
                                    </m:e>
                                  </m:rad>
                                </m:den>
                              </m:f>
                            </m:e>
                          </m:d>
                        </m:den>
                      </m:f>
                      <m:r>
                        <a:rPr lang="en-US" sz="2000" i="1" smtClean="0">
                          <a:solidFill>
                            <a:srgbClr val="000000"/>
                          </a:solidFill>
                          <a:latin typeface="Cambria Math"/>
                        </a:rPr>
                        <m:t>=</m:t>
                      </m:r>
                      <m:f>
                        <m:fPr>
                          <m:ctrlPr>
                            <a:rPr lang="en-US" sz="2000" i="1" smtClean="0">
                              <a:solidFill>
                                <a:srgbClr val="000000"/>
                              </a:solidFill>
                              <a:latin typeface="Cambria Math"/>
                            </a:rPr>
                          </m:ctrlPr>
                        </m:fPr>
                        <m:num>
                          <m:r>
                            <a:rPr lang="en-US" sz="2000" b="0" i="1" smtClean="0">
                              <a:solidFill>
                                <a:srgbClr val="000000"/>
                              </a:solidFill>
                              <a:latin typeface="Cambria Math"/>
                            </a:rPr>
                            <m:t>0.742</m:t>
                          </m:r>
                          <m:r>
                            <a:rPr lang="en-US" sz="2000" i="1" smtClean="0">
                              <a:solidFill>
                                <a:srgbClr val="000000"/>
                              </a:solidFill>
                              <a:latin typeface="Cambria Math"/>
                            </a:rPr>
                            <m:t>−</m:t>
                          </m:r>
                          <m:r>
                            <a:rPr lang="en-US" sz="2000" b="0" i="1" smtClean="0">
                              <a:solidFill>
                                <a:srgbClr val="000000"/>
                              </a:solidFill>
                              <a:latin typeface="Cambria Math"/>
                            </a:rPr>
                            <m:t>0.7</m:t>
                          </m:r>
                        </m:num>
                        <m:den>
                          <m:d>
                            <m:dPr>
                              <m:ctrlPr>
                                <a:rPr lang="en-US" sz="2000" i="1" smtClean="0">
                                  <a:solidFill>
                                    <a:srgbClr val="000000"/>
                                  </a:solidFill>
                                  <a:latin typeface="Cambria Math"/>
                                </a:rPr>
                              </m:ctrlPr>
                            </m:dPr>
                            <m:e>
                              <m:f>
                                <m:fPr>
                                  <m:ctrlPr>
                                    <a:rPr lang="en-US" sz="2000" i="1" smtClean="0">
                                      <a:solidFill>
                                        <a:srgbClr val="000000"/>
                                      </a:solidFill>
                                      <a:latin typeface="Cambria Math"/>
                                    </a:rPr>
                                  </m:ctrlPr>
                                </m:fPr>
                                <m:num>
                                  <m:r>
                                    <a:rPr lang="en-US" sz="2000" b="0" i="1" smtClean="0">
                                      <a:solidFill>
                                        <a:srgbClr val="000000"/>
                                      </a:solidFill>
                                      <a:latin typeface="Cambria Math"/>
                                    </a:rPr>
                                    <m:t>0.04</m:t>
                                  </m:r>
                                </m:num>
                                <m:den>
                                  <m:rad>
                                    <m:radPr>
                                      <m:degHide m:val="on"/>
                                      <m:ctrlPr>
                                        <a:rPr lang="en-US" sz="2000" i="1" smtClean="0">
                                          <a:solidFill>
                                            <a:srgbClr val="000000"/>
                                          </a:solidFill>
                                          <a:latin typeface="Cambria Math"/>
                                        </a:rPr>
                                      </m:ctrlPr>
                                    </m:radPr>
                                    <m:deg/>
                                    <m:e>
                                      <m:r>
                                        <a:rPr lang="en-US" sz="2000" b="0" i="1" smtClean="0">
                                          <a:solidFill>
                                            <a:srgbClr val="000000"/>
                                          </a:solidFill>
                                          <a:latin typeface="Cambria Math"/>
                                        </a:rPr>
                                        <m:t>10−1</m:t>
                                      </m:r>
                                    </m:e>
                                  </m:rad>
                                </m:den>
                              </m:f>
                            </m:e>
                          </m:d>
                        </m:den>
                      </m:f>
                      <m:r>
                        <a:rPr lang="en-US" sz="2000" i="1" smtClean="0">
                          <a:solidFill>
                            <a:srgbClr val="000000"/>
                          </a:solidFill>
                          <a:latin typeface="Cambria Math"/>
                        </a:rPr>
                        <m:t>=</m:t>
                      </m:r>
                      <m:r>
                        <a:rPr lang="en-US" sz="2000" b="0" i="1" smtClean="0">
                          <a:solidFill>
                            <a:srgbClr val="000000"/>
                          </a:solidFill>
                          <a:latin typeface="Cambria Math"/>
                        </a:rPr>
                        <m:t>3</m:t>
                      </m:r>
                      <m:r>
                        <a:rPr lang="en-US" sz="2000" i="1" smtClean="0">
                          <a:solidFill>
                            <a:srgbClr val="000000"/>
                          </a:solidFill>
                          <a:latin typeface="Cambria Math"/>
                        </a:rPr>
                        <m:t>.15</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01129" y="5817506"/>
                <a:ext cx="5794871" cy="1006429"/>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923314" y="3200172"/>
                <a:ext cx="295536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a:rPr>
                          </m:ctrlPr>
                        </m:dPr>
                        <m:e>
                          <m:r>
                            <a:rPr lang="en-US" sz="2400" b="0" i="1" smtClean="0">
                              <a:latin typeface="Cambria Math"/>
                            </a:rPr>
                            <m:t>𝑣</m:t>
                          </m:r>
                          <m:r>
                            <a:rPr lang="en-US" sz="2400" b="0" i="1" smtClean="0">
                              <a:latin typeface="Cambria Math"/>
                            </a:rPr>
                            <m:t>=9</m:t>
                          </m:r>
                        </m:e>
                      </m:d>
                      <m:r>
                        <a:rPr lang="en-US" sz="2400" b="0" i="1" smtClean="0">
                          <a:latin typeface="Cambria Math"/>
                        </a:rPr>
                        <m:t>=2.262</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923314" y="3200172"/>
                <a:ext cx="2955361" cy="461665"/>
              </a:xfrm>
              <a:prstGeom prst="rect">
                <a:avLst/>
              </a:prstGeom>
              <a:blipFill rotWithShape="1">
                <a:blip r:embed="rId11"/>
                <a:stretch>
                  <a:fillRect b="-1316"/>
                </a:stretch>
              </a:blipFill>
            </p:spPr>
            <p:txBody>
              <a:bodyPr/>
              <a:lstStyle/>
              <a:p>
                <a:r>
                  <a:rPr lang="en-IN">
                    <a:noFill/>
                  </a:rPr>
                  <a:t> </a:t>
                </a:r>
              </a:p>
            </p:txBody>
          </p:sp>
        </mc:Fallback>
      </mc:AlternateContent>
    </p:spTree>
    <p:extLst>
      <p:ext uri="{BB962C8B-B14F-4D97-AF65-F5344CB8AC3E}">
        <p14:creationId xmlns:p14="http://schemas.microsoft.com/office/powerpoint/2010/main" val="4836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Effect transition="in" filter="wipe(left)">
                                      <p:cBhvr>
                                        <p:cTn id="44" dur="1000"/>
                                        <p:tgtEl>
                                          <p:spTgt spid="9">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1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1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7">
                                            <p:txEl>
                                              <p:pRg st="0" end="0"/>
                                            </p:txEl>
                                          </p:spTgt>
                                        </p:tgtEl>
                                        <p:attrNameLst>
                                          <p:attrName>style.visibility</p:attrName>
                                        </p:attrNameLst>
                                      </p:cBhvr>
                                      <p:to>
                                        <p:strVal val="visible"/>
                                      </p:to>
                                    </p:set>
                                    <p:animEffect transition="in" filter="wipe(left)">
                                      <p:cBhvr>
                                        <p:cTn id="64" dur="1000"/>
                                        <p:tgtEl>
                                          <p:spTgt spid="17">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10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wipe(left)">
                                      <p:cBhvr>
                                        <p:cTn id="74" dur="1000"/>
                                        <p:tgtEl>
                                          <p:spTgt spid="1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1000"/>
                                        <p:tgtEl>
                                          <p:spTgt spid="3"/>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6"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a:t>
            </a:r>
          </a:p>
          <a:p>
            <a:pPr algn="just"/>
            <a:r>
              <a:rPr lang="en-US" sz="2400" spc="100" dirty="0">
                <a:solidFill>
                  <a:srgbClr val="000000"/>
                </a:solidFill>
                <a:latin typeface="Calibri" pitchFamily="34" charset="0"/>
              </a:rPr>
              <a:t>The mean lifetime of a sample of 25 bulbs is found as 1550 hours with a SD of 120 hours. The company manufacturing the bulbs claims that the average life of their bulbs is  1600 </a:t>
            </a:r>
            <a:r>
              <a:rPr lang="en-US" sz="2400" spc="100" dirty="0" smtClean="0">
                <a:solidFill>
                  <a:srgbClr val="000000"/>
                </a:solidFill>
                <a:latin typeface="Calibri" pitchFamily="34" charset="0"/>
              </a:rPr>
              <a:t>hours. Can you consider average is less than 1600 hours ? </a:t>
            </a:r>
            <a:r>
              <a:rPr lang="en-US" sz="2400" spc="100" dirty="0">
                <a:solidFill>
                  <a:srgbClr val="000000"/>
                </a:solidFill>
                <a:latin typeface="Calibri" pitchFamily="34" charset="0"/>
              </a:rPr>
              <a:t>Is the claim acceptance at 5% level of significance?</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933404" y="1880253"/>
                <a:ext cx="44985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𝑛</m:t>
                      </m:r>
                      <m:r>
                        <a:rPr lang="en-US" sz="2400" i="1" smtClean="0">
                          <a:solidFill>
                            <a:srgbClr val="000000"/>
                          </a:solidFill>
                          <a:latin typeface="Cambria Math"/>
                        </a:rPr>
                        <m:t> =25,</m:t>
                      </m:r>
                      <m:acc>
                        <m:accPr>
                          <m:chr m:val="̅"/>
                          <m:ctrlPr>
                            <a:rPr lang="en-US" sz="2400" i="1">
                              <a:solidFill>
                                <a:srgbClr val="000000"/>
                              </a:solidFill>
                              <a:latin typeface="Cambria Math"/>
                            </a:rPr>
                          </m:ctrlPr>
                        </m:accPr>
                        <m:e>
                          <m:r>
                            <a:rPr lang="en-US" sz="2400" i="1">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1550 </m:t>
                      </m:r>
                      <m:r>
                        <a:rPr lang="en-US" sz="2400" b="0" i="1" smtClean="0">
                          <a:solidFill>
                            <a:srgbClr val="000000"/>
                          </a:solidFill>
                          <a:latin typeface="Cambria Math"/>
                        </a:rPr>
                        <m:t>h𝑜𝑢𝑟𝑠</m:t>
                      </m:r>
                    </m:oMath>
                  </m:oMathPara>
                </a14:m>
                <a:endParaRPr lang="en-IN" sz="240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33404" y="1880253"/>
                <a:ext cx="4498523" cy="461665"/>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397131" y="2052091"/>
            <a:ext cx="0" cy="463701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0" y="2795121"/>
                <a:ext cx="6397131"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a:solidFill>
                          <a:srgbClr val="000000"/>
                        </a:solidFill>
                        <a:latin typeface="Cambria Math"/>
                        <a:ea typeface="Cambria Math"/>
                      </a:rPr>
                      <m:t> =1600 </m:t>
                    </m:r>
                    <m:r>
                      <a:rPr lang="en-US" sz="2400" b="0" i="1" smtClean="0">
                        <a:solidFill>
                          <a:srgbClr val="000000"/>
                        </a:solidFill>
                        <a:latin typeface="Cambria Math"/>
                        <a:ea typeface="Cambria Math"/>
                      </a:rPr>
                      <m:t>h𝑜𝑢𝑟𝑠</m:t>
                    </m:r>
                  </m:oMath>
                </a14:m>
                <a:r>
                  <a:rPr lang="en-US" sz="2400" spc="100" dirty="0">
                    <a:solidFill>
                      <a:srgbClr val="000000"/>
                    </a:solidFill>
                    <a:latin typeface="Calibri" pitchFamily="34" charset="0"/>
                  </a:rPr>
                  <a:t>, i.e. the average life of bulbs is 1600 hours.</a:t>
                </a:r>
              </a:p>
            </p:txBody>
          </p:sp>
        </mc:Choice>
        <mc:Fallback xmlns="">
          <p:sp>
            <p:nvSpPr>
              <p:cNvPr id="9" name="TextBox 8"/>
              <p:cNvSpPr txBox="1">
                <a:spLocks noRot="1" noChangeAspect="1" noMove="1" noResize="1" noEditPoints="1" noAdjustHandles="1" noChangeArrowheads="1" noChangeShapeType="1" noTextEdit="1"/>
              </p:cNvSpPr>
              <p:nvPr/>
            </p:nvSpPr>
            <p:spPr>
              <a:xfrm>
                <a:off x="0" y="2795121"/>
                <a:ext cx="6397131" cy="830997"/>
              </a:xfrm>
              <a:prstGeom prst="rect">
                <a:avLst/>
              </a:prstGeom>
              <a:blipFill rotWithShape="1">
                <a:blip r:embed="rId3"/>
                <a:stretch>
                  <a:fillRect l="-1430" t="-6618" r="-2288"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0" y="3661837"/>
                <a:ext cx="6397131"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b="0" i="1" smtClean="0">
                        <a:solidFill>
                          <a:srgbClr val="000000"/>
                        </a:solidFill>
                        <a:latin typeface="Cambria Math"/>
                        <a:ea typeface="Cambria Math"/>
                      </a:rPr>
                      <m:t>&lt;1600 </m:t>
                    </m:r>
                    <m:r>
                      <a:rPr lang="en-US" sz="2400" b="0" i="1" smtClean="0">
                        <a:solidFill>
                          <a:srgbClr val="000000"/>
                        </a:solidFill>
                        <a:latin typeface="Cambria Math"/>
                        <a:ea typeface="Cambria Math"/>
                      </a:rPr>
                      <m:t>h𝑜𝑢𝑟𝑠</m:t>
                    </m:r>
                  </m:oMath>
                </a14:m>
                <a:r>
                  <a:rPr lang="en-IN" sz="2400" spc="100" dirty="0">
                    <a:solidFill>
                      <a:srgbClr val="000000"/>
                    </a:solidFill>
                    <a:latin typeface="Calibri" pitchFamily="34" charset="0"/>
                  </a:rPr>
                  <a:t>  (One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0" y="3661837"/>
                <a:ext cx="6397131" cy="830997"/>
              </a:xfrm>
              <a:prstGeom prst="rect">
                <a:avLst/>
              </a:prstGeom>
              <a:blipFill rotWithShape="1">
                <a:blip r:embed="rId4"/>
                <a:stretch>
                  <a:fillRect l="-1430" t="-6618"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549" y="4617177"/>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549" y="4617177"/>
                <a:ext cx="4965590" cy="461665"/>
              </a:xfrm>
              <a:prstGeom prst="rect">
                <a:avLst/>
              </a:prstGeom>
              <a:blipFill rotWithShape="1">
                <a:blip r:embed="rId5"/>
                <a:stretch>
                  <a:fillRect l="-1966" t="-10526" b="-28947"/>
                </a:stretch>
              </a:blipFill>
            </p:spPr>
            <p:txBody>
              <a:bodyPr/>
              <a:lstStyle/>
              <a:p>
                <a:r>
                  <a:rPr lang="en-IN">
                    <a:noFill/>
                  </a:rPr>
                  <a:t> </a:t>
                </a:r>
              </a:p>
            </p:txBody>
          </p:sp>
        </mc:Fallback>
      </mc:AlternateContent>
      <p:sp>
        <p:nvSpPr>
          <p:cNvPr id="12" name="TextBox 11"/>
          <p:cNvSpPr txBox="1"/>
          <p:nvPr/>
        </p:nvSpPr>
        <p:spPr>
          <a:xfrm>
            <a:off x="89954" y="5173030"/>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741524" y="2052091"/>
                <a:ext cx="15421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2.04</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41524" y="2052091"/>
                <a:ext cx="1542153"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46190" y="2564288"/>
                <a:ext cx="5807424"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r>
                      <a:rPr lang="en-US" sz="2400" i="1">
                        <a:solidFill>
                          <a:srgbClr val="000000"/>
                        </a:solidFill>
                        <a:latin typeface="Cambria Math"/>
                      </a:rPr>
                      <m:t>𝑛</m:t>
                    </m:r>
                    <m:r>
                      <a:rPr lang="en-US" sz="2400" i="1">
                        <a:solidFill>
                          <a:srgbClr val="000000"/>
                        </a:solidFill>
                        <a:latin typeface="Cambria Math"/>
                      </a:rPr>
                      <m:t>−1=25−1=24</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446190" y="2564288"/>
                <a:ext cx="5807424" cy="461665"/>
              </a:xfrm>
              <a:prstGeom prst="rect">
                <a:avLst/>
              </a:prstGeom>
              <a:blipFill rotWithShape="1">
                <a:blip r:embed="rId7"/>
                <a:stretch>
                  <a:fillRect l="-1574"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446190" y="3878514"/>
                <a:ext cx="5794871" cy="2308324"/>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a:rPr>
                        </m:ctrlPr>
                      </m:dPr>
                      <m:e>
                        <m:r>
                          <a:rPr lang="en-US" sz="2400" b="0" i="1" spc="100" smtClean="0">
                            <a:solidFill>
                              <a:srgbClr val="000000"/>
                            </a:solidFill>
                            <a:latin typeface="Cambria Math"/>
                          </a:rPr>
                          <m:t>𝑡</m:t>
                        </m:r>
                      </m:e>
                    </m:d>
                    <m:r>
                      <a:rPr lang="en-US" sz="2400" i="1" spc="100" smtClean="0">
                        <a:solidFill>
                          <a:srgbClr val="000000"/>
                        </a:solidFill>
                        <a:latin typeface="Cambria Math"/>
                        <a:ea typeface="Cambria Math"/>
                      </a:rPr>
                      <m:t>&gt;</m:t>
                    </m:r>
                    <m:sSub>
                      <m:sSubPr>
                        <m:ctrlPr>
                          <a:rPr lang="en-US" sz="2400" i="1">
                            <a:solidFill>
                              <a:srgbClr val="000000"/>
                            </a:solidFill>
                            <a:latin typeface="Cambria Math"/>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rejected at 5% level  of </a:t>
                </a:r>
              </a:p>
              <a:p>
                <a:pPr algn="just"/>
                <a:r>
                  <a:rPr lang="en-IN" sz="2400" spc="100" dirty="0">
                    <a:solidFill>
                      <a:srgbClr val="000000"/>
                    </a:solidFill>
                    <a:latin typeface="Calibri" pitchFamily="34" charset="0"/>
                  </a:rPr>
                  <a:t>        significance. i.e., the average life of </a:t>
                </a:r>
              </a:p>
              <a:p>
                <a:pPr algn="just"/>
                <a:r>
                  <a:rPr lang="en-IN" sz="2400" spc="100" dirty="0">
                    <a:solidFill>
                      <a:srgbClr val="000000"/>
                    </a:solidFill>
                    <a:latin typeface="Calibri" pitchFamily="34" charset="0"/>
                  </a:rPr>
                  <a:t>        bulbs is less than 1600 hours and </a:t>
                </a:r>
              </a:p>
              <a:p>
                <a:pPr algn="just"/>
                <a:r>
                  <a:rPr lang="en-IN" sz="2400" spc="100" dirty="0">
                    <a:solidFill>
                      <a:srgbClr val="000000"/>
                    </a:solidFill>
                    <a:latin typeface="Calibri" pitchFamily="34" charset="0"/>
                  </a:rPr>
                  <a:t>        the claim is unacceptable.</a:t>
                </a:r>
              </a:p>
            </p:txBody>
          </p:sp>
        </mc:Choice>
        <mc:Fallback xmlns="">
          <p:sp>
            <p:nvSpPr>
              <p:cNvPr id="16" name="TextBox 15"/>
              <p:cNvSpPr txBox="1">
                <a:spLocks noRot="1" noChangeAspect="1" noMove="1" noResize="1" noEditPoints="1" noAdjustHandles="1" noChangeArrowheads="1" noChangeShapeType="1" noTextEdit="1"/>
              </p:cNvSpPr>
              <p:nvPr/>
            </p:nvSpPr>
            <p:spPr>
              <a:xfrm>
                <a:off x="6446190" y="3878514"/>
                <a:ext cx="5794871" cy="2308324"/>
              </a:xfrm>
              <a:prstGeom prst="rect">
                <a:avLst/>
              </a:prstGeom>
              <a:blipFill rotWithShape="1">
                <a:blip r:embed="rId8"/>
                <a:stretch>
                  <a:fillRect l="-1577" t="-2111" r="-1367" b="-50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2265" y="2333456"/>
                <a:ext cx="54031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𝑠</m:t>
                      </m:r>
                      <m:r>
                        <a:rPr lang="en-US" sz="2400" b="0" i="1" smtClean="0">
                          <a:solidFill>
                            <a:srgbClr val="000000"/>
                          </a:solidFill>
                          <a:latin typeface="Cambria Math"/>
                        </a:rPr>
                        <m:t>=120 </m:t>
                      </m:r>
                      <m:r>
                        <a:rPr lang="en-US" sz="2400" b="0" i="1" smtClean="0">
                          <a:solidFill>
                            <a:srgbClr val="000000"/>
                          </a:solidFill>
                          <a:latin typeface="Cambria Math"/>
                        </a:rPr>
                        <m:t>h𝑜𝑢𝑟𝑠</m:t>
                      </m:r>
                      <m:r>
                        <a:rPr lang="en-US" sz="2400" b="0" i="1" smtClean="0">
                          <a:solidFill>
                            <a:srgbClr val="000000"/>
                          </a:solidFill>
                          <a:latin typeface="Cambria Math"/>
                          <a:ea typeface="Cambria Math"/>
                        </a:rPr>
                        <m:t>, </m:t>
                      </m:r>
                      <m:r>
                        <a:rPr lang="en-US" sz="2400" b="0" i="1" smtClean="0">
                          <a:solidFill>
                            <a:srgbClr val="000000"/>
                          </a:solidFill>
                          <a:latin typeface="Cambria Math"/>
                          <a:ea typeface="Cambria Math"/>
                        </a:rPr>
                        <m:t>𝜇</m:t>
                      </m:r>
                      <m:r>
                        <a:rPr lang="en-US" sz="2400" b="0" i="1" smtClean="0">
                          <a:solidFill>
                            <a:srgbClr val="000000"/>
                          </a:solidFill>
                          <a:latin typeface="Cambria Math"/>
                          <a:ea typeface="Cambria Math"/>
                        </a:rPr>
                        <m:t>=1600 </m:t>
                      </m:r>
                      <m:r>
                        <a:rPr lang="en-US" sz="2400" b="0" i="1" smtClean="0">
                          <a:solidFill>
                            <a:srgbClr val="000000"/>
                          </a:solidFill>
                          <a:latin typeface="Cambria Math"/>
                          <a:ea typeface="Cambria Math"/>
                        </a:rPr>
                        <m:t>h𝑜𝑢𝑟𝑠</m:t>
                      </m:r>
                      <m:r>
                        <a:rPr lang="en-US" sz="2400" i="1" smtClean="0">
                          <a:solidFill>
                            <a:srgbClr val="000000"/>
                          </a:solidFill>
                          <a:latin typeface="Cambria Math"/>
                          <a:ea typeface="Cambria Math"/>
                        </a:rPr>
                        <m:t> </m:t>
                      </m:r>
                    </m:oMath>
                  </m:oMathPara>
                </a14:m>
                <a:endParaRPr lang="en-IN" sz="2400"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2265" y="2333456"/>
                <a:ext cx="5403151" cy="461665"/>
              </a:xfrm>
              <a:prstGeom prst="rect">
                <a:avLst/>
              </a:prstGeom>
              <a:blipFill rotWithShape="1">
                <a:blip r:embed="rId9"/>
                <a:stretch>
                  <a:fillRect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01129" y="5686288"/>
                <a:ext cx="5794871" cy="10358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a:rPr>
                        <m:t>     </m:t>
                      </m:r>
                      <m:r>
                        <a:rPr lang="en-US" sz="2000" b="0" i="1" smtClean="0">
                          <a:solidFill>
                            <a:srgbClr val="000000"/>
                          </a:solidFill>
                          <a:latin typeface="Cambria Math"/>
                        </a:rPr>
                        <m:t>𝑡</m:t>
                      </m:r>
                      <m:r>
                        <a:rPr lang="en-US" sz="2000" i="1" smtClean="0">
                          <a:solidFill>
                            <a:srgbClr val="000000"/>
                          </a:solidFill>
                          <a:latin typeface="Cambria Math"/>
                        </a:rPr>
                        <m:t>= </m:t>
                      </m:r>
                      <m:f>
                        <m:fPr>
                          <m:ctrlPr>
                            <a:rPr lang="en-US" sz="2000" i="1" smtClean="0">
                              <a:solidFill>
                                <a:srgbClr val="000000"/>
                              </a:solidFill>
                              <a:latin typeface="Cambria Math"/>
                            </a:rPr>
                          </m:ctrlPr>
                        </m:fPr>
                        <m:num>
                          <m:acc>
                            <m:accPr>
                              <m:chr m:val="̅"/>
                              <m:ctrlPr>
                                <a:rPr lang="en-US" sz="2000" i="1">
                                  <a:solidFill>
                                    <a:srgbClr val="000000"/>
                                  </a:solidFill>
                                  <a:latin typeface="Cambria Math"/>
                                </a:rPr>
                              </m:ctrlPr>
                            </m:accPr>
                            <m:e>
                              <m:r>
                                <a:rPr lang="en-US" sz="2000" i="1">
                                  <a:solidFill>
                                    <a:srgbClr val="000000"/>
                                  </a:solidFill>
                                  <a:latin typeface="Cambria Math"/>
                                </a:rPr>
                                <m:t>𝑥</m:t>
                              </m:r>
                            </m:e>
                          </m:acc>
                          <m:r>
                            <a:rPr lang="en-US" sz="2000" i="1" smtClean="0">
                              <a:solidFill>
                                <a:srgbClr val="000000"/>
                              </a:solidFill>
                              <a:latin typeface="Cambria Math"/>
                            </a:rPr>
                            <m:t>−</m:t>
                          </m:r>
                          <m:r>
                            <a:rPr lang="en-US" sz="2000" i="1" smtClean="0">
                              <a:solidFill>
                                <a:srgbClr val="000000"/>
                              </a:solidFill>
                              <a:latin typeface="Cambria Math"/>
                              <a:ea typeface="Cambria Math"/>
                            </a:rPr>
                            <m:t>𝜇</m:t>
                          </m:r>
                        </m:num>
                        <m:den>
                          <m:d>
                            <m:dPr>
                              <m:ctrlPr>
                                <a:rPr lang="en-US" sz="2000" i="1" smtClean="0">
                                  <a:solidFill>
                                    <a:srgbClr val="000000"/>
                                  </a:solidFill>
                                  <a:latin typeface="Cambria Math"/>
                                </a:rPr>
                              </m:ctrlPr>
                            </m:dPr>
                            <m:e>
                              <m:f>
                                <m:fPr>
                                  <m:ctrlPr>
                                    <a:rPr lang="en-US" sz="2000" i="1">
                                      <a:solidFill>
                                        <a:srgbClr val="000000"/>
                                      </a:solidFill>
                                      <a:latin typeface="Cambria Math"/>
                                      <a:ea typeface="Cambria Math"/>
                                    </a:rPr>
                                  </m:ctrlPr>
                                </m:fPr>
                                <m:num>
                                  <m:r>
                                    <a:rPr lang="en-US" sz="2000" i="1">
                                      <a:solidFill>
                                        <a:srgbClr val="000000"/>
                                      </a:solidFill>
                                      <a:latin typeface="Cambria Math"/>
                                      <a:ea typeface="Cambria Math"/>
                                    </a:rPr>
                                    <m:t>𝑠</m:t>
                                  </m:r>
                                </m:num>
                                <m:den>
                                  <m:rad>
                                    <m:radPr>
                                      <m:degHide m:val="on"/>
                                      <m:ctrlPr>
                                        <a:rPr lang="en-US" sz="2000" i="1">
                                          <a:solidFill>
                                            <a:srgbClr val="000000"/>
                                          </a:solidFill>
                                          <a:latin typeface="Cambria Math"/>
                                          <a:ea typeface="Cambria Math"/>
                                        </a:rPr>
                                      </m:ctrlPr>
                                    </m:radPr>
                                    <m:deg/>
                                    <m:e>
                                      <m:r>
                                        <a:rPr lang="en-US" sz="2000" i="1">
                                          <a:solidFill>
                                            <a:srgbClr val="000000"/>
                                          </a:solidFill>
                                          <a:latin typeface="Cambria Math"/>
                                          <a:ea typeface="Cambria Math"/>
                                        </a:rPr>
                                        <m:t>𝑛</m:t>
                                      </m:r>
                                      <m:r>
                                        <a:rPr lang="en-US" sz="2000" i="1">
                                          <a:solidFill>
                                            <a:srgbClr val="000000"/>
                                          </a:solidFill>
                                          <a:latin typeface="Cambria Math"/>
                                          <a:ea typeface="Cambria Math"/>
                                        </a:rPr>
                                        <m:t>−1</m:t>
                                      </m:r>
                                    </m:e>
                                  </m:rad>
                                </m:den>
                              </m:f>
                            </m:e>
                          </m:d>
                        </m:den>
                      </m:f>
                      <m:r>
                        <a:rPr lang="en-US" sz="2000" i="1" smtClean="0">
                          <a:solidFill>
                            <a:srgbClr val="000000"/>
                          </a:solidFill>
                          <a:latin typeface="Cambria Math"/>
                        </a:rPr>
                        <m:t>=</m:t>
                      </m:r>
                      <m:f>
                        <m:fPr>
                          <m:ctrlPr>
                            <a:rPr lang="en-US" sz="2000" i="1" smtClean="0">
                              <a:solidFill>
                                <a:srgbClr val="000000"/>
                              </a:solidFill>
                              <a:latin typeface="Cambria Math"/>
                            </a:rPr>
                          </m:ctrlPr>
                        </m:fPr>
                        <m:num>
                          <m:r>
                            <a:rPr lang="en-US" sz="2000" b="0" i="1" smtClean="0">
                              <a:solidFill>
                                <a:srgbClr val="000000"/>
                              </a:solidFill>
                              <a:latin typeface="Cambria Math"/>
                            </a:rPr>
                            <m:t>1550</m:t>
                          </m:r>
                          <m:r>
                            <a:rPr lang="en-US" sz="2000" i="1" smtClean="0">
                              <a:solidFill>
                                <a:srgbClr val="000000"/>
                              </a:solidFill>
                              <a:latin typeface="Cambria Math"/>
                            </a:rPr>
                            <m:t>−</m:t>
                          </m:r>
                          <m:r>
                            <a:rPr lang="en-US" sz="2000" b="0" i="1" smtClean="0">
                              <a:solidFill>
                                <a:srgbClr val="000000"/>
                              </a:solidFill>
                              <a:latin typeface="Cambria Math"/>
                            </a:rPr>
                            <m:t>1600</m:t>
                          </m:r>
                        </m:num>
                        <m:den>
                          <m:d>
                            <m:dPr>
                              <m:ctrlPr>
                                <a:rPr lang="en-US" sz="2000" i="1" smtClean="0">
                                  <a:solidFill>
                                    <a:srgbClr val="000000"/>
                                  </a:solidFill>
                                  <a:latin typeface="Cambria Math"/>
                                </a:rPr>
                              </m:ctrlPr>
                            </m:dPr>
                            <m:e>
                              <m:f>
                                <m:fPr>
                                  <m:ctrlPr>
                                    <a:rPr lang="en-US" sz="2000" i="1" smtClean="0">
                                      <a:solidFill>
                                        <a:srgbClr val="000000"/>
                                      </a:solidFill>
                                      <a:latin typeface="Cambria Math"/>
                                    </a:rPr>
                                  </m:ctrlPr>
                                </m:fPr>
                                <m:num>
                                  <m:r>
                                    <a:rPr lang="en-US" sz="2000" b="0" i="1" smtClean="0">
                                      <a:solidFill>
                                        <a:srgbClr val="000000"/>
                                      </a:solidFill>
                                      <a:latin typeface="Cambria Math"/>
                                    </a:rPr>
                                    <m:t>120</m:t>
                                  </m:r>
                                </m:num>
                                <m:den>
                                  <m:rad>
                                    <m:radPr>
                                      <m:degHide m:val="on"/>
                                      <m:ctrlPr>
                                        <a:rPr lang="en-US" sz="2000" i="1" smtClean="0">
                                          <a:solidFill>
                                            <a:srgbClr val="000000"/>
                                          </a:solidFill>
                                          <a:latin typeface="Cambria Math"/>
                                        </a:rPr>
                                      </m:ctrlPr>
                                    </m:radPr>
                                    <m:deg/>
                                    <m:e>
                                      <m:r>
                                        <a:rPr lang="en-US" sz="2000" b="0" i="1" smtClean="0">
                                          <a:solidFill>
                                            <a:srgbClr val="000000"/>
                                          </a:solidFill>
                                          <a:latin typeface="Cambria Math"/>
                                        </a:rPr>
                                        <m:t>25−1</m:t>
                                      </m:r>
                                    </m:e>
                                  </m:rad>
                                </m:den>
                              </m:f>
                            </m:e>
                          </m:d>
                        </m:den>
                      </m:f>
                      <m:r>
                        <a:rPr lang="en-US" sz="2000" i="1" smtClean="0">
                          <a:solidFill>
                            <a:srgbClr val="000000"/>
                          </a:solidFill>
                          <a:latin typeface="Cambria Math"/>
                        </a:rPr>
                        <m:t>=</m:t>
                      </m:r>
                      <m:r>
                        <a:rPr lang="en-US" sz="2000" b="0" i="1" smtClean="0">
                          <a:solidFill>
                            <a:srgbClr val="000000"/>
                          </a:solidFill>
                          <a:latin typeface="Cambria Math"/>
                        </a:rPr>
                        <m:t>−2.04</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301129" y="5686288"/>
                <a:ext cx="5794871" cy="1035861"/>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923314" y="3200172"/>
                <a:ext cx="312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a:rPr>
                          </m:ctrlPr>
                        </m:dPr>
                        <m:e>
                          <m:r>
                            <a:rPr lang="en-US" sz="2400" b="0" i="1" smtClean="0">
                              <a:latin typeface="Cambria Math"/>
                            </a:rPr>
                            <m:t>𝑣</m:t>
                          </m:r>
                          <m:r>
                            <a:rPr lang="en-US" sz="2400" b="0" i="1" smtClean="0">
                              <a:latin typeface="Cambria Math"/>
                            </a:rPr>
                            <m:t>=24</m:t>
                          </m:r>
                        </m:e>
                      </m:d>
                      <m:r>
                        <a:rPr lang="en-US" sz="2400" b="0" i="1" smtClean="0">
                          <a:latin typeface="Cambria Math"/>
                        </a:rPr>
                        <m:t>=1.711</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923314" y="3200172"/>
                <a:ext cx="3125279" cy="461665"/>
              </a:xfrm>
              <a:prstGeom prst="rect">
                <a:avLst/>
              </a:prstGeom>
              <a:blipFill rotWithShape="1">
                <a:blip r:embed="rId11"/>
                <a:stretch>
                  <a:fillRect b="-1316"/>
                </a:stretch>
              </a:blipFill>
            </p:spPr>
            <p:txBody>
              <a:bodyPr/>
              <a:lstStyle/>
              <a:p>
                <a:r>
                  <a:rPr lang="en-IN">
                    <a:noFill/>
                  </a:rPr>
                  <a:t> </a:t>
                </a:r>
              </a:p>
            </p:txBody>
          </p:sp>
        </mc:Fallback>
      </mc:AlternateContent>
    </p:spTree>
    <p:extLst>
      <p:ext uri="{BB962C8B-B14F-4D97-AF65-F5344CB8AC3E}">
        <p14:creationId xmlns:p14="http://schemas.microsoft.com/office/powerpoint/2010/main" val="420762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wipe(left)">
                                      <p:cBhvr>
                                        <p:cTn id="59" dur="10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10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10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left)">
                                      <p:cBhvr>
                                        <p:cTn id="74" dur="1000"/>
                                        <p:tgtEl>
                                          <p:spTgt spid="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6"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a:t>
            </a:r>
          </a:p>
          <a:p>
            <a:pPr algn="just"/>
            <a:r>
              <a:rPr lang="en-US" sz="2400" spc="100" dirty="0">
                <a:solidFill>
                  <a:srgbClr val="000000"/>
                </a:solidFill>
                <a:latin typeface="Calibri" pitchFamily="34" charset="0"/>
              </a:rPr>
              <a:t>A soap manufacturing company was distributing a particular brand of soap through a large number of retail shops. Before a heavy advertisement campaign, the mean sales per week per shop was 140 dozens. After the campaign, a sample of 26 shops was taken and the mean sales was found to be 147 dozens with standard deviation 16. Can you consider the advertisement effective?</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994578" y="2333455"/>
                <a:ext cx="449852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𝑛</m:t>
                      </m:r>
                      <m:r>
                        <a:rPr lang="en-US" sz="2400" i="1" smtClean="0">
                          <a:solidFill>
                            <a:srgbClr val="000000"/>
                          </a:solidFill>
                          <a:latin typeface="Cambria Math"/>
                        </a:rPr>
                        <m:t> =26,</m:t>
                      </m:r>
                      <m:acc>
                        <m:accPr>
                          <m:chr m:val="̅"/>
                          <m:ctrlPr>
                            <a:rPr lang="en-US" sz="2400" i="1">
                              <a:solidFill>
                                <a:srgbClr val="000000"/>
                              </a:solidFill>
                              <a:latin typeface="Cambria Math"/>
                            </a:rPr>
                          </m:ctrlPr>
                        </m:accPr>
                        <m:e>
                          <m:r>
                            <a:rPr lang="en-US" sz="2400" i="1">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147 </m:t>
                      </m:r>
                      <m:r>
                        <a:rPr lang="en-US" sz="2400" b="0" i="1" smtClean="0">
                          <a:solidFill>
                            <a:srgbClr val="000000"/>
                          </a:solidFill>
                          <a:latin typeface="Cambria Math"/>
                        </a:rPr>
                        <m:t>𝑑𝑜𝑧𝑒𝑛𝑠</m:t>
                      </m:r>
                    </m:oMath>
                  </m:oMathPara>
                </a14:m>
                <a:endParaRPr lang="en-IN" sz="240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94578" y="2333455"/>
                <a:ext cx="4498523" cy="461665"/>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397131" y="2052091"/>
            <a:ext cx="0" cy="463701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0" y="3291090"/>
                <a:ext cx="6397131"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i="1">
                        <a:solidFill>
                          <a:srgbClr val="000000"/>
                        </a:solidFill>
                        <a:latin typeface="Cambria Math"/>
                        <a:ea typeface="Cambria Math"/>
                      </a:rPr>
                      <m:t> =140 </m:t>
                    </m:r>
                    <m:r>
                      <a:rPr lang="en-US" sz="2400" b="0" i="1" smtClean="0">
                        <a:solidFill>
                          <a:srgbClr val="000000"/>
                        </a:solidFill>
                        <a:latin typeface="Cambria Math"/>
                        <a:ea typeface="Cambria Math"/>
                      </a:rPr>
                      <m:t>𝑑𝑜𝑧𝑒𝑛𝑠</m:t>
                    </m:r>
                  </m:oMath>
                </a14:m>
                <a:r>
                  <a:rPr lang="en-US" sz="2400" spc="100" dirty="0">
                    <a:solidFill>
                      <a:srgbClr val="000000"/>
                    </a:solidFill>
                    <a:latin typeface="Calibri" pitchFamily="34" charset="0"/>
                  </a:rPr>
                  <a:t>, i.e. the advertisement is not effective.</a:t>
                </a:r>
              </a:p>
            </p:txBody>
          </p:sp>
        </mc:Choice>
        <mc:Fallback xmlns="">
          <p:sp>
            <p:nvSpPr>
              <p:cNvPr id="9" name="TextBox 8"/>
              <p:cNvSpPr txBox="1">
                <a:spLocks noRot="1" noChangeAspect="1" noMove="1" noResize="1" noEditPoints="1" noAdjustHandles="1" noChangeArrowheads="1" noChangeShapeType="1" noTextEdit="1"/>
              </p:cNvSpPr>
              <p:nvPr/>
            </p:nvSpPr>
            <p:spPr>
              <a:xfrm>
                <a:off x="0" y="3291090"/>
                <a:ext cx="6397131" cy="830997"/>
              </a:xfrm>
              <a:prstGeom prst="rect">
                <a:avLst/>
              </a:prstGeom>
              <a:blipFill rotWithShape="1">
                <a:blip r:embed="rId3"/>
                <a:stretch>
                  <a:fillRect l="-1430" t="-6618" r="-2193"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0" y="4122087"/>
                <a:ext cx="6397131"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r>
                      <a:rPr lang="en-US" sz="2400" i="1">
                        <a:solidFill>
                          <a:srgbClr val="000000"/>
                        </a:solidFill>
                        <a:latin typeface="Cambria Math"/>
                        <a:ea typeface="Cambria Math"/>
                      </a:rPr>
                      <m:t>𝜇</m:t>
                    </m:r>
                    <m:r>
                      <a:rPr lang="en-US" sz="2400" b="0" i="1" smtClean="0">
                        <a:solidFill>
                          <a:srgbClr val="000000"/>
                        </a:solidFill>
                        <a:latin typeface="Cambria Math"/>
                        <a:ea typeface="Cambria Math"/>
                      </a:rPr>
                      <m:t>&gt;140 </m:t>
                    </m:r>
                    <m:r>
                      <a:rPr lang="en-US" sz="2400" b="0" i="1" smtClean="0">
                        <a:solidFill>
                          <a:srgbClr val="000000"/>
                        </a:solidFill>
                        <a:latin typeface="Cambria Math"/>
                        <a:ea typeface="Cambria Math"/>
                      </a:rPr>
                      <m:t>𝑑𝑜𝑧𝑒𝑛𝑠</m:t>
                    </m:r>
                  </m:oMath>
                </a14:m>
                <a:r>
                  <a:rPr lang="en-IN" sz="2400" spc="100" dirty="0">
                    <a:solidFill>
                      <a:srgbClr val="000000"/>
                    </a:solidFill>
                    <a:latin typeface="Calibri" pitchFamily="34" charset="0"/>
                  </a:rPr>
                  <a:t>  (One tailed test)</a:t>
                </a:r>
                <a:r>
                  <a:rPr lang="en-IN" dirty="0">
                    <a:solidFill>
                      <a:srgbClr val="000000"/>
                    </a:solidFill>
                  </a:rPr>
                  <a:t> </a:t>
                </a:r>
              </a:p>
            </p:txBody>
          </p:sp>
        </mc:Choice>
        <mc:Fallback xmlns="">
          <p:sp>
            <p:nvSpPr>
              <p:cNvPr id="10" name="TextBox 9"/>
              <p:cNvSpPr txBox="1">
                <a:spLocks noRot="1" noChangeAspect="1" noMove="1" noResize="1" noEditPoints="1" noAdjustHandles="1" noChangeArrowheads="1" noChangeShapeType="1" noTextEdit="1"/>
              </p:cNvSpPr>
              <p:nvPr/>
            </p:nvSpPr>
            <p:spPr>
              <a:xfrm>
                <a:off x="0" y="4122087"/>
                <a:ext cx="6397131" cy="830997"/>
              </a:xfrm>
              <a:prstGeom prst="rect">
                <a:avLst/>
              </a:prstGeom>
              <a:blipFill rotWithShape="1">
                <a:blip r:embed="rId4"/>
                <a:stretch>
                  <a:fillRect l="-1430"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4549" y="4953084"/>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549" y="4953084"/>
                <a:ext cx="4965590" cy="461665"/>
              </a:xfrm>
              <a:prstGeom prst="rect">
                <a:avLst/>
              </a:prstGeom>
              <a:blipFill rotWithShape="1">
                <a:blip r:embed="rId5"/>
                <a:stretch>
                  <a:fillRect l="-1966" t="-10667" b="-30667"/>
                </a:stretch>
              </a:blipFill>
            </p:spPr>
            <p:txBody>
              <a:bodyPr/>
              <a:lstStyle/>
              <a:p>
                <a:r>
                  <a:rPr lang="en-IN">
                    <a:noFill/>
                  </a:rPr>
                  <a:t> </a:t>
                </a:r>
              </a:p>
            </p:txBody>
          </p:sp>
        </mc:Fallback>
      </mc:AlternateContent>
      <p:sp>
        <p:nvSpPr>
          <p:cNvPr id="12" name="TextBox 11"/>
          <p:cNvSpPr txBox="1"/>
          <p:nvPr/>
        </p:nvSpPr>
        <p:spPr>
          <a:xfrm>
            <a:off x="89954" y="5360474"/>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6741524" y="2052091"/>
                <a:ext cx="18819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sz="2400" i="1" smtClean="0">
                              <a:solidFill>
                                <a:srgbClr val="000000"/>
                              </a:solidFill>
                              <a:latin typeface="Cambria Math"/>
                            </a:rPr>
                          </m:ctrlPr>
                        </m:dPr>
                        <m:e>
                          <m:r>
                            <a:rPr lang="en-US" sz="2400" b="0" i="1" smtClean="0">
                              <a:solidFill>
                                <a:srgbClr val="000000"/>
                              </a:solidFill>
                              <a:latin typeface="Cambria Math"/>
                            </a:rPr>
                            <m:t>𝑡</m:t>
                          </m:r>
                        </m:e>
                      </m:d>
                      <m:r>
                        <a:rPr lang="en-US" sz="2400" i="1" smtClean="0">
                          <a:solidFill>
                            <a:srgbClr val="000000"/>
                          </a:solidFill>
                          <a:latin typeface="Cambria Math"/>
                        </a:rPr>
                        <m:t>=</m:t>
                      </m:r>
                      <m:r>
                        <a:rPr lang="en-US" sz="2400" b="0" i="1" smtClean="0">
                          <a:solidFill>
                            <a:srgbClr val="000000"/>
                          </a:solidFill>
                          <a:latin typeface="Cambria Math"/>
                        </a:rPr>
                        <m:t>2.1875</m:t>
                      </m:r>
                    </m:oMath>
                  </m:oMathPara>
                </a14:m>
                <a:endParaRPr lang="en-IN" sz="2400" dirty="0">
                  <a:solidFill>
                    <a:srgbClr val="0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741524" y="2052091"/>
                <a:ext cx="1881990" cy="461665"/>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446190" y="2564288"/>
                <a:ext cx="5807424"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r>
                      <a:rPr lang="en-US" sz="2400" i="1">
                        <a:solidFill>
                          <a:srgbClr val="000000"/>
                        </a:solidFill>
                        <a:latin typeface="Cambria Math"/>
                      </a:rPr>
                      <m:t>𝑣</m:t>
                    </m:r>
                    <m:r>
                      <a:rPr lang="en-US" sz="2400" i="1">
                        <a:solidFill>
                          <a:srgbClr val="000000"/>
                        </a:solidFill>
                        <a:latin typeface="Cambria Math"/>
                      </a:rPr>
                      <m:t>=</m:t>
                    </m:r>
                    <m:r>
                      <a:rPr lang="en-US" sz="2400" i="1">
                        <a:solidFill>
                          <a:srgbClr val="000000"/>
                        </a:solidFill>
                        <a:latin typeface="Cambria Math"/>
                      </a:rPr>
                      <m:t>𝑛</m:t>
                    </m:r>
                    <m:r>
                      <a:rPr lang="en-US" sz="2400" i="1">
                        <a:solidFill>
                          <a:srgbClr val="000000"/>
                        </a:solidFill>
                        <a:latin typeface="Cambria Math"/>
                      </a:rPr>
                      <m:t>−1=26−1=25</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446190" y="2564288"/>
                <a:ext cx="5807424" cy="461665"/>
              </a:xfrm>
              <a:prstGeom prst="rect">
                <a:avLst/>
              </a:prstGeom>
              <a:blipFill rotWithShape="1">
                <a:blip r:embed="rId7"/>
                <a:stretch>
                  <a:fillRect l="-1574"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446190" y="3878514"/>
                <a:ext cx="5794871"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d>
                      <m:dPr>
                        <m:begChr m:val="|"/>
                        <m:endChr m:val="|"/>
                        <m:ctrlPr>
                          <a:rPr lang="en-US" sz="2400" i="1" spc="100" smtClean="0">
                            <a:solidFill>
                              <a:srgbClr val="000000"/>
                            </a:solidFill>
                            <a:latin typeface="Cambria Math"/>
                          </a:rPr>
                        </m:ctrlPr>
                      </m:dPr>
                      <m:e>
                        <m:r>
                          <a:rPr lang="en-US" sz="2400" b="0" i="1" spc="100" smtClean="0">
                            <a:solidFill>
                              <a:srgbClr val="000000"/>
                            </a:solidFill>
                            <a:latin typeface="Cambria Math"/>
                          </a:rPr>
                          <m:t>𝑡</m:t>
                        </m:r>
                      </m:e>
                    </m:d>
                    <m:r>
                      <a:rPr lang="en-US" sz="2400" i="1" spc="100" smtClean="0">
                        <a:solidFill>
                          <a:srgbClr val="000000"/>
                        </a:solidFill>
                        <a:latin typeface="Cambria Math"/>
                        <a:ea typeface="Cambria Math"/>
                      </a:rPr>
                      <m:t>&gt;</m:t>
                    </m:r>
                    <m:sSub>
                      <m:sSubPr>
                        <m:ctrlPr>
                          <a:rPr lang="en-US" sz="2400" i="1">
                            <a:solidFill>
                              <a:srgbClr val="000000"/>
                            </a:solidFill>
                            <a:latin typeface="Cambria Math"/>
                          </a:rPr>
                        </m:ctrlPr>
                      </m:sSubPr>
                      <m:e>
                        <m:r>
                          <a:rPr lang="en-US" sz="2400" b="0" i="1" smtClean="0">
                            <a:solidFill>
                              <a:srgbClr val="000000"/>
                            </a:solidFill>
                            <a:latin typeface="Cambria Math"/>
                          </a:rPr>
                          <m:t>𝑡</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rejected at 5% level  of </a:t>
                </a:r>
              </a:p>
              <a:p>
                <a:pPr algn="just"/>
                <a:r>
                  <a:rPr lang="en-IN" sz="2400" spc="100" dirty="0">
                    <a:solidFill>
                      <a:srgbClr val="000000"/>
                    </a:solidFill>
                    <a:latin typeface="Calibri" pitchFamily="34" charset="0"/>
                  </a:rPr>
                  <a:t>        significance. i.e., the advertisement </a:t>
                </a:r>
              </a:p>
              <a:p>
                <a:pPr algn="just"/>
                <a:r>
                  <a:rPr lang="en-IN" sz="2400" spc="100" dirty="0">
                    <a:solidFill>
                      <a:srgbClr val="000000"/>
                    </a:solidFill>
                    <a:latin typeface="Calibri" pitchFamily="34" charset="0"/>
                  </a:rPr>
                  <a:t>        is effective.</a:t>
                </a:r>
              </a:p>
            </p:txBody>
          </p:sp>
        </mc:Choice>
        <mc:Fallback xmlns="">
          <p:sp>
            <p:nvSpPr>
              <p:cNvPr id="16" name="TextBox 15"/>
              <p:cNvSpPr txBox="1">
                <a:spLocks noRot="1" noChangeAspect="1" noMove="1" noResize="1" noEditPoints="1" noAdjustHandles="1" noChangeArrowheads="1" noChangeShapeType="1" noTextEdit="1"/>
              </p:cNvSpPr>
              <p:nvPr/>
            </p:nvSpPr>
            <p:spPr>
              <a:xfrm>
                <a:off x="6446190" y="3878514"/>
                <a:ext cx="5794871" cy="1938992"/>
              </a:xfrm>
              <a:prstGeom prst="rect">
                <a:avLst/>
              </a:prstGeom>
              <a:blipFill rotWithShape="1">
                <a:blip r:embed="rId8"/>
                <a:stretch>
                  <a:fillRect l="-1577" t="-2516" r="-1367" b="-62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2265" y="2790427"/>
                <a:ext cx="540315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solidFill>
                            <a:srgbClr val="000000"/>
                          </a:solidFill>
                          <a:latin typeface="Cambria Math"/>
                        </a:rPr>
                        <m:t>𝑠</m:t>
                      </m:r>
                      <m:r>
                        <a:rPr lang="en-US" sz="2400" b="0" i="1" smtClean="0">
                          <a:solidFill>
                            <a:srgbClr val="000000"/>
                          </a:solidFill>
                          <a:latin typeface="Cambria Math"/>
                        </a:rPr>
                        <m:t>=16 </m:t>
                      </m:r>
                      <m:r>
                        <a:rPr lang="en-US" sz="2400" b="0" i="1" smtClean="0">
                          <a:solidFill>
                            <a:srgbClr val="000000"/>
                          </a:solidFill>
                          <a:latin typeface="Cambria Math"/>
                        </a:rPr>
                        <m:t>𝑑𝑜𝑧𝑒𝑛𝑠</m:t>
                      </m:r>
                      <m:r>
                        <a:rPr lang="en-US" sz="2400" b="0" i="1" smtClean="0">
                          <a:solidFill>
                            <a:srgbClr val="000000"/>
                          </a:solidFill>
                          <a:latin typeface="Cambria Math"/>
                          <a:ea typeface="Cambria Math"/>
                        </a:rPr>
                        <m:t>, </m:t>
                      </m:r>
                      <m:r>
                        <a:rPr lang="en-US" sz="2400" b="0" i="1" smtClean="0">
                          <a:solidFill>
                            <a:srgbClr val="000000"/>
                          </a:solidFill>
                          <a:latin typeface="Cambria Math"/>
                          <a:ea typeface="Cambria Math"/>
                        </a:rPr>
                        <m:t>𝜇</m:t>
                      </m:r>
                      <m:r>
                        <a:rPr lang="en-US" sz="2400" b="0" i="1" smtClean="0">
                          <a:solidFill>
                            <a:srgbClr val="000000"/>
                          </a:solidFill>
                          <a:latin typeface="Cambria Math"/>
                          <a:ea typeface="Cambria Math"/>
                        </a:rPr>
                        <m:t>=140 </m:t>
                      </m:r>
                      <m:r>
                        <a:rPr lang="en-US" sz="2400" b="0" i="1" smtClean="0">
                          <a:solidFill>
                            <a:srgbClr val="000000"/>
                          </a:solidFill>
                          <a:latin typeface="Cambria Math"/>
                          <a:ea typeface="Cambria Math"/>
                        </a:rPr>
                        <m:t>𝑑𝑜𝑧𝑒𝑛𝑠</m:t>
                      </m:r>
                      <m:r>
                        <a:rPr lang="en-US" sz="2400" i="1" smtClean="0">
                          <a:solidFill>
                            <a:srgbClr val="000000"/>
                          </a:solidFill>
                          <a:latin typeface="Cambria Math"/>
                          <a:ea typeface="Cambria Math"/>
                        </a:rPr>
                        <m:t> </m:t>
                      </m:r>
                    </m:oMath>
                  </m:oMathPara>
                </a14:m>
                <a:endParaRPr lang="en-IN" sz="2400"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42265" y="2790427"/>
                <a:ext cx="5403151" cy="461665"/>
              </a:xfrm>
              <a:prstGeom prst="rect">
                <a:avLst/>
              </a:prstGeom>
              <a:blipFill rotWithShape="1">
                <a:blip r:embed="rId9"/>
                <a:stretch>
                  <a:fillRect b="-9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72058" y="5822139"/>
                <a:ext cx="5794871" cy="103586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a:rPr>
                        <m:t>     </m:t>
                      </m:r>
                      <m:r>
                        <a:rPr lang="en-US" sz="2000" b="0" i="1" smtClean="0">
                          <a:solidFill>
                            <a:srgbClr val="000000"/>
                          </a:solidFill>
                          <a:latin typeface="Cambria Math"/>
                        </a:rPr>
                        <m:t>𝑡</m:t>
                      </m:r>
                      <m:r>
                        <a:rPr lang="en-US" sz="2000" i="1" smtClean="0">
                          <a:solidFill>
                            <a:srgbClr val="000000"/>
                          </a:solidFill>
                          <a:latin typeface="Cambria Math"/>
                        </a:rPr>
                        <m:t>= </m:t>
                      </m:r>
                      <m:f>
                        <m:fPr>
                          <m:ctrlPr>
                            <a:rPr lang="en-US" sz="2000" i="1" smtClean="0">
                              <a:solidFill>
                                <a:srgbClr val="000000"/>
                              </a:solidFill>
                              <a:latin typeface="Cambria Math"/>
                            </a:rPr>
                          </m:ctrlPr>
                        </m:fPr>
                        <m:num>
                          <m:acc>
                            <m:accPr>
                              <m:chr m:val="̅"/>
                              <m:ctrlPr>
                                <a:rPr lang="en-US" sz="2000" i="1">
                                  <a:solidFill>
                                    <a:srgbClr val="000000"/>
                                  </a:solidFill>
                                  <a:latin typeface="Cambria Math"/>
                                </a:rPr>
                              </m:ctrlPr>
                            </m:accPr>
                            <m:e>
                              <m:r>
                                <a:rPr lang="en-US" sz="2000" i="1">
                                  <a:solidFill>
                                    <a:srgbClr val="000000"/>
                                  </a:solidFill>
                                  <a:latin typeface="Cambria Math"/>
                                </a:rPr>
                                <m:t>𝑥</m:t>
                              </m:r>
                            </m:e>
                          </m:acc>
                          <m:r>
                            <a:rPr lang="en-US" sz="2000" i="1" smtClean="0">
                              <a:solidFill>
                                <a:srgbClr val="000000"/>
                              </a:solidFill>
                              <a:latin typeface="Cambria Math"/>
                            </a:rPr>
                            <m:t>−</m:t>
                          </m:r>
                          <m:r>
                            <a:rPr lang="en-US" sz="2000" i="1" smtClean="0">
                              <a:solidFill>
                                <a:srgbClr val="000000"/>
                              </a:solidFill>
                              <a:latin typeface="Cambria Math"/>
                              <a:ea typeface="Cambria Math"/>
                            </a:rPr>
                            <m:t>𝜇</m:t>
                          </m:r>
                        </m:num>
                        <m:den>
                          <m:d>
                            <m:dPr>
                              <m:ctrlPr>
                                <a:rPr lang="en-US" sz="2000" i="1" smtClean="0">
                                  <a:solidFill>
                                    <a:srgbClr val="000000"/>
                                  </a:solidFill>
                                  <a:latin typeface="Cambria Math"/>
                                </a:rPr>
                              </m:ctrlPr>
                            </m:dPr>
                            <m:e>
                              <m:f>
                                <m:fPr>
                                  <m:ctrlPr>
                                    <a:rPr lang="en-US" sz="2000" i="1">
                                      <a:solidFill>
                                        <a:srgbClr val="000000"/>
                                      </a:solidFill>
                                      <a:latin typeface="Cambria Math"/>
                                      <a:ea typeface="Cambria Math"/>
                                    </a:rPr>
                                  </m:ctrlPr>
                                </m:fPr>
                                <m:num>
                                  <m:r>
                                    <a:rPr lang="en-US" sz="2000" i="1">
                                      <a:solidFill>
                                        <a:srgbClr val="000000"/>
                                      </a:solidFill>
                                      <a:latin typeface="Cambria Math"/>
                                      <a:ea typeface="Cambria Math"/>
                                    </a:rPr>
                                    <m:t>𝑠</m:t>
                                  </m:r>
                                </m:num>
                                <m:den>
                                  <m:rad>
                                    <m:radPr>
                                      <m:degHide m:val="on"/>
                                      <m:ctrlPr>
                                        <a:rPr lang="en-US" sz="2000" i="1">
                                          <a:solidFill>
                                            <a:srgbClr val="000000"/>
                                          </a:solidFill>
                                          <a:latin typeface="Cambria Math"/>
                                          <a:ea typeface="Cambria Math"/>
                                        </a:rPr>
                                      </m:ctrlPr>
                                    </m:radPr>
                                    <m:deg/>
                                    <m:e>
                                      <m:r>
                                        <a:rPr lang="en-US" sz="2000" i="1">
                                          <a:solidFill>
                                            <a:srgbClr val="000000"/>
                                          </a:solidFill>
                                          <a:latin typeface="Cambria Math"/>
                                          <a:ea typeface="Cambria Math"/>
                                        </a:rPr>
                                        <m:t>𝑛</m:t>
                                      </m:r>
                                      <m:r>
                                        <a:rPr lang="en-US" sz="2000" i="1">
                                          <a:solidFill>
                                            <a:srgbClr val="000000"/>
                                          </a:solidFill>
                                          <a:latin typeface="Cambria Math"/>
                                          <a:ea typeface="Cambria Math"/>
                                        </a:rPr>
                                        <m:t>−1</m:t>
                                      </m:r>
                                    </m:e>
                                  </m:rad>
                                </m:den>
                              </m:f>
                            </m:e>
                          </m:d>
                        </m:den>
                      </m:f>
                      <m:r>
                        <a:rPr lang="en-US" sz="2000" i="1" smtClean="0">
                          <a:solidFill>
                            <a:srgbClr val="000000"/>
                          </a:solidFill>
                          <a:latin typeface="Cambria Math"/>
                        </a:rPr>
                        <m:t>=</m:t>
                      </m:r>
                      <m:f>
                        <m:fPr>
                          <m:ctrlPr>
                            <a:rPr lang="en-US" sz="2000" i="1" smtClean="0">
                              <a:solidFill>
                                <a:srgbClr val="000000"/>
                              </a:solidFill>
                              <a:latin typeface="Cambria Math"/>
                            </a:rPr>
                          </m:ctrlPr>
                        </m:fPr>
                        <m:num>
                          <m:r>
                            <a:rPr lang="en-US" sz="2000" b="0" i="1" smtClean="0">
                              <a:solidFill>
                                <a:srgbClr val="000000"/>
                              </a:solidFill>
                              <a:latin typeface="Cambria Math"/>
                            </a:rPr>
                            <m:t>147</m:t>
                          </m:r>
                          <m:r>
                            <a:rPr lang="en-US" sz="2000" i="1" smtClean="0">
                              <a:solidFill>
                                <a:srgbClr val="000000"/>
                              </a:solidFill>
                              <a:latin typeface="Cambria Math"/>
                            </a:rPr>
                            <m:t>−</m:t>
                          </m:r>
                          <m:r>
                            <a:rPr lang="en-US" sz="2000" b="0" i="1" smtClean="0">
                              <a:solidFill>
                                <a:srgbClr val="000000"/>
                              </a:solidFill>
                              <a:latin typeface="Cambria Math"/>
                            </a:rPr>
                            <m:t>140</m:t>
                          </m:r>
                        </m:num>
                        <m:den>
                          <m:d>
                            <m:dPr>
                              <m:ctrlPr>
                                <a:rPr lang="en-US" sz="2000" i="1" smtClean="0">
                                  <a:solidFill>
                                    <a:srgbClr val="000000"/>
                                  </a:solidFill>
                                  <a:latin typeface="Cambria Math"/>
                                </a:rPr>
                              </m:ctrlPr>
                            </m:dPr>
                            <m:e>
                              <m:f>
                                <m:fPr>
                                  <m:ctrlPr>
                                    <a:rPr lang="en-US" sz="2000" i="1" smtClean="0">
                                      <a:solidFill>
                                        <a:srgbClr val="000000"/>
                                      </a:solidFill>
                                      <a:latin typeface="Cambria Math"/>
                                    </a:rPr>
                                  </m:ctrlPr>
                                </m:fPr>
                                <m:num>
                                  <m:r>
                                    <a:rPr lang="en-US" sz="2000" b="0" i="1" smtClean="0">
                                      <a:solidFill>
                                        <a:srgbClr val="000000"/>
                                      </a:solidFill>
                                      <a:latin typeface="Cambria Math"/>
                                    </a:rPr>
                                    <m:t>16</m:t>
                                  </m:r>
                                </m:num>
                                <m:den>
                                  <m:rad>
                                    <m:radPr>
                                      <m:degHide m:val="on"/>
                                      <m:ctrlPr>
                                        <a:rPr lang="en-US" sz="2000" i="1" smtClean="0">
                                          <a:solidFill>
                                            <a:srgbClr val="000000"/>
                                          </a:solidFill>
                                          <a:latin typeface="Cambria Math"/>
                                        </a:rPr>
                                      </m:ctrlPr>
                                    </m:radPr>
                                    <m:deg/>
                                    <m:e>
                                      <m:r>
                                        <a:rPr lang="en-US" sz="2000" b="0" i="1" smtClean="0">
                                          <a:solidFill>
                                            <a:srgbClr val="000000"/>
                                          </a:solidFill>
                                          <a:latin typeface="Cambria Math"/>
                                        </a:rPr>
                                        <m:t>26−1</m:t>
                                      </m:r>
                                    </m:e>
                                  </m:rad>
                                </m:den>
                              </m:f>
                            </m:e>
                          </m:d>
                        </m:den>
                      </m:f>
                      <m:r>
                        <a:rPr lang="en-US" sz="2000" i="1" smtClean="0">
                          <a:solidFill>
                            <a:srgbClr val="000000"/>
                          </a:solidFill>
                          <a:latin typeface="Cambria Math"/>
                        </a:rPr>
                        <m:t>=</m:t>
                      </m:r>
                      <m:r>
                        <a:rPr lang="en-US" sz="2000" b="0" i="1" smtClean="0">
                          <a:solidFill>
                            <a:srgbClr val="000000"/>
                          </a:solidFill>
                          <a:latin typeface="Cambria Math"/>
                        </a:rPr>
                        <m:t>2.1875</m:t>
                      </m:r>
                    </m:oMath>
                  </m:oMathPara>
                </a14:m>
                <a:endParaRPr lang="en-IN" sz="20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72058" y="5822139"/>
                <a:ext cx="5794871" cy="1035861"/>
              </a:xfrm>
              <a:prstGeom prst="rect">
                <a:avLst/>
              </a:prstGeom>
              <a:blipFill rotWithShape="1">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6923314" y="3200172"/>
                <a:ext cx="312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𝑡</m:t>
                          </m:r>
                        </m:e>
                        <m:sub>
                          <m:r>
                            <a:rPr lang="en-US" sz="2400" b="0" i="1" smtClean="0">
                              <a:latin typeface="Cambria Math"/>
                            </a:rPr>
                            <m:t>0.05</m:t>
                          </m:r>
                        </m:sub>
                      </m:sSub>
                      <m:d>
                        <m:dPr>
                          <m:ctrlPr>
                            <a:rPr lang="en-IN" sz="2400" i="1" smtClean="0">
                              <a:latin typeface="Cambria Math"/>
                            </a:rPr>
                          </m:ctrlPr>
                        </m:dPr>
                        <m:e>
                          <m:r>
                            <a:rPr lang="en-US" sz="2400" b="0" i="1" smtClean="0">
                              <a:latin typeface="Cambria Math"/>
                            </a:rPr>
                            <m:t>𝑣</m:t>
                          </m:r>
                          <m:r>
                            <a:rPr lang="en-US" sz="2400" b="0" i="1" smtClean="0">
                              <a:latin typeface="Cambria Math"/>
                            </a:rPr>
                            <m:t>=25</m:t>
                          </m:r>
                        </m:e>
                      </m:d>
                      <m:r>
                        <a:rPr lang="en-US" sz="2400" b="0" i="1" smtClean="0">
                          <a:latin typeface="Cambria Math"/>
                        </a:rPr>
                        <m:t>=1.708</m:t>
                      </m:r>
                    </m:oMath>
                  </m:oMathPara>
                </a14:m>
                <a:endParaRPr lang="en-IN"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6923314" y="3200172"/>
                <a:ext cx="3125279" cy="461665"/>
              </a:xfrm>
              <a:prstGeom prst="rect">
                <a:avLst/>
              </a:prstGeom>
              <a:blipFill rotWithShape="1">
                <a:blip r:embed="rId11"/>
                <a:stretch>
                  <a:fillRect b="-1316"/>
                </a:stretch>
              </a:blipFill>
            </p:spPr>
            <p:txBody>
              <a:bodyPr/>
              <a:lstStyle/>
              <a:p>
                <a:r>
                  <a:rPr lang="en-IN">
                    <a:noFill/>
                  </a:rPr>
                  <a:t> </a:t>
                </a:r>
              </a:p>
            </p:txBody>
          </p:sp>
        </mc:Fallback>
      </mc:AlternateContent>
    </p:spTree>
    <p:extLst>
      <p:ext uri="{BB962C8B-B14F-4D97-AF65-F5344CB8AC3E}">
        <p14:creationId xmlns:p14="http://schemas.microsoft.com/office/powerpoint/2010/main" val="178564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wipe(left)">
                                      <p:cBhvr>
                                        <p:cTn id="59" dur="10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10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wipe(left)">
                                      <p:cBhvr>
                                        <p:cTn id="69" dur="1000"/>
                                        <p:tgtEl>
                                          <p:spTgt spid="1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wipe(left)">
                                      <p:cBhvr>
                                        <p:cTn id="74" dur="1000"/>
                                        <p:tgtEl>
                                          <p:spTgt spid="3"/>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left)">
                                      <p:cBhvr>
                                        <p:cTn id="79"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14" grpId="0"/>
      <p:bldP spid="15" grpId="0"/>
      <p:bldP spid="16" grpId="0"/>
      <p:bldP spid="6"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F-TEST OF SIGNIFICANCE FOR RATIO OF VARIANCES</a:t>
            </a:r>
            <a:endParaRPr lang="en-IN" spc="100" dirty="0">
              <a:solidFill>
                <a:schemeClr val="bg1"/>
              </a:solidFill>
            </a:endParaRPr>
          </a:p>
        </p:txBody>
      </p:sp>
      <mc:AlternateContent xmlns:mc="http://schemas.openxmlformats.org/markup-compatibility/2006" xmlns:a14="http://schemas.microsoft.com/office/drawing/2010/main">
        <mc:Choice Requires="a14">
          <p:sp>
            <p:nvSpPr>
              <p:cNvPr id="3" name="TextBox 2"/>
              <p:cNvSpPr txBox="1"/>
              <p:nvPr/>
            </p:nvSpPr>
            <p:spPr>
              <a:xfrm>
                <a:off x="-1" y="1151998"/>
                <a:ext cx="12204000" cy="5547031"/>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Let </a:t>
                </a:r>
                <a14:m>
                  <m:oMath xmlns:m="http://schemas.openxmlformats.org/officeDocument/2006/math">
                    <m:sSub>
                      <m:sSubPr>
                        <m:ctrlPr>
                          <a:rPr lang="en-US" sz="2400" i="1" spc="100">
                            <a:latin typeface="Cambria Math"/>
                          </a:rPr>
                        </m:ctrlPr>
                      </m:sSubPr>
                      <m:e>
                        <m:r>
                          <a:rPr lang="en-US" sz="2400" i="1" spc="100">
                            <a:latin typeface="Cambria Math"/>
                          </a:rPr>
                          <m:t>𝑥</m:t>
                        </m:r>
                      </m:e>
                      <m:sub>
                        <m:r>
                          <a:rPr lang="en-US" sz="2400" i="1" spc="100">
                            <a:latin typeface="Cambria Math"/>
                          </a:rPr>
                          <m:t>1</m:t>
                        </m:r>
                      </m:sub>
                    </m:sSub>
                    <m:r>
                      <a:rPr lang="en-US" sz="2400" i="1" spc="100">
                        <a:latin typeface="Cambria Math"/>
                      </a:rPr>
                      <m:t>,</m:t>
                    </m:r>
                    <m:sSub>
                      <m:sSubPr>
                        <m:ctrlPr>
                          <a:rPr lang="en-US" sz="2400" i="1" spc="100">
                            <a:latin typeface="Cambria Math"/>
                          </a:rPr>
                        </m:ctrlPr>
                      </m:sSubPr>
                      <m:e>
                        <m:r>
                          <a:rPr lang="en-US" sz="2400" i="1" spc="100">
                            <a:latin typeface="Cambria Math"/>
                          </a:rPr>
                          <m:t>𝑥</m:t>
                        </m:r>
                      </m:e>
                      <m:sub>
                        <m:r>
                          <a:rPr lang="en-US" sz="2400" i="1" spc="100">
                            <a:latin typeface="Cambria Math"/>
                          </a:rPr>
                          <m:t>2</m:t>
                        </m:r>
                      </m:sub>
                    </m:sSub>
                    <m:r>
                      <a:rPr lang="en-US" sz="2400" i="1" spc="100">
                        <a:latin typeface="Cambria Math"/>
                      </a:rPr>
                      <m:t>,….,</m:t>
                    </m:r>
                  </m:oMath>
                </a14:m>
                <a:r>
                  <a:rPr lang="en-US" sz="2400" spc="100" dirty="0"/>
                  <a:t> </a:t>
                </a:r>
                <a14:m>
                  <m:oMath xmlns:m="http://schemas.openxmlformats.org/officeDocument/2006/math">
                    <m:sSub>
                      <m:sSubPr>
                        <m:ctrlPr>
                          <a:rPr lang="en-US" sz="2400" i="1" spc="100">
                            <a:latin typeface="Cambria Math"/>
                          </a:rPr>
                        </m:ctrlPr>
                      </m:sSubPr>
                      <m:e>
                        <m:r>
                          <a:rPr lang="en-US" sz="2400" i="1" spc="100">
                            <a:latin typeface="Cambria Math"/>
                          </a:rPr>
                          <m:t>𝑥</m:t>
                        </m:r>
                      </m:e>
                      <m:sub>
                        <m:r>
                          <a:rPr lang="en-US" sz="2400" i="1" spc="100">
                            <a:latin typeface="Cambria Math"/>
                          </a:rPr>
                          <m:t>𝑛</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a:rPr>
                        </m:ctrlPr>
                      </m:sSubPr>
                      <m:e>
                        <m:r>
                          <a:rPr lang="en-US" sz="2400" i="1" spc="100">
                            <a:latin typeface="Cambria Math"/>
                          </a:rPr>
                          <m:t>𝑦</m:t>
                        </m:r>
                      </m:e>
                      <m:sub>
                        <m:r>
                          <a:rPr lang="en-US" sz="2400" i="1" spc="100">
                            <a:latin typeface="Cambria Math"/>
                          </a:rPr>
                          <m:t>1</m:t>
                        </m:r>
                      </m:sub>
                    </m:sSub>
                    <m:r>
                      <a:rPr lang="en-US" sz="2400" i="1" spc="100">
                        <a:latin typeface="Cambria Math"/>
                      </a:rPr>
                      <m:t>,</m:t>
                    </m:r>
                    <m:sSub>
                      <m:sSubPr>
                        <m:ctrlPr>
                          <a:rPr lang="en-US" sz="2400" i="1" spc="100">
                            <a:latin typeface="Cambria Math"/>
                          </a:rPr>
                        </m:ctrlPr>
                      </m:sSubPr>
                      <m:e>
                        <m:r>
                          <a:rPr lang="en-US" sz="2400" i="1" spc="100">
                            <a:latin typeface="Cambria Math"/>
                          </a:rPr>
                          <m:t>𝑦</m:t>
                        </m:r>
                      </m:e>
                      <m:sub>
                        <m:r>
                          <a:rPr lang="en-US" sz="2400" i="1" spc="100">
                            <a:latin typeface="Cambria Math"/>
                          </a:rPr>
                          <m:t>2</m:t>
                        </m:r>
                      </m:sub>
                    </m:sSub>
                    <m:r>
                      <a:rPr lang="en-US" sz="2400" i="1" spc="100">
                        <a:latin typeface="Cambria Math"/>
                      </a:rPr>
                      <m:t>,…,</m:t>
                    </m:r>
                  </m:oMath>
                </a14:m>
                <a:r>
                  <a:rPr lang="en-US" sz="2400" spc="100" dirty="0"/>
                  <a:t> </a:t>
                </a:r>
                <a14:m>
                  <m:oMath xmlns:m="http://schemas.openxmlformats.org/officeDocument/2006/math">
                    <m:sSub>
                      <m:sSubPr>
                        <m:ctrlPr>
                          <a:rPr lang="en-US" sz="2400" i="1" spc="100">
                            <a:latin typeface="Cambria Math"/>
                          </a:rPr>
                        </m:ctrlPr>
                      </m:sSubPr>
                      <m:e>
                        <m:r>
                          <a:rPr lang="en-US" sz="2400" i="1" spc="100">
                            <a:latin typeface="Cambria Math"/>
                          </a:rPr>
                          <m:t>𝑦</m:t>
                        </m:r>
                      </m:e>
                      <m:sub>
                        <m:r>
                          <a:rPr lang="en-US" sz="2400" i="1" spc="100">
                            <a:latin typeface="Cambria Math"/>
                          </a:rPr>
                          <m:t>𝑛</m:t>
                        </m:r>
                      </m:sub>
                    </m:sSub>
                    <m:r>
                      <a:rPr lang="en-US" sz="2400" i="1" spc="100">
                        <a:latin typeface="Cambria Math"/>
                      </a:rPr>
                      <m:t> </m:t>
                    </m:r>
                  </m:oMath>
                </a14:m>
                <a:r>
                  <a:rPr lang="en-US" sz="2400" spc="100" dirty="0">
                    <a:latin typeface="Calibri" pitchFamily="34" charset="0"/>
                  </a:rPr>
                  <a:t>be two independent samples of sizes </a:t>
                </a:r>
                <a14:m>
                  <m:oMath xmlns:m="http://schemas.openxmlformats.org/officeDocument/2006/math">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a:rPr>
                        </m:ctrlPr>
                      </m:sSubPr>
                      <m:e>
                        <m:r>
                          <a:rPr lang="en-US" sz="2400" i="1" spc="100">
                            <a:latin typeface="Cambria Math"/>
                          </a:rPr>
                          <m:t>𝑛</m:t>
                        </m:r>
                      </m:e>
                      <m:sub>
                        <m:r>
                          <a:rPr lang="en-US" sz="2400" i="1" spc="100">
                            <a:latin typeface="Cambria Math"/>
                          </a:rPr>
                          <m:t>2</m:t>
                        </m:r>
                      </m:sub>
                    </m:sSub>
                    <m:r>
                      <a:rPr lang="en-US" sz="2400" i="1" spc="100">
                        <a:latin typeface="Cambria Math"/>
                      </a:rPr>
                      <m:t> </m:t>
                    </m:r>
                  </m:oMath>
                </a14:m>
                <a:r>
                  <a:rPr lang="en-US" sz="2400" spc="100" dirty="0">
                    <a:latin typeface="Calibri" pitchFamily="34" charset="0"/>
                  </a:rPr>
                  <a:t> </a:t>
                </a:r>
                <a14:m>
                  <m:oMath xmlns:m="http://schemas.openxmlformats.org/officeDocument/2006/math">
                    <m:d>
                      <m:dPr>
                        <m:ctrlPr>
                          <a:rPr lang="en-US" sz="2400" i="1" spc="100" dirty="0">
                            <a:latin typeface="Cambria Math"/>
                          </a:rPr>
                        </m:ctrlPr>
                      </m:dPr>
                      <m:e>
                        <m:sSub>
                          <m:sSubPr>
                            <m:ctrlPr>
                              <a:rPr lang="en-US" sz="2400" i="1" spc="100" dirty="0">
                                <a:latin typeface="Cambria Math"/>
                              </a:rPr>
                            </m:ctrlPr>
                          </m:sSubPr>
                          <m:e>
                            <m:r>
                              <a:rPr lang="en-US" sz="2400" i="1" spc="100" dirty="0">
                                <a:latin typeface="Cambria Math"/>
                              </a:rPr>
                              <m:t>𝑛</m:t>
                            </m:r>
                          </m:e>
                          <m:sub>
                            <m:r>
                              <a:rPr lang="en-US" sz="2400" i="1" spc="100" dirty="0">
                                <a:latin typeface="Cambria Math"/>
                              </a:rPr>
                              <m:t>1</m:t>
                            </m:r>
                          </m:sub>
                        </m:sSub>
                        <m:r>
                          <a:rPr lang="en-US" sz="2400" i="1" spc="100" dirty="0">
                            <a:latin typeface="Cambria Math"/>
                            <a:ea typeface="Cambria Math"/>
                          </a:rPr>
                          <m:t>≤30,</m:t>
                        </m:r>
                        <m:sSub>
                          <m:sSubPr>
                            <m:ctrlPr>
                              <a:rPr lang="en-US" sz="2400" i="1" spc="100" dirty="0">
                                <a:latin typeface="Cambria Math"/>
                                <a:ea typeface="Cambria Math"/>
                              </a:rPr>
                            </m:ctrlPr>
                          </m:sSubPr>
                          <m:e>
                            <m:r>
                              <a:rPr lang="en-US" sz="2400" i="1" spc="100" dirty="0">
                                <a:latin typeface="Cambria Math"/>
                                <a:ea typeface="Cambria Math"/>
                              </a:rPr>
                              <m:t>𝑛</m:t>
                            </m:r>
                          </m:e>
                          <m:sub>
                            <m:r>
                              <a:rPr lang="en-US" sz="2400" i="1" spc="100" dirty="0">
                                <a:latin typeface="Cambria Math"/>
                                <a:ea typeface="Cambria Math"/>
                              </a:rPr>
                              <m:t>2</m:t>
                            </m:r>
                          </m:sub>
                        </m:sSub>
                        <m:r>
                          <a:rPr lang="en-US" sz="2400" i="1" spc="100" dirty="0">
                            <a:latin typeface="Cambria Math"/>
                            <a:ea typeface="Cambria Math"/>
                          </a:rPr>
                          <m:t>≤30</m:t>
                        </m:r>
                      </m:e>
                    </m:d>
                  </m:oMath>
                </a14:m>
                <a:r>
                  <a:rPr lang="en-US" sz="2400" spc="100" dirty="0">
                    <a:latin typeface="Calibri" pitchFamily="34" charset="0"/>
                  </a:rPr>
                  <a:t> with means </a:t>
                </a:r>
                <a14:m>
                  <m:oMath xmlns:m="http://schemas.openxmlformats.org/officeDocument/2006/math">
                    <m:acc>
                      <m:accPr>
                        <m:chr m:val="̅"/>
                        <m:ctrlPr>
                          <a:rPr lang="en-US" sz="2400" i="1" spc="100">
                            <a:latin typeface="Cambria Math"/>
                          </a:rPr>
                        </m:ctrlPr>
                      </m:accPr>
                      <m:e>
                        <m:r>
                          <a:rPr lang="en-US" sz="2400" i="1" spc="100">
                            <a:latin typeface="Cambria Math"/>
                          </a:rPr>
                          <m:t>𝑥</m:t>
                        </m:r>
                      </m:e>
                    </m:acc>
                  </m:oMath>
                </a14:m>
                <a:r>
                  <a:rPr lang="en-US" sz="2400" spc="100" dirty="0">
                    <a:latin typeface="Calibri" pitchFamily="34" charset="0"/>
                  </a:rPr>
                  <a:t> and </a:t>
                </a:r>
                <a14:m>
                  <m:oMath xmlns:m="http://schemas.openxmlformats.org/officeDocument/2006/math">
                    <m:acc>
                      <m:accPr>
                        <m:chr m:val="̅"/>
                        <m:ctrlPr>
                          <a:rPr lang="en-US" sz="2400" i="1" spc="100">
                            <a:latin typeface="Cambria Math"/>
                          </a:rPr>
                        </m:ctrlPr>
                      </m:accPr>
                      <m:e>
                        <m:r>
                          <a:rPr lang="en-US" sz="2400" i="1" spc="100">
                            <a:latin typeface="Cambria Math"/>
                          </a:rPr>
                          <m:t>𝑦</m:t>
                        </m:r>
                      </m:e>
                    </m:acc>
                  </m:oMath>
                </a14:m>
                <a:r>
                  <a:rPr lang="en-US" sz="2400" spc="100" dirty="0">
                    <a:latin typeface="Calibri" pitchFamily="34" charset="0"/>
                  </a:rPr>
                  <a:t> and standard deviations </a:t>
                </a:r>
                <a14:m>
                  <m:oMath xmlns:m="http://schemas.openxmlformats.org/officeDocument/2006/math">
                    <m:sSub>
                      <m:sSubPr>
                        <m:ctrlPr>
                          <a:rPr lang="en-US" sz="2400" i="1" spc="100">
                            <a:latin typeface="Cambria Math"/>
                          </a:rPr>
                        </m:ctrlPr>
                      </m:sSubPr>
                      <m:e>
                        <m:r>
                          <a:rPr lang="en-US" sz="2400" i="1" spc="100">
                            <a:latin typeface="Cambria Math"/>
                          </a:rPr>
                          <m:t>𝑠</m:t>
                        </m:r>
                      </m:e>
                      <m:sub>
                        <m:r>
                          <a:rPr lang="en-US" sz="2400" i="1" spc="10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a:rPr>
                        </m:ctrlPr>
                      </m:sSubPr>
                      <m:e>
                        <m:r>
                          <a:rPr lang="en-US" sz="2400" i="1" spc="100">
                            <a:latin typeface="Cambria Math"/>
                          </a:rPr>
                          <m:t>𝑠</m:t>
                        </m:r>
                      </m:e>
                      <m:sub>
                        <m:r>
                          <a:rPr lang="en-US" sz="2400" i="1" spc="100">
                            <a:latin typeface="Cambria Math"/>
                          </a:rPr>
                          <m:t>2</m:t>
                        </m:r>
                      </m:sub>
                    </m:sSub>
                  </m:oMath>
                </a14:m>
                <a:r>
                  <a:rPr lang="en-US" spc="100" dirty="0">
                    <a:latin typeface="Calibri" pitchFamily="34" charset="0"/>
                  </a:rPr>
                  <a:t>. </a:t>
                </a:r>
                <a:r>
                  <a:rPr lang="en-US" sz="2400" spc="100" dirty="0">
                    <a:latin typeface="Calibri" pitchFamily="34" charset="0"/>
                  </a:rPr>
                  <a:t>If </a:t>
                </a:r>
                <a14:m>
                  <m:oMath xmlns:m="http://schemas.openxmlformats.org/officeDocument/2006/math">
                    <m:sSub>
                      <m:sSubPr>
                        <m:ctrlPr>
                          <a:rPr lang="en-US" sz="2400" i="1" spc="100">
                            <a:latin typeface="Cambria Math"/>
                          </a:rPr>
                        </m:ctrlPr>
                      </m:sSubPr>
                      <m:e>
                        <m:r>
                          <a:rPr lang="en-IN" sz="2400" b="0" i="1" spc="100" smtClean="0">
                            <a:latin typeface="Cambria Math" panose="02040503050406030204" pitchFamily="18" charset="0"/>
                          </a:rPr>
                          <m:t>𝑆</m:t>
                        </m:r>
                      </m:e>
                      <m:sub>
                        <m:r>
                          <a:rPr lang="en-US" sz="2400" i="1" spc="100">
                            <a:latin typeface="Cambria Math"/>
                          </a:rPr>
                          <m:t>1</m:t>
                        </m:r>
                      </m:sub>
                    </m:sSub>
                  </m:oMath>
                </a14:m>
                <a:r>
                  <a:rPr lang="en-US" sz="2400" spc="100" dirty="0">
                    <a:latin typeface="Calibri" pitchFamily="34" charset="0"/>
                  </a:rPr>
                  <a:t> and </a:t>
                </a:r>
                <a14:m>
                  <m:oMath xmlns:m="http://schemas.openxmlformats.org/officeDocument/2006/math">
                    <m:sSub>
                      <m:sSubPr>
                        <m:ctrlPr>
                          <a:rPr lang="en-US" sz="2400" i="1" spc="100">
                            <a:latin typeface="Cambria Math"/>
                          </a:rPr>
                        </m:ctrlPr>
                      </m:sSubPr>
                      <m:e>
                        <m:r>
                          <a:rPr lang="en-IN" sz="2400" b="0" i="1" spc="100" smtClean="0">
                            <a:latin typeface="Cambria Math" panose="02040503050406030204" pitchFamily="18" charset="0"/>
                          </a:rPr>
                          <m:t>𝑆</m:t>
                        </m:r>
                      </m:e>
                      <m:sub>
                        <m:r>
                          <a:rPr lang="en-IN" sz="2400" b="0" i="1" spc="100" smtClean="0">
                            <a:latin typeface="Cambria Math" panose="02040503050406030204" pitchFamily="18" charset="0"/>
                          </a:rPr>
                          <m:t>2</m:t>
                        </m:r>
                      </m:sub>
                    </m:sSub>
                  </m:oMath>
                </a14:m>
                <a:endParaRPr lang="en-US" sz="2400" b="1" spc="100" dirty="0">
                  <a:latin typeface="Calibri" pitchFamily="34" charset="0"/>
                </a:endParaRPr>
              </a:p>
              <a:p>
                <a:pPr algn="just"/>
                <a:r>
                  <a:rPr lang="en-US" sz="2400" spc="100" dirty="0">
                    <a:latin typeface="Calibri" pitchFamily="34" charset="0"/>
                  </a:rPr>
                  <a:t>Standard deviations of population then the process of F-test is as follows.</a:t>
                </a:r>
              </a:p>
              <a:p>
                <a:pPr algn="just"/>
                <a:endParaRPr lang="en-US" sz="2400" spc="100" dirty="0">
                  <a:latin typeface="Calibri" pitchFamily="34" charset="0"/>
                </a:endParaRPr>
              </a:p>
              <a:p>
                <a:pPr algn="just"/>
                <a:r>
                  <a:rPr lang="en-US" sz="2400" b="1" spc="100" dirty="0">
                    <a:latin typeface="Calibri" pitchFamily="34" charset="0"/>
                  </a:rPr>
                  <a:t>Working Rule</a:t>
                </a:r>
              </a:p>
              <a:p>
                <a:pPr marL="514350" indent="-514350" algn="just">
                  <a:buAutoNum type="romanLcParenBoth"/>
                </a:pPr>
                <a:r>
                  <a:rPr lang="en-US" sz="2400" b="0" spc="100" dirty="0"/>
                  <a:t>Null Hypothesis  </a:t>
                </a:r>
                <a14:m>
                  <m:oMath xmlns:m="http://schemas.openxmlformats.org/officeDocument/2006/math">
                    <m:sSub>
                      <m:sSubPr>
                        <m:ctrlPr>
                          <a:rPr lang="en-US" sz="2400" b="0" i="1" spc="100" smtClean="0">
                            <a:latin typeface="Cambria Math"/>
                          </a:rPr>
                        </m:ctrlPr>
                      </m:sSubPr>
                      <m:e>
                        <m:r>
                          <a:rPr lang="en-US" sz="2400" b="0" i="1" spc="100" smtClean="0">
                            <a:latin typeface="Cambria Math"/>
                          </a:rPr>
                          <m:t>𝐻</m:t>
                        </m:r>
                      </m:e>
                      <m:sub>
                        <m:r>
                          <a:rPr lang="en-US" sz="2400" b="0" i="1" spc="100" smtClean="0">
                            <a:latin typeface="Cambria Math"/>
                          </a:rPr>
                          <m:t>0</m:t>
                        </m:r>
                      </m:sub>
                    </m:sSub>
                    <m:r>
                      <a:rPr lang="en-US" sz="2400" b="0" i="1" spc="100" smtClean="0">
                        <a:latin typeface="Cambria Math"/>
                      </a:rPr>
                      <m:t>:  </m:t>
                    </m:r>
                    <m:sSubSup>
                      <m:sSubSupPr>
                        <m:ctrlPr>
                          <a:rPr lang="en-US" sz="2400" b="0" i="1" spc="100" smtClean="0">
                            <a:latin typeface="Cambria Math"/>
                          </a:rPr>
                        </m:ctrlPr>
                      </m:sSubSupPr>
                      <m:e>
                        <m:r>
                          <a:rPr lang="en-US" sz="2400" b="0" i="1" spc="100" smtClean="0">
                            <a:latin typeface="Cambria Math"/>
                            <a:ea typeface="Cambria Math"/>
                          </a:rPr>
                          <m:t>𝜎</m:t>
                        </m:r>
                      </m:e>
                      <m:sub>
                        <m:r>
                          <a:rPr lang="en-US" sz="2400" b="0" i="1" spc="100" smtClean="0">
                            <a:latin typeface="Cambria Math"/>
                          </a:rPr>
                          <m:t>1</m:t>
                        </m:r>
                      </m:sub>
                      <m:sup>
                        <m:r>
                          <a:rPr lang="en-US" sz="2400" b="0" i="1" spc="100" smtClean="0">
                            <a:latin typeface="Cambria Math"/>
                          </a:rPr>
                          <m:t>2</m:t>
                        </m:r>
                      </m:sup>
                    </m:sSubSup>
                    <m:r>
                      <a:rPr lang="en-US" sz="2400" b="0" i="1" spc="100" smtClean="0">
                        <a:latin typeface="Cambria Math"/>
                      </a:rPr>
                      <m:t>=</m:t>
                    </m:r>
                    <m:sSubSup>
                      <m:sSubSupPr>
                        <m:ctrlPr>
                          <a:rPr lang="en-US" sz="2400" i="1" spc="100">
                            <a:latin typeface="Cambria Math"/>
                          </a:rPr>
                        </m:ctrlPr>
                      </m:sSubSupPr>
                      <m:e>
                        <m:r>
                          <a:rPr lang="en-US" sz="2400" i="1" spc="100">
                            <a:latin typeface="Cambria Math"/>
                            <a:ea typeface="Cambria Math"/>
                          </a:rPr>
                          <m:t>𝜎</m:t>
                        </m:r>
                      </m:e>
                      <m:sub>
                        <m:r>
                          <a:rPr lang="en-US" sz="2400" b="0" i="1" spc="100" smtClean="0">
                            <a:latin typeface="Cambria Math"/>
                            <a:ea typeface="Cambria Math"/>
                          </a:rPr>
                          <m:t>2</m:t>
                        </m:r>
                      </m:sub>
                      <m:sup>
                        <m:r>
                          <a:rPr lang="en-US" sz="2400" i="1" spc="100">
                            <a:latin typeface="Cambria Math"/>
                          </a:rPr>
                          <m:t>2</m:t>
                        </m:r>
                      </m:sup>
                    </m:sSubSup>
                  </m:oMath>
                </a14:m>
                <a:endParaRPr lang="en-US" sz="2400" b="0" spc="100" dirty="0"/>
              </a:p>
              <a:p>
                <a:pPr marL="514350" indent="-514350" algn="just">
                  <a:buFontTx/>
                  <a:buAutoNum type="romanLcParenBoth"/>
                </a:pPr>
                <a:r>
                  <a:rPr lang="en-US" sz="2400" spc="100" dirty="0"/>
                  <a:t> Alternative Hypothesis </a:t>
                </a:r>
                <a14:m>
                  <m:oMath xmlns:m="http://schemas.openxmlformats.org/officeDocument/2006/math">
                    <m:sSub>
                      <m:sSubPr>
                        <m:ctrlPr>
                          <a:rPr lang="en-US" sz="2400" i="1" spc="100">
                            <a:latin typeface="Cambria Math"/>
                          </a:rPr>
                        </m:ctrlPr>
                      </m:sSubPr>
                      <m:e>
                        <m:r>
                          <a:rPr lang="en-US" sz="2400" i="1" spc="100">
                            <a:latin typeface="Cambria Math"/>
                          </a:rPr>
                          <m:t>𝐻</m:t>
                        </m:r>
                      </m:e>
                      <m:sub>
                        <m:r>
                          <a:rPr lang="en-US" sz="2400" b="0" i="1" spc="100" smtClean="0">
                            <a:latin typeface="Cambria Math"/>
                          </a:rPr>
                          <m:t>1</m:t>
                        </m:r>
                      </m:sub>
                    </m:sSub>
                    <m:r>
                      <a:rPr lang="en-US" sz="2400" i="1" spc="100">
                        <a:latin typeface="Cambria Math"/>
                      </a:rPr>
                      <m:t>:  </m:t>
                    </m:r>
                    <m:sSubSup>
                      <m:sSubSupPr>
                        <m:ctrlPr>
                          <a:rPr lang="en-US" sz="2400" i="1" spc="100">
                            <a:latin typeface="Cambria Math"/>
                          </a:rPr>
                        </m:ctrlPr>
                      </m:sSubSupPr>
                      <m:e>
                        <m:r>
                          <a:rPr lang="en-US" sz="2400" i="1" spc="100">
                            <a:latin typeface="Cambria Math"/>
                            <a:ea typeface="Cambria Math"/>
                          </a:rPr>
                          <m:t>𝜎</m:t>
                        </m:r>
                      </m:e>
                      <m:sub>
                        <m:r>
                          <a:rPr lang="en-US" sz="2400" i="1" spc="100">
                            <a:latin typeface="Cambria Math"/>
                          </a:rPr>
                          <m:t>1</m:t>
                        </m:r>
                      </m:sub>
                      <m:sup>
                        <m:r>
                          <a:rPr lang="en-US" sz="2400" i="1" spc="100">
                            <a:latin typeface="Cambria Math"/>
                          </a:rPr>
                          <m:t>2</m:t>
                        </m:r>
                      </m:sup>
                    </m:sSubSup>
                    <m:r>
                      <a:rPr lang="en-US" sz="2400" b="0" i="1" spc="100" smtClean="0">
                        <a:latin typeface="Cambria Math"/>
                      </a:rPr>
                      <m:t>&gt;</m:t>
                    </m:r>
                    <m:sSubSup>
                      <m:sSubSupPr>
                        <m:ctrlPr>
                          <a:rPr lang="en-US" sz="2400" i="1" spc="100">
                            <a:latin typeface="Cambria Math"/>
                          </a:rPr>
                        </m:ctrlPr>
                      </m:sSubSupPr>
                      <m:e>
                        <m:r>
                          <a:rPr lang="en-US" sz="2400" i="1" spc="100">
                            <a:latin typeface="Cambria Math"/>
                            <a:ea typeface="Cambria Math"/>
                          </a:rPr>
                          <m:t>𝜎</m:t>
                        </m:r>
                      </m:e>
                      <m:sub>
                        <m:r>
                          <a:rPr lang="en-US" sz="2400" i="1" spc="100">
                            <a:latin typeface="Cambria Math"/>
                            <a:ea typeface="Cambria Math"/>
                          </a:rPr>
                          <m:t>2</m:t>
                        </m:r>
                      </m:sub>
                      <m:sup>
                        <m:r>
                          <a:rPr lang="en-US" sz="2400" i="1" spc="100">
                            <a:latin typeface="Cambria Math"/>
                          </a:rPr>
                          <m:t>2</m:t>
                        </m:r>
                      </m:sup>
                    </m:sSubSup>
                  </m:oMath>
                </a14:m>
                <a:endParaRPr lang="en-US" sz="2400" spc="100" dirty="0"/>
              </a:p>
              <a:p>
                <a:pPr marL="514350" indent="-514350" algn="just">
                  <a:buAutoNum type="romanLcParenBoth"/>
                </a:pPr>
                <a:r>
                  <a:rPr lang="en-US" sz="2400" b="0" spc="100" dirty="0"/>
                  <a:t> Level of significance: Select the level of significance</a:t>
                </a:r>
              </a:p>
              <a:p>
                <a:pPr marL="514350" indent="-514350" algn="just">
                  <a:buAutoNum type="romanLcParenBoth"/>
                </a:pPr>
                <a:r>
                  <a:rPr lang="en-US" sz="2400" spc="100" dirty="0"/>
                  <a:t> Test statistics : </a:t>
                </a:r>
                <a14:m>
                  <m:oMath xmlns:m="http://schemas.openxmlformats.org/officeDocument/2006/math">
                    <m:r>
                      <a:rPr lang="en-US" sz="2400" b="0" i="0" spc="100" smtClean="0">
                        <a:latin typeface="Cambria Math"/>
                      </a:rPr>
                      <m:t> </m:t>
                    </m:r>
                    <m:r>
                      <a:rPr lang="en-US" sz="2400" b="0" i="1" spc="100" smtClean="0">
                        <a:latin typeface="Cambria Math"/>
                      </a:rPr>
                      <m:t>𝐹</m:t>
                    </m:r>
                    <m:r>
                      <a:rPr lang="en-US" sz="2400" b="0" i="1" spc="100" smtClean="0">
                        <a:latin typeface="Cambria Math"/>
                      </a:rPr>
                      <m:t>=</m:t>
                    </m:r>
                    <m:f>
                      <m:fPr>
                        <m:ctrlPr>
                          <a:rPr lang="en-US" sz="2400" b="0" i="1" spc="100" smtClean="0">
                            <a:latin typeface="Cambria Math"/>
                          </a:rPr>
                        </m:ctrlPr>
                      </m:fPr>
                      <m:num>
                        <m:sSubSup>
                          <m:sSubSupPr>
                            <m:ctrlPr>
                              <a:rPr lang="en-US" sz="2400" i="1" spc="100">
                                <a:latin typeface="Cambria Math"/>
                              </a:rPr>
                            </m:ctrlPr>
                          </m:sSubSupPr>
                          <m:e>
                            <m:r>
                              <a:rPr lang="en-US" sz="2400" b="0" i="1" spc="100" smtClean="0">
                                <a:latin typeface="Cambria Math"/>
                              </a:rPr>
                              <m:t>𝑆</m:t>
                            </m:r>
                          </m:e>
                          <m:sub>
                            <m:r>
                              <a:rPr lang="en-US" sz="2400" i="1" spc="100">
                                <a:latin typeface="Cambria Math"/>
                              </a:rPr>
                              <m:t>1</m:t>
                            </m:r>
                          </m:sub>
                          <m:sup>
                            <m:r>
                              <a:rPr lang="en-US" sz="2400" i="1" spc="100">
                                <a:latin typeface="Cambria Math"/>
                              </a:rPr>
                              <m:t>2</m:t>
                            </m:r>
                          </m:sup>
                        </m:sSubSup>
                      </m:num>
                      <m:den>
                        <m:sSubSup>
                          <m:sSubSupPr>
                            <m:ctrlPr>
                              <a:rPr lang="en-US" sz="2400" i="1" spc="100">
                                <a:latin typeface="Cambria Math"/>
                              </a:rPr>
                            </m:ctrlPr>
                          </m:sSubSupPr>
                          <m:e>
                            <m:r>
                              <a:rPr lang="en-US" sz="2400" b="0" i="1" spc="100" smtClean="0">
                                <a:latin typeface="Cambria Math"/>
                              </a:rPr>
                              <m:t>𝑆</m:t>
                            </m:r>
                          </m:e>
                          <m:sub>
                            <m:r>
                              <a:rPr lang="en-US" sz="2400" i="1" spc="100">
                                <a:latin typeface="Cambria Math"/>
                              </a:rPr>
                              <m:t>2</m:t>
                            </m:r>
                          </m:sub>
                          <m:sup>
                            <m:r>
                              <a:rPr lang="en-US" sz="2400" i="1" spc="100">
                                <a:latin typeface="Cambria Math"/>
                              </a:rPr>
                              <m:t>2</m:t>
                            </m:r>
                          </m:sup>
                        </m:sSubSup>
                      </m:den>
                    </m:f>
                  </m:oMath>
                </a14:m>
                <a:r>
                  <a:rPr lang="en-US" sz="2400" spc="100" dirty="0">
                    <a:latin typeface="Calibri" pitchFamily="34" charset="0"/>
                  </a:rPr>
                  <a:t> where </a:t>
                </a:r>
                <a14:m>
                  <m:oMath xmlns:m="http://schemas.openxmlformats.org/officeDocument/2006/math">
                    <m:sSubSup>
                      <m:sSubSupPr>
                        <m:ctrlPr>
                          <a:rPr lang="en-US" sz="2400" i="1" spc="100">
                            <a:latin typeface="Cambria Math"/>
                          </a:rPr>
                        </m:ctrlPr>
                      </m:sSubSupPr>
                      <m:e>
                        <m:r>
                          <a:rPr lang="en-US" sz="2400" b="0" i="1" spc="100" smtClean="0">
                            <a:latin typeface="Cambria Math"/>
                          </a:rPr>
                          <m:t>𝑆</m:t>
                        </m:r>
                      </m:e>
                      <m:sub>
                        <m:r>
                          <a:rPr lang="en-US" sz="2400" i="1" spc="100">
                            <a:latin typeface="Cambria Math"/>
                          </a:rPr>
                          <m:t>1</m:t>
                        </m:r>
                      </m:sub>
                      <m:sup>
                        <m:r>
                          <a:rPr lang="en-US" sz="2400" i="1" spc="100">
                            <a:latin typeface="Cambria Math"/>
                          </a:rPr>
                          <m:t>2</m:t>
                        </m:r>
                      </m:sup>
                    </m:sSubSup>
                    <m:sSubSup>
                      <m:sSubSupPr>
                        <m:ctrlPr>
                          <a:rPr lang="en-US" sz="2400" i="1" spc="100">
                            <a:latin typeface="Cambria Math"/>
                          </a:rPr>
                        </m:ctrlPr>
                      </m:sSubSupPr>
                      <m:e>
                        <m:r>
                          <a:rPr lang="en-US" sz="2400" b="0" i="1" spc="100" smtClean="0">
                            <a:latin typeface="Cambria Math"/>
                          </a:rPr>
                          <m:t>&gt;</m:t>
                        </m:r>
                        <m:r>
                          <a:rPr lang="en-US" sz="2400" b="0" i="1" spc="100" smtClean="0">
                            <a:latin typeface="Cambria Math"/>
                          </a:rPr>
                          <m:t>𝑆</m:t>
                        </m:r>
                      </m:e>
                      <m:sub>
                        <m:r>
                          <a:rPr lang="en-US" sz="2400" i="1" spc="100">
                            <a:latin typeface="Cambria Math"/>
                          </a:rPr>
                          <m:t>2</m:t>
                        </m:r>
                      </m:sub>
                      <m:sup>
                        <m:r>
                          <a:rPr lang="en-US" sz="2400" i="1" spc="100">
                            <a:latin typeface="Cambria Math"/>
                          </a:rPr>
                          <m:t>2</m:t>
                        </m:r>
                      </m:sup>
                    </m:sSubSup>
                  </m:oMath>
                </a14:m>
                <a:r>
                  <a:rPr lang="en-US" sz="2400" spc="100" dirty="0">
                    <a:latin typeface="Calibri" pitchFamily="34" charset="0"/>
                  </a:rPr>
                  <a:t>, </a:t>
                </a:r>
                <a14:m>
                  <m:oMath xmlns:m="http://schemas.openxmlformats.org/officeDocument/2006/math">
                    <m:sSub>
                      <m:sSubPr>
                        <m:ctrlPr>
                          <a:rPr lang="en-US" sz="2400" i="1" spc="100">
                            <a:latin typeface="Cambria Math"/>
                          </a:rPr>
                        </m:ctrlPr>
                      </m:sSubPr>
                      <m:e>
                        <m:r>
                          <a:rPr lang="en-IN" sz="2400" i="1" spc="100">
                            <a:latin typeface="Cambria Math" panose="02040503050406030204" pitchFamily="18" charset="0"/>
                          </a:rPr>
                          <m:t>𝑆</m:t>
                        </m:r>
                      </m:e>
                      <m:sub>
                        <m:r>
                          <a:rPr lang="en-US" sz="2400" i="1" spc="100">
                            <a:latin typeface="Cambria Math"/>
                          </a:rPr>
                          <m:t>1</m:t>
                        </m:r>
                      </m:sub>
                    </m:sSub>
                    <m:r>
                      <a:rPr lang="en-IN" sz="2400" b="0" i="1" spc="100" smtClean="0">
                        <a:latin typeface="Cambria Math" panose="02040503050406030204" pitchFamily="18" charset="0"/>
                      </a:rPr>
                      <m:t>=</m:t>
                    </m:r>
                    <m:f>
                      <m:fPr>
                        <m:ctrlPr>
                          <a:rPr lang="en-IN" sz="2400" b="0" i="1" spc="100" smtClean="0">
                            <a:latin typeface="Cambria Math"/>
                          </a:rPr>
                        </m:ctrlPr>
                      </m:fPr>
                      <m:num>
                        <m:sSub>
                          <m:sSubPr>
                            <m:ctrlPr>
                              <a:rPr lang="en-IN" sz="2400" b="0" i="1" spc="100" smtClean="0">
                                <a:latin typeface="Cambria Math"/>
                              </a:rPr>
                            </m:ctrlPr>
                          </m:sSubPr>
                          <m:e>
                            <m:r>
                              <a:rPr lang="en-IN" sz="2400" b="0" i="1" spc="100" smtClean="0">
                                <a:latin typeface="Cambria Math" panose="02040503050406030204" pitchFamily="18" charset="0"/>
                              </a:rPr>
                              <m:t>𝑛</m:t>
                            </m:r>
                          </m:e>
                          <m:sub>
                            <m:r>
                              <a:rPr lang="en-IN" sz="2400" b="0" i="1" spc="100" smtClean="0">
                                <a:latin typeface="Cambria Math" panose="02040503050406030204" pitchFamily="18" charset="0"/>
                              </a:rPr>
                              <m:t>1</m:t>
                            </m:r>
                          </m:sub>
                        </m:sSub>
                        <m:sSubSup>
                          <m:sSubSupPr>
                            <m:ctrlPr>
                              <a:rPr lang="en-IN" sz="2400" b="0" i="1" spc="100" smtClean="0">
                                <a:latin typeface="Cambria Math"/>
                              </a:rPr>
                            </m:ctrlPr>
                          </m:sSubSupPr>
                          <m:e>
                            <m:r>
                              <a:rPr lang="en-IN" sz="2400" b="0" i="1" spc="100" smtClean="0">
                                <a:latin typeface="Cambria Math" panose="02040503050406030204" pitchFamily="18" charset="0"/>
                              </a:rPr>
                              <m:t>𝑠</m:t>
                            </m:r>
                          </m:e>
                          <m:sub>
                            <m:r>
                              <a:rPr lang="en-IN" sz="2400" b="0" i="1" spc="100" smtClean="0">
                                <a:latin typeface="Cambria Math" panose="02040503050406030204" pitchFamily="18" charset="0"/>
                              </a:rPr>
                              <m:t>1</m:t>
                            </m:r>
                          </m:sub>
                          <m:sup>
                            <m:r>
                              <a:rPr lang="en-IN" sz="2400" b="0" i="1" spc="100" smtClean="0">
                                <a:latin typeface="Cambria Math" panose="02040503050406030204" pitchFamily="18" charset="0"/>
                              </a:rPr>
                              <m:t>2</m:t>
                            </m:r>
                          </m:sup>
                        </m:sSubSup>
                      </m:num>
                      <m:den>
                        <m:sSub>
                          <m:sSubPr>
                            <m:ctrlPr>
                              <a:rPr lang="en-IN" sz="2400" i="1" spc="100">
                                <a:latin typeface="Cambria Math"/>
                              </a:rPr>
                            </m:ctrlPr>
                          </m:sSubPr>
                          <m:e>
                            <m:r>
                              <a:rPr lang="en-IN" sz="2400" i="1" spc="100">
                                <a:latin typeface="Cambria Math" panose="02040503050406030204" pitchFamily="18" charset="0"/>
                              </a:rPr>
                              <m:t>𝑛</m:t>
                            </m:r>
                          </m:e>
                          <m:sub>
                            <m:r>
                              <a:rPr lang="en-IN" sz="2400" i="1" spc="100">
                                <a:latin typeface="Cambria Math" panose="02040503050406030204" pitchFamily="18" charset="0"/>
                              </a:rPr>
                              <m:t>1</m:t>
                            </m:r>
                          </m:sub>
                        </m:sSub>
                        <m:r>
                          <a:rPr lang="en-IN" sz="2400" b="0" i="1" spc="100" smtClean="0">
                            <a:latin typeface="Cambria Math" panose="02040503050406030204" pitchFamily="18" charset="0"/>
                          </a:rPr>
                          <m:t>−1</m:t>
                        </m:r>
                      </m:den>
                    </m:f>
                  </m:oMath>
                </a14:m>
                <a:r>
                  <a:rPr lang="en-US" sz="2400" spc="100" dirty="0">
                    <a:latin typeface="Calibri" pitchFamily="34" charset="0"/>
                  </a:rPr>
                  <a:t> and </a:t>
                </a:r>
                <a14:m>
                  <m:oMath xmlns:m="http://schemas.openxmlformats.org/officeDocument/2006/math">
                    <m:sSub>
                      <m:sSubPr>
                        <m:ctrlPr>
                          <a:rPr lang="en-US" sz="2400" i="1" spc="100">
                            <a:latin typeface="Cambria Math"/>
                          </a:rPr>
                        </m:ctrlPr>
                      </m:sSubPr>
                      <m:e>
                        <m:r>
                          <a:rPr lang="en-IN" sz="2400" i="1" spc="100">
                            <a:latin typeface="Cambria Math" panose="02040503050406030204" pitchFamily="18" charset="0"/>
                          </a:rPr>
                          <m:t>𝑆</m:t>
                        </m:r>
                      </m:e>
                      <m:sub>
                        <m:r>
                          <a:rPr lang="en-IN" sz="2400" b="0" i="1" spc="100" smtClean="0">
                            <a:latin typeface="Cambria Math" panose="02040503050406030204" pitchFamily="18" charset="0"/>
                          </a:rPr>
                          <m:t>2</m:t>
                        </m:r>
                      </m:sub>
                    </m:sSub>
                    <m:r>
                      <a:rPr lang="en-IN" sz="2400" i="1" spc="100">
                        <a:latin typeface="Cambria Math" panose="02040503050406030204" pitchFamily="18" charset="0"/>
                      </a:rPr>
                      <m:t>=</m:t>
                    </m:r>
                    <m:f>
                      <m:fPr>
                        <m:ctrlPr>
                          <a:rPr lang="en-IN" sz="2400" i="1" spc="100">
                            <a:latin typeface="Cambria Math"/>
                          </a:rPr>
                        </m:ctrlPr>
                      </m:fPr>
                      <m:num>
                        <m:sSub>
                          <m:sSubPr>
                            <m:ctrlPr>
                              <a:rPr lang="en-IN" sz="2400" i="1" spc="100">
                                <a:latin typeface="Cambria Math"/>
                              </a:rPr>
                            </m:ctrlPr>
                          </m:sSubPr>
                          <m:e>
                            <m:r>
                              <a:rPr lang="en-IN" sz="2400" i="1" spc="100">
                                <a:latin typeface="Cambria Math" panose="02040503050406030204" pitchFamily="18" charset="0"/>
                              </a:rPr>
                              <m:t>𝑛</m:t>
                            </m:r>
                          </m:e>
                          <m:sub>
                            <m:r>
                              <a:rPr lang="en-IN" sz="2400" b="0" i="1" spc="100" smtClean="0">
                                <a:latin typeface="Cambria Math" panose="02040503050406030204" pitchFamily="18" charset="0"/>
                              </a:rPr>
                              <m:t>2</m:t>
                            </m:r>
                          </m:sub>
                        </m:sSub>
                        <m:sSubSup>
                          <m:sSubSupPr>
                            <m:ctrlPr>
                              <a:rPr lang="en-IN" sz="2400" i="1" spc="100">
                                <a:latin typeface="Cambria Math"/>
                              </a:rPr>
                            </m:ctrlPr>
                          </m:sSubSupPr>
                          <m:e>
                            <m:r>
                              <a:rPr lang="en-IN" sz="2400" i="1" spc="100">
                                <a:latin typeface="Cambria Math" panose="02040503050406030204" pitchFamily="18" charset="0"/>
                              </a:rPr>
                              <m:t>𝑠</m:t>
                            </m:r>
                          </m:e>
                          <m:sub>
                            <m:r>
                              <a:rPr lang="en-IN" sz="2400" b="0" i="1" spc="100" smtClean="0">
                                <a:latin typeface="Cambria Math" panose="02040503050406030204" pitchFamily="18" charset="0"/>
                              </a:rPr>
                              <m:t>2</m:t>
                            </m:r>
                          </m:sub>
                          <m:sup>
                            <m:r>
                              <a:rPr lang="en-IN" sz="2400" i="1" spc="100">
                                <a:latin typeface="Cambria Math" panose="02040503050406030204" pitchFamily="18" charset="0"/>
                              </a:rPr>
                              <m:t>2</m:t>
                            </m:r>
                          </m:sup>
                        </m:sSubSup>
                      </m:num>
                      <m:den>
                        <m:sSub>
                          <m:sSubPr>
                            <m:ctrlPr>
                              <a:rPr lang="en-IN" sz="2400" i="1" spc="100">
                                <a:latin typeface="Cambria Math"/>
                              </a:rPr>
                            </m:ctrlPr>
                          </m:sSubPr>
                          <m:e>
                            <m:r>
                              <a:rPr lang="en-IN" sz="2400" i="1" spc="100">
                                <a:latin typeface="Cambria Math" panose="02040503050406030204" pitchFamily="18" charset="0"/>
                              </a:rPr>
                              <m:t>𝑛</m:t>
                            </m:r>
                          </m:e>
                          <m:sub>
                            <m:r>
                              <a:rPr lang="en-IN" sz="2400" b="0" i="1" spc="100" smtClean="0">
                                <a:latin typeface="Cambria Math" panose="02040503050406030204" pitchFamily="18" charset="0"/>
                              </a:rPr>
                              <m:t>2</m:t>
                            </m:r>
                          </m:sub>
                        </m:sSub>
                        <m:r>
                          <a:rPr lang="en-IN" sz="2400" i="1" spc="100">
                            <a:latin typeface="Cambria Math" panose="02040503050406030204" pitchFamily="18" charset="0"/>
                          </a:rPr>
                          <m:t>−1</m:t>
                        </m:r>
                      </m:den>
                    </m:f>
                  </m:oMath>
                </a14:m>
                <a:endParaRPr lang="en-US" sz="2400" spc="100" dirty="0">
                  <a:latin typeface="Calibri" pitchFamily="34" charset="0"/>
                </a:endParaRPr>
              </a:p>
              <a:p>
                <a:pPr marL="514350" indent="-514350" algn="just">
                  <a:buAutoNum type="romanLcParenBoth"/>
                </a:pPr>
                <a:r>
                  <a:rPr lang="en-US" sz="2400" spc="100" dirty="0">
                    <a:latin typeface="Calibri" pitchFamily="34" charset="0"/>
                  </a:rPr>
                  <a:t> Critical value: Find the critical value(tabulated value) </a:t>
                </a:r>
                <a14:m>
                  <m:oMath xmlns:m="http://schemas.openxmlformats.org/officeDocument/2006/math">
                    <m:sSub>
                      <m:sSubPr>
                        <m:ctrlPr>
                          <a:rPr lang="en-US" sz="2400" i="1" spc="100">
                            <a:latin typeface="Cambria Math"/>
                          </a:rPr>
                        </m:ctrlPr>
                      </m:sSubPr>
                      <m:e>
                        <m:r>
                          <a:rPr lang="en-US" sz="2400" i="1" spc="100">
                            <a:latin typeface="Cambria Math"/>
                          </a:rPr>
                          <m:t>𝐹</m:t>
                        </m:r>
                      </m:e>
                      <m:sub>
                        <m:r>
                          <a:rPr lang="en-US" sz="2400" i="1" spc="100">
                            <a:latin typeface="Cambria Math"/>
                            <a:ea typeface="Cambria Math"/>
                          </a:rPr>
                          <m:t>∝</m:t>
                        </m:r>
                      </m:sub>
                    </m:sSub>
                  </m:oMath>
                </a14:m>
                <a:r>
                  <a:rPr lang="en-US" sz="2400" spc="100" dirty="0">
                    <a:latin typeface="Calibri" pitchFamily="34" charset="0"/>
                  </a:rPr>
                  <a:t> at the given level of significance at degree of freedoms  </a:t>
                </a:r>
                <a14:m>
                  <m:oMath xmlns:m="http://schemas.openxmlformats.org/officeDocument/2006/math">
                    <m:sSub>
                      <m:sSubPr>
                        <m:ctrlPr>
                          <a:rPr lang="en-US" sz="2400" i="1" spc="100" smtClean="0">
                            <a:latin typeface="Cambria Math"/>
                          </a:rPr>
                        </m:ctrlPr>
                      </m:sSubPr>
                      <m:e>
                        <m:r>
                          <a:rPr lang="en-US" sz="2400" b="0" i="1" spc="100" smtClean="0">
                            <a:latin typeface="Cambria Math"/>
                          </a:rPr>
                          <m:t>𝑣</m:t>
                        </m:r>
                      </m:e>
                      <m:sub>
                        <m:r>
                          <a:rPr lang="en-US" sz="2400" b="0" i="1" spc="100" smtClean="0">
                            <a:latin typeface="Cambria Math"/>
                          </a:rPr>
                          <m:t>1</m:t>
                        </m:r>
                      </m:sub>
                    </m:sSub>
                    <m:r>
                      <a:rPr lang="en-US" sz="2400" b="0" i="1" spc="100" smtClean="0">
                        <a:latin typeface="Cambria Math"/>
                      </a:rPr>
                      <m:t>=</m:t>
                    </m:r>
                    <m:sSub>
                      <m:sSubPr>
                        <m:ctrlPr>
                          <a:rPr lang="en-US" sz="2400" b="0" i="1" spc="100" smtClean="0">
                            <a:latin typeface="Cambria Math"/>
                          </a:rPr>
                        </m:ctrlPr>
                      </m:sSubPr>
                      <m:e>
                        <m:r>
                          <a:rPr lang="en-US" sz="2400" b="0" i="1" spc="100" smtClean="0">
                            <a:latin typeface="Cambria Math"/>
                          </a:rPr>
                          <m:t>𝑛</m:t>
                        </m:r>
                      </m:e>
                      <m:sub>
                        <m:r>
                          <a:rPr lang="en-US" sz="2400" b="0" i="1" spc="100" smtClean="0">
                            <a:latin typeface="Cambria Math"/>
                          </a:rPr>
                          <m:t>1</m:t>
                        </m:r>
                      </m:sub>
                    </m:sSub>
                    <m:r>
                      <a:rPr lang="en-US" sz="2400" b="0" i="1" spc="100" smtClean="0">
                        <a:latin typeface="Cambria Math"/>
                      </a:rPr>
                      <m:t>−1</m:t>
                    </m:r>
                  </m:oMath>
                </a14:m>
                <a:r>
                  <a:rPr lang="en-US" sz="2400" spc="100" dirty="0">
                    <a:latin typeface="Calibri" pitchFamily="34" charset="0"/>
                  </a:rPr>
                  <a:t> and </a:t>
                </a:r>
                <a14:m>
                  <m:oMath xmlns:m="http://schemas.openxmlformats.org/officeDocument/2006/math">
                    <m:sSub>
                      <m:sSubPr>
                        <m:ctrlPr>
                          <a:rPr lang="en-US" sz="2400" i="1" spc="100">
                            <a:latin typeface="Cambria Math"/>
                          </a:rPr>
                        </m:ctrlPr>
                      </m:sSubPr>
                      <m:e>
                        <m:r>
                          <a:rPr lang="en-US" sz="2400" i="1" spc="100">
                            <a:latin typeface="Cambria Math"/>
                          </a:rPr>
                          <m:t>𝑣</m:t>
                        </m:r>
                      </m:e>
                      <m:sub>
                        <m:r>
                          <a:rPr lang="en-US" sz="2400" b="0" i="1" spc="100" smtClean="0">
                            <a:latin typeface="Cambria Math"/>
                          </a:rPr>
                          <m:t>2</m:t>
                        </m:r>
                      </m:sub>
                    </m:sSub>
                    <m:r>
                      <a:rPr lang="en-US" sz="2400" i="1" spc="100">
                        <a:latin typeface="Cambria Math"/>
                      </a:rPr>
                      <m:t>=</m:t>
                    </m:r>
                    <m:sSub>
                      <m:sSubPr>
                        <m:ctrlPr>
                          <a:rPr lang="en-US" sz="2400" i="1" spc="100">
                            <a:latin typeface="Cambria Math"/>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oMath>
                </a14:m>
                <a:r>
                  <a:rPr lang="en-US" sz="2400" spc="100" dirty="0">
                    <a:latin typeface="Calibri" pitchFamily="34" charset="0"/>
                  </a:rPr>
                  <a:t>.</a:t>
                </a:r>
              </a:p>
              <a:p>
                <a:pPr marL="514350" indent="-514350" algn="just">
                  <a:buAutoNum type="romanLcParenBoth"/>
                </a:pPr>
                <a:r>
                  <a:rPr lang="en-US" sz="2400" spc="100" dirty="0">
                    <a:latin typeface="Calibri" pitchFamily="34" charset="0"/>
                  </a:rPr>
                  <a:t> Decision: If </a:t>
                </a:r>
                <a14:m>
                  <m:oMath xmlns:m="http://schemas.openxmlformats.org/officeDocument/2006/math">
                    <m:r>
                      <a:rPr lang="en-US" sz="2400" b="0" i="1" spc="100" smtClean="0">
                        <a:latin typeface="Cambria Math"/>
                      </a:rPr>
                      <m:t>𝐹</m:t>
                    </m:r>
                    <m:r>
                      <a:rPr lang="en-IN" sz="2400" b="0" i="1" spc="100" smtClean="0">
                        <a:latin typeface="Cambria Math" panose="02040503050406030204" pitchFamily="18" charset="0"/>
                      </a:rPr>
                      <m:t>&lt;</m:t>
                    </m:r>
                    <m:sSub>
                      <m:sSubPr>
                        <m:ctrlPr>
                          <a:rPr lang="en-US" sz="2400" b="0" i="1" spc="100" smtClean="0">
                            <a:latin typeface="Cambria Math"/>
                          </a:rPr>
                        </m:ctrlPr>
                      </m:sSubPr>
                      <m:e>
                        <m:r>
                          <a:rPr lang="en-US" sz="2400" b="0" i="1" spc="100" smtClean="0">
                            <a:latin typeface="Cambria Math"/>
                          </a:rPr>
                          <m:t>𝐹</m:t>
                        </m:r>
                      </m:e>
                      <m:sub>
                        <m:r>
                          <a:rPr lang="en-US" sz="2400" b="0" i="1" spc="100" smtClean="0">
                            <a:latin typeface="Cambria Math"/>
                            <a:ea typeface="Cambria Math"/>
                          </a:rPr>
                          <m:t>∝</m:t>
                        </m:r>
                      </m:sub>
                    </m:sSub>
                  </m:oMath>
                </a14:m>
                <a:r>
                  <a:rPr lang="en-US" sz="2400" spc="100" dirty="0">
                    <a:latin typeface="Calibri" pitchFamily="34" charset="0"/>
                  </a:rPr>
                  <a:t> at the level of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 the null hypothesis is accepted.</a:t>
                </a:r>
              </a:p>
              <a:p>
                <a:pPr algn="just"/>
                <a:r>
                  <a:rPr lang="en-US" sz="2400" spc="100" dirty="0">
                    <a:latin typeface="Calibri" pitchFamily="34" charset="0"/>
                  </a:rPr>
                  <a:t>       If </a:t>
                </a:r>
                <a14:m>
                  <m:oMath xmlns:m="http://schemas.openxmlformats.org/officeDocument/2006/math">
                    <m:r>
                      <a:rPr lang="en-US" sz="2400" i="1" spc="100">
                        <a:latin typeface="Cambria Math"/>
                      </a:rPr>
                      <m:t>𝐹</m:t>
                    </m:r>
                    <m:r>
                      <a:rPr lang="en-IN" sz="2400" b="0" i="1" spc="100" smtClean="0">
                        <a:latin typeface="Cambria Math" panose="02040503050406030204" pitchFamily="18" charset="0"/>
                      </a:rPr>
                      <m:t>&gt;</m:t>
                    </m:r>
                    <m:sSub>
                      <m:sSubPr>
                        <m:ctrlPr>
                          <a:rPr lang="en-US" sz="2400" i="1" spc="100">
                            <a:latin typeface="Cambria Math"/>
                          </a:rPr>
                        </m:ctrlPr>
                      </m:sSubPr>
                      <m:e>
                        <m:r>
                          <a:rPr lang="en-US" sz="2400" i="1" spc="100">
                            <a:latin typeface="Cambria Math"/>
                          </a:rPr>
                          <m:t>𝐹</m:t>
                        </m:r>
                      </m:e>
                      <m:sub>
                        <m:r>
                          <a:rPr lang="en-US" sz="2400" i="1" spc="100">
                            <a:latin typeface="Cambria Math"/>
                            <a:ea typeface="Cambria Math"/>
                          </a:rPr>
                          <m:t>∝</m:t>
                        </m:r>
                      </m:sub>
                    </m:sSub>
                  </m:oMath>
                </a14:m>
                <a:r>
                  <a:rPr lang="en-US" sz="2400" spc="100" dirty="0">
                    <a:latin typeface="Calibri" pitchFamily="34" charset="0"/>
                  </a:rPr>
                  <a:t> at the level of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 the null hypothesis is rejected. </a:t>
                </a:r>
              </a:p>
              <a:p>
                <a:pPr algn="just"/>
                <a:endParaRPr lang="en-US" sz="2400" spc="100" dirty="0">
                  <a:latin typeface="Calibri"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547031"/>
              </a:xfrm>
              <a:prstGeom prst="rect">
                <a:avLst/>
              </a:prstGeom>
              <a:blipFill rotWithShape="0">
                <a:blip r:embed="rId2"/>
                <a:stretch>
                  <a:fillRect l="-749" t="-768"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86215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a:t>
            </a:r>
          </a:p>
          <a:p>
            <a:pPr algn="just"/>
            <a:r>
              <a:rPr lang="en-US" sz="2400" spc="100" dirty="0">
                <a:solidFill>
                  <a:srgbClr val="000000"/>
                </a:solidFill>
                <a:latin typeface="Calibri" pitchFamily="34" charset="0"/>
              </a:rPr>
              <a:t>In two independent samples of sizes 8 and 10, the sum of squares of deviations of the sample values from the respective means were 84.4 and 102.6. Test whether the difference of variances of the population is significant or not. Use a 0.05 level of significance.</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88075" y="2237187"/>
                <a:ext cx="5790011" cy="1356012"/>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8</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10</m:t>
                    </m:r>
                  </m:oMath>
                </a14:m>
                <a:endParaRPr lang="en-US" sz="240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nary>
                        <m:naryPr>
                          <m:chr m:val="∑"/>
                          <m:subHide m:val="on"/>
                          <m:supHide m:val="on"/>
                          <m:ctrlPr>
                            <a:rPr lang="en-US" sz="2400" i="1" spc="100">
                              <a:latin typeface="Cambria Math"/>
                            </a:rPr>
                          </m:ctrlPr>
                        </m:naryPr>
                        <m:sub/>
                        <m:sup/>
                        <m:e>
                          <m:sSup>
                            <m:sSupPr>
                              <m:ctrlPr>
                                <a:rPr lang="en-US" sz="2400" i="1" spc="100">
                                  <a:latin typeface="Cambria Math"/>
                                </a:rPr>
                              </m:ctrlPr>
                            </m:sSupPr>
                            <m:e>
                              <m:d>
                                <m:dPr>
                                  <m:ctrlPr>
                                    <a:rPr lang="en-US" sz="2400" i="1" spc="100">
                                      <a:latin typeface="Cambria Math"/>
                                    </a:rPr>
                                  </m:ctrlPr>
                                </m:dPr>
                                <m:e>
                                  <m:r>
                                    <a:rPr lang="en-US" sz="2400" i="1" spc="100">
                                      <a:latin typeface="Cambria Math"/>
                                    </a:rPr>
                                    <m:t>𝑥</m:t>
                                  </m:r>
                                  <m:r>
                                    <a:rPr lang="en-US" sz="2400" i="1" spc="100">
                                      <a:latin typeface="Cambria Math"/>
                                    </a:rPr>
                                    <m:t>−</m:t>
                                  </m:r>
                                  <m:acc>
                                    <m:accPr>
                                      <m:chr m:val="̅"/>
                                      <m:ctrlPr>
                                        <a:rPr lang="en-US" sz="2400" i="1" spc="100">
                                          <a:latin typeface="Cambria Math"/>
                                        </a:rPr>
                                      </m:ctrlPr>
                                    </m:accPr>
                                    <m:e>
                                      <m:r>
                                        <a:rPr lang="en-US" sz="2400" i="1" spc="100">
                                          <a:latin typeface="Cambria Math"/>
                                        </a:rPr>
                                        <m:t>𝑥</m:t>
                                      </m:r>
                                    </m:e>
                                  </m:acc>
                                </m:e>
                              </m:d>
                            </m:e>
                            <m:sup>
                              <m:r>
                                <a:rPr lang="en-US" sz="2400" i="1" spc="100">
                                  <a:latin typeface="Cambria Math"/>
                                </a:rPr>
                                <m:t>2</m:t>
                              </m:r>
                            </m:sup>
                          </m:sSup>
                        </m:e>
                      </m:nary>
                      <m:r>
                        <a:rPr lang="en-US" sz="2400" i="1" spc="100">
                          <a:latin typeface="Cambria Math"/>
                        </a:rPr>
                        <m:t>=</m:t>
                      </m:r>
                      <m:r>
                        <a:rPr lang="en-US" sz="2400" b="0" i="1" spc="100" smtClean="0">
                          <a:latin typeface="Cambria Math"/>
                        </a:rPr>
                        <m:t>84.4, </m:t>
                      </m:r>
                      <m:nary>
                        <m:naryPr>
                          <m:chr m:val="∑"/>
                          <m:subHide m:val="on"/>
                          <m:supHide m:val="on"/>
                          <m:ctrlPr>
                            <a:rPr lang="en-US" sz="2400" i="1" spc="100">
                              <a:latin typeface="Cambria Math"/>
                            </a:rPr>
                          </m:ctrlPr>
                        </m:naryPr>
                        <m:sub/>
                        <m:sup/>
                        <m:e>
                          <m:sSup>
                            <m:sSupPr>
                              <m:ctrlPr>
                                <a:rPr lang="en-US" sz="2400" i="1" spc="100">
                                  <a:latin typeface="Cambria Math"/>
                                </a:rPr>
                              </m:ctrlPr>
                            </m:sSupPr>
                            <m:e>
                              <m:d>
                                <m:dPr>
                                  <m:ctrlPr>
                                    <a:rPr lang="en-US" sz="2400" i="1" spc="100">
                                      <a:latin typeface="Cambria Math"/>
                                    </a:rPr>
                                  </m:ctrlPr>
                                </m:dPr>
                                <m:e>
                                  <m:r>
                                    <a:rPr lang="en-US" sz="2400" i="1" spc="100">
                                      <a:latin typeface="Cambria Math"/>
                                    </a:rPr>
                                    <m:t>𝑦</m:t>
                                  </m:r>
                                  <m:r>
                                    <a:rPr lang="en-US" sz="2400" i="1" spc="100">
                                      <a:latin typeface="Cambria Math"/>
                                    </a:rPr>
                                    <m:t>−</m:t>
                                  </m:r>
                                  <m:acc>
                                    <m:accPr>
                                      <m:chr m:val="̅"/>
                                      <m:ctrlPr>
                                        <a:rPr lang="en-US" sz="2400" i="1" spc="100">
                                          <a:latin typeface="Cambria Math"/>
                                        </a:rPr>
                                      </m:ctrlPr>
                                    </m:accPr>
                                    <m:e>
                                      <m:r>
                                        <a:rPr lang="en-US" sz="2400" i="1" spc="100">
                                          <a:latin typeface="Cambria Math"/>
                                        </a:rPr>
                                        <m:t>𝑦</m:t>
                                      </m:r>
                                    </m:e>
                                  </m:acc>
                                </m:e>
                              </m:d>
                            </m:e>
                            <m:sup>
                              <m:r>
                                <a:rPr lang="en-US" sz="2400" i="1" spc="100">
                                  <a:latin typeface="Cambria Math"/>
                                </a:rPr>
                                <m:t>2</m:t>
                              </m:r>
                            </m:sup>
                          </m:sSup>
                        </m:e>
                      </m:nary>
                      <m:r>
                        <a:rPr lang="en-US" sz="2400" i="1" spc="100">
                          <a:latin typeface="Cambria Math"/>
                        </a:rPr>
                        <m:t>=</m:t>
                      </m:r>
                      <m:r>
                        <a:rPr lang="en-US" sz="2400" b="0" i="1" spc="100" smtClean="0">
                          <a:latin typeface="Cambria Math"/>
                        </a:rPr>
                        <m:t>102.6</m:t>
                      </m:r>
                    </m:oMath>
                  </m:oMathPara>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88075" y="2237187"/>
                <a:ext cx="5790011" cy="1356012"/>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082888" y="1782432"/>
            <a:ext cx="50073" cy="490667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54797" y="5203062"/>
                <a:ext cx="6071789" cy="743024"/>
              </a:xfrm>
              <a:prstGeom prst="rect">
                <a:avLst/>
              </a:prstGeom>
              <a:noFill/>
            </p:spPr>
            <p:txBody>
              <a:bodyPr wrap="square" rtlCol="0">
                <a:spAutoFit/>
              </a:bodyPr>
              <a:lstStyle/>
              <a:p>
                <a:pPr marL="514350" indent="-514350">
                  <a:buFontTx/>
                  <a:buAutoNum type="romanLcParenBoth"/>
                </a:pPr>
                <a:r>
                  <a:rPr lang="en-US" sz="2100" b="1" spc="100" dirty="0">
                    <a:solidFill>
                      <a:srgbClr val="000000"/>
                    </a:solidFill>
                    <a:latin typeface="Calibri" pitchFamily="34" charset="0"/>
                  </a:rPr>
                  <a:t>Null Hypothesis</a:t>
                </a:r>
                <a:r>
                  <a:rPr lang="en-US" sz="2100" spc="100" dirty="0">
                    <a:solidFill>
                      <a:srgbClr val="000000"/>
                    </a:solidFill>
                    <a:latin typeface="Calibri" pitchFamily="34" charset="0"/>
                  </a:rPr>
                  <a:t> </a:t>
                </a:r>
                <a14:m>
                  <m:oMath xmlns:m="http://schemas.openxmlformats.org/officeDocument/2006/math">
                    <m:sSub>
                      <m:sSubPr>
                        <m:ctrlPr>
                          <a:rPr lang="en-US" sz="2100" i="1" spc="100" smtClean="0">
                            <a:solidFill>
                              <a:srgbClr val="000000"/>
                            </a:solidFill>
                            <a:latin typeface="Cambria Math"/>
                          </a:rPr>
                        </m:ctrlPr>
                      </m:sSubPr>
                      <m:e>
                        <m:r>
                          <a:rPr lang="en-US" sz="2100" i="1" spc="100" smtClean="0">
                            <a:solidFill>
                              <a:srgbClr val="000000"/>
                            </a:solidFill>
                            <a:latin typeface="Cambria Math"/>
                          </a:rPr>
                          <m:t>𝐻</m:t>
                        </m:r>
                      </m:e>
                      <m:sub>
                        <m:r>
                          <a:rPr lang="en-US" sz="2100" i="1" spc="100" smtClean="0">
                            <a:solidFill>
                              <a:srgbClr val="000000"/>
                            </a:solidFill>
                            <a:latin typeface="Cambria Math"/>
                          </a:rPr>
                          <m:t>0</m:t>
                        </m:r>
                      </m:sub>
                    </m:sSub>
                    <m:r>
                      <a:rPr lang="en-US" sz="2100" i="1" spc="100" smtClean="0">
                        <a:solidFill>
                          <a:srgbClr val="000000"/>
                        </a:solidFill>
                        <a:latin typeface="Cambria Math"/>
                      </a:rPr>
                      <m:t> :</m:t>
                    </m:r>
                    <m:sSubSup>
                      <m:sSubSupPr>
                        <m:ctrlPr>
                          <a:rPr lang="en-US" sz="2100" i="1" spc="100" smtClean="0">
                            <a:solidFill>
                              <a:srgbClr val="000000"/>
                            </a:solidFill>
                            <a:latin typeface="Cambria Math"/>
                          </a:rPr>
                        </m:ctrlPr>
                      </m:sSubSupPr>
                      <m:e>
                        <m:r>
                          <a:rPr lang="en-US" sz="2100" i="1" spc="100" smtClean="0">
                            <a:solidFill>
                              <a:srgbClr val="000000"/>
                            </a:solidFill>
                            <a:latin typeface="Cambria Math"/>
                            <a:ea typeface="Cambria Math"/>
                          </a:rPr>
                          <m:t>𝜎</m:t>
                        </m:r>
                      </m:e>
                      <m:sub>
                        <m:r>
                          <a:rPr lang="en-US" sz="2100" b="0" i="1" spc="100" smtClean="0">
                            <a:solidFill>
                              <a:srgbClr val="000000"/>
                            </a:solidFill>
                            <a:latin typeface="Cambria Math"/>
                          </a:rPr>
                          <m:t>1</m:t>
                        </m:r>
                      </m:sub>
                      <m:sup>
                        <m:r>
                          <a:rPr lang="en-US" sz="2100" b="0" i="1" spc="100" smtClean="0">
                            <a:solidFill>
                              <a:srgbClr val="000000"/>
                            </a:solidFill>
                            <a:latin typeface="Cambria Math"/>
                          </a:rPr>
                          <m:t>2</m:t>
                        </m:r>
                      </m:sup>
                    </m:sSubSup>
                    <m:r>
                      <a:rPr lang="en-US" sz="2100" b="0" i="1" spc="100" smtClean="0">
                        <a:solidFill>
                          <a:srgbClr val="000000"/>
                        </a:solidFill>
                        <a:latin typeface="Cambria Math"/>
                      </a:rPr>
                      <m:t>=</m:t>
                    </m:r>
                    <m:sSubSup>
                      <m:sSubSupPr>
                        <m:ctrlPr>
                          <a:rPr lang="en-US" sz="2100" i="1" spc="100">
                            <a:solidFill>
                              <a:srgbClr val="000000"/>
                            </a:solidFill>
                            <a:latin typeface="Cambria Math"/>
                          </a:rPr>
                        </m:ctrlPr>
                      </m:sSubSupPr>
                      <m:e>
                        <m:r>
                          <a:rPr lang="en-US" sz="2100" i="1" spc="100">
                            <a:solidFill>
                              <a:srgbClr val="000000"/>
                            </a:solidFill>
                            <a:latin typeface="Cambria Math"/>
                            <a:ea typeface="Cambria Math"/>
                          </a:rPr>
                          <m:t>𝜎</m:t>
                        </m:r>
                      </m:e>
                      <m:sub>
                        <m:r>
                          <a:rPr lang="en-US" sz="2100" b="0" i="1" spc="100" smtClean="0">
                            <a:solidFill>
                              <a:srgbClr val="000000"/>
                            </a:solidFill>
                            <a:latin typeface="Cambria Math"/>
                            <a:ea typeface="Cambria Math"/>
                          </a:rPr>
                          <m:t>2</m:t>
                        </m:r>
                      </m:sub>
                      <m:sup>
                        <m:r>
                          <a:rPr lang="en-US" sz="2100" i="1" spc="100">
                            <a:solidFill>
                              <a:srgbClr val="000000"/>
                            </a:solidFill>
                            <a:latin typeface="Cambria Math"/>
                          </a:rPr>
                          <m:t>2</m:t>
                        </m:r>
                      </m:sup>
                    </m:sSubSup>
                  </m:oMath>
                </a14:m>
                <a:r>
                  <a:rPr lang="en-US" sz="2100" spc="100" dirty="0">
                    <a:solidFill>
                      <a:srgbClr val="000000"/>
                    </a:solidFill>
                    <a:latin typeface="Calibri" pitchFamily="34" charset="0"/>
                  </a:rPr>
                  <a:t>, i.e., the variances of two populations are equal.</a:t>
                </a:r>
              </a:p>
            </p:txBody>
          </p:sp>
        </mc:Choice>
        <mc:Fallback xmlns="">
          <p:sp>
            <p:nvSpPr>
              <p:cNvPr id="9" name="TextBox 8"/>
              <p:cNvSpPr txBox="1">
                <a:spLocks noRot="1" noChangeAspect="1" noMove="1" noResize="1" noEditPoints="1" noAdjustHandles="1" noChangeArrowheads="1" noChangeShapeType="1" noTextEdit="1"/>
              </p:cNvSpPr>
              <p:nvPr/>
            </p:nvSpPr>
            <p:spPr>
              <a:xfrm>
                <a:off x="54797" y="5203062"/>
                <a:ext cx="6071789" cy="743024"/>
              </a:xfrm>
              <a:prstGeom prst="rect">
                <a:avLst/>
              </a:prstGeom>
              <a:blipFill rotWithShape="0">
                <a:blip r:embed="rId3"/>
                <a:stretch>
                  <a:fillRect l="-1305" t="-5785" b="-1570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6499" y="5946086"/>
                <a:ext cx="6046389" cy="743024"/>
              </a:xfrm>
              <a:prstGeom prst="rect">
                <a:avLst/>
              </a:prstGeom>
              <a:noFill/>
            </p:spPr>
            <p:txBody>
              <a:bodyPr wrap="square" rtlCol="0">
                <a:spAutoFit/>
              </a:bodyPr>
              <a:lstStyle/>
              <a:p>
                <a:pPr marL="514350" indent="-514350">
                  <a:buAutoNum type="romanLcParenBoth" startAt="2"/>
                </a:pPr>
                <a:r>
                  <a:rPr lang="en-US" sz="2100" b="1" spc="100" dirty="0">
                    <a:solidFill>
                      <a:srgbClr val="000000"/>
                    </a:solidFill>
                    <a:latin typeface="Calibri" pitchFamily="34" charset="0"/>
                  </a:rPr>
                  <a:t>Alternative Hypothesis</a:t>
                </a:r>
                <a:r>
                  <a:rPr lang="en-US" sz="2100" spc="100" dirty="0">
                    <a:solidFill>
                      <a:srgbClr val="000000"/>
                    </a:solidFill>
                    <a:latin typeface="Calibri" pitchFamily="34" charset="0"/>
                  </a:rPr>
                  <a:t>                                     </a:t>
                </a:r>
              </a:p>
              <a:p>
                <a:r>
                  <a:rPr lang="en-US" sz="2100" spc="100" dirty="0">
                    <a:solidFill>
                      <a:srgbClr val="000000"/>
                    </a:solidFill>
                  </a:rPr>
                  <a:t>          </a:t>
                </a:r>
                <a14:m>
                  <m:oMath xmlns:m="http://schemas.openxmlformats.org/officeDocument/2006/math">
                    <m:sSub>
                      <m:sSubPr>
                        <m:ctrlPr>
                          <a:rPr lang="en-US" sz="2100" i="1" spc="100" smtClean="0">
                            <a:solidFill>
                              <a:srgbClr val="000000"/>
                            </a:solidFill>
                            <a:latin typeface="Cambria Math"/>
                          </a:rPr>
                        </m:ctrlPr>
                      </m:sSubPr>
                      <m:e>
                        <m:r>
                          <a:rPr lang="en-US" sz="2100" i="1" spc="100" smtClean="0">
                            <a:solidFill>
                              <a:srgbClr val="000000"/>
                            </a:solidFill>
                            <a:latin typeface="Cambria Math"/>
                          </a:rPr>
                          <m:t>𝐻</m:t>
                        </m:r>
                      </m:e>
                      <m:sub>
                        <m:r>
                          <a:rPr lang="en-US" sz="2100" i="1" spc="100" smtClean="0">
                            <a:solidFill>
                              <a:srgbClr val="000000"/>
                            </a:solidFill>
                            <a:latin typeface="Cambria Math"/>
                          </a:rPr>
                          <m:t>1</m:t>
                        </m:r>
                      </m:sub>
                    </m:sSub>
                    <m:r>
                      <a:rPr lang="en-US" sz="2100" i="1" spc="100" smtClean="0">
                        <a:solidFill>
                          <a:srgbClr val="000000"/>
                        </a:solidFill>
                        <a:latin typeface="Cambria Math"/>
                      </a:rPr>
                      <m:t> :</m:t>
                    </m:r>
                    <m:sSubSup>
                      <m:sSubSupPr>
                        <m:ctrlPr>
                          <a:rPr lang="en-US" sz="2100" i="1" spc="100">
                            <a:solidFill>
                              <a:srgbClr val="000000"/>
                            </a:solidFill>
                            <a:latin typeface="Cambria Math"/>
                          </a:rPr>
                        </m:ctrlPr>
                      </m:sSubSupPr>
                      <m:e>
                        <m:r>
                          <a:rPr lang="en-US" sz="2100" i="1" spc="100">
                            <a:solidFill>
                              <a:srgbClr val="000000"/>
                            </a:solidFill>
                            <a:latin typeface="Cambria Math"/>
                            <a:ea typeface="Cambria Math"/>
                          </a:rPr>
                          <m:t>𝜎</m:t>
                        </m:r>
                      </m:e>
                      <m:sub>
                        <m:r>
                          <a:rPr lang="en-US" sz="2100" i="1" spc="100">
                            <a:solidFill>
                              <a:srgbClr val="000000"/>
                            </a:solidFill>
                            <a:latin typeface="Cambria Math"/>
                          </a:rPr>
                          <m:t>1</m:t>
                        </m:r>
                      </m:sub>
                      <m:sup>
                        <m:r>
                          <a:rPr lang="en-US" sz="2100" i="1" spc="100">
                            <a:solidFill>
                              <a:srgbClr val="000000"/>
                            </a:solidFill>
                            <a:latin typeface="Cambria Math"/>
                          </a:rPr>
                          <m:t>2</m:t>
                        </m:r>
                      </m:sup>
                    </m:sSubSup>
                    <m:r>
                      <a:rPr lang="en-US" sz="2100" b="0" i="1" spc="100" smtClean="0">
                        <a:solidFill>
                          <a:srgbClr val="000000"/>
                        </a:solidFill>
                        <a:latin typeface="Cambria Math"/>
                      </a:rPr>
                      <m:t>&gt;</m:t>
                    </m:r>
                    <m:sSubSup>
                      <m:sSubSupPr>
                        <m:ctrlPr>
                          <a:rPr lang="en-US" sz="2100" i="1" spc="100">
                            <a:solidFill>
                              <a:srgbClr val="000000"/>
                            </a:solidFill>
                            <a:latin typeface="Cambria Math"/>
                          </a:rPr>
                        </m:ctrlPr>
                      </m:sSubSupPr>
                      <m:e>
                        <m:r>
                          <a:rPr lang="en-US" sz="2100" i="1" spc="100">
                            <a:solidFill>
                              <a:srgbClr val="000000"/>
                            </a:solidFill>
                            <a:latin typeface="Cambria Math"/>
                            <a:ea typeface="Cambria Math"/>
                          </a:rPr>
                          <m:t>𝜎</m:t>
                        </m:r>
                      </m:e>
                      <m:sub>
                        <m:r>
                          <a:rPr lang="en-US" sz="2100" i="1" spc="100">
                            <a:solidFill>
                              <a:srgbClr val="000000"/>
                            </a:solidFill>
                            <a:latin typeface="Cambria Math"/>
                            <a:ea typeface="Cambria Math"/>
                          </a:rPr>
                          <m:t>2</m:t>
                        </m:r>
                      </m:sub>
                      <m:sup>
                        <m:r>
                          <a:rPr lang="en-US" sz="2100" i="1" spc="100">
                            <a:solidFill>
                              <a:srgbClr val="000000"/>
                            </a:solidFill>
                            <a:latin typeface="Cambria Math"/>
                          </a:rPr>
                          <m:t>2</m:t>
                        </m:r>
                      </m:sup>
                    </m:sSubSup>
                  </m:oMath>
                </a14:m>
                <a:endParaRPr lang="en-IN" sz="21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6499" y="5946086"/>
                <a:ext cx="6046389" cy="743024"/>
              </a:xfrm>
              <a:prstGeom prst="rect">
                <a:avLst/>
              </a:prstGeom>
              <a:blipFill rotWithShape="0">
                <a:blip r:embed="rId4"/>
                <a:stretch>
                  <a:fillRect l="-1310" t="-5738" b="-82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328452" y="1654478"/>
                <a:ext cx="4431470" cy="415498"/>
              </a:xfrm>
              <a:prstGeom prst="rect">
                <a:avLst/>
              </a:prstGeom>
              <a:noFill/>
            </p:spPr>
            <p:txBody>
              <a:bodyPr wrap="none" rtlCol="0">
                <a:spAutoFit/>
              </a:bodyPr>
              <a:lstStyle/>
              <a:p>
                <a:r>
                  <a:rPr lang="en-US" sz="2100" spc="100" dirty="0">
                    <a:solidFill>
                      <a:srgbClr val="000000"/>
                    </a:solidFill>
                    <a:latin typeface="Calibri" pitchFamily="34" charset="0"/>
                  </a:rPr>
                  <a:t>(iii)  </a:t>
                </a:r>
                <a:r>
                  <a:rPr lang="en-US" sz="2100" b="1" spc="100" dirty="0">
                    <a:solidFill>
                      <a:srgbClr val="000000"/>
                    </a:solidFill>
                    <a:latin typeface="Calibri" pitchFamily="34" charset="0"/>
                  </a:rPr>
                  <a:t>Level of significance</a:t>
                </a:r>
                <a:r>
                  <a:rPr lang="en-US" sz="2100" spc="100" dirty="0">
                    <a:solidFill>
                      <a:srgbClr val="000000"/>
                    </a:solidFill>
                    <a:latin typeface="Calibri" pitchFamily="34" charset="0"/>
                  </a:rPr>
                  <a:t> </a:t>
                </a:r>
                <a14:m>
                  <m:oMath xmlns:m="http://schemas.openxmlformats.org/officeDocument/2006/math">
                    <m:r>
                      <a:rPr lang="en-US" sz="2100" i="1" spc="100" smtClean="0">
                        <a:solidFill>
                          <a:srgbClr val="000000"/>
                        </a:solidFill>
                        <a:latin typeface="Cambria Math"/>
                        <a:ea typeface="Cambria Math"/>
                      </a:rPr>
                      <m:t>∝ =0.0</m:t>
                    </m:r>
                    <m:r>
                      <a:rPr lang="en-US" sz="2100" b="0" i="1" spc="100" smtClean="0">
                        <a:solidFill>
                          <a:srgbClr val="000000"/>
                        </a:solidFill>
                        <a:latin typeface="Cambria Math"/>
                        <a:ea typeface="Cambria Math"/>
                      </a:rPr>
                      <m:t>5</m:t>
                    </m:r>
                  </m:oMath>
                </a14:m>
                <a:endParaRPr lang="en-IN" sz="21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328452" y="1654478"/>
                <a:ext cx="4431470" cy="415498"/>
              </a:xfrm>
              <a:prstGeom prst="rect">
                <a:avLst/>
              </a:prstGeom>
              <a:blipFill rotWithShape="0">
                <a:blip r:embed="rId5"/>
                <a:stretch>
                  <a:fillRect l="-1651" t="-8696" b="-27536"/>
                </a:stretch>
              </a:blipFill>
            </p:spPr>
            <p:txBody>
              <a:bodyPr/>
              <a:lstStyle/>
              <a:p>
                <a:r>
                  <a:rPr lang="en-IN">
                    <a:noFill/>
                  </a:rPr>
                  <a:t> </a:t>
                </a:r>
              </a:p>
            </p:txBody>
          </p:sp>
        </mc:Fallback>
      </mc:AlternateContent>
      <p:sp>
        <p:nvSpPr>
          <p:cNvPr id="12" name="TextBox 11"/>
          <p:cNvSpPr txBox="1"/>
          <p:nvPr/>
        </p:nvSpPr>
        <p:spPr>
          <a:xfrm>
            <a:off x="6369796" y="2113840"/>
            <a:ext cx="2394630" cy="415498"/>
          </a:xfrm>
          <a:prstGeom prst="rect">
            <a:avLst/>
          </a:prstGeom>
          <a:noFill/>
        </p:spPr>
        <p:txBody>
          <a:bodyPr wrap="none" rtlCol="0">
            <a:spAutoFit/>
          </a:bodyPr>
          <a:lstStyle/>
          <a:p>
            <a:r>
              <a:rPr lang="en-US" sz="2100" spc="100" dirty="0">
                <a:solidFill>
                  <a:srgbClr val="000000"/>
                </a:solidFill>
                <a:latin typeface="Calibri" pitchFamily="34" charset="0"/>
              </a:rPr>
              <a:t>(iv)  </a:t>
            </a:r>
            <a:r>
              <a:rPr lang="en-US" sz="2100" b="1" spc="100" dirty="0">
                <a:solidFill>
                  <a:srgbClr val="000000"/>
                </a:solidFill>
                <a:latin typeface="Calibri" pitchFamily="34" charset="0"/>
              </a:rPr>
              <a:t>Test statistics</a:t>
            </a:r>
            <a:endParaRPr lang="en-IN" sz="21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6337763" y="2568595"/>
                <a:ext cx="5794871" cy="82317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100" b="0" i="1" smtClean="0">
                          <a:solidFill>
                            <a:srgbClr val="000000"/>
                          </a:solidFill>
                          <a:latin typeface="Cambria Math"/>
                        </a:rPr>
                        <m:t>𝐹</m:t>
                      </m:r>
                      <m:r>
                        <a:rPr lang="en-US" sz="2100" b="0" i="1" smtClean="0">
                          <a:solidFill>
                            <a:srgbClr val="000000"/>
                          </a:solidFill>
                          <a:latin typeface="Cambria Math"/>
                        </a:rPr>
                        <m:t>=</m:t>
                      </m:r>
                      <m:f>
                        <m:fPr>
                          <m:ctrlPr>
                            <a:rPr lang="en-US" sz="2100" b="0" i="1" smtClean="0">
                              <a:solidFill>
                                <a:srgbClr val="000000"/>
                              </a:solidFill>
                              <a:latin typeface="Cambria Math"/>
                            </a:rPr>
                          </m:ctrlPr>
                        </m:fPr>
                        <m:num>
                          <m:sSubSup>
                            <m:sSubSupPr>
                              <m:ctrlPr>
                                <a:rPr lang="en-US" sz="2100" i="1" spc="100">
                                  <a:latin typeface="Cambria Math"/>
                                </a:rPr>
                              </m:ctrlPr>
                            </m:sSubSupPr>
                            <m:e>
                              <m:r>
                                <a:rPr lang="en-US" sz="2100" i="1" spc="100">
                                  <a:latin typeface="Cambria Math"/>
                                </a:rPr>
                                <m:t>𝑆</m:t>
                              </m:r>
                            </m:e>
                            <m:sub>
                              <m:r>
                                <a:rPr lang="en-US" sz="2100" i="1" spc="100">
                                  <a:latin typeface="Cambria Math"/>
                                </a:rPr>
                                <m:t>1</m:t>
                              </m:r>
                            </m:sub>
                            <m:sup>
                              <m:r>
                                <a:rPr lang="en-US" sz="2100" i="1" spc="100">
                                  <a:latin typeface="Cambria Math"/>
                                </a:rPr>
                                <m:t>2</m:t>
                              </m:r>
                            </m:sup>
                          </m:sSubSup>
                        </m:num>
                        <m:den>
                          <m:sSubSup>
                            <m:sSubSupPr>
                              <m:ctrlPr>
                                <a:rPr lang="en-US" sz="2100" i="1" spc="100">
                                  <a:latin typeface="Cambria Math"/>
                                </a:rPr>
                              </m:ctrlPr>
                            </m:sSubSupPr>
                            <m:e>
                              <m:r>
                                <a:rPr lang="en-US" sz="2100" i="1" spc="100">
                                  <a:latin typeface="Cambria Math"/>
                                </a:rPr>
                                <m:t>𝑆</m:t>
                              </m:r>
                            </m:e>
                            <m:sub>
                              <m:r>
                                <a:rPr lang="en-US" sz="2100" i="1" spc="100">
                                  <a:latin typeface="Cambria Math"/>
                                </a:rPr>
                                <m:t>2</m:t>
                              </m:r>
                            </m:sub>
                            <m:sup>
                              <m:r>
                                <a:rPr lang="en-US" sz="2100" i="1" spc="100">
                                  <a:latin typeface="Cambria Math"/>
                                </a:rPr>
                                <m:t>2</m:t>
                              </m:r>
                            </m:sup>
                          </m:sSubSup>
                        </m:den>
                      </m:f>
                      <m:r>
                        <a:rPr lang="en-US" sz="2100" b="0" i="1" smtClean="0">
                          <a:solidFill>
                            <a:srgbClr val="000000"/>
                          </a:solidFill>
                          <a:latin typeface="Cambria Math"/>
                        </a:rPr>
                        <m:t>=</m:t>
                      </m:r>
                      <m:f>
                        <m:fPr>
                          <m:ctrlPr>
                            <a:rPr lang="en-US" sz="2100" b="0" i="1" smtClean="0">
                              <a:solidFill>
                                <a:srgbClr val="000000"/>
                              </a:solidFill>
                              <a:latin typeface="Cambria Math"/>
                            </a:rPr>
                          </m:ctrlPr>
                        </m:fPr>
                        <m:num>
                          <m:r>
                            <a:rPr lang="en-US" sz="2100" b="0" i="1" smtClean="0">
                              <a:solidFill>
                                <a:srgbClr val="000000"/>
                              </a:solidFill>
                              <a:latin typeface="Cambria Math"/>
                            </a:rPr>
                            <m:t>12.057</m:t>
                          </m:r>
                        </m:num>
                        <m:den>
                          <m:r>
                            <a:rPr lang="en-US" sz="2100" b="0" i="1" smtClean="0">
                              <a:solidFill>
                                <a:srgbClr val="000000"/>
                              </a:solidFill>
                              <a:latin typeface="Cambria Math"/>
                            </a:rPr>
                            <m:t>11.4</m:t>
                          </m:r>
                        </m:den>
                      </m:f>
                      <m:r>
                        <a:rPr lang="en-US" sz="2100" b="0" i="1" smtClean="0">
                          <a:solidFill>
                            <a:srgbClr val="000000"/>
                          </a:solidFill>
                          <a:latin typeface="Cambria Math"/>
                        </a:rPr>
                        <m:t>=1.057</m:t>
                      </m:r>
                    </m:oMath>
                  </m:oMathPara>
                </a14:m>
                <a:endParaRPr lang="en-IN" sz="21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337763" y="2568595"/>
                <a:ext cx="5794871" cy="823174"/>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06681" y="3431935"/>
                <a:ext cx="5423472" cy="1784078"/>
              </a:xfrm>
              <a:prstGeom prst="rect">
                <a:avLst/>
              </a:prstGeom>
            </p:spPr>
            <p:txBody>
              <a:bodyPr wrap="none">
                <a:spAutoFit/>
              </a:bodyPr>
              <a:lstStyle/>
              <a:p>
                <a14:m>
                  <m:oMath xmlns:m="http://schemas.openxmlformats.org/officeDocument/2006/math">
                    <m:sSubSup>
                      <m:sSubSupPr>
                        <m:ctrlPr>
                          <a:rPr lang="en-US" sz="2400" i="1" spc="100" smtClean="0">
                            <a:latin typeface="Cambria Math"/>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a:rPr>
                        </m:ctrlPr>
                      </m:fPr>
                      <m:num>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sSubSup>
                          <m:sSubSupPr>
                            <m:ctrlPr>
                              <a:rPr lang="en-US" sz="2400" i="1" spc="100">
                                <a:latin typeface="Cambria Math"/>
                              </a:rPr>
                            </m:ctrlPr>
                          </m:sSubSupPr>
                          <m:e>
                            <m:r>
                              <a:rPr lang="en-IN" sz="2400" b="0" i="1" spc="100" smtClean="0">
                                <a:latin typeface="Cambria Math" panose="02040503050406030204" pitchFamily="18" charset="0"/>
                              </a:rPr>
                              <m:t>𝑠</m:t>
                            </m:r>
                          </m:e>
                          <m:sub>
                            <m:r>
                              <a:rPr lang="en-US" sz="2400" i="1" spc="100">
                                <a:latin typeface="Cambria Math"/>
                              </a:rPr>
                              <m:t>1</m:t>
                            </m:r>
                          </m:sub>
                          <m:sup>
                            <m:r>
                              <a:rPr lang="en-US" sz="2400" i="1" spc="100">
                                <a:latin typeface="Cambria Math"/>
                              </a:rPr>
                              <m:t>2</m:t>
                            </m:r>
                          </m:sup>
                        </m:sSubSup>
                      </m:num>
                      <m:den>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r>
                      <a:rPr lang="en-IN" sz="2400" b="0" i="1" spc="100" smtClean="0">
                        <a:latin typeface="Cambria Math" panose="02040503050406030204" pitchFamily="18" charset="0"/>
                      </a:rPr>
                      <m:t>=</m:t>
                    </m:r>
                    <m:f>
                      <m:fPr>
                        <m:ctrlPr>
                          <a:rPr lang="en-US" sz="2400" i="1" spc="100" smtClean="0">
                            <a:latin typeface="Cambria Math"/>
                          </a:rPr>
                        </m:ctrlPr>
                      </m:fPr>
                      <m:num>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f>
                          <m:fPr>
                            <m:ctrlPr>
                              <a:rPr lang="en-US" sz="2400" i="1" spc="100" smtClean="0">
                                <a:latin typeface="Cambria Math"/>
                              </a:rPr>
                            </m:ctrlPr>
                          </m:fPr>
                          <m:num>
                            <m:nary>
                              <m:naryPr>
                                <m:chr m:val="∑"/>
                                <m:subHide m:val="on"/>
                                <m:supHide m:val="on"/>
                                <m:ctrlPr>
                                  <a:rPr lang="en-US" sz="2400" i="1" spc="100">
                                    <a:latin typeface="Cambria Math"/>
                                  </a:rPr>
                                </m:ctrlPr>
                              </m:naryPr>
                              <m:sub/>
                              <m:sup/>
                              <m:e>
                                <m:sSup>
                                  <m:sSupPr>
                                    <m:ctrlPr>
                                      <a:rPr lang="en-US" sz="2400" i="1" spc="100">
                                        <a:latin typeface="Cambria Math"/>
                                      </a:rPr>
                                    </m:ctrlPr>
                                  </m:sSupPr>
                                  <m:e>
                                    <m:d>
                                      <m:dPr>
                                        <m:ctrlPr>
                                          <a:rPr lang="en-US" sz="2400" i="1" spc="100">
                                            <a:latin typeface="Cambria Math"/>
                                          </a:rPr>
                                        </m:ctrlPr>
                                      </m:dPr>
                                      <m:e>
                                        <m:r>
                                          <a:rPr lang="en-US" sz="2400" i="1" spc="100">
                                            <a:latin typeface="Cambria Math"/>
                                          </a:rPr>
                                          <m:t>𝑥</m:t>
                                        </m:r>
                                        <m:r>
                                          <a:rPr lang="en-US" sz="2400" i="1" spc="100">
                                            <a:latin typeface="Cambria Math"/>
                                          </a:rPr>
                                          <m:t>−</m:t>
                                        </m:r>
                                        <m:acc>
                                          <m:accPr>
                                            <m:chr m:val="̅"/>
                                            <m:ctrlPr>
                                              <a:rPr lang="en-US" sz="2400" i="1" spc="100">
                                                <a:latin typeface="Cambria Math"/>
                                              </a:rPr>
                                            </m:ctrlPr>
                                          </m:accPr>
                                          <m:e>
                                            <m:r>
                                              <a:rPr lang="en-US" sz="2400" i="1" spc="100">
                                                <a:latin typeface="Cambria Math"/>
                                              </a:rPr>
                                              <m:t>𝑥</m:t>
                                            </m:r>
                                          </m:e>
                                        </m:acc>
                                      </m:e>
                                    </m:d>
                                  </m:e>
                                  <m:sup>
                                    <m:r>
                                      <a:rPr lang="en-US" sz="2400" i="1" spc="100">
                                        <a:latin typeface="Cambria Math"/>
                                      </a:rPr>
                                      <m:t>2</m:t>
                                    </m:r>
                                  </m:sup>
                                </m:sSup>
                              </m:e>
                            </m:nary>
                          </m:num>
                          <m:den>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den>
                        </m:f>
                      </m:num>
                      <m:den>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r>
                      <a:rPr lang="en-US" sz="2400" b="0" i="1" spc="100" smtClean="0">
                        <a:latin typeface="Cambria Math"/>
                      </a:rPr>
                      <m:t>=</m:t>
                    </m:r>
                    <m:f>
                      <m:fPr>
                        <m:ctrlPr>
                          <a:rPr lang="en-US" sz="2400" b="0" i="1" spc="100" smtClean="0">
                            <a:latin typeface="Cambria Math"/>
                          </a:rPr>
                        </m:ctrlPr>
                      </m:fPr>
                      <m:num>
                        <m:r>
                          <a:rPr lang="en-US" sz="2400" b="0" i="1" spc="100" smtClean="0">
                            <a:latin typeface="Cambria Math"/>
                          </a:rPr>
                          <m:t>84.4</m:t>
                        </m:r>
                      </m:num>
                      <m:den>
                        <m:r>
                          <a:rPr lang="en-US" sz="2400" b="0" i="1" spc="100" smtClean="0">
                            <a:latin typeface="Cambria Math"/>
                          </a:rPr>
                          <m:t>8−1</m:t>
                        </m:r>
                      </m:den>
                    </m:f>
                    <m:r>
                      <a:rPr lang="en-US" sz="2400" b="0" i="1" spc="100" smtClean="0">
                        <a:latin typeface="Cambria Math"/>
                      </a:rPr>
                      <m:t>=12.057</m:t>
                    </m:r>
                  </m:oMath>
                </a14:m>
                <a:r>
                  <a:rPr lang="en-US" sz="2400" spc="100" dirty="0">
                    <a:latin typeface="Calibri" pitchFamily="34" charset="0"/>
                  </a:rPr>
                  <a:t>,</a:t>
                </a:r>
              </a:p>
              <a:p>
                <a:r>
                  <a:rPr lang="en-US" sz="2400" spc="100" dirty="0">
                    <a:latin typeface="Calibri" pitchFamily="34" charset="0"/>
                  </a:rPr>
                  <a:t> </a:t>
                </a:r>
                <a14:m>
                  <m:oMath xmlns:m="http://schemas.openxmlformats.org/officeDocument/2006/math">
                    <m:sSubSup>
                      <m:sSubSupPr>
                        <m:ctrlPr>
                          <a:rPr lang="en-US" sz="2400" i="1" spc="100">
                            <a:latin typeface="Cambria Math"/>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a:rPr>
                        </m:ctrlPr>
                      </m:fPr>
                      <m:num>
                        <m:sSub>
                          <m:sSubPr>
                            <m:ctrlPr>
                              <a:rPr lang="en-US" sz="2400" i="1" spc="100">
                                <a:latin typeface="Cambria Math"/>
                              </a:rPr>
                            </m:ctrlPr>
                          </m:sSubPr>
                          <m:e>
                            <m:r>
                              <a:rPr lang="en-US" sz="2400" i="1" spc="100">
                                <a:latin typeface="Cambria Math"/>
                              </a:rPr>
                              <m:t>𝑛</m:t>
                            </m:r>
                          </m:e>
                          <m:sub>
                            <m:r>
                              <a:rPr lang="en-IN" sz="2400" b="0" i="1" spc="100" smtClean="0">
                                <a:latin typeface="Cambria Math" panose="02040503050406030204" pitchFamily="18" charset="0"/>
                              </a:rPr>
                              <m:t>2</m:t>
                            </m:r>
                          </m:sub>
                        </m:sSub>
                        <m:sSubSup>
                          <m:sSubSupPr>
                            <m:ctrlPr>
                              <a:rPr lang="en-US" sz="2400" i="1" spc="100">
                                <a:latin typeface="Cambria Math"/>
                              </a:rPr>
                            </m:ctrlPr>
                          </m:sSubSupPr>
                          <m:e>
                            <m:r>
                              <a:rPr lang="en-IN" sz="2400" i="1" spc="100">
                                <a:latin typeface="Cambria Math" panose="02040503050406030204" pitchFamily="18" charset="0"/>
                              </a:rPr>
                              <m:t>𝑠</m:t>
                            </m:r>
                          </m:e>
                          <m:sub>
                            <m:r>
                              <a:rPr lang="en-IN" sz="2400" b="0" i="1" spc="100" smtClean="0">
                                <a:latin typeface="Cambria Math" panose="02040503050406030204" pitchFamily="18" charset="0"/>
                              </a:rPr>
                              <m:t>2</m:t>
                            </m:r>
                          </m:sub>
                          <m:sup>
                            <m:r>
                              <a:rPr lang="en-US" sz="2400" i="1" spc="100">
                                <a:latin typeface="Cambria Math"/>
                              </a:rPr>
                              <m:t>2</m:t>
                            </m:r>
                          </m:sup>
                        </m:sSubSup>
                      </m:num>
                      <m:den>
                        <m:sSub>
                          <m:sSubPr>
                            <m:ctrlPr>
                              <a:rPr lang="en-US" sz="2400" i="1" spc="100">
                                <a:latin typeface="Cambria Math"/>
                              </a:rPr>
                            </m:ctrlPr>
                          </m:sSubPr>
                          <m:e>
                            <m:r>
                              <a:rPr lang="en-US" sz="2400" i="1" spc="100">
                                <a:latin typeface="Cambria Math"/>
                              </a:rPr>
                              <m:t>𝑛</m:t>
                            </m:r>
                          </m:e>
                          <m:sub>
                            <m:r>
                              <a:rPr lang="en-IN" sz="2400" b="0" i="1" spc="100" smtClean="0">
                                <a:latin typeface="Cambria Math" panose="02040503050406030204" pitchFamily="18" charset="0"/>
                              </a:rPr>
                              <m:t>2</m:t>
                            </m:r>
                          </m:sub>
                        </m:sSub>
                        <m:r>
                          <a:rPr lang="en-US" sz="2400" i="1" spc="100">
                            <a:latin typeface="Cambria Math"/>
                          </a:rPr>
                          <m:t>−1</m:t>
                        </m:r>
                      </m:den>
                    </m:f>
                    <m:r>
                      <a:rPr lang="en-IN" sz="2400" i="1" spc="100">
                        <a:latin typeface="Cambria Math" panose="02040503050406030204" pitchFamily="18" charset="0"/>
                      </a:rPr>
                      <m:t>=</m:t>
                    </m:r>
                    <m:f>
                      <m:fPr>
                        <m:ctrlPr>
                          <a:rPr lang="en-US" sz="2400" i="1" spc="100">
                            <a:latin typeface="Cambria Math"/>
                          </a:rPr>
                        </m:ctrlPr>
                      </m:fPr>
                      <m:num>
                        <m:sSub>
                          <m:sSubPr>
                            <m:ctrlPr>
                              <a:rPr lang="en-US" sz="2400" i="1" spc="100">
                                <a:latin typeface="Cambria Math"/>
                              </a:rPr>
                            </m:ctrlPr>
                          </m:sSubPr>
                          <m:e>
                            <m:r>
                              <a:rPr lang="en-US" sz="2400" i="1" spc="100">
                                <a:latin typeface="Cambria Math"/>
                              </a:rPr>
                              <m:t>𝑛</m:t>
                            </m:r>
                          </m:e>
                          <m:sub>
                            <m:r>
                              <a:rPr lang="en-IN" sz="2400" b="0" i="1" spc="100" smtClean="0">
                                <a:latin typeface="Cambria Math" panose="02040503050406030204" pitchFamily="18" charset="0"/>
                              </a:rPr>
                              <m:t>2</m:t>
                            </m:r>
                          </m:sub>
                        </m:sSub>
                        <m:f>
                          <m:fPr>
                            <m:ctrlPr>
                              <a:rPr lang="en-US" sz="2400" i="1" spc="100">
                                <a:latin typeface="Cambria Math"/>
                              </a:rPr>
                            </m:ctrlPr>
                          </m:fPr>
                          <m:num>
                            <m:nary>
                              <m:naryPr>
                                <m:chr m:val="∑"/>
                                <m:subHide m:val="on"/>
                                <m:supHide m:val="on"/>
                                <m:ctrlPr>
                                  <a:rPr lang="en-US" sz="2400" i="1" spc="100">
                                    <a:latin typeface="Cambria Math"/>
                                  </a:rPr>
                                </m:ctrlPr>
                              </m:naryPr>
                              <m:sub/>
                              <m:sup/>
                              <m:e>
                                <m:sSup>
                                  <m:sSupPr>
                                    <m:ctrlPr>
                                      <a:rPr lang="en-US" sz="2400" i="1" spc="100">
                                        <a:latin typeface="Cambria Math"/>
                                      </a:rPr>
                                    </m:ctrlPr>
                                  </m:sSupPr>
                                  <m:e>
                                    <m:d>
                                      <m:dPr>
                                        <m:ctrlPr>
                                          <a:rPr lang="en-US" sz="2400" i="1" spc="100">
                                            <a:latin typeface="Cambria Math"/>
                                          </a:rPr>
                                        </m:ctrlPr>
                                      </m:dPr>
                                      <m:e>
                                        <m:r>
                                          <a:rPr lang="en-IN" sz="2400" b="0" i="1" spc="100" smtClean="0">
                                            <a:latin typeface="Cambria Math" panose="02040503050406030204" pitchFamily="18" charset="0"/>
                                          </a:rPr>
                                          <m:t>𝑦</m:t>
                                        </m:r>
                                        <m:r>
                                          <a:rPr lang="en-US" sz="2400" i="1" spc="100">
                                            <a:latin typeface="Cambria Math"/>
                                          </a:rPr>
                                          <m:t>−</m:t>
                                        </m:r>
                                        <m:acc>
                                          <m:accPr>
                                            <m:chr m:val="̅"/>
                                            <m:ctrlPr>
                                              <a:rPr lang="en-US" sz="2400" i="1" spc="100">
                                                <a:latin typeface="Cambria Math"/>
                                              </a:rPr>
                                            </m:ctrlPr>
                                          </m:accPr>
                                          <m:e>
                                            <m:r>
                                              <a:rPr lang="en-IN" sz="2400" b="0" i="1" spc="100" smtClean="0">
                                                <a:latin typeface="Cambria Math" panose="02040503050406030204" pitchFamily="18" charset="0"/>
                                              </a:rPr>
                                              <m:t>𝑦</m:t>
                                            </m:r>
                                          </m:e>
                                        </m:acc>
                                      </m:e>
                                    </m:d>
                                  </m:e>
                                  <m:sup>
                                    <m:r>
                                      <a:rPr lang="en-US" sz="2400" i="1" spc="100">
                                        <a:latin typeface="Cambria Math"/>
                                      </a:rPr>
                                      <m:t>2</m:t>
                                    </m:r>
                                  </m:sup>
                                </m:sSup>
                              </m:e>
                            </m:nary>
                          </m:num>
                          <m:den>
                            <m:sSub>
                              <m:sSubPr>
                                <m:ctrlPr>
                                  <a:rPr lang="en-US" sz="2400" i="1" spc="100">
                                    <a:latin typeface="Cambria Math"/>
                                  </a:rPr>
                                </m:ctrlPr>
                              </m:sSubPr>
                              <m:e>
                                <m:r>
                                  <a:rPr lang="en-US" sz="2400" i="1" spc="100">
                                    <a:latin typeface="Cambria Math"/>
                                  </a:rPr>
                                  <m:t>𝑛</m:t>
                                </m:r>
                              </m:e>
                              <m:sub>
                                <m:r>
                                  <a:rPr lang="en-IN" sz="2400" b="0" i="1" spc="100" smtClean="0">
                                    <a:latin typeface="Cambria Math" panose="02040503050406030204" pitchFamily="18" charset="0"/>
                                  </a:rPr>
                                  <m:t>2</m:t>
                                </m:r>
                              </m:sub>
                            </m:sSub>
                          </m:den>
                        </m:f>
                      </m:num>
                      <m:den>
                        <m:sSub>
                          <m:sSubPr>
                            <m:ctrlPr>
                              <a:rPr lang="en-US" sz="2400" i="1" spc="100">
                                <a:latin typeface="Cambria Math"/>
                              </a:rPr>
                            </m:ctrlPr>
                          </m:sSubPr>
                          <m:e>
                            <m:r>
                              <a:rPr lang="en-US" sz="2400" i="1" spc="100">
                                <a:latin typeface="Cambria Math"/>
                              </a:rPr>
                              <m:t>𝑛</m:t>
                            </m:r>
                          </m:e>
                          <m:sub>
                            <m:r>
                              <a:rPr lang="en-IN" sz="2400" b="0" i="1" spc="100" smtClean="0">
                                <a:latin typeface="Cambria Math" panose="02040503050406030204" pitchFamily="18" charset="0"/>
                              </a:rPr>
                              <m:t>2</m:t>
                            </m:r>
                          </m:sub>
                        </m:sSub>
                        <m:r>
                          <a:rPr lang="en-US" sz="2400" i="1" spc="100">
                            <a:latin typeface="Cambria Math"/>
                          </a:rPr>
                          <m:t>−1</m:t>
                        </m:r>
                      </m:den>
                    </m:f>
                    <m:r>
                      <a:rPr lang="en-US" sz="2400" b="0" i="1" spc="100" smtClean="0">
                        <a:latin typeface="Cambria Math"/>
                      </a:rPr>
                      <m:t>=</m:t>
                    </m:r>
                    <m:f>
                      <m:fPr>
                        <m:ctrlPr>
                          <a:rPr lang="en-US" sz="2400" b="0" i="1" spc="100" smtClean="0">
                            <a:latin typeface="Cambria Math"/>
                          </a:rPr>
                        </m:ctrlPr>
                      </m:fPr>
                      <m:num>
                        <m:r>
                          <a:rPr lang="en-US" sz="2400" b="0" i="1" spc="100" smtClean="0">
                            <a:latin typeface="Cambria Math"/>
                          </a:rPr>
                          <m:t>102.6</m:t>
                        </m:r>
                      </m:num>
                      <m:den>
                        <m:r>
                          <a:rPr lang="en-US" sz="2400" b="0" i="1" spc="100" smtClean="0">
                            <a:latin typeface="Cambria Math"/>
                          </a:rPr>
                          <m:t>10−1</m:t>
                        </m:r>
                      </m:den>
                    </m:f>
                    <m:r>
                      <a:rPr lang="en-US" sz="2400" b="0" i="1" spc="100" smtClean="0">
                        <a:latin typeface="Cambria Math"/>
                      </a:rPr>
                      <m:t>=11.4</m:t>
                    </m:r>
                  </m:oMath>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106681" y="3431935"/>
                <a:ext cx="5423472" cy="1784078"/>
              </a:xfrm>
              <a:prstGeom prst="rect">
                <a:avLst/>
              </a:prstGeom>
              <a:blipFill rotWithShape="0">
                <a:blip r:embed="rId7"/>
                <a:stretch>
                  <a:fillRect r="-6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55448" y="3479498"/>
                <a:ext cx="5087034" cy="415498"/>
              </a:xfrm>
              <a:prstGeom prst="rect">
                <a:avLst/>
              </a:prstGeom>
              <a:noFill/>
            </p:spPr>
            <p:txBody>
              <a:bodyPr wrap="none" rtlCol="0">
                <a:spAutoFit/>
              </a:bodyPr>
              <a:lstStyle/>
              <a:p>
                <a:r>
                  <a:rPr lang="en-US" sz="2100" dirty="0">
                    <a:solidFill>
                      <a:srgbClr val="000000"/>
                    </a:solidFill>
                    <a:latin typeface="Calibri" pitchFamily="34" charset="0"/>
                  </a:rPr>
                  <a:t>(v)  </a:t>
                </a:r>
                <a:r>
                  <a:rPr lang="en-US" sz="2100" b="1" dirty="0">
                    <a:solidFill>
                      <a:srgbClr val="000000"/>
                    </a:solidFill>
                    <a:latin typeface="Calibri" pitchFamily="34" charset="0"/>
                  </a:rPr>
                  <a:t>Critical value   </a:t>
                </a:r>
                <a14:m>
                  <m:oMath xmlns:m="http://schemas.openxmlformats.org/officeDocument/2006/math">
                    <m:sSub>
                      <m:sSubPr>
                        <m:ctrlPr>
                          <a:rPr lang="en-US" sz="2100" i="1" smtClean="0">
                            <a:solidFill>
                              <a:srgbClr val="000000"/>
                            </a:solidFill>
                            <a:latin typeface="Cambria Math"/>
                          </a:rPr>
                        </m:ctrlPr>
                      </m:sSubPr>
                      <m:e>
                        <m:r>
                          <a:rPr lang="en-US" sz="2100" b="0" i="1" smtClean="0">
                            <a:solidFill>
                              <a:srgbClr val="000000"/>
                            </a:solidFill>
                            <a:latin typeface="Cambria Math"/>
                          </a:rPr>
                          <m:t>𝑣</m:t>
                        </m:r>
                      </m:e>
                      <m:sub>
                        <m:r>
                          <a:rPr lang="en-US" sz="2100" b="0" i="1" smtClean="0">
                            <a:solidFill>
                              <a:srgbClr val="000000"/>
                            </a:solidFill>
                            <a:latin typeface="Cambria Math"/>
                          </a:rPr>
                          <m:t>1</m:t>
                        </m:r>
                      </m:sub>
                    </m:sSub>
                    <m:r>
                      <a:rPr lang="en-US" sz="2100" i="1">
                        <a:solidFill>
                          <a:srgbClr val="000000"/>
                        </a:solidFill>
                        <a:latin typeface="Cambria Math"/>
                      </a:rPr>
                      <m:t>=</m:t>
                    </m:r>
                    <m:sSub>
                      <m:sSubPr>
                        <m:ctrlPr>
                          <a:rPr lang="en-US" sz="2100" i="1" spc="100">
                            <a:latin typeface="Cambria Math"/>
                          </a:rPr>
                        </m:ctrlPr>
                      </m:sSubPr>
                      <m:e>
                        <m:r>
                          <a:rPr lang="en-US" sz="2100" i="1" spc="100">
                            <a:latin typeface="Cambria Math"/>
                          </a:rPr>
                          <m:t>𝑛</m:t>
                        </m:r>
                      </m:e>
                      <m:sub>
                        <m:r>
                          <a:rPr lang="en-US" sz="2100" i="1" spc="100">
                            <a:latin typeface="Cambria Math"/>
                          </a:rPr>
                          <m:t>1</m:t>
                        </m:r>
                      </m:sub>
                    </m:sSub>
                    <m:r>
                      <a:rPr lang="en-US" sz="2100" i="1" spc="100">
                        <a:latin typeface="Cambria Math"/>
                      </a:rPr>
                      <m:t>−</m:t>
                    </m:r>
                    <m:r>
                      <a:rPr lang="en-US" sz="2100" b="0" i="1" spc="100" smtClean="0">
                        <a:latin typeface="Cambria Math"/>
                      </a:rPr>
                      <m:t>1</m:t>
                    </m:r>
                    <m:r>
                      <a:rPr lang="en-US" sz="2100" i="1">
                        <a:solidFill>
                          <a:srgbClr val="000000"/>
                        </a:solidFill>
                        <a:latin typeface="Cambria Math"/>
                      </a:rPr>
                      <m:t>=</m:t>
                    </m:r>
                    <m:r>
                      <a:rPr lang="en-US" sz="2100" b="0" i="1" smtClean="0">
                        <a:solidFill>
                          <a:srgbClr val="000000"/>
                        </a:solidFill>
                        <a:latin typeface="Cambria Math"/>
                      </a:rPr>
                      <m:t>8−1=7</m:t>
                    </m:r>
                  </m:oMath>
                </a14:m>
                <a:endParaRPr lang="en-IN" sz="2100" dirty="0">
                  <a:solidFill>
                    <a:srgbClr val="000000"/>
                  </a:solidFill>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155448" y="3479498"/>
                <a:ext cx="5087034" cy="415498"/>
              </a:xfrm>
              <a:prstGeom prst="rect">
                <a:avLst/>
              </a:prstGeom>
              <a:blipFill rotWithShape="0">
                <a:blip r:embed="rId8"/>
                <a:stretch>
                  <a:fillRect l="-1439" t="-8824" b="-279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276020" y="3967693"/>
                <a:ext cx="3367397" cy="415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100" i="1" smtClean="0">
                              <a:latin typeface="Cambria Math"/>
                            </a:rPr>
                          </m:ctrlPr>
                        </m:sSubPr>
                        <m:e>
                          <m:r>
                            <a:rPr lang="en-US" sz="2100" b="0" i="1" smtClean="0">
                              <a:latin typeface="Cambria Math"/>
                            </a:rPr>
                            <m:t>𝑣</m:t>
                          </m:r>
                        </m:e>
                        <m:sub>
                          <m:r>
                            <a:rPr lang="en-US" sz="2100" b="0" i="1" smtClean="0">
                              <a:latin typeface="Cambria Math"/>
                            </a:rPr>
                            <m:t>2</m:t>
                          </m:r>
                        </m:sub>
                      </m:sSub>
                      <m:r>
                        <a:rPr lang="en-US" sz="2100" b="0" i="1" smtClean="0">
                          <a:latin typeface="Cambria Math"/>
                        </a:rPr>
                        <m:t>=</m:t>
                      </m:r>
                      <m:sSub>
                        <m:sSubPr>
                          <m:ctrlPr>
                            <a:rPr lang="en-US" sz="2100" i="1" spc="100">
                              <a:latin typeface="Cambria Math"/>
                            </a:rPr>
                          </m:ctrlPr>
                        </m:sSubPr>
                        <m:e>
                          <m:r>
                            <a:rPr lang="en-US" sz="2100" i="1" spc="100">
                              <a:latin typeface="Cambria Math"/>
                            </a:rPr>
                            <m:t>𝑛</m:t>
                          </m:r>
                        </m:e>
                        <m:sub>
                          <m:r>
                            <a:rPr lang="en-US" sz="2100" b="0" i="1" spc="100" smtClean="0">
                              <a:latin typeface="Cambria Math"/>
                            </a:rPr>
                            <m:t>2</m:t>
                          </m:r>
                        </m:sub>
                      </m:sSub>
                      <m:r>
                        <a:rPr lang="en-US" sz="2100" i="1" spc="100">
                          <a:latin typeface="Cambria Math"/>
                        </a:rPr>
                        <m:t>−1</m:t>
                      </m:r>
                      <m:r>
                        <a:rPr lang="en-US" sz="2100" b="0" i="1" spc="100" smtClean="0">
                          <a:latin typeface="Cambria Math"/>
                        </a:rPr>
                        <m:t>=10−1=9</m:t>
                      </m:r>
                    </m:oMath>
                  </m:oMathPara>
                </a14:m>
                <a:endParaRPr lang="en-IN" sz="2100" dirty="0"/>
              </a:p>
            </p:txBody>
          </p:sp>
        </mc:Choice>
        <mc:Fallback xmlns="">
          <p:sp>
            <p:nvSpPr>
              <p:cNvPr id="7" name="TextBox 6"/>
              <p:cNvSpPr txBox="1">
                <a:spLocks noRot="1" noChangeAspect="1" noMove="1" noResize="1" noEditPoints="1" noAdjustHandles="1" noChangeArrowheads="1" noChangeShapeType="1" noTextEdit="1"/>
              </p:cNvSpPr>
              <p:nvPr/>
            </p:nvSpPr>
            <p:spPr>
              <a:xfrm>
                <a:off x="8276020" y="3967693"/>
                <a:ext cx="3367397" cy="415498"/>
              </a:xfrm>
              <a:prstGeom prst="rect">
                <a:avLst/>
              </a:prstGeom>
              <a:blipFill rotWithShape="0">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054495" y="4429358"/>
                <a:ext cx="39356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𝐹</m:t>
                          </m:r>
                        </m:e>
                        <m:sub>
                          <m:r>
                            <a:rPr lang="en-US" sz="2400" b="0" i="1" smtClean="0">
                              <a:latin typeface="Cambria Math"/>
                            </a:rPr>
                            <m:t>0.05</m:t>
                          </m:r>
                        </m:sub>
                      </m:sSub>
                      <m:d>
                        <m:dPr>
                          <m:ctrlPr>
                            <a:rPr lang="en-IN" sz="2400" i="1" smtClean="0">
                              <a:latin typeface="Cambria Math"/>
                            </a:rPr>
                          </m:ctrlPr>
                        </m:dPr>
                        <m:e>
                          <m:sSub>
                            <m:sSubPr>
                              <m:ctrlPr>
                                <a:rPr lang="en-US" sz="2400" i="1">
                                  <a:solidFill>
                                    <a:srgbClr val="000000"/>
                                  </a:solidFill>
                                  <a:latin typeface="Cambria Math"/>
                                </a:rPr>
                              </m:ctrlPr>
                            </m:sSubPr>
                            <m:e>
                              <m:r>
                                <a:rPr lang="en-US" sz="2400" i="1">
                                  <a:solidFill>
                                    <a:srgbClr val="000000"/>
                                  </a:solidFill>
                                  <a:latin typeface="Cambria Math"/>
                                </a:rPr>
                                <m:t>𝑣</m:t>
                              </m:r>
                            </m:e>
                            <m:sub>
                              <m:r>
                                <a:rPr lang="en-US" sz="2400" i="1">
                                  <a:solidFill>
                                    <a:srgbClr val="000000"/>
                                  </a:solidFill>
                                  <a:latin typeface="Cambria Math"/>
                                </a:rPr>
                                <m:t>1</m:t>
                              </m:r>
                            </m:sub>
                          </m:sSub>
                          <m:r>
                            <a:rPr lang="en-US" sz="2400" b="0" i="1" smtClean="0">
                              <a:latin typeface="Cambria Math"/>
                            </a:rPr>
                            <m:t>=7,</m:t>
                          </m:r>
                          <m:sSub>
                            <m:sSubPr>
                              <m:ctrlPr>
                                <a:rPr lang="en-IN" sz="2400" i="1">
                                  <a:latin typeface="Cambria Math"/>
                                </a:rPr>
                              </m:ctrlPr>
                            </m:sSubPr>
                            <m:e>
                              <m:r>
                                <a:rPr lang="en-US" sz="2400" i="1">
                                  <a:latin typeface="Cambria Math"/>
                                </a:rPr>
                                <m:t>𝑣</m:t>
                              </m:r>
                            </m:e>
                            <m:sub>
                              <m:r>
                                <a:rPr lang="en-US" sz="2400" i="1">
                                  <a:latin typeface="Cambria Math"/>
                                </a:rPr>
                                <m:t>2</m:t>
                              </m:r>
                            </m:sub>
                          </m:sSub>
                          <m:r>
                            <a:rPr lang="en-US" sz="2400" b="0" i="1" smtClean="0">
                              <a:latin typeface="Cambria Math"/>
                            </a:rPr>
                            <m:t>=9</m:t>
                          </m:r>
                        </m:e>
                      </m:d>
                      <m:r>
                        <a:rPr lang="en-US" sz="2400" b="0" i="1" smtClean="0">
                          <a:latin typeface="Cambria Math"/>
                        </a:rPr>
                        <m:t>=3.29</m:t>
                      </m:r>
                    </m:oMath>
                  </m:oMathPara>
                </a14:m>
                <a:endParaRPr lang="en-IN"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054495" y="4429358"/>
                <a:ext cx="3935629" cy="461665"/>
              </a:xfrm>
              <a:prstGeom prst="rect">
                <a:avLst/>
              </a:prstGeom>
              <a:blipFill rotWithShape="0">
                <a:blip r:embed="rId10"/>
                <a:stretch>
                  <a:fillRect b="-2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287690" y="4841598"/>
                <a:ext cx="5976686" cy="1708160"/>
              </a:xfrm>
              <a:prstGeom prst="rect">
                <a:avLst/>
              </a:prstGeom>
              <a:noFill/>
            </p:spPr>
            <p:txBody>
              <a:bodyPr wrap="square" rtlCol="0">
                <a:spAutoFit/>
              </a:bodyPr>
              <a:lstStyle/>
              <a:p>
                <a:pPr algn="just"/>
                <a:r>
                  <a:rPr lang="en-US" sz="2100" spc="100" dirty="0">
                    <a:solidFill>
                      <a:srgbClr val="000000"/>
                    </a:solidFill>
                    <a:latin typeface="Calibri" pitchFamily="34" charset="0"/>
                  </a:rPr>
                  <a:t>(vi)  </a:t>
                </a:r>
                <a:r>
                  <a:rPr lang="en-US" sz="2100" b="1" spc="100" dirty="0">
                    <a:solidFill>
                      <a:srgbClr val="000000"/>
                    </a:solidFill>
                    <a:latin typeface="Calibri" pitchFamily="34" charset="0"/>
                  </a:rPr>
                  <a:t>Decision</a:t>
                </a:r>
                <a:endParaRPr lang="en-US" sz="2100" spc="100" dirty="0">
                  <a:solidFill>
                    <a:srgbClr val="000000"/>
                  </a:solidFill>
                  <a:latin typeface="Calibri" pitchFamily="34" charset="0"/>
                </a:endParaRPr>
              </a:p>
              <a:p>
                <a:pPr algn="just"/>
                <a:r>
                  <a:rPr lang="en-US" sz="2100" spc="100" dirty="0">
                    <a:solidFill>
                      <a:srgbClr val="000000"/>
                    </a:solidFill>
                    <a:latin typeface="Calibri" pitchFamily="34" charset="0"/>
                  </a:rPr>
                  <a:t>Since </a:t>
                </a:r>
                <a14:m>
                  <m:oMath xmlns:m="http://schemas.openxmlformats.org/officeDocument/2006/math">
                    <m:r>
                      <a:rPr lang="en-US" sz="2100" b="0" i="1" spc="100" smtClean="0">
                        <a:solidFill>
                          <a:srgbClr val="000000"/>
                        </a:solidFill>
                        <a:latin typeface="Cambria Math"/>
                      </a:rPr>
                      <m:t>𝐹</m:t>
                    </m:r>
                    <m:r>
                      <a:rPr lang="en-US" sz="2100" b="0" i="1" spc="100" smtClean="0">
                        <a:solidFill>
                          <a:srgbClr val="000000"/>
                        </a:solidFill>
                        <a:latin typeface="Cambria Math"/>
                      </a:rPr>
                      <m:t>&lt;</m:t>
                    </m:r>
                    <m:sSub>
                      <m:sSubPr>
                        <m:ctrlPr>
                          <a:rPr lang="en-US" sz="2100" i="1">
                            <a:solidFill>
                              <a:srgbClr val="000000"/>
                            </a:solidFill>
                            <a:latin typeface="Cambria Math"/>
                          </a:rPr>
                        </m:ctrlPr>
                      </m:sSubPr>
                      <m:e>
                        <m:r>
                          <a:rPr lang="en-US" sz="2100" b="0" i="1" smtClean="0">
                            <a:solidFill>
                              <a:srgbClr val="000000"/>
                            </a:solidFill>
                            <a:latin typeface="Cambria Math"/>
                          </a:rPr>
                          <m:t>𝐹</m:t>
                        </m:r>
                      </m:e>
                      <m:sub>
                        <m:r>
                          <a:rPr lang="en-US" sz="2100" i="1">
                            <a:solidFill>
                              <a:srgbClr val="000000"/>
                            </a:solidFill>
                            <a:latin typeface="Cambria Math"/>
                          </a:rPr>
                          <m:t>0.0</m:t>
                        </m:r>
                        <m:r>
                          <a:rPr lang="en-US" sz="2100" b="0" i="1" smtClean="0">
                            <a:solidFill>
                              <a:srgbClr val="000000"/>
                            </a:solidFill>
                            <a:latin typeface="Cambria Math"/>
                          </a:rPr>
                          <m:t>5</m:t>
                        </m:r>
                      </m:sub>
                    </m:sSub>
                  </m:oMath>
                </a14:m>
                <a:r>
                  <a:rPr lang="en-IN" sz="2100" spc="100" dirty="0">
                    <a:solidFill>
                      <a:srgbClr val="000000"/>
                    </a:solidFill>
                    <a:latin typeface="Calibri" pitchFamily="34" charset="0"/>
                  </a:rPr>
                  <a:t> , the null hypothesis is accepted at 5% level  of significance.  i. e. , there is no significant difference in variances of the population.</a:t>
                </a:r>
              </a:p>
            </p:txBody>
          </p:sp>
        </mc:Choice>
        <mc:Fallback xmlns="">
          <p:sp>
            <p:nvSpPr>
              <p:cNvPr id="20" name="TextBox 19"/>
              <p:cNvSpPr txBox="1">
                <a:spLocks noRot="1" noChangeAspect="1" noMove="1" noResize="1" noEditPoints="1" noAdjustHandles="1" noChangeArrowheads="1" noChangeShapeType="1" noTextEdit="1"/>
              </p:cNvSpPr>
              <p:nvPr/>
            </p:nvSpPr>
            <p:spPr>
              <a:xfrm>
                <a:off x="6287690" y="4841598"/>
                <a:ext cx="5976686" cy="1708160"/>
              </a:xfrm>
              <a:prstGeom prst="rect">
                <a:avLst/>
              </a:prstGeom>
              <a:blipFill rotWithShape="0">
                <a:blip r:embed="rId11"/>
                <a:stretch>
                  <a:fillRect l="-1223" t="-2143" r="-1121" b="-6429"/>
                </a:stretch>
              </a:blipFill>
            </p:spPr>
            <p:txBody>
              <a:bodyPr/>
              <a:lstStyle/>
              <a:p>
                <a:r>
                  <a:rPr lang="en-IN">
                    <a:noFill/>
                  </a:rPr>
                  <a:t> </a:t>
                </a:r>
              </a:p>
            </p:txBody>
          </p:sp>
        </mc:Fallback>
      </mc:AlternateContent>
    </p:spTree>
    <p:extLst>
      <p:ext uri="{BB962C8B-B14F-4D97-AF65-F5344CB8AC3E}">
        <p14:creationId xmlns:p14="http://schemas.microsoft.com/office/powerpoint/2010/main" val="350306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wipe(left)">
                                      <p:cBhvr>
                                        <p:cTn id="59" dur="10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1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10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10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5" grpId="0"/>
      <p:bldP spid="18" grpId="0"/>
      <p:bldP spid="7" grpId="0"/>
      <p:bldP spid="19" grpId="0"/>
      <p:bldP spid="2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a:t>
            </a:r>
          </a:p>
          <a:p>
            <a:pPr algn="just"/>
            <a:r>
              <a:rPr lang="en-US" sz="2400" spc="100" dirty="0">
                <a:solidFill>
                  <a:srgbClr val="000000"/>
                </a:solidFill>
                <a:latin typeface="Calibri" pitchFamily="34" charset="0"/>
              </a:rPr>
              <a:t>The standard deviations calculated from two random samples of sizes 9 and 13 are 2.1 and 1.8 respectively. Can the samples be regarded as drawn from normal populations with the same SD?</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151987" y="1994011"/>
                <a:ext cx="5790011" cy="461665"/>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9</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13,</m:t>
                    </m:r>
                    <m:sSub>
                      <m:sSubPr>
                        <m:ctrlPr>
                          <a:rPr lang="en-US" sz="2400" i="1" spc="100">
                            <a:latin typeface="Cambria Math"/>
                          </a:rPr>
                        </m:ctrlPr>
                      </m:sSubPr>
                      <m:e>
                        <m:r>
                          <a:rPr lang="en-US" sz="2400" i="1" spc="100">
                            <a:latin typeface="Cambria Math"/>
                          </a:rPr>
                          <m:t>𝑠</m:t>
                        </m:r>
                      </m:e>
                      <m:sub>
                        <m:r>
                          <a:rPr lang="en-US" sz="2400" i="1" spc="100">
                            <a:latin typeface="Cambria Math"/>
                          </a:rPr>
                          <m:t>1</m:t>
                        </m:r>
                      </m:sub>
                    </m:sSub>
                    <m:r>
                      <a:rPr lang="en-US" sz="2400" b="0" i="1" spc="100" smtClean="0">
                        <a:latin typeface="Cambria Math"/>
                      </a:rPr>
                      <m:t>=2.1,</m:t>
                    </m:r>
                    <m:sSub>
                      <m:sSubPr>
                        <m:ctrlPr>
                          <a:rPr lang="en-US" sz="2400" i="1" spc="100">
                            <a:latin typeface="Cambria Math"/>
                          </a:rPr>
                        </m:ctrlPr>
                      </m:sSubPr>
                      <m:e>
                        <m:r>
                          <a:rPr lang="en-US" sz="2400" i="1" spc="100">
                            <a:latin typeface="Cambria Math"/>
                          </a:rPr>
                          <m:t>𝑠</m:t>
                        </m:r>
                      </m:e>
                      <m:sub>
                        <m:r>
                          <a:rPr lang="en-US" sz="2400" b="0" i="1" spc="100" smtClean="0">
                            <a:latin typeface="Cambria Math"/>
                          </a:rPr>
                          <m:t>2</m:t>
                        </m:r>
                      </m:sub>
                    </m:sSub>
                    <m:r>
                      <a:rPr lang="en-US" sz="2400" b="0" i="1" spc="100" smtClean="0">
                        <a:latin typeface="Cambria Math"/>
                      </a:rPr>
                      <m:t>=1.8</m:t>
                    </m:r>
                  </m:oMath>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51987" y="1994011"/>
                <a:ext cx="5790011" cy="461665"/>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082888" y="1782432"/>
            <a:ext cx="50073" cy="4906678"/>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1099" y="4420230"/>
                <a:ext cx="6071789" cy="835998"/>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Sup>
                      <m:sSubSupPr>
                        <m:ctrlPr>
                          <a:rPr lang="en-US" sz="2400" i="1" spc="100" smtClean="0">
                            <a:solidFill>
                              <a:srgbClr val="000000"/>
                            </a:solidFill>
                            <a:latin typeface="Cambria Math"/>
                          </a:rPr>
                        </m:ctrlPr>
                      </m:sSubSupPr>
                      <m:e>
                        <m:r>
                          <a:rPr lang="en-US" sz="2400" i="1" spc="100" smtClean="0">
                            <a:solidFill>
                              <a:srgbClr val="000000"/>
                            </a:solidFill>
                            <a:latin typeface="Cambria Math"/>
                            <a:ea typeface="Cambria Math"/>
                          </a:rPr>
                          <m:t>𝜎</m:t>
                        </m:r>
                      </m:e>
                      <m:sub>
                        <m:r>
                          <a:rPr lang="en-US" sz="2400" b="0" i="1" spc="100" smtClean="0">
                            <a:solidFill>
                              <a:srgbClr val="000000"/>
                            </a:solidFill>
                            <a:latin typeface="Cambria Math"/>
                          </a:rPr>
                          <m:t>1</m:t>
                        </m:r>
                      </m:sub>
                      <m:sup>
                        <m:r>
                          <a:rPr lang="en-US" sz="2400" b="0" i="1" spc="100" smtClean="0">
                            <a:solidFill>
                              <a:srgbClr val="000000"/>
                            </a:solidFill>
                            <a:latin typeface="Cambria Math"/>
                          </a:rPr>
                          <m:t>2</m:t>
                        </m:r>
                      </m:sup>
                    </m:sSubSup>
                    <m:r>
                      <a:rPr lang="en-US" sz="2400" b="0" i="1" spc="100" smtClean="0">
                        <a:solidFill>
                          <a:srgbClr val="000000"/>
                        </a:solidFill>
                        <a:latin typeface="Cambria Math"/>
                      </a:rPr>
                      <m:t>=</m:t>
                    </m:r>
                    <m:sSubSup>
                      <m:sSubSupPr>
                        <m:ctrlPr>
                          <a:rPr lang="en-US" sz="2400" i="1" spc="100">
                            <a:solidFill>
                              <a:srgbClr val="000000"/>
                            </a:solidFill>
                            <a:latin typeface="Cambria Math"/>
                          </a:rPr>
                        </m:ctrlPr>
                      </m:sSubSupPr>
                      <m:e>
                        <m:r>
                          <a:rPr lang="en-US" sz="2400" i="1" spc="100">
                            <a:solidFill>
                              <a:srgbClr val="000000"/>
                            </a:solidFill>
                            <a:latin typeface="Cambria Math"/>
                            <a:ea typeface="Cambria Math"/>
                          </a:rPr>
                          <m:t>𝜎</m:t>
                        </m:r>
                      </m:e>
                      <m:sub>
                        <m:r>
                          <a:rPr lang="en-US" sz="2400" b="0" i="1" spc="100" smtClean="0">
                            <a:solidFill>
                              <a:srgbClr val="000000"/>
                            </a:solidFill>
                            <a:latin typeface="Cambria Math"/>
                            <a:ea typeface="Cambria Math"/>
                          </a:rPr>
                          <m:t>2</m:t>
                        </m:r>
                      </m:sub>
                      <m:sup>
                        <m:r>
                          <a:rPr lang="en-US" sz="2400" i="1" spc="100">
                            <a:solidFill>
                              <a:srgbClr val="000000"/>
                            </a:solidFill>
                            <a:latin typeface="Cambria Math"/>
                          </a:rPr>
                          <m:t>2</m:t>
                        </m:r>
                      </m:sup>
                    </m:sSubSup>
                  </m:oMath>
                </a14:m>
                <a:r>
                  <a:rPr lang="en-US" sz="2400" spc="100" dirty="0">
                    <a:solidFill>
                      <a:srgbClr val="000000"/>
                    </a:solidFill>
                    <a:latin typeface="Calibri" pitchFamily="34" charset="0"/>
                  </a:rPr>
                  <a:t>, i.e., the variances of two populations are equal.</a:t>
                </a:r>
              </a:p>
            </p:txBody>
          </p:sp>
        </mc:Choice>
        <mc:Fallback xmlns="">
          <p:sp>
            <p:nvSpPr>
              <p:cNvPr id="9" name="TextBox 8"/>
              <p:cNvSpPr txBox="1">
                <a:spLocks noRot="1" noChangeAspect="1" noMove="1" noResize="1" noEditPoints="1" noAdjustHandles="1" noChangeArrowheads="1" noChangeShapeType="1" noTextEdit="1"/>
              </p:cNvSpPr>
              <p:nvPr/>
            </p:nvSpPr>
            <p:spPr>
              <a:xfrm>
                <a:off x="11099" y="4420230"/>
                <a:ext cx="6071789" cy="835998"/>
              </a:xfrm>
              <a:prstGeom prst="rect">
                <a:avLst/>
              </a:prstGeom>
              <a:blipFill rotWithShape="1">
                <a:blip r:embed="rId3"/>
                <a:stretch>
                  <a:fillRect l="-1606" t="-5839" r="-1104" b="-160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4397" y="5256228"/>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Sup>
                      <m:sSubSupPr>
                        <m:ctrlPr>
                          <a:rPr lang="en-US" sz="2400" i="1" spc="100">
                            <a:solidFill>
                              <a:srgbClr val="000000"/>
                            </a:solidFill>
                            <a:latin typeface="Cambria Math"/>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rPr>
                          <m:t>1</m:t>
                        </m:r>
                      </m:sub>
                      <m:sup>
                        <m:r>
                          <a:rPr lang="en-US" sz="2400" i="1" spc="100">
                            <a:solidFill>
                              <a:srgbClr val="000000"/>
                            </a:solidFill>
                            <a:latin typeface="Cambria Math"/>
                          </a:rPr>
                          <m:t>2</m:t>
                        </m:r>
                      </m:sup>
                    </m:sSubSup>
                    <m:r>
                      <a:rPr lang="en-US" sz="2400" b="0" i="1" spc="100" smtClean="0">
                        <a:solidFill>
                          <a:srgbClr val="000000"/>
                        </a:solidFill>
                        <a:latin typeface="Cambria Math"/>
                      </a:rPr>
                      <m:t>&gt;</m:t>
                    </m:r>
                    <m:sSubSup>
                      <m:sSubSupPr>
                        <m:ctrlPr>
                          <a:rPr lang="en-US" sz="2400" i="1" spc="100">
                            <a:solidFill>
                              <a:srgbClr val="000000"/>
                            </a:solidFill>
                            <a:latin typeface="Cambria Math"/>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ea typeface="Cambria Math"/>
                          </a:rPr>
                          <m:t>2</m:t>
                        </m:r>
                      </m:sub>
                      <m:sup>
                        <m:r>
                          <a:rPr lang="en-US" sz="2400" i="1" spc="100">
                            <a:solidFill>
                              <a:srgbClr val="000000"/>
                            </a:solidFill>
                            <a:latin typeface="Cambria Math"/>
                          </a:rPr>
                          <m:t>2</m:t>
                        </m:r>
                      </m:sup>
                    </m:sSubSup>
                  </m:oMath>
                </a14:m>
                <a:endParaRPr lang="en-IN" sz="24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4397" y="5256228"/>
                <a:ext cx="6046389" cy="830997"/>
              </a:xfrm>
              <a:prstGeom prst="rect">
                <a:avLst/>
              </a:prstGeom>
              <a:blipFill rotWithShape="1">
                <a:blip r:embed="rId4"/>
                <a:stretch>
                  <a:fillRect l="-1613" t="-6569" b="-73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22594" y="6160121"/>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2594" y="6160121"/>
                <a:ext cx="4965590" cy="461665"/>
              </a:xfrm>
              <a:prstGeom prst="rect">
                <a:avLst/>
              </a:prstGeom>
              <a:blipFill rotWithShape="1">
                <a:blip r:embed="rId5"/>
                <a:stretch>
                  <a:fillRect l="-1840" t="-10667" b="-30667"/>
                </a:stretch>
              </a:blipFill>
            </p:spPr>
            <p:txBody>
              <a:bodyPr/>
              <a:lstStyle/>
              <a:p>
                <a:r>
                  <a:rPr lang="en-IN">
                    <a:noFill/>
                  </a:rPr>
                  <a:t> </a:t>
                </a:r>
              </a:p>
            </p:txBody>
          </p:sp>
        </mc:Fallback>
      </mc:AlternateContent>
      <p:sp>
        <p:nvSpPr>
          <p:cNvPr id="12" name="TextBox 11"/>
          <p:cNvSpPr txBox="1"/>
          <p:nvPr/>
        </p:nvSpPr>
        <p:spPr>
          <a:xfrm>
            <a:off x="6347309" y="1782432"/>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6315276" y="2237187"/>
                <a:ext cx="5794871" cy="92756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a:rPr>
                        <m:t>𝐹</m:t>
                      </m:r>
                      <m:r>
                        <a:rPr lang="en-US" sz="2400" b="0" i="1" smtClean="0">
                          <a:solidFill>
                            <a:srgbClr val="000000"/>
                          </a:solidFill>
                          <a:latin typeface="Cambria Math"/>
                        </a:rPr>
                        <m:t>=</m:t>
                      </m:r>
                      <m:f>
                        <m:fPr>
                          <m:ctrlPr>
                            <a:rPr lang="en-US" sz="2400" b="0" i="1" smtClean="0">
                              <a:solidFill>
                                <a:srgbClr val="000000"/>
                              </a:solidFill>
                              <a:latin typeface="Cambria Math"/>
                            </a:rPr>
                          </m:ctrlPr>
                        </m:fPr>
                        <m:num>
                          <m:sSubSup>
                            <m:sSubSupPr>
                              <m:ctrlPr>
                                <a:rPr lang="en-US" sz="2400" i="1" spc="100">
                                  <a:latin typeface="Cambria Math"/>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num>
                        <m:den>
                          <m:sSubSup>
                            <m:sSubSupPr>
                              <m:ctrlPr>
                                <a:rPr lang="en-US" sz="2400" i="1" spc="100">
                                  <a:latin typeface="Cambria Math"/>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den>
                      </m:f>
                      <m:r>
                        <a:rPr lang="en-US" sz="2400" b="0" i="1" smtClean="0">
                          <a:solidFill>
                            <a:srgbClr val="000000"/>
                          </a:solidFill>
                          <a:latin typeface="Cambria Math"/>
                        </a:rPr>
                        <m:t>=</m:t>
                      </m:r>
                      <m:f>
                        <m:fPr>
                          <m:ctrlPr>
                            <a:rPr lang="en-US" sz="2400" b="0" i="1" smtClean="0">
                              <a:solidFill>
                                <a:srgbClr val="000000"/>
                              </a:solidFill>
                              <a:latin typeface="Cambria Math"/>
                            </a:rPr>
                          </m:ctrlPr>
                        </m:fPr>
                        <m:num>
                          <m:r>
                            <a:rPr lang="en-US" sz="2400" b="0" i="1" smtClean="0">
                              <a:solidFill>
                                <a:srgbClr val="000000"/>
                              </a:solidFill>
                              <a:latin typeface="Cambria Math"/>
                            </a:rPr>
                            <m:t>4.96</m:t>
                          </m:r>
                        </m:num>
                        <m:den>
                          <m:r>
                            <a:rPr lang="en-US" sz="2400" b="0" i="1" smtClean="0">
                              <a:solidFill>
                                <a:srgbClr val="000000"/>
                              </a:solidFill>
                              <a:latin typeface="Cambria Math"/>
                            </a:rPr>
                            <m:t>3.51</m:t>
                          </m:r>
                        </m:den>
                      </m:f>
                      <m:r>
                        <a:rPr lang="en-US" sz="2400" b="0" i="1" smtClean="0">
                          <a:solidFill>
                            <a:srgbClr val="000000"/>
                          </a:solidFill>
                          <a:latin typeface="Cambria Math"/>
                        </a:rPr>
                        <m:t>=1.41</m:t>
                      </m:r>
                    </m:oMath>
                  </m:oMathPara>
                </a14:m>
                <a:endParaRPr lang="en-IN" sz="24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315276" y="2237187"/>
                <a:ext cx="5794871" cy="927562"/>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08460" y="2622161"/>
                <a:ext cx="4648837" cy="1706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pc="100" smtClean="0">
                              <a:latin typeface="Cambria Math"/>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a:rPr>
                          </m:ctrlPr>
                        </m:fPr>
                        <m:num>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sSubSup>
                            <m:sSubSupPr>
                              <m:ctrlPr>
                                <a:rPr lang="en-US" sz="2400" i="1" spc="100">
                                  <a:latin typeface="Cambria Math"/>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num>
                        <m:den>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r>
                        <a:rPr lang="en-US" sz="2400" b="0" i="1" spc="100" smtClean="0">
                          <a:latin typeface="Cambria Math"/>
                        </a:rPr>
                        <m:t>=</m:t>
                      </m:r>
                      <m:f>
                        <m:fPr>
                          <m:ctrlPr>
                            <a:rPr lang="en-US" sz="2400" b="0" i="1" spc="100" smtClean="0">
                              <a:latin typeface="Cambria Math"/>
                            </a:rPr>
                          </m:ctrlPr>
                        </m:fPr>
                        <m:num>
                          <m:r>
                            <a:rPr lang="en-US" sz="2400" b="0" i="1" spc="100" smtClean="0">
                              <a:latin typeface="Cambria Math"/>
                            </a:rPr>
                            <m:t>9</m:t>
                          </m:r>
                          <m:sSup>
                            <m:sSupPr>
                              <m:ctrlPr>
                                <a:rPr lang="en-US" sz="2400" b="0" i="1" spc="100" smtClean="0">
                                  <a:latin typeface="Cambria Math"/>
                                </a:rPr>
                              </m:ctrlPr>
                            </m:sSupPr>
                            <m:e>
                              <m:d>
                                <m:dPr>
                                  <m:ctrlPr>
                                    <a:rPr lang="en-US" sz="2400" b="0" i="1" spc="100" smtClean="0">
                                      <a:latin typeface="Cambria Math"/>
                                    </a:rPr>
                                  </m:ctrlPr>
                                </m:dPr>
                                <m:e>
                                  <m:r>
                                    <a:rPr lang="en-US" sz="2400" b="0" i="1" spc="100" smtClean="0">
                                      <a:latin typeface="Cambria Math"/>
                                    </a:rPr>
                                    <m:t>2.1</m:t>
                                  </m:r>
                                </m:e>
                              </m:d>
                            </m:e>
                            <m:sup>
                              <m:r>
                                <a:rPr lang="en-US" sz="2400" b="0" i="1" spc="100" smtClean="0">
                                  <a:latin typeface="Cambria Math"/>
                                </a:rPr>
                                <m:t>2</m:t>
                              </m:r>
                            </m:sup>
                          </m:sSup>
                        </m:num>
                        <m:den>
                          <m:r>
                            <a:rPr lang="en-US" sz="2400" b="0" i="1" spc="100" smtClean="0">
                              <a:latin typeface="Cambria Math"/>
                            </a:rPr>
                            <m:t>9−1</m:t>
                          </m:r>
                        </m:den>
                      </m:f>
                      <m:r>
                        <a:rPr lang="en-US" sz="2400" b="0" i="1" spc="100" smtClean="0">
                          <a:latin typeface="Cambria Math"/>
                        </a:rPr>
                        <m:t>=4.96</m:t>
                      </m:r>
                    </m:oMath>
                  </m:oMathPara>
                </a14:m>
                <a:endParaRPr lang="en-US" sz="2400" spc="100" dirty="0">
                  <a:latin typeface="Calibri" pitchFamily="34" charset="0"/>
                </a:endParaRPr>
              </a:p>
              <a:p>
                <a:pPr/>
                <a14:m>
                  <m:oMathPara xmlns:m="http://schemas.openxmlformats.org/officeDocument/2006/math">
                    <m:oMathParaPr>
                      <m:jc m:val="centerGroup"/>
                    </m:oMathParaPr>
                    <m:oMath xmlns:m="http://schemas.openxmlformats.org/officeDocument/2006/math">
                      <m:sSubSup>
                        <m:sSubSupPr>
                          <m:ctrlPr>
                            <a:rPr lang="en-US" sz="2400" i="1" spc="100">
                              <a:latin typeface="Cambria Math"/>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a:rPr>
                          </m:ctrlPr>
                        </m:fPr>
                        <m:num>
                          <m:sSub>
                            <m:sSubPr>
                              <m:ctrlPr>
                                <a:rPr lang="en-US" sz="2400" i="1" spc="100">
                                  <a:latin typeface="Cambria Math"/>
                                </a:rPr>
                              </m:ctrlPr>
                            </m:sSubPr>
                            <m:e>
                              <m:r>
                                <a:rPr lang="en-US" sz="2400" i="1" spc="100">
                                  <a:latin typeface="Cambria Math"/>
                                </a:rPr>
                                <m:t>𝑛</m:t>
                              </m:r>
                            </m:e>
                            <m:sub>
                              <m:r>
                                <a:rPr lang="en-US" sz="2400" i="1" spc="100">
                                  <a:latin typeface="Cambria Math"/>
                                </a:rPr>
                                <m:t>2</m:t>
                              </m:r>
                            </m:sub>
                          </m:sSub>
                          <m:sSubSup>
                            <m:sSubSupPr>
                              <m:ctrlPr>
                                <a:rPr lang="en-US" sz="2400" i="1" spc="100">
                                  <a:latin typeface="Cambria Math"/>
                                </a:rPr>
                              </m:ctrlPr>
                            </m:sSubSupPr>
                            <m:e>
                              <m:r>
                                <a:rPr lang="en-US" sz="2400" i="1" spc="100">
                                  <a:latin typeface="Cambria Math"/>
                                </a:rPr>
                                <m:t>𝑠</m:t>
                              </m:r>
                            </m:e>
                            <m:sub>
                              <m:r>
                                <a:rPr lang="en-US" sz="2400" i="1" spc="100">
                                  <a:latin typeface="Cambria Math"/>
                                </a:rPr>
                                <m:t>2</m:t>
                              </m:r>
                            </m:sub>
                            <m:sup>
                              <m:r>
                                <a:rPr lang="en-US" sz="2400" i="1" spc="100">
                                  <a:latin typeface="Cambria Math"/>
                                </a:rPr>
                                <m:t>2</m:t>
                              </m:r>
                            </m:sup>
                          </m:sSubSup>
                        </m:num>
                        <m:den>
                          <m:sSub>
                            <m:sSubPr>
                              <m:ctrlPr>
                                <a:rPr lang="en-US" sz="2400" i="1" spc="100">
                                  <a:latin typeface="Cambria Math"/>
                                </a:rPr>
                              </m:ctrlPr>
                            </m:sSubPr>
                            <m:e>
                              <m:r>
                                <a:rPr lang="en-US" sz="2400" i="1" spc="100">
                                  <a:latin typeface="Cambria Math"/>
                                </a:rPr>
                                <m:t>𝑛</m:t>
                              </m:r>
                            </m:e>
                            <m:sub>
                              <m:r>
                                <a:rPr lang="en-US" sz="2400" i="1" spc="100">
                                  <a:latin typeface="Cambria Math"/>
                                </a:rPr>
                                <m:t>2</m:t>
                              </m:r>
                            </m:sub>
                          </m:sSub>
                          <m:r>
                            <a:rPr lang="en-US" sz="2400" i="1" spc="100">
                              <a:latin typeface="Cambria Math"/>
                            </a:rPr>
                            <m:t>−1</m:t>
                          </m:r>
                        </m:den>
                      </m:f>
                      <m:r>
                        <a:rPr lang="en-US" sz="2400" i="1" spc="100">
                          <a:latin typeface="Cambria Math"/>
                        </a:rPr>
                        <m:t> </m:t>
                      </m:r>
                      <m:r>
                        <a:rPr lang="en-US" sz="2400" b="0" i="1" spc="100" smtClean="0">
                          <a:latin typeface="Cambria Math"/>
                        </a:rPr>
                        <m:t>=</m:t>
                      </m:r>
                      <m:f>
                        <m:fPr>
                          <m:ctrlPr>
                            <a:rPr lang="en-US" sz="2400" b="0" i="1" spc="100" smtClean="0">
                              <a:latin typeface="Cambria Math"/>
                            </a:rPr>
                          </m:ctrlPr>
                        </m:fPr>
                        <m:num>
                          <m:r>
                            <a:rPr lang="en-US" sz="2400" b="0" i="1" spc="100" smtClean="0">
                              <a:latin typeface="Cambria Math"/>
                            </a:rPr>
                            <m:t>13</m:t>
                          </m:r>
                          <m:sSup>
                            <m:sSupPr>
                              <m:ctrlPr>
                                <a:rPr lang="en-US" sz="2400" i="1" spc="100">
                                  <a:latin typeface="Cambria Math"/>
                                </a:rPr>
                              </m:ctrlPr>
                            </m:sSupPr>
                            <m:e>
                              <m:d>
                                <m:dPr>
                                  <m:ctrlPr>
                                    <a:rPr lang="en-US" sz="2400" i="1" spc="100">
                                      <a:latin typeface="Cambria Math"/>
                                    </a:rPr>
                                  </m:ctrlPr>
                                </m:dPr>
                                <m:e>
                                  <m:r>
                                    <a:rPr lang="en-US" sz="2400" b="0" i="1" spc="100" smtClean="0">
                                      <a:latin typeface="Cambria Math"/>
                                    </a:rPr>
                                    <m:t>1</m:t>
                                  </m:r>
                                  <m:r>
                                    <a:rPr lang="en-US" sz="2400" i="1" spc="100">
                                      <a:latin typeface="Cambria Math"/>
                                    </a:rPr>
                                    <m:t>.</m:t>
                                  </m:r>
                                  <m:r>
                                    <a:rPr lang="en-US" sz="2400" b="0" i="1" spc="100" smtClean="0">
                                      <a:latin typeface="Cambria Math"/>
                                    </a:rPr>
                                    <m:t>8</m:t>
                                  </m:r>
                                </m:e>
                              </m:d>
                            </m:e>
                            <m:sup>
                              <m:r>
                                <a:rPr lang="en-US" sz="2400" i="1" spc="100">
                                  <a:latin typeface="Cambria Math"/>
                                </a:rPr>
                                <m:t>2</m:t>
                              </m:r>
                            </m:sup>
                          </m:sSup>
                        </m:num>
                        <m:den>
                          <m:r>
                            <a:rPr lang="en-US" sz="2400" b="0" i="1" spc="100" smtClean="0">
                              <a:latin typeface="Cambria Math"/>
                            </a:rPr>
                            <m:t>13−1</m:t>
                          </m:r>
                        </m:den>
                      </m:f>
                      <m:r>
                        <a:rPr lang="en-US" sz="2400" b="0" i="1" spc="100" smtClean="0">
                          <a:latin typeface="Cambria Math"/>
                        </a:rPr>
                        <m:t>=3.51</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308460" y="2622161"/>
                <a:ext cx="4648837" cy="1706621"/>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32961" y="3148090"/>
                <a:ext cx="576908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sSub>
                      <m:sSubPr>
                        <m:ctrlPr>
                          <a:rPr lang="en-US" sz="2400" i="1" smtClean="0">
                            <a:solidFill>
                              <a:srgbClr val="000000"/>
                            </a:solidFill>
                            <a:latin typeface="Cambria Math"/>
                          </a:rPr>
                        </m:ctrlPr>
                      </m:sSubPr>
                      <m:e>
                        <m:r>
                          <a:rPr lang="en-US" sz="2400" b="0" i="1" smtClean="0">
                            <a:solidFill>
                              <a:srgbClr val="000000"/>
                            </a:solidFill>
                            <a:latin typeface="Cambria Math"/>
                          </a:rPr>
                          <m:t>𝑣</m:t>
                        </m:r>
                      </m:e>
                      <m:sub>
                        <m:r>
                          <a:rPr lang="en-US" sz="2400" b="0" i="1" smtClean="0">
                            <a:solidFill>
                              <a:srgbClr val="000000"/>
                            </a:solidFill>
                            <a:latin typeface="Cambria Math"/>
                          </a:rPr>
                          <m:t>1</m:t>
                        </m:r>
                      </m:sub>
                    </m:sSub>
                    <m:r>
                      <a:rPr lang="en-US" sz="2400" i="1">
                        <a:solidFill>
                          <a:srgbClr val="000000"/>
                        </a:solidFill>
                        <a:latin typeface="Cambria Math"/>
                      </a:rPr>
                      <m:t>=</m:t>
                    </m:r>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9−1=8</m:t>
                    </m:r>
                  </m:oMath>
                </a14:m>
                <a:endParaRPr lang="en-IN" sz="2400" dirty="0">
                  <a:solidFill>
                    <a:srgbClr val="000000"/>
                  </a:solidFill>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132961" y="3148090"/>
                <a:ext cx="5769080" cy="461665"/>
              </a:xfrm>
              <a:prstGeom prst="rect">
                <a:avLst/>
              </a:prstGeom>
              <a:blipFill rotWithShape="1">
                <a:blip r:embed="rId8"/>
                <a:stretch>
                  <a:fillRect l="-1586"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253533" y="3636285"/>
                <a:ext cx="3973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𝑣</m:t>
                          </m:r>
                        </m:e>
                        <m:sub>
                          <m:r>
                            <a:rPr lang="en-US" sz="2400" b="0" i="1" smtClean="0">
                              <a:latin typeface="Cambria Math"/>
                            </a:rPr>
                            <m:t>2</m:t>
                          </m:r>
                        </m:sub>
                      </m:sSub>
                      <m:r>
                        <a:rPr lang="en-US" sz="2400" b="0" i="1" smtClean="0">
                          <a:latin typeface="Cambria Math"/>
                        </a:rPr>
                        <m:t>=</m:t>
                      </m:r>
                      <m:sSub>
                        <m:sSubPr>
                          <m:ctrlPr>
                            <a:rPr lang="en-US" sz="2400" i="1" spc="100">
                              <a:latin typeface="Cambria Math"/>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r>
                        <a:rPr lang="en-US" sz="2400" b="0" i="1" spc="100" smtClean="0">
                          <a:latin typeface="Cambria Math"/>
                        </a:rPr>
                        <m:t>=13−1=12</m:t>
                      </m:r>
                    </m:oMath>
                  </m:oMathPara>
                </a14:m>
                <a:endParaRPr lang="en-IN"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253533" y="3636285"/>
                <a:ext cx="3973395" cy="461665"/>
              </a:xfrm>
              <a:prstGeom prst="rect">
                <a:avLst/>
              </a:prstGeom>
              <a:blipFill rotWithShape="1">
                <a:blip r:embed="rId9"/>
                <a:stretch>
                  <a:fillRect b="-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032008" y="4097950"/>
                <a:ext cx="41055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𝐹</m:t>
                          </m:r>
                        </m:e>
                        <m:sub>
                          <m:r>
                            <a:rPr lang="en-US" sz="2400" b="0" i="1" smtClean="0">
                              <a:latin typeface="Cambria Math"/>
                            </a:rPr>
                            <m:t>0.05</m:t>
                          </m:r>
                        </m:sub>
                      </m:sSub>
                      <m:d>
                        <m:dPr>
                          <m:ctrlPr>
                            <a:rPr lang="en-IN" sz="2400" i="1" smtClean="0">
                              <a:latin typeface="Cambria Math"/>
                            </a:rPr>
                          </m:ctrlPr>
                        </m:dPr>
                        <m:e>
                          <m:sSub>
                            <m:sSubPr>
                              <m:ctrlPr>
                                <a:rPr lang="en-US" sz="2400" i="1">
                                  <a:solidFill>
                                    <a:srgbClr val="000000"/>
                                  </a:solidFill>
                                  <a:latin typeface="Cambria Math"/>
                                </a:rPr>
                              </m:ctrlPr>
                            </m:sSubPr>
                            <m:e>
                              <m:r>
                                <a:rPr lang="en-US" sz="2400" i="1">
                                  <a:solidFill>
                                    <a:srgbClr val="000000"/>
                                  </a:solidFill>
                                  <a:latin typeface="Cambria Math"/>
                                </a:rPr>
                                <m:t>𝑣</m:t>
                              </m:r>
                            </m:e>
                            <m:sub>
                              <m:r>
                                <a:rPr lang="en-US" sz="2400" i="1">
                                  <a:solidFill>
                                    <a:srgbClr val="000000"/>
                                  </a:solidFill>
                                  <a:latin typeface="Cambria Math"/>
                                </a:rPr>
                                <m:t>1</m:t>
                              </m:r>
                            </m:sub>
                          </m:sSub>
                          <m:r>
                            <a:rPr lang="en-US" sz="2400" b="0" i="1" smtClean="0">
                              <a:latin typeface="Cambria Math"/>
                            </a:rPr>
                            <m:t>=8,</m:t>
                          </m:r>
                          <m:sSub>
                            <m:sSubPr>
                              <m:ctrlPr>
                                <a:rPr lang="en-IN" sz="2400" i="1">
                                  <a:latin typeface="Cambria Math"/>
                                </a:rPr>
                              </m:ctrlPr>
                            </m:sSubPr>
                            <m:e>
                              <m:r>
                                <a:rPr lang="en-US" sz="2400" i="1">
                                  <a:latin typeface="Cambria Math"/>
                                </a:rPr>
                                <m:t>𝑣</m:t>
                              </m:r>
                            </m:e>
                            <m:sub>
                              <m:r>
                                <a:rPr lang="en-US" sz="2400" i="1">
                                  <a:latin typeface="Cambria Math"/>
                                </a:rPr>
                                <m:t>2</m:t>
                              </m:r>
                            </m:sub>
                          </m:sSub>
                          <m:r>
                            <a:rPr lang="en-US" sz="2400" b="0" i="1" smtClean="0">
                              <a:latin typeface="Cambria Math"/>
                            </a:rPr>
                            <m:t>=12</m:t>
                          </m:r>
                        </m:e>
                      </m:d>
                      <m:r>
                        <a:rPr lang="en-US" sz="2400" b="0" i="1" smtClean="0">
                          <a:latin typeface="Cambria Math"/>
                        </a:rPr>
                        <m:t>=2.85</m:t>
                      </m:r>
                    </m:oMath>
                  </m:oMathPara>
                </a14:m>
                <a:endParaRPr lang="en-IN"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032008" y="4097950"/>
                <a:ext cx="4105547" cy="461665"/>
              </a:xfrm>
              <a:prstGeom prst="rect">
                <a:avLst/>
              </a:prstGeom>
              <a:blipFill rotWithShape="1">
                <a:blip r:embed="rId10"/>
                <a:stretch>
                  <a:fillRect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177519" y="4504348"/>
                <a:ext cx="5976686" cy="2308324"/>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r>
                      <a:rPr lang="en-US" sz="2400" b="0" i="1" spc="100" smtClean="0">
                        <a:solidFill>
                          <a:srgbClr val="000000"/>
                        </a:solidFill>
                        <a:latin typeface="Cambria Math"/>
                      </a:rPr>
                      <m:t>𝐹</m:t>
                    </m:r>
                    <m:r>
                      <a:rPr lang="en-US" sz="2400" b="0" i="1" spc="100" smtClean="0">
                        <a:solidFill>
                          <a:srgbClr val="000000"/>
                        </a:solidFill>
                        <a:latin typeface="Cambria Math"/>
                      </a:rPr>
                      <m:t>&lt;</m:t>
                    </m:r>
                    <m:sSub>
                      <m:sSubPr>
                        <m:ctrlPr>
                          <a:rPr lang="en-US" sz="2400" i="1">
                            <a:solidFill>
                              <a:srgbClr val="000000"/>
                            </a:solidFill>
                            <a:latin typeface="Cambria Math"/>
                          </a:rPr>
                        </m:ctrlPr>
                      </m:sSubPr>
                      <m:e>
                        <m:r>
                          <a:rPr lang="en-US" sz="2400" b="0" i="1" smtClean="0">
                            <a:solidFill>
                              <a:srgbClr val="000000"/>
                            </a:solidFill>
                            <a:latin typeface="Cambria Math"/>
                          </a:rPr>
                          <m:t>𝐹</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 e. , the samples can </a:t>
                </a:r>
              </a:p>
              <a:p>
                <a:pPr algn="just"/>
                <a:r>
                  <a:rPr lang="en-IN" sz="2400" spc="100" dirty="0">
                    <a:solidFill>
                      <a:srgbClr val="000000"/>
                    </a:solidFill>
                    <a:latin typeface="Calibri" pitchFamily="34" charset="0"/>
                  </a:rPr>
                  <a:t>        be regarded as drawn from normal </a:t>
                </a:r>
              </a:p>
              <a:p>
                <a:pPr algn="just"/>
                <a:r>
                  <a:rPr lang="en-IN" sz="2400" spc="100" dirty="0">
                    <a:solidFill>
                      <a:srgbClr val="000000"/>
                    </a:solidFill>
                    <a:latin typeface="Calibri" pitchFamily="34" charset="0"/>
                  </a:rPr>
                  <a:t>        population with same SD.</a:t>
                </a:r>
              </a:p>
            </p:txBody>
          </p:sp>
        </mc:Choice>
        <mc:Fallback xmlns="">
          <p:sp>
            <p:nvSpPr>
              <p:cNvPr id="20" name="TextBox 19"/>
              <p:cNvSpPr txBox="1">
                <a:spLocks noRot="1" noChangeAspect="1" noMove="1" noResize="1" noEditPoints="1" noAdjustHandles="1" noChangeArrowheads="1" noChangeShapeType="1" noTextEdit="1"/>
              </p:cNvSpPr>
              <p:nvPr/>
            </p:nvSpPr>
            <p:spPr>
              <a:xfrm>
                <a:off x="6177519" y="4504348"/>
                <a:ext cx="5976686" cy="2308324"/>
              </a:xfrm>
              <a:prstGeom prst="rect">
                <a:avLst/>
              </a:prstGeom>
              <a:blipFill rotWithShape="1">
                <a:blip r:embed="rId11"/>
                <a:stretch>
                  <a:fillRect l="-1529" t="-2111" r="-1529" b="-5013"/>
                </a:stretch>
              </a:blipFill>
            </p:spPr>
            <p:txBody>
              <a:bodyPr/>
              <a:lstStyle/>
              <a:p>
                <a:r>
                  <a:rPr lang="en-IN">
                    <a:noFill/>
                  </a:rPr>
                  <a:t> </a:t>
                </a:r>
              </a:p>
            </p:txBody>
          </p:sp>
        </mc:Fallback>
      </mc:AlternateContent>
    </p:spTree>
    <p:extLst>
      <p:ext uri="{BB962C8B-B14F-4D97-AF65-F5344CB8AC3E}">
        <p14:creationId xmlns:p14="http://schemas.microsoft.com/office/powerpoint/2010/main" val="767114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1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1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Effect transition="in" filter="wipe(left)">
                                      <p:cBhvr>
                                        <p:cTn id="39" dur="1000"/>
                                        <p:tgtEl>
                                          <p:spTgt spid="9">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10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10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10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animEffect transition="in" filter="wipe(left)">
                                      <p:cBhvr>
                                        <p:cTn id="59" dur="1000"/>
                                        <p:tgtEl>
                                          <p:spTgt spid="17">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10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Effect transition="in" filter="wipe(left)">
                                      <p:cBhvr>
                                        <p:cTn id="69" dur="1000"/>
                                        <p:tgtEl>
                                          <p:spTgt spid="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wipe(left)">
                                      <p:cBhvr>
                                        <p:cTn id="74" dur="1000"/>
                                        <p:tgtEl>
                                          <p:spTgt spid="19"/>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5" grpId="0"/>
      <p:bldP spid="18" grpId="0"/>
      <p:bldP spid="7" grpId="0"/>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3046988"/>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a:t>
            </a:r>
          </a:p>
          <a:p>
            <a:pPr algn="just"/>
            <a:r>
              <a:rPr lang="en-US" sz="2400" spc="100" dirty="0">
                <a:solidFill>
                  <a:srgbClr val="000000"/>
                </a:solidFill>
                <a:latin typeface="Calibri" pitchFamily="34" charset="0"/>
              </a:rPr>
              <a:t>In a test given to two groups of students drawn from two normal populations, the marks obtained were as follows:</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Examine at 5% level, whether the two populations have the same variances.</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1379383" y="2565066"/>
                <a:ext cx="5143613" cy="863634"/>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9</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7,</m:t>
                    </m:r>
                    <m:acc>
                      <m:accPr>
                        <m:chr m:val="̅"/>
                        <m:ctrlPr>
                          <a:rPr lang="en-US" sz="2400" b="0" i="1" smtClean="0">
                            <a:solidFill>
                              <a:srgbClr val="000000"/>
                            </a:solidFill>
                            <a:latin typeface="Cambria Math"/>
                          </a:rPr>
                        </m:ctrlPr>
                      </m:accPr>
                      <m:e>
                        <m:r>
                          <a:rPr lang="en-US" sz="2400" b="0" i="1" smtClean="0">
                            <a:solidFill>
                              <a:srgbClr val="000000"/>
                            </a:solidFill>
                            <a:latin typeface="Cambria Math"/>
                          </a:rPr>
                          <m:t>𝑥</m:t>
                        </m:r>
                      </m:e>
                    </m:acc>
                    <m:r>
                      <a:rPr lang="en-US" sz="2400" i="1">
                        <a:solidFill>
                          <a:srgbClr val="000000"/>
                        </a:solidFill>
                        <a:latin typeface="Cambria Math"/>
                      </a:rPr>
                      <m:t>=37,</m:t>
                    </m:r>
                    <m:acc>
                      <m:accPr>
                        <m:chr m:val="̅"/>
                        <m:ctrlPr>
                          <a:rPr lang="en-US" sz="2400" i="1">
                            <a:solidFill>
                              <a:srgbClr val="000000"/>
                            </a:solidFill>
                            <a:latin typeface="Cambria Math"/>
                          </a:rPr>
                        </m:ctrlPr>
                      </m:accPr>
                      <m:e>
                        <m:r>
                          <a:rPr lang="en-US" sz="2400" b="0" i="1" smtClean="0">
                            <a:solidFill>
                              <a:srgbClr val="000000"/>
                            </a:solidFill>
                            <a:latin typeface="Cambria Math"/>
                          </a:rPr>
                          <m:t>𝑦</m:t>
                        </m:r>
                      </m:e>
                    </m:acc>
                    <m:r>
                      <a:rPr lang="en-US" sz="2400" i="1">
                        <a:solidFill>
                          <a:srgbClr val="000000"/>
                        </a:solidFill>
                        <a:latin typeface="Cambria Math"/>
                      </a:rPr>
                      <m:t>=3</m:t>
                    </m:r>
                    <m:r>
                      <a:rPr lang="en-US" sz="2400" b="0" i="1" smtClean="0">
                        <a:solidFill>
                          <a:srgbClr val="000000"/>
                        </a:solidFill>
                        <a:latin typeface="Cambria Math"/>
                      </a:rPr>
                      <m:t>4,</m:t>
                    </m:r>
                  </m:oMath>
                </a14:m>
                <a:endParaRPr lang="en-US" sz="2400" b="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sz="2400" i="1" spc="100">
                              <a:latin typeface="Cambria Math"/>
                            </a:rPr>
                          </m:ctrlPr>
                        </m:sSubPr>
                        <m:e>
                          <m:r>
                            <a:rPr lang="en-US" sz="2400" i="1" spc="100">
                              <a:latin typeface="Cambria Math"/>
                            </a:rPr>
                            <m:t>𝑠</m:t>
                          </m:r>
                        </m:e>
                        <m:sub>
                          <m:r>
                            <a:rPr lang="en-US" sz="2400" i="1" spc="100">
                              <a:latin typeface="Cambria Math"/>
                            </a:rPr>
                            <m:t>1</m:t>
                          </m:r>
                        </m:sub>
                      </m:sSub>
                      <m:r>
                        <a:rPr lang="en-US" sz="2400" b="0" i="1" spc="100" smtClean="0">
                          <a:latin typeface="Cambria Math"/>
                        </a:rPr>
                        <m:t>=11.225,</m:t>
                      </m:r>
                      <m:sSub>
                        <m:sSubPr>
                          <m:ctrlPr>
                            <a:rPr lang="en-US" sz="2400" i="1" spc="100">
                              <a:latin typeface="Cambria Math"/>
                            </a:rPr>
                          </m:ctrlPr>
                        </m:sSubPr>
                        <m:e>
                          <m:r>
                            <a:rPr lang="en-US" sz="2400" i="1" spc="100">
                              <a:latin typeface="Cambria Math"/>
                            </a:rPr>
                            <m:t>𝑠</m:t>
                          </m:r>
                        </m:e>
                        <m:sub>
                          <m:r>
                            <a:rPr lang="en-US" sz="2400" b="0" i="1" spc="100" smtClean="0">
                              <a:latin typeface="Cambria Math"/>
                            </a:rPr>
                            <m:t>2</m:t>
                          </m:r>
                        </m:sub>
                      </m:sSub>
                      <m:r>
                        <a:rPr lang="en-US" sz="2400" b="0" i="1" spc="100" smtClean="0">
                          <a:latin typeface="Cambria Math"/>
                        </a:rPr>
                        <m:t>=7.426</m:t>
                      </m:r>
                    </m:oMath>
                  </m:oMathPara>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379383" y="2565066"/>
                <a:ext cx="5143613" cy="863634"/>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075919" y="2642379"/>
            <a:ext cx="0" cy="4046731"/>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61172" y="4855349"/>
                <a:ext cx="6071789" cy="835998"/>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Sup>
                      <m:sSubSupPr>
                        <m:ctrlPr>
                          <a:rPr lang="en-US" sz="2400" i="1" spc="100" smtClean="0">
                            <a:solidFill>
                              <a:srgbClr val="000000"/>
                            </a:solidFill>
                            <a:latin typeface="Cambria Math"/>
                          </a:rPr>
                        </m:ctrlPr>
                      </m:sSubSupPr>
                      <m:e>
                        <m:r>
                          <a:rPr lang="en-US" sz="2400" i="1" spc="100" smtClean="0">
                            <a:solidFill>
                              <a:srgbClr val="000000"/>
                            </a:solidFill>
                            <a:latin typeface="Cambria Math"/>
                            <a:ea typeface="Cambria Math"/>
                          </a:rPr>
                          <m:t>𝜎</m:t>
                        </m:r>
                      </m:e>
                      <m:sub>
                        <m:r>
                          <a:rPr lang="en-US" sz="2400" b="0" i="1" spc="100" smtClean="0">
                            <a:solidFill>
                              <a:srgbClr val="000000"/>
                            </a:solidFill>
                            <a:latin typeface="Cambria Math"/>
                          </a:rPr>
                          <m:t>1</m:t>
                        </m:r>
                      </m:sub>
                      <m:sup>
                        <m:r>
                          <a:rPr lang="en-US" sz="2400" b="0" i="1" spc="100" smtClean="0">
                            <a:solidFill>
                              <a:srgbClr val="000000"/>
                            </a:solidFill>
                            <a:latin typeface="Cambria Math"/>
                          </a:rPr>
                          <m:t>2</m:t>
                        </m:r>
                      </m:sup>
                    </m:sSubSup>
                    <m:r>
                      <a:rPr lang="en-US" sz="2400" b="0" i="1" spc="100" smtClean="0">
                        <a:solidFill>
                          <a:srgbClr val="000000"/>
                        </a:solidFill>
                        <a:latin typeface="Cambria Math"/>
                      </a:rPr>
                      <m:t>=</m:t>
                    </m:r>
                    <m:sSubSup>
                      <m:sSubSupPr>
                        <m:ctrlPr>
                          <a:rPr lang="en-US" sz="2400" i="1" spc="100">
                            <a:solidFill>
                              <a:srgbClr val="000000"/>
                            </a:solidFill>
                            <a:latin typeface="Cambria Math"/>
                          </a:rPr>
                        </m:ctrlPr>
                      </m:sSubSupPr>
                      <m:e>
                        <m:r>
                          <a:rPr lang="en-US" sz="2400" i="1" spc="100">
                            <a:solidFill>
                              <a:srgbClr val="000000"/>
                            </a:solidFill>
                            <a:latin typeface="Cambria Math"/>
                            <a:ea typeface="Cambria Math"/>
                          </a:rPr>
                          <m:t>𝜎</m:t>
                        </m:r>
                      </m:e>
                      <m:sub>
                        <m:r>
                          <a:rPr lang="en-US" sz="2400" b="0" i="1" spc="100" smtClean="0">
                            <a:solidFill>
                              <a:srgbClr val="000000"/>
                            </a:solidFill>
                            <a:latin typeface="Cambria Math"/>
                            <a:ea typeface="Cambria Math"/>
                          </a:rPr>
                          <m:t>2</m:t>
                        </m:r>
                      </m:sub>
                      <m:sup>
                        <m:r>
                          <a:rPr lang="en-US" sz="2400" i="1" spc="100">
                            <a:solidFill>
                              <a:srgbClr val="000000"/>
                            </a:solidFill>
                            <a:latin typeface="Cambria Math"/>
                          </a:rPr>
                          <m:t>2</m:t>
                        </m:r>
                      </m:sup>
                    </m:sSubSup>
                  </m:oMath>
                </a14:m>
                <a:r>
                  <a:rPr lang="en-US" sz="2400" spc="100" dirty="0">
                    <a:solidFill>
                      <a:srgbClr val="000000"/>
                    </a:solidFill>
                    <a:latin typeface="Calibri" pitchFamily="34" charset="0"/>
                  </a:rPr>
                  <a:t>, i.e., the two populations have same variances.</a:t>
                </a:r>
              </a:p>
            </p:txBody>
          </p:sp>
        </mc:Choice>
        <mc:Fallback xmlns="">
          <p:sp>
            <p:nvSpPr>
              <p:cNvPr id="9" name="TextBox 8"/>
              <p:cNvSpPr txBox="1">
                <a:spLocks noRot="1" noChangeAspect="1" noMove="1" noResize="1" noEditPoints="1" noAdjustHandles="1" noChangeArrowheads="1" noChangeShapeType="1" noTextEdit="1"/>
              </p:cNvSpPr>
              <p:nvPr/>
            </p:nvSpPr>
            <p:spPr>
              <a:xfrm>
                <a:off x="61172" y="4855349"/>
                <a:ext cx="6071789" cy="835998"/>
              </a:xfrm>
              <a:prstGeom prst="rect">
                <a:avLst/>
              </a:prstGeom>
              <a:blipFill rotWithShape="1">
                <a:blip r:embed="rId3"/>
                <a:stretch>
                  <a:fillRect l="-1506" t="-5797" r="-803" b="-152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84397" y="5595325"/>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Sup>
                      <m:sSubSupPr>
                        <m:ctrlPr>
                          <a:rPr lang="en-US" sz="2400" i="1" spc="100">
                            <a:solidFill>
                              <a:srgbClr val="000000"/>
                            </a:solidFill>
                            <a:latin typeface="Cambria Math"/>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rPr>
                          <m:t>1</m:t>
                        </m:r>
                      </m:sub>
                      <m:sup>
                        <m:r>
                          <a:rPr lang="en-US" sz="2400" i="1" spc="100">
                            <a:solidFill>
                              <a:srgbClr val="000000"/>
                            </a:solidFill>
                            <a:latin typeface="Cambria Math"/>
                          </a:rPr>
                          <m:t>2</m:t>
                        </m:r>
                      </m:sup>
                    </m:sSubSup>
                    <m:r>
                      <a:rPr lang="en-US" sz="2400" b="0" i="1" spc="100" smtClean="0">
                        <a:solidFill>
                          <a:srgbClr val="000000"/>
                        </a:solidFill>
                        <a:latin typeface="Cambria Math"/>
                      </a:rPr>
                      <m:t>&gt;</m:t>
                    </m:r>
                    <m:sSubSup>
                      <m:sSubSupPr>
                        <m:ctrlPr>
                          <a:rPr lang="en-US" sz="2400" i="1" spc="100">
                            <a:solidFill>
                              <a:srgbClr val="000000"/>
                            </a:solidFill>
                            <a:latin typeface="Cambria Math"/>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ea typeface="Cambria Math"/>
                          </a:rPr>
                          <m:t>2</m:t>
                        </m:r>
                      </m:sub>
                      <m:sup>
                        <m:r>
                          <a:rPr lang="en-US" sz="2400" i="1" spc="100">
                            <a:solidFill>
                              <a:srgbClr val="000000"/>
                            </a:solidFill>
                            <a:latin typeface="Cambria Math"/>
                          </a:rPr>
                          <m:t>2</m:t>
                        </m:r>
                      </m:sup>
                    </m:sSubSup>
                  </m:oMath>
                </a14:m>
                <a:endParaRPr lang="en-IN" sz="24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4397" y="5595325"/>
                <a:ext cx="6046389" cy="830997"/>
              </a:xfrm>
              <a:prstGeom prst="rect">
                <a:avLst/>
              </a:prstGeom>
              <a:blipFill rotWithShape="1">
                <a:blip r:embed="rId4"/>
                <a:stretch>
                  <a:fillRect l="-1613" t="-6618" b="-14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1099" y="6351007"/>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1099" y="6351007"/>
                <a:ext cx="4965590" cy="461665"/>
              </a:xfrm>
              <a:prstGeom prst="rect">
                <a:avLst/>
              </a:prstGeom>
              <a:blipFill rotWithShape="1">
                <a:blip r:embed="rId5"/>
                <a:stretch>
                  <a:fillRect l="-1966" t="-10526" b="-28947"/>
                </a:stretch>
              </a:blipFill>
            </p:spPr>
            <p:txBody>
              <a:bodyPr/>
              <a:lstStyle/>
              <a:p>
                <a:r>
                  <a:rPr lang="en-IN">
                    <a:noFill/>
                  </a:rPr>
                  <a:t> </a:t>
                </a:r>
              </a:p>
            </p:txBody>
          </p:sp>
        </mc:Fallback>
      </mc:AlternateContent>
      <p:sp>
        <p:nvSpPr>
          <p:cNvPr id="12" name="TextBox 11"/>
          <p:cNvSpPr txBox="1"/>
          <p:nvPr/>
        </p:nvSpPr>
        <p:spPr>
          <a:xfrm>
            <a:off x="6069337" y="2967034"/>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8584329" y="2734086"/>
                <a:ext cx="3668565" cy="92756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a:rPr>
                        <m:t>𝐹</m:t>
                      </m:r>
                      <m:r>
                        <a:rPr lang="en-US" sz="2400" b="0" i="1" smtClean="0">
                          <a:solidFill>
                            <a:srgbClr val="000000"/>
                          </a:solidFill>
                          <a:latin typeface="Cambria Math"/>
                        </a:rPr>
                        <m:t>=</m:t>
                      </m:r>
                      <m:f>
                        <m:fPr>
                          <m:ctrlPr>
                            <a:rPr lang="en-US" sz="2400" b="0" i="1" smtClean="0">
                              <a:solidFill>
                                <a:srgbClr val="000000"/>
                              </a:solidFill>
                              <a:latin typeface="Cambria Math"/>
                            </a:rPr>
                          </m:ctrlPr>
                        </m:fPr>
                        <m:num>
                          <m:sSubSup>
                            <m:sSubSupPr>
                              <m:ctrlPr>
                                <a:rPr lang="en-US" sz="2400" i="1" spc="100">
                                  <a:latin typeface="Cambria Math"/>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num>
                        <m:den>
                          <m:sSubSup>
                            <m:sSubSupPr>
                              <m:ctrlPr>
                                <a:rPr lang="en-US" sz="2400" i="1" spc="100">
                                  <a:latin typeface="Cambria Math"/>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den>
                      </m:f>
                      <m:r>
                        <a:rPr lang="en-US" sz="2400" b="0" i="1" smtClean="0">
                          <a:solidFill>
                            <a:srgbClr val="000000"/>
                          </a:solidFill>
                          <a:latin typeface="Cambria Math"/>
                        </a:rPr>
                        <m:t>=</m:t>
                      </m:r>
                      <m:f>
                        <m:fPr>
                          <m:ctrlPr>
                            <a:rPr lang="en-US" sz="2400" b="0" i="1" smtClean="0">
                              <a:solidFill>
                                <a:srgbClr val="000000"/>
                              </a:solidFill>
                              <a:latin typeface="Cambria Math"/>
                            </a:rPr>
                          </m:ctrlPr>
                        </m:fPr>
                        <m:num>
                          <m:r>
                            <a:rPr lang="en-US" sz="2400" b="0" i="1" smtClean="0">
                              <a:solidFill>
                                <a:srgbClr val="000000"/>
                              </a:solidFill>
                              <a:latin typeface="Cambria Math"/>
                            </a:rPr>
                            <m:t>141.75</m:t>
                          </m:r>
                        </m:num>
                        <m:den>
                          <m:r>
                            <a:rPr lang="en-US" sz="2400" b="0" i="1" smtClean="0">
                              <a:solidFill>
                                <a:srgbClr val="000000"/>
                              </a:solidFill>
                              <a:latin typeface="Cambria Math"/>
                            </a:rPr>
                            <m:t>64.33</m:t>
                          </m:r>
                        </m:den>
                      </m:f>
                      <m:r>
                        <a:rPr lang="en-US" sz="2400" b="0" i="1" smtClean="0">
                          <a:solidFill>
                            <a:srgbClr val="000000"/>
                          </a:solidFill>
                          <a:latin typeface="Cambria Math"/>
                        </a:rPr>
                        <m:t>=2.203</m:t>
                      </m:r>
                    </m:oMath>
                  </m:oMathPara>
                </a14:m>
                <a:endParaRPr lang="en-IN" sz="24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584329" y="2734086"/>
                <a:ext cx="3668565" cy="927562"/>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327852" y="3250028"/>
                <a:ext cx="5496120" cy="1706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pc="100" smtClean="0">
                              <a:latin typeface="Cambria Math"/>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a:rPr>
                          </m:ctrlPr>
                        </m:fPr>
                        <m:num>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sSubSup>
                            <m:sSubSupPr>
                              <m:ctrlPr>
                                <a:rPr lang="en-US" sz="2400" i="1" spc="100">
                                  <a:latin typeface="Cambria Math"/>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num>
                        <m:den>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r>
                        <a:rPr lang="en-US" sz="2400" b="0" i="1" spc="100" smtClean="0">
                          <a:latin typeface="Cambria Math"/>
                        </a:rPr>
                        <m:t>=</m:t>
                      </m:r>
                      <m:f>
                        <m:fPr>
                          <m:ctrlPr>
                            <a:rPr lang="en-US" sz="2400" b="0" i="1" spc="100" smtClean="0">
                              <a:latin typeface="Cambria Math"/>
                            </a:rPr>
                          </m:ctrlPr>
                        </m:fPr>
                        <m:num>
                          <m:r>
                            <a:rPr lang="en-US" sz="2400" b="0" i="1" spc="100" smtClean="0">
                              <a:latin typeface="Cambria Math"/>
                            </a:rPr>
                            <m:t>9</m:t>
                          </m:r>
                          <m:sSup>
                            <m:sSupPr>
                              <m:ctrlPr>
                                <a:rPr lang="en-US" sz="2400" b="0" i="1" spc="100" smtClean="0">
                                  <a:latin typeface="Cambria Math"/>
                                </a:rPr>
                              </m:ctrlPr>
                            </m:sSupPr>
                            <m:e>
                              <m:d>
                                <m:dPr>
                                  <m:ctrlPr>
                                    <a:rPr lang="en-US" sz="2400" b="0" i="1" spc="100" smtClean="0">
                                      <a:latin typeface="Cambria Math"/>
                                    </a:rPr>
                                  </m:ctrlPr>
                                </m:dPr>
                                <m:e>
                                  <m:r>
                                    <a:rPr lang="en-US" sz="2400" b="0" i="1" spc="100" smtClean="0">
                                      <a:latin typeface="Cambria Math"/>
                                    </a:rPr>
                                    <m:t>11.2225</m:t>
                                  </m:r>
                                </m:e>
                              </m:d>
                            </m:e>
                            <m:sup>
                              <m:r>
                                <a:rPr lang="en-US" sz="2400" b="0" i="1" spc="100" smtClean="0">
                                  <a:latin typeface="Cambria Math"/>
                                </a:rPr>
                                <m:t>2</m:t>
                              </m:r>
                            </m:sup>
                          </m:sSup>
                        </m:num>
                        <m:den>
                          <m:r>
                            <a:rPr lang="en-US" sz="2400" b="0" i="1" spc="100" smtClean="0">
                              <a:latin typeface="Cambria Math"/>
                            </a:rPr>
                            <m:t>9−1</m:t>
                          </m:r>
                        </m:den>
                      </m:f>
                      <m:r>
                        <a:rPr lang="en-US" sz="2400" b="0" i="1" spc="100" smtClean="0">
                          <a:latin typeface="Cambria Math"/>
                        </a:rPr>
                        <m:t>=141.75</m:t>
                      </m:r>
                    </m:oMath>
                  </m:oMathPara>
                </a14:m>
                <a:endParaRPr lang="en-US" sz="2400" spc="100" dirty="0">
                  <a:latin typeface="Calibri" pitchFamily="34" charset="0"/>
                </a:endParaRPr>
              </a:p>
              <a:p>
                <a:pPr/>
                <a14:m>
                  <m:oMathPara xmlns:m="http://schemas.openxmlformats.org/officeDocument/2006/math">
                    <m:oMathParaPr>
                      <m:jc m:val="centerGroup"/>
                    </m:oMathParaPr>
                    <m:oMath xmlns:m="http://schemas.openxmlformats.org/officeDocument/2006/math">
                      <m:sSubSup>
                        <m:sSubSupPr>
                          <m:ctrlPr>
                            <a:rPr lang="en-US" sz="2400" i="1" spc="100">
                              <a:latin typeface="Cambria Math"/>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a:rPr>
                          </m:ctrlPr>
                        </m:fPr>
                        <m:num>
                          <m:sSub>
                            <m:sSubPr>
                              <m:ctrlPr>
                                <a:rPr lang="en-US" sz="2400" i="1" spc="100">
                                  <a:latin typeface="Cambria Math"/>
                                </a:rPr>
                              </m:ctrlPr>
                            </m:sSubPr>
                            <m:e>
                              <m:r>
                                <a:rPr lang="en-US" sz="2400" i="1" spc="100">
                                  <a:latin typeface="Cambria Math"/>
                                </a:rPr>
                                <m:t>𝑛</m:t>
                              </m:r>
                            </m:e>
                            <m:sub>
                              <m:r>
                                <a:rPr lang="en-US" sz="2400" i="1" spc="100">
                                  <a:latin typeface="Cambria Math"/>
                                </a:rPr>
                                <m:t>2</m:t>
                              </m:r>
                            </m:sub>
                          </m:sSub>
                          <m:sSubSup>
                            <m:sSubSupPr>
                              <m:ctrlPr>
                                <a:rPr lang="en-US" sz="2400" i="1" spc="100">
                                  <a:latin typeface="Cambria Math"/>
                                </a:rPr>
                              </m:ctrlPr>
                            </m:sSubSupPr>
                            <m:e>
                              <m:r>
                                <a:rPr lang="en-US" sz="2400" i="1" spc="100">
                                  <a:latin typeface="Cambria Math"/>
                                </a:rPr>
                                <m:t>𝑠</m:t>
                              </m:r>
                            </m:e>
                            <m:sub>
                              <m:r>
                                <a:rPr lang="en-US" sz="2400" i="1" spc="100">
                                  <a:latin typeface="Cambria Math"/>
                                </a:rPr>
                                <m:t>2</m:t>
                              </m:r>
                            </m:sub>
                            <m:sup>
                              <m:r>
                                <a:rPr lang="en-US" sz="2400" i="1" spc="100">
                                  <a:latin typeface="Cambria Math"/>
                                </a:rPr>
                                <m:t>2</m:t>
                              </m:r>
                            </m:sup>
                          </m:sSubSup>
                        </m:num>
                        <m:den>
                          <m:sSub>
                            <m:sSubPr>
                              <m:ctrlPr>
                                <a:rPr lang="en-US" sz="2400" i="1" spc="100">
                                  <a:latin typeface="Cambria Math"/>
                                </a:rPr>
                              </m:ctrlPr>
                            </m:sSubPr>
                            <m:e>
                              <m:r>
                                <a:rPr lang="en-US" sz="2400" i="1" spc="100">
                                  <a:latin typeface="Cambria Math"/>
                                </a:rPr>
                                <m:t>𝑛</m:t>
                              </m:r>
                            </m:e>
                            <m:sub>
                              <m:r>
                                <a:rPr lang="en-US" sz="2400" i="1" spc="100">
                                  <a:latin typeface="Cambria Math"/>
                                </a:rPr>
                                <m:t>2</m:t>
                              </m:r>
                            </m:sub>
                          </m:sSub>
                          <m:r>
                            <a:rPr lang="en-US" sz="2400" i="1" spc="100">
                              <a:latin typeface="Cambria Math"/>
                            </a:rPr>
                            <m:t>−1</m:t>
                          </m:r>
                        </m:den>
                      </m:f>
                      <m:r>
                        <a:rPr lang="en-US" sz="2400" i="1" spc="100">
                          <a:latin typeface="Cambria Math"/>
                        </a:rPr>
                        <m:t> </m:t>
                      </m:r>
                      <m:r>
                        <a:rPr lang="en-US" sz="2400" b="0" i="1" spc="100" smtClean="0">
                          <a:latin typeface="Cambria Math"/>
                        </a:rPr>
                        <m:t>=</m:t>
                      </m:r>
                      <m:f>
                        <m:fPr>
                          <m:ctrlPr>
                            <a:rPr lang="en-US" sz="2400" b="0" i="1" spc="100" smtClean="0">
                              <a:latin typeface="Cambria Math"/>
                            </a:rPr>
                          </m:ctrlPr>
                        </m:fPr>
                        <m:num>
                          <m:r>
                            <a:rPr lang="en-US" sz="2400" b="0" i="1" spc="100" smtClean="0">
                              <a:latin typeface="Cambria Math"/>
                            </a:rPr>
                            <m:t>7</m:t>
                          </m:r>
                          <m:sSup>
                            <m:sSupPr>
                              <m:ctrlPr>
                                <a:rPr lang="en-US" sz="2400" i="1" spc="100">
                                  <a:latin typeface="Cambria Math"/>
                                </a:rPr>
                              </m:ctrlPr>
                            </m:sSupPr>
                            <m:e>
                              <m:d>
                                <m:dPr>
                                  <m:ctrlPr>
                                    <a:rPr lang="en-US" sz="2400" i="1" spc="100">
                                      <a:latin typeface="Cambria Math"/>
                                    </a:rPr>
                                  </m:ctrlPr>
                                </m:dPr>
                                <m:e>
                                  <m:r>
                                    <a:rPr lang="en-US" sz="2400" b="0" i="1" spc="100" smtClean="0">
                                      <a:latin typeface="Cambria Math"/>
                                    </a:rPr>
                                    <m:t>7.426</m:t>
                                  </m:r>
                                </m:e>
                              </m:d>
                            </m:e>
                            <m:sup>
                              <m:r>
                                <a:rPr lang="en-US" sz="2400" i="1" spc="100">
                                  <a:latin typeface="Cambria Math"/>
                                </a:rPr>
                                <m:t>2</m:t>
                              </m:r>
                            </m:sup>
                          </m:sSup>
                        </m:num>
                        <m:den>
                          <m:r>
                            <a:rPr lang="en-US" sz="2400" b="0" i="1" spc="100" smtClean="0">
                              <a:latin typeface="Cambria Math"/>
                            </a:rPr>
                            <m:t>7−1</m:t>
                          </m:r>
                        </m:den>
                      </m:f>
                      <m:r>
                        <a:rPr lang="en-US" sz="2400" b="0" i="1" spc="100" smtClean="0">
                          <a:latin typeface="Cambria Math"/>
                        </a:rPr>
                        <m:t>=64.3</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327852" y="3250028"/>
                <a:ext cx="5496120" cy="1706621"/>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41670" y="3641673"/>
                <a:ext cx="576908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sSub>
                      <m:sSubPr>
                        <m:ctrlPr>
                          <a:rPr lang="en-US" sz="2400" i="1" smtClean="0">
                            <a:solidFill>
                              <a:srgbClr val="000000"/>
                            </a:solidFill>
                            <a:latin typeface="Cambria Math"/>
                          </a:rPr>
                        </m:ctrlPr>
                      </m:sSubPr>
                      <m:e>
                        <m:r>
                          <a:rPr lang="en-US" sz="2400" b="0" i="1" smtClean="0">
                            <a:solidFill>
                              <a:srgbClr val="000000"/>
                            </a:solidFill>
                            <a:latin typeface="Cambria Math"/>
                          </a:rPr>
                          <m:t>𝑣</m:t>
                        </m:r>
                      </m:e>
                      <m:sub>
                        <m:r>
                          <a:rPr lang="en-US" sz="2400" b="0" i="1" smtClean="0">
                            <a:solidFill>
                              <a:srgbClr val="000000"/>
                            </a:solidFill>
                            <a:latin typeface="Cambria Math"/>
                          </a:rPr>
                          <m:t>1</m:t>
                        </m:r>
                      </m:sub>
                    </m:sSub>
                    <m:r>
                      <a:rPr lang="en-US" sz="2400" i="1">
                        <a:solidFill>
                          <a:srgbClr val="000000"/>
                        </a:solidFill>
                        <a:latin typeface="Cambria Math"/>
                      </a:rPr>
                      <m:t>=</m:t>
                    </m:r>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9−1=8</m:t>
                    </m:r>
                  </m:oMath>
                </a14:m>
                <a:endParaRPr lang="en-IN" sz="2400" dirty="0">
                  <a:solidFill>
                    <a:srgbClr val="000000"/>
                  </a:solidFill>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141670" y="3641673"/>
                <a:ext cx="5769080" cy="461665"/>
              </a:xfrm>
              <a:prstGeom prst="rect">
                <a:avLst/>
              </a:prstGeom>
              <a:blipFill rotWithShape="1">
                <a:blip r:embed="rId8"/>
                <a:stretch>
                  <a:fillRect l="-158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02839" y="4033319"/>
                <a:ext cx="36079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𝑣</m:t>
                          </m:r>
                        </m:e>
                        <m:sub>
                          <m:r>
                            <a:rPr lang="en-US" sz="2400" b="0" i="1" smtClean="0">
                              <a:latin typeface="Cambria Math"/>
                            </a:rPr>
                            <m:t>2</m:t>
                          </m:r>
                        </m:sub>
                      </m:sSub>
                      <m:r>
                        <a:rPr lang="en-US" sz="2400" b="0" i="1" smtClean="0">
                          <a:latin typeface="Cambria Math"/>
                        </a:rPr>
                        <m:t>=</m:t>
                      </m:r>
                      <m:sSub>
                        <m:sSubPr>
                          <m:ctrlPr>
                            <a:rPr lang="en-US" sz="2400" i="1" spc="100">
                              <a:latin typeface="Cambria Math"/>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r>
                        <a:rPr lang="en-US" sz="2400" b="0" i="1" spc="100" smtClean="0">
                          <a:latin typeface="Cambria Math"/>
                        </a:rPr>
                        <m:t>=7−1=6</m:t>
                      </m:r>
                    </m:oMath>
                  </m:oMathPara>
                </a14:m>
                <a:endParaRPr lang="en-IN"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302839" y="4033319"/>
                <a:ext cx="3607911" cy="461665"/>
              </a:xfrm>
              <a:prstGeom prst="rect">
                <a:avLst/>
              </a:prstGeom>
              <a:blipFill rotWithShape="1">
                <a:blip r:embed="rId9"/>
                <a:stretch>
                  <a:fillRect b="-1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089673" y="4494984"/>
                <a:ext cx="39356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𝐹</m:t>
                          </m:r>
                        </m:e>
                        <m:sub>
                          <m:r>
                            <a:rPr lang="en-US" sz="2400" b="0" i="1" smtClean="0">
                              <a:latin typeface="Cambria Math"/>
                            </a:rPr>
                            <m:t>0.05</m:t>
                          </m:r>
                        </m:sub>
                      </m:sSub>
                      <m:d>
                        <m:dPr>
                          <m:ctrlPr>
                            <a:rPr lang="en-IN" sz="2400" i="1" smtClean="0">
                              <a:latin typeface="Cambria Math"/>
                            </a:rPr>
                          </m:ctrlPr>
                        </m:dPr>
                        <m:e>
                          <m:sSub>
                            <m:sSubPr>
                              <m:ctrlPr>
                                <a:rPr lang="en-US" sz="2400" i="1">
                                  <a:solidFill>
                                    <a:srgbClr val="000000"/>
                                  </a:solidFill>
                                  <a:latin typeface="Cambria Math"/>
                                </a:rPr>
                              </m:ctrlPr>
                            </m:sSubPr>
                            <m:e>
                              <m:r>
                                <a:rPr lang="en-US" sz="2400" i="1">
                                  <a:solidFill>
                                    <a:srgbClr val="000000"/>
                                  </a:solidFill>
                                  <a:latin typeface="Cambria Math"/>
                                </a:rPr>
                                <m:t>𝑣</m:t>
                              </m:r>
                            </m:e>
                            <m:sub>
                              <m:r>
                                <a:rPr lang="en-US" sz="2400" i="1">
                                  <a:solidFill>
                                    <a:srgbClr val="000000"/>
                                  </a:solidFill>
                                  <a:latin typeface="Cambria Math"/>
                                </a:rPr>
                                <m:t>1</m:t>
                              </m:r>
                            </m:sub>
                          </m:sSub>
                          <m:r>
                            <a:rPr lang="en-US" sz="2400" b="0" i="1" smtClean="0">
                              <a:latin typeface="Cambria Math"/>
                            </a:rPr>
                            <m:t>=8,</m:t>
                          </m:r>
                          <m:sSub>
                            <m:sSubPr>
                              <m:ctrlPr>
                                <a:rPr lang="en-IN" sz="2400" i="1">
                                  <a:latin typeface="Cambria Math"/>
                                </a:rPr>
                              </m:ctrlPr>
                            </m:sSubPr>
                            <m:e>
                              <m:r>
                                <a:rPr lang="en-US" sz="2400" i="1">
                                  <a:latin typeface="Cambria Math"/>
                                </a:rPr>
                                <m:t>𝑣</m:t>
                              </m:r>
                            </m:e>
                            <m:sub>
                              <m:r>
                                <a:rPr lang="en-US" sz="2400" i="1">
                                  <a:latin typeface="Cambria Math"/>
                                </a:rPr>
                                <m:t>2</m:t>
                              </m:r>
                            </m:sub>
                          </m:sSub>
                          <m:r>
                            <a:rPr lang="en-US" sz="2400" b="0" i="1" smtClean="0">
                              <a:latin typeface="Cambria Math"/>
                            </a:rPr>
                            <m:t>=6</m:t>
                          </m:r>
                        </m:e>
                      </m:d>
                      <m:r>
                        <a:rPr lang="en-US" sz="2400" b="0" i="1" smtClean="0">
                          <a:latin typeface="Cambria Math"/>
                        </a:rPr>
                        <m:t>=4.15</m:t>
                      </m:r>
                    </m:oMath>
                  </m:oMathPara>
                </a14:m>
                <a:endParaRPr lang="en-IN"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089673" y="4494984"/>
                <a:ext cx="3935629" cy="461665"/>
              </a:xfrm>
              <a:prstGeom prst="rect">
                <a:avLst/>
              </a:prstGeom>
              <a:blipFill rotWithShape="1">
                <a:blip r:embed="rId10"/>
                <a:stretch>
                  <a:fillRect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075919" y="4873680"/>
                <a:ext cx="6078286"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r>
                      <a:rPr lang="en-US" sz="2400" b="0" i="1" spc="100" smtClean="0">
                        <a:solidFill>
                          <a:srgbClr val="000000"/>
                        </a:solidFill>
                        <a:latin typeface="Cambria Math"/>
                      </a:rPr>
                      <m:t>𝐹</m:t>
                    </m:r>
                    <m:r>
                      <a:rPr lang="en-US" sz="2400" b="0" i="1" spc="100" smtClean="0">
                        <a:solidFill>
                          <a:srgbClr val="000000"/>
                        </a:solidFill>
                        <a:latin typeface="Cambria Math"/>
                      </a:rPr>
                      <m:t>&lt;</m:t>
                    </m:r>
                    <m:sSub>
                      <m:sSubPr>
                        <m:ctrlPr>
                          <a:rPr lang="en-US" sz="2400" i="1">
                            <a:solidFill>
                              <a:srgbClr val="000000"/>
                            </a:solidFill>
                            <a:latin typeface="Cambria Math"/>
                          </a:rPr>
                        </m:ctrlPr>
                      </m:sSubPr>
                      <m:e>
                        <m:r>
                          <a:rPr lang="en-US" sz="2400" b="0" i="1" smtClean="0">
                            <a:solidFill>
                              <a:srgbClr val="000000"/>
                            </a:solidFill>
                            <a:latin typeface="Cambria Math"/>
                          </a:rPr>
                          <m:t>𝐹</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 e., </a:t>
                </a:r>
                <a:r>
                  <a:rPr lang="en-US" sz="2400" spc="100" dirty="0">
                    <a:solidFill>
                      <a:srgbClr val="000000"/>
                    </a:solidFill>
                    <a:latin typeface="Calibri" pitchFamily="34" charset="0"/>
                  </a:rPr>
                  <a:t>the two </a:t>
                </a:r>
              </a:p>
              <a:p>
                <a:pPr algn="just"/>
                <a:r>
                  <a:rPr lang="en-US" sz="2400" spc="100" dirty="0">
                    <a:solidFill>
                      <a:srgbClr val="000000"/>
                    </a:solidFill>
                    <a:latin typeface="Calibri" pitchFamily="34" charset="0"/>
                  </a:rPr>
                  <a:t>        populations have same variances</a:t>
                </a:r>
                <a:r>
                  <a:rPr lang="en-IN" sz="2400" spc="100" dirty="0">
                    <a:solidFill>
                      <a:srgbClr val="000000"/>
                    </a:solidFill>
                    <a:latin typeface="Calibri"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6075919" y="4873680"/>
                <a:ext cx="6078286" cy="1938992"/>
              </a:xfrm>
              <a:prstGeom prst="rect">
                <a:avLst/>
              </a:prstGeom>
              <a:blipFill rotWithShape="1">
                <a:blip r:embed="rId11"/>
                <a:stretch>
                  <a:fillRect l="-1605" t="-2508" b="-5956"/>
                </a:stretch>
              </a:blipFill>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2360711509"/>
              </p:ext>
            </p:extLst>
          </p:nvPr>
        </p:nvGraphicFramePr>
        <p:xfrm>
          <a:off x="2493894" y="1269494"/>
          <a:ext cx="8991600" cy="914400"/>
        </p:xfrm>
        <a:graphic>
          <a:graphicData uri="http://schemas.openxmlformats.org/drawingml/2006/table">
            <a:tbl>
              <a:tblPr firstRow="1" bandRow="1">
                <a:tableStyleId>{5C22544A-7EE6-4342-B048-85BDC9FD1C3A}</a:tableStyleId>
              </a:tblPr>
              <a:tblGrid>
                <a:gridCol w="1473202">
                  <a:extLst>
                    <a:ext uri="{9D8B030D-6E8A-4147-A177-3AD203B41FA5}">
                      <a16:colId xmlns:a16="http://schemas.microsoft.com/office/drawing/2014/main" xmlns="" val="20000"/>
                    </a:ext>
                  </a:extLst>
                </a:gridCol>
                <a:gridCol w="93980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863600">
                  <a:extLst>
                    <a:ext uri="{9D8B030D-6E8A-4147-A177-3AD203B41FA5}">
                      <a16:colId xmlns:a16="http://schemas.microsoft.com/office/drawing/2014/main" xmlns="" val="20003"/>
                    </a:ext>
                  </a:extLst>
                </a:gridCol>
                <a:gridCol w="889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812800">
                  <a:extLst>
                    <a:ext uri="{9D8B030D-6E8A-4147-A177-3AD203B41FA5}">
                      <a16:colId xmlns:a16="http://schemas.microsoft.com/office/drawing/2014/main" xmlns="" val="20006"/>
                    </a:ext>
                  </a:extLst>
                </a:gridCol>
                <a:gridCol w="762000">
                  <a:extLst>
                    <a:ext uri="{9D8B030D-6E8A-4147-A177-3AD203B41FA5}">
                      <a16:colId xmlns:a16="http://schemas.microsoft.com/office/drawing/2014/main" xmlns="" val="20007"/>
                    </a:ext>
                  </a:extLst>
                </a:gridCol>
                <a:gridCol w="838200">
                  <a:extLst>
                    <a:ext uri="{9D8B030D-6E8A-4147-A177-3AD203B41FA5}">
                      <a16:colId xmlns:a16="http://schemas.microsoft.com/office/drawing/2014/main" xmlns="" val="20008"/>
                    </a:ext>
                  </a:extLst>
                </a:gridCol>
                <a:gridCol w="812798">
                  <a:extLst>
                    <a:ext uri="{9D8B030D-6E8A-4147-A177-3AD203B41FA5}">
                      <a16:colId xmlns:a16="http://schemas.microsoft.com/office/drawing/2014/main" xmlns="" val="20009"/>
                    </a:ext>
                  </a:extLst>
                </a:gridCol>
              </a:tblGrid>
              <a:tr h="370840">
                <a:tc>
                  <a:txBody>
                    <a:bodyPr/>
                    <a:lstStyle/>
                    <a:p>
                      <a:pPr algn="ctr"/>
                      <a:r>
                        <a:rPr lang="en-US" sz="2400" dirty="0">
                          <a:solidFill>
                            <a:schemeClr val="bg1"/>
                          </a:solidFill>
                          <a:latin typeface="Calibri" pitchFamily="34" charset="0"/>
                        </a:rPr>
                        <a:t>Group I</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18</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20</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36</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50</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49</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36</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34</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49</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41</a:t>
                      </a: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xmlns="" val="10000"/>
                  </a:ext>
                </a:extLst>
              </a:tr>
              <a:tr h="370840">
                <a:tc>
                  <a:txBody>
                    <a:bodyPr/>
                    <a:lstStyle/>
                    <a:p>
                      <a:pPr algn="ctr"/>
                      <a:r>
                        <a:rPr lang="en-US" sz="2400" dirty="0">
                          <a:solidFill>
                            <a:schemeClr val="bg1"/>
                          </a:solidFill>
                          <a:latin typeface="Calibri" pitchFamily="34" charset="0"/>
                        </a:rPr>
                        <a:t>Group II</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29</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28</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26</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44</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46</a:t>
                      </a:r>
                      <a:endParaRPr lang="en-IN" sz="2400" dirty="0">
                        <a:solidFill>
                          <a:schemeClr val="tx1"/>
                        </a:solidFill>
                        <a:latin typeface="Calibri" pitchFamily="34" charset="0"/>
                      </a:endParaRPr>
                    </a:p>
                  </a:txBody>
                  <a:tcPr>
                    <a:solidFill>
                      <a:srgbClr val="D7ED9E"/>
                    </a:solidFill>
                  </a:tcPr>
                </a:tc>
                <a:tc>
                  <a:txBody>
                    <a:bodyPr/>
                    <a:lstStyle/>
                    <a:p>
                      <a:pPr algn="ctr"/>
                      <a:endParaRPr lang="en-IN" sz="2400">
                        <a:solidFill>
                          <a:schemeClr val="tx1"/>
                        </a:solidFill>
                        <a:latin typeface="Calibri" pitchFamily="34" charset="0"/>
                      </a:endParaRPr>
                    </a:p>
                  </a:txBody>
                  <a:tcPr>
                    <a:solidFill>
                      <a:srgbClr val="D7ED9E"/>
                    </a:solidFill>
                  </a:tcPr>
                </a:tc>
                <a:tc>
                  <a:txBody>
                    <a:bodyPr/>
                    <a:lstStyle/>
                    <a:p>
                      <a:pPr algn="ct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6795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1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10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10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
                                            <p:txEl>
                                              <p:pRg st="0" end="0"/>
                                            </p:txEl>
                                          </p:spTgt>
                                        </p:tgtEl>
                                        <p:attrNameLst>
                                          <p:attrName>style.visibility</p:attrName>
                                        </p:attrNameLst>
                                      </p:cBhvr>
                                      <p:to>
                                        <p:strVal val="visible"/>
                                      </p:to>
                                    </p:set>
                                    <p:animEffect transition="in" filter="wipe(left)">
                                      <p:cBhvr>
                                        <p:cTn id="49" dur="1000"/>
                                        <p:tgtEl>
                                          <p:spTgt spid="9">
                                            <p:txEl>
                                              <p:pRg st="0" end="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10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10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left)">
                                      <p:cBhvr>
                                        <p:cTn id="64" dur="10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wipe(left)">
                                      <p:cBhvr>
                                        <p:cTn id="69" dur="1000"/>
                                        <p:tgtEl>
                                          <p:spTgt spid="17">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10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wipe(left)">
                                      <p:cBhvr>
                                        <p:cTn id="79" dur="1000"/>
                                        <p:tgtEl>
                                          <p:spTgt spid="7"/>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left)">
                                      <p:cBhvr>
                                        <p:cTn id="84" dur="10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5" grpId="0"/>
      <p:bldP spid="18" grpId="0"/>
      <p:bldP spid="7" grpId="0"/>
      <p:bldP spid="19"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36</a:t>
            </a:r>
          </a:p>
          <a:p>
            <a:pPr algn="just"/>
            <a:r>
              <a:rPr lang="en-US" sz="2400" spc="100" dirty="0">
                <a:solidFill>
                  <a:srgbClr val="000000"/>
                </a:solidFill>
                <a:latin typeface="Calibri" pitchFamily="34" charset="0"/>
              </a:rPr>
              <a:t>Two nicotine contents in two random samples of tobacco are given below:</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Can we say that two samples came from the same population?.</a:t>
            </a:r>
          </a:p>
          <a:p>
            <a:pPr algn="just"/>
            <a:r>
              <a:rPr lang="en-US" sz="2400" b="1" spc="100" dirty="0">
                <a:solidFill>
                  <a:srgbClr val="000000"/>
                </a:solidFill>
                <a:latin typeface="Calibri" pitchFamily="34" charset="0"/>
              </a:rPr>
              <a:t>Solution</a:t>
            </a:r>
          </a:p>
        </p:txBody>
      </p:sp>
      <mc:AlternateContent xmlns:mc="http://schemas.openxmlformats.org/markup-compatibility/2006" xmlns:a14="http://schemas.microsoft.com/office/drawing/2010/main">
        <mc:Choice Requires="a14">
          <p:sp>
            <p:nvSpPr>
              <p:cNvPr id="4" name="TextBox 3"/>
              <p:cNvSpPr txBox="1"/>
              <p:nvPr/>
            </p:nvSpPr>
            <p:spPr>
              <a:xfrm>
                <a:off x="274704" y="2734086"/>
                <a:ext cx="5143613" cy="863634"/>
              </a:xfrm>
              <a:prstGeom prst="rect">
                <a:avLst/>
              </a:prstGeom>
              <a:noFill/>
            </p:spPr>
            <p:txBody>
              <a:bodyPr wrap="square" rtlCol="0">
                <a:spAutoFit/>
              </a:bodyPr>
              <a:lstStyle/>
              <a:p>
                <a14:m>
                  <m:oMath xmlns:m="http://schemas.openxmlformats.org/officeDocument/2006/math">
                    <m:sSub>
                      <m:sSubPr>
                        <m:ctrlPr>
                          <a:rPr lang="en-US" sz="2400" i="1" smtClean="0">
                            <a:solidFill>
                              <a:srgbClr val="000000"/>
                            </a:solidFill>
                            <a:latin typeface="Cambria Math"/>
                          </a:rPr>
                        </m:ctrlPr>
                      </m:sSubPr>
                      <m:e>
                        <m:r>
                          <a:rPr lang="en-US" sz="2400" b="0" i="1" smtClean="0">
                            <a:solidFill>
                              <a:srgbClr val="000000"/>
                            </a:solidFill>
                            <a:latin typeface="Cambria Math"/>
                          </a:rPr>
                          <m:t>𝑛</m:t>
                        </m:r>
                      </m:e>
                      <m:sub>
                        <m:r>
                          <a:rPr lang="en-US" sz="2400" b="0" i="1" smtClean="0">
                            <a:solidFill>
                              <a:srgbClr val="000000"/>
                            </a:solidFill>
                            <a:latin typeface="Cambria Math"/>
                          </a:rPr>
                          <m:t>1</m:t>
                        </m:r>
                      </m:sub>
                    </m:sSub>
                    <m:r>
                      <a:rPr lang="en-US" sz="2400" i="1" smtClean="0">
                        <a:solidFill>
                          <a:srgbClr val="000000"/>
                        </a:solidFill>
                        <a:latin typeface="Cambria Math"/>
                      </a:rPr>
                      <m:t> =</m:t>
                    </m:r>
                    <m:r>
                      <a:rPr lang="en-US" sz="2400" b="0" i="1" smtClean="0">
                        <a:solidFill>
                          <a:srgbClr val="000000"/>
                        </a:solidFill>
                        <a:latin typeface="Cambria Math"/>
                      </a:rPr>
                      <m:t>5</m:t>
                    </m:r>
                    <m:r>
                      <a:rPr lang="en-US" sz="2400" i="1" smtClean="0">
                        <a:solidFill>
                          <a:srgbClr val="000000"/>
                        </a:solidFill>
                        <a:latin typeface="Cambria Math"/>
                      </a:rPr>
                      <m:t>,</m:t>
                    </m:r>
                  </m:oMath>
                </a14:m>
                <a:r>
                  <a:rPr lang="en-US" sz="2400" dirty="0">
                    <a:solidFill>
                      <a:srgbClr val="000000"/>
                    </a:solidFill>
                  </a:rPr>
                  <a:t> </a:t>
                </a:r>
                <a14:m>
                  <m:oMath xmlns:m="http://schemas.openxmlformats.org/officeDocument/2006/math">
                    <m:sSub>
                      <m:sSubPr>
                        <m:ctrlPr>
                          <a:rPr lang="en-US" sz="2400" i="1">
                            <a:solidFill>
                              <a:srgbClr val="000000"/>
                            </a:solidFill>
                            <a:latin typeface="Cambria Math"/>
                          </a:rPr>
                        </m:ctrlPr>
                      </m:sSubPr>
                      <m:e>
                        <m:r>
                          <a:rPr lang="en-US" sz="2400" i="1">
                            <a:solidFill>
                              <a:srgbClr val="000000"/>
                            </a:solidFill>
                            <a:latin typeface="Cambria Math"/>
                          </a:rPr>
                          <m:t>𝑛</m:t>
                        </m:r>
                      </m:e>
                      <m:sub>
                        <m:r>
                          <a:rPr lang="en-US" sz="2400" b="0" i="1" smtClean="0">
                            <a:solidFill>
                              <a:srgbClr val="000000"/>
                            </a:solidFill>
                            <a:latin typeface="Cambria Math"/>
                          </a:rPr>
                          <m:t>2</m:t>
                        </m:r>
                      </m:sub>
                    </m:sSub>
                    <m:r>
                      <a:rPr lang="en-US" sz="2400" i="1">
                        <a:solidFill>
                          <a:srgbClr val="000000"/>
                        </a:solidFill>
                        <a:latin typeface="Cambria Math"/>
                      </a:rPr>
                      <m:t> =</m:t>
                    </m:r>
                    <m:r>
                      <a:rPr lang="en-US" sz="2400" b="0" i="1" smtClean="0">
                        <a:solidFill>
                          <a:srgbClr val="000000"/>
                        </a:solidFill>
                        <a:latin typeface="Cambria Math"/>
                      </a:rPr>
                      <m:t>6,</m:t>
                    </m:r>
                    <m:acc>
                      <m:accPr>
                        <m:chr m:val="̅"/>
                        <m:ctrlPr>
                          <a:rPr lang="en-US" sz="2400" b="0" i="1" smtClean="0">
                            <a:solidFill>
                              <a:srgbClr val="000000"/>
                            </a:solidFill>
                            <a:latin typeface="Cambria Math"/>
                          </a:rPr>
                        </m:ctrlPr>
                      </m:accPr>
                      <m:e>
                        <m:r>
                          <a:rPr lang="en-US" sz="2400" b="0" i="1" smtClean="0">
                            <a:solidFill>
                              <a:srgbClr val="000000"/>
                            </a:solidFill>
                            <a:latin typeface="Cambria Math"/>
                          </a:rPr>
                          <m:t>𝑥</m:t>
                        </m:r>
                      </m:e>
                    </m:acc>
                    <m:r>
                      <a:rPr lang="en-US" sz="2400" i="1">
                        <a:solidFill>
                          <a:srgbClr val="000000"/>
                        </a:solidFill>
                        <a:latin typeface="Cambria Math"/>
                      </a:rPr>
                      <m:t>=</m:t>
                    </m:r>
                    <m:r>
                      <a:rPr lang="en-US" sz="2400" b="0" i="1" smtClean="0">
                        <a:solidFill>
                          <a:srgbClr val="000000"/>
                        </a:solidFill>
                        <a:latin typeface="Cambria Math"/>
                      </a:rPr>
                      <m:t>24.6</m:t>
                    </m:r>
                    <m:r>
                      <a:rPr lang="en-US" sz="2400" i="1">
                        <a:solidFill>
                          <a:srgbClr val="000000"/>
                        </a:solidFill>
                        <a:latin typeface="Cambria Math"/>
                      </a:rPr>
                      <m:t>,</m:t>
                    </m:r>
                    <m:acc>
                      <m:accPr>
                        <m:chr m:val="̅"/>
                        <m:ctrlPr>
                          <a:rPr lang="en-US" sz="2400" i="1">
                            <a:solidFill>
                              <a:srgbClr val="000000"/>
                            </a:solidFill>
                            <a:latin typeface="Cambria Math"/>
                          </a:rPr>
                        </m:ctrlPr>
                      </m:accPr>
                      <m:e>
                        <m:r>
                          <a:rPr lang="en-US" sz="2400" b="0" i="1" smtClean="0">
                            <a:solidFill>
                              <a:srgbClr val="000000"/>
                            </a:solidFill>
                            <a:latin typeface="Cambria Math"/>
                          </a:rPr>
                          <m:t>𝑦</m:t>
                        </m:r>
                      </m:e>
                    </m:acc>
                    <m:r>
                      <a:rPr lang="en-US" sz="2400" i="1">
                        <a:solidFill>
                          <a:srgbClr val="000000"/>
                        </a:solidFill>
                        <a:latin typeface="Cambria Math"/>
                      </a:rPr>
                      <m:t>=</m:t>
                    </m:r>
                    <m:r>
                      <a:rPr lang="en-US" sz="2400" b="0" i="1" smtClean="0">
                        <a:solidFill>
                          <a:srgbClr val="000000"/>
                        </a:solidFill>
                        <a:latin typeface="Cambria Math"/>
                      </a:rPr>
                      <m:t>29,</m:t>
                    </m:r>
                  </m:oMath>
                </a14:m>
                <a:endParaRPr lang="en-US" sz="2400" b="0" i="1" dirty="0">
                  <a:solidFill>
                    <a:srgbClr val="000000"/>
                  </a:solidFill>
                  <a:latin typeface="Cambria Math"/>
                </a:endParaRPr>
              </a:p>
              <a:p>
                <a:pPr/>
                <a14:m>
                  <m:oMathPara xmlns:m="http://schemas.openxmlformats.org/officeDocument/2006/math">
                    <m:oMathParaPr>
                      <m:jc m:val="centerGroup"/>
                    </m:oMathParaPr>
                    <m:oMath xmlns:m="http://schemas.openxmlformats.org/officeDocument/2006/math">
                      <m:sSub>
                        <m:sSubPr>
                          <m:ctrlPr>
                            <a:rPr lang="en-US" sz="2400" i="1" spc="100">
                              <a:latin typeface="Cambria Math"/>
                            </a:rPr>
                          </m:ctrlPr>
                        </m:sSubPr>
                        <m:e>
                          <m:r>
                            <a:rPr lang="en-US" sz="2400" i="1" spc="100">
                              <a:latin typeface="Cambria Math"/>
                            </a:rPr>
                            <m:t>𝑠</m:t>
                          </m:r>
                        </m:e>
                        <m:sub>
                          <m:r>
                            <a:rPr lang="en-US" sz="2400" i="1" spc="100">
                              <a:latin typeface="Cambria Math"/>
                            </a:rPr>
                            <m:t>1</m:t>
                          </m:r>
                        </m:sub>
                      </m:sSub>
                      <m:r>
                        <a:rPr lang="en-US" sz="2400" b="0" i="1" spc="100" smtClean="0">
                          <a:latin typeface="Cambria Math"/>
                        </a:rPr>
                        <m:t>=2.06,</m:t>
                      </m:r>
                      <m:sSub>
                        <m:sSubPr>
                          <m:ctrlPr>
                            <a:rPr lang="en-US" sz="2400" i="1" spc="100">
                              <a:latin typeface="Cambria Math"/>
                            </a:rPr>
                          </m:ctrlPr>
                        </m:sSubPr>
                        <m:e>
                          <m:r>
                            <a:rPr lang="en-US" sz="2400" i="1" spc="100">
                              <a:latin typeface="Cambria Math"/>
                            </a:rPr>
                            <m:t>𝑠</m:t>
                          </m:r>
                        </m:e>
                        <m:sub>
                          <m:r>
                            <a:rPr lang="en-US" sz="2400" b="0" i="1" spc="100" smtClean="0">
                              <a:latin typeface="Cambria Math"/>
                            </a:rPr>
                            <m:t>2</m:t>
                          </m:r>
                        </m:sub>
                      </m:sSub>
                      <m:r>
                        <a:rPr lang="en-US" sz="2400" b="0" i="1" spc="100" smtClean="0">
                          <a:latin typeface="Cambria Math"/>
                        </a:rPr>
                        <m:t>=4.24</m:t>
                      </m:r>
                    </m:oMath>
                  </m:oMathPara>
                </a14:m>
                <a:endParaRPr lang="en-US" sz="2400" b="0" dirty="0">
                  <a:solidFill>
                    <a:srgbClr val="00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74704" y="2734086"/>
                <a:ext cx="5143613" cy="863634"/>
              </a:xfrm>
              <a:prstGeom prst="rect">
                <a:avLst/>
              </a:prstGeom>
              <a:blipFill rotWithShape="1">
                <a:blip r:embed="rId2"/>
                <a:stretch>
                  <a:fillRect/>
                </a:stretch>
              </a:blipFill>
            </p:spPr>
            <p:txBody>
              <a:bodyPr/>
              <a:lstStyle/>
              <a:p>
                <a:r>
                  <a:rPr lang="en-IN">
                    <a:noFill/>
                  </a:rPr>
                  <a:t> </a:t>
                </a:r>
              </a:p>
            </p:txBody>
          </p:sp>
        </mc:Fallback>
      </mc:AlternateContent>
      <p:cxnSp>
        <p:nvCxnSpPr>
          <p:cNvPr id="8" name="Straight Connector 7"/>
          <p:cNvCxnSpPr/>
          <p:nvPr/>
        </p:nvCxnSpPr>
        <p:spPr>
          <a:xfrm>
            <a:off x="6069337" y="2286474"/>
            <a:ext cx="6582" cy="4402636"/>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61172" y="5191005"/>
                <a:ext cx="6071789" cy="835998"/>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sSubSup>
                      <m:sSubSupPr>
                        <m:ctrlPr>
                          <a:rPr lang="en-US" sz="2400" i="1" spc="100" smtClean="0">
                            <a:solidFill>
                              <a:srgbClr val="000000"/>
                            </a:solidFill>
                            <a:latin typeface="Cambria Math"/>
                          </a:rPr>
                        </m:ctrlPr>
                      </m:sSubSupPr>
                      <m:e>
                        <m:r>
                          <a:rPr lang="en-US" sz="2400" i="1" spc="100" smtClean="0">
                            <a:solidFill>
                              <a:srgbClr val="000000"/>
                            </a:solidFill>
                            <a:latin typeface="Cambria Math"/>
                            <a:ea typeface="Cambria Math"/>
                          </a:rPr>
                          <m:t>𝜎</m:t>
                        </m:r>
                      </m:e>
                      <m:sub>
                        <m:r>
                          <a:rPr lang="en-US" sz="2400" b="0" i="1" spc="100" smtClean="0">
                            <a:solidFill>
                              <a:srgbClr val="000000"/>
                            </a:solidFill>
                            <a:latin typeface="Cambria Math"/>
                          </a:rPr>
                          <m:t>1</m:t>
                        </m:r>
                      </m:sub>
                      <m:sup>
                        <m:r>
                          <a:rPr lang="en-US" sz="2400" b="0" i="1" spc="100" smtClean="0">
                            <a:solidFill>
                              <a:srgbClr val="000000"/>
                            </a:solidFill>
                            <a:latin typeface="Cambria Math"/>
                          </a:rPr>
                          <m:t>2</m:t>
                        </m:r>
                      </m:sup>
                    </m:sSubSup>
                    <m:r>
                      <a:rPr lang="en-US" sz="2400" b="0" i="1" spc="100" smtClean="0">
                        <a:solidFill>
                          <a:srgbClr val="000000"/>
                        </a:solidFill>
                        <a:latin typeface="Cambria Math"/>
                      </a:rPr>
                      <m:t>=</m:t>
                    </m:r>
                    <m:sSubSup>
                      <m:sSubSupPr>
                        <m:ctrlPr>
                          <a:rPr lang="en-US" sz="2400" i="1" spc="100">
                            <a:solidFill>
                              <a:srgbClr val="000000"/>
                            </a:solidFill>
                            <a:latin typeface="Cambria Math"/>
                          </a:rPr>
                        </m:ctrlPr>
                      </m:sSubSupPr>
                      <m:e>
                        <m:r>
                          <a:rPr lang="en-US" sz="2400" i="1" spc="100">
                            <a:solidFill>
                              <a:srgbClr val="000000"/>
                            </a:solidFill>
                            <a:latin typeface="Cambria Math"/>
                            <a:ea typeface="Cambria Math"/>
                          </a:rPr>
                          <m:t>𝜎</m:t>
                        </m:r>
                      </m:e>
                      <m:sub>
                        <m:r>
                          <a:rPr lang="en-US" sz="2400" b="0" i="1" spc="100" smtClean="0">
                            <a:solidFill>
                              <a:srgbClr val="000000"/>
                            </a:solidFill>
                            <a:latin typeface="Cambria Math"/>
                            <a:ea typeface="Cambria Math"/>
                          </a:rPr>
                          <m:t>2</m:t>
                        </m:r>
                      </m:sub>
                      <m:sup>
                        <m:r>
                          <a:rPr lang="en-US" sz="2400" i="1" spc="100">
                            <a:solidFill>
                              <a:srgbClr val="000000"/>
                            </a:solidFill>
                            <a:latin typeface="Cambria Math"/>
                          </a:rPr>
                          <m:t>2</m:t>
                        </m:r>
                      </m:sup>
                    </m:sSubSup>
                  </m:oMath>
                </a14:m>
                <a:r>
                  <a:rPr lang="en-US" sz="2400" spc="100" dirty="0">
                    <a:solidFill>
                      <a:srgbClr val="000000"/>
                    </a:solidFill>
                    <a:latin typeface="Calibri" pitchFamily="34" charset="0"/>
                  </a:rPr>
                  <a:t>, i.e., the two populations have same variances.</a:t>
                </a:r>
              </a:p>
            </p:txBody>
          </p:sp>
        </mc:Choice>
        <mc:Fallback xmlns="">
          <p:sp>
            <p:nvSpPr>
              <p:cNvPr id="9" name="TextBox 8"/>
              <p:cNvSpPr txBox="1">
                <a:spLocks noRot="1" noChangeAspect="1" noMove="1" noResize="1" noEditPoints="1" noAdjustHandles="1" noChangeArrowheads="1" noChangeShapeType="1" noTextEdit="1"/>
              </p:cNvSpPr>
              <p:nvPr/>
            </p:nvSpPr>
            <p:spPr>
              <a:xfrm>
                <a:off x="61172" y="5191005"/>
                <a:ext cx="6071789" cy="835998"/>
              </a:xfrm>
              <a:prstGeom prst="rect">
                <a:avLst/>
              </a:prstGeom>
              <a:blipFill rotWithShape="1">
                <a:blip r:embed="rId3"/>
                <a:stretch>
                  <a:fillRect l="-1506" t="-5839" r="-803" b="-1605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95281" y="6027003"/>
                <a:ext cx="6046389"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sSubSup>
                      <m:sSubSupPr>
                        <m:ctrlPr>
                          <a:rPr lang="en-US" sz="2400" i="1" spc="100">
                            <a:solidFill>
                              <a:srgbClr val="000000"/>
                            </a:solidFill>
                            <a:latin typeface="Cambria Math"/>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rPr>
                          <m:t>1</m:t>
                        </m:r>
                      </m:sub>
                      <m:sup>
                        <m:r>
                          <a:rPr lang="en-US" sz="2400" i="1" spc="100">
                            <a:solidFill>
                              <a:srgbClr val="000000"/>
                            </a:solidFill>
                            <a:latin typeface="Cambria Math"/>
                          </a:rPr>
                          <m:t>2</m:t>
                        </m:r>
                      </m:sup>
                    </m:sSubSup>
                    <m:r>
                      <a:rPr lang="en-US" sz="2400" b="0" i="1" spc="100" smtClean="0">
                        <a:solidFill>
                          <a:srgbClr val="000000"/>
                        </a:solidFill>
                        <a:latin typeface="Cambria Math"/>
                      </a:rPr>
                      <m:t>&gt;</m:t>
                    </m:r>
                    <m:sSubSup>
                      <m:sSubSupPr>
                        <m:ctrlPr>
                          <a:rPr lang="en-US" sz="2400" i="1" spc="100">
                            <a:solidFill>
                              <a:srgbClr val="000000"/>
                            </a:solidFill>
                            <a:latin typeface="Cambria Math"/>
                          </a:rPr>
                        </m:ctrlPr>
                      </m:sSubSupPr>
                      <m:e>
                        <m:r>
                          <a:rPr lang="en-US" sz="2400" i="1" spc="100">
                            <a:solidFill>
                              <a:srgbClr val="000000"/>
                            </a:solidFill>
                            <a:latin typeface="Cambria Math"/>
                            <a:ea typeface="Cambria Math"/>
                          </a:rPr>
                          <m:t>𝜎</m:t>
                        </m:r>
                      </m:e>
                      <m:sub>
                        <m:r>
                          <a:rPr lang="en-US" sz="2400" i="1" spc="100">
                            <a:solidFill>
                              <a:srgbClr val="000000"/>
                            </a:solidFill>
                            <a:latin typeface="Cambria Math"/>
                            <a:ea typeface="Cambria Math"/>
                          </a:rPr>
                          <m:t>2</m:t>
                        </m:r>
                      </m:sub>
                      <m:sup>
                        <m:r>
                          <a:rPr lang="en-US" sz="2400" i="1" spc="100">
                            <a:solidFill>
                              <a:srgbClr val="000000"/>
                            </a:solidFill>
                            <a:latin typeface="Cambria Math"/>
                          </a:rPr>
                          <m:t>2</m:t>
                        </m:r>
                      </m:sup>
                    </m:sSubSup>
                  </m:oMath>
                </a14:m>
                <a:endParaRPr lang="en-IN" sz="24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95281" y="6027003"/>
                <a:ext cx="6046389" cy="830997"/>
              </a:xfrm>
              <a:prstGeom prst="rect">
                <a:avLst/>
              </a:prstGeom>
              <a:blipFill rotWithShape="1">
                <a:blip r:embed="rId4"/>
                <a:stretch>
                  <a:fillRect l="-1615" t="-6618" b="-14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262659" y="2441441"/>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6262659" y="2441441"/>
                <a:ext cx="4965590" cy="461665"/>
              </a:xfrm>
              <a:prstGeom prst="rect">
                <a:avLst/>
              </a:prstGeom>
              <a:blipFill rotWithShape="1">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6069337" y="3136055"/>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17" name="TextBox 16"/>
              <p:cNvSpPr txBox="1"/>
              <p:nvPr/>
            </p:nvSpPr>
            <p:spPr>
              <a:xfrm>
                <a:off x="8522564" y="2903106"/>
                <a:ext cx="3668565" cy="92756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400" b="0" i="1" smtClean="0">
                          <a:solidFill>
                            <a:srgbClr val="000000"/>
                          </a:solidFill>
                          <a:latin typeface="Cambria Math"/>
                        </a:rPr>
                        <m:t>𝐹</m:t>
                      </m:r>
                      <m:r>
                        <a:rPr lang="en-US" sz="2400" b="0" i="1" smtClean="0">
                          <a:solidFill>
                            <a:srgbClr val="000000"/>
                          </a:solidFill>
                          <a:latin typeface="Cambria Math"/>
                        </a:rPr>
                        <m:t>=</m:t>
                      </m:r>
                      <m:f>
                        <m:fPr>
                          <m:ctrlPr>
                            <a:rPr lang="en-US" sz="2400" b="0" i="1" smtClean="0">
                              <a:solidFill>
                                <a:srgbClr val="000000"/>
                              </a:solidFill>
                              <a:latin typeface="Cambria Math"/>
                            </a:rPr>
                          </m:ctrlPr>
                        </m:fPr>
                        <m:num>
                          <m:sSubSup>
                            <m:sSubSupPr>
                              <m:ctrlPr>
                                <a:rPr lang="en-US" sz="2400" i="1" spc="100">
                                  <a:latin typeface="Cambria Math"/>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num>
                        <m:den>
                          <m:sSubSup>
                            <m:sSubSupPr>
                              <m:ctrlPr>
                                <a:rPr lang="en-US" sz="2400" i="1" spc="100">
                                  <a:latin typeface="Cambria Math"/>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den>
                      </m:f>
                      <m:r>
                        <a:rPr lang="en-US" sz="2400" b="0" i="1" smtClean="0">
                          <a:solidFill>
                            <a:srgbClr val="000000"/>
                          </a:solidFill>
                          <a:latin typeface="Cambria Math"/>
                        </a:rPr>
                        <m:t>=</m:t>
                      </m:r>
                      <m:f>
                        <m:fPr>
                          <m:ctrlPr>
                            <a:rPr lang="en-US" sz="2400" b="0" i="1" smtClean="0">
                              <a:solidFill>
                                <a:srgbClr val="000000"/>
                              </a:solidFill>
                              <a:latin typeface="Cambria Math"/>
                            </a:rPr>
                          </m:ctrlPr>
                        </m:fPr>
                        <m:num>
                          <m:r>
                            <a:rPr lang="en-US" sz="2400" b="0" i="1" smtClean="0">
                              <a:solidFill>
                                <a:srgbClr val="000000"/>
                              </a:solidFill>
                              <a:latin typeface="Cambria Math"/>
                            </a:rPr>
                            <m:t>21.57</m:t>
                          </m:r>
                        </m:num>
                        <m:den>
                          <m:r>
                            <a:rPr lang="en-US" sz="2400" b="0" i="1" smtClean="0">
                              <a:solidFill>
                                <a:srgbClr val="000000"/>
                              </a:solidFill>
                              <a:latin typeface="Cambria Math"/>
                            </a:rPr>
                            <m:t>5.30</m:t>
                          </m:r>
                        </m:den>
                      </m:f>
                      <m:r>
                        <a:rPr lang="en-US" sz="2400" b="0" i="1" smtClean="0">
                          <a:solidFill>
                            <a:srgbClr val="000000"/>
                          </a:solidFill>
                          <a:latin typeface="Cambria Math"/>
                        </a:rPr>
                        <m:t>=4.07</m:t>
                      </m:r>
                    </m:oMath>
                  </m:oMathPara>
                </a14:m>
                <a:endParaRPr lang="en-IN" sz="2400" dirty="0">
                  <a:solidFill>
                    <a:srgbClr val="000000"/>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8522564" y="2903106"/>
                <a:ext cx="3668565" cy="927562"/>
              </a:xfrm>
              <a:prstGeom prst="rect">
                <a:avLst/>
              </a:prstGeom>
              <a:blipFill rotWithShape="1">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274704" y="3521219"/>
                <a:ext cx="4831579" cy="17066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400" i="1" spc="100" smtClean="0">
                              <a:latin typeface="Cambria Math"/>
                            </a:rPr>
                          </m:ctrlPr>
                        </m:sSubSupPr>
                        <m:e>
                          <m:r>
                            <a:rPr lang="en-US" sz="2400" i="1" spc="100">
                              <a:latin typeface="Cambria Math"/>
                            </a:rPr>
                            <m:t>𝑆</m:t>
                          </m:r>
                        </m:e>
                        <m:sub>
                          <m:r>
                            <a:rPr lang="en-US" sz="2400" i="1" spc="100">
                              <a:latin typeface="Cambria Math"/>
                            </a:rPr>
                            <m:t>1</m:t>
                          </m:r>
                        </m:sub>
                        <m:sup>
                          <m:r>
                            <a:rPr lang="en-US" sz="2400" i="1" spc="100">
                              <a:latin typeface="Cambria Math"/>
                            </a:rPr>
                            <m:t>2</m:t>
                          </m:r>
                        </m:sup>
                      </m:sSubSup>
                      <m:r>
                        <a:rPr lang="en-US" sz="2400" i="1" spc="100">
                          <a:latin typeface="Cambria Math"/>
                        </a:rPr>
                        <m:t>=</m:t>
                      </m:r>
                      <m:f>
                        <m:fPr>
                          <m:ctrlPr>
                            <a:rPr lang="en-US" sz="2400" i="1" spc="100">
                              <a:latin typeface="Cambria Math"/>
                            </a:rPr>
                          </m:ctrlPr>
                        </m:fPr>
                        <m:num>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sSubSup>
                            <m:sSubSupPr>
                              <m:ctrlPr>
                                <a:rPr lang="en-US" sz="2400" i="1" spc="100">
                                  <a:latin typeface="Cambria Math"/>
                                </a:rPr>
                              </m:ctrlPr>
                            </m:sSubSupPr>
                            <m:e>
                              <m:r>
                                <a:rPr lang="en-US" sz="2400" i="1" spc="100">
                                  <a:latin typeface="Cambria Math"/>
                                </a:rPr>
                                <m:t>𝑠</m:t>
                              </m:r>
                            </m:e>
                            <m:sub>
                              <m:r>
                                <a:rPr lang="en-US" sz="2400" i="1" spc="100">
                                  <a:latin typeface="Cambria Math"/>
                                </a:rPr>
                                <m:t>1</m:t>
                              </m:r>
                            </m:sub>
                            <m:sup>
                              <m:r>
                                <a:rPr lang="en-US" sz="2400" i="1" spc="100">
                                  <a:latin typeface="Cambria Math"/>
                                </a:rPr>
                                <m:t>2</m:t>
                              </m:r>
                            </m:sup>
                          </m:sSubSup>
                        </m:num>
                        <m:den>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r>
                            <a:rPr lang="en-US" sz="2400" i="1" spc="100">
                              <a:latin typeface="Cambria Math"/>
                            </a:rPr>
                            <m:t>−1</m:t>
                          </m:r>
                        </m:den>
                      </m:f>
                      <m:r>
                        <a:rPr lang="en-US" sz="2400" b="0" i="1" spc="100" smtClean="0">
                          <a:latin typeface="Cambria Math"/>
                        </a:rPr>
                        <m:t>=</m:t>
                      </m:r>
                      <m:f>
                        <m:fPr>
                          <m:ctrlPr>
                            <a:rPr lang="en-US" sz="2400" b="0" i="1" spc="100" smtClean="0">
                              <a:latin typeface="Cambria Math"/>
                            </a:rPr>
                          </m:ctrlPr>
                        </m:fPr>
                        <m:num>
                          <m:r>
                            <a:rPr lang="en-US" sz="2400" b="0" i="1" spc="100" smtClean="0">
                              <a:latin typeface="Cambria Math"/>
                            </a:rPr>
                            <m:t>5</m:t>
                          </m:r>
                          <m:sSup>
                            <m:sSupPr>
                              <m:ctrlPr>
                                <a:rPr lang="en-US" sz="2400" b="0" i="1" spc="100" smtClean="0">
                                  <a:latin typeface="Cambria Math"/>
                                </a:rPr>
                              </m:ctrlPr>
                            </m:sSupPr>
                            <m:e>
                              <m:d>
                                <m:dPr>
                                  <m:ctrlPr>
                                    <a:rPr lang="en-US" sz="2400" b="0" i="1" spc="100" smtClean="0">
                                      <a:latin typeface="Cambria Math"/>
                                    </a:rPr>
                                  </m:ctrlPr>
                                </m:dPr>
                                <m:e>
                                  <m:r>
                                    <a:rPr lang="en-US" sz="2400" b="0" i="1" spc="100" smtClean="0">
                                      <a:latin typeface="Cambria Math"/>
                                    </a:rPr>
                                    <m:t>2.06</m:t>
                                  </m:r>
                                </m:e>
                              </m:d>
                            </m:e>
                            <m:sup>
                              <m:r>
                                <a:rPr lang="en-US" sz="2400" b="0" i="1" spc="100" smtClean="0">
                                  <a:latin typeface="Cambria Math"/>
                                </a:rPr>
                                <m:t>2</m:t>
                              </m:r>
                            </m:sup>
                          </m:sSup>
                        </m:num>
                        <m:den>
                          <m:r>
                            <a:rPr lang="en-US" sz="2400" b="0" i="1" spc="100" smtClean="0">
                              <a:latin typeface="Cambria Math"/>
                            </a:rPr>
                            <m:t>5−1</m:t>
                          </m:r>
                        </m:den>
                      </m:f>
                      <m:r>
                        <a:rPr lang="en-US" sz="2400" b="0" i="1" spc="100" smtClean="0">
                          <a:latin typeface="Cambria Math"/>
                        </a:rPr>
                        <m:t>=5.30</m:t>
                      </m:r>
                    </m:oMath>
                  </m:oMathPara>
                </a14:m>
                <a:endParaRPr lang="en-US" sz="2400" spc="100" dirty="0">
                  <a:latin typeface="Calibri" pitchFamily="34" charset="0"/>
                </a:endParaRPr>
              </a:p>
              <a:p>
                <a:pPr/>
                <a14:m>
                  <m:oMathPara xmlns:m="http://schemas.openxmlformats.org/officeDocument/2006/math">
                    <m:oMathParaPr>
                      <m:jc m:val="centerGroup"/>
                    </m:oMathParaPr>
                    <m:oMath xmlns:m="http://schemas.openxmlformats.org/officeDocument/2006/math">
                      <m:sSubSup>
                        <m:sSubSupPr>
                          <m:ctrlPr>
                            <a:rPr lang="en-US" sz="2400" i="1" spc="100">
                              <a:latin typeface="Cambria Math"/>
                            </a:rPr>
                          </m:ctrlPr>
                        </m:sSubSupPr>
                        <m:e>
                          <m:r>
                            <a:rPr lang="en-US" sz="2400" i="1" spc="100">
                              <a:latin typeface="Cambria Math"/>
                            </a:rPr>
                            <m:t>𝑆</m:t>
                          </m:r>
                        </m:e>
                        <m:sub>
                          <m:r>
                            <a:rPr lang="en-US" sz="2400" i="1" spc="100">
                              <a:latin typeface="Cambria Math"/>
                            </a:rPr>
                            <m:t>2</m:t>
                          </m:r>
                        </m:sub>
                        <m:sup>
                          <m:r>
                            <a:rPr lang="en-US" sz="2400" i="1" spc="100">
                              <a:latin typeface="Cambria Math"/>
                            </a:rPr>
                            <m:t>2</m:t>
                          </m:r>
                        </m:sup>
                      </m:sSubSup>
                      <m:r>
                        <a:rPr lang="en-US" sz="2400" i="1" spc="100">
                          <a:latin typeface="Cambria Math"/>
                        </a:rPr>
                        <m:t>=</m:t>
                      </m:r>
                      <m:f>
                        <m:fPr>
                          <m:ctrlPr>
                            <a:rPr lang="en-US" sz="2400" i="1" spc="100">
                              <a:latin typeface="Cambria Math"/>
                            </a:rPr>
                          </m:ctrlPr>
                        </m:fPr>
                        <m:num>
                          <m:sSub>
                            <m:sSubPr>
                              <m:ctrlPr>
                                <a:rPr lang="en-US" sz="2400" i="1" spc="100">
                                  <a:latin typeface="Cambria Math"/>
                                </a:rPr>
                              </m:ctrlPr>
                            </m:sSubPr>
                            <m:e>
                              <m:r>
                                <a:rPr lang="en-US" sz="2400" i="1" spc="100">
                                  <a:latin typeface="Cambria Math"/>
                                </a:rPr>
                                <m:t>𝑛</m:t>
                              </m:r>
                            </m:e>
                            <m:sub>
                              <m:r>
                                <a:rPr lang="en-US" sz="2400" i="1" spc="100">
                                  <a:latin typeface="Cambria Math"/>
                                </a:rPr>
                                <m:t>2</m:t>
                              </m:r>
                            </m:sub>
                          </m:sSub>
                          <m:sSubSup>
                            <m:sSubSupPr>
                              <m:ctrlPr>
                                <a:rPr lang="en-US" sz="2400" i="1" spc="100">
                                  <a:latin typeface="Cambria Math"/>
                                </a:rPr>
                              </m:ctrlPr>
                            </m:sSubSupPr>
                            <m:e>
                              <m:r>
                                <a:rPr lang="en-US" sz="2400" i="1" spc="100">
                                  <a:latin typeface="Cambria Math"/>
                                </a:rPr>
                                <m:t>𝑠</m:t>
                              </m:r>
                            </m:e>
                            <m:sub>
                              <m:r>
                                <a:rPr lang="en-US" sz="2400" i="1" spc="100">
                                  <a:latin typeface="Cambria Math"/>
                                </a:rPr>
                                <m:t>2</m:t>
                              </m:r>
                            </m:sub>
                            <m:sup>
                              <m:r>
                                <a:rPr lang="en-US" sz="2400" i="1" spc="100">
                                  <a:latin typeface="Cambria Math"/>
                                </a:rPr>
                                <m:t>2</m:t>
                              </m:r>
                            </m:sup>
                          </m:sSubSup>
                        </m:num>
                        <m:den>
                          <m:sSub>
                            <m:sSubPr>
                              <m:ctrlPr>
                                <a:rPr lang="en-US" sz="2400" i="1" spc="100">
                                  <a:latin typeface="Cambria Math"/>
                                </a:rPr>
                              </m:ctrlPr>
                            </m:sSubPr>
                            <m:e>
                              <m:r>
                                <a:rPr lang="en-US" sz="2400" i="1" spc="100">
                                  <a:latin typeface="Cambria Math"/>
                                </a:rPr>
                                <m:t>𝑛</m:t>
                              </m:r>
                            </m:e>
                            <m:sub>
                              <m:r>
                                <a:rPr lang="en-US" sz="2400" i="1" spc="100">
                                  <a:latin typeface="Cambria Math"/>
                                </a:rPr>
                                <m:t>2</m:t>
                              </m:r>
                            </m:sub>
                          </m:sSub>
                          <m:r>
                            <a:rPr lang="en-US" sz="2400" i="1" spc="100">
                              <a:latin typeface="Cambria Math"/>
                            </a:rPr>
                            <m:t>−1</m:t>
                          </m:r>
                        </m:den>
                      </m:f>
                      <m:r>
                        <a:rPr lang="en-US" sz="2400" i="1" spc="100">
                          <a:latin typeface="Cambria Math"/>
                        </a:rPr>
                        <m:t> </m:t>
                      </m:r>
                      <m:r>
                        <a:rPr lang="en-US" sz="2400" b="0" i="1" spc="100" smtClean="0">
                          <a:latin typeface="Cambria Math"/>
                        </a:rPr>
                        <m:t>=</m:t>
                      </m:r>
                      <m:f>
                        <m:fPr>
                          <m:ctrlPr>
                            <a:rPr lang="en-US" sz="2400" b="0" i="1" spc="100" smtClean="0">
                              <a:latin typeface="Cambria Math"/>
                            </a:rPr>
                          </m:ctrlPr>
                        </m:fPr>
                        <m:num>
                          <m:r>
                            <a:rPr lang="en-US" sz="2400" b="0" i="1" spc="100" smtClean="0">
                              <a:latin typeface="Cambria Math"/>
                            </a:rPr>
                            <m:t>6</m:t>
                          </m:r>
                          <m:sSup>
                            <m:sSupPr>
                              <m:ctrlPr>
                                <a:rPr lang="en-US" sz="2400" i="1" spc="100" smtClean="0">
                                  <a:latin typeface="Cambria Math"/>
                                </a:rPr>
                              </m:ctrlPr>
                            </m:sSupPr>
                            <m:e>
                              <m:d>
                                <m:dPr>
                                  <m:ctrlPr>
                                    <a:rPr lang="en-US" sz="2400" i="1" spc="100">
                                      <a:latin typeface="Cambria Math"/>
                                    </a:rPr>
                                  </m:ctrlPr>
                                </m:dPr>
                                <m:e>
                                  <m:r>
                                    <a:rPr lang="en-US" sz="2400" b="0" i="1" spc="100" smtClean="0">
                                      <a:latin typeface="Cambria Math"/>
                                    </a:rPr>
                                    <m:t>4.24</m:t>
                                  </m:r>
                                </m:e>
                              </m:d>
                            </m:e>
                            <m:sup>
                              <m:r>
                                <a:rPr lang="en-US" sz="2400" i="1" spc="100">
                                  <a:latin typeface="Cambria Math"/>
                                </a:rPr>
                                <m:t>2</m:t>
                              </m:r>
                            </m:sup>
                          </m:sSup>
                        </m:num>
                        <m:den>
                          <m:r>
                            <a:rPr lang="en-US" sz="2400" b="0" i="1" spc="100" smtClean="0">
                              <a:latin typeface="Cambria Math"/>
                            </a:rPr>
                            <m:t>6−1</m:t>
                          </m:r>
                        </m:den>
                      </m:f>
                      <m:r>
                        <a:rPr lang="en-US" sz="2400" b="0" i="1" spc="100" smtClean="0">
                          <a:latin typeface="Cambria Math"/>
                        </a:rPr>
                        <m:t>=21.57</m:t>
                      </m:r>
                    </m:oMath>
                  </m:oMathPara>
                </a14:m>
                <a:endParaRPr lang="en-IN" sz="2400" dirty="0"/>
              </a:p>
            </p:txBody>
          </p:sp>
        </mc:Choice>
        <mc:Fallback xmlns="">
          <p:sp>
            <p:nvSpPr>
              <p:cNvPr id="5" name="Rectangle 4"/>
              <p:cNvSpPr>
                <a:spLocks noRot="1" noChangeAspect="1" noMove="1" noResize="1" noEditPoints="1" noAdjustHandles="1" noChangeArrowheads="1" noChangeShapeType="1" noTextEdit="1"/>
              </p:cNvSpPr>
              <p:nvPr/>
            </p:nvSpPr>
            <p:spPr>
              <a:xfrm>
                <a:off x="274704" y="3521219"/>
                <a:ext cx="4831579" cy="1706621"/>
              </a:xfrm>
              <a:prstGeom prst="rect">
                <a:avLst/>
              </a:prstGeom>
              <a:blipFill rotWithShape="1">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6141670" y="3726529"/>
                <a:ext cx="5769080"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   </a:t>
                </a:r>
                <a14:m>
                  <m:oMath xmlns:m="http://schemas.openxmlformats.org/officeDocument/2006/math">
                    <m:sSub>
                      <m:sSubPr>
                        <m:ctrlPr>
                          <a:rPr lang="en-US" sz="2400" i="1" smtClean="0">
                            <a:solidFill>
                              <a:srgbClr val="000000"/>
                            </a:solidFill>
                            <a:latin typeface="Cambria Math"/>
                          </a:rPr>
                        </m:ctrlPr>
                      </m:sSubPr>
                      <m:e>
                        <m:r>
                          <a:rPr lang="en-US" sz="2400" b="0" i="1" smtClean="0">
                            <a:solidFill>
                              <a:srgbClr val="000000"/>
                            </a:solidFill>
                            <a:latin typeface="Cambria Math"/>
                          </a:rPr>
                          <m:t>𝑣</m:t>
                        </m:r>
                      </m:e>
                      <m:sub>
                        <m:r>
                          <a:rPr lang="en-US" sz="2400" b="0" i="1" smtClean="0">
                            <a:solidFill>
                              <a:srgbClr val="000000"/>
                            </a:solidFill>
                            <a:latin typeface="Cambria Math"/>
                          </a:rPr>
                          <m:t>1</m:t>
                        </m:r>
                      </m:sub>
                    </m:sSub>
                    <m:r>
                      <a:rPr lang="en-US" sz="2400" i="1">
                        <a:solidFill>
                          <a:srgbClr val="000000"/>
                        </a:solidFill>
                        <a:latin typeface="Cambria Math"/>
                      </a:rPr>
                      <m:t>=</m:t>
                    </m:r>
                    <m:sSub>
                      <m:sSubPr>
                        <m:ctrlPr>
                          <a:rPr lang="en-US" sz="2400" i="1" spc="100">
                            <a:latin typeface="Cambria Math"/>
                          </a:rPr>
                        </m:ctrlPr>
                      </m:sSubPr>
                      <m:e>
                        <m:r>
                          <a:rPr lang="en-US" sz="2400" i="1" spc="100">
                            <a:latin typeface="Cambria Math"/>
                          </a:rPr>
                          <m:t>𝑛</m:t>
                        </m:r>
                      </m:e>
                      <m:sub>
                        <m:r>
                          <a:rPr lang="en-US" sz="2400" i="1" spc="100">
                            <a:latin typeface="Cambria Math"/>
                          </a:rPr>
                          <m:t>1</m:t>
                        </m:r>
                      </m:sub>
                    </m:sSub>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5−1=4</m:t>
                    </m:r>
                  </m:oMath>
                </a14:m>
                <a:endParaRPr lang="en-IN" sz="2400" dirty="0">
                  <a:solidFill>
                    <a:srgbClr val="000000"/>
                  </a:solidFill>
                  <a:latin typeface="Calibri" pitchFamily="34" charset="0"/>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6141670" y="3726529"/>
                <a:ext cx="5769080" cy="461665"/>
              </a:xfrm>
              <a:prstGeom prst="rect">
                <a:avLst/>
              </a:prstGeom>
              <a:blipFill rotWithShape="1">
                <a:blip r:embed="rId8"/>
                <a:stretch>
                  <a:fillRect l="-1584"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8302839" y="4151089"/>
                <a:ext cx="36079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𝑣</m:t>
                          </m:r>
                        </m:e>
                        <m:sub>
                          <m:r>
                            <a:rPr lang="en-US" sz="2400" b="0" i="1" smtClean="0">
                              <a:latin typeface="Cambria Math"/>
                            </a:rPr>
                            <m:t>2</m:t>
                          </m:r>
                        </m:sub>
                      </m:sSub>
                      <m:r>
                        <a:rPr lang="en-US" sz="2400" b="0" i="1" smtClean="0">
                          <a:latin typeface="Cambria Math"/>
                        </a:rPr>
                        <m:t>=</m:t>
                      </m:r>
                      <m:sSub>
                        <m:sSubPr>
                          <m:ctrlPr>
                            <a:rPr lang="en-US" sz="2400" i="1" spc="100">
                              <a:latin typeface="Cambria Math"/>
                            </a:rPr>
                          </m:ctrlPr>
                        </m:sSubPr>
                        <m:e>
                          <m:r>
                            <a:rPr lang="en-US" sz="2400" i="1" spc="100">
                              <a:latin typeface="Cambria Math"/>
                            </a:rPr>
                            <m:t>𝑛</m:t>
                          </m:r>
                        </m:e>
                        <m:sub>
                          <m:r>
                            <a:rPr lang="en-US" sz="2400" b="0" i="1" spc="100" smtClean="0">
                              <a:latin typeface="Cambria Math"/>
                            </a:rPr>
                            <m:t>2</m:t>
                          </m:r>
                        </m:sub>
                      </m:sSub>
                      <m:r>
                        <a:rPr lang="en-US" sz="2400" i="1" spc="100">
                          <a:latin typeface="Cambria Math"/>
                        </a:rPr>
                        <m:t>−1</m:t>
                      </m:r>
                      <m:r>
                        <a:rPr lang="en-US" sz="2400" b="0" i="1" spc="100" smtClean="0">
                          <a:latin typeface="Cambria Math"/>
                        </a:rPr>
                        <m:t>=6−1=5</m:t>
                      </m:r>
                    </m:oMath>
                  </m:oMathPara>
                </a14:m>
                <a:endParaRPr lang="en-IN"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8302839" y="4151089"/>
                <a:ext cx="3607911" cy="461665"/>
              </a:xfrm>
              <a:prstGeom prst="rect">
                <a:avLst/>
              </a:prstGeom>
              <a:blipFill rotWithShape="1">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8089673" y="4521800"/>
                <a:ext cx="39356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a:rPr>
                          </m:ctrlPr>
                        </m:sSubPr>
                        <m:e>
                          <m:r>
                            <a:rPr lang="en-US" sz="2400" b="0" i="1" smtClean="0">
                              <a:latin typeface="Cambria Math"/>
                            </a:rPr>
                            <m:t>𝐹</m:t>
                          </m:r>
                        </m:e>
                        <m:sub>
                          <m:r>
                            <a:rPr lang="en-US" sz="2400" b="0" i="1" smtClean="0">
                              <a:latin typeface="Cambria Math"/>
                            </a:rPr>
                            <m:t>0.05</m:t>
                          </m:r>
                        </m:sub>
                      </m:sSub>
                      <m:d>
                        <m:dPr>
                          <m:ctrlPr>
                            <a:rPr lang="en-IN" sz="2400" i="1" smtClean="0">
                              <a:latin typeface="Cambria Math"/>
                            </a:rPr>
                          </m:ctrlPr>
                        </m:dPr>
                        <m:e>
                          <m:sSub>
                            <m:sSubPr>
                              <m:ctrlPr>
                                <a:rPr lang="en-US" sz="2400" i="1">
                                  <a:solidFill>
                                    <a:srgbClr val="000000"/>
                                  </a:solidFill>
                                  <a:latin typeface="Cambria Math"/>
                                </a:rPr>
                              </m:ctrlPr>
                            </m:sSubPr>
                            <m:e>
                              <m:r>
                                <a:rPr lang="en-US" sz="2400" i="1">
                                  <a:solidFill>
                                    <a:srgbClr val="000000"/>
                                  </a:solidFill>
                                  <a:latin typeface="Cambria Math"/>
                                </a:rPr>
                                <m:t>𝑣</m:t>
                              </m:r>
                            </m:e>
                            <m:sub>
                              <m:r>
                                <a:rPr lang="en-US" sz="2400" i="1">
                                  <a:solidFill>
                                    <a:srgbClr val="000000"/>
                                  </a:solidFill>
                                  <a:latin typeface="Cambria Math"/>
                                </a:rPr>
                                <m:t>1</m:t>
                              </m:r>
                            </m:sub>
                          </m:sSub>
                          <m:r>
                            <a:rPr lang="en-US" sz="2400" b="0" i="1" smtClean="0">
                              <a:latin typeface="Cambria Math"/>
                            </a:rPr>
                            <m:t>=5,</m:t>
                          </m:r>
                          <m:sSub>
                            <m:sSubPr>
                              <m:ctrlPr>
                                <a:rPr lang="en-IN" sz="2400" i="1">
                                  <a:latin typeface="Cambria Math"/>
                                </a:rPr>
                              </m:ctrlPr>
                            </m:sSubPr>
                            <m:e>
                              <m:r>
                                <a:rPr lang="en-US" sz="2400" i="1">
                                  <a:latin typeface="Cambria Math"/>
                                </a:rPr>
                                <m:t>𝑣</m:t>
                              </m:r>
                            </m:e>
                            <m:sub>
                              <m:r>
                                <a:rPr lang="en-US" sz="2400" i="1">
                                  <a:latin typeface="Cambria Math"/>
                                </a:rPr>
                                <m:t>2</m:t>
                              </m:r>
                            </m:sub>
                          </m:sSub>
                          <m:r>
                            <a:rPr lang="en-US" sz="2400" b="0" i="1" smtClean="0">
                              <a:latin typeface="Cambria Math"/>
                            </a:rPr>
                            <m:t>=4</m:t>
                          </m:r>
                        </m:e>
                      </m:d>
                      <m:r>
                        <a:rPr lang="en-US" sz="2400" b="0" i="1" smtClean="0">
                          <a:latin typeface="Cambria Math"/>
                        </a:rPr>
                        <m:t>=6.26</m:t>
                      </m:r>
                    </m:oMath>
                  </m:oMathPara>
                </a14:m>
                <a:endParaRPr lang="en-IN" sz="2400" dirty="0"/>
              </a:p>
            </p:txBody>
          </p:sp>
        </mc:Choice>
        <mc:Fallback xmlns="">
          <p:sp>
            <p:nvSpPr>
              <p:cNvPr id="19" name="TextBox 18"/>
              <p:cNvSpPr txBox="1">
                <a:spLocks noRot="1" noChangeAspect="1" noMove="1" noResize="1" noEditPoints="1" noAdjustHandles="1" noChangeArrowheads="1" noChangeShapeType="1" noTextEdit="1"/>
              </p:cNvSpPr>
              <p:nvPr/>
            </p:nvSpPr>
            <p:spPr>
              <a:xfrm>
                <a:off x="8089673" y="4521800"/>
                <a:ext cx="3935629" cy="461665"/>
              </a:xfrm>
              <a:prstGeom prst="rect">
                <a:avLst/>
              </a:prstGeom>
              <a:blipFill rotWithShape="1">
                <a:blip r:embed="rId10"/>
                <a:stretch>
                  <a:fillRect b="-2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6075919" y="4956649"/>
                <a:ext cx="6078286" cy="19389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14:m>
                  <m:oMath xmlns:m="http://schemas.openxmlformats.org/officeDocument/2006/math">
                    <m:r>
                      <a:rPr lang="en-US" sz="2400" b="0" i="1" spc="100" smtClean="0">
                        <a:solidFill>
                          <a:srgbClr val="000000"/>
                        </a:solidFill>
                        <a:latin typeface="Cambria Math"/>
                      </a:rPr>
                      <m:t>𝐹</m:t>
                    </m:r>
                    <m:r>
                      <a:rPr lang="en-US" sz="2400" b="0" i="1" spc="100" smtClean="0">
                        <a:solidFill>
                          <a:srgbClr val="000000"/>
                        </a:solidFill>
                        <a:latin typeface="Cambria Math"/>
                      </a:rPr>
                      <m:t>&lt;</m:t>
                    </m:r>
                    <m:sSub>
                      <m:sSubPr>
                        <m:ctrlPr>
                          <a:rPr lang="en-US" sz="2400" i="1">
                            <a:solidFill>
                              <a:srgbClr val="000000"/>
                            </a:solidFill>
                            <a:latin typeface="Cambria Math"/>
                          </a:rPr>
                        </m:ctrlPr>
                      </m:sSubPr>
                      <m:e>
                        <m:r>
                          <a:rPr lang="en-US" sz="2400" b="0" i="1" smtClean="0">
                            <a:solidFill>
                              <a:srgbClr val="000000"/>
                            </a:solidFill>
                            <a:latin typeface="Cambria Math"/>
                          </a:rPr>
                          <m:t>𝐹</m:t>
                        </m:r>
                      </m:e>
                      <m:sub>
                        <m:r>
                          <a:rPr lang="en-US" sz="2400" i="1">
                            <a:solidFill>
                              <a:srgbClr val="000000"/>
                            </a:solidFill>
                            <a:latin typeface="Cambria Math"/>
                          </a:rPr>
                          <m:t>0.0</m:t>
                        </m:r>
                        <m:r>
                          <a:rPr lang="en-US" sz="2400" b="0" i="1" smtClean="0">
                            <a:solidFill>
                              <a:srgbClr val="000000"/>
                            </a:solidFill>
                            <a:latin typeface="Cambria Math"/>
                          </a:rPr>
                          <m:t>5</m:t>
                        </m:r>
                      </m:sub>
                    </m:sSub>
                  </m:oMath>
                </a14:m>
                <a:r>
                  <a:rPr lang="en-IN" sz="2400" spc="100" dirty="0">
                    <a:solidFill>
                      <a:srgbClr val="000000"/>
                    </a:solidFill>
                    <a:latin typeface="Calibri" pitchFamily="34" charset="0"/>
                  </a:rPr>
                  <a:t> , the null </a:t>
                </a:r>
              </a:p>
              <a:p>
                <a:pPr algn="just"/>
                <a:r>
                  <a:rPr lang="en-IN" sz="2400" spc="100" dirty="0">
                    <a:solidFill>
                      <a:srgbClr val="000000"/>
                    </a:solidFill>
                    <a:latin typeface="Calibri" pitchFamily="34" charset="0"/>
                  </a:rPr>
                  <a:t>        hypothesis is accepted at 5% level  </a:t>
                </a:r>
              </a:p>
              <a:p>
                <a:pPr algn="just"/>
                <a:r>
                  <a:rPr lang="en-IN" sz="2400" spc="100" dirty="0">
                    <a:solidFill>
                      <a:srgbClr val="000000"/>
                    </a:solidFill>
                    <a:latin typeface="Calibri" pitchFamily="34" charset="0"/>
                  </a:rPr>
                  <a:t>        of significance. i. e., </a:t>
                </a:r>
                <a:r>
                  <a:rPr lang="en-US" sz="2400" spc="100" dirty="0">
                    <a:solidFill>
                      <a:srgbClr val="000000"/>
                    </a:solidFill>
                    <a:latin typeface="Calibri" pitchFamily="34" charset="0"/>
                  </a:rPr>
                  <a:t>the two </a:t>
                </a:r>
              </a:p>
              <a:p>
                <a:pPr algn="just"/>
                <a:r>
                  <a:rPr lang="en-US" sz="2400" spc="100" dirty="0">
                    <a:solidFill>
                      <a:srgbClr val="000000"/>
                    </a:solidFill>
                    <a:latin typeface="Calibri" pitchFamily="34" charset="0"/>
                  </a:rPr>
                  <a:t>        populations have same variances</a:t>
                </a:r>
                <a:r>
                  <a:rPr lang="en-IN" sz="2400" spc="100" dirty="0">
                    <a:solidFill>
                      <a:srgbClr val="000000"/>
                    </a:solidFill>
                    <a:latin typeface="Calibri" pitchFamily="34" charset="0"/>
                  </a:rPr>
                  <a:t>.</a:t>
                </a:r>
              </a:p>
            </p:txBody>
          </p:sp>
        </mc:Choice>
        <mc:Fallback xmlns="">
          <p:sp>
            <p:nvSpPr>
              <p:cNvPr id="20" name="TextBox 19"/>
              <p:cNvSpPr txBox="1">
                <a:spLocks noRot="1" noChangeAspect="1" noMove="1" noResize="1" noEditPoints="1" noAdjustHandles="1" noChangeArrowheads="1" noChangeShapeType="1" noTextEdit="1"/>
              </p:cNvSpPr>
              <p:nvPr/>
            </p:nvSpPr>
            <p:spPr>
              <a:xfrm>
                <a:off x="6075919" y="4956649"/>
                <a:ext cx="6078286" cy="1938992"/>
              </a:xfrm>
              <a:prstGeom prst="rect">
                <a:avLst/>
              </a:prstGeom>
              <a:blipFill rotWithShape="1">
                <a:blip r:embed="rId11"/>
                <a:stretch>
                  <a:fillRect l="-1605" t="-2516" b="-6289"/>
                </a:stretch>
              </a:blipFill>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244466645"/>
              </p:ext>
            </p:extLst>
          </p:nvPr>
        </p:nvGraphicFramePr>
        <p:xfrm>
          <a:off x="2027196" y="856228"/>
          <a:ext cx="6578602" cy="914400"/>
        </p:xfrm>
        <a:graphic>
          <a:graphicData uri="http://schemas.openxmlformats.org/drawingml/2006/table">
            <a:tbl>
              <a:tblPr firstRow="1" bandRow="1">
                <a:tableStyleId>{5C22544A-7EE6-4342-B048-85BDC9FD1C3A}</a:tableStyleId>
              </a:tblPr>
              <a:tblGrid>
                <a:gridCol w="1473202">
                  <a:extLst>
                    <a:ext uri="{9D8B030D-6E8A-4147-A177-3AD203B41FA5}">
                      <a16:colId xmlns:a16="http://schemas.microsoft.com/office/drawing/2014/main" xmlns="" val="20000"/>
                    </a:ext>
                  </a:extLst>
                </a:gridCol>
                <a:gridCol w="939800">
                  <a:extLst>
                    <a:ext uri="{9D8B030D-6E8A-4147-A177-3AD203B41FA5}">
                      <a16:colId xmlns:a16="http://schemas.microsoft.com/office/drawing/2014/main" xmlns="" val="20001"/>
                    </a:ext>
                  </a:extLst>
                </a:gridCol>
                <a:gridCol w="838200">
                  <a:extLst>
                    <a:ext uri="{9D8B030D-6E8A-4147-A177-3AD203B41FA5}">
                      <a16:colId xmlns:a16="http://schemas.microsoft.com/office/drawing/2014/main" xmlns="" val="20002"/>
                    </a:ext>
                  </a:extLst>
                </a:gridCol>
                <a:gridCol w="863600">
                  <a:extLst>
                    <a:ext uri="{9D8B030D-6E8A-4147-A177-3AD203B41FA5}">
                      <a16:colId xmlns:a16="http://schemas.microsoft.com/office/drawing/2014/main" xmlns="" val="20003"/>
                    </a:ext>
                  </a:extLst>
                </a:gridCol>
                <a:gridCol w="889000">
                  <a:extLst>
                    <a:ext uri="{9D8B030D-6E8A-4147-A177-3AD203B41FA5}">
                      <a16:colId xmlns:a16="http://schemas.microsoft.com/office/drawing/2014/main" xmlns="" val="20004"/>
                    </a:ext>
                  </a:extLst>
                </a:gridCol>
                <a:gridCol w="762000">
                  <a:extLst>
                    <a:ext uri="{9D8B030D-6E8A-4147-A177-3AD203B41FA5}">
                      <a16:colId xmlns:a16="http://schemas.microsoft.com/office/drawing/2014/main" xmlns="" val="20005"/>
                    </a:ext>
                  </a:extLst>
                </a:gridCol>
                <a:gridCol w="812800">
                  <a:extLst>
                    <a:ext uri="{9D8B030D-6E8A-4147-A177-3AD203B41FA5}">
                      <a16:colId xmlns:a16="http://schemas.microsoft.com/office/drawing/2014/main" xmlns="" val="20006"/>
                    </a:ext>
                  </a:extLst>
                </a:gridCol>
              </a:tblGrid>
              <a:tr h="370840">
                <a:tc>
                  <a:txBody>
                    <a:bodyPr/>
                    <a:lstStyle/>
                    <a:p>
                      <a:pPr algn="ctr"/>
                      <a:r>
                        <a:rPr lang="en-US" sz="2400" dirty="0">
                          <a:solidFill>
                            <a:schemeClr val="bg1"/>
                          </a:solidFill>
                          <a:latin typeface="Calibri" pitchFamily="34" charset="0"/>
                        </a:rPr>
                        <a:t>Sample I</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21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24</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25</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26</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27</a:t>
                      </a:r>
                      <a:endParaRPr lang="en-IN" sz="2400" b="0" dirty="0">
                        <a:solidFill>
                          <a:schemeClr val="tx1"/>
                        </a:solidFill>
                        <a:latin typeface="Calibri" pitchFamily="34" charset="0"/>
                      </a:endParaRPr>
                    </a:p>
                  </a:txBody>
                  <a:tcPr>
                    <a:solidFill>
                      <a:srgbClr val="D7ED9E"/>
                    </a:solidFill>
                  </a:tcPr>
                </a:tc>
                <a:tc>
                  <a:txBody>
                    <a:bodyPr/>
                    <a:lstStyle/>
                    <a:p>
                      <a:pPr algn="ct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xmlns="" val="10000"/>
                  </a:ext>
                </a:extLst>
              </a:tr>
              <a:tr h="370840">
                <a:tc>
                  <a:txBody>
                    <a:bodyPr/>
                    <a:lstStyle/>
                    <a:p>
                      <a:pPr algn="ctr"/>
                      <a:r>
                        <a:rPr lang="en-US" sz="2400" dirty="0">
                          <a:solidFill>
                            <a:schemeClr val="bg1"/>
                          </a:solidFill>
                          <a:latin typeface="Calibri" pitchFamily="34" charset="0"/>
                        </a:rPr>
                        <a:t>Sample  II</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22</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27</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28</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31</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36</a:t>
                      </a: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xmlns="" val="10001"/>
                  </a:ext>
                </a:extLst>
              </a:tr>
            </a:tbl>
          </a:graphicData>
        </a:graphic>
      </p:graphicFrame>
      <p:sp>
        <p:nvSpPr>
          <p:cNvPr id="13" name="TextBox 12"/>
          <p:cNvSpPr txBox="1"/>
          <p:nvPr/>
        </p:nvSpPr>
        <p:spPr>
          <a:xfrm>
            <a:off x="1498598" y="2272421"/>
            <a:ext cx="1104790" cy="461665"/>
          </a:xfrm>
          <a:prstGeom prst="rect">
            <a:avLst/>
          </a:prstGeom>
          <a:noFill/>
        </p:spPr>
        <p:txBody>
          <a:bodyPr wrap="none" rtlCol="0">
            <a:spAutoFit/>
          </a:bodyPr>
          <a:lstStyle/>
          <a:p>
            <a:r>
              <a:rPr lang="en-US" sz="2400" b="1" i="1" dirty="0"/>
              <a:t>F</a:t>
            </a:r>
            <a:r>
              <a:rPr lang="en-US" sz="2400" b="1" dirty="0"/>
              <a:t>-test</a:t>
            </a:r>
            <a:r>
              <a:rPr lang="en-US" sz="2400" dirty="0"/>
              <a:t> :</a:t>
            </a:r>
            <a:endParaRPr lang="en-IN" sz="2400" dirty="0"/>
          </a:p>
        </p:txBody>
      </p:sp>
    </p:spTree>
    <p:extLst>
      <p:ext uri="{BB962C8B-B14F-4D97-AF65-F5344CB8AC3E}">
        <p14:creationId xmlns:p14="http://schemas.microsoft.com/office/powerpoint/2010/main" val="21691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1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10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1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10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1000"/>
                                        <p:tgtEl>
                                          <p:spTgt spid="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9">
                                            <p:txEl>
                                              <p:pRg st="0" end="0"/>
                                            </p:txEl>
                                          </p:spTgt>
                                        </p:tgtEl>
                                        <p:attrNameLst>
                                          <p:attrName>style.visibility</p:attrName>
                                        </p:attrNameLst>
                                      </p:cBhvr>
                                      <p:to>
                                        <p:strVal val="visible"/>
                                      </p:to>
                                    </p:set>
                                    <p:animEffect transition="in" filter="wipe(left)">
                                      <p:cBhvr>
                                        <p:cTn id="54" dur="1000"/>
                                        <p:tgtEl>
                                          <p:spTgt spid="9">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10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10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1000"/>
                                        <p:tgtEl>
                                          <p:spTgt spid="1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7">
                                            <p:txEl>
                                              <p:pRg st="0" end="0"/>
                                            </p:txEl>
                                          </p:spTgt>
                                        </p:tgtEl>
                                        <p:attrNameLst>
                                          <p:attrName>style.visibility</p:attrName>
                                        </p:attrNameLst>
                                      </p:cBhvr>
                                      <p:to>
                                        <p:strVal val="visible"/>
                                      </p:to>
                                    </p:set>
                                    <p:animEffect transition="in" filter="wipe(left)">
                                      <p:cBhvr>
                                        <p:cTn id="74" dur="1000"/>
                                        <p:tgtEl>
                                          <p:spTgt spid="17">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left)">
                                      <p:cBhvr>
                                        <p:cTn id="79" dur="1000"/>
                                        <p:tgtEl>
                                          <p:spTgt spid="1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left)">
                                      <p:cBhvr>
                                        <p:cTn id="84" dur="1000"/>
                                        <p:tgtEl>
                                          <p:spTgt spid="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animEffect transition="in" filter="wipe(left)">
                                      <p:cBhvr>
                                        <p:cTn id="89" dur="1000"/>
                                        <p:tgtEl>
                                          <p:spTgt spid="19"/>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wipe(left)">
                                      <p:cBhvr>
                                        <p:cTn id="94"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P spid="5" grpId="0"/>
      <p:bldP spid="18" grpId="0"/>
      <p:bldP spid="7" grpId="0"/>
      <p:bldP spid="19" grpId="0"/>
      <p:bldP spid="20" grpId="0"/>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CHI-SQUARE </a:t>
                </a:r>
                <a14:m>
                  <m:oMath xmlns:m="http://schemas.openxmlformats.org/officeDocument/2006/math">
                    <m:d>
                      <m:dPr>
                        <m:ctrlPr>
                          <a:rPr lang="en-US" i="1" spc="100" smtClean="0">
                            <a:solidFill>
                              <a:schemeClr val="bg1"/>
                            </a:solidFill>
                            <a:latin typeface="Cambria Math"/>
                          </a:rPr>
                        </m:ctrlPr>
                      </m:dPr>
                      <m:e>
                        <m:r>
                          <a:rPr lang="en-US" b="0" i="1" spc="100" smtClean="0">
                            <a:solidFill>
                              <a:schemeClr val="bg1"/>
                            </a:solidFill>
                            <a:latin typeface="Cambria Math"/>
                          </a:rPr>
                          <m:t> </m:t>
                        </m:r>
                        <m:sSup>
                          <m:sSupPr>
                            <m:ctrlPr>
                              <a:rPr lang="en-US" i="1" spc="100">
                                <a:solidFill>
                                  <a:schemeClr val="bg1"/>
                                </a:solidFill>
                                <a:latin typeface="Cambria Math"/>
                              </a:rPr>
                            </m:ctrlPr>
                          </m:sSupPr>
                          <m:e>
                            <m:r>
                              <a:rPr lang="en-US" i="1" spc="100">
                                <a:solidFill>
                                  <a:schemeClr val="bg1"/>
                                </a:solidFill>
                                <a:latin typeface="Cambria Math"/>
                                <a:ea typeface="Cambria Math"/>
                              </a:rPr>
                              <m:t>𝜒</m:t>
                            </m:r>
                          </m:e>
                          <m:sup>
                            <m:r>
                              <a:rPr lang="en-US" i="1" spc="100">
                                <a:solidFill>
                                  <a:schemeClr val="bg1"/>
                                </a:solidFill>
                                <a:latin typeface="Cambria Math"/>
                              </a:rPr>
                              <m:t>2</m:t>
                            </m:r>
                          </m:sup>
                        </m:sSup>
                      </m:e>
                    </m:d>
                  </m:oMath>
                </a14:m>
                <a:r>
                  <a:rPr lang="en-IN" spc="100" dirty="0">
                    <a:solidFill>
                      <a:schemeClr val="bg1"/>
                    </a:solidFill>
                  </a:rPr>
                  <a:t> TEST : GOODNESS OF FIT </a:t>
                </a:r>
              </a:p>
            </p:txBody>
          </p:sp>
        </mc:Choice>
        <mc:Fallback xmlns="">
          <p:sp>
            <p:nvSpPr>
              <p:cNvPr id="2" name="Title 1"/>
              <p:cNvSpPr txBox="1">
                <a:spLocks noRot="1" noChangeAspect="1" noMove="1" noResize="1" noEditPoints="1" noAdjustHandles="1" noChangeArrowheads="1" noChangeShapeType="1" noTextEdit="1"/>
              </p:cNvSpPr>
              <p:nvPr/>
            </p:nvSpPr>
            <p:spPr>
              <a:xfrm>
                <a:off x="0" y="0"/>
                <a:ext cx="12192000" cy="1152000"/>
              </a:xfrm>
              <a:prstGeom prst="rect">
                <a:avLst/>
              </a:prstGeom>
              <a:blipFill rotWithShape="1">
                <a:blip r:embed="rId2"/>
                <a:stretch>
                  <a:fillRect l="-1449"/>
                </a:stretch>
              </a:blipFill>
              <a:ln>
                <a:solidFill>
                  <a:schemeClr val="accent1">
                    <a:lumMod val="60000"/>
                    <a:lumOff val="40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 y="1151998"/>
                <a:ext cx="12204000" cy="5549083"/>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spc="100" dirty="0">
                    <a:latin typeface="Calibri" pitchFamily="34" charset="0"/>
                  </a:rPr>
                  <a:t>The values of </a:t>
                </a:r>
                <a14:m>
                  <m:oMath xmlns:m="http://schemas.openxmlformats.org/officeDocument/2006/math">
                    <m:sSup>
                      <m:sSupPr>
                        <m:ctrlPr>
                          <a:rPr lang="en-US" sz="2400" i="1" spc="100" smtClean="0">
                            <a:solidFill>
                              <a:schemeClr val="tx1"/>
                            </a:solidFill>
                            <a:latin typeface="Cambria Math"/>
                          </a:rPr>
                        </m:ctrlPr>
                      </m:sSupPr>
                      <m:e>
                        <m:r>
                          <a:rPr lang="en-US" sz="2400" i="1" spc="100">
                            <a:solidFill>
                              <a:schemeClr val="tx1"/>
                            </a:solidFill>
                            <a:latin typeface="Cambria Math"/>
                            <a:ea typeface="Cambria Math"/>
                          </a:rPr>
                          <m:t>𝜒</m:t>
                        </m:r>
                      </m:e>
                      <m:sup>
                        <m:r>
                          <a:rPr lang="en-US" sz="2400" i="1" spc="100">
                            <a:solidFill>
                              <a:schemeClr val="tx1"/>
                            </a:solidFill>
                            <a:latin typeface="Cambria Math"/>
                          </a:rPr>
                          <m:t>2</m:t>
                        </m:r>
                      </m:sup>
                    </m:sSup>
                  </m:oMath>
                </a14:m>
                <a:r>
                  <a:rPr lang="en-US" sz="2400" spc="100" dirty="0">
                    <a:latin typeface="Calibri" pitchFamily="34" charset="0"/>
                  </a:rPr>
                  <a:t> is used to test whether the deviations of the observed frequencies from the expected frequencies are significant or not. It is also used to fit a set of observations to a given distribution. Hence, chi-square test provides a test of goodness of fit and may be used to examine the validity of some hypothesis about an observed frequency distribution.</a:t>
                </a:r>
              </a:p>
              <a:p>
                <a:pPr algn="just"/>
                <a:endParaRPr lang="en-US" sz="2400" spc="100" dirty="0">
                  <a:latin typeface="Calibri" pitchFamily="34" charset="0"/>
                </a:endParaRPr>
              </a:p>
              <a:p>
                <a:pPr algn="just"/>
                <a:r>
                  <a:rPr lang="en-US" sz="2400" b="1" spc="100" dirty="0">
                    <a:latin typeface="Calibri" pitchFamily="34" charset="0"/>
                  </a:rPr>
                  <a:t>Test of significance</a:t>
                </a:r>
              </a:p>
              <a:p>
                <a:pPr algn="just"/>
                <a:r>
                  <a:rPr lang="en-US" sz="2400" spc="100" dirty="0">
                    <a:latin typeface="Calibri" pitchFamily="34" charset="0"/>
                  </a:rPr>
                  <a:t>Let </a:t>
                </a:r>
                <a14:m>
                  <m:oMath xmlns:m="http://schemas.openxmlformats.org/officeDocument/2006/math">
                    <m:sSub>
                      <m:sSubPr>
                        <m:ctrlPr>
                          <a:rPr lang="en-US" sz="2400" i="1" spc="100">
                            <a:latin typeface="Cambria Math"/>
                          </a:rPr>
                        </m:ctrlPr>
                      </m:sSubPr>
                      <m:e>
                        <m:r>
                          <a:rPr lang="en-US" sz="2400" i="1" spc="100">
                            <a:latin typeface="Cambria Math"/>
                          </a:rPr>
                          <m:t>𝑓</m:t>
                        </m:r>
                      </m:e>
                      <m:sub>
                        <m:sSub>
                          <m:sSubPr>
                            <m:ctrlPr>
                              <a:rPr lang="en-US" sz="2400" i="1" spc="100">
                                <a:latin typeface="Cambria Math"/>
                              </a:rPr>
                            </m:ctrlPr>
                          </m:sSubPr>
                          <m:e>
                            <m:r>
                              <a:rPr lang="en-US" sz="2400" i="1" spc="100">
                                <a:latin typeface="Cambria Math"/>
                              </a:rPr>
                              <m:t>𝑜</m:t>
                            </m:r>
                          </m:e>
                          <m:sub>
                            <m:r>
                              <a:rPr lang="en-US" sz="2400" i="1" spc="100">
                                <a:latin typeface="Cambria Math"/>
                              </a:rPr>
                              <m:t>1</m:t>
                            </m:r>
                          </m:sub>
                        </m:sSub>
                      </m:sub>
                    </m:sSub>
                    <m:r>
                      <a:rPr lang="en-US" sz="2400" i="1" spc="100">
                        <a:latin typeface="Cambria Math"/>
                      </a:rPr>
                      <m:t>,</m:t>
                    </m:r>
                    <m:sSub>
                      <m:sSubPr>
                        <m:ctrlPr>
                          <a:rPr lang="en-US" sz="2400" i="1" spc="100">
                            <a:latin typeface="Cambria Math"/>
                          </a:rPr>
                        </m:ctrlPr>
                      </m:sSubPr>
                      <m:e>
                        <m:r>
                          <a:rPr lang="en-US" sz="2400" i="1" spc="100">
                            <a:latin typeface="Cambria Math"/>
                          </a:rPr>
                          <m:t>𝑓</m:t>
                        </m:r>
                      </m:e>
                      <m:sub>
                        <m:sSub>
                          <m:sSubPr>
                            <m:ctrlPr>
                              <a:rPr lang="en-US" sz="2400" i="1" spc="100">
                                <a:latin typeface="Cambria Math"/>
                              </a:rPr>
                            </m:ctrlPr>
                          </m:sSubPr>
                          <m:e>
                            <m:r>
                              <a:rPr lang="en-US" sz="2400" i="1" spc="100">
                                <a:latin typeface="Cambria Math"/>
                              </a:rPr>
                              <m:t>𝑜</m:t>
                            </m:r>
                          </m:e>
                          <m:sub>
                            <m:r>
                              <a:rPr lang="en-US" sz="2400" i="1" spc="100">
                                <a:latin typeface="Cambria Math"/>
                              </a:rPr>
                              <m:t>2</m:t>
                            </m:r>
                          </m:sub>
                        </m:sSub>
                      </m:sub>
                    </m:sSub>
                    <m:r>
                      <a:rPr lang="en-US" sz="2400" i="1" spc="100">
                        <a:latin typeface="Cambria Math"/>
                      </a:rPr>
                      <m:t>,…,</m:t>
                    </m:r>
                    <m:sSub>
                      <m:sSubPr>
                        <m:ctrlPr>
                          <a:rPr lang="en-US" sz="2400" i="1" spc="100">
                            <a:latin typeface="Cambria Math"/>
                          </a:rPr>
                        </m:ctrlPr>
                      </m:sSubPr>
                      <m:e>
                        <m:r>
                          <a:rPr lang="en-US" sz="2400" i="1" spc="100">
                            <a:latin typeface="Cambria Math"/>
                          </a:rPr>
                          <m:t>𝑓</m:t>
                        </m:r>
                      </m:e>
                      <m:sub>
                        <m:sSub>
                          <m:sSubPr>
                            <m:ctrlPr>
                              <a:rPr lang="en-US" sz="2400" i="1" spc="100">
                                <a:latin typeface="Cambria Math"/>
                              </a:rPr>
                            </m:ctrlPr>
                          </m:sSubPr>
                          <m:e>
                            <m:r>
                              <a:rPr lang="en-US" sz="2400" i="1" spc="100">
                                <a:latin typeface="Cambria Math"/>
                              </a:rPr>
                              <m:t>𝑜</m:t>
                            </m:r>
                          </m:e>
                          <m:sub>
                            <m:r>
                              <a:rPr lang="en-US" sz="2400" i="1" spc="100">
                                <a:latin typeface="Cambria Math"/>
                              </a:rPr>
                              <m:t>𝑛</m:t>
                            </m:r>
                          </m:sub>
                        </m:sSub>
                      </m:sub>
                    </m:sSub>
                  </m:oMath>
                </a14:m>
                <a:r>
                  <a:rPr lang="en-US" sz="2400" spc="100" dirty="0">
                    <a:latin typeface="Calibri" pitchFamily="34" charset="0"/>
                  </a:rPr>
                  <a:t> be a set of observed frequencies and </a:t>
                </a:r>
                <a14:m>
                  <m:oMath xmlns:m="http://schemas.openxmlformats.org/officeDocument/2006/math">
                    <m:sSub>
                      <m:sSubPr>
                        <m:ctrlPr>
                          <a:rPr lang="en-US" sz="2400" i="1" spc="100">
                            <a:latin typeface="Cambria Math"/>
                          </a:rPr>
                        </m:ctrlPr>
                      </m:sSubPr>
                      <m:e>
                        <m:r>
                          <a:rPr lang="en-US" sz="2400" i="1" spc="100">
                            <a:latin typeface="Cambria Math"/>
                          </a:rPr>
                          <m:t>𝑓</m:t>
                        </m:r>
                      </m:e>
                      <m:sub>
                        <m:sSub>
                          <m:sSubPr>
                            <m:ctrlPr>
                              <a:rPr lang="en-US" sz="2400" i="1" spc="100">
                                <a:latin typeface="Cambria Math"/>
                              </a:rPr>
                            </m:ctrlPr>
                          </m:sSubPr>
                          <m:e>
                            <m:r>
                              <a:rPr lang="en-US" sz="2400" i="1" spc="100">
                                <a:latin typeface="Cambria Math"/>
                              </a:rPr>
                              <m:t>𝑒</m:t>
                            </m:r>
                          </m:e>
                          <m:sub>
                            <m:r>
                              <a:rPr lang="en-US" sz="2400" i="1" spc="100">
                                <a:latin typeface="Cambria Math"/>
                              </a:rPr>
                              <m:t>1</m:t>
                            </m:r>
                          </m:sub>
                        </m:sSub>
                      </m:sub>
                    </m:sSub>
                    <m:r>
                      <a:rPr lang="en-US" sz="2400" i="1" spc="100">
                        <a:latin typeface="Cambria Math"/>
                      </a:rPr>
                      <m:t>,</m:t>
                    </m:r>
                    <m:sSub>
                      <m:sSubPr>
                        <m:ctrlPr>
                          <a:rPr lang="en-US" sz="2400" i="1" spc="100">
                            <a:latin typeface="Cambria Math"/>
                          </a:rPr>
                        </m:ctrlPr>
                      </m:sSubPr>
                      <m:e>
                        <m:r>
                          <a:rPr lang="en-US" sz="2400" i="1" spc="100">
                            <a:latin typeface="Cambria Math"/>
                          </a:rPr>
                          <m:t>𝑓</m:t>
                        </m:r>
                      </m:e>
                      <m:sub>
                        <m:sSub>
                          <m:sSubPr>
                            <m:ctrlPr>
                              <a:rPr lang="en-US" sz="2400" i="1" spc="100">
                                <a:latin typeface="Cambria Math"/>
                              </a:rPr>
                            </m:ctrlPr>
                          </m:sSubPr>
                          <m:e>
                            <m:r>
                              <a:rPr lang="en-US" sz="2400" i="1" spc="100">
                                <a:latin typeface="Cambria Math"/>
                              </a:rPr>
                              <m:t>𝑒</m:t>
                            </m:r>
                          </m:e>
                          <m:sub>
                            <m:r>
                              <a:rPr lang="en-US" sz="2400" i="1" spc="100">
                                <a:latin typeface="Cambria Math"/>
                              </a:rPr>
                              <m:t>2</m:t>
                            </m:r>
                          </m:sub>
                        </m:sSub>
                      </m:sub>
                    </m:sSub>
                    <m:r>
                      <a:rPr lang="en-US" sz="2400" i="1" spc="100">
                        <a:latin typeface="Cambria Math"/>
                      </a:rPr>
                      <m:t>,…,</m:t>
                    </m:r>
                    <m:sSub>
                      <m:sSubPr>
                        <m:ctrlPr>
                          <a:rPr lang="en-US" sz="2400" i="1" spc="100">
                            <a:latin typeface="Cambria Math"/>
                          </a:rPr>
                        </m:ctrlPr>
                      </m:sSubPr>
                      <m:e>
                        <m:r>
                          <a:rPr lang="en-US" sz="2400" i="1" spc="100">
                            <a:latin typeface="Cambria Math"/>
                          </a:rPr>
                          <m:t>𝑓</m:t>
                        </m:r>
                      </m:e>
                      <m:sub>
                        <m:sSub>
                          <m:sSubPr>
                            <m:ctrlPr>
                              <a:rPr lang="en-US" sz="2400" i="1" spc="100">
                                <a:latin typeface="Cambria Math"/>
                              </a:rPr>
                            </m:ctrlPr>
                          </m:sSubPr>
                          <m:e>
                            <m:r>
                              <a:rPr lang="en-US" sz="2400" i="1" spc="100">
                                <a:latin typeface="Cambria Math"/>
                              </a:rPr>
                              <m:t>𝑒</m:t>
                            </m:r>
                          </m:e>
                          <m:sub>
                            <m:r>
                              <a:rPr lang="en-US" sz="2400" i="1" spc="100">
                                <a:latin typeface="Cambria Math"/>
                              </a:rPr>
                              <m:t>𝑛</m:t>
                            </m:r>
                          </m:sub>
                        </m:sSub>
                      </m:sub>
                    </m:sSub>
                  </m:oMath>
                </a14:m>
                <a:r>
                  <a:rPr lang="en-US" sz="2400" spc="100" dirty="0">
                    <a:latin typeface="Calibri" pitchFamily="34" charset="0"/>
                  </a:rPr>
                  <a:t> be the corresponding set of expected (or theoretical ) frequencies then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is given by</a:t>
                </a:r>
              </a:p>
              <a:p>
                <a:pPr algn="just"/>
                <a:endParaRPr lang="en-US" sz="2400" i="1" spc="100" dirty="0">
                  <a:latin typeface="Cambria Math"/>
                </a:endParaRPr>
              </a:p>
              <a:p>
                <a:pPr algn="just"/>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r>
                      <a:rPr lang="en-US" sz="2400" i="1" spc="100">
                        <a:latin typeface="Cambria Math"/>
                      </a:rPr>
                      <m:t>=</m:t>
                    </m:r>
                    <m:nary>
                      <m:naryPr>
                        <m:chr m:val="∑"/>
                        <m:subHide m:val="on"/>
                        <m:supHide m:val="on"/>
                        <m:ctrlPr>
                          <a:rPr lang="en-US" sz="2400" i="1" spc="100">
                            <a:latin typeface="Cambria Math"/>
                          </a:rPr>
                        </m:ctrlPr>
                      </m:naryPr>
                      <m:sub/>
                      <m:sup/>
                      <m:e>
                        <m:f>
                          <m:fPr>
                            <m:ctrlPr>
                              <a:rPr lang="en-US" sz="2400" i="1" spc="100">
                                <a:latin typeface="Cambria Math"/>
                              </a:rPr>
                            </m:ctrlPr>
                          </m:fPr>
                          <m:num>
                            <m:sSup>
                              <m:sSupPr>
                                <m:ctrlPr>
                                  <a:rPr lang="en-US" sz="2400" i="1" spc="100">
                                    <a:latin typeface="Cambria Math"/>
                                  </a:rPr>
                                </m:ctrlPr>
                              </m:sSupPr>
                              <m:e>
                                <m:d>
                                  <m:dPr>
                                    <m:ctrlPr>
                                      <a:rPr lang="en-US" sz="2400" i="1" spc="100">
                                        <a:latin typeface="Cambria Math"/>
                                      </a:rPr>
                                    </m:ctrlPr>
                                  </m:dPr>
                                  <m:e>
                                    <m:sSub>
                                      <m:sSubPr>
                                        <m:ctrlPr>
                                          <a:rPr lang="en-US" sz="2400" i="1" spc="100">
                                            <a:latin typeface="Cambria Math"/>
                                          </a:rPr>
                                        </m:ctrlPr>
                                      </m:sSubPr>
                                      <m:e>
                                        <m:r>
                                          <a:rPr lang="en-US" sz="2400" i="1" spc="100">
                                            <a:latin typeface="Cambria Math"/>
                                          </a:rPr>
                                          <m:t>𝑓</m:t>
                                        </m:r>
                                      </m:e>
                                      <m:sub>
                                        <m:r>
                                          <a:rPr lang="en-US" sz="2400" i="1" spc="100">
                                            <a:latin typeface="Cambria Math"/>
                                          </a:rPr>
                                          <m:t>𝑜</m:t>
                                        </m:r>
                                      </m:sub>
                                    </m:sSub>
                                    <m:r>
                                      <a:rPr lang="en-US" sz="2400" i="1" spc="100">
                                        <a:latin typeface="Cambria Math"/>
                                      </a:rPr>
                                      <m:t>−</m:t>
                                    </m:r>
                                    <m:sSub>
                                      <m:sSubPr>
                                        <m:ctrlPr>
                                          <a:rPr lang="en-US" sz="2400" i="1" spc="100">
                                            <a:latin typeface="Cambria Math"/>
                                          </a:rPr>
                                        </m:ctrlPr>
                                      </m:sSubPr>
                                      <m:e>
                                        <m:r>
                                          <a:rPr lang="en-US" sz="2400" i="1" spc="100">
                                            <a:latin typeface="Cambria Math"/>
                                          </a:rPr>
                                          <m:t>𝑓</m:t>
                                        </m:r>
                                      </m:e>
                                      <m:sub>
                                        <m:r>
                                          <a:rPr lang="en-US" sz="2400" i="1" spc="100">
                                            <a:latin typeface="Cambria Math"/>
                                          </a:rPr>
                                          <m:t>𝑒</m:t>
                                        </m:r>
                                      </m:sub>
                                    </m:sSub>
                                  </m:e>
                                </m:d>
                              </m:e>
                              <m:sup>
                                <m:r>
                                  <a:rPr lang="en-US" sz="2400" i="1" spc="100">
                                    <a:latin typeface="Cambria Math"/>
                                  </a:rPr>
                                  <m:t>2</m:t>
                                </m:r>
                              </m:sup>
                            </m:sSup>
                          </m:num>
                          <m:den>
                            <m:sSub>
                              <m:sSubPr>
                                <m:ctrlPr>
                                  <a:rPr lang="en-US" sz="2400" i="1" spc="100">
                                    <a:latin typeface="Cambria Math"/>
                                  </a:rPr>
                                </m:ctrlPr>
                              </m:sSubPr>
                              <m:e>
                                <m:r>
                                  <a:rPr lang="en-US" sz="2400" i="1" spc="100">
                                    <a:latin typeface="Cambria Math"/>
                                  </a:rPr>
                                  <m:t>𝑓</m:t>
                                </m:r>
                              </m:e>
                              <m:sub>
                                <m:r>
                                  <a:rPr lang="en-US" sz="2400" i="1" spc="100">
                                    <a:latin typeface="Cambria Math"/>
                                  </a:rPr>
                                  <m:t>𝑒</m:t>
                                </m:r>
                              </m:sub>
                            </m:sSub>
                          </m:den>
                        </m:f>
                      </m:e>
                    </m:nary>
                  </m:oMath>
                </a14:m>
                <a:r>
                  <a:rPr lang="en-US" sz="2400" spc="100" dirty="0">
                    <a:latin typeface="Calibri" pitchFamily="34" charset="0"/>
                  </a:rPr>
                  <a:t> with degree of freedom v = n - 1</a:t>
                </a:r>
              </a:p>
              <a:p>
                <a:pPr algn="just"/>
                <a:endParaRPr lang="en-US" sz="2400" spc="100" dirty="0">
                  <a:latin typeface="Calibri" pitchFamily="34" charset="0"/>
                </a:endParaRPr>
              </a:p>
              <a:p>
                <a:pPr algn="just"/>
                <a:endParaRPr lang="en-US" sz="2400" spc="100" dirty="0">
                  <a:latin typeface="Calibri" pitchFamily="34" charset="0"/>
                </a:endParaRPr>
              </a:p>
              <a:p>
                <a:pPr algn="just"/>
                <a:r>
                  <a:rPr lang="en-US" sz="2400" spc="100" dirty="0">
                    <a:latin typeface="Calibri" pitchFamily="34"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5549083"/>
              </a:xfrm>
              <a:prstGeom prst="rect">
                <a:avLst/>
              </a:prstGeom>
              <a:blipFill rotWithShape="0">
                <a:blip r:embed="rId3"/>
                <a:stretch>
                  <a:fillRect l="-699" t="-768"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88891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10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53789"/>
            <a:ext cx="12192000" cy="837473"/>
          </a:xfrm>
          <a:prstGeom prst="rect">
            <a:avLst/>
          </a:prstGeom>
          <a:solidFill>
            <a:srgbClr val="435B69"/>
          </a:solidFill>
          <a:ln w="57150">
            <a:solidFill>
              <a:schemeClr val="accent3">
                <a:lumMod val="50000"/>
              </a:schemeClr>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mc:AlternateContent xmlns:mc="http://schemas.openxmlformats.org/markup-compatibility/2006" xmlns:a14="http://schemas.microsoft.com/office/drawing/2010/main">
        <mc:Choice Requires="a14">
          <p:graphicFrame>
            <p:nvGraphicFramePr>
              <p:cNvPr id="4" name="Diagram 3"/>
              <p:cNvGraphicFramePr/>
              <p:nvPr/>
            </p:nvGraphicFramePr>
            <p:xfrm>
              <a:off x="205495" y="896471"/>
              <a:ext cx="8454411" cy="5809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Diagram 3"/>
              <p:cNvGraphicFramePr/>
              <p:nvPr>
                <p:extLst>
                  <p:ext uri="{D42A27DB-BD31-4B8C-83A1-F6EECF244321}">
                    <p14:modId xmlns:p14="http://schemas.microsoft.com/office/powerpoint/2010/main" val="2330971874"/>
                  </p:ext>
                </p:extLst>
              </p:nvPr>
            </p:nvGraphicFramePr>
            <p:xfrm>
              <a:off x="205495" y="896471"/>
              <a:ext cx="8454411" cy="58091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grpSp>
        <p:nvGrpSpPr>
          <p:cNvPr id="8" name="Group 7"/>
          <p:cNvGrpSpPr/>
          <p:nvPr/>
        </p:nvGrpSpPr>
        <p:grpSpPr>
          <a:xfrm>
            <a:off x="9161929" y="1066800"/>
            <a:ext cx="2671483" cy="2330824"/>
            <a:chOff x="9161929" y="1066800"/>
            <a:chExt cx="2671483" cy="2330824"/>
          </a:xfrm>
        </p:grpSpPr>
        <p:sp>
          <p:nvSpPr>
            <p:cNvPr id="5" name="Rectangular Callout 4"/>
            <p:cNvSpPr/>
            <p:nvPr/>
          </p:nvSpPr>
          <p:spPr>
            <a:xfrm>
              <a:off x="9161929" y="1066800"/>
              <a:ext cx="2671483" cy="2330824"/>
            </a:xfrm>
            <a:prstGeom prst="wedgeRectCallout">
              <a:avLst>
                <a:gd name="adj1" fmla="val -63450"/>
                <a:gd name="adj2" fmla="val 2885"/>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9323294" y="1290918"/>
              <a:ext cx="2348753" cy="1569660"/>
            </a:xfrm>
            <a:prstGeom prst="rect">
              <a:avLst/>
            </a:prstGeom>
            <a:noFill/>
          </p:spPr>
          <p:txBody>
            <a:bodyPr wrap="square" rtlCol="0">
              <a:spAutoFit/>
            </a:bodyPr>
            <a:lstStyle/>
            <a:p>
              <a:pPr algn="just"/>
              <a:r>
                <a:rPr lang="en-IN" sz="2400" dirty="0">
                  <a:solidFill>
                    <a:srgbClr val="000066"/>
                  </a:solidFill>
                </a:rPr>
                <a:t>The values of parameters for a population does not change.</a:t>
              </a:r>
            </a:p>
          </p:txBody>
        </p:sp>
      </p:grpSp>
      <p:grpSp>
        <p:nvGrpSpPr>
          <p:cNvPr id="9" name="Group 8"/>
          <p:cNvGrpSpPr/>
          <p:nvPr/>
        </p:nvGrpSpPr>
        <p:grpSpPr>
          <a:xfrm>
            <a:off x="9161929" y="4025153"/>
            <a:ext cx="2671483" cy="2330824"/>
            <a:chOff x="9161929" y="1066800"/>
            <a:chExt cx="2671483" cy="2330824"/>
          </a:xfrm>
        </p:grpSpPr>
        <p:sp>
          <p:nvSpPr>
            <p:cNvPr id="10" name="Rectangular Callout 9"/>
            <p:cNvSpPr/>
            <p:nvPr/>
          </p:nvSpPr>
          <p:spPr>
            <a:xfrm>
              <a:off x="9161929" y="1066800"/>
              <a:ext cx="2671483" cy="2330824"/>
            </a:xfrm>
            <a:prstGeom prst="wedgeRectCallout">
              <a:avLst>
                <a:gd name="adj1" fmla="val -63450"/>
                <a:gd name="adj2" fmla="val 2885"/>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9323294" y="1290918"/>
              <a:ext cx="2348753" cy="1569660"/>
            </a:xfrm>
            <a:prstGeom prst="rect">
              <a:avLst/>
            </a:prstGeom>
            <a:noFill/>
          </p:spPr>
          <p:txBody>
            <a:bodyPr wrap="square" rtlCol="0">
              <a:spAutoFit/>
            </a:bodyPr>
            <a:lstStyle/>
            <a:p>
              <a:pPr algn="just"/>
              <a:r>
                <a:rPr lang="en-IN" sz="2400" dirty="0">
                  <a:solidFill>
                    <a:srgbClr val="000066"/>
                  </a:solidFill>
                </a:rPr>
                <a:t>The values of statistics vary from sample to sample.</a:t>
              </a:r>
            </a:p>
          </p:txBody>
        </p:sp>
      </p:grpSp>
    </p:spTree>
    <p:extLst>
      <p:ext uri="{BB962C8B-B14F-4D97-AF65-F5344CB8AC3E}">
        <p14:creationId xmlns:p14="http://schemas.microsoft.com/office/powerpoint/2010/main" val="11986488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txBox="1">
                <a:spLocks/>
              </p:cNvSpPr>
              <p:nvPr/>
            </p:nvSpPr>
            <p:spPr>
              <a:xfrm>
                <a:off x="0" y="0"/>
                <a:ext cx="12192000" cy="1152000"/>
              </a:xfrm>
              <a:prstGeom prst="rect">
                <a:avLst/>
              </a:prstGeom>
              <a:solidFill>
                <a:srgbClr val="002060"/>
              </a:solidFill>
              <a:ln>
                <a:solidFill>
                  <a:schemeClr val="accent1">
                    <a:lumMod val="60000"/>
                    <a:lumOff val="40000"/>
                  </a:schemeClr>
                </a:solidFill>
              </a:ln>
            </p:spPr>
            <p:txBody>
              <a:bodyPr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00" dirty="0">
                    <a:solidFill>
                      <a:schemeClr val="bg1"/>
                    </a:solidFill>
                  </a:rPr>
                  <a:t>CHI-SQUARE </a:t>
                </a:r>
                <a14:m>
                  <m:oMath xmlns:m="http://schemas.openxmlformats.org/officeDocument/2006/math">
                    <m:d>
                      <m:dPr>
                        <m:ctrlPr>
                          <a:rPr lang="en-US" i="1" spc="100" smtClean="0">
                            <a:solidFill>
                              <a:schemeClr val="bg1"/>
                            </a:solidFill>
                            <a:latin typeface="Cambria Math"/>
                          </a:rPr>
                        </m:ctrlPr>
                      </m:dPr>
                      <m:e>
                        <m:r>
                          <a:rPr lang="en-US" b="0" i="1" spc="100" smtClean="0">
                            <a:solidFill>
                              <a:schemeClr val="bg1"/>
                            </a:solidFill>
                            <a:latin typeface="Cambria Math"/>
                          </a:rPr>
                          <m:t> </m:t>
                        </m:r>
                        <m:sSup>
                          <m:sSupPr>
                            <m:ctrlPr>
                              <a:rPr lang="en-US" i="1" spc="100">
                                <a:solidFill>
                                  <a:schemeClr val="bg1"/>
                                </a:solidFill>
                                <a:latin typeface="Cambria Math"/>
                              </a:rPr>
                            </m:ctrlPr>
                          </m:sSupPr>
                          <m:e>
                            <m:r>
                              <a:rPr lang="en-US" i="1" spc="100">
                                <a:solidFill>
                                  <a:schemeClr val="bg1"/>
                                </a:solidFill>
                                <a:latin typeface="Cambria Math"/>
                                <a:ea typeface="Cambria Math"/>
                              </a:rPr>
                              <m:t>𝜒</m:t>
                            </m:r>
                          </m:e>
                          <m:sup>
                            <m:r>
                              <a:rPr lang="en-US" i="1" spc="100">
                                <a:solidFill>
                                  <a:schemeClr val="bg1"/>
                                </a:solidFill>
                                <a:latin typeface="Cambria Math"/>
                              </a:rPr>
                              <m:t>2</m:t>
                            </m:r>
                          </m:sup>
                        </m:sSup>
                      </m:e>
                    </m:d>
                  </m:oMath>
                </a14:m>
                <a:r>
                  <a:rPr lang="en-IN" spc="100" dirty="0">
                    <a:solidFill>
                      <a:schemeClr val="bg1"/>
                    </a:solidFill>
                  </a:rPr>
                  <a:t> TEST : GOODNESS OF FIT </a:t>
                </a:r>
              </a:p>
            </p:txBody>
          </p:sp>
        </mc:Choice>
        <mc:Fallback xmlns="">
          <p:sp>
            <p:nvSpPr>
              <p:cNvPr id="2" name="Title 1"/>
              <p:cNvSpPr txBox="1">
                <a:spLocks noRot="1" noChangeAspect="1" noMove="1" noResize="1" noEditPoints="1" noAdjustHandles="1" noChangeArrowheads="1" noChangeShapeType="1" noTextEdit="1"/>
              </p:cNvSpPr>
              <p:nvPr/>
            </p:nvSpPr>
            <p:spPr>
              <a:xfrm>
                <a:off x="0" y="0"/>
                <a:ext cx="12192000" cy="1152000"/>
              </a:xfrm>
              <a:prstGeom prst="rect">
                <a:avLst/>
              </a:prstGeom>
              <a:blipFill rotWithShape="1">
                <a:blip r:embed="rId2"/>
                <a:stretch>
                  <a:fillRect l="-1449"/>
                </a:stretch>
              </a:blipFill>
              <a:ln>
                <a:solidFill>
                  <a:schemeClr val="accent1">
                    <a:lumMod val="60000"/>
                    <a:lumOff val="40000"/>
                  </a:schemeClr>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 y="1151998"/>
                <a:ext cx="12204000" cy="6001643"/>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pPr algn="just"/>
                <a:r>
                  <a:rPr lang="en-US" sz="2400" b="1" spc="100" dirty="0">
                    <a:latin typeface="Calibri" pitchFamily="34" charset="0"/>
                  </a:rPr>
                  <a:t>Working Rule</a:t>
                </a:r>
              </a:p>
              <a:p>
                <a:pPr marL="514350" indent="-514350" algn="just">
                  <a:buAutoNum type="romanLcParenBoth"/>
                </a:pPr>
                <a:r>
                  <a:rPr lang="en-US" sz="2400" spc="100" dirty="0">
                    <a:latin typeface="Calibri" pitchFamily="34" charset="0"/>
                  </a:rPr>
                  <a:t> Set up a null hypothesis.</a:t>
                </a:r>
              </a:p>
              <a:p>
                <a:pPr marL="514350" indent="-514350" algn="just">
                  <a:buAutoNum type="romanLcParenBoth"/>
                </a:pPr>
                <a:r>
                  <a:rPr lang="en-US" sz="2400" spc="100" dirty="0">
                    <a:latin typeface="Calibri" pitchFamily="34" charset="0"/>
                  </a:rPr>
                  <a:t> Set up an alternative hypothesis.</a:t>
                </a:r>
              </a:p>
              <a:p>
                <a:pPr marL="514350" indent="-514350" algn="just">
                  <a:buAutoNum type="romanLcParenBoth"/>
                </a:pPr>
                <a:r>
                  <a:rPr lang="en-US" sz="2400" spc="100" dirty="0">
                    <a:latin typeface="Calibri" pitchFamily="34" charset="0"/>
                  </a:rPr>
                  <a:t> Set a level of significance </a:t>
                </a:r>
                <a14:m>
                  <m:oMath xmlns:m="http://schemas.openxmlformats.org/officeDocument/2006/math">
                    <m:r>
                      <a:rPr lang="en-US" sz="2400" i="1" spc="100" smtClean="0">
                        <a:latin typeface="Cambria Math"/>
                        <a:ea typeface="Cambria Math"/>
                      </a:rPr>
                      <m:t>∝</m:t>
                    </m:r>
                  </m:oMath>
                </a14:m>
                <a:r>
                  <a:rPr lang="en-US" sz="2400" spc="100" dirty="0">
                    <a:latin typeface="Calibri" pitchFamily="34" charset="0"/>
                  </a:rPr>
                  <a:t>.</a:t>
                </a:r>
              </a:p>
              <a:p>
                <a:pPr marL="514350" indent="-514350" algn="just">
                  <a:buAutoNum type="romanLcParenBoth"/>
                </a:pPr>
                <a:r>
                  <a:rPr lang="en-US" sz="2400" spc="100" dirty="0">
                    <a:latin typeface="Calibri" pitchFamily="34" charset="0"/>
                  </a:rPr>
                  <a:t> Calculate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a:t>
                </a:r>
              </a:p>
              <a:p>
                <a:pPr marL="514350" indent="-514350" algn="just">
                  <a:buAutoNum type="romanLcParenBoth"/>
                </a:pPr>
                <a:r>
                  <a:rPr lang="en-US" sz="2400" spc="100" dirty="0">
                    <a:latin typeface="Calibri" pitchFamily="34" charset="0"/>
                  </a:rPr>
                  <a:t> Find the degree of freedom and find the corresponding value of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at given level of    </a:t>
                </a:r>
              </a:p>
              <a:p>
                <a:pPr algn="just"/>
                <a:r>
                  <a:rPr lang="en-US" sz="2400" spc="100" dirty="0">
                    <a:latin typeface="Calibri" pitchFamily="34" charset="0"/>
                  </a:rPr>
                  <a:t>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a:t>
                </a:r>
              </a:p>
              <a:p>
                <a:pPr marL="514350" indent="-514350" algn="just">
                  <a:buFontTx/>
                  <a:buAutoNum type="romanLcParenBoth" startAt="6"/>
                </a:pPr>
                <a:r>
                  <a:rPr lang="en-US" sz="2400" spc="100" dirty="0">
                    <a:latin typeface="Calibri" pitchFamily="34" charset="0"/>
                  </a:rPr>
                  <a:t>If the calculated values of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is less than tabulated value of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at given level of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 the null hypothesis is accepted. If the calculated values of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is more than tabulated value of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oMath>
                </a14:m>
                <a:r>
                  <a:rPr lang="en-US" sz="2400" spc="100" dirty="0">
                    <a:latin typeface="Calibri" pitchFamily="34" charset="0"/>
                  </a:rPr>
                  <a:t> at given level of significance </a:t>
                </a:r>
                <a14:m>
                  <m:oMath xmlns:m="http://schemas.openxmlformats.org/officeDocument/2006/math">
                    <m:r>
                      <a:rPr lang="en-US" sz="2400" i="1" spc="100">
                        <a:latin typeface="Cambria Math"/>
                        <a:ea typeface="Cambria Math"/>
                      </a:rPr>
                      <m:t>∝</m:t>
                    </m:r>
                  </m:oMath>
                </a14:m>
                <a:r>
                  <a:rPr lang="en-US" sz="2400" spc="100" dirty="0">
                    <a:latin typeface="Calibri" pitchFamily="34" charset="0"/>
                  </a:rPr>
                  <a:t>, the null hypothesis is rejected.</a:t>
                </a: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endParaRPr lang="en-US" sz="2400" spc="100" dirty="0">
                  <a:latin typeface="Calibri" pitchFamily="34" charset="0"/>
                </a:endParaRPr>
              </a:p>
              <a:p>
                <a:pPr algn="just"/>
                <a:r>
                  <a:rPr lang="en-US" sz="2400" spc="100" dirty="0">
                    <a:latin typeface="Calibri" pitchFamily="34" charset="0"/>
                  </a:rPr>
                  <a:t> </a:t>
                </a:r>
              </a:p>
            </p:txBody>
          </p:sp>
        </mc:Choice>
        <mc:Fallback xmlns="">
          <p:sp>
            <p:nvSpPr>
              <p:cNvPr id="3" name="TextBox 2"/>
              <p:cNvSpPr txBox="1">
                <a:spLocks noRot="1" noChangeAspect="1" noMove="1" noResize="1" noEditPoints="1" noAdjustHandles="1" noChangeArrowheads="1" noChangeShapeType="1" noTextEdit="1"/>
              </p:cNvSpPr>
              <p:nvPr/>
            </p:nvSpPr>
            <p:spPr>
              <a:xfrm>
                <a:off x="-1" y="1151998"/>
                <a:ext cx="12204000" cy="6001643"/>
              </a:xfrm>
              <a:prstGeom prst="rect">
                <a:avLst/>
              </a:prstGeom>
              <a:blipFill rotWithShape="1">
                <a:blip r:embed="rId3"/>
                <a:stretch>
                  <a:fillRect l="-699" t="-710" r="-699"/>
                </a:stretch>
              </a:blipFill>
              <a:ln>
                <a:solidFill>
                  <a:schemeClr val="accent3">
                    <a:lumMod val="75000"/>
                  </a:schemeClr>
                </a:solidFill>
              </a:ln>
            </p:spPr>
            <p:txBody>
              <a:bodyPr/>
              <a:lstStyle/>
              <a:p>
                <a:r>
                  <a:rPr lang="en-IN">
                    <a:noFill/>
                  </a:rPr>
                  <a:t> </a:t>
                </a:r>
              </a:p>
            </p:txBody>
          </p:sp>
        </mc:Fallback>
      </mc:AlternateContent>
    </p:spTree>
    <p:extLst>
      <p:ext uri="{BB962C8B-B14F-4D97-AF65-F5344CB8AC3E}">
        <p14:creationId xmlns:p14="http://schemas.microsoft.com/office/powerpoint/2010/main" val="316568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wipe(left)">
                                      <p:cBhvr>
                                        <p:cTn id="7" dur="1000"/>
                                        <p:tgtEl>
                                          <p:spTgt spid="3">
                                            <p:txEl>
                                              <p:pRg st="12"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left)">
                                      <p:cBhvr>
                                        <p:cTn id="42" dur="1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wipe(left)">
                                      <p:cBhvr>
                                        <p:cTn id="47"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2677656"/>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a:t>
            </a:r>
          </a:p>
          <a:p>
            <a:pPr algn="just"/>
            <a:r>
              <a:rPr lang="en-US" sz="2400" spc="100" dirty="0">
                <a:solidFill>
                  <a:srgbClr val="000000"/>
                </a:solidFill>
                <a:latin typeface="Calibri" pitchFamily="34" charset="0"/>
              </a:rPr>
              <a:t>A dice was thrown 132 times and the following frequencies were observed:</a:t>
            </a: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Test the hypothesis that the dice is unbiased.</a:t>
            </a:r>
          </a:p>
          <a:p>
            <a:pPr algn="just"/>
            <a:r>
              <a:rPr lang="en-US" sz="2400" b="1" spc="100" dirty="0">
                <a:solidFill>
                  <a:srgbClr val="000000"/>
                </a:solidFill>
                <a:latin typeface="Calibri" pitchFamily="34" charset="0"/>
              </a:rPr>
              <a:t>Solution</a:t>
            </a:r>
          </a:p>
        </p:txBody>
      </p:sp>
      <p:cxnSp>
        <p:nvCxnSpPr>
          <p:cNvPr id="8" name="Straight Connector 7"/>
          <p:cNvCxnSpPr/>
          <p:nvPr/>
        </p:nvCxnSpPr>
        <p:spPr>
          <a:xfrm>
            <a:off x="4978354" y="2324812"/>
            <a:ext cx="1" cy="454633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95283" y="2820824"/>
                <a:ext cx="4883072" cy="830997"/>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oMath>
                </a14:m>
                <a:r>
                  <a:rPr lang="en-US" sz="2400" spc="100" dirty="0">
                    <a:solidFill>
                      <a:srgbClr val="000000"/>
                    </a:solidFill>
                    <a:latin typeface="Calibri" pitchFamily="34" charset="0"/>
                  </a:rPr>
                  <a:t> The dice is unbiased.</a:t>
                </a:r>
              </a:p>
            </p:txBody>
          </p:sp>
        </mc:Choice>
        <mc:Fallback xmlns="">
          <p:sp>
            <p:nvSpPr>
              <p:cNvPr id="9" name="TextBox 8"/>
              <p:cNvSpPr txBox="1">
                <a:spLocks noRot="1" noChangeAspect="1" noMove="1" noResize="1" noEditPoints="1" noAdjustHandles="1" noChangeArrowheads="1" noChangeShapeType="1" noTextEdit="1"/>
              </p:cNvSpPr>
              <p:nvPr/>
            </p:nvSpPr>
            <p:spPr>
              <a:xfrm>
                <a:off x="95283" y="2820824"/>
                <a:ext cx="4883072" cy="830997"/>
              </a:xfrm>
              <a:prstGeom prst="rect">
                <a:avLst/>
              </a:prstGeom>
              <a:blipFill rotWithShape="1">
                <a:blip r:embed="rId2"/>
                <a:stretch>
                  <a:fillRect l="-1998" t="-6618" r="-624" b="-161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9082" y="3550214"/>
                <a:ext cx="4959273" cy="830997"/>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oMath>
                </a14:m>
                <a:r>
                  <a:rPr lang="en-IN" sz="2400" dirty="0">
                    <a:solidFill>
                      <a:srgbClr val="000000"/>
                    </a:solidFill>
                  </a:rPr>
                  <a:t> </a:t>
                </a:r>
                <a:r>
                  <a:rPr lang="en-IN" sz="2400" spc="100" dirty="0">
                    <a:solidFill>
                      <a:srgbClr val="000000"/>
                    </a:solidFill>
                    <a:latin typeface="Calibri" pitchFamily="34" charset="0"/>
                  </a:rPr>
                  <a:t>The dice is biased</a:t>
                </a:r>
                <a:r>
                  <a:rPr lang="en-IN" sz="2400" dirty="0">
                    <a:solidFill>
                      <a:srgbClr val="000000"/>
                    </a:solidFill>
                  </a:rPr>
                  <a:t>.</a:t>
                </a:r>
              </a:p>
            </p:txBody>
          </p:sp>
        </mc:Choice>
        <mc:Fallback xmlns="">
          <p:sp>
            <p:nvSpPr>
              <p:cNvPr id="10" name="TextBox 9"/>
              <p:cNvSpPr txBox="1">
                <a:spLocks noRot="1" noChangeAspect="1" noMove="1" noResize="1" noEditPoints="1" noAdjustHandles="1" noChangeArrowheads="1" noChangeShapeType="1" noTextEdit="1"/>
              </p:cNvSpPr>
              <p:nvPr/>
            </p:nvSpPr>
            <p:spPr>
              <a:xfrm>
                <a:off x="19082" y="3550214"/>
                <a:ext cx="4959273" cy="830997"/>
              </a:xfrm>
              <a:prstGeom prst="rect">
                <a:avLst/>
              </a:prstGeom>
              <a:blipFill rotWithShape="1">
                <a:blip r:embed="rId3"/>
                <a:stretch>
                  <a:fillRect l="-1843"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2764" y="4466444"/>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764" y="4466444"/>
                <a:ext cx="4965590" cy="461665"/>
              </a:xfrm>
              <a:prstGeom prst="rect">
                <a:avLst/>
              </a:prstGeom>
              <a:blipFill rotWithShape="1">
                <a:blip r:embed="rId4"/>
                <a:stretch>
                  <a:fillRect l="-1840" t="-10667" b="-30667"/>
                </a:stretch>
              </a:blipFill>
            </p:spPr>
            <p:txBody>
              <a:bodyPr/>
              <a:lstStyle/>
              <a:p>
                <a:r>
                  <a:rPr lang="en-IN">
                    <a:noFill/>
                  </a:rPr>
                  <a:t> </a:t>
                </a:r>
              </a:p>
            </p:txBody>
          </p:sp>
        </mc:Fallback>
      </mc:AlternateContent>
      <p:sp>
        <p:nvSpPr>
          <p:cNvPr id="12" name="TextBox 11"/>
          <p:cNvSpPr txBox="1"/>
          <p:nvPr/>
        </p:nvSpPr>
        <p:spPr>
          <a:xfrm>
            <a:off x="95282" y="4995622"/>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619085" y="2324812"/>
                <a:ext cx="41307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pc="100" smtClean="0">
                          <a:latin typeface="Cambria Math"/>
                        </a:rPr>
                        <m:t>𝑛</m:t>
                      </m:r>
                      <m:r>
                        <a:rPr lang="en-US" sz="2400" i="1" spc="100" smtClean="0">
                          <a:latin typeface="Cambria Math"/>
                        </a:rPr>
                        <m:t>=</m:t>
                      </m:r>
                      <m:r>
                        <a:rPr lang="en-US" sz="2400" b="0" i="1" spc="100" smtClean="0">
                          <a:latin typeface="Cambria Math"/>
                        </a:rPr>
                        <m:t>6</m:t>
                      </m:r>
                    </m:oMath>
                  </m:oMathPara>
                </a14:m>
                <a:endParaRPr lang="en-US" sz="2400" i="1" spc="100" dirty="0">
                  <a:latin typeface="Cambria Math"/>
                </a:endParaRPr>
              </a:p>
            </p:txBody>
          </p:sp>
        </mc:Choice>
        <mc:Fallback xmlns="">
          <p:sp>
            <p:nvSpPr>
              <p:cNvPr id="5" name="Rectangle 4"/>
              <p:cNvSpPr>
                <a:spLocks noRot="1" noChangeAspect="1" noMove="1" noResize="1" noEditPoints="1" noAdjustHandles="1" noChangeArrowheads="1" noChangeShapeType="1" noTextEdit="1"/>
              </p:cNvSpPr>
              <p:nvPr/>
            </p:nvSpPr>
            <p:spPr>
              <a:xfrm>
                <a:off x="619085" y="2324812"/>
                <a:ext cx="4130716" cy="461665"/>
              </a:xfrm>
              <a:prstGeom prst="rect">
                <a:avLst/>
              </a:prstGeom>
              <a:blipFill rotWithShape="1">
                <a:blip r:embed="rId5"/>
                <a:stretch>
                  <a:fillRect/>
                </a:stretch>
              </a:blipFill>
            </p:spPr>
            <p:txBody>
              <a:bodyPr/>
              <a:lstStyle/>
              <a:p>
                <a:r>
                  <a:rPr lang="en-IN">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812232931"/>
              </p:ext>
            </p:extLst>
          </p:nvPr>
        </p:nvGraphicFramePr>
        <p:xfrm>
          <a:off x="1498600" y="856228"/>
          <a:ext cx="8813798" cy="914400"/>
        </p:xfrm>
        <a:graphic>
          <a:graphicData uri="http://schemas.openxmlformats.org/drawingml/2006/table">
            <a:tbl>
              <a:tblPr firstRow="1" bandRow="1">
                <a:tableStyleId>{5C22544A-7EE6-4342-B048-85BDC9FD1C3A}</a:tableStyleId>
              </a:tblPr>
              <a:tblGrid>
                <a:gridCol w="1850648">
                  <a:extLst>
                    <a:ext uri="{9D8B030D-6E8A-4147-A177-3AD203B41FA5}">
                      <a16:colId xmlns:a16="http://schemas.microsoft.com/office/drawing/2014/main" xmlns="" val="20000"/>
                    </a:ext>
                  </a:extLst>
                </a:gridCol>
                <a:gridCol w="1009062">
                  <a:extLst>
                    <a:ext uri="{9D8B030D-6E8A-4147-A177-3AD203B41FA5}">
                      <a16:colId xmlns:a16="http://schemas.microsoft.com/office/drawing/2014/main" xmlns="" val="20001"/>
                    </a:ext>
                  </a:extLst>
                </a:gridCol>
                <a:gridCol w="1002474">
                  <a:extLst>
                    <a:ext uri="{9D8B030D-6E8A-4147-A177-3AD203B41FA5}">
                      <a16:colId xmlns:a16="http://schemas.microsoft.com/office/drawing/2014/main" xmlns="" val="20002"/>
                    </a:ext>
                  </a:extLst>
                </a:gridCol>
                <a:gridCol w="1032852">
                  <a:extLst>
                    <a:ext uri="{9D8B030D-6E8A-4147-A177-3AD203B41FA5}">
                      <a16:colId xmlns:a16="http://schemas.microsoft.com/office/drawing/2014/main" xmlns="" val="20003"/>
                    </a:ext>
                  </a:extLst>
                </a:gridCol>
                <a:gridCol w="1063230">
                  <a:extLst>
                    <a:ext uri="{9D8B030D-6E8A-4147-A177-3AD203B41FA5}">
                      <a16:colId xmlns:a16="http://schemas.microsoft.com/office/drawing/2014/main" xmlns="" val="20004"/>
                    </a:ext>
                  </a:extLst>
                </a:gridCol>
                <a:gridCol w="911340">
                  <a:extLst>
                    <a:ext uri="{9D8B030D-6E8A-4147-A177-3AD203B41FA5}">
                      <a16:colId xmlns:a16="http://schemas.microsoft.com/office/drawing/2014/main" xmlns="" val="20005"/>
                    </a:ext>
                  </a:extLst>
                </a:gridCol>
                <a:gridCol w="972096">
                  <a:extLst>
                    <a:ext uri="{9D8B030D-6E8A-4147-A177-3AD203B41FA5}">
                      <a16:colId xmlns:a16="http://schemas.microsoft.com/office/drawing/2014/main" xmlns="" val="20006"/>
                    </a:ext>
                  </a:extLst>
                </a:gridCol>
                <a:gridCol w="972096">
                  <a:extLst>
                    <a:ext uri="{9D8B030D-6E8A-4147-A177-3AD203B41FA5}">
                      <a16:colId xmlns:a16="http://schemas.microsoft.com/office/drawing/2014/main" xmlns="" val="20007"/>
                    </a:ext>
                  </a:extLst>
                </a:gridCol>
              </a:tblGrid>
              <a:tr h="370840">
                <a:tc>
                  <a:txBody>
                    <a:bodyPr/>
                    <a:lstStyle/>
                    <a:p>
                      <a:pPr algn="ctr"/>
                      <a:r>
                        <a:rPr lang="en-US" sz="2400" dirty="0">
                          <a:solidFill>
                            <a:schemeClr val="bg1"/>
                          </a:solidFill>
                          <a:latin typeface="Calibri" pitchFamily="34" charset="0"/>
                        </a:rPr>
                        <a:t>No.</a:t>
                      </a:r>
                      <a:r>
                        <a:rPr lang="en-US" sz="2400" baseline="0" dirty="0">
                          <a:solidFill>
                            <a:schemeClr val="bg1"/>
                          </a:solidFill>
                          <a:latin typeface="Calibri" pitchFamily="34" charset="0"/>
                        </a:rPr>
                        <a:t> obtained</a:t>
                      </a:r>
                      <a:endParaRPr lang="en-IN" sz="2400" dirty="0">
                        <a:solidFill>
                          <a:schemeClr val="bg1"/>
                        </a:solidFill>
                        <a:latin typeface="Calibri" pitchFamily="34" charset="0"/>
                      </a:endParaRPr>
                    </a:p>
                  </a:txBody>
                  <a:tcPr>
                    <a:solidFill>
                      <a:srgbClr val="000066"/>
                    </a:solidFill>
                  </a:tcPr>
                </a:tc>
                <a:tc>
                  <a:txBody>
                    <a:bodyPr/>
                    <a:lstStyle/>
                    <a:p>
                      <a:pPr algn="ctr"/>
                      <a:r>
                        <a:rPr lang="en-US" sz="2400" b="0" dirty="0">
                          <a:solidFill>
                            <a:schemeClr val="tx1"/>
                          </a:solidFill>
                          <a:latin typeface="Calibri" pitchFamily="34" charset="0"/>
                        </a:rPr>
                        <a:t>1</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2</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3</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4</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5</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6</a:t>
                      </a:r>
                      <a:endParaRPr lang="en-IN" sz="2400" b="0" dirty="0">
                        <a:solidFill>
                          <a:schemeClr val="tx1"/>
                        </a:solidFill>
                        <a:latin typeface="Calibri" pitchFamily="34" charset="0"/>
                      </a:endParaRPr>
                    </a:p>
                  </a:txBody>
                  <a:tcPr>
                    <a:solidFill>
                      <a:srgbClr val="D7ED9E"/>
                    </a:solidFill>
                  </a:tcPr>
                </a:tc>
                <a:tc>
                  <a:txBody>
                    <a:bodyPr/>
                    <a:lstStyle/>
                    <a:p>
                      <a:pPr algn="ctr"/>
                      <a:r>
                        <a:rPr lang="en-US" sz="2400" b="0" dirty="0">
                          <a:solidFill>
                            <a:schemeClr val="tx1"/>
                          </a:solidFill>
                          <a:latin typeface="Calibri" pitchFamily="34" charset="0"/>
                        </a:rPr>
                        <a:t>Total</a:t>
                      </a:r>
                      <a:endParaRPr lang="en-IN" sz="2400" b="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xmlns="" val="10000"/>
                  </a:ext>
                </a:extLst>
              </a:tr>
              <a:tr h="370840">
                <a:tc>
                  <a:txBody>
                    <a:bodyPr/>
                    <a:lstStyle/>
                    <a:p>
                      <a:pPr algn="ctr"/>
                      <a:r>
                        <a:rPr lang="en-US" sz="2400" dirty="0">
                          <a:solidFill>
                            <a:schemeClr val="bg1"/>
                          </a:solidFill>
                          <a:latin typeface="Calibri" pitchFamily="34" charset="0"/>
                        </a:rPr>
                        <a:t>Frequency</a:t>
                      </a:r>
                      <a:endParaRPr lang="en-IN" sz="2400" dirty="0">
                        <a:solidFill>
                          <a:schemeClr val="bg1"/>
                        </a:solidFill>
                        <a:latin typeface="Calibri" pitchFamily="34" charset="0"/>
                      </a:endParaRPr>
                    </a:p>
                  </a:txBody>
                  <a:tcPr>
                    <a:solidFill>
                      <a:srgbClr val="000066"/>
                    </a:solidFill>
                  </a:tcPr>
                </a:tc>
                <a:tc>
                  <a:txBody>
                    <a:bodyPr/>
                    <a:lstStyle/>
                    <a:p>
                      <a:pPr algn="ctr"/>
                      <a:r>
                        <a:rPr lang="en-US" sz="2400" dirty="0">
                          <a:solidFill>
                            <a:schemeClr val="tx1"/>
                          </a:solidFill>
                          <a:latin typeface="Calibri" pitchFamily="34" charset="0"/>
                        </a:rPr>
                        <a:t>15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20</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15</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29</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28</a:t>
                      </a:r>
                      <a:endParaRPr lang="en-IN" sz="2400" dirty="0">
                        <a:solidFill>
                          <a:schemeClr val="tx1"/>
                        </a:solidFill>
                        <a:latin typeface="Calibri" pitchFamily="34" charset="0"/>
                      </a:endParaRPr>
                    </a:p>
                  </a:txBody>
                  <a:tcPr>
                    <a:solidFill>
                      <a:srgbClr val="D7ED9E"/>
                    </a:solidFill>
                  </a:tcPr>
                </a:tc>
                <a:tc>
                  <a:txBody>
                    <a:bodyPr/>
                    <a:lstStyle/>
                    <a:p>
                      <a:pPr algn="ctr"/>
                      <a:r>
                        <a:rPr lang="en-US" sz="2400" dirty="0">
                          <a:solidFill>
                            <a:schemeClr val="tx1"/>
                          </a:solidFill>
                          <a:latin typeface="Calibri" pitchFamily="34" charset="0"/>
                        </a:rPr>
                        <a:t>132</a:t>
                      </a:r>
                      <a:endParaRPr lang="en-IN" sz="2400" dirty="0">
                        <a:solidFill>
                          <a:schemeClr val="tx1"/>
                        </a:solidFill>
                        <a:latin typeface="Calibri" pitchFamily="34" charset="0"/>
                      </a:endParaRPr>
                    </a:p>
                  </a:txBody>
                  <a:tcPr>
                    <a:solidFill>
                      <a:srgbClr val="D7ED9E"/>
                    </a:solidFill>
                  </a:tcPr>
                </a:tc>
                <a:extLst>
                  <a:ext uri="{0D108BD9-81ED-4DB2-BD59-A6C34878D82A}">
                    <a16:rowId xmlns:a16="http://schemas.microsoft.com/office/drawing/2014/main" xmlns="" val="10001"/>
                  </a:ext>
                </a:extLst>
              </a:tr>
            </a:tbl>
          </a:graphicData>
        </a:graphic>
      </p:graphicFrame>
      <mc:AlternateContent xmlns:mc="http://schemas.openxmlformats.org/markup-compatibility/2006" xmlns:a14="http://schemas.microsoft.com/office/drawing/2010/main">
        <mc:Choice Requires="a14">
          <p:sp>
            <p:nvSpPr>
              <p:cNvPr id="22" name="TextBox 21"/>
              <p:cNvSpPr txBox="1"/>
              <p:nvPr/>
            </p:nvSpPr>
            <p:spPr>
              <a:xfrm>
                <a:off x="19083" y="5500230"/>
                <a:ext cx="4959272" cy="986296"/>
              </a:xfrm>
              <a:prstGeom prst="rect">
                <a:avLst/>
              </a:prstGeom>
              <a:noFill/>
            </p:spPr>
            <p:txBody>
              <a:bodyPr wrap="square" rtlCol="0">
                <a:spAutoFit/>
              </a:bodyPr>
              <a:lstStyle/>
              <a:p>
                <a:r>
                  <a:rPr lang="en-IN" sz="2400" spc="100" dirty="0">
                    <a:solidFill>
                      <a:srgbClr val="000000"/>
                    </a:solidFill>
                    <a:latin typeface="Calibri" pitchFamily="34" charset="0"/>
                  </a:rPr>
                  <a:t>       Expected frequency of each  </a:t>
                </a:r>
              </a:p>
              <a:p>
                <a:r>
                  <a:rPr lang="en-IN" sz="2400" spc="100" dirty="0">
                    <a:solidFill>
                      <a:srgbClr val="000000"/>
                    </a:solidFill>
                    <a:latin typeface="Calibri" pitchFamily="34" charset="0"/>
                  </a:rPr>
                  <a:t>       number </a:t>
                </a:r>
                <a14:m>
                  <m:oMath xmlns:m="http://schemas.openxmlformats.org/officeDocument/2006/math">
                    <m:sSub>
                      <m:sSubPr>
                        <m:ctrlPr>
                          <a:rPr lang="en-IN" sz="2400" i="1" spc="100" smtClean="0">
                            <a:solidFill>
                              <a:srgbClr val="000000"/>
                            </a:solidFill>
                            <a:latin typeface="Cambria Math"/>
                          </a:rPr>
                        </m:ctrlPr>
                      </m:sSubPr>
                      <m:e>
                        <m:r>
                          <a:rPr lang="en-US" sz="2400" b="0" i="1" spc="100" smtClean="0">
                            <a:solidFill>
                              <a:srgbClr val="000000"/>
                            </a:solidFill>
                            <a:latin typeface="Cambria Math"/>
                          </a:rPr>
                          <m:t>𝑓</m:t>
                        </m:r>
                      </m:e>
                      <m:sub>
                        <m:r>
                          <a:rPr lang="en-US" sz="2400" b="0" i="1" spc="100" smtClean="0">
                            <a:solidFill>
                              <a:srgbClr val="000000"/>
                            </a:solidFill>
                            <a:latin typeface="Cambria Math"/>
                          </a:rPr>
                          <m:t>𝑒</m:t>
                        </m:r>
                      </m:sub>
                    </m:sSub>
                    <m:r>
                      <a:rPr lang="en-US" sz="2400" b="0" i="1" spc="100" smtClean="0">
                        <a:solidFill>
                          <a:srgbClr val="000000"/>
                        </a:solidFill>
                        <a:latin typeface="Cambria Math"/>
                      </a:rPr>
                      <m:t>=</m:t>
                    </m:r>
                    <m:f>
                      <m:fPr>
                        <m:ctrlPr>
                          <a:rPr lang="en-US" sz="2400" b="0" i="1" spc="100" smtClean="0">
                            <a:solidFill>
                              <a:srgbClr val="000000"/>
                            </a:solidFill>
                            <a:latin typeface="Cambria Math"/>
                          </a:rPr>
                        </m:ctrlPr>
                      </m:fPr>
                      <m:num>
                        <m:r>
                          <a:rPr lang="en-US" sz="2400" b="0" i="1" spc="100" smtClean="0">
                            <a:solidFill>
                              <a:srgbClr val="000000"/>
                            </a:solidFill>
                            <a:latin typeface="Cambria Math"/>
                          </a:rPr>
                          <m:t>132</m:t>
                        </m:r>
                      </m:num>
                      <m:den>
                        <m:r>
                          <a:rPr lang="en-US" sz="2400" b="0" i="1" spc="100" smtClean="0">
                            <a:solidFill>
                              <a:srgbClr val="000000"/>
                            </a:solidFill>
                            <a:latin typeface="Cambria Math"/>
                          </a:rPr>
                          <m:t>6</m:t>
                        </m:r>
                      </m:den>
                    </m:f>
                    <m:r>
                      <a:rPr lang="en-US" sz="2400" b="0" i="1" spc="100" smtClean="0">
                        <a:solidFill>
                          <a:srgbClr val="000000"/>
                        </a:solidFill>
                        <a:latin typeface="Cambria Math"/>
                      </a:rPr>
                      <m:t>=22</m:t>
                    </m:r>
                  </m:oMath>
                </a14:m>
                <a:endParaRPr lang="en-IN" sz="2400" spc="100" dirty="0">
                  <a:solidFill>
                    <a:srgbClr val="000000"/>
                  </a:solidFill>
                  <a:latin typeface="Calibri"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9083" y="5500230"/>
                <a:ext cx="4959272" cy="986296"/>
              </a:xfrm>
              <a:prstGeom prst="rect">
                <a:avLst/>
              </a:prstGeom>
              <a:blipFill rotWithShape="1">
                <a:blip r:embed="rId6"/>
                <a:stretch>
                  <a:fillRect t="-4938" b="-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4075838965"/>
                  </p:ext>
                </p:extLst>
              </p:nvPr>
            </p:nvGraphicFramePr>
            <p:xfrm>
              <a:off x="5172891" y="2457752"/>
              <a:ext cx="7019109" cy="4280457"/>
            </p:xfrm>
            <a:graphic>
              <a:graphicData uri="http://schemas.openxmlformats.org/drawingml/2006/table">
                <a:tbl>
                  <a:tblPr firstRow="1" bandRow="1">
                    <a:tableStyleId>{5C22544A-7EE6-4342-B048-85BDC9FD1C3A}</a:tableStyleId>
                  </a:tblPr>
                  <a:tblGrid>
                    <a:gridCol w="1231126">
                      <a:extLst>
                        <a:ext uri="{9D8B030D-6E8A-4147-A177-3AD203B41FA5}">
                          <a16:colId xmlns:a16="http://schemas.microsoft.com/office/drawing/2014/main" xmlns="" val="20000"/>
                        </a:ext>
                      </a:extLst>
                    </a:gridCol>
                    <a:gridCol w="1580936">
                      <a:extLst>
                        <a:ext uri="{9D8B030D-6E8A-4147-A177-3AD203B41FA5}">
                          <a16:colId xmlns:a16="http://schemas.microsoft.com/office/drawing/2014/main" xmlns="" val="20001"/>
                        </a:ext>
                      </a:extLst>
                    </a:gridCol>
                    <a:gridCol w="1528239">
                      <a:extLst>
                        <a:ext uri="{9D8B030D-6E8A-4147-A177-3AD203B41FA5}">
                          <a16:colId xmlns:a16="http://schemas.microsoft.com/office/drawing/2014/main" xmlns="" val="20002"/>
                        </a:ext>
                      </a:extLst>
                    </a:gridCol>
                    <a:gridCol w="2678808">
                      <a:extLst>
                        <a:ext uri="{9D8B030D-6E8A-4147-A177-3AD203B41FA5}">
                          <a16:colId xmlns:a16="http://schemas.microsoft.com/office/drawing/2014/main" xmlns="" val="20003"/>
                        </a:ext>
                      </a:extLst>
                    </a:gridCol>
                  </a:tblGrid>
                  <a:tr h="714394">
                    <a:tc>
                      <a:txBody>
                        <a:bodyPr/>
                        <a:lstStyle/>
                        <a:p>
                          <a:pPr algn="ctr"/>
                          <a:r>
                            <a:rPr lang="en-US" sz="2000" dirty="0">
                              <a:latin typeface="Calibri" pitchFamily="34" charset="0"/>
                            </a:rPr>
                            <a:t>No. obtained</a:t>
                          </a:r>
                          <a:endParaRPr lang="en-IN" sz="2000" dirty="0">
                            <a:latin typeface="Calibri" pitchFamily="34" charset="0"/>
                          </a:endParaRPr>
                        </a:p>
                      </a:txBody>
                      <a:tcPr/>
                    </a:tc>
                    <a:tc>
                      <a:txBody>
                        <a:bodyPr/>
                        <a:lstStyle/>
                        <a:p>
                          <a:pPr algn="ctr"/>
                          <a:r>
                            <a:rPr lang="en-US" sz="2000" dirty="0">
                              <a:latin typeface="Calibri" pitchFamily="34" charset="0"/>
                            </a:rPr>
                            <a:t>Observed frequency </a:t>
                          </a:r>
                          <a14:m>
                            <m:oMath xmlns:m="http://schemas.openxmlformats.org/officeDocument/2006/math">
                              <m:sSub>
                                <m:sSubPr>
                                  <m:ctrlPr>
                                    <a:rPr lang="en-IN" sz="2000" i="1" smtClean="0">
                                      <a:solidFill>
                                        <a:schemeClr val="bg1"/>
                                      </a:solidFill>
                                      <a:latin typeface="Cambria Math"/>
                                    </a:rPr>
                                  </m:ctrlPr>
                                </m:sSubPr>
                                <m:e>
                                  <m:r>
                                    <a:rPr lang="en-US" sz="2000" b="0" i="1" smtClean="0">
                                      <a:solidFill>
                                        <a:schemeClr val="bg1"/>
                                      </a:solidFill>
                                      <a:latin typeface="Cambria Math"/>
                                    </a:rPr>
                                    <m:t>𝑓</m:t>
                                  </m:r>
                                </m:e>
                                <m:sub>
                                  <m:r>
                                    <a:rPr lang="en-US" sz="2000" b="0" i="1" smtClean="0">
                                      <a:solidFill>
                                        <a:schemeClr val="bg1"/>
                                      </a:solidFill>
                                      <a:latin typeface="Cambria Math"/>
                                    </a:rPr>
                                    <m:t>𝑜</m:t>
                                  </m:r>
                                </m:sub>
                              </m:sSub>
                            </m:oMath>
                          </a14:m>
                          <a:endParaRPr lang="en-IN" sz="2000" dirty="0">
                            <a:latin typeface="Calibri" pitchFamily="34" charset="0"/>
                          </a:endParaRPr>
                        </a:p>
                      </a:txBody>
                      <a:tcPr/>
                    </a:tc>
                    <a:tc>
                      <a:txBody>
                        <a:bodyPr/>
                        <a:lstStyle/>
                        <a:p>
                          <a:pPr algn="ctr"/>
                          <a:r>
                            <a:rPr lang="en-US" sz="2000" dirty="0">
                              <a:latin typeface="Calibri" pitchFamily="34" charset="0"/>
                            </a:rPr>
                            <a:t>Expected frequency </a:t>
                          </a:r>
                          <a14:m>
                            <m:oMath xmlns:m="http://schemas.openxmlformats.org/officeDocument/2006/math">
                              <m:sSub>
                                <m:sSubPr>
                                  <m:ctrlPr>
                                    <a:rPr lang="en-IN" sz="2000" i="1" smtClean="0">
                                      <a:solidFill>
                                        <a:schemeClr val="bg1"/>
                                      </a:solidFill>
                                      <a:latin typeface="Cambria Math"/>
                                    </a:rPr>
                                  </m:ctrlPr>
                                </m:sSubPr>
                                <m:e>
                                  <m:r>
                                    <a:rPr lang="en-US" sz="2000" b="0" i="1" smtClean="0">
                                      <a:solidFill>
                                        <a:schemeClr val="bg1"/>
                                      </a:solidFill>
                                      <a:latin typeface="Cambria Math"/>
                                    </a:rPr>
                                    <m:t>𝑓</m:t>
                                  </m:r>
                                </m:e>
                                <m:sub>
                                  <m:r>
                                    <a:rPr lang="en-US" sz="2000" b="0" i="1" smtClean="0">
                                      <a:solidFill>
                                        <a:schemeClr val="bg1"/>
                                      </a:solidFill>
                                      <a:latin typeface="Cambria Math"/>
                                    </a:rPr>
                                    <m:t>𝑒</m:t>
                                  </m:r>
                                </m:sub>
                              </m:sSub>
                            </m:oMath>
                          </a14:m>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pc="100" smtClean="0">
                                        <a:latin typeface="Cambria Math"/>
                                      </a:rPr>
                                    </m:ctrlPr>
                                  </m:fPr>
                                  <m:num>
                                    <m:sSup>
                                      <m:sSupPr>
                                        <m:ctrlPr>
                                          <a:rPr lang="en-US" sz="2000" i="1" spc="100">
                                            <a:latin typeface="Cambria Math"/>
                                          </a:rPr>
                                        </m:ctrlPr>
                                      </m:sSupPr>
                                      <m:e>
                                        <m:d>
                                          <m:dPr>
                                            <m:ctrlPr>
                                              <a:rPr lang="en-US" sz="2000" i="1" spc="100">
                                                <a:latin typeface="Cambria Math"/>
                                              </a:rPr>
                                            </m:ctrlPr>
                                          </m:dPr>
                                          <m:e>
                                            <m:sSub>
                                              <m:sSubPr>
                                                <m:ctrlPr>
                                                  <a:rPr lang="en-US" sz="2000" i="1" spc="100">
                                                    <a:latin typeface="Cambria Math"/>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den>
                                </m:f>
                              </m:oMath>
                            </m:oMathPara>
                          </a14:m>
                          <a:endParaRPr lang="en-IN" sz="2000" dirty="0">
                            <a:latin typeface="Calibri" pitchFamily="34" charset="0"/>
                          </a:endParaRPr>
                        </a:p>
                      </a:txBody>
                      <a:tcPr/>
                    </a:tc>
                    <a:extLst>
                      <a:ext uri="{0D108BD9-81ED-4DB2-BD59-A6C34878D82A}">
                        <a16:rowId xmlns:a16="http://schemas.microsoft.com/office/drawing/2014/main" xmlns="" val="10000"/>
                      </a:ext>
                    </a:extLst>
                  </a:tr>
                  <a:tr h="374197">
                    <a:tc>
                      <a:txBody>
                        <a:bodyPr/>
                        <a:lstStyle/>
                        <a:p>
                          <a:pPr algn="ctr"/>
                          <a:r>
                            <a:rPr lang="en-US" sz="2000" dirty="0">
                              <a:latin typeface="Calibri" pitchFamily="34" charset="0"/>
                            </a:rPr>
                            <a:t>1</a:t>
                          </a:r>
                          <a:endParaRPr lang="en-IN" sz="2000" dirty="0">
                            <a:latin typeface="Calibri" pitchFamily="34" charset="0"/>
                          </a:endParaRPr>
                        </a:p>
                      </a:txBody>
                      <a:tcPr/>
                    </a:tc>
                    <a:tc>
                      <a:txBody>
                        <a:bodyPr/>
                        <a:lstStyle/>
                        <a:p>
                          <a:pPr algn="ctr"/>
                          <a:r>
                            <a:rPr lang="en-US" sz="2000" dirty="0">
                              <a:latin typeface="Calibri" pitchFamily="34" charset="0"/>
                            </a:rPr>
                            <a:t>15</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2.23</a:t>
                          </a:r>
                          <a:endParaRPr lang="en-IN" sz="2000" dirty="0">
                            <a:latin typeface="Calibri" pitchFamily="34" charset="0"/>
                          </a:endParaRPr>
                        </a:p>
                      </a:txBody>
                      <a:tcPr/>
                    </a:tc>
                    <a:extLst>
                      <a:ext uri="{0D108BD9-81ED-4DB2-BD59-A6C34878D82A}">
                        <a16:rowId xmlns:a16="http://schemas.microsoft.com/office/drawing/2014/main" xmlns="" val="10001"/>
                      </a:ext>
                    </a:extLst>
                  </a:tr>
                  <a:tr h="374197">
                    <a:tc>
                      <a:txBody>
                        <a:bodyPr/>
                        <a:lstStyle/>
                        <a:p>
                          <a:pPr algn="ctr"/>
                          <a:r>
                            <a:rPr lang="en-US" sz="2000" dirty="0">
                              <a:latin typeface="Calibri" pitchFamily="34" charset="0"/>
                            </a:rPr>
                            <a:t>2</a:t>
                          </a:r>
                          <a:endParaRPr lang="en-IN" sz="2000" dirty="0">
                            <a:latin typeface="Calibri" pitchFamily="34" charset="0"/>
                          </a:endParaRPr>
                        </a:p>
                      </a:txBody>
                      <a:tcPr/>
                    </a:tc>
                    <a:tc>
                      <a:txBody>
                        <a:bodyPr/>
                        <a:lstStyle/>
                        <a:p>
                          <a:pPr algn="ctr"/>
                          <a:r>
                            <a:rPr lang="en-US" sz="2000" dirty="0">
                              <a:latin typeface="Calibri" pitchFamily="34" charset="0"/>
                            </a:rPr>
                            <a:t>20</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0.18</a:t>
                          </a:r>
                          <a:endParaRPr lang="en-IN" sz="2000" dirty="0">
                            <a:latin typeface="Calibri" pitchFamily="34" charset="0"/>
                          </a:endParaRPr>
                        </a:p>
                      </a:txBody>
                      <a:tcPr/>
                    </a:tc>
                    <a:extLst>
                      <a:ext uri="{0D108BD9-81ED-4DB2-BD59-A6C34878D82A}">
                        <a16:rowId xmlns:a16="http://schemas.microsoft.com/office/drawing/2014/main" xmlns="" val="10002"/>
                      </a:ext>
                    </a:extLst>
                  </a:tr>
                  <a:tr h="374197">
                    <a:tc>
                      <a:txBody>
                        <a:bodyPr/>
                        <a:lstStyle/>
                        <a:p>
                          <a:pPr algn="ctr"/>
                          <a:r>
                            <a:rPr lang="en-US" sz="2000" dirty="0">
                              <a:latin typeface="Calibri" pitchFamily="34" charset="0"/>
                            </a:rPr>
                            <a:t>3</a:t>
                          </a:r>
                          <a:endParaRPr lang="en-IN" sz="2000" dirty="0">
                            <a:latin typeface="Calibri" pitchFamily="34" charset="0"/>
                          </a:endParaRPr>
                        </a:p>
                      </a:txBody>
                      <a:tcPr/>
                    </a:tc>
                    <a:tc>
                      <a:txBody>
                        <a:bodyPr/>
                        <a:lstStyle/>
                        <a:p>
                          <a:pPr algn="ctr"/>
                          <a:r>
                            <a:rPr lang="en-US" sz="2000" dirty="0">
                              <a:latin typeface="Calibri" pitchFamily="34" charset="0"/>
                            </a:rPr>
                            <a:t>25</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0.41</a:t>
                          </a:r>
                          <a:endParaRPr lang="en-IN" sz="2000" dirty="0">
                            <a:latin typeface="Calibri" pitchFamily="34" charset="0"/>
                          </a:endParaRPr>
                        </a:p>
                      </a:txBody>
                      <a:tcPr/>
                    </a:tc>
                    <a:extLst>
                      <a:ext uri="{0D108BD9-81ED-4DB2-BD59-A6C34878D82A}">
                        <a16:rowId xmlns:a16="http://schemas.microsoft.com/office/drawing/2014/main" xmlns="" val="10003"/>
                      </a:ext>
                    </a:extLst>
                  </a:tr>
                  <a:tr h="374197">
                    <a:tc>
                      <a:txBody>
                        <a:bodyPr/>
                        <a:lstStyle/>
                        <a:p>
                          <a:pPr algn="ctr"/>
                          <a:r>
                            <a:rPr lang="en-US" sz="2000" dirty="0">
                              <a:latin typeface="Calibri" pitchFamily="34" charset="0"/>
                            </a:rPr>
                            <a:t>4</a:t>
                          </a:r>
                          <a:endParaRPr lang="en-IN" sz="2000" dirty="0">
                            <a:latin typeface="Calibri" pitchFamily="34" charset="0"/>
                          </a:endParaRPr>
                        </a:p>
                      </a:txBody>
                      <a:tcPr/>
                    </a:tc>
                    <a:tc>
                      <a:txBody>
                        <a:bodyPr/>
                        <a:lstStyle/>
                        <a:p>
                          <a:pPr algn="ctr"/>
                          <a:r>
                            <a:rPr lang="en-US" sz="2000" dirty="0">
                              <a:latin typeface="Calibri" pitchFamily="34" charset="0"/>
                            </a:rPr>
                            <a:t>15</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2.23</a:t>
                          </a:r>
                          <a:endParaRPr lang="en-IN" sz="2000" dirty="0">
                            <a:latin typeface="Calibri" pitchFamily="34" charset="0"/>
                          </a:endParaRPr>
                        </a:p>
                      </a:txBody>
                      <a:tcPr/>
                    </a:tc>
                    <a:extLst>
                      <a:ext uri="{0D108BD9-81ED-4DB2-BD59-A6C34878D82A}">
                        <a16:rowId xmlns:a16="http://schemas.microsoft.com/office/drawing/2014/main" xmlns="" val="10004"/>
                      </a:ext>
                    </a:extLst>
                  </a:tr>
                  <a:tr h="374197">
                    <a:tc>
                      <a:txBody>
                        <a:bodyPr/>
                        <a:lstStyle/>
                        <a:p>
                          <a:pPr algn="ctr"/>
                          <a:r>
                            <a:rPr lang="en-US" sz="2000" dirty="0">
                              <a:latin typeface="Calibri" pitchFamily="34" charset="0"/>
                            </a:rPr>
                            <a:t>5</a:t>
                          </a:r>
                          <a:endParaRPr lang="en-IN" sz="2000" dirty="0">
                            <a:latin typeface="Calibri" pitchFamily="34" charset="0"/>
                          </a:endParaRPr>
                        </a:p>
                      </a:txBody>
                      <a:tcPr/>
                    </a:tc>
                    <a:tc>
                      <a:txBody>
                        <a:bodyPr/>
                        <a:lstStyle/>
                        <a:p>
                          <a:pPr algn="ctr"/>
                          <a:r>
                            <a:rPr lang="en-US" sz="2000" dirty="0">
                              <a:latin typeface="Calibri" pitchFamily="34" charset="0"/>
                            </a:rPr>
                            <a:t>29</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2.23</a:t>
                          </a:r>
                          <a:endParaRPr lang="en-IN" sz="2000" dirty="0">
                            <a:latin typeface="Calibri" pitchFamily="34" charset="0"/>
                          </a:endParaRPr>
                        </a:p>
                      </a:txBody>
                      <a:tcPr/>
                    </a:tc>
                    <a:extLst>
                      <a:ext uri="{0D108BD9-81ED-4DB2-BD59-A6C34878D82A}">
                        <a16:rowId xmlns:a16="http://schemas.microsoft.com/office/drawing/2014/main" xmlns="" val="10005"/>
                      </a:ext>
                    </a:extLst>
                  </a:tr>
                  <a:tr h="374197">
                    <a:tc>
                      <a:txBody>
                        <a:bodyPr/>
                        <a:lstStyle/>
                        <a:p>
                          <a:pPr algn="ctr"/>
                          <a:r>
                            <a:rPr lang="en-US" sz="2000" dirty="0">
                              <a:latin typeface="Calibri" pitchFamily="34" charset="0"/>
                            </a:rPr>
                            <a:t>6</a:t>
                          </a:r>
                          <a:endParaRPr lang="en-IN" sz="2000" dirty="0">
                            <a:latin typeface="Calibri" pitchFamily="34" charset="0"/>
                          </a:endParaRPr>
                        </a:p>
                      </a:txBody>
                      <a:tcPr/>
                    </a:tc>
                    <a:tc>
                      <a:txBody>
                        <a:bodyPr/>
                        <a:lstStyle/>
                        <a:p>
                          <a:pPr algn="ctr"/>
                          <a:r>
                            <a:rPr lang="en-US" sz="2000" dirty="0">
                              <a:latin typeface="Calibri" pitchFamily="34" charset="0"/>
                            </a:rPr>
                            <a:t>28</a:t>
                          </a:r>
                          <a:endParaRPr lang="en-IN" sz="2000" dirty="0">
                            <a:latin typeface="Calibri" pitchFamily="34" charset="0"/>
                          </a:endParaRPr>
                        </a:p>
                      </a:txBody>
                      <a:tcPr/>
                    </a:tc>
                    <a:tc>
                      <a:txBody>
                        <a:bodyPr/>
                        <a:lstStyle/>
                        <a:p>
                          <a:pPr algn="ctr"/>
                          <a:r>
                            <a:rPr lang="en-US" sz="2000" dirty="0">
                              <a:latin typeface="Calibri" pitchFamily="34" charset="0"/>
                            </a:rPr>
                            <a:t>22</a:t>
                          </a:r>
                          <a:endParaRPr lang="en-IN" sz="2000" dirty="0">
                            <a:latin typeface="Calibri" pitchFamily="34" charset="0"/>
                          </a:endParaRPr>
                        </a:p>
                      </a:txBody>
                      <a:tcPr/>
                    </a:tc>
                    <a:tc>
                      <a:txBody>
                        <a:bodyPr/>
                        <a:lstStyle/>
                        <a:p>
                          <a:pPr algn="ctr"/>
                          <a:r>
                            <a:rPr lang="en-US" sz="2000" dirty="0">
                              <a:latin typeface="Calibri" pitchFamily="34" charset="0"/>
                            </a:rPr>
                            <a:t>1.64</a:t>
                          </a:r>
                          <a:endParaRPr lang="en-IN" sz="2000" dirty="0">
                            <a:latin typeface="Calibri" pitchFamily="34" charset="0"/>
                          </a:endParaRPr>
                        </a:p>
                      </a:txBody>
                      <a:tcPr/>
                    </a:tc>
                    <a:extLst>
                      <a:ext uri="{0D108BD9-81ED-4DB2-BD59-A6C34878D82A}">
                        <a16:rowId xmlns:a16="http://schemas.microsoft.com/office/drawing/2014/main" xmlns="" val="10006"/>
                      </a:ext>
                    </a:extLst>
                  </a:tr>
                  <a:tr h="1146541">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100" dirty="0"/>
                            <a:t>                                                                   </a:t>
                          </a:r>
                          <a14:m>
                            <m:oMath xmlns:m="http://schemas.openxmlformats.org/officeDocument/2006/math">
                              <m:sSup>
                                <m:sSupPr>
                                  <m:ctrlPr>
                                    <a:rPr lang="en-US" sz="2000" i="1" spc="100" smtClean="0">
                                      <a:latin typeface="Cambria Math"/>
                                    </a:rPr>
                                  </m:ctrlPr>
                                </m:sSupPr>
                                <m:e>
                                  <m:r>
                                    <a:rPr lang="en-US" sz="2000" i="1" spc="100">
                                      <a:latin typeface="Cambria Math"/>
                                      <a:ea typeface="Cambria Math"/>
                                    </a:rPr>
                                    <m:t>𝜒</m:t>
                                  </m:r>
                                </m:e>
                                <m:sup>
                                  <m:r>
                                    <a:rPr lang="en-US" sz="2000" i="1" spc="100">
                                      <a:latin typeface="Cambria Math"/>
                                    </a:rPr>
                                    <m:t>2</m:t>
                                  </m:r>
                                </m:sup>
                              </m:sSup>
                              <m:r>
                                <a:rPr lang="en-US" sz="2000" i="1" spc="100">
                                  <a:latin typeface="Cambria Math"/>
                                </a:rPr>
                                <m:t>=</m:t>
                              </m:r>
                              <m:nary>
                                <m:naryPr>
                                  <m:chr m:val="∑"/>
                                  <m:subHide m:val="on"/>
                                  <m:supHide m:val="on"/>
                                  <m:ctrlPr>
                                    <a:rPr lang="en-US" sz="2000" i="1" spc="100">
                                      <a:latin typeface="Cambria Math"/>
                                    </a:rPr>
                                  </m:ctrlPr>
                                </m:naryPr>
                                <m:sub/>
                                <m:sup/>
                                <m:e>
                                  <m:f>
                                    <m:fPr>
                                      <m:ctrlPr>
                                        <a:rPr lang="en-US" sz="2000" i="1" spc="100">
                                          <a:latin typeface="Cambria Math"/>
                                        </a:rPr>
                                      </m:ctrlPr>
                                    </m:fPr>
                                    <m:num>
                                      <m:sSup>
                                        <m:sSupPr>
                                          <m:ctrlPr>
                                            <a:rPr lang="en-US" sz="2000" i="1" spc="100">
                                              <a:latin typeface="Cambria Math"/>
                                            </a:rPr>
                                          </m:ctrlPr>
                                        </m:sSupPr>
                                        <m:e>
                                          <m:d>
                                            <m:dPr>
                                              <m:ctrlPr>
                                                <a:rPr lang="en-US" sz="2000" i="1" spc="100">
                                                  <a:latin typeface="Cambria Math"/>
                                                </a:rPr>
                                              </m:ctrlPr>
                                            </m:dPr>
                                            <m:e>
                                              <m:sSub>
                                                <m:sSubPr>
                                                  <m:ctrlPr>
                                                    <a:rPr lang="en-US" sz="2000" i="1" spc="100">
                                                      <a:latin typeface="Cambria Math"/>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den>
                                  </m:f>
                                  <m:r>
                                    <a:rPr lang="en-US" sz="2000" b="0" i="1" spc="100" smtClean="0">
                                      <a:latin typeface="Cambria Math"/>
                                    </a:rPr>
                                    <m:t>=8.92</m:t>
                                  </m:r>
                                </m:e>
                              </m:nary>
                            </m:oMath>
                          </a14:m>
                          <a:endParaRPr lang="en-US" sz="2000" spc="100" dirty="0">
                            <a:latin typeface="Calibri" pitchFamily="34" charset="0"/>
                          </a:endParaRPr>
                        </a:p>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extLst>
                      <a:ext uri="{0D108BD9-81ED-4DB2-BD59-A6C34878D82A}">
                        <a16:rowId xmlns:a16="http://schemas.microsoft.com/office/drawing/2014/main" xmlns="" val="10007"/>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981423003"/>
                  </p:ext>
                </p:extLst>
              </p:nvPr>
            </p:nvGraphicFramePr>
            <p:xfrm>
              <a:off x="5172891" y="2457752"/>
              <a:ext cx="7019109" cy="4280457"/>
            </p:xfrm>
            <a:graphic>
              <a:graphicData uri="http://schemas.openxmlformats.org/drawingml/2006/table">
                <a:tbl>
                  <a:tblPr firstRow="1" bandRow="1">
                    <a:tableStyleId>{5C22544A-7EE6-4342-B048-85BDC9FD1C3A}</a:tableStyleId>
                  </a:tblPr>
                  <a:tblGrid>
                    <a:gridCol w="1231126"/>
                    <a:gridCol w="1580936"/>
                    <a:gridCol w="1528239"/>
                    <a:gridCol w="2678808"/>
                  </a:tblGrid>
                  <a:tr h="756476">
                    <a:tc>
                      <a:txBody>
                        <a:bodyPr/>
                        <a:lstStyle/>
                        <a:p>
                          <a:pPr algn="ctr"/>
                          <a:r>
                            <a:rPr lang="en-US" sz="2000" dirty="0" smtClean="0">
                              <a:latin typeface="Calibri" pitchFamily="34" charset="0"/>
                            </a:rPr>
                            <a:t>No. obtained</a:t>
                          </a:r>
                          <a:endParaRPr lang="en-IN" sz="2000" dirty="0">
                            <a:latin typeface="Calibri" pitchFamily="34" charset="0"/>
                          </a:endParaRPr>
                        </a:p>
                      </a:txBody>
                      <a:tcPr/>
                    </a:tc>
                    <a:tc>
                      <a:txBody>
                        <a:bodyPr/>
                        <a:lstStyle/>
                        <a:p>
                          <a:endParaRPr lang="en-US"/>
                        </a:p>
                      </a:txBody>
                      <a:tcPr>
                        <a:blipFill rotWithShape="1">
                          <a:blip r:embed="rId7"/>
                          <a:stretch>
                            <a:fillRect l="-78378" t="-4032" r="-266409" b="-466935"/>
                          </a:stretch>
                        </a:blipFill>
                      </a:tcPr>
                    </a:tc>
                    <a:tc>
                      <a:txBody>
                        <a:bodyPr/>
                        <a:lstStyle/>
                        <a:p>
                          <a:endParaRPr lang="en-US"/>
                        </a:p>
                      </a:txBody>
                      <a:tcPr>
                        <a:blipFill rotWithShape="1">
                          <a:blip r:embed="rId7"/>
                          <a:stretch>
                            <a:fillRect l="-184064" t="-4032" r="-174900" b="-466935"/>
                          </a:stretch>
                        </a:blipFill>
                      </a:tcPr>
                    </a:tc>
                    <a:tc>
                      <a:txBody>
                        <a:bodyPr/>
                        <a:lstStyle/>
                        <a:p>
                          <a:endParaRPr lang="en-US"/>
                        </a:p>
                      </a:txBody>
                      <a:tcPr>
                        <a:blipFill rotWithShape="1">
                          <a:blip r:embed="rId7"/>
                          <a:stretch>
                            <a:fillRect l="-162415" t="-4032" b="-466935"/>
                          </a:stretch>
                        </a:blipFill>
                      </a:tcPr>
                    </a:tc>
                  </a:tr>
                  <a:tr h="396240">
                    <a:tc>
                      <a:txBody>
                        <a:bodyPr/>
                        <a:lstStyle/>
                        <a:p>
                          <a:pPr algn="ctr"/>
                          <a:r>
                            <a:rPr lang="en-US" sz="2000" dirty="0" smtClean="0">
                              <a:latin typeface="Calibri" pitchFamily="34" charset="0"/>
                            </a:rPr>
                            <a:t>1</a:t>
                          </a:r>
                          <a:endParaRPr lang="en-IN" sz="2000" dirty="0">
                            <a:latin typeface="Calibri" pitchFamily="34" charset="0"/>
                          </a:endParaRPr>
                        </a:p>
                      </a:txBody>
                      <a:tcPr/>
                    </a:tc>
                    <a:tc>
                      <a:txBody>
                        <a:bodyPr/>
                        <a:lstStyle/>
                        <a:p>
                          <a:pPr algn="ctr"/>
                          <a:r>
                            <a:rPr lang="en-US" sz="2000" dirty="0" smtClean="0">
                              <a:latin typeface="Calibri" pitchFamily="34" charset="0"/>
                            </a:rPr>
                            <a:t>15</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2.23</a:t>
                          </a:r>
                          <a:endParaRPr lang="en-IN" sz="2000" dirty="0">
                            <a:latin typeface="Calibri" pitchFamily="34" charset="0"/>
                          </a:endParaRPr>
                        </a:p>
                      </a:txBody>
                      <a:tcPr/>
                    </a:tc>
                  </a:tr>
                  <a:tr h="396240">
                    <a:tc>
                      <a:txBody>
                        <a:bodyPr/>
                        <a:lstStyle/>
                        <a:p>
                          <a:pPr algn="ctr"/>
                          <a:r>
                            <a:rPr lang="en-US" sz="2000" dirty="0" smtClean="0">
                              <a:latin typeface="Calibri" pitchFamily="34" charset="0"/>
                            </a:rPr>
                            <a:t>2</a:t>
                          </a:r>
                          <a:endParaRPr lang="en-IN" sz="2000" dirty="0">
                            <a:latin typeface="Calibri" pitchFamily="34" charset="0"/>
                          </a:endParaRPr>
                        </a:p>
                      </a:txBody>
                      <a:tcPr/>
                    </a:tc>
                    <a:tc>
                      <a:txBody>
                        <a:bodyPr/>
                        <a:lstStyle/>
                        <a:p>
                          <a:pPr algn="ctr"/>
                          <a:r>
                            <a:rPr lang="en-US" sz="2000" dirty="0" smtClean="0">
                              <a:latin typeface="Calibri" pitchFamily="34" charset="0"/>
                            </a:rPr>
                            <a:t>20</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0.18</a:t>
                          </a:r>
                          <a:endParaRPr lang="en-IN" sz="2000" dirty="0">
                            <a:latin typeface="Calibri" pitchFamily="34" charset="0"/>
                          </a:endParaRPr>
                        </a:p>
                      </a:txBody>
                      <a:tcPr/>
                    </a:tc>
                  </a:tr>
                  <a:tr h="396240">
                    <a:tc>
                      <a:txBody>
                        <a:bodyPr/>
                        <a:lstStyle/>
                        <a:p>
                          <a:pPr algn="ctr"/>
                          <a:r>
                            <a:rPr lang="en-US" sz="2000" dirty="0" smtClean="0">
                              <a:latin typeface="Calibri" pitchFamily="34" charset="0"/>
                            </a:rPr>
                            <a:t>3</a:t>
                          </a:r>
                          <a:endParaRPr lang="en-IN" sz="2000" dirty="0">
                            <a:latin typeface="Calibri" pitchFamily="34" charset="0"/>
                          </a:endParaRPr>
                        </a:p>
                      </a:txBody>
                      <a:tcPr/>
                    </a:tc>
                    <a:tc>
                      <a:txBody>
                        <a:bodyPr/>
                        <a:lstStyle/>
                        <a:p>
                          <a:pPr algn="ctr"/>
                          <a:r>
                            <a:rPr lang="en-US" sz="2000" dirty="0" smtClean="0">
                              <a:latin typeface="Calibri" pitchFamily="34" charset="0"/>
                            </a:rPr>
                            <a:t>25</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0.41</a:t>
                          </a:r>
                          <a:endParaRPr lang="en-IN" sz="2000" dirty="0">
                            <a:latin typeface="Calibri" pitchFamily="34" charset="0"/>
                          </a:endParaRPr>
                        </a:p>
                      </a:txBody>
                      <a:tcPr/>
                    </a:tc>
                  </a:tr>
                  <a:tr h="396240">
                    <a:tc>
                      <a:txBody>
                        <a:bodyPr/>
                        <a:lstStyle/>
                        <a:p>
                          <a:pPr algn="ctr"/>
                          <a:r>
                            <a:rPr lang="en-US" sz="2000" dirty="0" smtClean="0">
                              <a:latin typeface="Calibri" pitchFamily="34" charset="0"/>
                            </a:rPr>
                            <a:t>4</a:t>
                          </a:r>
                          <a:endParaRPr lang="en-IN" sz="2000" dirty="0">
                            <a:latin typeface="Calibri" pitchFamily="34" charset="0"/>
                          </a:endParaRPr>
                        </a:p>
                      </a:txBody>
                      <a:tcPr/>
                    </a:tc>
                    <a:tc>
                      <a:txBody>
                        <a:bodyPr/>
                        <a:lstStyle/>
                        <a:p>
                          <a:pPr algn="ctr"/>
                          <a:r>
                            <a:rPr lang="en-US" sz="2000" dirty="0" smtClean="0">
                              <a:latin typeface="Calibri" pitchFamily="34" charset="0"/>
                            </a:rPr>
                            <a:t>15</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2.23</a:t>
                          </a:r>
                          <a:endParaRPr lang="en-IN" sz="2000" dirty="0">
                            <a:latin typeface="Calibri" pitchFamily="34" charset="0"/>
                          </a:endParaRPr>
                        </a:p>
                      </a:txBody>
                      <a:tcPr/>
                    </a:tc>
                  </a:tr>
                  <a:tr h="396240">
                    <a:tc>
                      <a:txBody>
                        <a:bodyPr/>
                        <a:lstStyle/>
                        <a:p>
                          <a:pPr algn="ctr"/>
                          <a:r>
                            <a:rPr lang="en-US" sz="2000" dirty="0" smtClean="0">
                              <a:latin typeface="Calibri" pitchFamily="34" charset="0"/>
                            </a:rPr>
                            <a:t>5</a:t>
                          </a:r>
                          <a:endParaRPr lang="en-IN" sz="2000" dirty="0">
                            <a:latin typeface="Calibri" pitchFamily="34" charset="0"/>
                          </a:endParaRPr>
                        </a:p>
                      </a:txBody>
                      <a:tcPr/>
                    </a:tc>
                    <a:tc>
                      <a:txBody>
                        <a:bodyPr/>
                        <a:lstStyle/>
                        <a:p>
                          <a:pPr algn="ctr"/>
                          <a:r>
                            <a:rPr lang="en-US" sz="2000" dirty="0" smtClean="0">
                              <a:latin typeface="Calibri" pitchFamily="34" charset="0"/>
                            </a:rPr>
                            <a:t>29</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2.23</a:t>
                          </a:r>
                          <a:endParaRPr lang="en-IN" sz="2000" dirty="0">
                            <a:latin typeface="Calibri" pitchFamily="34" charset="0"/>
                          </a:endParaRPr>
                        </a:p>
                      </a:txBody>
                      <a:tcPr/>
                    </a:tc>
                  </a:tr>
                  <a:tr h="396240">
                    <a:tc>
                      <a:txBody>
                        <a:bodyPr/>
                        <a:lstStyle/>
                        <a:p>
                          <a:pPr algn="ctr"/>
                          <a:r>
                            <a:rPr lang="en-US" sz="2000" dirty="0" smtClean="0">
                              <a:latin typeface="Calibri" pitchFamily="34" charset="0"/>
                            </a:rPr>
                            <a:t>6</a:t>
                          </a:r>
                          <a:endParaRPr lang="en-IN" sz="2000" dirty="0">
                            <a:latin typeface="Calibri" pitchFamily="34" charset="0"/>
                          </a:endParaRPr>
                        </a:p>
                      </a:txBody>
                      <a:tcPr/>
                    </a:tc>
                    <a:tc>
                      <a:txBody>
                        <a:bodyPr/>
                        <a:lstStyle/>
                        <a:p>
                          <a:pPr algn="ctr"/>
                          <a:r>
                            <a:rPr lang="en-US" sz="2000" dirty="0" smtClean="0">
                              <a:latin typeface="Calibri" pitchFamily="34" charset="0"/>
                            </a:rPr>
                            <a:t>28</a:t>
                          </a:r>
                          <a:endParaRPr lang="en-IN" sz="2000" dirty="0">
                            <a:latin typeface="Calibri" pitchFamily="34" charset="0"/>
                          </a:endParaRPr>
                        </a:p>
                      </a:txBody>
                      <a:tcPr/>
                    </a:tc>
                    <a:tc>
                      <a:txBody>
                        <a:bodyPr/>
                        <a:lstStyle/>
                        <a:p>
                          <a:pPr algn="ctr"/>
                          <a:r>
                            <a:rPr lang="en-US" sz="2000" dirty="0" smtClean="0">
                              <a:latin typeface="Calibri" pitchFamily="34" charset="0"/>
                            </a:rPr>
                            <a:t>22</a:t>
                          </a:r>
                          <a:endParaRPr lang="en-IN" sz="2000" dirty="0">
                            <a:latin typeface="Calibri" pitchFamily="34" charset="0"/>
                          </a:endParaRPr>
                        </a:p>
                      </a:txBody>
                      <a:tcPr/>
                    </a:tc>
                    <a:tc>
                      <a:txBody>
                        <a:bodyPr/>
                        <a:lstStyle/>
                        <a:p>
                          <a:pPr algn="ctr"/>
                          <a:r>
                            <a:rPr lang="en-US" sz="2000" dirty="0" smtClean="0">
                              <a:latin typeface="Calibri" pitchFamily="34" charset="0"/>
                            </a:rPr>
                            <a:t>1.64</a:t>
                          </a:r>
                          <a:endParaRPr lang="en-IN" sz="2000" dirty="0">
                            <a:latin typeface="Calibri" pitchFamily="34" charset="0"/>
                          </a:endParaRPr>
                        </a:p>
                      </a:txBody>
                      <a:tcPr/>
                    </a:tc>
                  </a:tr>
                  <a:tr h="1146541">
                    <a:tc gridSpan="4">
                      <a:txBody>
                        <a:bodyPr/>
                        <a:lstStyle/>
                        <a:p>
                          <a:endParaRPr lang="en-US"/>
                        </a:p>
                      </a:txBody>
                      <a:tcPr>
                        <a:blipFill rotWithShape="1">
                          <a:blip r:embed="rId7"/>
                          <a:stretch>
                            <a:fillRect l="-87" t="-276064" b="-532"/>
                          </a:stretch>
                        </a:blipFill>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r>
                </a:tbl>
              </a:graphicData>
            </a:graphic>
          </p:graphicFrame>
        </mc:Fallback>
      </mc:AlternateContent>
    </p:spTree>
    <p:extLst>
      <p:ext uri="{BB962C8B-B14F-4D97-AF65-F5344CB8AC3E}">
        <p14:creationId xmlns:p14="http://schemas.microsoft.com/office/powerpoint/2010/main" val="238351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10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10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wipe(left)">
                                      <p:cBhvr>
                                        <p:cTn id="44" dur="10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10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left)">
                                      <p:cBhvr>
                                        <p:cTn id="54" dur="1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wipe(left)">
                                      <p:cBhvr>
                                        <p:cTn id="59" dur="10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2">
                                            <p:txEl>
                                              <p:pRg st="0" end="0"/>
                                            </p:txEl>
                                          </p:spTgt>
                                        </p:tgtEl>
                                        <p:attrNameLst>
                                          <p:attrName>style.visibility</p:attrName>
                                        </p:attrNameLst>
                                      </p:cBhvr>
                                      <p:to>
                                        <p:strVal val="visible"/>
                                      </p:to>
                                    </p:set>
                                    <p:animEffect transition="in" filter="wipe(left)">
                                      <p:cBhvr>
                                        <p:cTn id="64" dur="1000"/>
                                        <p:tgtEl>
                                          <p:spTgt spid="2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2">
                                            <p:txEl>
                                              <p:pRg st="1" end="1"/>
                                            </p:txEl>
                                          </p:spTgt>
                                        </p:tgtEl>
                                        <p:attrNameLst>
                                          <p:attrName>style.visibility</p:attrName>
                                        </p:attrNameLst>
                                      </p:cBhvr>
                                      <p:to>
                                        <p:strVal val="visible"/>
                                      </p:to>
                                    </p:set>
                                    <p:animEffect transition="in" filter="wipe(left)">
                                      <p:cBhvr>
                                        <p:cTn id="69" dur="1000"/>
                                        <p:tgtEl>
                                          <p:spTgt spid="2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wipe(left)">
                                      <p:cBhvr>
                                        <p:cTn id="7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extBox 12"/>
              <p:cNvSpPr txBox="1"/>
              <p:nvPr/>
            </p:nvSpPr>
            <p:spPr>
              <a:xfrm>
                <a:off x="292014" y="2856256"/>
                <a:ext cx="5555752"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a:t>
                </a:r>
                <a14:m>
                  <m:oMath xmlns:m="http://schemas.openxmlformats.org/officeDocument/2006/math">
                    <m:r>
                      <a:rPr lang="en-US" sz="2400" b="1" i="0" smtClean="0">
                        <a:solidFill>
                          <a:srgbClr val="000000"/>
                        </a:solidFill>
                        <a:latin typeface="Cambria Math"/>
                      </a:rPr>
                      <m:t>    </m:t>
                    </m:r>
                    <m:r>
                      <a:rPr lang="en-US" sz="2400" i="1">
                        <a:solidFill>
                          <a:srgbClr val="000000"/>
                        </a:solidFill>
                        <a:latin typeface="Cambria Math"/>
                      </a:rPr>
                      <m:t>𝑣</m:t>
                    </m:r>
                    <m:r>
                      <a:rPr lang="en-US" sz="2400" i="1">
                        <a:solidFill>
                          <a:srgbClr val="000000"/>
                        </a:solidFill>
                        <a:latin typeface="Cambria Math"/>
                      </a:rPr>
                      <m:t>=</m:t>
                    </m:r>
                    <m:r>
                      <a:rPr lang="en-US" sz="2400" b="0" i="1" smtClean="0">
                        <a:solidFill>
                          <a:srgbClr val="000000"/>
                        </a:solidFill>
                        <a:latin typeface="Cambria Math"/>
                      </a:rPr>
                      <m:t>𝑛</m:t>
                    </m:r>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6−1=5</m:t>
                    </m:r>
                  </m:oMath>
                </a14:m>
                <a:endParaRPr lang="en-IN" sz="2400" dirty="0">
                  <a:solidFill>
                    <a:srgbClr val="000000"/>
                  </a:solidFill>
                  <a:latin typeface="Calibri"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92014" y="2856256"/>
                <a:ext cx="5555752" cy="461665"/>
              </a:xfrm>
              <a:prstGeom prst="rect">
                <a:avLst/>
              </a:prstGeom>
              <a:blipFill rotWithShape="1">
                <a:blip r:embed="rId2"/>
                <a:stretch>
                  <a:fillRect l="-1756" t="-10667" b="-30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558546" y="3614712"/>
                <a:ext cx="3146181" cy="474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r>
                            <a:rPr lang="en-IN" sz="2400" i="1" smtClean="0">
                              <a:latin typeface="Cambria Math"/>
                              <a:ea typeface="Cambria Math"/>
                            </a:rPr>
                            <m:t>𝜒</m:t>
                          </m:r>
                        </m:e>
                        <m:sub>
                          <m:r>
                            <a:rPr lang="en-US" sz="2400" b="0" i="1" smtClean="0">
                              <a:latin typeface="Cambria Math"/>
                            </a:rPr>
                            <m:t>0.05</m:t>
                          </m:r>
                        </m:sub>
                        <m:sup>
                          <m:r>
                            <a:rPr lang="en-US" sz="2400" b="0" i="1" smtClean="0">
                              <a:latin typeface="Cambria Math"/>
                            </a:rPr>
                            <m:t>2</m:t>
                          </m:r>
                        </m:sup>
                      </m:sSubSup>
                      <m:r>
                        <a:rPr lang="en-US" sz="2400" b="0" i="1" smtClean="0">
                          <a:latin typeface="Cambria Math"/>
                        </a:rPr>
                        <m:t> </m:t>
                      </m:r>
                      <m:d>
                        <m:dPr>
                          <m:ctrlPr>
                            <a:rPr lang="en-IN" sz="2400" i="1" smtClean="0">
                              <a:latin typeface="Cambria Math"/>
                            </a:rPr>
                          </m:ctrlPr>
                        </m:dPr>
                        <m:e>
                          <m:r>
                            <a:rPr lang="en-US" sz="2400" b="0" i="1" smtClean="0">
                              <a:latin typeface="Cambria Math"/>
                            </a:rPr>
                            <m:t>𝑣</m:t>
                          </m:r>
                          <m:r>
                            <a:rPr lang="en-US" sz="2400" b="0" i="1" smtClean="0">
                              <a:latin typeface="Cambria Math"/>
                            </a:rPr>
                            <m:t>=5 </m:t>
                          </m:r>
                        </m:e>
                      </m:d>
                      <m:r>
                        <a:rPr lang="en-US" sz="2400" b="0" i="1" smtClean="0">
                          <a:latin typeface="Cambria Math"/>
                        </a:rPr>
                        <m:t>=11.07</m:t>
                      </m:r>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1558546" y="3614712"/>
                <a:ext cx="3146181" cy="474232"/>
              </a:xfrm>
              <a:prstGeom prst="rect">
                <a:avLst/>
              </a:prstGeom>
              <a:blipFill rotWithShape="1">
                <a:blip r:embed="rId3"/>
                <a:stretch>
                  <a:fillRect b="-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2014" y="4256959"/>
                <a:ext cx="11798386" cy="1212896"/>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r>
                  <a:rPr lang="en-IN" sz="2400" spc="100" dirty="0">
                    <a:solidFill>
                      <a:srgbClr val="000000"/>
                    </a:solidFill>
                    <a:latin typeface="Calibri" pitchFamily="34" charset="0"/>
                  </a:rPr>
                  <a:t>,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r>
                      <a:rPr lang="en-US" sz="2400" b="0" i="1" spc="100" smtClean="0">
                        <a:latin typeface="Cambria Math"/>
                      </a:rPr>
                      <m:t>&lt;</m:t>
                    </m:r>
                    <m:sSubSup>
                      <m:sSubSupPr>
                        <m:ctrlPr>
                          <a:rPr lang="en-IN" sz="2400" i="1">
                            <a:latin typeface="Cambria Math"/>
                          </a:rPr>
                        </m:ctrlPr>
                      </m:sSubSupPr>
                      <m:e>
                        <m:r>
                          <a:rPr lang="en-IN" sz="2400" i="1">
                            <a:latin typeface="Cambria Math"/>
                            <a:ea typeface="Cambria Math"/>
                          </a:rPr>
                          <m:t>𝜒</m:t>
                        </m:r>
                      </m:e>
                      <m:sub>
                        <m:r>
                          <a:rPr lang="en-US" sz="2400" i="1">
                            <a:latin typeface="Cambria Math"/>
                          </a:rPr>
                          <m:t>0.05</m:t>
                        </m:r>
                      </m:sub>
                      <m:sup>
                        <m:r>
                          <a:rPr lang="en-US" sz="2400" i="1">
                            <a:latin typeface="Cambria Math"/>
                          </a:rPr>
                          <m:t>2</m:t>
                        </m:r>
                      </m:sup>
                    </m:sSubSup>
                  </m:oMath>
                </a14:m>
                <a:r>
                  <a:rPr lang="en-IN" sz="2400" spc="100" dirty="0">
                    <a:solidFill>
                      <a:srgbClr val="000000"/>
                    </a:solidFill>
                    <a:latin typeface="Calibri" pitchFamily="34" charset="0"/>
                  </a:rPr>
                  <a:t>, the null hypothesis is accepted at 5% level of significance. </a:t>
                </a:r>
              </a:p>
              <a:p>
                <a:pPr algn="just"/>
                <a:r>
                  <a:rPr lang="en-IN" sz="2400" spc="100" dirty="0">
                    <a:solidFill>
                      <a:srgbClr val="000000"/>
                    </a:solidFill>
                    <a:latin typeface="Calibri" pitchFamily="34" charset="0"/>
                  </a:rPr>
                  <a:t>        i. e., </a:t>
                </a:r>
                <a:r>
                  <a:rPr lang="en-US" sz="2400" spc="100" dirty="0">
                    <a:solidFill>
                      <a:srgbClr val="000000"/>
                    </a:solidFill>
                    <a:latin typeface="Calibri" pitchFamily="34" charset="0"/>
                  </a:rPr>
                  <a:t>the dice is unbiased.</a:t>
                </a:r>
                <a:endParaRPr lang="en-IN" sz="2400" spc="1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92014" y="4256959"/>
                <a:ext cx="11798386" cy="1212896"/>
              </a:xfrm>
              <a:prstGeom prst="rect">
                <a:avLst/>
              </a:prstGeom>
              <a:blipFill rotWithShape="1">
                <a:blip r:embed="rId4"/>
                <a:stretch>
                  <a:fillRect l="-827" t="-4020" b="-10553"/>
                </a:stretch>
              </a:blipFill>
            </p:spPr>
            <p:txBody>
              <a:bodyPr/>
              <a:lstStyle/>
              <a:p>
                <a:r>
                  <a:rPr lang="en-IN">
                    <a:noFill/>
                  </a:rPr>
                  <a:t> </a:t>
                </a:r>
              </a:p>
            </p:txBody>
          </p:sp>
        </mc:Fallback>
      </mc:AlternateContent>
    </p:spTree>
    <p:extLst>
      <p:ext uri="{BB962C8B-B14F-4D97-AF65-F5344CB8AC3E}">
        <p14:creationId xmlns:p14="http://schemas.microsoft.com/office/powerpoint/2010/main" val="112762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0" y="-57172"/>
                <a:ext cx="12192000" cy="2308324"/>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a:t>
                </a:r>
              </a:p>
              <a:p>
                <a:pPr algn="just"/>
                <a:r>
                  <a:rPr lang="en-US" sz="2400" spc="100" dirty="0">
                    <a:solidFill>
                      <a:srgbClr val="000000"/>
                    </a:solidFill>
                    <a:latin typeface="Calibri" pitchFamily="34" charset="0"/>
                  </a:rPr>
                  <a:t>The number of car accidents in a metropolitan city was found to be 20,17,12, 6,7,15,8,5,16 and 14 per month respectively. Use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oMath>
                </a14:m>
                <a:r>
                  <a:rPr lang="en-US" sz="2400" spc="100" dirty="0">
                    <a:solidFill>
                      <a:srgbClr val="000000"/>
                    </a:solidFill>
                    <a:latin typeface="Calibri" pitchFamily="34" charset="0"/>
                  </a:rPr>
                  <a:t> test to check whether these frequencies are in agreement with the belief that the occurrence of accidents was the same during 10 months period. Test at 5% level of significance.</a:t>
                </a:r>
              </a:p>
              <a:p>
                <a:pPr algn="just"/>
                <a:r>
                  <a:rPr lang="en-US" sz="2400" b="1" spc="100" dirty="0">
                    <a:solidFill>
                      <a:srgbClr val="000000"/>
                    </a:solidFill>
                    <a:latin typeface="Calibri" pitchFamily="34" charset="0"/>
                  </a:rPr>
                  <a:t>Solution</a:t>
                </a:r>
              </a:p>
            </p:txBody>
          </p:sp>
        </mc:Choice>
        <mc:Fallback xmlns="">
          <p:sp>
            <p:nvSpPr>
              <p:cNvPr id="2" name="TextBox 1"/>
              <p:cNvSpPr txBox="1">
                <a:spLocks noRot="1" noChangeAspect="1" noMove="1" noResize="1" noEditPoints="1" noAdjustHandles="1" noChangeArrowheads="1" noChangeShapeType="1" noTextEdit="1"/>
              </p:cNvSpPr>
              <p:nvPr/>
            </p:nvSpPr>
            <p:spPr>
              <a:xfrm>
                <a:off x="0" y="-57172"/>
                <a:ext cx="12192000" cy="2308324"/>
              </a:xfrm>
              <a:prstGeom prst="rect">
                <a:avLst/>
              </a:prstGeom>
              <a:blipFill rotWithShape="0">
                <a:blip r:embed="rId2"/>
                <a:stretch>
                  <a:fillRect l="-750" t="-2116" r="-750" b="-5291"/>
                </a:stretch>
              </a:blipFill>
            </p:spPr>
            <p:txBody>
              <a:bodyPr/>
              <a:lstStyle/>
              <a:p>
                <a:r>
                  <a:rPr lang="en-IN">
                    <a:noFill/>
                  </a:rPr>
                  <a:t> </a:t>
                </a:r>
              </a:p>
            </p:txBody>
          </p:sp>
        </mc:Fallback>
      </mc:AlternateContent>
      <p:cxnSp>
        <p:nvCxnSpPr>
          <p:cNvPr id="8" name="Straight Connector 7"/>
          <p:cNvCxnSpPr/>
          <p:nvPr/>
        </p:nvCxnSpPr>
        <p:spPr>
          <a:xfrm>
            <a:off x="5918154" y="2114238"/>
            <a:ext cx="1" cy="454633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95282" y="2610250"/>
                <a:ext cx="5822872" cy="1200329"/>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oMath>
                </a14:m>
                <a:r>
                  <a:rPr lang="en-US" sz="2400" spc="100" dirty="0">
                    <a:solidFill>
                      <a:srgbClr val="000000"/>
                    </a:solidFill>
                    <a:latin typeface="Calibri" pitchFamily="34" charset="0"/>
                  </a:rPr>
                  <a:t> Occurrence of accident was same during 10 months period.</a:t>
                </a:r>
              </a:p>
            </p:txBody>
          </p:sp>
        </mc:Choice>
        <mc:Fallback xmlns="">
          <p:sp>
            <p:nvSpPr>
              <p:cNvPr id="9" name="TextBox 8"/>
              <p:cNvSpPr txBox="1">
                <a:spLocks noRot="1" noChangeAspect="1" noMove="1" noResize="1" noEditPoints="1" noAdjustHandles="1" noChangeArrowheads="1" noChangeShapeType="1" noTextEdit="1"/>
              </p:cNvSpPr>
              <p:nvPr/>
            </p:nvSpPr>
            <p:spPr>
              <a:xfrm>
                <a:off x="95282" y="2610250"/>
                <a:ext cx="5822872" cy="1200329"/>
              </a:xfrm>
              <a:prstGeom prst="rect">
                <a:avLst/>
              </a:prstGeom>
              <a:blipFill rotWithShape="0">
                <a:blip r:embed="rId3"/>
                <a:stretch>
                  <a:fillRect l="-1675" t="-4569" r="-942"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8164" y="3682116"/>
                <a:ext cx="5879989" cy="1200329"/>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oMath>
                </a14:m>
                <a:r>
                  <a:rPr lang="en-IN" sz="2400" dirty="0">
                    <a:solidFill>
                      <a:srgbClr val="000000"/>
                    </a:solidFill>
                  </a:rPr>
                  <a:t> </a:t>
                </a:r>
                <a:r>
                  <a:rPr lang="en-US" sz="2400" spc="100" dirty="0">
                    <a:solidFill>
                      <a:srgbClr val="000000"/>
                    </a:solidFill>
                    <a:latin typeface="Calibri" pitchFamily="34" charset="0"/>
                  </a:rPr>
                  <a:t>Occurrence of accident was </a:t>
                </a:r>
              </a:p>
              <a:p>
                <a:r>
                  <a:rPr lang="en-US" sz="2400" spc="100" dirty="0">
                    <a:solidFill>
                      <a:srgbClr val="000000"/>
                    </a:solidFill>
                    <a:latin typeface="Calibri" pitchFamily="34" charset="0"/>
                  </a:rPr>
                  <a:t>        not same during 10 months period.</a:t>
                </a:r>
                <a:endParaRPr lang="en-IN" sz="2400" dirty="0">
                  <a:solidFill>
                    <a:srgbClr val="00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8164" y="3682116"/>
                <a:ext cx="5879989" cy="1200329"/>
              </a:xfrm>
              <a:prstGeom prst="rect">
                <a:avLst/>
              </a:prstGeom>
              <a:blipFill rotWithShape="0">
                <a:blip r:embed="rId4"/>
                <a:stretch>
                  <a:fillRect l="-1658" t="-4569"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2764" y="4821460"/>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2764" y="4821460"/>
                <a:ext cx="4965590" cy="461665"/>
              </a:xfrm>
              <a:prstGeom prst="rect">
                <a:avLst/>
              </a:prstGeom>
              <a:blipFill rotWithShape="0">
                <a:blip r:embed="rId5"/>
                <a:stretch>
                  <a:fillRect l="-1840" t="-10526" b="-28947"/>
                </a:stretch>
              </a:blipFill>
            </p:spPr>
            <p:txBody>
              <a:bodyPr/>
              <a:lstStyle/>
              <a:p>
                <a:r>
                  <a:rPr lang="en-IN">
                    <a:noFill/>
                  </a:rPr>
                  <a:t> </a:t>
                </a:r>
              </a:p>
            </p:txBody>
          </p:sp>
        </mc:Fallback>
      </mc:AlternateContent>
      <p:sp>
        <p:nvSpPr>
          <p:cNvPr id="12" name="TextBox 11"/>
          <p:cNvSpPr txBox="1"/>
          <p:nvPr/>
        </p:nvSpPr>
        <p:spPr>
          <a:xfrm>
            <a:off x="19083" y="5267892"/>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619085" y="2114238"/>
                <a:ext cx="41307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pc="100" smtClean="0">
                          <a:latin typeface="Cambria Math"/>
                        </a:rPr>
                        <m:t>𝑛</m:t>
                      </m:r>
                      <m:r>
                        <a:rPr lang="en-US" sz="2400" i="1" spc="100" smtClean="0">
                          <a:latin typeface="Cambria Math"/>
                        </a:rPr>
                        <m:t>=</m:t>
                      </m:r>
                      <m:r>
                        <a:rPr lang="en-US" sz="2400" b="0" i="1" spc="100" smtClean="0">
                          <a:latin typeface="Cambria Math"/>
                        </a:rPr>
                        <m:t>10</m:t>
                      </m:r>
                    </m:oMath>
                  </m:oMathPara>
                </a14:m>
                <a:endParaRPr lang="en-US" sz="2400" i="1" spc="100" dirty="0">
                  <a:latin typeface="Cambria Math"/>
                </a:endParaRPr>
              </a:p>
            </p:txBody>
          </p:sp>
        </mc:Choice>
        <mc:Fallback xmlns="">
          <p:sp>
            <p:nvSpPr>
              <p:cNvPr id="5" name="Rectangle 4"/>
              <p:cNvSpPr>
                <a:spLocks noRot="1" noChangeAspect="1" noMove="1" noResize="1" noEditPoints="1" noAdjustHandles="1" noChangeArrowheads="1" noChangeShapeType="1" noTextEdit="1"/>
              </p:cNvSpPr>
              <p:nvPr/>
            </p:nvSpPr>
            <p:spPr>
              <a:xfrm>
                <a:off x="619085" y="2114238"/>
                <a:ext cx="4130716" cy="461665"/>
              </a:xfrm>
              <a:prstGeom prst="rect">
                <a:avLst/>
              </a:prstGeom>
              <a:blipFill rotWithShape="0">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9083" y="5661130"/>
                <a:ext cx="5899070" cy="1018997"/>
              </a:xfrm>
              <a:prstGeom prst="rect">
                <a:avLst/>
              </a:prstGeom>
              <a:noFill/>
            </p:spPr>
            <p:txBody>
              <a:bodyPr wrap="square" rtlCol="0">
                <a:spAutoFit/>
              </a:bodyPr>
              <a:lstStyle/>
              <a:p>
                <a:r>
                  <a:rPr lang="en-IN" sz="2400" spc="100" dirty="0" smtClean="0">
                    <a:solidFill>
                      <a:srgbClr val="000000"/>
                    </a:solidFill>
                    <a:latin typeface="Calibri" pitchFamily="34" charset="0"/>
                  </a:rPr>
                  <a:t>       Expected frequency of the accidents </a:t>
                </a:r>
              </a:p>
              <a:p>
                <a:r>
                  <a:rPr lang="en-IN" sz="2400" spc="100" dirty="0">
                    <a:solidFill>
                      <a:srgbClr val="000000"/>
                    </a:solidFill>
                    <a:latin typeface="Calibri" pitchFamily="34" charset="0"/>
                  </a:rPr>
                  <a:t>       per month number </a:t>
                </a:r>
                <a14:m>
                  <m:oMath xmlns:m="http://schemas.openxmlformats.org/officeDocument/2006/math">
                    <m:sSub>
                      <m:sSubPr>
                        <m:ctrlPr>
                          <a:rPr lang="en-IN" sz="2400" i="1" spc="100" smtClean="0">
                            <a:solidFill>
                              <a:srgbClr val="000000"/>
                            </a:solidFill>
                            <a:latin typeface="Cambria Math"/>
                          </a:rPr>
                        </m:ctrlPr>
                      </m:sSubPr>
                      <m:e>
                        <m:r>
                          <a:rPr lang="en-US" sz="2400" b="0" i="1" spc="100" smtClean="0">
                            <a:solidFill>
                              <a:srgbClr val="000000"/>
                            </a:solidFill>
                            <a:latin typeface="Cambria Math"/>
                          </a:rPr>
                          <m:t>𝑓</m:t>
                        </m:r>
                      </m:e>
                      <m:sub>
                        <m:r>
                          <a:rPr lang="en-US" sz="2400" b="0" i="1" spc="100" smtClean="0">
                            <a:solidFill>
                              <a:srgbClr val="000000"/>
                            </a:solidFill>
                            <a:latin typeface="Cambria Math"/>
                          </a:rPr>
                          <m:t>𝑒</m:t>
                        </m:r>
                      </m:sub>
                    </m:sSub>
                    <m:r>
                      <a:rPr lang="en-US" sz="2400" b="0" i="1" spc="100" smtClean="0">
                        <a:solidFill>
                          <a:srgbClr val="000000"/>
                        </a:solidFill>
                        <a:latin typeface="Cambria Math"/>
                      </a:rPr>
                      <m:t>=</m:t>
                    </m:r>
                    <m:f>
                      <m:fPr>
                        <m:ctrlPr>
                          <a:rPr lang="en-US" sz="2400" b="0" i="1" spc="100" smtClean="0">
                            <a:solidFill>
                              <a:srgbClr val="000000"/>
                            </a:solidFill>
                            <a:latin typeface="Cambria Math"/>
                          </a:rPr>
                        </m:ctrlPr>
                      </m:fPr>
                      <m:num>
                        <m:r>
                          <a:rPr lang="en-US" sz="2400" b="0" i="1" spc="100" smtClean="0">
                            <a:solidFill>
                              <a:srgbClr val="000000"/>
                            </a:solidFill>
                            <a:latin typeface="Cambria Math"/>
                          </a:rPr>
                          <m:t>120</m:t>
                        </m:r>
                      </m:num>
                      <m:den>
                        <m:r>
                          <a:rPr lang="en-US" sz="2400" b="0" i="1" spc="100" smtClean="0">
                            <a:solidFill>
                              <a:srgbClr val="000000"/>
                            </a:solidFill>
                            <a:latin typeface="Cambria Math"/>
                          </a:rPr>
                          <m:t>10</m:t>
                        </m:r>
                      </m:den>
                    </m:f>
                    <m:r>
                      <a:rPr lang="en-US" sz="2400" b="0" i="1" spc="100" smtClean="0">
                        <a:solidFill>
                          <a:srgbClr val="000000"/>
                        </a:solidFill>
                        <a:latin typeface="Cambria Math"/>
                      </a:rPr>
                      <m:t>=</m:t>
                    </m:r>
                    <m:r>
                      <a:rPr lang="en-IN" sz="2400" b="0" i="1" spc="100" smtClean="0">
                        <a:solidFill>
                          <a:srgbClr val="000000"/>
                        </a:solidFill>
                        <a:latin typeface="Cambria Math"/>
                      </a:rPr>
                      <m:t>1</m:t>
                    </m:r>
                    <m:r>
                      <a:rPr lang="en-US" sz="2400" b="0" i="1" spc="100" smtClean="0">
                        <a:solidFill>
                          <a:srgbClr val="000000"/>
                        </a:solidFill>
                        <a:latin typeface="Cambria Math"/>
                      </a:rPr>
                      <m:t>2</m:t>
                    </m:r>
                  </m:oMath>
                </a14:m>
                <a:endParaRPr lang="en-IN" sz="2400" spc="100" dirty="0">
                  <a:solidFill>
                    <a:srgbClr val="000000"/>
                  </a:solidFill>
                  <a:latin typeface="Calibri"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9083" y="5661130"/>
                <a:ext cx="5899070" cy="1018997"/>
              </a:xfrm>
              <a:prstGeom prst="rect">
                <a:avLst/>
              </a:prstGeom>
              <a:blipFill rotWithShape="1">
                <a:blip r:embed="rId7"/>
                <a:stretch>
                  <a:fillRect l="-1550" t="-4790" r="-620" b="-23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2402750481"/>
                  </p:ext>
                </p:extLst>
              </p:nvPr>
            </p:nvGraphicFramePr>
            <p:xfrm>
              <a:off x="6248355" y="2288018"/>
              <a:ext cx="5791245" cy="3652113"/>
            </p:xfrm>
            <a:graphic>
              <a:graphicData uri="http://schemas.openxmlformats.org/drawingml/2006/table">
                <a:tbl>
                  <a:tblPr firstRow="1" bandRow="1">
                    <a:tableStyleId>{5C22544A-7EE6-4342-B048-85BDC9FD1C3A}</a:tableStyleId>
                  </a:tblPr>
                  <a:tblGrid>
                    <a:gridCol w="1625645">
                      <a:extLst>
                        <a:ext uri="{9D8B030D-6E8A-4147-A177-3AD203B41FA5}">
                          <a16:colId xmlns:a16="http://schemas.microsoft.com/office/drawing/2014/main" xmlns="" val="20000"/>
                        </a:ext>
                      </a:extLst>
                    </a:gridCol>
                    <a:gridCol w="1676400">
                      <a:extLst>
                        <a:ext uri="{9D8B030D-6E8A-4147-A177-3AD203B41FA5}">
                          <a16:colId xmlns:a16="http://schemas.microsoft.com/office/drawing/2014/main" xmlns="" val="20001"/>
                        </a:ext>
                      </a:extLst>
                    </a:gridCol>
                    <a:gridCol w="2489200">
                      <a:extLst>
                        <a:ext uri="{9D8B030D-6E8A-4147-A177-3AD203B41FA5}">
                          <a16:colId xmlns:a16="http://schemas.microsoft.com/office/drawing/2014/main" xmlns="" val="20002"/>
                        </a:ext>
                      </a:extLst>
                    </a:gridCol>
                  </a:tblGrid>
                  <a:tr h="782610">
                    <a:tc>
                      <a:txBody>
                        <a:bodyPr/>
                        <a:lstStyle/>
                        <a:p>
                          <a:pPr algn="ctr"/>
                          <a:r>
                            <a:rPr lang="en-US" sz="2000" dirty="0">
                              <a:latin typeface="Calibri" pitchFamily="34" charset="0"/>
                            </a:rPr>
                            <a:t>Observed frequency </a:t>
                          </a:r>
                          <a14:m>
                            <m:oMath xmlns:m="http://schemas.openxmlformats.org/officeDocument/2006/math">
                              <m:sSub>
                                <m:sSubPr>
                                  <m:ctrlPr>
                                    <a:rPr lang="en-IN" sz="2000" i="1" smtClean="0">
                                      <a:solidFill>
                                        <a:schemeClr val="bg1"/>
                                      </a:solidFill>
                                      <a:latin typeface="Cambria Math"/>
                                    </a:rPr>
                                  </m:ctrlPr>
                                </m:sSubPr>
                                <m:e>
                                  <m:r>
                                    <a:rPr lang="en-US" sz="2000" b="0" i="1" smtClean="0">
                                      <a:solidFill>
                                        <a:schemeClr val="bg1"/>
                                      </a:solidFill>
                                      <a:latin typeface="Cambria Math"/>
                                    </a:rPr>
                                    <m:t>𝑓</m:t>
                                  </m:r>
                                </m:e>
                                <m:sub>
                                  <m:r>
                                    <a:rPr lang="en-US" sz="2000" b="0" i="1" smtClean="0">
                                      <a:solidFill>
                                        <a:schemeClr val="bg1"/>
                                      </a:solidFill>
                                      <a:latin typeface="Cambria Math"/>
                                    </a:rPr>
                                    <m:t>𝑜</m:t>
                                  </m:r>
                                </m:sub>
                              </m:sSub>
                            </m:oMath>
                          </a14:m>
                          <a:endParaRPr lang="en-IN" sz="2000" dirty="0">
                            <a:latin typeface="Calibri" pitchFamily="34" charset="0"/>
                          </a:endParaRPr>
                        </a:p>
                      </a:txBody>
                      <a:tcPr/>
                    </a:tc>
                    <a:tc>
                      <a:txBody>
                        <a:bodyPr/>
                        <a:lstStyle/>
                        <a:p>
                          <a:pPr algn="ctr"/>
                          <a:r>
                            <a:rPr lang="en-US" sz="2000" dirty="0">
                              <a:latin typeface="Calibri" pitchFamily="34" charset="0"/>
                            </a:rPr>
                            <a:t>Expected frequency </a:t>
                          </a:r>
                          <a14:m>
                            <m:oMath xmlns:m="http://schemas.openxmlformats.org/officeDocument/2006/math">
                              <m:sSub>
                                <m:sSubPr>
                                  <m:ctrlPr>
                                    <a:rPr lang="en-IN" sz="2000" i="1" smtClean="0">
                                      <a:solidFill>
                                        <a:schemeClr val="bg1"/>
                                      </a:solidFill>
                                      <a:latin typeface="Cambria Math"/>
                                    </a:rPr>
                                  </m:ctrlPr>
                                </m:sSubPr>
                                <m:e>
                                  <m:r>
                                    <a:rPr lang="en-US" sz="2000" b="0" i="1" smtClean="0">
                                      <a:solidFill>
                                        <a:schemeClr val="bg1"/>
                                      </a:solidFill>
                                      <a:latin typeface="Cambria Math"/>
                                    </a:rPr>
                                    <m:t>𝑓</m:t>
                                  </m:r>
                                </m:e>
                                <m:sub>
                                  <m:r>
                                    <a:rPr lang="en-US" sz="2000" b="0" i="1" smtClean="0">
                                      <a:solidFill>
                                        <a:schemeClr val="bg1"/>
                                      </a:solidFill>
                                      <a:latin typeface="Cambria Math"/>
                                    </a:rPr>
                                    <m:t>𝑒</m:t>
                                  </m:r>
                                </m:sub>
                              </m:sSub>
                            </m:oMath>
                          </a14:m>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pc="100" smtClean="0">
                                        <a:latin typeface="Cambria Math"/>
                                      </a:rPr>
                                    </m:ctrlPr>
                                  </m:fPr>
                                  <m:num>
                                    <m:sSup>
                                      <m:sSupPr>
                                        <m:ctrlPr>
                                          <a:rPr lang="en-US" sz="2000" i="1" spc="100">
                                            <a:latin typeface="Cambria Math"/>
                                          </a:rPr>
                                        </m:ctrlPr>
                                      </m:sSupPr>
                                      <m:e>
                                        <m:d>
                                          <m:dPr>
                                            <m:ctrlPr>
                                              <a:rPr lang="en-US" sz="2000" i="1" spc="100">
                                                <a:latin typeface="Cambria Math"/>
                                              </a:rPr>
                                            </m:ctrlPr>
                                          </m:dPr>
                                          <m:e>
                                            <m:sSub>
                                              <m:sSubPr>
                                                <m:ctrlPr>
                                                  <a:rPr lang="en-US" sz="2000" i="1" spc="100">
                                                    <a:latin typeface="Cambria Math"/>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den>
                                </m:f>
                              </m:oMath>
                            </m:oMathPara>
                          </a14:m>
                          <a:endParaRPr lang="en-IN" sz="2000" dirty="0">
                            <a:latin typeface="Calibri" pitchFamily="34" charset="0"/>
                          </a:endParaRPr>
                        </a:p>
                      </a:txBody>
                      <a:tcPr/>
                    </a:tc>
                    <a:extLst>
                      <a:ext uri="{0D108BD9-81ED-4DB2-BD59-A6C34878D82A}">
                        <a16:rowId xmlns:a16="http://schemas.microsoft.com/office/drawing/2014/main" xmlns="" val="10000"/>
                      </a:ext>
                    </a:extLst>
                  </a:tr>
                  <a:tr h="409929">
                    <a:tc>
                      <a:txBody>
                        <a:bodyPr/>
                        <a:lstStyle/>
                        <a:p>
                          <a:pPr algn="ctr"/>
                          <a:r>
                            <a:rPr lang="en-US" sz="2000" dirty="0">
                              <a:latin typeface="Calibri" pitchFamily="34" charset="0"/>
                            </a:rPr>
                            <a:t>20</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5.53</a:t>
                          </a:r>
                          <a:endParaRPr lang="en-IN" sz="2000" dirty="0">
                            <a:latin typeface="Calibri" pitchFamily="34" charset="0"/>
                          </a:endParaRPr>
                        </a:p>
                      </a:txBody>
                      <a:tcPr/>
                    </a:tc>
                    <a:extLst>
                      <a:ext uri="{0D108BD9-81ED-4DB2-BD59-A6C34878D82A}">
                        <a16:rowId xmlns:a16="http://schemas.microsoft.com/office/drawing/2014/main" xmlns="" val="10001"/>
                      </a:ext>
                    </a:extLst>
                  </a:tr>
                  <a:tr h="409929">
                    <a:tc>
                      <a:txBody>
                        <a:bodyPr/>
                        <a:lstStyle/>
                        <a:p>
                          <a:pPr algn="ctr"/>
                          <a:r>
                            <a:rPr lang="en-US" sz="2000" dirty="0">
                              <a:latin typeface="Calibri" pitchFamily="34" charset="0"/>
                            </a:rPr>
                            <a:t>17</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2.08</a:t>
                          </a:r>
                          <a:endParaRPr lang="en-IN" sz="2000" dirty="0">
                            <a:latin typeface="Calibri" pitchFamily="34" charset="0"/>
                          </a:endParaRPr>
                        </a:p>
                      </a:txBody>
                      <a:tcPr/>
                    </a:tc>
                    <a:extLst>
                      <a:ext uri="{0D108BD9-81ED-4DB2-BD59-A6C34878D82A}">
                        <a16:rowId xmlns:a16="http://schemas.microsoft.com/office/drawing/2014/main" xmlns="" val="10002"/>
                      </a:ext>
                    </a:extLst>
                  </a:tr>
                  <a:tr h="409929">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0</a:t>
                          </a:r>
                          <a:endParaRPr lang="en-IN" sz="2000" dirty="0">
                            <a:latin typeface="Calibri" pitchFamily="34" charset="0"/>
                          </a:endParaRPr>
                        </a:p>
                      </a:txBody>
                      <a:tcPr/>
                    </a:tc>
                    <a:extLst>
                      <a:ext uri="{0D108BD9-81ED-4DB2-BD59-A6C34878D82A}">
                        <a16:rowId xmlns:a16="http://schemas.microsoft.com/office/drawing/2014/main" xmlns="" val="10003"/>
                      </a:ext>
                    </a:extLst>
                  </a:tr>
                  <a:tr h="409929">
                    <a:tc>
                      <a:txBody>
                        <a:bodyPr/>
                        <a:lstStyle/>
                        <a:p>
                          <a:pPr algn="ctr"/>
                          <a:r>
                            <a:rPr lang="en-US" sz="2000" dirty="0">
                              <a:latin typeface="Calibri" pitchFamily="34" charset="0"/>
                            </a:rPr>
                            <a:t>6</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3</a:t>
                          </a:r>
                          <a:endParaRPr lang="en-IN" sz="2000" dirty="0">
                            <a:latin typeface="Calibri" pitchFamily="34" charset="0"/>
                          </a:endParaRPr>
                        </a:p>
                      </a:txBody>
                      <a:tcPr/>
                    </a:tc>
                    <a:extLst>
                      <a:ext uri="{0D108BD9-81ED-4DB2-BD59-A6C34878D82A}">
                        <a16:rowId xmlns:a16="http://schemas.microsoft.com/office/drawing/2014/main" xmlns="" val="10004"/>
                      </a:ext>
                    </a:extLst>
                  </a:tr>
                  <a:tr h="409929">
                    <a:tc>
                      <a:txBody>
                        <a:bodyPr/>
                        <a:lstStyle/>
                        <a:p>
                          <a:pPr algn="ctr"/>
                          <a:r>
                            <a:rPr lang="en-US" sz="2000" dirty="0">
                              <a:latin typeface="Calibri" pitchFamily="34" charset="0"/>
                            </a:rPr>
                            <a:t>7</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2.08</a:t>
                          </a:r>
                          <a:endParaRPr lang="en-IN" sz="2000" dirty="0">
                            <a:latin typeface="Calibri" pitchFamily="34" charset="0"/>
                          </a:endParaRPr>
                        </a:p>
                      </a:txBody>
                      <a:tcPr/>
                    </a:tc>
                    <a:extLst>
                      <a:ext uri="{0D108BD9-81ED-4DB2-BD59-A6C34878D82A}">
                        <a16:rowId xmlns:a16="http://schemas.microsoft.com/office/drawing/2014/main" xmlns="" val="10005"/>
                      </a:ext>
                    </a:extLst>
                  </a:tr>
                  <a:tr h="409929">
                    <a:tc>
                      <a:txBody>
                        <a:bodyPr/>
                        <a:lstStyle/>
                        <a:p>
                          <a:pPr algn="ctr"/>
                          <a:r>
                            <a:rPr lang="en-US" sz="2000" dirty="0">
                              <a:latin typeface="Calibri" pitchFamily="34" charset="0"/>
                            </a:rPr>
                            <a:t>15</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0.75</a:t>
                          </a:r>
                          <a:endParaRPr lang="en-IN" sz="2000" dirty="0">
                            <a:latin typeface="Calibri" pitchFamily="34" charset="0"/>
                          </a:endParaRPr>
                        </a:p>
                      </a:txBody>
                      <a:tcPr/>
                    </a:tc>
                    <a:extLst>
                      <a:ext uri="{0D108BD9-81ED-4DB2-BD59-A6C34878D82A}">
                        <a16:rowId xmlns:a16="http://schemas.microsoft.com/office/drawing/2014/main" xmlns="" val="10006"/>
                      </a:ext>
                    </a:extLst>
                  </a:tr>
                  <a:tr h="409929">
                    <a:tc>
                      <a:txBody>
                        <a:bodyPr/>
                        <a:lstStyle/>
                        <a:p>
                          <a:pPr algn="ctr"/>
                          <a:r>
                            <a:rPr lang="en-US" sz="2000" dirty="0">
                              <a:latin typeface="Calibri" pitchFamily="34" charset="0"/>
                            </a:rPr>
                            <a:t>8</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1.33</a:t>
                          </a:r>
                          <a:endParaRPr lang="en-IN" sz="2000" dirty="0">
                            <a:latin typeface="Calibri" pitchFamily="34" charset="0"/>
                          </a:endParaRPr>
                        </a:p>
                      </a:txBody>
                      <a:tcPr/>
                    </a:tc>
                    <a:extLst>
                      <a:ext uri="{0D108BD9-81ED-4DB2-BD59-A6C34878D82A}">
                        <a16:rowId xmlns:a16="http://schemas.microsoft.com/office/drawing/2014/main" xmlns="" val="10007"/>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1259273039"/>
                  </p:ext>
                </p:extLst>
              </p:nvPr>
            </p:nvGraphicFramePr>
            <p:xfrm>
              <a:off x="6248355" y="2288018"/>
              <a:ext cx="5791245" cy="3652113"/>
            </p:xfrm>
            <a:graphic>
              <a:graphicData uri="http://schemas.openxmlformats.org/drawingml/2006/table">
                <a:tbl>
                  <a:tblPr firstRow="1" bandRow="1">
                    <a:tableStyleId>{5C22544A-7EE6-4342-B048-85BDC9FD1C3A}</a:tableStyleId>
                  </a:tblPr>
                  <a:tblGrid>
                    <a:gridCol w="1625645"/>
                    <a:gridCol w="1676400"/>
                    <a:gridCol w="2489200"/>
                  </a:tblGrid>
                  <a:tr h="782610">
                    <a:tc>
                      <a:txBody>
                        <a:bodyPr/>
                        <a:lstStyle/>
                        <a:p>
                          <a:endParaRPr lang="en-US"/>
                        </a:p>
                      </a:txBody>
                      <a:tcPr>
                        <a:blipFill rotWithShape="1">
                          <a:blip r:embed="rId8"/>
                          <a:stretch>
                            <a:fillRect l="-375" t="-3906" r="-255805" b="-380469"/>
                          </a:stretch>
                        </a:blipFill>
                      </a:tcPr>
                    </a:tc>
                    <a:tc>
                      <a:txBody>
                        <a:bodyPr/>
                        <a:lstStyle/>
                        <a:p>
                          <a:endParaRPr lang="en-US"/>
                        </a:p>
                      </a:txBody>
                      <a:tcPr>
                        <a:blipFill rotWithShape="1">
                          <a:blip r:embed="rId8"/>
                          <a:stretch>
                            <a:fillRect l="-97455" t="-3906" r="-148364" b="-380469"/>
                          </a:stretch>
                        </a:blipFill>
                      </a:tcPr>
                    </a:tc>
                    <a:tc>
                      <a:txBody>
                        <a:bodyPr/>
                        <a:lstStyle/>
                        <a:p>
                          <a:endParaRPr lang="en-US"/>
                        </a:p>
                      </a:txBody>
                      <a:tcPr>
                        <a:blipFill rotWithShape="1">
                          <a:blip r:embed="rId8"/>
                          <a:stretch>
                            <a:fillRect l="-133088" t="-3906" b="-380469"/>
                          </a:stretch>
                        </a:blipFill>
                      </a:tcPr>
                    </a:tc>
                  </a:tr>
                  <a:tr h="409929">
                    <a:tc>
                      <a:txBody>
                        <a:bodyPr/>
                        <a:lstStyle/>
                        <a:p>
                          <a:pPr algn="ctr"/>
                          <a:r>
                            <a:rPr lang="en-US" sz="2000" dirty="0" smtClean="0">
                              <a:latin typeface="Calibri" pitchFamily="34" charset="0"/>
                            </a:rPr>
                            <a:t>20</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5.53</a:t>
                          </a:r>
                          <a:endParaRPr lang="en-IN" sz="2000" dirty="0">
                            <a:latin typeface="Calibri" pitchFamily="34" charset="0"/>
                          </a:endParaRPr>
                        </a:p>
                      </a:txBody>
                      <a:tcPr/>
                    </a:tc>
                  </a:tr>
                  <a:tr h="409929">
                    <a:tc>
                      <a:txBody>
                        <a:bodyPr/>
                        <a:lstStyle/>
                        <a:p>
                          <a:pPr algn="ctr"/>
                          <a:r>
                            <a:rPr lang="en-US" sz="2000" dirty="0" smtClean="0">
                              <a:latin typeface="Calibri" pitchFamily="34" charset="0"/>
                            </a:rPr>
                            <a:t>17</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2.08</a:t>
                          </a:r>
                          <a:endParaRPr lang="en-IN" sz="2000" dirty="0">
                            <a:latin typeface="Calibri" pitchFamily="34" charset="0"/>
                          </a:endParaRPr>
                        </a:p>
                      </a:txBody>
                      <a:tcPr/>
                    </a:tc>
                  </a:tr>
                  <a:tr h="409929">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0</a:t>
                          </a:r>
                          <a:endParaRPr lang="en-IN" sz="2000" dirty="0">
                            <a:latin typeface="Calibri" pitchFamily="34" charset="0"/>
                          </a:endParaRPr>
                        </a:p>
                      </a:txBody>
                      <a:tcPr/>
                    </a:tc>
                  </a:tr>
                  <a:tr h="409929">
                    <a:tc>
                      <a:txBody>
                        <a:bodyPr/>
                        <a:lstStyle/>
                        <a:p>
                          <a:pPr algn="ctr"/>
                          <a:r>
                            <a:rPr lang="en-US" sz="2000" dirty="0" smtClean="0">
                              <a:latin typeface="Calibri" pitchFamily="34" charset="0"/>
                            </a:rPr>
                            <a:t>6</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3</a:t>
                          </a:r>
                          <a:endParaRPr lang="en-IN" sz="2000" dirty="0">
                            <a:latin typeface="Calibri" pitchFamily="34" charset="0"/>
                          </a:endParaRPr>
                        </a:p>
                      </a:txBody>
                      <a:tcPr/>
                    </a:tc>
                  </a:tr>
                  <a:tr h="409929">
                    <a:tc>
                      <a:txBody>
                        <a:bodyPr/>
                        <a:lstStyle/>
                        <a:p>
                          <a:pPr algn="ctr"/>
                          <a:r>
                            <a:rPr lang="en-US" sz="2000" dirty="0" smtClean="0">
                              <a:latin typeface="Calibri" pitchFamily="34" charset="0"/>
                            </a:rPr>
                            <a:t>7</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2.08</a:t>
                          </a:r>
                          <a:endParaRPr lang="en-IN" sz="2000" dirty="0">
                            <a:latin typeface="Calibri" pitchFamily="34" charset="0"/>
                          </a:endParaRPr>
                        </a:p>
                      </a:txBody>
                      <a:tcPr/>
                    </a:tc>
                  </a:tr>
                  <a:tr h="409929">
                    <a:tc>
                      <a:txBody>
                        <a:bodyPr/>
                        <a:lstStyle/>
                        <a:p>
                          <a:pPr algn="ctr"/>
                          <a:r>
                            <a:rPr lang="en-US" sz="2000" dirty="0" smtClean="0">
                              <a:latin typeface="Calibri" pitchFamily="34" charset="0"/>
                            </a:rPr>
                            <a:t>15</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0.75</a:t>
                          </a:r>
                          <a:endParaRPr lang="en-IN" sz="2000" dirty="0">
                            <a:latin typeface="Calibri" pitchFamily="34" charset="0"/>
                          </a:endParaRPr>
                        </a:p>
                      </a:txBody>
                      <a:tcPr/>
                    </a:tc>
                  </a:tr>
                  <a:tr h="409929">
                    <a:tc>
                      <a:txBody>
                        <a:bodyPr/>
                        <a:lstStyle/>
                        <a:p>
                          <a:pPr algn="ctr"/>
                          <a:r>
                            <a:rPr lang="en-US" sz="2000" dirty="0" smtClean="0">
                              <a:latin typeface="Calibri" pitchFamily="34" charset="0"/>
                            </a:rPr>
                            <a:t>8</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1.33</a:t>
                          </a:r>
                          <a:endParaRPr lang="en-IN" sz="2000" dirty="0">
                            <a:latin typeface="Calibri" pitchFamily="34" charset="0"/>
                          </a:endParaRPr>
                        </a:p>
                      </a:txBody>
                      <a:tcPr/>
                    </a:tc>
                  </a:tr>
                </a:tbl>
              </a:graphicData>
            </a:graphic>
          </p:graphicFrame>
        </mc:Fallback>
      </mc:AlternateContent>
    </p:spTree>
    <p:extLst>
      <p:ext uri="{BB962C8B-B14F-4D97-AF65-F5344CB8AC3E}">
        <p14:creationId xmlns:p14="http://schemas.microsoft.com/office/powerpoint/2010/main" val="223407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1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10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2">
                                            <p:txEl>
                                              <p:pRg st="0" end="0"/>
                                            </p:txEl>
                                          </p:spTgt>
                                        </p:tgtEl>
                                        <p:attrNameLst>
                                          <p:attrName>style.visibility</p:attrName>
                                        </p:attrNameLst>
                                      </p:cBhvr>
                                      <p:to>
                                        <p:strVal val="visible"/>
                                      </p:to>
                                    </p:set>
                                    <p:animEffect transition="in" filter="wipe(left)">
                                      <p:cBhvr>
                                        <p:cTn id="54" dur="1000"/>
                                        <p:tgtEl>
                                          <p:spTgt spid="22">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animEffect transition="in" filter="wipe(left)">
                                      <p:cBhvr>
                                        <p:cTn id="59" dur="1000"/>
                                        <p:tgtEl>
                                          <p:spTgt spid="22">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left)">
                                      <p:cBhvr>
                                        <p:cTn id="6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6479177" y="2114238"/>
            <a:ext cx="0" cy="454633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2162009169"/>
                  </p:ext>
                </p:extLst>
              </p:nvPr>
            </p:nvGraphicFramePr>
            <p:xfrm>
              <a:off x="252568" y="2611540"/>
              <a:ext cx="6019800" cy="2893817"/>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xmlns="" val="20000"/>
                        </a:ext>
                      </a:extLst>
                    </a:gridCol>
                    <a:gridCol w="1546183">
                      <a:extLst>
                        <a:ext uri="{9D8B030D-6E8A-4147-A177-3AD203B41FA5}">
                          <a16:colId xmlns:a16="http://schemas.microsoft.com/office/drawing/2014/main" xmlns="" val="20001"/>
                        </a:ext>
                      </a:extLst>
                    </a:gridCol>
                    <a:gridCol w="2949617">
                      <a:extLst>
                        <a:ext uri="{9D8B030D-6E8A-4147-A177-3AD203B41FA5}">
                          <a16:colId xmlns:a16="http://schemas.microsoft.com/office/drawing/2014/main" xmlns="" val="20002"/>
                        </a:ext>
                      </a:extLst>
                    </a:gridCol>
                  </a:tblGrid>
                  <a:tr h="686055">
                    <a:tc>
                      <a:txBody>
                        <a:bodyPr/>
                        <a:lstStyle/>
                        <a:p>
                          <a:pPr algn="ctr"/>
                          <a:r>
                            <a:rPr lang="en-US" sz="2000" dirty="0">
                              <a:latin typeface="Calibri" pitchFamily="34" charset="0"/>
                            </a:rPr>
                            <a:t>Observed frequency </a:t>
                          </a:r>
                          <a14:m>
                            <m:oMath xmlns:m="http://schemas.openxmlformats.org/officeDocument/2006/math">
                              <m:sSub>
                                <m:sSubPr>
                                  <m:ctrlPr>
                                    <a:rPr lang="en-IN" sz="2000" i="1" smtClean="0">
                                      <a:solidFill>
                                        <a:schemeClr val="bg1"/>
                                      </a:solidFill>
                                      <a:latin typeface="Cambria Math"/>
                                    </a:rPr>
                                  </m:ctrlPr>
                                </m:sSubPr>
                                <m:e>
                                  <m:r>
                                    <a:rPr lang="en-US" sz="2000" b="0" i="1" smtClean="0">
                                      <a:solidFill>
                                        <a:schemeClr val="bg1"/>
                                      </a:solidFill>
                                      <a:latin typeface="Cambria Math"/>
                                    </a:rPr>
                                    <m:t>𝑓</m:t>
                                  </m:r>
                                </m:e>
                                <m:sub>
                                  <m:r>
                                    <a:rPr lang="en-US" sz="2000" b="0" i="1" smtClean="0">
                                      <a:solidFill>
                                        <a:schemeClr val="bg1"/>
                                      </a:solidFill>
                                      <a:latin typeface="Cambria Math"/>
                                    </a:rPr>
                                    <m:t>𝑜</m:t>
                                  </m:r>
                                </m:sub>
                              </m:sSub>
                            </m:oMath>
                          </a14:m>
                          <a:endParaRPr lang="en-IN" sz="2000" dirty="0">
                            <a:latin typeface="Calibri" pitchFamily="34" charset="0"/>
                          </a:endParaRPr>
                        </a:p>
                      </a:txBody>
                      <a:tcPr/>
                    </a:tc>
                    <a:tc>
                      <a:txBody>
                        <a:bodyPr/>
                        <a:lstStyle/>
                        <a:p>
                          <a:pPr algn="ctr"/>
                          <a:r>
                            <a:rPr lang="en-US" sz="2000" dirty="0">
                              <a:latin typeface="Calibri" pitchFamily="34" charset="0"/>
                            </a:rPr>
                            <a:t>Expected frequency </a:t>
                          </a:r>
                          <a14:m>
                            <m:oMath xmlns:m="http://schemas.openxmlformats.org/officeDocument/2006/math">
                              <m:sSub>
                                <m:sSubPr>
                                  <m:ctrlPr>
                                    <a:rPr lang="en-IN" sz="2000" i="1" smtClean="0">
                                      <a:solidFill>
                                        <a:schemeClr val="bg1"/>
                                      </a:solidFill>
                                      <a:latin typeface="Cambria Math"/>
                                    </a:rPr>
                                  </m:ctrlPr>
                                </m:sSubPr>
                                <m:e>
                                  <m:r>
                                    <a:rPr lang="en-US" sz="2000" b="0" i="1" smtClean="0">
                                      <a:solidFill>
                                        <a:schemeClr val="bg1"/>
                                      </a:solidFill>
                                      <a:latin typeface="Cambria Math"/>
                                    </a:rPr>
                                    <m:t>𝑓</m:t>
                                  </m:r>
                                </m:e>
                                <m:sub>
                                  <m:r>
                                    <a:rPr lang="en-US" sz="2000" b="0" i="1" smtClean="0">
                                      <a:solidFill>
                                        <a:schemeClr val="bg1"/>
                                      </a:solidFill>
                                      <a:latin typeface="Cambria Math"/>
                                    </a:rPr>
                                    <m:t>𝑒</m:t>
                                  </m:r>
                                </m:sub>
                              </m:sSub>
                            </m:oMath>
                          </a14:m>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pc="100" smtClean="0">
                                        <a:latin typeface="Cambria Math"/>
                                      </a:rPr>
                                    </m:ctrlPr>
                                  </m:fPr>
                                  <m:num>
                                    <m:sSup>
                                      <m:sSupPr>
                                        <m:ctrlPr>
                                          <a:rPr lang="en-US" sz="2000" i="1" spc="100">
                                            <a:latin typeface="Cambria Math"/>
                                          </a:rPr>
                                        </m:ctrlPr>
                                      </m:sSupPr>
                                      <m:e>
                                        <m:d>
                                          <m:dPr>
                                            <m:ctrlPr>
                                              <a:rPr lang="en-US" sz="2000" i="1" spc="100">
                                                <a:latin typeface="Cambria Math"/>
                                              </a:rPr>
                                            </m:ctrlPr>
                                          </m:dPr>
                                          <m:e>
                                            <m:sSub>
                                              <m:sSubPr>
                                                <m:ctrlPr>
                                                  <a:rPr lang="en-US" sz="2000" i="1" spc="100">
                                                    <a:latin typeface="Cambria Math"/>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den>
                                </m:f>
                              </m:oMath>
                            </m:oMathPara>
                          </a14:m>
                          <a:endParaRPr lang="en-IN" sz="2000" dirty="0">
                            <a:latin typeface="Calibri" pitchFamily="34" charset="0"/>
                          </a:endParaRPr>
                        </a:p>
                      </a:txBody>
                      <a:tcPr/>
                    </a:tc>
                    <a:extLst>
                      <a:ext uri="{0D108BD9-81ED-4DB2-BD59-A6C34878D82A}">
                        <a16:rowId xmlns:a16="http://schemas.microsoft.com/office/drawing/2014/main" xmlns="" val="10000"/>
                      </a:ext>
                    </a:extLst>
                  </a:tr>
                  <a:tr h="359354">
                    <a:tc>
                      <a:txBody>
                        <a:bodyPr/>
                        <a:lstStyle/>
                        <a:p>
                          <a:pPr algn="ctr"/>
                          <a:r>
                            <a:rPr lang="en-US" sz="2000" dirty="0">
                              <a:latin typeface="Calibri" pitchFamily="34" charset="0"/>
                            </a:rPr>
                            <a:t>5</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4.08</a:t>
                          </a:r>
                          <a:endParaRPr lang="en-IN" sz="2000" dirty="0">
                            <a:latin typeface="Calibri" pitchFamily="34" charset="0"/>
                          </a:endParaRPr>
                        </a:p>
                      </a:txBody>
                      <a:tcPr/>
                    </a:tc>
                    <a:extLst>
                      <a:ext uri="{0D108BD9-81ED-4DB2-BD59-A6C34878D82A}">
                        <a16:rowId xmlns:a16="http://schemas.microsoft.com/office/drawing/2014/main" xmlns="" val="10001"/>
                      </a:ext>
                    </a:extLst>
                  </a:tr>
                  <a:tr h="359354">
                    <a:tc>
                      <a:txBody>
                        <a:bodyPr/>
                        <a:lstStyle/>
                        <a:p>
                          <a:pPr algn="ctr"/>
                          <a:r>
                            <a:rPr lang="en-US" sz="2000" dirty="0">
                              <a:latin typeface="Calibri" pitchFamily="34" charset="0"/>
                            </a:rPr>
                            <a:t>16</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1.33</a:t>
                          </a:r>
                          <a:endParaRPr lang="en-IN" sz="2000" dirty="0">
                            <a:latin typeface="Calibri" pitchFamily="34" charset="0"/>
                          </a:endParaRPr>
                        </a:p>
                      </a:txBody>
                      <a:tcPr/>
                    </a:tc>
                    <a:extLst>
                      <a:ext uri="{0D108BD9-81ED-4DB2-BD59-A6C34878D82A}">
                        <a16:rowId xmlns:a16="http://schemas.microsoft.com/office/drawing/2014/main" xmlns="" val="10002"/>
                      </a:ext>
                    </a:extLst>
                  </a:tr>
                  <a:tr h="359354">
                    <a:tc>
                      <a:txBody>
                        <a:bodyPr/>
                        <a:lstStyle/>
                        <a:p>
                          <a:pPr algn="ctr"/>
                          <a:r>
                            <a:rPr lang="en-US" sz="2000" dirty="0">
                              <a:latin typeface="Calibri" pitchFamily="34" charset="0"/>
                            </a:rPr>
                            <a:t>14</a:t>
                          </a:r>
                          <a:endParaRPr lang="en-IN" sz="2000" dirty="0">
                            <a:latin typeface="Calibri" pitchFamily="34" charset="0"/>
                          </a:endParaRPr>
                        </a:p>
                      </a:txBody>
                      <a:tcPr/>
                    </a:tc>
                    <a:tc>
                      <a:txBody>
                        <a:bodyPr/>
                        <a:lstStyle/>
                        <a:p>
                          <a:pPr algn="ctr"/>
                          <a:r>
                            <a:rPr lang="en-US" sz="2000" dirty="0">
                              <a:latin typeface="Calibri" pitchFamily="34" charset="0"/>
                            </a:rPr>
                            <a:t>12</a:t>
                          </a:r>
                          <a:endParaRPr lang="en-IN" sz="2000" dirty="0">
                            <a:latin typeface="Calibri" pitchFamily="34" charset="0"/>
                          </a:endParaRPr>
                        </a:p>
                      </a:txBody>
                      <a:tcPr/>
                    </a:tc>
                    <a:tc>
                      <a:txBody>
                        <a:bodyPr/>
                        <a:lstStyle/>
                        <a:p>
                          <a:pPr algn="ctr"/>
                          <a:r>
                            <a:rPr lang="en-US" sz="2000" dirty="0">
                              <a:latin typeface="Calibri" pitchFamily="34" charset="0"/>
                            </a:rPr>
                            <a:t>0.33</a:t>
                          </a:r>
                          <a:endParaRPr lang="en-IN" sz="2000" dirty="0">
                            <a:latin typeface="Calibri" pitchFamily="34" charset="0"/>
                          </a:endParaRPr>
                        </a:p>
                      </a:txBody>
                      <a:tcPr/>
                    </a:tc>
                    <a:extLst>
                      <a:ext uri="{0D108BD9-81ED-4DB2-BD59-A6C34878D82A}">
                        <a16:rowId xmlns:a16="http://schemas.microsoft.com/office/drawing/2014/main" xmlns="" val="10003"/>
                      </a:ext>
                    </a:extLst>
                  </a:tr>
                  <a:tr h="948621">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100" dirty="0"/>
                            <a:t>                                                </a:t>
                          </a:r>
                          <a14:m>
                            <m:oMath xmlns:m="http://schemas.openxmlformats.org/officeDocument/2006/math">
                              <m:sSup>
                                <m:sSupPr>
                                  <m:ctrlPr>
                                    <a:rPr lang="en-US" sz="2000" i="1" spc="100" smtClean="0">
                                      <a:latin typeface="Cambria Math"/>
                                    </a:rPr>
                                  </m:ctrlPr>
                                </m:sSupPr>
                                <m:e>
                                  <m:r>
                                    <a:rPr lang="en-US" sz="2000" i="1" spc="100">
                                      <a:latin typeface="Cambria Math"/>
                                      <a:ea typeface="Cambria Math"/>
                                    </a:rPr>
                                    <m:t>𝜒</m:t>
                                  </m:r>
                                </m:e>
                                <m:sup>
                                  <m:r>
                                    <a:rPr lang="en-US" sz="2000" i="1" spc="100">
                                      <a:latin typeface="Cambria Math"/>
                                    </a:rPr>
                                    <m:t>2</m:t>
                                  </m:r>
                                </m:sup>
                              </m:sSup>
                              <m:r>
                                <a:rPr lang="en-US" sz="2000" i="1" spc="100">
                                  <a:latin typeface="Cambria Math"/>
                                </a:rPr>
                                <m:t>=</m:t>
                              </m:r>
                              <m:nary>
                                <m:naryPr>
                                  <m:chr m:val="∑"/>
                                  <m:subHide m:val="on"/>
                                  <m:supHide m:val="on"/>
                                  <m:ctrlPr>
                                    <a:rPr lang="en-US" sz="2000" i="1" spc="100">
                                      <a:latin typeface="Cambria Math"/>
                                    </a:rPr>
                                  </m:ctrlPr>
                                </m:naryPr>
                                <m:sub/>
                                <m:sup/>
                                <m:e>
                                  <m:f>
                                    <m:fPr>
                                      <m:ctrlPr>
                                        <a:rPr lang="en-US" sz="2000" i="1" spc="100">
                                          <a:latin typeface="Cambria Math"/>
                                        </a:rPr>
                                      </m:ctrlPr>
                                    </m:fPr>
                                    <m:num>
                                      <m:sSup>
                                        <m:sSupPr>
                                          <m:ctrlPr>
                                            <a:rPr lang="en-US" sz="2000" i="1" spc="100">
                                              <a:latin typeface="Cambria Math"/>
                                            </a:rPr>
                                          </m:ctrlPr>
                                        </m:sSupPr>
                                        <m:e>
                                          <m:d>
                                            <m:dPr>
                                              <m:ctrlPr>
                                                <a:rPr lang="en-US" sz="2000" i="1" spc="100">
                                                  <a:latin typeface="Cambria Math"/>
                                                </a:rPr>
                                              </m:ctrlPr>
                                            </m:dPr>
                                            <m:e>
                                              <m:sSub>
                                                <m:sSubPr>
                                                  <m:ctrlPr>
                                                    <a:rPr lang="en-US" sz="2000" i="1" spc="100">
                                                      <a:latin typeface="Cambria Math"/>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den>
                                  </m:f>
                                  <m:r>
                                    <a:rPr lang="en-US" sz="2000" b="0" i="1" spc="100" smtClean="0">
                                      <a:latin typeface="Cambria Math"/>
                                    </a:rPr>
                                    <m:t>=20.31</m:t>
                                  </m:r>
                                </m:e>
                              </m:nary>
                            </m:oMath>
                          </a14:m>
                          <a:endParaRPr lang="en-US" sz="2000" spc="1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extLst>
                      <a:ext uri="{0D108BD9-81ED-4DB2-BD59-A6C34878D82A}">
                        <a16:rowId xmlns:a16="http://schemas.microsoft.com/office/drawing/2014/main" xmlns="" val="10004"/>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3555661592"/>
                  </p:ext>
                </p:extLst>
              </p:nvPr>
            </p:nvGraphicFramePr>
            <p:xfrm>
              <a:off x="252568" y="2611540"/>
              <a:ext cx="6019800" cy="2893817"/>
            </p:xfrm>
            <a:graphic>
              <a:graphicData uri="http://schemas.openxmlformats.org/drawingml/2006/table">
                <a:tbl>
                  <a:tblPr firstRow="1" bandRow="1">
                    <a:tableStyleId>{5C22544A-7EE6-4342-B048-85BDC9FD1C3A}</a:tableStyleId>
                  </a:tblPr>
                  <a:tblGrid>
                    <a:gridCol w="1524000"/>
                    <a:gridCol w="1546183"/>
                    <a:gridCol w="2949617"/>
                  </a:tblGrid>
                  <a:tr h="756476">
                    <a:tc>
                      <a:txBody>
                        <a:bodyPr/>
                        <a:lstStyle/>
                        <a:p>
                          <a:endParaRPr lang="en-US"/>
                        </a:p>
                      </a:txBody>
                      <a:tcPr>
                        <a:blipFill rotWithShape="1">
                          <a:blip r:embed="rId3"/>
                          <a:stretch>
                            <a:fillRect t="-4032" r="-295200" b="-283871"/>
                          </a:stretch>
                        </a:blipFill>
                      </a:tcPr>
                    </a:tc>
                    <a:tc>
                      <a:txBody>
                        <a:bodyPr/>
                        <a:lstStyle/>
                        <a:p>
                          <a:endParaRPr lang="en-US"/>
                        </a:p>
                      </a:txBody>
                      <a:tcPr>
                        <a:blipFill rotWithShape="1">
                          <a:blip r:embed="rId3"/>
                          <a:stretch>
                            <a:fillRect l="-98425" t="-4032" r="-190551" b="-283871"/>
                          </a:stretch>
                        </a:blipFill>
                      </a:tcPr>
                    </a:tc>
                    <a:tc>
                      <a:txBody>
                        <a:bodyPr/>
                        <a:lstStyle/>
                        <a:p>
                          <a:endParaRPr lang="en-US"/>
                        </a:p>
                      </a:txBody>
                      <a:tcPr>
                        <a:blipFill rotWithShape="1">
                          <a:blip r:embed="rId3"/>
                          <a:stretch>
                            <a:fillRect l="-104132" t="-4032" b="-283871"/>
                          </a:stretch>
                        </a:blipFill>
                      </a:tcPr>
                    </a:tc>
                  </a:tr>
                  <a:tr h="396240">
                    <a:tc>
                      <a:txBody>
                        <a:bodyPr/>
                        <a:lstStyle/>
                        <a:p>
                          <a:pPr algn="ctr"/>
                          <a:r>
                            <a:rPr lang="en-US" sz="2000" dirty="0" smtClean="0">
                              <a:latin typeface="Calibri" pitchFamily="34" charset="0"/>
                            </a:rPr>
                            <a:t>5</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4.08</a:t>
                          </a:r>
                          <a:endParaRPr lang="en-IN" sz="2000" dirty="0">
                            <a:latin typeface="Calibri" pitchFamily="34" charset="0"/>
                          </a:endParaRPr>
                        </a:p>
                      </a:txBody>
                      <a:tcPr/>
                    </a:tc>
                  </a:tr>
                  <a:tr h="396240">
                    <a:tc>
                      <a:txBody>
                        <a:bodyPr/>
                        <a:lstStyle/>
                        <a:p>
                          <a:pPr algn="ctr"/>
                          <a:r>
                            <a:rPr lang="en-US" sz="2000" dirty="0" smtClean="0">
                              <a:latin typeface="Calibri" pitchFamily="34" charset="0"/>
                            </a:rPr>
                            <a:t>16</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1.33</a:t>
                          </a:r>
                          <a:endParaRPr lang="en-IN" sz="2000" dirty="0">
                            <a:latin typeface="Calibri" pitchFamily="34" charset="0"/>
                          </a:endParaRPr>
                        </a:p>
                      </a:txBody>
                      <a:tcPr/>
                    </a:tc>
                  </a:tr>
                  <a:tr h="396240">
                    <a:tc>
                      <a:txBody>
                        <a:bodyPr/>
                        <a:lstStyle/>
                        <a:p>
                          <a:pPr algn="ctr"/>
                          <a:r>
                            <a:rPr lang="en-US" sz="2000" dirty="0" smtClean="0">
                              <a:latin typeface="Calibri" pitchFamily="34" charset="0"/>
                            </a:rPr>
                            <a:t>14</a:t>
                          </a:r>
                          <a:endParaRPr lang="en-IN" sz="2000" dirty="0">
                            <a:latin typeface="Calibri" pitchFamily="34" charset="0"/>
                          </a:endParaRPr>
                        </a:p>
                      </a:txBody>
                      <a:tcPr/>
                    </a:tc>
                    <a:tc>
                      <a:txBody>
                        <a:bodyPr/>
                        <a:lstStyle/>
                        <a:p>
                          <a:pPr algn="ctr"/>
                          <a:r>
                            <a:rPr lang="en-US" sz="2000" dirty="0" smtClean="0">
                              <a:latin typeface="Calibri" pitchFamily="34" charset="0"/>
                            </a:rPr>
                            <a:t>12</a:t>
                          </a:r>
                          <a:endParaRPr lang="en-IN" sz="2000" dirty="0">
                            <a:latin typeface="Calibri" pitchFamily="34" charset="0"/>
                          </a:endParaRPr>
                        </a:p>
                      </a:txBody>
                      <a:tcPr/>
                    </a:tc>
                    <a:tc>
                      <a:txBody>
                        <a:bodyPr/>
                        <a:lstStyle/>
                        <a:p>
                          <a:pPr algn="ctr"/>
                          <a:r>
                            <a:rPr lang="en-US" sz="2000" dirty="0" smtClean="0">
                              <a:latin typeface="Calibri" pitchFamily="34" charset="0"/>
                            </a:rPr>
                            <a:t>0.33</a:t>
                          </a:r>
                          <a:endParaRPr lang="en-IN" sz="2000" dirty="0">
                            <a:latin typeface="Calibri" pitchFamily="34" charset="0"/>
                          </a:endParaRPr>
                        </a:p>
                      </a:txBody>
                      <a:tcPr/>
                    </a:tc>
                  </a:tr>
                  <a:tr h="948621">
                    <a:tc gridSpan="3">
                      <a:txBody>
                        <a:bodyPr/>
                        <a:lstStyle/>
                        <a:p>
                          <a:endParaRPr lang="en-US"/>
                        </a:p>
                      </a:txBody>
                      <a:tcPr>
                        <a:blipFill rotWithShape="1">
                          <a:blip r:embed="rId3"/>
                          <a:stretch>
                            <a:fillRect t="-207692" b="-641"/>
                          </a:stretch>
                        </a:blipFill>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461184" y="5968079"/>
                <a:ext cx="5725670" cy="461665"/>
              </a:xfrm>
              <a:prstGeom prst="rect">
                <a:avLst/>
              </a:prstGeom>
              <a:noFill/>
            </p:spPr>
            <p:txBody>
              <a:bodyPr wrap="none" rtlCol="0">
                <a:spAutoFit/>
              </a:bodyPr>
              <a:lstStyle/>
              <a:p>
                <a:r>
                  <a:rPr lang="en-US" sz="2400" dirty="0" smtClean="0">
                    <a:solidFill>
                      <a:srgbClr val="000000"/>
                    </a:solidFill>
                    <a:latin typeface="Calibri" pitchFamily="34" charset="0"/>
                  </a:rPr>
                  <a:t>(v)  </a:t>
                </a:r>
                <a:r>
                  <a:rPr lang="en-US" sz="2400" b="1" dirty="0">
                    <a:solidFill>
                      <a:srgbClr val="000000"/>
                    </a:solidFill>
                    <a:latin typeface="Calibri" pitchFamily="34" charset="0"/>
                  </a:rPr>
                  <a:t>Critical value</a:t>
                </a:r>
                <a14:m>
                  <m:oMath xmlns:m="http://schemas.openxmlformats.org/officeDocument/2006/math">
                    <m:r>
                      <a:rPr lang="en-US" sz="2400" b="1" i="0" smtClean="0">
                        <a:solidFill>
                          <a:srgbClr val="000000"/>
                        </a:solidFill>
                        <a:latin typeface="Cambria Math"/>
                      </a:rPr>
                      <m:t>    </m:t>
                    </m:r>
                    <m:r>
                      <a:rPr lang="en-US" sz="2400" i="1">
                        <a:solidFill>
                          <a:srgbClr val="000000"/>
                        </a:solidFill>
                        <a:latin typeface="Cambria Math"/>
                      </a:rPr>
                      <m:t>𝑣</m:t>
                    </m:r>
                    <m:r>
                      <a:rPr lang="en-US" sz="2400" i="1">
                        <a:solidFill>
                          <a:srgbClr val="000000"/>
                        </a:solidFill>
                        <a:latin typeface="Cambria Math"/>
                      </a:rPr>
                      <m:t>=</m:t>
                    </m:r>
                    <m:r>
                      <a:rPr lang="en-US" sz="2400" b="0" i="1" smtClean="0">
                        <a:solidFill>
                          <a:srgbClr val="000000"/>
                        </a:solidFill>
                        <a:latin typeface="Cambria Math"/>
                      </a:rPr>
                      <m:t>𝑛</m:t>
                    </m:r>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IN" sz="2400" b="0" i="1" smtClean="0">
                        <a:solidFill>
                          <a:srgbClr val="000000"/>
                        </a:solidFill>
                        <a:latin typeface="Cambria Math"/>
                      </a:rPr>
                      <m:t>10</m:t>
                    </m:r>
                    <m:r>
                      <a:rPr lang="en-US" sz="2400" b="0" i="1" smtClean="0">
                        <a:solidFill>
                          <a:srgbClr val="000000"/>
                        </a:solidFill>
                        <a:latin typeface="Cambria Math"/>
                      </a:rPr>
                      <m:t>−1=</m:t>
                    </m:r>
                    <m:r>
                      <a:rPr lang="en-IN" sz="2400" b="0" i="1" smtClean="0">
                        <a:solidFill>
                          <a:srgbClr val="000000"/>
                        </a:solidFill>
                        <a:latin typeface="Cambria Math"/>
                      </a:rPr>
                      <m:t>9</m:t>
                    </m:r>
                  </m:oMath>
                </a14:m>
                <a:endParaRPr lang="en-IN" sz="24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61184" y="5968079"/>
                <a:ext cx="5725670" cy="461665"/>
              </a:xfrm>
              <a:prstGeom prst="rect">
                <a:avLst/>
              </a:prstGeom>
              <a:blipFill rotWithShape="1">
                <a:blip r:embed="rId4"/>
                <a:stretch>
                  <a:fillRect l="-1704" t="-10526" r="-1810"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6867146" y="2114238"/>
                <a:ext cx="3078856" cy="474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r>
                            <a:rPr lang="en-IN" sz="2400" i="1" smtClean="0">
                              <a:latin typeface="Cambria Math"/>
                              <a:ea typeface="Cambria Math"/>
                            </a:rPr>
                            <m:t>𝜒</m:t>
                          </m:r>
                        </m:e>
                        <m:sub>
                          <m:r>
                            <a:rPr lang="en-US" sz="2400" b="0" i="1" smtClean="0">
                              <a:latin typeface="Cambria Math"/>
                            </a:rPr>
                            <m:t>0.05</m:t>
                          </m:r>
                        </m:sub>
                        <m:sup>
                          <m:r>
                            <a:rPr lang="en-US" sz="2400" b="0" i="1" smtClean="0">
                              <a:latin typeface="Cambria Math"/>
                            </a:rPr>
                            <m:t>2</m:t>
                          </m:r>
                        </m:sup>
                      </m:sSubSup>
                      <m:r>
                        <a:rPr lang="en-US" sz="2400" b="0" i="1" smtClean="0">
                          <a:latin typeface="Cambria Math"/>
                        </a:rPr>
                        <m:t> </m:t>
                      </m:r>
                      <m:d>
                        <m:dPr>
                          <m:ctrlPr>
                            <a:rPr lang="en-IN" sz="2400" i="1" smtClean="0">
                              <a:latin typeface="Cambria Math"/>
                            </a:rPr>
                          </m:ctrlPr>
                        </m:dPr>
                        <m:e>
                          <m:r>
                            <a:rPr lang="en-US" sz="2400" b="0" i="1" smtClean="0">
                              <a:latin typeface="Cambria Math"/>
                            </a:rPr>
                            <m:t>𝑣</m:t>
                          </m:r>
                          <m:r>
                            <a:rPr lang="en-US" sz="2400" b="0" i="1" smtClean="0">
                              <a:latin typeface="Cambria Math"/>
                            </a:rPr>
                            <m:t>=9</m:t>
                          </m:r>
                        </m:e>
                      </m:d>
                      <m:r>
                        <a:rPr lang="en-US" sz="2400" b="0" i="1" smtClean="0">
                          <a:latin typeface="Cambria Math"/>
                        </a:rPr>
                        <m:t>=16.92</m:t>
                      </m:r>
                    </m:oMath>
                  </m:oMathPara>
                </a14:m>
                <a:endParaRPr lang="en-IN" sz="2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6867146" y="2114238"/>
                <a:ext cx="3078856" cy="474232"/>
              </a:xfrm>
              <a:prstGeom prst="rect">
                <a:avLst/>
              </a:prstGeom>
              <a:blipFill rotWithShape="1">
                <a:blip r:embed="rId5"/>
                <a:stretch>
                  <a:fillRect b="-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479177" y="2805179"/>
                <a:ext cx="5712823" cy="2320892"/>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r>
                  <a:rPr lang="en-IN" sz="2400" spc="100" dirty="0">
                    <a:solidFill>
                      <a:srgbClr val="000000"/>
                    </a:solidFill>
                    <a:latin typeface="Calibri" pitchFamily="34" charset="0"/>
                  </a:rPr>
                  <a:t>,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r>
                      <a:rPr lang="en-US" sz="2400" b="0" i="1" spc="100" smtClean="0">
                        <a:latin typeface="Cambria Math"/>
                      </a:rPr>
                      <m:t>&gt;</m:t>
                    </m:r>
                    <m:sSubSup>
                      <m:sSubSupPr>
                        <m:ctrlPr>
                          <a:rPr lang="en-IN" sz="2400" i="1">
                            <a:latin typeface="Cambria Math"/>
                          </a:rPr>
                        </m:ctrlPr>
                      </m:sSubSupPr>
                      <m:e>
                        <m:r>
                          <a:rPr lang="en-IN" sz="2400" i="1">
                            <a:latin typeface="Cambria Math"/>
                            <a:ea typeface="Cambria Math"/>
                          </a:rPr>
                          <m:t>𝜒</m:t>
                        </m:r>
                      </m:e>
                      <m:sub>
                        <m:r>
                          <a:rPr lang="en-US" sz="2400" i="1">
                            <a:latin typeface="Cambria Math"/>
                          </a:rPr>
                          <m:t>0.05</m:t>
                        </m:r>
                      </m:sub>
                      <m:sup>
                        <m:r>
                          <a:rPr lang="en-US" sz="2400" i="1">
                            <a:latin typeface="Cambria Math"/>
                          </a:rPr>
                          <m:t>2</m:t>
                        </m:r>
                      </m:sup>
                    </m:sSubSup>
                  </m:oMath>
                </a14:m>
                <a:r>
                  <a:rPr lang="en-IN" sz="2400" spc="100" dirty="0">
                    <a:solidFill>
                      <a:srgbClr val="000000"/>
                    </a:solidFill>
                    <a:latin typeface="Calibri" pitchFamily="34" charset="0"/>
                  </a:rPr>
                  <a:t>, the null </a:t>
                </a:r>
              </a:p>
              <a:p>
                <a:pPr algn="just"/>
                <a:r>
                  <a:rPr lang="en-IN" sz="2400" spc="100" dirty="0">
                    <a:solidFill>
                      <a:srgbClr val="000000"/>
                    </a:solidFill>
                    <a:latin typeface="Calibri" pitchFamily="34" charset="0"/>
                  </a:rPr>
                  <a:t>        hypothesis is rejected at 5% level </a:t>
                </a:r>
              </a:p>
              <a:p>
                <a:pPr algn="just"/>
                <a:r>
                  <a:rPr lang="en-IN" sz="2400" spc="100" dirty="0">
                    <a:solidFill>
                      <a:srgbClr val="000000"/>
                    </a:solidFill>
                    <a:latin typeface="Calibri" pitchFamily="34" charset="0"/>
                  </a:rPr>
                  <a:t>        of significance. i.e., </a:t>
                </a:r>
                <a:r>
                  <a:rPr lang="en-US" sz="2400" spc="100" dirty="0">
                    <a:solidFill>
                      <a:srgbClr val="000000"/>
                    </a:solidFill>
                    <a:latin typeface="Calibri" pitchFamily="34" charset="0"/>
                  </a:rPr>
                  <a:t>occurrence of </a:t>
                </a:r>
              </a:p>
              <a:p>
                <a:pPr algn="just"/>
                <a:r>
                  <a:rPr lang="en-US" sz="2400" spc="100" dirty="0">
                    <a:solidFill>
                      <a:srgbClr val="000000"/>
                    </a:solidFill>
                    <a:latin typeface="Calibri" pitchFamily="34" charset="0"/>
                  </a:rPr>
                  <a:t>        accidents was not same during 10 </a:t>
                </a:r>
              </a:p>
              <a:p>
                <a:pPr algn="just"/>
                <a:r>
                  <a:rPr lang="en-US" sz="2400" spc="100" dirty="0">
                    <a:solidFill>
                      <a:srgbClr val="000000"/>
                    </a:solidFill>
                    <a:latin typeface="Calibri" pitchFamily="34" charset="0"/>
                  </a:rPr>
                  <a:t>        months period.</a:t>
                </a:r>
                <a:endParaRPr lang="en-IN" sz="2400" spc="100" dirty="0">
                  <a:solidFill>
                    <a:srgbClr val="000000"/>
                  </a:solidFill>
                  <a:latin typeface="Calibri" pitchFamily="34" charset="0"/>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6479177" y="2805179"/>
                <a:ext cx="5712823" cy="2320892"/>
              </a:xfrm>
              <a:prstGeom prst="rect">
                <a:avLst/>
              </a:prstGeom>
              <a:blipFill rotWithShape="1">
                <a:blip r:embed="rId6"/>
                <a:stretch>
                  <a:fillRect l="-1708" t="-2100" b="-4987"/>
                </a:stretch>
              </a:blipFill>
            </p:spPr>
            <p:txBody>
              <a:bodyPr/>
              <a:lstStyle/>
              <a:p>
                <a:r>
                  <a:rPr lang="en-IN">
                    <a:noFill/>
                  </a:rPr>
                  <a:t> </a:t>
                </a:r>
              </a:p>
            </p:txBody>
          </p:sp>
        </mc:Fallback>
      </mc:AlternateContent>
    </p:spTree>
    <p:extLst>
      <p:ext uri="{BB962C8B-B14F-4D97-AF65-F5344CB8AC3E}">
        <p14:creationId xmlns:p14="http://schemas.microsoft.com/office/powerpoint/2010/main" val="23016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1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10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left)">
                                      <p:cBhvr>
                                        <p:cTn id="2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400"/>
            <a:ext cx="12192000" cy="1938992"/>
          </a:xfrm>
          <a:prstGeom prst="rect">
            <a:avLst/>
          </a:prstGeom>
          <a:noFill/>
        </p:spPr>
        <p:txBody>
          <a:bodyPr wrap="square" rtlCol="0">
            <a:spAutoFit/>
          </a:bodyPr>
          <a:lstStyle/>
          <a:p>
            <a:pPr algn="just"/>
            <a:r>
              <a:rPr lang="en-US" sz="2400" b="1" spc="100" dirty="0">
                <a:solidFill>
                  <a:srgbClr val="000000"/>
                </a:solidFill>
                <a:latin typeface="Calibri" pitchFamily="34" charset="0"/>
              </a:rPr>
              <a:t>Example </a:t>
            </a:r>
          </a:p>
          <a:p>
            <a:pPr algn="just"/>
            <a:r>
              <a:rPr lang="en-US" sz="2400" spc="100" dirty="0">
                <a:solidFill>
                  <a:srgbClr val="000000"/>
                </a:solidFill>
                <a:latin typeface="Calibri" pitchFamily="34" charset="0"/>
              </a:rPr>
              <a:t>Theory predicts that the proportion of beans in the four groups A,B,C,D should be 9:3:3:1. In an experiment among 1600 beans, the numbers in the four groups were 882,313,287 and 118. Does the experimental results support the theory?</a:t>
            </a:r>
          </a:p>
          <a:p>
            <a:pPr algn="just"/>
            <a:r>
              <a:rPr lang="en-US" sz="2400" b="1" spc="100" dirty="0">
                <a:solidFill>
                  <a:srgbClr val="000000"/>
                </a:solidFill>
                <a:latin typeface="Calibri" pitchFamily="34" charset="0"/>
              </a:rPr>
              <a:t>Solution</a:t>
            </a:r>
          </a:p>
        </p:txBody>
      </p:sp>
      <p:cxnSp>
        <p:nvCxnSpPr>
          <p:cNvPr id="8" name="Straight Connector 7"/>
          <p:cNvCxnSpPr/>
          <p:nvPr/>
        </p:nvCxnSpPr>
        <p:spPr>
          <a:xfrm>
            <a:off x="5594350" y="2114238"/>
            <a:ext cx="0" cy="4546339"/>
          </a:xfrm>
          <a:prstGeom prst="line">
            <a:avLst/>
          </a:prstGeom>
          <a:ln w="3810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122177" y="2144424"/>
                <a:ext cx="5594318" cy="1200329"/>
              </a:xfrm>
              <a:prstGeom prst="rect">
                <a:avLst/>
              </a:prstGeom>
              <a:noFill/>
            </p:spPr>
            <p:txBody>
              <a:bodyPr wrap="square" rtlCol="0">
                <a:spAutoFit/>
              </a:bodyPr>
              <a:lstStyle/>
              <a:p>
                <a:pPr marL="514350" indent="-514350">
                  <a:buFontTx/>
                  <a:buAutoNum type="romanLcParenBoth"/>
                </a:pPr>
                <a:r>
                  <a:rPr lang="en-US" sz="2400" b="1" spc="100" dirty="0">
                    <a:solidFill>
                      <a:srgbClr val="000000"/>
                    </a:solidFill>
                    <a:latin typeface="Calibri" pitchFamily="34" charset="0"/>
                  </a:rPr>
                  <a:t>Null Hypothesis</a:t>
                </a:r>
                <a:r>
                  <a:rPr lang="en-US" sz="2400" spc="100" dirty="0">
                    <a:solidFill>
                      <a:srgbClr val="000000"/>
                    </a:solidFill>
                    <a:latin typeface="Calibri" pitchFamily="34" charset="0"/>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0</m:t>
                        </m:r>
                      </m:sub>
                    </m:sSub>
                    <m:r>
                      <a:rPr lang="en-US" sz="2400" i="1" spc="100" smtClean="0">
                        <a:solidFill>
                          <a:srgbClr val="000000"/>
                        </a:solidFill>
                        <a:latin typeface="Cambria Math"/>
                      </a:rPr>
                      <m:t> :</m:t>
                    </m:r>
                  </m:oMath>
                </a14:m>
                <a:r>
                  <a:rPr lang="en-US" sz="2400" spc="100" dirty="0">
                    <a:solidFill>
                      <a:srgbClr val="000000"/>
                    </a:solidFill>
                    <a:latin typeface="Calibri" pitchFamily="34" charset="0"/>
                  </a:rPr>
                  <a:t> The proportion of the beans in the four groups A,B,C,D is 9:3:3:1.</a:t>
                </a:r>
              </a:p>
            </p:txBody>
          </p:sp>
        </mc:Choice>
        <mc:Fallback xmlns="">
          <p:sp>
            <p:nvSpPr>
              <p:cNvPr id="9" name="TextBox 8"/>
              <p:cNvSpPr txBox="1">
                <a:spLocks noRot="1" noChangeAspect="1" noMove="1" noResize="1" noEditPoints="1" noAdjustHandles="1" noChangeArrowheads="1" noChangeShapeType="1" noTextEdit="1"/>
              </p:cNvSpPr>
              <p:nvPr/>
            </p:nvSpPr>
            <p:spPr>
              <a:xfrm>
                <a:off x="122177" y="2144424"/>
                <a:ext cx="5594318" cy="1200329"/>
              </a:xfrm>
              <a:prstGeom prst="rect">
                <a:avLst/>
              </a:prstGeom>
              <a:blipFill rotWithShape="0">
                <a:blip r:embed="rId2"/>
                <a:stretch>
                  <a:fillRect l="-1743" t="-4569" r="-654" b="-10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5060" y="3344753"/>
                <a:ext cx="5270435" cy="1569660"/>
              </a:xfrm>
              <a:prstGeom prst="rect">
                <a:avLst/>
              </a:prstGeom>
              <a:noFill/>
            </p:spPr>
            <p:txBody>
              <a:bodyPr wrap="square" rtlCol="0">
                <a:spAutoFit/>
              </a:bodyPr>
              <a:lstStyle/>
              <a:p>
                <a:pPr marL="514350" indent="-514350">
                  <a:buAutoNum type="romanLcParenBoth" startAt="2"/>
                </a:pPr>
                <a:r>
                  <a:rPr lang="en-US" sz="2400" b="1" spc="100" dirty="0">
                    <a:solidFill>
                      <a:srgbClr val="000000"/>
                    </a:solidFill>
                    <a:latin typeface="Calibri" pitchFamily="34" charset="0"/>
                  </a:rPr>
                  <a:t>Alternative Hypothesis</a:t>
                </a:r>
                <a:r>
                  <a:rPr lang="en-US" sz="2400" spc="100" dirty="0">
                    <a:solidFill>
                      <a:srgbClr val="000000"/>
                    </a:solidFill>
                    <a:latin typeface="Calibri" pitchFamily="34" charset="0"/>
                  </a:rPr>
                  <a:t>                                     </a:t>
                </a:r>
              </a:p>
              <a:p>
                <a:r>
                  <a:rPr lang="en-US" sz="2400" spc="100" dirty="0">
                    <a:solidFill>
                      <a:srgbClr val="000000"/>
                    </a:solidFill>
                  </a:rPr>
                  <a:t>        </a:t>
                </a:r>
                <a14:m>
                  <m:oMath xmlns:m="http://schemas.openxmlformats.org/officeDocument/2006/math">
                    <m:sSub>
                      <m:sSubPr>
                        <m:ctrlPr>
                          <a:rPr lang="en-US" sz="2400" i="1" spc="100" smtClean="0">
                            <a:solidFill>
                              <a:srgbClr val="000000"/>
                            </a:solidFill>
                            <a:latin typeface="Cambria Math"/>
                          </a:rPr>
                        </m:ctrlPr>
                      </m:sSubPr>
                      <m:e>
                        <m:r>
                          <a:rPr lang="en-US" sz="2400" i="1" spc="100" smtClean="0">
                            <a:solidFill>
                              <a:srgbClr val="000000"/>
                            </a:solidFill>
                            <a:latin typeface="Cambria Math"/>
                          </a:rPr>
                          <m:t>𝐻</m:t>
                        </m:r>
                      </m:e>
                      <m:sub>
                        <m:r>
                          <a:rPr lang="en-US" sz="2400" i="1" spc="100" smtClean="0">
                            <a:solidFill>
                              <a:srgbClr val="000000"/>
                            </a:solidFill>
                            <a:latin typeface="Cambria Math"/>
                          </a:rPr>
                          <m:t>1</m:t>
                        </m:r>
                      </m:sub>
                    </m:sSub>
                    <m:r>
                      <a:rPr lang="en-US" sz="2400" i="1" spc="100" smtClean="0">
                        <a:solidFill>
                          <a:srgbClr val="000000"/>
                        </a:solidFill>
                        <a:latin typeface="Cambria Math"/>
                      </a:rPr>
                      <m:t> :</m:t>
                    </m:r>
                  </m:oMath>
                </a14:m>
                <a:r>
                  <a:rPr lang="en-IN" sz="2400" dirty="0">
                    <a:solidFill>
                      <a:srgbClr val="000000"/>
                    </a:solidFill>
                  </a:rPr>
                  <a:t> </a:t>
                </a:r>
                <a:r>
                  <a:rPr lang="en-US" sz="2400" spc="100" dirty="0">
                    <a:solidFill>
                      <a:srgbClr val="000000"/>
                    </a:solidFill>
                    <a:latin typeface="Calibri" pitchFamily="34" charset="0"/>
                  </a:rPr>
                  <a:t>The proportion of the beans </a:t>
                </a:r>
              </a:p>
              <a:p>
                <a:r>
                  <a:rPr lang="en-US" sz="2400" spc="100" dirty="0">
                    <a:solidFill>
                      <a:srgbClr val="000000"/>
                    </a:solidFill>
                    <a:latin typeface="Calibri" pitchFamily="34" charset="0"/>
                  </a:rPr>
                  <a:t>       in the four groups A,B,C,D is not </a:t>
                </a:r>
              </a:p>
              <a:p>
                <a:r>
                  <a:rPr lang="en-US" sz="2400" spc="100" dirty="0">
                    <a:solidFill>
                      <a:srgbClr val="000000"/>
                    </a:solidFill>
                    <a:latin typeface="Calibri" pitchFamily="34" charset="0"/>
                  </a:rPr>
                  <a:t>       9:3:3:1.</a:t>
                </a:r>
              </a:p>
            </p:txBody>
          </p:sp>
        </mc:Choice>
        <mc:Fallback xmlns="">
          <p:sp>
            <p:nvSpPr>
              <p:cNvPr id="10" name="TextBox 9"/>
              <p:cNvSpPr txBox="1">
                <a:spLocks noRot="1" noChangeAspect="1" noMove="1" noResize="1" noEditPoints="1" noAdjustHandles="1" noChangeArrowheads="1" noChangeShapeType="1" noTextEdit="1"/>
              </p:cNvSpPr>
              <p:nvPr/>
            </p:nvSpPr>
            <p:spPr>
              <a:xfrm>
                <a:off x="65060" y="3344753"/>
                <a:ext cx="5270435" cy="1569660"/>
              </a:xfrm>
              <a:prstGeom prst="rect">
                <a:avLst/>
              </a:prstGeom>
              <a:blipFill rotWithShape="0">
                <a:blip r:embed="rId3"/>
                <a:stretch>
                  <a:fillRect l="-1852" t="-3891" r="-2083" b="-81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109542" y="5058893"/>
                <a:ext cx="4965590" cy="461665"/>
              </a:xfrm>
              <a:prstGeom prst="rect">
                <a:avLst/>
              </a:prstGeom>
              <a:noFill/>
            </p:spPr>
            <p:txBody>
              <a:bodyPr wrap="none" rtlCol="0">
                <a:spAutoFit/>
              </a:bodyPr>
              <a:lstStyle/>
              <a:p>
                <a:r>
                  <a:rPr lang="en-US" sz="2400" spc="100" dirty="0">
                    <a:solidFill>
                      <a:srgbClr val="000000"/>
                    </a:solidFill>
                    <a:latin typeface="Calibri" pitchFamily="34" charset="0"/>
                  </a:rPr>
                  <a:t>(iii)  </a:t>
                </a:r>
                <a:r>
                  <a:rPr lang="en-US" sz="2400" b="1" spc="100" dirty="0">
                    <a:solidFill>
                      <a:srgbClr val="000000"/>
                    </a:solidFill>
                    <a:latin typeface="Calibri" pitchFamily="34" charset="0"/>
                  </a:rPr>
                  <a:t>Level of significance</a:t>
                </a:r>
                <a:r>
                  <a:rPr lang="en-US" sz="2400" spc="100" dirty="0">
                    <a:solidFill>
                      <a:srgbClr val="000000"/>
                    </a:solidFill>
                    <a:latin typeface="Calibri" pitchFamily="34" charset="0"/>
                  </a:rPr>
                  <a:t> </a:t>
                </a:r>
                <a14:m>
                  <m:oMath xmlns:m="http://schemas.openxmlformats.org/officeDocument/2006/math">
                    <m:r>
                      <a:rPr lang="en-US" sz="2400" i="1" spc="100" smtClean="0">
                        <a:solidFill>
                          <a:srgbClr val="000000"/>
                        </a:solidFill>
                        <a:latin typeface="Cambria Math"/>
                        <a:ea typeface="Cambria Math"/>
                      </a:rPr>
                      <m:t>∝ =0.0</m:t>
                    </m:r>
                    <m:r>
                      <a:rPr lang="en-US" sz="2400" b="0" i="1" spc="100" smtClean="0">
                        <a:solidFill>
                          <a:srgbClr val="000000"/>
                        </a:solidFill>
                        <a:latin typeface="Cambria Math"/>
                        <a:ea typeface="Cambria Math"/>
                      </a:rPr>
                      <m:t>5</m:t>
                    </m:r>
                  </m:oMath>
                </a14:m>
                <a:endParaRPr lang="en-IN" sz="2400" spc="100" dirty="0">
                  <a:solidFill>
                    <a:srgbClr val="000000"/>
                  </a:solidFill>
                  <a:latin typeface="Calibri"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09542" y="5058893"/>
                <a:ext cx="4965590" cy="461665"/>
              </a:xfrm>
              <a:prstGeom prst="rect">
                <a:avLst/>
              </a:prstGeom>
              <a:blipFill rotWithShape="0">
                <a:blip r:embed="rId4"/>
                <a:stretch>
                  <a:fillRect l="-1963" t="-10526" b="-28947"/>
                </a:stretch>
              </a:blipFill>
            </p:spPr>
            <p:txBody>
              <a:bodyPr/>
              <a:lstStyle/>
              <a:p>
                <a:r>
                  <a:rPr lang="en-IN">
                    <a:noFill/>
                  </a:rPr>
                  <a:t> </a:t>
                </a:r>
              </a:p>
            </p:txBody>
          </p:sp>
        </mc:Fallback>
      </mc:AlternateContent>
      <p:sp>
        <p:nvSpPr>
          <p:cNvPr id="12" name="TextBox 11"/>
          <p:cNvSpPr txBox="1"/>
          <p:nvPr/>
        </p:nvSpPr>
        <p:spPr>
          <a:xfrm>
            <a:off x="129495" y="5767433"/>
            <a:ext cx="2676117" cy="461665"/>
          </a:xfrm>
          <a:prstGeom prst="rect">
            <a:avLst/>
          </a:prstGeom>
          <a:noFill/>
        </p:spPr>
        <p:txBody>
          <a:bodyPr wrap="none" rtlCol="0">
            <a:spAutoFit/>
          </a:bodyPr>
          <a:lstStyle/>
          <a:p>
            <a:r>
              <a:rPr lang="en-US" sz="2400" spc="100" dirty="0">
                <a:solidFill>
                  <a:srgbClr val="000000"/>
                </a:solidFill>
                <a:latin typeface="Calibri" pitchFamily="34" charset="0"/>
              </a:rPr>
              <a:t>(iv) </a:t>
            </a:r>
            <a:r>
              <a:rPr lang="en-US" sz="2400" b="1" spc="100" dirty="0">
                <a:solidFill>
                  <a:srgbClr val="000000"/>
                </a:solidFill>
                <a:latin typeface="Calibri" pitchFamily="34" charset="0"/>
              </a:rPr>
              <a:t>Test statistics</a:t>
            </a:r>
            <a:endParaRPr lang="en-IN" sz="2400" b="1" spc="100" dirty="0">
              <a:solidFill>
                <a:srgbClr val="000000"/>
              </a:solidFill>
              <a:latin typeface="Calibri" pitchFamily="34" charset="0"/>
            </a:endParaRPr>
          </a:p>
        </p:txBody>
      </p:sp>
      <mc:AlternateContent xmlns:mc="http://schemas.openxmlformats.org/markup-compatibility/2006" xmlns:a14="http://schemas.microsoft.com/office/drawing/2010/main">
        <mc:Choice Requires="a14">
          <p:sp>
            <p:nvSpPr>
              <p:cNvPr id="5" name="Rectangle 4"/>
              <p:cNvSpPr/>
              <p:nvPr/>
            </p:nvSpPr>
            <p:spPr>
              <a:xfrm>
                <a:off x="645980" y="1682759"/>
                <a:ext cx="41307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pc="100" smtClean="0">
                          <a:latin typeface="Cambria Math"/>
                        </a:rPr>
                        <m:t>𝑛</m:t>
                      </m:r>
                      <m:r>
                        <a:rPr lang="en-US" sz="2400" i="1" spc="100" smtClean="0">
                          <a:latin typeface="Cambria Math"/>
                        </a:rPr>
                        <m:t>=</m:t>
                      </m:r>
                      <m:r>
                        <a:rPr lang="en-US" sz="2400" b="0" i="1" spc="100" smtClean="0">
                          <a:latin typeface="Cambria Math"/>
                        </a:rPr>
                        <m:t>4</m:t>
                      </m:r>
                    </m:oMath>
                  </m:oMathPara>
                </a14:m>
                <a:endParaRPr lang="en-US" sz="2400" i="1" spc="100" dirty="0">
                  <a:latin typeface="Cambria Math"/>
                </a:endParaRPr>
              </a:p>
            </p:txBody>
          </p:sp>
        </mc:Choice>
        <mc:Fallback xmlns="">
          <p:sp>
            <p:nvSpPr>
              <p:cNvPr id="5" name="Rectangle 4"/>
              <p:cNvSpPr>
                <a:spLocks noRot="1" noChangeAspect="1" noMove="1" noResize="1" noEditPoints="1" noAdjustHandles="1" noChangeArrowheads="1" noChangeShapeType="1" noTextEdit="1"/>
              </p:cNvSpPr>
              <p:nvPr/>
            </p:nvSpPr>
            <p:spPr>
              <a:xfrm>
                <a:off x="645980" y="1682759"/>
                <a:ext cx="4130716" cy="461665"/>
              </a:xfrm>
              <a:prstGeom prst="rect">
                <a:avLst/>
              </a:prstGeom>
              <a:blipFill rotWithShape="0">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21" name="Table 20"/>
              <p:cNvGraphicFramePr>
                <a:graphicFrameLocks noGrp="1"/>
              </p:cNvGraphicFramePr>
              <p:nvPr>
                <p:extLst>
                  <p:ext uri="{D42A27DB-BD31-4B8C-83A1-F6EECF244321}">
                    <p14:modId xmlns:p14="http://schemas.microsoft.com/office/powerpoint/2010/main" val="3766039042"/>
                  </p:ext>
                </p:extLst>
              </p:nvPr>
            </p:nvGraphicFramePr>
            <p:xfrm>
              <a:off x="5623923" y="1740309"/>
              <a:ext cx="6568077" cy="4920268"/>
            </p:xfrm>
            <a:graphic>
              <a:graphicData uri="http://schemas.openxmlformats.org/drawingml/2006/table">
                <a:tbl>
                  <a:tblPr firstRow="1" bandRow="1">
                    <a:tableStyleId>{5C22544A-7EE6-4342-B048-85BDC9FD1C3A}</a:tableStyleId>
                  </a:tblPr>
                  <a:tblGrid>
                    <a:gridCol w="1012008">
                      <a:extLst>
                        <a:ext uri="{9D8B030D-6E8A-4147-A177-3AD203B41FA5}">
                          <a16:colId xmlns:a16="http://schemas.microsoft.com/office/drawing/2014/main" xmlns="" val="20000"/>
                        </a:ext>
                      </a:extLst>
                    </a:gridCol>
                    <a:gridCol w="1254035">
                      <a:extLst>
                        <a:ext uri="{9D8B030D-6E8A-4147-A177-3AD203B41FA5}">
                          <a16:colId xmlns:a16="http://schemas.microsoft.com/office/drawing/2014/main" xmlns="" val="20001"/>
                        </a:ext>
                      </a:extLst>
                    </a:gridCol>
                    <a:gridCol w="2194560">
                      <a:extLst>
                        <a:ext uri="{9D8B030D-6E8A-4147-A177-3AD203B41FA5}">
                          <a16:colId xmlns:a16="http://schemas.microsoft.com/office/drawing/2014/main" xmlns="" val="20002"/>
                        </a:ext>
                      </a:extLst>
                    </a:gridCol>
                    <a:gridCol w="2107474">
                      <a:extLst>
                        <a:ext uri="{9D8B030D-6E8A-4147-A177-3AD203B41FA5}">
                          <a16:colId xmlns:a16="http://schemas.microsoft.com/office/drawing/2014/main" xmlns="" val="20003"/>
                        </a:ext>
                      </a:extLst>
                    </a:gridCol>
                  </a:tblGrid>
                  <a:tr h="933609">
                    <a:tc>
                      <a:txBody>
                        <a:bodyPr/>
                        <a:lstStyle/>
                        <a:p>
                          <a:pPr algn="ctr"/>
                          <a:r>
                            <a:rPr lang="en-US" sz="2000" dirty="0">
                              <a:latin typeface="Calibri" pitchFamily="34" charset="0"/>
                            </a:rPr>
                            <a:t>Group</a:t>
                          </a:r>
                          <a:endParaRPr lang="en-IN" sz="2000" dirty="0">
                            <a:latin typeface="Calibri" pitchFamily="34" charset="0"/>
                          </a:endParaRPr>
                        </a:p>
                      </a:txBody>
                      <a:tcPr/>
                    </a:tc>
                    <a:tc>
                      <a:txBody>
                        <a:bodyPr/>
                        <a:lstStyle/>
                        <a:p>
                          <a:pPr algn="ctr"/>
                          <a:r>
                            <a:rPr lang="en-US" sz="2000" dirty="0">
                              <a:latin typeface="Calibri" pitchFamily="34" charset="0"/>
                            </a:rPr>
                            <a:t>Observed frequency </a:t>
                          </a:r>
                          <a14:m>
                            <m:oMath xmlns:m="http://schemas.openxmlformats.org/officeDocument/2006/math">
                              <m:sSub>
                                <m:sSubPr>
                                  <m:ctrlPr>
                                    <a:rPr lang="en-IN" sz="2000" i="1" smtClean="0">
                                      <a:solidFill>
                                        <a:schemeClr val="bg1"/>
                                      </a:solidFill>
                                      <a:latin typeface="Cambria Math"/>
                                    </a:rPr>
                                  </m:ctrlPr>
                                </m:sSubPr>
                                <m:e>
                                  <m:r>
                                    <a:rPr lang="en-US" sz="2000" b="0" i="1" smtClean="0">
                                      <a:solidFill>
                                        <a:schemeClr val="bg1"/>
                                      </a:solidFill>
                                      <a:latin typeface="Cambria Math"/>
                                    </a:rPr>
                                    <m:t>𝑓</m:t>
                                  </m:r>
                                </m:e>
                                <m:sub>
                                  <m:r>
                                    <a:rPr lang="en-US" sz="2000" b="0" i="1" smtClean="0">
                                      <a:solidFill>
                                        <a:schemeClr val="bg1"/>
                                      </a:solidFill>
                                      <a:latin typeface="Cambria Math"/>
                                    </a:rPr>
                                    <m:t>𝑜</m:t>
                                  </m:r>
                                </m:sub>
                              </m:sSub>
                            </m:oMath>
                          </a14:m>
                          <a:endParaRPr lang="en-IN" sz="2000" dirty="0">
                            <a:latin typeface="Calibri" pitchFamily="34" charset="0"/>
                          </a:endParaRPr>
                        </a:p>
                      </a:txBody>
                      <a:tcPr/>
                    </a:tc>
                    <a:tc>
                      <a:txBody>
                        <a:bodyPr/>
                        <a:lstStyle/>
                        <a:p>
                          <a:pPr algn="ctr"/>
                          <a:r>
                            <a:rPr lang="en-US" sz="2000" dirty="0">
                              <a:latin typeface="Calibri" pitchFamily="34" charset="0"/>
                            </a:rPr>
                            <a:t>Expected frequency </a:t>
                          </a:r>
                          <a14:m>
                            <m:oMath xmlns:m="http://schemas.openxmlformats.org/officeDocument/2006/math">
                              <m:sSub>
                                <m:sSubPr>
                                  <m:ctrlPr>
                                    <a:rPr lang="en-IN" sz="2000" i="1" smtClean="0">
                                      <a:solidFill>
                                        <a:schemeClr val="bg1"/>
                                      </a:solidFill>
                                      <a:latin typeface="Cambria Math"/>
                                    </a:rPr>
                                  </m:ctrlPr>
                                </m:sSubPr>
                                <m:e>
                                  <m:r>
                                    <a:rPr lang="en-US" sz="2000" b="0" i="1" smtClean="0">
                                      <a:solidFill>
                                        <a:schemeClr val="bg1"/>
                                      </a:solidFill>
                                      <a:latin typeface="Cambria Math"/>
                                    </a:rPr>
                                    <m:t>𝑓</m:t>
                                  </m:r>
                                </m:e>
                                <m:sub>
                                  <m:r>
                                    <a:rPr lang="en-US" sz="2000" b="0" i="1" smtClean="0">
                                      <a:solidFill>
                                        <a:schemeClr val="bg1"/>
                                      </a:solidFill>
                                      <a:latin typeface="Cambria Math"/>
                                    </a:rPr>
                                    <m:t>𝑒</m:t>
                                  </m:r>
                                </m:sub>
                              </m:sSub>
                            </m:oMath>
                          </a14:m>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US" sz="2000" i="1" spc="100" smtClean="0">
                                        <a:latin typeface="Cambria Math"/>
                                      </a:rPr>
                                    </m:ctrlPr>
                                  </m:fPr>
                                  <m:num>
                                    <m:sSup>
                                      <m:sSupPr>
                                        <m:ctrlPr>
                                          <a:rPr lang="en-US" sz="2000" i="1" spc="100">
                                            <a:latin typeface="Cambria Math"/>
                                          </a:rPr>
                                        </m:ctrlPr>
                                      </m:sSupPr>
                                      <m:e>
                                        <m:d>
                                          <m:dPr>
                                            <m:ctrlPr>
                                              <a:rPr lang="en-US" sz="2000" i="1" spc="100">
                                                <a:latin typeface="Cambria Math"/>
                                              </a:rPr>
                                            </m:ctrlPr>
                                          </m:dPr>
                                          <m:e>
                                            <m:sSub>
                                              <m:sSubPr>
                                                <m:ctrlPr>
                                                  <a:rPr lang="en-US" sz="2000" i="1" spc="100">
                                                    <a:latin typeface="Cambria Math"/>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den>
                                </m:f>
                              </m:oMath>
                            </m:oMathPara>
                          </a14:m>
                          <a:endParaRPr lang="en-IN" sz="2000" dirty="0">
                            <a:latin typeface="Calibri" pitchFamily="34" charset="0"/>
                          </a:endParaRPr>
                        </a:p>
                      </a:txBody>
                      <a:tcPr/>
                    </a:tc>
                    <a:extLst>
                      <a:ext uri="{0D108BD9-81ED-4DB2-BD59-A6C34878D82A}">
                        <a16:rowId xmlns:a16="http://schemas.microsoft.com/office/drawing/2014/main" xmlns="" val="10000"/>
                      </a:ext>
                    </a:extLst>
                  </a:tr>
                  <a:tr h="707932">
                    <a:tc>
                      <a:txBody>
                        <a:bodyPr/>
                        <a:lstStyle/>
                        <a:p>
                          <a:pPr algn="ctr"/>
                          <a:r>
                            <a:rPr lang="en-US" sz="2000" dirty="0">
                              <a:latin typeface="Calibri" pitchFamily="34" charset="0"/>
                            </a:rPr>
                            <a:t>A</a:t>
                          </a:r>
                          <a:endParaRPr lang="en-IN" sz="2000" dirty="0">
                            <a:latin typeface="Calibri" pitchFamily="34" charset="0"/>
                          </a:endParaRPr>
                        </a:p>
                      </a:txBody>
                      <a:tcPr/>
                    </a:tc>
                    <a:tc>
                      <a:txBody>
                        <a:bodyPr/>
                        <a:lstStyle/>
                        <a:p>
                          <a:pPr algn="ctr"/>
                          <a:r>
                            <a:rPr lang="en-US" sz="2000" dirty="0">
                              <a:latin typeface="Calibri" pitchFamily="34" charset="0"/>
                            </a:rPr>
                            <a:t>882</a:t>
                          </a:r>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IN" sz="2000" i="1" smtClean="0">
                                        <a:latin typeface="Cambria Math"/>
                                      </a:rPr>
                                    </m:ctrlPr>
                                  </m:fPr>
                                  <m:num>
                                    <m:r>
                                      <a:rPr lang="en-US" sz="2000" b="0" i="1" smtClean="0">
                                        <a:latin typeface="Cambria Math"/>
                                      </a:rPr>
                                      <m:t>9</m:t>
                                    </m:r>
                                  </m:num>
                                  <m:den>
                                    <m:r>
                                      <a:rPr lang="en-US" sz="2000" b="0" i="1" smtClean="0">
                                        <a:latin typeface="Cambria Math"/>
                                      </a:rPr>
                                      <m:t>16</m:t>
                                    </m:r>
                                  </m:den>
                                </m:f>
                                <m:r>
                                  <a:rPr lang="en-IN" sz="2000" i="1" smtClean="0">
                                    <a:latin typeface="Cambria Math"/>
                                    <a:ea typeface="Cambria Math"/>
                                  </a:rPr>
                                  <m:t>×</m:t>
                                </m:r>
                                <m:r>
                                  <a:rPr lang="en-US" sz="2000" b="0" i="1" smtClean="0">
                                    <a:latin typeface="Cambria Math"/>
                                    <a:ea typeface="Cambria Math"/>
                                  </a:rPr>
                                  <m:t>1600=900</m:t>
                                </m:r>
                              </m:oMath>
                            </m:oMathPara>
                          </a14:m>
                          <a:endParaRPr lang="en-IN" sz="2000" dirty="0">
                            <a:latin typeface="Calibri" pitchFamily="34" charset="0"/>
                          </a:endParaRPr>
                        </a:p>
                      </a:txBody>
                      <a:tcPr/>
                    </a:tc>
                    <a:tc>
                      <a:txBody>
                        <a:bodyPr/>
                        <a:lstStyle/>
                        <a:p>
                          <a:pPr algn="ctr"/>
                          <a:r>
                            <a:rPr lang="en-US" sz="2000" dirty="0">
                              <a:latin typeface="Calibri" pitchFamily="34" charset="0"/>
                            </a:rPr>
                            <a:t>0.36</a:t>
                          </a:r>
                          <a:endParaRPr lang="en-IN" sz="2000" dirty="0">
                            <a:latin typeface="Calibri" pitchFamily="34" charset="0"/>
                          </a:endParaRPr>
                        </a:p>
                      </a:txBody>
                      <a:tcPr/>
                    </a:tc>
                    <a:extLst>
                      <a:ext uri="{0D108BD9-81ED-4DB2-BD59-A6C34878D82A}">
                        <a16:rowId xmlns:a16="http://schemas.microsoft.com/office/drawing/2014/main" xmlns="" val="10001"/>
                      </a:ext>
                    </a:extLst>
                  </a:tr>
                  <a:tr h="609600">
                    <a:tc>
                      <a:txBody>
                        <a:bodyPr/>
                        <a:lstStyle/>
                        <a:p>
                          <a:pPr algn="ctr"/>
                          <a:r>
                            <a:rPr lang="en-US" sz="2000" dirty="0">
                              <a:latin typeface="Calibri" pitchFamily="34" charset="0"/>
                            </a:rPr>
                            <a:t>B</a:t>
                          </a:r>
                          <a:endParaRPr lang="en-IN" sz="2000" dirty="0">
                            <a:latin typeface="Calibri" pitchFamily="34" charset="0"/>
                          </a:endParaRPr>
                        </a:p>
                      </a:txBody>
                      <a:tcPr/>
                    </a:tc>
                    <a:tc>
                      <a:txBody>
                        <a:bodyPr/>
                        <a:lstStyle/>
                        <a:p>
                          <a:pPr algn="ctr"/>
                          <a:r>
                            <a:rPr lang="en-US" sz="2000" dirty="0">
                              <a:latin typeface="Calibri" pitchFamily="34" charset="0"/>
                            </a:rPr>
                            <a:t>313</a:t>
                          </a:r>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IN" sz="2000" i="1" smtClean="0">
                                        <a:latin typeface="Cambria Math"/>
                                      </a:rPr>
                                    </m:ctrlPr>
                                  </m:fPr>
                                  <m:num>
                                    <m:r>
                                      <a:rPr lang="en-US" sz="2000" b="0" i="1" smtClean="0">
                                        <a:latin typeface="Cambria Math"/>
                                      </a:rPr>
                                      <m:t>3</m:t>
                                    </m:r>
                                  </m:num>
                                  <m:den>
                                    <m:r>
                                      <a:rPr lang="en-US" sz="2000" b="0" i="1" smtClean="0">
                                        <a:latin typeface="Cambria Math"/>
                                      </a:rPr>
                                      <m:t>16</m:t>
                                    </m:r>
                                  </m:den>
                                </m:f>
                                <m:r>
                                  <a:rPr lang="en-IN" sz="2000" i="1" smtClean="0">
                                    <a:latin typeface="Cambria Math"/>
                                    <a:ea typeface="Cambria Math"/>
                                  </a:rPr>
                                  <m:t>×</m:t>
                                </m:r>
                                <m:r>
                                  <a:rPr lang="en-US" sz="2000" b="0" i="1" smtClean="0">
                                    <a:latin typeface="Cambria Math"/>
                                    <a:ea typeface="Cambria Math"/>
                                  </a:rPr>
                                  <m:t>1600=300</m:t>
                                </m:r>
                              </m:oMath>
                            </m:oMathPara>
                          </a14:m>
                          <a:endParaRPr lang="en-IN" sz="2000" dirty="0">
                            <a:latin typeface="Calibri" pitchFamily="34" charset="0"/>
                          </a:endParaRPr>
                        </a:p>
                      </a:txBody>
                      <a:tcPr/>
                    </a:tc>
                    <a:tc>
                      <a:txBody>
                        <a:bodyPr/>
                        <a:lstStyle/>
                        <a:p>
                          <a:pPr algn="ctr"/>
                          <a:r>
                            <a:rPr lang="en-US" sz="2000" dirty="0">
                              <a:latin typeface="Calibri" pitchFamily="34" charset="0"/>
                            </a:rPr>
                            <a:t>0.56</a:t>
                          </a:r>
                          <a:endParaRPr lang="en-IN" sz="2000" dirty="0">
                            <a:latin typeface="Calibri" pitchFamily="34" charset="0"/>
                          </a:endParaRPr>
                        </a:p>
                      </a:txBody>
                      <a:tcPr/>
                    </a:tc>
                    <a:extLst>
                      <a:ext uri="{0D108BD9-81ED-4DB2-BD59-A6C34878D82A}">
                        <a16:rowId xmlns:a16="http://schemas.microsoft.com/office/drawing/2014/main" xmlns="" val="10002"/>
                      </a:ext>
                    </a:extLst>
                  </a:tr>
                  <a:tr h="631317">
                    <a:tc>
                      <a:txBody>
                        <a:bodyPr/>
                        <a:lstStyle/>
                        <a:p>
                          <a:pPr algn="ctr"/>
                          <a:r>
                            <a:rPr lang="en-US" sz="2000" dirty="0">
                              <a:latin typeface="Calibri" pitchFamily="34" charset="0"/>
                            </a:rPr>
                            <a:t>C</a:t>
                          </a:r>
                          <a:endParaRPr lang="en-IN" sz="2000" dirty="0">
                            <a:latin typeface="Calibri" pitchFamily="34" charset="0"/>
                          </a:endParaRPr>
                        </a:p>
                      </a:txBody>
                      <a:tcPr/>
                    </a:tc>
                    <a:tc>
                      <a:txBody>
                        <a:bodyPr/>
                        <a:lstStyle/>
                        <a:p>
                          <a:pPr algn="ctr"/>
                          <a:r>
                            <a:rPr lang="en-US" sz="2000" dirty="0">
                              <a:latin typeface="Calibri" pitchFamily="34" charset="0"/>
                            </a:rPr>
                            <a:t>287</a:t>
                          </a:r>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IN" sz="2000" i="1" smtClean="0">
                                        <a:latin typeface="Cambria Math"/>
                                      </a:rPr>
                                    </m:ctrlPr>
                                  </m:fPr>
                                  <m:num>
                                    <m:r>
                                      <a:rPr lang="en-US" sz="2000" b="0" i="1" smtClean="0">
                                        <a:latin typeface="Cambria Math"/>
                                      </a:rPr>
                                      <m:t>3</m:t>
                                    </m:r>
                                  </m:num>
                                  <m:den>
                                    <m:r>
                                      <a:rPr lang="en-US" sz="2000" b="0" i="1" smtClean="0">
                                        <a:latin typeface="Cambria Math"/>
                                      </a:rPr>
                                      <m:t>16</m:t>
                                    </m:r>
                                  </m:den>
                                </m:f>
                                <m:r>
                                  <a:rPr lang="en-IN" sz="2000" i="1" smtClean="0">
                                    <a:latin typeface="Cambria Math"/>
                                    <a:ea typeface="Cambria Math"/>
                                  </a:rPr>
                                  <m:t>×</m:t>
                                </m:r>
                                <m:r>
                                  <a:rPr lang="en-US" sz="2000" b="0" i="1" smtClean="0">
                                    <a:latin typeface="Cambria Math"/>
                                    <a:ea typeface="Cambria Math"/>
                                  </a:rPr>
                                  <m:t>1600=300</m:t>
                                </m:r>
                              </m:oMath>
                            </m:oMathPara>
                          </a14:m>
                          <a:endParaRPr lang="en-IN" sz="2000" dirty="0">
                            <a:latin typeface="Calibri" pitchFamily="34" charset="0"/>
                          </a:endParaRPr>
                        </a:p>
                      </a:txBody>
                      <a:tcPr/>
                    </a:tc>
                    <a:tc>
                      <a:txBody>
                        <a:bodyPr/>
                        <a:lstStyle/>
                        <a:p>
                          <a:pPr algn="ctr"/>
                          <a:r>
                            <a:rPr lang="en-US" sz="2000" dirty="0">
                              <a:latin typeface="Calibri" pitchFamily="34" charset="0"/>
                            </a:rPr>
                            <a:t>0.56</a:t>
                          </a:r>
                          <a:endParaRPr lang="en-IN" sz="2000" dirty="0">
                            <a:latin typeface="Calibri" pitchFamily="34" charset="0"/>
                          </a:endParaRPr>
                        </a:p>
                      </a:txBody>
                      <a:tcPr/>
                    </a:tc>
                    <a:extLst>
                      <a:ext uri="{0D108BD9-81ED-4DB2-BD59-A6C34878D82A}">
                        <a16:rowId xmlns:a16="http://schemas.microsoft.com/office/drawing/2014/main" xmlns="" val="10003"/>
                      </a:ext>
                    </a:extLst>
                  </a:tr>
                  <a:tr h="627634">
                    <a:tc>
                      <a:txBody>
                        <a:bodyPr/>
                        <a:lstStyle/>
                        <a:p>
                          <a:pPr algn="ctr"/>
                          <a:r>
                            <a:rPr lang="en-US" sz="2000" dirty="0">
                              <a:latin typeface="Calibri" pitchFamily="34" charset="0"/>
                            </a:rPr>
                            <a:t>D</a:t>
                          </a:r>
                          <a:endParaRPr lang="en-IN" sz="2000" dirty="0">
                            <a:latin typeface="Calibri" pitchFamily="34" charset="0"/>
                          </a:endParaRPr>
                        </a:p>
                      </a:txBody>
                      <a:tcPr/>
                    </a:tc>
                    <a:tc>
                      <a:txBody>
                        <a:bodyPr/>
                        <a:lstStyle/>
                        <a:p>
                          <a:pPr algn="ctr"/>
                          <a:r>
                            <a:rPr lang="en-US" sz="2000" dirty="0">
                              <a:latin typeface="Calibri" pitchFamily="34" charset="0"/>
                            </a:rPr>
                            <a:t>118</a:t>
                          </a:r>
                          <a:endParaRPr lang="en-IN" sz="2000" dirty="0">
                            <a:latin typeface="Calibri" pitchFamily="34" charset="0"/>
                          </a:endParaRPr>
                        </a:p>
                      </a:txBody>
                      <a:tcPr/>
                    </a:tc>
                    <a:tc>
                      <a:txBody>
                        <a:bodyPr/>
                        <a:lstStyle/>
                        <a:p>
                          <a:pPr algn="ctr"/>
                          <a14:m>
                            <m:oMathPara xmlns:m="http://schemas.openxmlformats.org/officeDocument/2006/math">
                              <m:oMathParaPr>
                                <m:jc m:val="centerGroup"/>
                              </m:oMathParaPr>
                              <m:oMath xmlns:m="http://schemas.openxmlformats.org/officeDocument/2006/math">
                                <m:f>
                                  <m:fPr>
                                    <m:ctrlPr>
                                      <a:rPr lang="en-IN" sz="2000" i="1" smtClean="0">
                                        <a:latin typeface="Cambria Math"/>
                                      </a:rPr>
                                    </m:ctrlPr>
                                  </m:fPr>
                                  <m:num>
                                    <m:r>
                                      <a:rPr lang="en-US" sz="2000" b="0" i="1" smtClean="0">
                                        <a:latin typeface="Cambria Math"/>
                                      </a:rPr>
                                      <m:t>1</m:t>
                                    </m:r>
                                  </m:num>
                                  <m:den>
                                    <m:r>
                                      <a:rPr lang="en-US" sz="2000" b="0" i="1" smtClean="0">
                                        <a:latin typeface="Cambria Math"/>
                                      </a:rPr>
                                      <m:t>16</m:t>
                                    </m:r>
                                  </m:den>
                                </m:f>
                                <m:r>
                                  <a:rPr lang="en-IN" sz="2000" i="1" smtClean="0">
                                    <a:latin typeface="Cambria Math"/>
                                    <a:ea typeface="Cambria Math"/>
                                  </a:rPr>
                                  <m:t>×</m:t>
                                </m:r>
                                <m:r>
                                  <a:rPr lang="en-US" sz="2000" b="0" i="1" smtClean="0">
                                    <a:latin typeface="Cambria Math"/>
                                    <a:ea typeface="Cambria Math"/>
                                  </a:rPr>
                                  <m:t>1600=100</m:t>
                                </m:r>
                              </m:oMath>
                            </m:oMathPara>
                          </a14:m>
                          <a:endParaRPr lang="en-IN" sz="2000" dirty="0">
                            <a:latin typeface="Calibri" pitchFamily="34" charset="0"/>
                          </a:endParaRPr>
                        </a:p>
                      </a:txBody>
                      <a:tcPr/>
                    </a:tc>
                    <a:tc>
                      <a:txBody>
                        <a:bodyPr/>
                        <a:lstStyle/>
                        <a:p>
                          <a:pPr algn="ctr"/>
                          <a:r>
                            <a:rPr lang="en-US" sz="2000" dirty="0">
                              <a:latin typeface="Calibri" pitchFamily="34" charset="0"/>
                            </a:rPr>
                            <a:t>3.24</a:t>
                          </a:r>
                          <a:endParaRPr lang="en-IN" sz="2000" dirty="0">
                            <a:latin typeface="Calibri" pitchFamily="34" charset="0"/>
                          </a:endParaRPr>
                        </a:p>
                      </a:txBody>
                      <a:tcPr/>
                    </a:tc>
                    <a:extLst>
                      <a:ext uri="{0D108BD9-81ED-4DB2-BD59-A6C34878D82A}">
                        <a16:rowId xmlns:a16="http://schemas.microsoft.com/office/drawing/2014/main" xmlns="" val="10004"/>
                      </a:ext>
                    </a:extLst>
                  </a:tr>
                  <a:tr h="489022">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100" dirty="0"/>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2000" spc="100" dirty="0"/>
                            <a:t>                                                           </a:t>
                          </a:r>
                          <a14:m>
                            <m:oMath xmlns:m="http://schemas.openxmlformats.org/officeDocument/2006/math">
                              <m:sSup>
                                <m:sSupPr>
                                  <m:ctrlPr>
                                    <a:rPr lang="en-US" sz="2000" i="1" spc="100" smtClean="0">
                                      <a:latin typeface="Cambria Math"/>
                                    </a:rPr>
                                  </m:ctrlPr>
                                </m:sSupPr>
                                <m:e>
                                  <m:r>
                                    <a:rPr lang="en-US" sz="2000" i="1" spc="100">
                                      <a:latin typeface="Cambria Math"/>
                                      <a:ea typeface="Cambria Math"/>
                                    </a:rPr>
                                    <m:t>𝜒</m:t>
                                  </m:r>
                                </m:e>
                                <m:sup>
                                  <m:r>
                                    <a:rPr lang="en-US" sz="2000" i="1" spc="100">
                                      <a:latin typeface="Cambria Math"/>
                                    </a:rPr>
                                    <m:t>2</m:t>
                                  </m:r>
                                </m:sup>
                              </m:sSup>
                              <m:r>
                                <a:rPr lang="en-US" sz="2000" i="1" spc="100" smtClean="0">
                                  <a:latin typeface="Cambria Math"/>
                                </a:rPr>
                                <m:t>=</m:t>
                              </m:r>
                              <m:nary>
                                <m:naryPr>
                                  <m:chr m:val="∑"/>
                                  <m:subHide m:val="on"/>
                                  <m:supHide m:val="on"/>
                                  <m:ctrlPr>
                                    <a:rPr lang="en-US" sz="2000" i="1" spc="100" smtClean="0">
                                      <a:latin typeface="Cambria Math"/>
                                    </a:rPr>
                                  </m:ctrlPr>
                                </m:naryPr>
                                <m:sub/>
                                <m:sup/>
                                <m:e>
                                  <m:f>
                                    <m:fPr>
                                      <m:ctrlPr>
                                        <a:rPr lang="en-US" sz="2000" i="1" spc="100">
                                          <a:latin typeface="Cambria Math"/>
                                        </a:rPr>
                                      </m:ctrlPr>
                                    </m:fPr>
                                    <m:num>
                                      <m:sSup>
                                        <m:sSupPr>
                                          <m:ctrlPr>
                                            <a:rPr lang="en-US" sz="2000" i="1" spc="100">
                                              <a:latin typeface="Cambria Math"/>
                                            </a:rPr>
                                          </m:ctrlPr>
                                        </m:sSupPr>
                                        <m:e>
                                          <m:d>
                                            <m:dPr>
                                              <m:ctrlPr>
                                                <a:rPr lang="en-US" sz="2000" i="1" spc="100">
                                                  <a:latin typeface="Cambria Math"/>
                                                </a:rPr>
                                              </m:ctrlPr>
                                            </m:dPr>
                                            <m:e>
                                              <m:sSub>
                                                <m:sSubPr>
                                                  <m:ctrlPr>
                                                    <a:rPr lang="en-US" sz="2000" i="1" spc="100">
                                                      <a:latin typeface="Cambria Math"/>
                                                    </a:rPr>
                                                  </m:ctrlPr>
                                                </m:sSubPr>
                                                <m:e>
                                                  <m:r>
                                                    <a:rPr lang="en-US" sz="2000" i="1" spc="100">
                                                      <a:latin typeface="Cambria Math"/>
                                                    </a:rPr>
                                                    <m:t>𝑓</m:t>
                                                  </m:r>
                                                </m:e>
                                                <m:sub>
                                                  <m:r>
                                                    <a:rPr lang="en-US" sz="2000" i="1" spc="100">
                                                      <a:latin typeface="Cambria Math"/>
                                                    </a:rPr>
                                                    <m:t>𝑜</m:t>
                                                  </m:r>
                                                </m:sub>
                                              </m:sSub>
                                              <m:r>
                                                <a:rPr lang="en-US" sz="2000" i="1" spc="100">
                                                  <a:latin typeface="Cambria Math"/>
                                                </a:rPr>
                                                <m:t>−</m:t>
                                              </m:r>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e>
                                          </m:d>
                                        </m:e>
                                        <m:sup>
                                          <m:r>
                                            <a:rPr lang="en-US" sz="2000" i="1" spc="100">
                                              <a:latin typeface="Cambria Math"/>
                                            </a:rPr>
                                            <m:t>2</m:t>
                                          </m:r>
                                        </m:sup>
                                      </m:sSup>
                                    </m:num>
                                    <m:den>
                                      <m:sSub>
                                        <m:sSubPr>
                                          <m:ctrlPr>
                                            <a:rPr lang="en-US" sz="2000" i="1" spc="100">
                                              <a:latin typeface="Cambria Math"/>
                                            </a:rPr>
                                          </m:ctrlPr>
                                        </m:sSubPr>
                                        <m:e>
                                          <m:r>
                                            <a:rPr lang="en-US" sz="2000" i="1" spc="100">
                                              <a:latin typeface="Cambria Math"/>
                                            </a:rPr>
                                            <m:t>𝑓</m:t>
                                          </m:r>
                                        </m:e>
                                        <m:sub>
                                          <m:r>
                                            <a:rPr lang="en-US" sz="2000" i="1" spc="100">
                                              <a:latin typeface="Cambria Math"/>
                                            </a:rPr>
                                            <m:t>𝑒</m:t>
                                          </m:r>
                                        </m:sub>
                                      </m:sSub>
                                    </m:den>
                                  </m:f>
                                  <m:r>
                                    <a:rPr lang="en-US" sz="2000" b="0" i="1" spc="100" smtClean="0">
                                      <a:latin typeface="Cambria Math"/>
                                    </a:rPr>
                                    <m:t>=4.72</m:t>
                                  </m:r>
                                </m:e>
                              </m:nary>
                            </m:oMath>
                          </a14:m>
                          <a:endParaRPr lang="en-US" sz="2000" spc="100" dirty="0">
                            <a:latin typeface="Calibri" pitchFamily="34" charset="0"/>
                          </a:endParaRPr>
                        </a:p>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extLst>
                      <a:ext uri="{0D108BD9-81ED-4DB2-BD59-A6C34878D82A}">
                        <a16:rowId xmlns:a16="http://schemas.microsoft.com/office/drawing/2014/main" xmlns="" val="10005"/>
                      </a:ext>
                    </a:extLst>
                  </a:tr>
                </a:tbl>
              </a:graphicData>
            </a:graphic>
          </p:graphicFrame>
        </mc:Choice>
        <mc:Fallback xmlns="">
          <p:graphicFrame>
            <p:nvGraphicFramePr>
              <p:cNvPr id="21" name="Table 20"/>
              <p:cNvGraphicFramePr>
                <a:graphicFrameLocks noGrp="1"/>
              </p:cNvGraphicFramePr>
              <p:nvPr>
                <p:extLst>
                  <p:ext uri="{D42A27DB-BD31-4B8C-83A1-F6EECF244321}">
                    <p14:modId xmlns:p14="http://schemas.microsoft.com/office/powerpoint/2010/main" val="610228543"/>
                  </p:ext>
                </p:extLst>
              </p:nvPr>
            </p:nvGraphicFramePr>
            <p:xfrm>
              <a:off x="5623923" y="1740309"/>
              <a:ext cx="6568077" cy="4920268"/>
            </p:xfrm>
            <a:graphic>
              <a:graphicData uri="http://schemas.openxmlformats.org/drawingml/2006/table">
                <a:tbl>
                  <a:tblPr firstRow="1" bandRow="1">
                    <a:tableStyleId>{5C22544A-7EE6-4342-B048-85BDC9FD1C3A}</a:tableStyleId>
                  </a:tblPr>
                  <a:tblGrid>
                    <a:gridCol w="1012008"/>
                    <a:gridCol w="1254035"/>
                    <a:gridCol w="2194560"/>
                    <a:gridCol w="2107474"/>
                  </a:tblGrid>
                  <a:tr h="1005840">
                    <a:tc>
                      <a:txBody>
                        <a:bodyPr/>
                        <a:lstStyle/>
                        <a:p>
                          <a:pPr algn="ctr"/>
                          <a:r>
                            <a:rPr lang="en-US" sz="2000" dirty="0" smtClean="0">
                              <a:latin typeface="Calibri" pitchFamily="34" charset="0"/>
                            </a:rPr>
                            <a:t>Group</a:t>
                          </a:r>
                          <a:endParaRPr lang="en-IN" sz="2000" dirty="0">
                            <a:latin typeface="Calibri" pitchFamily="34" charset="0"/>
                          </a:endParaRPr>
                        </a:p>
                      </a:txBody>
                      <a:tcPr/>
                    </a:tc>
                    <a:tc>
                      <a:txBody>
                        <a:bodyPr/>
                        <a:lstStyle/>
                        <a:p>
                          <a:endParaRPr lang="en-US"/>
                        </a:p>
                      </a:txBody>
                      <a:tcPr>
                        <a:blipFill rotWithShape="0">
                          <a:blip r:embed="rId6"/>
                          <a:stretch>
                            <a:fillRect l="-81068" t="-3030" r="-345146" b="-390909"/>
                          </a:stretch>
                        </a:blipFill>
                      </a:tcPr>
                    </a:tc>
                    <a:tc>
                      <a:txBody>
                        <a:bodyPr/>
                        <a:lstStyle/>
                        <a:p>
                          <a:endParaRPr lang="en-US"/>
                        </a:p>
                      </a:txBody>
                      <a:tcPr>
                        <a:blipFill rotWithShape="0">
                          <a:blip r:embed="rId6"/>
                          <a:stretch>
                            <a:fillRect l="-103611" t="-3030" r="-97500" b="-390909"/>
                          </a:stretch>
                        </a:blipFill>
                      </a:tcPr>
                    </a:tc>
                    <a:tc>
                      <a:txBody>
                        <a:bodyPr/>
                        <a:lstStyle/>
                        <a:p>
                          <a:endParaRPr lang="en-US"/>
                        </a:p>
                      </a:txBody>
                      <a:tcPr>
                        <a:blipFill rotWithShape="0">
                          <a:blip r:embed="rId6"/>
                          <a:stretch>
                            <a:fillRect l="-211850" t="-3030" r="-1445" b="-390909"/>
                          </a:stretch>
                        </a:blipFill>
                      </a:tcPr>
                    </a:tc>
                  </a:tr>
                  <a:tr h="707932">
                    <a:tc>
                      <a:txBody>
                        <a:bodyPr/>
                        <a:lstStyle/>
                        <a:p>
                          <a:pPr algn="ctr"/>
                          <a:r>
                            <a:rPr lang="en-US" sz="2000" dirty="0" smtClean="0">
                              <a:latin typeface="Calibri" pitchFamily="34" charset="0"/>
                            </a:rPr>
                            <a:t>A</a:t>
                          </a:r>
                          <a:endParaRPr lang="en-IN" sz="2000" dirty="0">
                            <a:latin typeface="Calibri" pitchFamily="34" charset="0"/>
                          </a:endParaRPr>
                        </a:p>
                      </a:txBody>
                      <a:tcPr/>
                    </a:tc>
                    <a:tc>
                      <a:txBody>
                        <a:bodyPr/>
                        <a:lstStyle/>
                        <a:p>
                          <a:pPr algn="ctr"/>
                          <a:r>
                            <a:rPr lang="en-US" sz="2000" dirty="0" smtClean="0">
                              <a:latin typeface="Calibri" pitchFamily="34" charset="0"/>
                            </a:rPr>
                            <a:t>882</a:t>
                          </a:r>
                          <a:endParaRPr lang="en-IN" sz="2000" dirty="0">
                            <a:latin typeface="Calibri" pitchFamily="34" charset="0"/>
                          </a:endParaRPr>
                        </a:p>
                      </a:txBody>
                      <a:tcPr/>
                    </a:tc>
                    <a:tc>
                      <a:txBody>
                        <a:bodyPr/>
                        <a:lstStyle/>
                        <a:p>
                          <a:endParaRPr lang="en-US"/>
                        </a:p>
                      </a:txBody>
                      <a:tcPr>
                        <a:blipFill rotWithShape="0">
                          <a:blip r:embed="rId6"/>
                          <a:stretch>
                            <a:fillRect l="-103611" t="-146552" r="-97500" b="-456034"/>
                          </a:stretch>
                        </a:blipFill>
                      </a:tcPr>
                    </a:tc>
                    <a:tc>
                      <a:txBody>
                        <a:bodyPr/>
                        <a:lstStyle/>
                        <a:p>
                          <a:pPr algn="ctr"/>
                          <a:r>
                            <a:rPr lang="en-US" sz="2000" dirty="0" smtClean="0">
                              <a:latin typeface="Calibri" pitchFamily="34" charset="0"/>
                            </a:rPr>
                            <a:t>0.36</a:t>
                          </a:r>
                          <a:endParaRPr lang="en-IN" sz="2000" dirty="0">
                            <a:latin typeface="Calibri" pitchFamily="34" charset="0"/>
                          </a:endParaRPr>
                        </a:p>
                      </a:txBody>
                      <a:tcPr/>
                    </a:tc>
                  </a:tr>
                  <a:tr h="664083">
                    <a:tc>
                      <a:txBody>
                        <a:bodyPr/>
                        <a:lstStyle/>
                        <a:p>
                          <a:pPr algn="ctr"/>
                          <a:r>
                            <a:rPr lang="en-US" sz="2000" dirty="0" smtClean="0">
                              <a:latin typeface="Calibri" pitchFamily="34" charset="0"/>
                            </a:rPr>
                            <a:t>B</a:t>
                          </a:r>
                          <a:endParaRPr lang="en-IN" sz="2000" dirty="0">
                            <a:latin typeface="Calibri" pitchFamily="34" charset="0"/>
                          </a:endParaRPr>
                        </a:p>
                      </a:txBody>
                      <a:tcPr/>
                    </a:tc>
                    <a:tc>
                      <a:txBody>
                        <a:bodyPr/>
                        <a:lstStyle/>
                        <a:p>
                          <a:pPr algn="ctr"/>
                          <a:r>
                            <a:rPr lang="en-US" sz="2000" dirty="0" smtClean="0">
                              <a:latin typeface="Calibri" pitchFamily="34" charset="0"/>
                            </a:rPr>
                            <a:t>313</a:t>
                          </a:r>
                          <a:endParaRPr lang="en-IN" sz="2000" dirty="0">
                            <a:latin typeface="Calibri" pitchFamily="34" charset="0"/>
                          </a:endParaRPr>
                        </a:p>
                      </a:txBody>
                      <a:tcPr/>
                    </a:tc>
                    <a:tc>
                      <a:txBody>
                        <a:bodyPr/>
                        <a:lstStyle/>
                        <a:p>
                          <a:endParaRPr lang="en-US"/>
                        </a:p>
                      </a:txBody>
                      <a:tcPr>
                        <a:blipFill rotWithShape="0">
                          <a:blip r:embed="rId6"/>
                          <a:stretch>
                            <a:fillRect l="-103611" t="-262385" r="-97500" b="-385321"/>
                          </a:stretch>
                        </a:blipFill>
                      </a:tcPr>
                    </a:tc>
                    <a:tc>
                      <a:txBody>
                        <a:bodyPr/>
                        <a:lstStyle/>
                        <a:p>
                          <a:pPr algn="ctr"/>
                          <a:r>
                            <a:rPr lang="en-US" sz="2000" dirty="0" smtClean="0">
                              <a:latin typeface="Calibri" pitchFamily="34" charset="0"/>
                            </a:rPr>
                            <a:t>0.56</a:t>
                          </a:r>
                          <a:endParaRPr lang="en-IN" sz="2000" dirty="0">
                            <a:latin typeface="Calibri" pitchFamily="34" charset="0"/>
                          </a:endParaRPr>
                        </a:p>
                      </a:txBody>
                      <a:tcPr/>
                    </a:tc>
                  </a:tr>
                  <a:tr h="664083">
                    <a:tc>
                      <a:txBody>
                        <a:bodyPr/>
                        <a:lstStyle/>
                        <a:p>
                          <a:pPr algn="ctr"/>
                          <a:r>
                            <a:rPr lang="en-US" sz="2000" dirty="0" smtClean="0">
                              <a:latin typeface="Calibri" pitchFamily="34" charset="0"/>
                            </a:rPr>
                            <a:t>C</a:t>
                          </a:r>
                          <a:endParaRPr lang="en-IN" sz="2000" dirty="0">
                            <a:latin typeface="Calibri" pitchFamily="34" charset="0"/>
                          </a:endParaRPr>
                        </a:p>
                      </a:txBody>
                      <a:tcPr/>
                    </a:tc>
                    <a:tc>
                      <a:txBody>
                        <a:bodyPr/>
                        <a:lstStyle/>
                        <a:p>
                          <a:pPr algn="ctr"/>
                          <a:r>
                            <a:rPr lang="en-US" sz="2000" dirty="0" smtClean="0">
                              <a:latin typeface="Calibri" pitchFamily="34" charset="0"/>
                            </a:rPr>
                            <a:t>287</a:t>
                          </a:r>
                          <a:endParaRPr lang="en-IN" sz="2000" dirty="0">
                            <a:latin typeface="Calibri" pitchFamily="34" charset="0"/>
                          </a:endParaRPr>
                        </a:p>
                      </a:txBody>
                      <a:tcPr/>
                    </a:tc>
                    <a:tc>
                      <a:txBody>
                        <a:bodyPr/>
                        <a:lstStyle/>
                        <a:p>
                          <a:endParaRPr lang="en-US"/>
                        </a:p>
                      </a:txBody>
                      <a:tcPr>
                        <a:blipFill rotWithShape="0">
                          <a:blip r:embed="rId6"/>
                          <a:stretch>
                            <a:fillRect l="-103611" t="-359091" r="-97500" b="-281818"/>
                          </a:stretch>
                        </a:blipFill>
                      </a:tcPr>
                    </a:tc>
                    <a:tc>
                      <a:txBody>
                        <a:bodyPr/>
                        <a:lstStyle/>
                        <a:p>
                          <a:pPr algn="ctr"/>
                          <a:r>
                            <a:rPr lang="en-US" sz="2000" dirty="0" smtClean="0">
                              <a:latin typeface="Calibri" pitchFamily="34" charset="0"/>
                            </a:rPr>
                            <a:t>0.56</a:t>
                          </a:r>
                          <a:endParaRPr lang="en-IN" sz="2000" dirty="0">
                            <a:latin typeface="Calibri" pitchFamily="34" charset="0"/>
                          </a:endParaRPr>
                        </a:p>
                      </a:txBody>
                      <a:tcPr/>
                    </a:tc>
                  </a:tr>
                  <a:tr h="664083">
                    <a:tc>
                      <a:txBody>
                        <a:bodyPr/>
                        <a:lstStyle/>
                        <a:p>
                          <a:pPr algn="ctr"/>
                          <a:r>
                            <a:rPr lang="en-US" sz="2000" dirty="0" smtClean="0">
                              <a:latin typeface="Calibri" pitchFamily="34" charset="0"/>
                            </a:rPr>
                            <a:t>D</a:t>
                          </a:r>
                          <a:endParaRPr lang="en-IN" sz="2000" dirty="0">
                            <a:latin typeface="Calibri" pitchFamily="34" charset="0"/>
                          </a:endParaRPr>
                        </a:p>
                      </a:txBody>
                      <a:tcPr/>
                    </a:tc>
                    <a:tc>
                      <a:txBody>
                        <a:bodyPr/>
                        <a:lstStyle/>
                        <a:p>
                          <a:pPr algn="ctr"/>
                          <a:r>
                            <a:rPr lang="en-US" sz="2000" dirty="0" smtClean="0">
                              <a:latin typeface="Calibri" pitchFamily="34" charset="0"/>
                            </a:rPr>
                            <a:t>118</a:t>
                          </a:r>
                          <a:endParaRPr lang="en-IN" sz="2000" dirty="0">
                            <a:latin typeface="Calibri" pitchFamily="34" charset="0"/>
                          </a:endParaRPr>
                        </a:p>
                      </a:txBody>
                      <a:tcPr/>
                    </a:tc>
                    <a:tc>
                      <a:txBody>
                        <a:bodyPr/>
                        <a:lstStyle/>
                        <a:p>
                          <a:endParaRPr lang="en-US"/>
                        </a:p>
                      </a:txBody>
                      <a:tcPr>
                        <a:blipFill rotWithShape="0">
                          <a:blip r:embed="rId6"/>
                          <a:stretch>
                            <a:fillRect l="-103611" t="-463303" r="-97500" b="-184404"/>
                          </a:stretch>
                        </a:blipFill>
                      </a:tcPr>
                    </a:tc>
                    <a:tc>
                      <a:txBody>
                        <a:bodyPr/>
                        <a:lstStyle/>
                        <a:p>
                          <a:pPr algn="ctr"/>
                          <a:r>
                            <a:rPr lang="en-US" sz="2000" dirty="0" smtClean="0">
                              <a:latin typeface="Calibri" pitchFamily="34" charset="0"/>
                            </a:rPr>
                            <a:t>3.24</a:t>
                          </a:r>
                          <a:endParaRPr lang="en-IN" sz="2000" dirty="0">
                            <a:latin typeface="Calibri" pitchFamily="34" charset="0"/>
                          </a:endParaRPr>
                        </a:p>
                      </a:txBody>
                      <a:tcPr/>
                    </a:tc>
                  </a:tr>
                  <a:tr h="1214247">
                    <a:tc gridSpan="4">
                      <a:txBody>
                        <a:bodyPr/>
                        <a:lstStyle/>
                        <a:p>
                          <a:endParaRPr lang="en-US"/>
                        </a:p>
                      </a:txBody>
                      <a:tcPr>
                        <a:blipFill rotWithShape="0">
                          <a:blip r:embed="rId6"/>
                          <a:stretch>
                            <a:fillRect l="-93" t="-308543" r="-464" b="-1005"/>
                          </a:stretch>
                        </a:blipFill>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c hMerge="1">
                      <a:txBody>
                        <a:bodyPr/>
                        <a:lstStyle/>
                        <a:p>
                          <a:pPr algn="ctr"/>
                          <a:endParaRPr lang="en-IN" sz="2000" dirty="0">
                            <a:latin typeface="Calibri" pitchFamily="34" charset="0"/>
                          </a:endParaRPr>
                        </a:p>
                      </a:txBody>
                      <a:tcPr/>
                    </a:tc>
                  </a:tr>
                </a:tbl>
              </a:graphicData>
            </a:graphic>
          </p:graphicFrame>
        </mc:Fallback>
      </mc:AlternateContent>
    </p:spTree>
    <p:extLst>
      <p:ext uri="{BB962C8B-B14F-4D97-AF65-F5344CB8AC3E}">
        <p14:creationId xmlns:p14="http://schemas.microsoft.com/office/powerpoint/2010/main" val="243648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1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10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left)">
                                      <p:cBhvr>
                                        <p:cTn id="34" dur="10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10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TextBox 12"/>
              <p:cNvSpPr txBox="1"/>
              <p:nvPr/>
            </p:nvSpPr>
            <p:spPr>
              <a:xfrm>
                <a:off x="185716" y="2054038"/>
                <a:ext cx="5555752" cy="461665"/>
              </a:xfrm>
              <a:prstGeom prst="rect">
                <a:avLst/>
              </a:prstGeom>
              <a:noFill/>
            </p:spPr>
            <p:txBody>
              <a:bodyPr wrap="none" rtlCol="0">
                <a:spAutoFit/>
              </a:bodyPr>
              <a:lstStyle/>
              <a:p>
                <a:r>
                  <a:rPr lang="en-US" sz="2400" dirty="0">
                    <a:solidFill>
                      <a:srgbClr val="000000"/>
                    </a:solidFill>
                    <a:latin typeface="Calibri" pitchFamily="34" charset="0"/>
                  </a:rPr>
                  <a:t>(v)  </a:t>
                </a:r>
                <a:r>
                  <a:rPr lang="en-US" sz="2400" b="1" dirty="0">
                    <a:solidFill>
                      <a:srgbClr val="000000"/>
                    </a:solidFill>
                    <a:latin typeface="Calibri" pitchFamily="34" charset="0"/>
                  </a:rPr>
                  <a:t>Critical value</a:t>
                </a:r>
                <a14:m>
                  <m:oMath xmlns:m="http://schemas.openxmlformats.org/officeDocument/2006/math">
                    <m:r>
                      <a:rPr lang="en-US" sz="2400" b="1" i="0" smtClean="0">
                        <a:solidFill>
                          <a:srgbClr val="000000"/>
                        </a:solidFill>
                        <a:latin typeface="Cambria Math"/>
                      </a:rPr>
                      <m:t>    </m:t>
                    </m:r>
                    <m:r>
                      <a:rPr lang="en-US" sz="2400" i="1">
                        <a:solidFill>
                          <a:srgbClr val="000000"/>
                        </a:solidFill>
                        <a:latin typeface="Cambria Math"/>
                      </a:rPr>
                      <m:t>𝑣</m:t>
                    </m:r>
                    <m:r>
                      <a:rPr lang="en-US" sz="2400" i="1">
                        <a:solidFill>
                          <a:srgbClr val="000000"/>
                        </a:solidFill>
                        <a:latin typeface="Cambria Math"/>
                      </a:rPr>
                      <m:t>=</m:t>
                    </m:r>
                    <m:r>
                      <a:rPr lang="en-US" sz="2400" b="0" i="1" smtClean="0">
                        <a:solidFill>
                          <a:srgbClr val="000000"/>
                        </a:solidFill>
                        <a:latin typeface="Cambria Math"/>
                      </a:rPr>
                      <m:t>𝑛</m:t>
                    </m:r>
                    <m:r>
                      <a:rPr lang="en-US" sz="2400" i="1" spc="100">
                        <a:latin typeface="Cambria Math"/>
                      </a:rPr>
                      <m:t>−</m:t>
                    </m:r>
                    <m:r>
                      <a:rPr lang="en-US" sz="2400" b="0" i="1" spc="100" smtClean="0">
                        <a:latin typeface="Cambria Math"/>
                      </a:rPr>
                      <m:t>1</m:t>
                    </m:r>
                    <m:r>
                      <a:rPr lang="en-US" sz="2400" i="1">
                        <a:solidFill>
                          <a:srgbClr val="000000"/>
                        </a:solidFill>
                        <a:latin typeface="Cambria Math"/>
                      </a:rPr>
                      <m:t>=</m:t>
                    </m:r>
                    <m:r>
                      <a:rPr lang="en-US" sz="2400" b="0" i="1" smtClean="0">
                        <a:solidFill>
                          <a:srgbClr val="000000"/>
                        </a:solidFill>
                        <a:latin typeface="Cambria Math"/>
                      </a:rPr>
                      <m:t>4−1=3</m:t>
                    </m:r>
                  </m:oMath>
                </a14:m>
                <a:endParaRPr lang="en-IN" sz="2400" dirty="0">
                  <a:solidFill>
                    <a:srgbClr val="000000"/>
                  </a:solidFill>
                  <a:latin typeface="Calibri"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85716" y="2054038"/>
                <a:ext cx="5555752" cy="461665"/>
              </a:xfrm>
              <a:prstGeom prst="rect">
                <a:avLst/>
              </a:prstGeom>
              <a:blipFill rotWithShape="1">
                <a:blip r:embed="rId2"/>
                <a:stretch>
                  <a:fillRect l="-1645"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2498346" y="2679076"/>
                <a:ext cx="2908938" cy="4742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IN" sz="2400" i="1" smtClean="0">
                              <a:latin typeface="Cambria Math"/>
                            </a:rPr>
                          </m:ctrlPr>
                        </m:sSubSupPr>
                        <m:e>
                          <m:r>
                            <a:rPr lang="en-IN" sz="2400" i="1" smtClean="0">
                              <a:latin typeface="Cambria Math"/>
                              <a:ea typeface="Cambria Math"/>
                            </a:rPr>
                            <m:t>𝜒</m:t>
                          </m:r>
                        </m:e>
                        <m:sub>
                          <m:r>
                            <a:rPr lang="en-US" sz="2400" b="0" i="1" smtClean="0">
                              <a:latin typeface="Cambria Math"/>
                            </a:rPr>
                            <m:t>0.05</m:t>
                          </m:r>
                        </m:sub>
                        <m:sup>
                          <m:r>
                            <a:rPr lang="en-US" sz="2400" b="0" i="1" smtClean="0">
                              <a:latin typeface="Cambria Math"/>
                            </a:rPr>
                            <m:t>2</m:t>
                          </m:r>
                        </m:sup>
                      </m:sSubSup>
                      <m:r>
                        <a:rPr lang="en-US" sz="2400" b="0" i="1" smtClean="0">
                          <a:latin typeface="Cambria Math"/>
                        </a:rPr>
                        <m:t> </m:t>
                      </m:r>
                      <m:d>
                        <m:dPr>
                          <m:ctrlPr>
                            <a:rPr lang="en-IN" sz="2400" i="1" smtClean="0">
                              <a:latin typeface="Cambria Math"/>
                            </a:rPr>
                          </m:ctrlPr>
                        </m:dPr>
                        <m:e>
                          <m:r>
                            <a:rPr lang="en-US" sz="2400" b="0" i="1" smtClean="0">
                              <a:latin typeface="Cambria Math"/>
                            </a:rPr>
                            <m:t>𝑣</m:t>
                          </m:r>
                          <m:r>
                            <a:rPr lang="en-US" sz="2400" b="0" i="1" smtClean="0">
                              <a:latin typeface="Cambria Math"/>
                            </a:rPr>
                            <m:t>=3</m:t>
                          </m:r>
                        </m:e>
                      </m:d>
                      <m:r>
                        <a:rPr lang="en-US" sz="2400" b="0" i="1" smtClean="0">
                          <a:latin typeface="Cambria Math"/>
                        </a:rPr>
                        <m:t>=7.81</m:t>
                      </m:r>
                    </m:oMath>
                  </m:oMathPara>
                </a14:m>
                <a:endParaRPr lang="en-IN"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2498346" y="2679076"/>
                <a:ext cx="2908938" cy="474232"/>
              </a:xfrm>
              <a:prstGeom prst="rect">
                <a:avLst/>
              </a:prstGeom>
              <a:blipFill rotWithShape="1">
                <a:blip r:embed="rId3"/>
                <a:stretch>
                  <a:fillRect b="-769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62576" y="3389379"/>
                <a:ext cx="12129424" cy="1212896"/>
              </a:xfrm>
              <a:prstGeom prst="rect">
                <a:avLst/>
              </a:prstGeom>
              <a:noFill/>
            </p:spPr>
            <p:txBody>
              <a:bodyPr wrap="square" rtlCol="0">
                <a:spAutoFit/>
              </a:bodyPr>
              <a:lstStyle/>
              <a:p>
                <a:pPr algn="just"/>
                <a:r>
                  <a:rPr lang="en-US" sz="2400" spc="100" dirty="0">
                    <a:solidFill>
                      <a:srgbClr val="000000"/>
                    </a:solidFill>
                    <a:latin typeface="Calibri" pitchFamily="34" charset="0"/>
                  </a:rPr>
                  <a:t>(vi)  </a:t>
                </a:r>
                <a:r>
                  <a:rPr lang="en-US" sz="2400" b="1" spc="100" dirty="0">
                    <a:solidFill>
                      <a:srgbClr val="000000"/>
                    </a:solidFill>
                    <a:latin typeface="Calibri" pitchFamily="34" charset="0"/>
                  </a:rPr>
                  <a:t>Decision</a:t>
                </a:r>
                <a:endParaRPr lang="en-US" sz="2400" spc="100" dirty="0">
                  <a:solidFill>
                    <a:srgbClr val="000000"/>
                  </a:solidFill>
                  <a:latin typeface="Calibri" pitchFamily="34" charset="0"/>
                </a:endParaRPr>
              </a:p>
              <a:p>
                <a:pPr algn="just"/>
                <a:r>
                  <a:rPr lang="en-US" sz="2400" spc="100" dirty="0">
                    <a:solidFill>
                      <a:srgbClr val="000000"/>
                    </a:solidFill>
                    <a:latin typeface="Calibri" pitchFamily="34" charset="0"/>
                  </a:rPr>
                  <a:t>        Since </a:t>
                </a:r>
                <a:r>
                  <a:rPr lang="en-IN" sz="2400" spc="100" dirty="0">
                    <a:solidFill>
                      <a:srgbClr val="000000"/>
                    </a:solidFill>
                    <a:latin typeface="Calibri" pitchFamily="34" charset="0"/>
                  </a:rPr>
                  <a:t>, </a:t>
                </a:r>
                <a14:m>
                  <m:oMath xmlns:m="http://schemas.openxmlformats.org/officeDocument/2006/math">
                    <m:sSup>
                      <m:sSupPr>
                        <m:ctrlPr>
                          <a:rPr lang="en-US" sz="2400" i="1" spc="100">
                            <a:latin typeface="Cambria Math"/>
                          </a:rPr>
                        </m:ctrlPr>
                      </m:sSupPr>
                      <m:e>
                        <m:r>
                          <a:rPr lang="en-US" sz="2400" i="1" spc="100">
                            <a:latin typeface="Cambria Math"/>
                            <a:ea typeface="Cambria Math"/>
                          </a:rPr>
                          <m:t>𝜒</m:t>
                        </m:r>
                      </m:e>
                      <m:sup>
                        <m:r>
                          <a:rPr lang="en-US" sz="2400" i="1" spc="100">
                            <a:latin typeface="Cambria Math"/>
                          </a:rPr>
                          <m:t>2</m:t>
                        </m:r>
                      </m:sup>
                    </m:sSup>
                    <m:r>
                      <a:rPr lang="en-US" sz="2400" b="0" i="1" spc="100" smtClean="0">
                        <a:latin typeface="Cambria Math"/>
                      </a:rPr>
                      <m:t>&lt;</m:t>
                    </m:r>
                    <m:sSubSup>
                      <m:sSubSupPr>
                        <m:ctrlPr>
                          <a:rPr lang="en-IN" sz="2400" i="1">
                            <a:latin typeface="Cambria Math"/>
                          </a:rPr>
                        </m:ctrlPr>
                      </m:sSubSupPr>
                      <m:e>
                        <m:r>
                          <a:rPr lang="en-IN" sz="2400" i="1">
                            <a:latin typeface="Cambria Math"/>
                            <a:ea typeface="Cambria Math"/>
                          </a:rPr>
                          <m:t>𝜒</m:t>
                        </m:r>
                      </m:e>
                      <m:sub>
                        <m:r>
                          <a:rPr lang="en-US" sz="2400" i="1">
                            <a:latin typeface="Cambria Math"/>
                          </a:rPr>
                          <m:t>0.05</m:t>
                        </m:r>
                      </m:sub>
                      <m:sup>
                        <m:r>
                          <a:rPr lang="en-US" sz="2400" i="1">
                            <a:latin typeface="Cambria Math"/>
                          </a:rPr>
                          <m:t>2</m:t>
                        </m:r>
                      </m:sup>
                    </m:sSubSup>
                  </m:oMath>
                </a14:m>
                <a:r>
                  <a:rPr lang="en-IN" sz="2400" spc="100" dirty="0">
                    <a:solidFill>
                      <a:srgbClr val="000000"/>
                    </a:solidFill>
                    <a:latin typeface="Calibri" pitchFamily="34" charset="0"/>
                  </a:rPr>
                  <a:t>, the null hypothesis is accepted at 5% level of significance. i.e., </a:t>
                </a:r>
              </a:p>
              <a:p>
                <a:pPr algn="just"/>
                <a:r>
                  <a:rPr lang="en-IN" sz="2400" spc="100" dirty="0">
                    <a:solidFill>
                      <a:srgbClr val="000000"/>
                    </a:solidFill>
                    <a:latin typeface="Calibri" pitchFamily="34" charset="0"/>
                  </a:rPr>
                  <a:t>        </a:t>
                </a:r>
                <a:r>
                  <a:rPr lang="en-US" sz="2400" spc="100" dirty="0">
                    <a:solidFill>
                      <a:srgbClr val="000000"/>
                    </a:solidFill>
                    <a:latin typeface="Calibri" pitchFamily="34" charset="0"/>
                  </a:rPr>
                  <a:t>experimental results support the theory and the proportion of the beans is 9:3:3:1.</a:t>
                </a:r>
                <a:endParaRPr lang="en-IN" sz="2400" spc="100" dirty="0">
                  <a:solidFill>
                    <a:srgbClr val="000000"/>
                  </a:solidFill>
                  <a:latin typeface="Calibri" pitchFamily="34" charset="0"/>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62576" y="3389379"/>
                <a:ext cx="12129424" cy="1212896"/>
              </a:xfrm>
              <a:prstGeom prst="rect">
                <a:avLst/>
              </a:prstGeom>
              <a:blipFill rotWithShape="1">
                <a:blip r:embed="rId4"/>
                <a:stretch>
                  <a:fillRect l="-754" t="-4020" r="-603" b="-10553"/>
                </a:stretch>
              </a:blipFill>
            </p:spPr>
            <p:txBody>
              <a:bodyPr/>
              <a:lstStyle/>
              <a:p>
                <a:r>
                  <a:rPr lang="en-IN">
                    <a:noFill/>
                  </a:rPr>
                  <a:t> </a:t>
                </a:r>
              </a:p>
            </p:txBody>
          </p:sp>
        </mc:Fallback>
      </mc:AlternateContent>
    </p:spTree>
    <p:extLst>
      <p:ext uri="{BB962C8B-B14F-4D97-AF65-F5344CB8AC3E}">
        <p14:creationId xmlns:p14="http://schemas.microsoft.com/office/powerpoint/2010/main" val="35928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1188000"/>
          </a:xfrm>
          <a:prstGeom prst="rect">
            <a:avLst/>
          </a:prstGeom>
          <a:solidFill>
            <a:srgbClr val="435B69"/>
          </a:solidFill>
          <a:ln w="57150">
            <a:solidFill>
              <a:schemeClr val="accent3">
                <a:lumMod val="50000"/>
              </a:schemeClr>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a:p>
            <a:endParaRPr lang="en-IN" sz="2800" dirty="0"/>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mc:AlternateContent xmlns:mc="http://schemas.openxmlformats.org/markup-compatibility/2006" xmlns:a14="http://schemas.microsoft.com/office/drawing/2010/main">
        <mc:Choice Requires="a14">
          <p:sp>
            <p:nvSpPr>
              <p:cNvPr id="4" name="Rectangle 3"/>
              <p:cNvSpPr/>
              <p:nvPr/>
            </p:nvSpPr>
            <p:spPr>
              <a:xfrm>
                <a:off x="0" y="1582341"/>
                <a:ext cx="12192000" cy="4154984"/>
              </a:xfrm>
              <a:prstGeom prst="rect">
                <a:avLst/>
              </a:prstGeom>
            </p:spPr>
            <p:txBody>
              <a:bodyPr wrap="square">
                <a:spAutoFit/>
              </a:bodyPr>
              <a:lstStyle/>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Hypothesis </a:t>
                </a:r>
              </a:p>
              <a:p>
                <a:pPr algn="just"/>
                <a:r>
                  <a:rPr lang="en-US" sz="2400" b="1" spc="100" dirty="0">
                    <a:latin typeface="Calibri" panose="020F0502020204030204" pitchFamily="34" charset="0"/>
                    <a:ea typeface="Cambria Math" panose="02040503050406030204" pitchFamily="18" charset="0"/>
                    <a:cs typeface="Times New Roman" panose="02020603050405020304" pitchFamily="18" charset="0"/>
                  </a:rPr>
                  <a:t>A claim that we want to test or investigate with the help of sample data.</a:t>
                </a: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rgbClr val="00B0F0"/>
                    </a:solidFill>
                    <a:latin typeface="Calibri" panose="020F0502020204030204" pitchFamily="34" charset="0"/>
                    <a:ea typeface="Cambria Math" panose="02040503050406030204" pitchFamily="18" charset="0"/>
                    <a:cs typeface="Times New Roman" panose="02020603050405020304" pitchFamily="18" charset="0"/>
                  </a:rPr>
                  <a:t>Null Hypothesis (</a:t>
                </a:r>
                <a14:m>
                  <m:oMath xmlns:m="http://schemas.openxmlformats.org/officeDocument/2006/math">
                    <m:sSub>
                      <m:sSubPr>
                        <m:ctrlPr>
                          <a:rPr lang="en-US" sz="2400" b="1" i="1" spc="100">
                            <a:solidFill>
                              <a:srgbClr val="00B0F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US" sz="2400" b="1" spc="100" dirty="0">
                    <a:solidFill>
                      <a:srgbClr val="00B0F0"/>
                    </a:solidFill>
                    <a:latin typeface="Calibri" panose="020F0502020204030204" pitchFamily="34" charset="0"/>
                    <a:ea typeface="Cambria Math" panose="02040503050406030204" pitchFamily="18" charset="0"/>
                    <a:cs typeface="Times New Roman" panose="02020603050405020304" pitchFamily="18" charset="0"/>
                  </a:rPr>
                  <a:t>)</a:t>
                </a:r>
              </a:p>
              <a:p>
                <a:pPr algn="just"/>
                <a:r>
                  <a:rPr lang="en-US" sz="2400" b="1" spc="100" dirty="0">
                    <a:latin typeface="Calibri" panose="020F0502020204030204" pitchFamily="34" charset="0"/>
                    <a:ea typeface="Cambria Math" panose="02040503050406030204" pitchFamily="18" charset="0"/>
                    <a:cs typeface="Times New Roman" panose="02020603050405020304" pitchFamily="18" charset="0"/>
                  </a:rPr>
                  <a:t>Currently accepted value of a parameter.</a:t>
                </a: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Alternative Hypothesis (Research Hypothesis) (</a:t>
                </a:r>
                <a14:m>
                  <m:oMath xmlns:m="http://schemas.openxmlformats.org/officeDocument/2006/math">
                    <m:sSub>
                      <m:sSubPr>
                        <m:ctrlPr>
                          <a:rPr lang="en-US" sz="2400" b="1" i="1" spc="100">
                            <a:solidFill>
                              <a:srgbClr val="00206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sub>
                    </m:sSub>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 or </a:t>
                </a:r>
                <a14:m>
                  <m:oMath xmlns:m="http://schemas.openxmlformats.org/officeDocument/2006/math">
                    <m:sSub>
                      <m:sSubPr>
                        <m:ctrlPr>
                          <a:rPr lang="en-US" sz="2400" b="1" i="1" spc="100">
                            <a:solidFill>
                              <a:srgbClr val="00206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𝒂</m:t>
                        </m:r>
                      </m:sub>
                    </m:sSub>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a:t>
                </a:r>
              </a:p>
              <a:p>
                <a:pPr algn="just"/>
                <a:r>
                  <a:rPr lang="en-US" sz="2400" b="1" spc="100" dirty="0">
                    <a:latin typeface="Calibri" panose="020F0502020204030204" pitchFamily="34" charset="0"/>
                    <a:ea typeface="Cambria Math" panose="02040503050406030204" pitchFamily="18" charset="0"/>
                    <a:cs typeface="Times New Roman" panose="02020603050405020304" pitchFamily="18" charset="0"/>
                  </a:rPr>
                  <a:t>It involves the claim to be tested.</a:t>
                </a: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chemeClr val="accent6"/>
                    </a:solidFill>
                    <a:latin typeface="Calibri" panose="020F0502020204030204" pitchFamily="34" charset="0"/>
                    <a:ea typeface="Cambria Math" panose="02040503050406030204" pitchFamily="18" charset="0"/>
                    <a:cs typeface="Times New Roman" panose="02020603050405020304" pitchFamily="18" charset="0"/>
                  </a:rPr>
                  <a:t>Here note that </a:t>
                </a:r>
                <a:r>
                  <a:rPr lang="en-US" sz="2400" b="1" spc="100" dirty="0">
                    <a:latin typeface="Calibri" panose="020F0502020204030204" pitchFamily="34" charset="0"/>
                    <a:ea typeface="Cambria Math" panose="02040503050406030204" pitchFamily="18" charset="0"/>
                    <a:cs typeface="Times New Roman" panose="02020603050405020304" pitchFamily="18" charset="0"/>
                  </a:rPr>
                  <a:t>Null and alternative hypothesis are two mutually exclusive statements for a population. They are called mathematical opposites of each other.</a:t>
                </a:r>
              </a:p>
            </p:txBody>
          </p:sp>
        </mc:Choice>
        <mc:Fallback xmlns="">
          <p:sp>
            <p:nvSpPr>
              <p:cNvPr id="4" name="Rectangle 3"/>
              <p:cNvSpPr>
                <a:spLocks noRot="1" noChangeAspect="1" noMove="1" noResize="1" noEditPoints="1" noAdjustHandles="1" noChangeArrowheads="1" noChangeShapeType="1" noTextEdit="1"/>
              </p:cNvSpPr>
              <p:nvPr/>
            </p:nvSpPr>
            <p:spPr>
              <a:xfrm>
                <a:off x="0" y="1582341"/>
                <a:ext cx="12192000" cy="4154984"/>
              </a:xfrm>
              <a:prstGeom prst="rect">
                <a:avLst/>
              </a:prstGeom>
              <a:blipFill rotWithShape="0">
                <a:blip r:embed="rId2"/>
                <a:stretch>
                  <a:fillRect l="-750" t="-1175" r="-750" b="-2496"/>
                </a:stretch>
              </a:blipFill>
            </p:spPr>
            <p:txBody>
              <a:bodyPr/>
              <a:lstStyle/>
              <a:p>
                <a:r>
                  <a:rPr lang="en-IN">
                    <a:noFill/>
                  </a:rPr>
                  <a:t> </a:t>
                </a:r>
              </a:p>
            </p:txBody>
          </p:sp>
        </mc:Fallback>
      </mc:AlternateContent>
    </p:spTree>
    <p:extLst>
      <p:ext uri="{BB962C8B-B14F-4D97-AF65-F5344CB8AC3E}">
        <p14:creationId xmlns:p14="http://schemas.microsoft.com/office/powerpoint/2010/main" val="1317010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1188000"/>
          </a:xfrm>
          <a:prstGeom prst="rect">
            <a:avLst/>
          </a:prstGeom>
          <a:solidFill>
            <a:srgbClr val="435B69"/>
          </a:solidFill>
          <a:ln w="57150">
            <a:solidFill>
              <a:schemeClr val="accent3">
                <a:lumMod val="50000"/>
              </a:schemeClr>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a:p>
            <a:endParaRPr lang="en-IN" sz="2800" dirty="0"/>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mc:AlternateContent xmlns:mc="http://schemas.openxmlformats.org/markup-compatibility/2006" xmlns:a14="http://schemas.microsoft.com/office/drawing/2010/main">
        <mc:Choice Requires="a14">
          <p:sp>
            <p:nvSpPr>
              <p:cNvPr id="4" name="Rectangle 3"/>
              <p:cNvSpPr/>
              <p:nvPr/>
            </p:nvSpPr>
            <p:spPr>
              <a:xfrm>
                <a:off x="0" y="1268682"/>
                <a:ext cx="12192000" cy="5262979"/>
              </a:xfrm>
              <a:prstGeom prst="rect">
                <a:avLst/>
              </a:prstGeom>
            </p:spPr>
            <p:txBody>
              <a:bodyPr wrap="square">
                <a:spAutoFit/>
              </a:bodyPr>
              <a:lstStyle/>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For example: From past data it is known that the average weight of MU students is 55kg. But the sports faculty claims that the average weight of MU students is no longer 55kg.</a:t>
                </a:r>
              </a:p>
              <a:p>
                <a:pPr algn="just"/>
                <a:r>
                  <a:rPr lang="en-US" sz="2400" b="1" spc="100" dirty="0">
                    <a:latin typeface="Calibri" panose="020F0502020204030204" pitchFamily="34" charset="0"/>
                    <a:ea typeface="Cambria Math" panose="02040503050406030204" pitchFamily="18" charset="0"/>
                    <a:cs typeface="Times New Roman" panose="02020603050405020304" pitchFamily="18" charset="0"/>
                  </a:rPr>
                  <a:t>Here, </a:t>
                </a: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rgbClr val="00B0F0"/>
                    </a:solidFill>
                    <a:latin typeface="Calibri" panose="020F0502020204030204" pitchFamily="34" charset="0"/>
                    <a:ea typeface="Cambria Math" panose="02040503050406030204" pitchFamily="18" charset="0"/>
                    <a:cs typeface="Times New Roman" panose="02020603050405020304" pitchFamily="18" charset="0"/>
                  </a:rPr>
                  <a:t>Null Hypothesis (</a:t>
                </a:r>
                <a14:m>
                  <m:oMath xmlns:m="http://schemas.openxmlformats.org/officeDocument/2006/math">
                    <m:sSub>
                      <m:sSubPr>
                        <m:ctrlPr>
                          <a:rPr lang="en-US" sz="2400" b="1" i="1" spc="100">
                            <a:solidFill>
                              <a:srgbClr val="00B0F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US" sz="2400" b="1" spc="100" dirty="0">
                    <a:solidFill>
                      <a:srgbClr val="00B0F0"/>
                    </a:solidFill>
                    <a:latin typeface="Calibri" panose="020F0502020204030204" pitchFamily="34" charset="0"/>
                    <a:ea typeface="Cambria Math" panose="02040503050406030204" pitchFamily="18" charset="0"/>
                    <a:cs typeface="Times New Roman" panose="02020603050405020304" pitchFamily="18" charset="0"/>
                  </a:rPr>
                  <a:t>): </a:t>
                </a:r>
                <a14:m>
                  <m:oMath xmlns:m="http://schemas.openxmlformats.org/officeDocument/2006/math">
                    <m:r>
                      <a:rPr lang="en-US" sz="2400" b="1" i="1" spc="100" smtClean="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𝝁</m:t>
                    </m:r>
                    <m:r>
                      <a:rPr lang="en-IN" sz="2400" b="1" i="1" spc="100" smtClean="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m:t>
                    </m:r>
                    <m:r>
                      <a:rPr lang="en-IN" sz="2400" b="1" i="1" spc="100" smtClean="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𝟓𝟓</m:t>
                    </m:r>
                  </m:oMath>
                </a14:m>
                <a:r>
                  <a:rPr lang="en-US" sz="2400" b="1" spc="100" dirty="0">
                    <a:solidFill>
                      <a:srgbClr val="00B0F0"/>
                    </a:solidFill>
                    <a:latin typeface="Calibri" panose="020F0502020204030204" pitchFamily="34" charset="0"/>
                    <a:ea typeface="Cambria Math" panose="02040503050406030204" pitchFamily="18" charset="0"/>
                    <a:cs typeface="Times New Roman" panose="02020603050405020304" pitchFamily="18" charset="0"/>
                  </a:rPr>
                  <a:t>kg</a:t>
                </a:r>
              </a:p>
              <a:p>
                <a:pPr algn="just"/>
                <a:r>
                  <a:rPr lang="en-US" sz="2400" b="1" spc="100" dirty="0">
                    <a:latin typeface="Calibri" panose="020F0502020204030204" pitchFamily="34" charset="0"/>
                    <a:ea typeface="Cambria Math" panose="02040503050406030204" pitchFamily="18" charset="0"/>
                    <a:cs typeface="Times New Roman" panose="02020603050405020304" pitchFamily="18" charset="0"/>
                  </a:rPr>
                  <a:t>(Currently accepted value of mean)</a:t>
                </a: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Alternative Hypothesis (Research Hypothesis) (</a:t>
                </a:r>
                <a14:m>
                  <m:oMath xmlns:m="http://schemas.openxmlformats.org/officeDocument/2006/math">
                    <m:sSub>
                      <m:sSubPr>
                        <m:ctrlPr>
                          <a:rPr lang="en-US" sz="2400" b="1" i="1" spc="100">
                            <a:solidFill>
                              <a:srgbClr val="00206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sub>
                    </m:sSub>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a:t>
                </a:r>
                <a:r>
                  <a:rPr lang="en-US" sz="2400" b="1" spc="100" dirty="0">
                    <a:solidFill>
                      <a:srgbClr val="00B0F0"/>
                    </a:solidFill>
                    <a:ea typeface="Cambria Math" panose="02040503050406030204" pitchFamily="18" charset="0"/>
                    <a:cs typeface="Times New Roman" panose="02020603050405020304" pitchFamily="18" charset="0"/>
                  </a:rPr>
                  <a:t> </a:t>
                </a:r>
                <a14:m>
                  <m:oMath xmlns:m="http://schemas.openxmlformats.org/officeDocument/2006/math">
                    <m:r>
                      <a:rPr lang="en-US" sz="2400" b="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𝝁</m:t>
                    </m:r>
                    <m:r>
                      <a:rPr lang="en-US" sz="2400" b="1" i="1" spc="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sz="2400" b="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𝟓𝟓</m:t>
                    </m:r>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kg (</a:t>
                </a:r>
                <a14:m>
                  <m:oMath xmlns:m="http://schemas.openxmlformats.org/officeDocument/2006/math">
                    <m:sSub>
                      <m:sSubPr>
                        <m:ctrlPr>
                          <a:rPr lang="en-US" sz="2400" b="1" i="1" spc="100">
                            <a:solidFill>
                              <a:srgbClr val="00206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IN" sz="2400" b="1" i="0" spc="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sz="2400" b="1" i="1" spc="100">
                            <a:solidFill>
                              <a:srgbClr val="00B0F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 or </a:t>
                </a:r>
                <a14:m>
                  <m:oMath xmlns:m="http://schemas.openxmlformats.org/officeDocument/2006/math">
                    <m:sSub>
                      <m:sSubPr>
                        <m:ctrlPr>
                          <a:rPr lang="en-US" sz="2400" b="1" i="1" spc="100">
                            <a:solidFill>
                              <a:srgbClr val="00206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IN" sz="2400" b="1" i="0" spc="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sz="2400" b="1" i="1" spc="100">
                            <a:solidFill>
                              <a:srgbClr val="00B0F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a:t>
                </a:r>
              </a:p>
              <a:p>
                <a:pPr algn="just"/>
                <a:r>
                  <a:rPr lang="en-US" sz="2400" b="1" spc="100" dirty="0">
                    <a:latin typeface="Calibri" panose="020F0502020204030204" pitchFamily="34" charset="0"/>
                    <a:ea typeface="Cambria Math" panose="02040503050406030204" pitchFamily="18" charset="0"/>
                    <a:cs typeface="Times New Roman" panose="02020603050405020304" pitchFamily="18" charset="0"/>
                  </a:rPr>
                  <a:t>(The claim to be tested)</a:t>
                </a:r>
              </a:p>
              <a:p>
                <a:pPr algn="just"/>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chemeClr val="accent6"/>
                    </a:solidFill>
                    <a:latin typeface="Calibri" panose="020F0502020204030204" pitchFamily="34" charset="0"/>
                    <a:ea typeface="Cambria Math" panose="02040503050406030204" pitchFamily="18" charset="0"/>
                    <a:cs typeface="Times New Roman" panose="02020603050405020304" pitchFamily="18" charset="0"/>
                  </a:rPr>
                  <a:t>Here </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Possible outcomes of this test are:</a:t>
                </a:r>
              </a:p>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1. Reject the Null hypothesis</a:t>
                </a:r>
              </a:p>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2. Fail to reject the Null hypothesis</a:t>
                </a:r>
              </a:p>
            </p:txBody>
          </p:sp>
        </mc:Choice>
        <mc:Fallback xmlns="">
          <p:sp>
            <p:nvSpPr>
              <p:cNvPr id="4" name="Rectangle 3"/>
              <p:cNvSpPr>
                <a:spLocks noRot="1" noChangeAspect="1" noMove="1" noResize="1" noEditPoints="1" noAdjustHandles="1" noChangeArrowheads="1" noChangeShapeType="1" noTextEdit="1"/>
              </p:cNvSpPr>
              <p:nvPr/>
            </p:nvSpPr>
            <p:spPr>
              <a:xfrm>
                <a:off x="0" y="1268682"/>
                <a:ext cx="12192000" cy="5262979"/>
              </a:xfrm>
              <a:prstGeom prst="rect">
                <a:avLst/>
              </a:prstGeom>
              <a:blipFill rotWithShape="0">
                <a:blip r:embed="rId2"/>
                <a:stretch>
                  <a:fillRect l="-750" t="-927" r="-750" b="-1738"/>
                </a:stretch>
              </a:blipFill>
            </p:spPr>
            <p:txBody>
              <a:bodyPr/>
              <a:lstStyle/>
              <a:p>
                <a:r>
                  <a:rPr lang="en-IN">
                    <a:noFill/>
                  </a:rPr>
                  <a:t> </a:t>
                </a:r>
              </a:p>
            </p:txBody>
          </p:sp>
        </mc:Fallback>
      </mc:AlternateContent>
    </p:spTree>
    <p:extLst>
      <p:ext uri="{BB962C8B-B14F-4D97-AF65-F5344CB8AC3E}">
        <p14:creationId xmlns:p14="http://schemas.microsoft.com/office/powerpoint/2010/main" val="2473867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1188000"/>
          </a:xfrm>
          <a:prstGeom prst="rect">
            <a:avLst/>
          </a:prstGeom>
          <a:solidFill>
            <a:srgbClr val="435B69"/>
          </a:solidFill>
          <a:ln w="57150">
            <a:solidFill>
              <a:schemeClr val="accent3">
                <a:lumMod val="50000"/>
              </a:schemeClr>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a:p>
            <a:endParaRPr lang="en-IN" sz="2800" dirty="0"/>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p:sp>
        <p:nvSpPr>
          <p:cNvPr id="4" name="Rectangle 3"/>
          <p:cNvSpPr/>
          <p:nvPr/>
        </p:nvSpPr>
        <p:spPr>
          <a:xfrm>
            <a:off x="0" y="1268682"/>
            <a:ext cx="12192000" cy="1200329"/>
          </a:xfrm>
          <a:prstGeom prst="rect">
            <a:avLst/>
          </a:prstGeom>
        </p:spPr>
        <p:txBody>
          <a:bodyPr wrap="square">
            <a:spAutoFit/>
          </a:bodyPr>
          <a:lstStyle/>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Two-sided and one-sided Hypothesis:</a:t>
            </a:r>
          </a:p>
          <a:p>
            <a:pPr algn="just"/>
            <a:endPar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The alternative hypothesis can be two-sided or one-sided.</a:t>
            </a:r>
          </a:p>
        </p:txBody>
      </p:sp>
      <p:cxnSp>
        <p:nvCxnSpPr>
          <p:cNvPr id="5" name="Straight Connector 4"/>
          <p:cNvCxnSpPr/>
          <p:nvPr/>
        </p:nvCxnSpPr>
        <p:spPr>
          <a:xfrm>
            <a:off x="6239434" y="2549693"/>
            <a:ext cx="17929" cy="3684494"/>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Rectangle 6"/>
              <p:cNvSpPr/>
              <p:nvPr/>
            </p:nvSpPr>
            <p:spPr>
              <a:xfrm>
                <a:off x="125505" y="2469011"/>
                <a:ext cx="5952566" cy="3416320"/>
              </a:xfrm>
              <a:prstGeom prst="rect">
                <a:avLst/>
              </a:prstGeom>
            </p:spPr>
            <p:txBody>
              <a:bodyPr wrap="square">
                <a:spAutoFit/>
              </a:bodyPr>
              <a:lstStyle/>
              <a:p>
                <a:r>
                  <a:rPr lang="en-US" sz="2400" b="1" u="sng"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Two-sided alternative hypothesis</a:t>
                </a:r>
              </a:p>
              <a:p>
                <a:pPr marL="342900" indent="-342900">
                  <a:buFontTx/>
                  <a:buChar char="−"/>
                </a:pPr>
                <a:r>
                  <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 Also called non-directional hypothesis</a:t>
                </a:r>
              </a:p>
              <a:p>
                <a:pPr marL="342900" indent="-342900">
                  <a:buFontTx/>
                  <a:buChar char="−"/>
                </a:pPr>
                <a:r>
                  <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 It is used to determine whether the population parameter is either greater than or less than the hypothesized value.</a:t>
                </a:r>
              </a:p>
              <a:p>
                <a:pPr marL="342900" indent="-342900">
                  <a:buFontTx/>
                  <a:buChar char="−"/>
                </a:pPr>
                <a:r>
                  <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In previous example </a:t>
                </a:r>
                <a14:m>
                  <m:oMath xmlns:m="http://schemas.openxmlformats.org/officeDocument/2006/math">
                    <m:sSub>
                      <m:sSubPr>
                        <m:ctrlPr>
                          <a:rPr lang="en-US" sz="2400" b="1" i="1" spc="100">
                            <a:solidFill>
                              <a:srgbClr val="00206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IN" sz="2400" b="1" i="0" spc="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 </m:t>
                    </m:r>
                    <m:r>
                      <a:rPr lang="en-US" sz="2400" b="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𝝁</m:t>
                    </m:r>
                    <m:r>
                      <a:rPr lang="en-US"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m:t>
                    </m:r>
                    <m:r>
                      <a:rPr lang="en-IN" sz="2400" b="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𝟓𝟓</m:t>
                    </m:r>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kg (</a:t>
                </a:r>
                <a14:m>
                  <m:oMath xmlns:m="http://schemas.openxmlformats.org/officeDocument/2006/math">
                    <m:sSub>
                      <m:sSubPr>
                        <m:ctrlPr>
                          <a:rPr lang="en-US" sz="2400" b="1" i="1" spc="100">
                            <a:solidFill>
                              <a:srgbClr val="00206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IN" sz="2400" b="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&gt;</m:t>
                    </m:r>
                    <m:sSub>
                      <m:sSubPr>
                        <m:ctrlPr>
                          <a:rPr lang="en-US" sz="2400" b="1" i="1" spc="100">
                            <a:solidFill>
                              <a:srgbClr val="00B0F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 or </a:t>
                </a:r>
                <a14:m>
                  <m:oMath xmlns:m="http://schemas.openxmlformats.org/officeDocument/2006/math">
                    <m:sSub>
                      <m:sSubPr>
                        <m:ctrlPr>
                          <a:rPr lang="en-US" sz="2400" b="1" i="1" spc="100">
                            <a:solidFill>
                              <a:srgbClr val="00206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IN" sz="2400" b="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sz="2400" b="1" i="1" spc="100">
                            <a:solidFill>
                              <a:srgbClr val="00B0F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B0F0"/>
                            </a:solidFill>
                            <a:latin typeface="Cambria Math" panose="02040503050406030204" pitchFamily="18" charset="0"/>
                            <a:ea typeface="Cambria Math" panose="02040503050406030204" pitchFamily="18" charset="0"/>
                            <a:cs typeface="Times New Roman" panose="02020603050405020304" pitchFamily="18" charset="0"/>
                          </a:rPr>
                          <m:t>𝟎</m:t>
                        </m:r>
                      </m:sub>
                    </m:sSub>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 is a two-sided alternative hypothesis.</a:t>
                </a:r>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25505" y="2469011"/>
                <a:ext cx="5952566" cy="3416320"/>
              </a:xfrm>
              <a:prstGeom prst="rect">
                <a:avLst/>
              </a:prstGeom>
              <a:blipFill rotWithShape="0">
                <a:blip r:embed="rId2"/>
                <a:stretch>
                  <a:fillRect l="-1639" t="-1429" r="-1537" b="-321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6320116" y="2469011"/>
                <a:ext cx="5952566" cy="3046988"/>
              </a:xfrm>
              <a:prstGeom prst="rect">
                <a:avLst/>
              </a:prstGeom>
            </p:spPr>
            <p:txBody>
              <a:bodyPr wrap="square">
                <a:spAutoFit/>
              </a:bodyPr>
              <a:lstStyle/>
              <a:p>
                <a:r>
                  <a:rPr lang="en-US" sz="2400" b="1" u="sng"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One-sided alternative hypothesis</a:t>
                </a:r>
              </a:p>
              <a:p>
                <a:pPr marL="342900" indent="-342900">
                  <a:buFontTx/>
                  <a:buChar char="−"/>
                </a:pPr>
                <a:r>
                  <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Also called directional hypothesis</a:t>
                </a:r>
              </a:p>
              <a:p>
                <a:pPr marL="342900" indent="-342900">
                  <a:buFontTx/>
                  <a:buChar char="−"/>
                </a:pPr>
                <a:r>
                  <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It is used to determine whether the population parameter differs from the hypothesized value in specific direction.</a:t>
                </a:r>
              </a:p>
              <a:p>
                <a:pPr marL="342900" indent="-342900">
                  <a:buFontTx/>
                  <a:buChar char="−"/>
                </a:pPr>
                <a:r>
                  <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In previous example </a:t>
                </a:r>
                <a14:m>
                  <m:oMath xmlns:m="http://schemas.openxmlformats.org/officeDocument/2006/math">
                    <m:sSub>
                      <m:sSubPr>
                        <m:ctrlPr>
                          <a:rPr lang="en-US" sz="2400" b="1" i="1" spc="100">
                            <a:solidFill>
                              <a:srgbClr val="002060"/>
                            </a:solidFill>
                            <a:latin typeface="Cambria Math"/>
                            <a:ea typeface="Cambria Math" panose="02040503050406030204" pitchFamily="18" charset="0"/>
                            <a:cs typeface="Times New Roman" panose="02020603050405020304" pitchFamily="18" charset="0"/>
                          </a:rPr>
                        </m:ctrlPr>
                      </m:sSubPr>
                      <m:e>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𝑯</m:t>
                        </m:r>
                      </m:e>
                      <m:sub>
                        <m:r>
                          <a:rPr lang="en-IN" sz="2400" b="1" i="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𝟏</m:t>
                        </m:r>
                      </m:sub>
                    </m:sSub>
                  </m:oMath>
                </a14:m>
                <a:r>
                  <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rPr>
                  <a:t>: </a:t>
                </a:r>
                <a14:m>
                  <m:oMath xmlns:m="http://schemas.openxmlformats.org/officeDocument/2006/math">
                    <m:r>
                      <a:rPr lang="en-US" sz="2400" b="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𝝁</m:t>
                    </m:r>
                    <m:r>
                      <a:rPr lang="en-IN" sz="2400" b="1" i="1" spc="100" smtClean="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&gt;</m:t>
                    </m:r>
                    <m:r>
                      <a:rPr lang="en-IN" sz="2400" b="1" spc="100">
                        <a:solidFill>
                          <a:srgbClr val="002060"/>
                        </a:solidFill>
                        <a:latin typeface="Cambria Math" panose="02040503050406030204" pitchFamily="18" charset="0"/>
                        <a:ea typeface="Cambria Math" panose="02040503050406030204" pitchFamily="18" charset="0"/>
                        <a:cs typeface="Times New Roman" panose="02020603050405020304" pitchFamily="18" charset="0"/>
                      </a:rPr>
                      <m:t>𝟓𝟓</m:t>
                    </m:r>
                  </m:oMath>
                </a14:m>
                <a:r>
                  <a:rPr lang="en-US" sz="2400" b="1" spc="100" dirty="0">
                    <a:solidFill>
                      <a:srgbClr val="002060"/>
                    </a:solidFill>
                    <a:latin typeface="Calibri" panose="020F0502020204030204" pitchFamily="34" charset="0"/>
                    <a:ea typeface="Cambria Math" panose="02040503050406030204" pitchFamily="18" charset="0"/>
                    <a:cs typeface="Times New Roman" panose="02020603050405020304" pitchFamily="18" charset="0"/>
                  </a:rPr>
                  <a:t>kg is a one-sided alternative hypothesis.</a:t>
                </a:r>
                <a:endParaRPr lang="en-US" sz="2400" b="1" spc="100" dirty="0">
                  <a:solidFill>
                    <a:schemeClr val="bg2">
                      <a:lumMod val="50000"/>
                    </a:schemeClr>
                  </a:solidFill>
                  <a:latin typeface="Calibri" panose="020F0502020204030204" pitchFamily="34" charset="0"/>
                  <a:ea typeface="Cambria Math" panose="02040503050406030204" pitchFamily="18" charset="0"/>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6320116" y="2469011"/>
                <a:ext cx="5952566" cy="3046988"/>
              </a:xfrm>
              <a:prstGeom prst="rect">
                <a:avLst/>
              </a:prstGeom>
              <a:blipFill rotWithShape="0">
                <a:blip r:embed="rId3"/>
                <a:stretch>
                  <a:fillRect l="-1639" t="-1600" r="-1127" b="-3600"/>
                </a:stretch>
              </a:blipFill>
            </p:spPr>
            <p:txBody>
              <a:bodyPr/>
              <a:lstStyle/>
              <a:p>
                <a:r>
                  <a:rPr lang="en-IN">
                    <a:noFill/>
                  </a:rPr>
                  <a:t> </a:t>
                </a:r>
              </a:p>
            </p:txBody>
          </p:sp>
        </mc:Fallback>
      </mc:AlternateContent>
    </p:spTree>
    <p:extLst>
      <p:ext uri="{BB962C8B-B14F-4D97-AF65-F5344CB8AC3E}">
        <p14:creationId xmlns:p14="http://schemas.microsoft.com/office/powerpoint/2010/main" val="4985870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p:sp>
        <p:nvSpPr>
          <p:cNvPr id="4" name="Rectangle 3"/>
          <p:cNvSpPr/>
          <p:nvPr/>
        </p:nvSpPr>
        <p:spPr>
          <a:xfrm>
            <a:off x="20525" y="19431"/>
            <a:ext cx="12192000" cy="1569660"/>
          </a:xfrm>
          <a:prstGeom prst="rect">
            <a:avLst/>
          </a:prstGeom>
        </p:spPr>
        <p:txBody>
          <a:bodyPr wrap="square">
            <a:spAutoFit/>
          </a:bodyPr>
          <a:lstStyle/>
          <a:p>
            <a:pPr algn="just"/>
            <a:r>
              <a:rPr lang="en-US" sz="2400" b="1" u="sng"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Type-I and type-II error:</a:t>
            </a:r>
          </a:p>
          <a:p>
            <a:pPr algn="just"/>
            <a:endPar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No hypothesis test is 100% accurate. All the tests are based on probability so there are always chances of errors. For the hypothesis tests there are two types of errors.</a:t>
            </a:r>
          </a:p>
        </p:txBody>
      </p:sp>
      <p:graphicFrame>
        <p:nvGraphicFramePr>
          <p:cNvPr id="9" name="Table 8"/>
          <p:cNvGraphicFramePr>
            <a:graphicFrameLocks noGrp="1"/>
          </p:cNvGraphicFramePr>
          <p:nvPr>
            <p:extLst>
              <p:ext uri="{D42A27DB-BD31-4B8C-83A1-F6EECF244321}">
                <p14:modId xmlns:p14="http://schemas.microsoft.com/office/powerpoint/2010/main" val="1019955224"/>
              </p:ext>
            </p:extLst>
          </p:nvPr>
        </p:nvGraphicFramePr>
        <p:xfrm>
          <a:off x="193211" y="1589091"/>
          <a:ext cx="11586174" cy="2410997"/>
        </p:xfrm>
        <a:graphic>
          <a:graphicData uri="http://schemas.openxmlformats.org/drawingml/2006/table">
            <a:tbl>
              <a:tblPr firstRow="1" bandRow="1">
                <a:tableStyleId>{5C22544A-7EE6-4342-B048-85BDC9FD1C3A}</a:tableStyleId>
              </a:tblPr>
              <a:tblGrid>
                <a:gridCol w="3994788">
                  <a:extLst>
                    <a:ext uri="{9D8B030D-6E8A-4147-A177-3AD203B41FA5}">
                      <a16:colId xmlns="" xmlns:a16="http://schemas.microsoft.com/office/drawing/2014/main" val="20000"/>
                    </a:ext>
                  </a:extLst>
                </a:gridCol>
                <a:gridCol w="3795693">
                  <a:extLst>
                    <a:ext uri="{9D8B030D-6E8A-4147-A177-3AD203B41FA5}">
                      <a16:colId xmlns="" xmlns:a16="http://schemas.microsoft.com/office/drawing/2014/main" val="20001"/>
                    </a:ext>
                  </a:extLst>
                </a:gridCol>
                <a:gridCol w="3795693">
                  <a:extLst>
                    <a:ext uri="{9D8B030D-6E8A-4147-A177-3AD203B41FA5}">
                      <a16:colId xmlns="" xmlns:a16="http://schemas.microsoft.com/office/drawing/2014/main" val="20002"/>
                    </a:ext>
                  </a:extLst>
                </a:gridCol>
              </a:tblGrid>
              <a:tr h="765077">
                <a:tc>
                  <a:txBody>
                    <a:bodyPr/>
                    <a:lstStyle/>
                    <a:p>
                      <a:r>
                        <a:rPr lang="en-US" sz="2400" baseline="0" dirty="0" smtClean="0"/>
                        <a:t>Conclusion </a:t>
                      </a:r>
                      <a:endParaRPr lang="en-IN" sz="2400" baseline="-25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H</a:t>
                      </a:r>
                      <a:r>
                        <a:rPr lang="en-US" sz="2400" baseline="-25000" dirty="0" smtClean="0"/>
                        <a:t>0</a:t>
                      </a:r>
                      <a:r>
                        <a:rPr lang="en-US" sz="2400" dirty="0" smtClean="0"/>
                        <a:t> is true</a:t>
                      </a:r>
                      <a:endParaRPr lang="en-IN" sz="2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smtClean="0"/>
                        <a:t>(H</a:t>
                      </a:r>
                      <a:r>
                        <a:rPr lang="en-US" sz="2400" baseline="-25000" smtClean="0"/>
                        <a:t>a</a:t>
                      </a:r>
                      <a:r>
                        <a:rPr lang="en-US" sz="2400" baseline="0" smtClean="0"/>
                        <a:t>  </a:t>
                      </a:r>
                      <a:r>
                        <a:rPr lang="en-US" sz="2400" baseline="0" dirty="0" smtClean="0"/>
                        <a:t>is true) </a:t>
                      </a:r>
                      <a:endParaRPr lang="en-IN" sz="2400" dirty="0" smtClean="0"/>
                    </a:p>
                  </a:txBody>
                  <a:tcPr/>
                </a:tc>
                <a:extLst>
                  <a:ext uri="{0D108BD9-81ED-4DB2-BD59-A6C34878D82A}">
                    <a16:rowId xmlns="" xmlns:a16="http://schemas.microsoft.com/office/drawing/2014/main" val="10000"/>
                  </a:ext>
                </a:extLst>
              </a:tr>
              <a:tr h="6546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Accept </a:t>
                      </a:r>
                      <a:r>
                        <a:rPr lang="en-US" sz="2400" baseline="0" dirty="0" smtClean="0"/>
                        <a:t> H</a:t>
                      </a:r>
                      <a:r>
                        <a:rPr lang="en-US" sz="2400" baseline="-25000" dirty="0" smtClean="0"/>
                        <a:t>0</a:t>
                      </a:r>
                      <a:endParaRPr lang="en-IN" sz="2400" baseline="-25000" dirty="0" smtClean="0"/>
                    </a:p>
                  </a:txBody>
                  <a:tcPr/>
                </a:tc>
                <a:tc>
                  <a:txBody>
                    <a:bodyPr/>
                    <a:lstStyle/>
                    <a:p>
                      <a:r>
                        <a:rPr lang="en-US" sz="2400" dirty="0"/>
                        <a:t>Correct </a:t>
                      </a:r>
                      <a:r>
                        <a:rPr lang="en-US" sz="2400" baseline="0" dirty="0" smtClean="0"/>
                        <a:t> Conclusion </a:t>
                      </a:r>
                      <a:endParaRPr lang="en-US" sz="2400" dirty="0"/>
                    </a:p>
                    <a:p>
                      <a:r>
                        <a:rPr lang="en-US" sz="2400" dirty="0"/>
                        <a:t> </a:t>
                      </a:r>
                      <a:endParaRPr lang="en-IN" sz="2400" dirty="0"/>
                    </a:p>
                  </a:txBody>
                  <a:tcPr/>
                </a:tc>
                <a:tc>
                  <a:txBody>
                    <a:bodyPr/>
                    <a:lstStyle/>
                    <a:p>
                      <a:r>
                        <a:rPr lang="en-US" sz="2400" dirty="0"/>
                        <a:t>Type </a:t>
                      </a:r>
                      <a:r>
                        <a:rPr lang="en-US" sz="2400" dirty="0" smtClean="0"/>
                        <a:t>II error</a:t>
                      </a:r>
                      <a:r>
                        <a:rPr lang="en-US" sz="2400" baseline="0" dirty="0" smtClean="0"/>
                        <a:t>  </a:t>
                      </a:r>
                      <a:endParaRPr lang="en-IN" sz="2400" dirty="0"/>
                    </a:p>
                  </a:txBody>
                  <a:tcPr/>
                </a:tc>
                <a:extLst>
                  <a:ext uri="{0D108BD9-81ED-4DB2-BD59-A6C34878D82A}">
                    <a16:rowId xmlns="" xmlns:a16="http://schemas.microsoft.com/office/drawing/2014/main" val="10001"/>
                  </a:ext>
                </a:extLst>
              </a:tr>
              <a:tr h="6109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Reject  H</a:t>
                      </a:r>
                      <a:r>
                        <a:rPr lang="en-US" sz="2400" baseline="-25000" dirty="0" smtClean="0"/>
                        <a:t>0</a:t>
                      </a:r>
                      <a:endParaRPr lang="en-IN" sz="2400" baseline="-25000" dirty="0" smtClean="0"/>
                    </a:p>
                    <a:p>
                      <a:endParaRPr lang="en-IN" sz="2400" dirty="0"/>
                    </a:p>
                  </a:txBody>
                  <a:tcPr/>
                </a:tc>
                <a:tc>
                  <a:txBody>
                    <a:bodyPr/>
                    <a:lstStyle/>
                    <a:p>
                      <a:r>
                        <a:rPr lang="en-US" sz="2400"/>
                        <a:t>Type </a:t>
                      </a:r>
                      <a:r>
                        <a:rPr lang="en-US" sz="2400" smtClean="0"/>
                        <a:t>I error</a:t>
                      </a:r>
                      <a:r>
                        <a:rPr lang="en-US" sz="2400" baseline="0" smtClean="0"/>
                        <a:t>  </a:t>
                      </a:r>
                      <a:endParaRPr lang="en-IN"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Correct </a:t>
                      </a:r>
                      <a:r>
                        <a:rPr lang="en-US" sz="2400" dirty="0" smtClean="0"/>
                        <a:t>Conclusion</a:t>
                      </a:r>
                      <a:r>
                        <a:rPr lang="en-US" sz="2400" baseline="0" dirty="0" smtClean="0"/>
                        <a:t> </a:t>
                      </a:r>
                      <a:endParaRPr lang="en-IN" sz="24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 </a:t>
                      </a:r>
                      <a:endParaRPr lang="en-IN" sz="2400" dirty="0"/>
                    </a:p>
                  </a:txBody>
                  <a:tcPr/>
                </a:tc>
                <a:extLst>
                  <a:ext uri="{0D108BD9-81ED-4DB2-BD59-A6C34878D82A}">
                    <a16:rowId xmlns="" xmlns:a16="http://schemas.microsoft.com/office/drawing/2014/main" val="10002"/>
                  </a:ext>
                </a:extLst>
              </a:tr>
            </a:tbl>
          </a:graphicData>
        </a:graphic>
      </p:graphicFrame>
      <p:sp>
        <p:nvSpPr>
          <p:cNvPr id="5" name="Rectangle 4"/>
          <p:cNvSpPr/>
          <p:nvPr/>
        </p:nvSpPr>
        <p:spPr>
          <a:xfrm>
            <a:off x="128789" y="4042412"/>
            <a:ext cx="11797048" cy="2677656"/>
          </a:xfrm>
          <a:prstGeom prst="rect">
            <a:avLst/>
          </a:prstGeom>
        </p:spPr>
        <p:txBody>
          <a:bodyPr wrap="square">
            <a:spAutoFit/>
          </a:bodyPr>
          <a:lstStyle/>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If the conclusion is to accept </a:t>
            </a:r>
            <a:r>
              <a:rPr lang="en-US" sz="2400" dirty="0"/>
              <a:t>H</a:t>
            </a:r>
            <a:r>
              <a:rPr lang="en-US" sz="2400" baseline="-25000" dirty="0"/>
              <a:t>0</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a:t>
            </a:r>
          </a:p>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If the </a:t>
            </a:r>
            <a:r>
              <a:rPr lang="en-US" sz="2400" dirty="0"/>
              <a:t>H</a:t>
            </a:r>
            <a:r>
              <a:rPr lang="en-US" sz="2400" baseline="-25000" dirty="0"/>
              <a:t>0</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is true ,this conclusion is correct . However ,if </a:t>
            </a:r>
            <a:r>
              <a:rPr lang="en-US" sz="2400" dirty="0"/>
              <a:t>H</a:t>
            </a:r>
            <a:r>
              <a:rPr lang="en-US" sz="2400" baseline="-25000" dirty="0"/>
              <a:t>a</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is true ,we make a Type 2 error, that is we accept </a:t>
            </a:r>
            <a:r>
              <a:rPr lang="en-US" sz="2400" dirty="0"/>
              <a:t>H</a:t>
            </a:r>
            <a:r>
              <a:rPr lang="en-US" sz="2400" baseline="-25000" dirty="0"/>
              <a:t>0</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when it is false. </a:t>
            </a:r>
          </a:p>
          <a:p>
            <a:pPr algn="just"/>
            <a:endPar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The second </a:t>
            </a:r>
            <a:r>
              <a:rPr lang="en-US" sz="2400" b="1" spc="100" dirty="0" smtClean="0">
                <a:solidFill>
                  <a:srgbClr val="0070C0"/>
                </a:solidFill>
                <a:latin typeface="Calibri" panose="020F0502020204030204" pitchFamily="34" charset="0"/>
                <a:ea typeface="Cambria Math" panose="02040503050406030204" pitchFamily="18" charset="0"/>
                <a:cs typeface="Times New Roman" panose="02020603050405020304" pitchFamily="18" charset="0"/>
              </a:rPr>
              <a:t>row </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shows what can happen if the conclusion  is </a:t>
            </a:r>
            <a:r>
              <a:rPr lang="en-US" sz="2400" b="1" spc="100" dirty="0" smtClean="0">
                <a:solidFill>
                  <a:srgbClr val="0070C0"/>
                </a:solidFill>
                <a:latin typeface="Calibri" panose="020F0502020204030204" pitchFamily="34" charset="0"/>
                <a:ea typeface="Cambria Math" panose="02040503050406030204" pitchFamily="18" charset="0"/>
                <a:cs typeface="Times New Roman" panose="02020603050405020304" pitchFamily="18" charset="0"/>
              </a:rPr>
              <a:t> reject to </a:t>
            </a:r>
            <a:r>
              <a:rPr lang="en-US" sz="2400" dirty="0"/>
              <a:t>H</a:t>
            </a:r>
            <a:r>
              <a:rPr lang="en-US" sz="2400" baseline="-25000" dirty="0"/>
              <a:t>0</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If </a:t>
            </a:r>
            <a:r>
              <a:rPr lang="en-US" sz="2400" dirty="0"/>
              <a:t>H</a:t>
            </a:r>
            <a:r>
              <a:rPr lang="en-US" sz="2400" baseline="-25000" dirty="0"/>
              <a:t>0</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is true ,we make type 1 error ; that is we reject </a:t>
            </a:r>
            <a:r>
              <a:rPr lang="en-US" sz="2400" dirty="0"/>
              <a:t>H</a:t>
            </a:r>
            <a:r>
              <a:rPr lang="en-US" sz="2400" baseline="-25000" dirty="0"/>
              <a:t>0</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when it is true. However if </a:t>
            </a:r>
            <a:r>
              <a:rPr lang="en-US" sz="2400" dirty="0"/>
              <a:t>H</a:t>
            </a:r>
            <a:r>
              <a:rPr lang="en-US" sz="2400" baseline="-25000" dirty="0"/>
              <a:t>a</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is true, rejecting </a:t>
            </a:r>
            <a:r>
              <a:rPr lang="en-US" sz="2400" dirty="0"/>
              <a:t>H</a:t>
            </a:r>
            <a:r>
              <a:rPr lang="en-US" sz="2400" baseline="-25000" dirty="0"/>
              <a:t>0</a:t>
            </a:r>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is correct.</a:t>
            </a:r>
          </a:p>
        </p:txBody>
      </p:sp>
    </p:spTree>
    <p:extLst>
      <p:ext uri="{BB962C8B-B14F-4D97-AF65-F5344CB8AC3E}">
        <p14:creationId xmlns:p14="http://schemas.microsoft.com/office/powerpoint/2010/main" val="4050776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EB758BC-779D-4E0F-9D04-EF1CB356FD68}"/>
              </a:ext>
            </a:extLst>
          </p:cNvPr>
          <p:cNvSpPr txBox="1"/>
          <p:nvPr/>
        </p:nvSpPr>
        <p:spPr>
          <a:xfrm>
            <a:off x="0" y="0"/>
            <a:ext cx="12262332" cy="1188000"/>
          </a:xfrm>
          <a:prstGeom prst="rect">
            <a:avLst/>
          </a:prstGeom>
          <a:solidFill>
            <a:srgbClr val="435B69"/>
          </a:solidFill>
          <a:ln w="57150">
            <a:solidFill>
              <a:schemeClr val="accent3">
                <a:lumMod val="50000"/>
              </a:schemeClr>
            </a:solidFill>
          </a:ln>
        </p:spPr>
        <p:txBody>
          <a:bodyPr wrap="square" rtlCol="0">
            <a:spAutoFit/>
          </a:bodyPr>
          <a:lstStyle/>
          <a:p>
            <a:pPr>
              <a:lnSpc>
                <a:spcPct val="150000"/>
              </a:lnSpc>
            </a:pPr>
            <a:r>
              <a:rPr lang="en-US" sz="3600" b="1" spc="50" dirty="0">
                <a:solidFill>
                  <a:schemeClr val="bg1"/>
                </a:solidFill>
                <a:effectLst/>
                <a:latin typeface="Calibri" panose="020F0502020204030204" pitchFamily="34" charset="0"/>
                <a:ea typeface="Cambria Math" panose="02040503050406030204" pitchFamily="18" charset="0"/>
                <a:cs typeface="Calibri" panose="020F0502020204030204" pitchFamily="34" charset="0"/>
              </a:rPr>
              <a:t>TERMS RELATED TO TESTS OF HYPOTHESIS</a:t>
            </a:r>
            <a:endParaRPr lang="en-IN" sz="3600" b="1" dirty="0">
              <a:solidFill>
                <a:schemeClr val="bg1"/>
              </a:solidFill>
              <a:effectLst/>
              <a:latin typeface="Calibri" panose="020F0502020204030204" pitchFamily="34" charset="0"/>
              <a:ea typeface="Cambria Math" panose="02040503050406030204" pitchFamily="18" charset="0"/>
              <a:cs typeface="Calibri" panose="020F0502020204030204" pitchFamily="34" charset="0"/>
            </a:endParaRPr>
          </a:p>
          <a:p>
            <a:endParaRPr lang="en-IN" sz="2800" dirty="0"/>
          </a:p>
        </p:txBody>
      </p:sp>
      <p:sp>
        <p:nvSpPr>
          <p:cNvPr id="6" name="TextBox 5">
            <a:extLst>
              <a:ext uri="{FF2B5EF4-FFF2-40B4-BE49-F238E27FC236}">
                <a16:creationId xmlns="" xmlns:a16="http://schemas.microsoft.com/office/drawing/2014/main" id="{FDFF4ECD-090B-4738-B184-121206C81261}"/>
              </a:ext>
            </a:extLst>
          </p:cNvPr>
          <p:cNvSpPr txBox="1"/>
          <p:nvPr/>
        </p:nvSpPr>
        <p:spPr>
          <a:xfrm>
            <a:off x="2957051" y="4583161"/>
            <a:ext cx="46488" cy="276999"/>
          </a:xfrm>
          <a:prstGeom prst="rect">
            <a:avLst/>
          </a:prstGeom>
          <a:noFill/>
        </p:spPr>
        <p:txBody>
          <a:bodyPr wrap="none" lIns="0" tIns="0" rIns="0" bIns="0" rtlCol="0">
            <a:spAutoFit/>
          </a:bodyPr>
          <a:lstStyle/>
          <a:p>
            <a:r>
              <a:rPr lang="en-IN" dirty="0"/>
              <a:t> </a:t>
            </a:r>
          </a:p>
        </p:txBody>
      </p:sp>
      <p:sp>
        <p:nvSpPr>
          <p:cNvPr id="4" name="Rectangle 3"/>
          <p:cNvSpPr/>
          <p:nvPr/>
        </p:nvSpPr>
        <p:spPr>
          <a:xfrm>
            <a:off x="0" y="1268682"/>
            <a:ext cx="12192000" cy="6370975"/>
          </a:xfrm>
          <a:prstGeom prst="rect">
            <a:avLst/>
          </a:prstGeom>
        </p:spPr>
        <p:txBody>
          <a:bodyPr wrap="square">
            <a:spAutoFit/>
          </a:bodyPr>
          <a:lstStyle/>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Possible outcomes of any test:</a:t>
            </a:r>
          </a:p>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1. Reject the Null hypothesis</a:t>
            </a:r>
          </a:p>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	2. Fail to reject the Null hypothesis</a:t>
            </a:r>
          </a:p>
          <a:p>
            <a:pPr algn="just"/>
            <a:endPar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latin typeface="Calibri" panose="020F0502020204030204" pitchFamily="34" charset="0"/>
                <a:ea typeface="Cambria Math" panose="02040503050406030204" pitchFamily="18" charset="0"/>
                <a:cs typeface="Times New Roman" panose="02020603050405020304" pitchFamily="18" charset="0"/>
              </a:rPr>
              <a:t>Now, the question here is how to do it?</a:t>
            </a:r>
          </a:p>
          <a:p>
            <a:pPr algn="just"/>
            <a:endPar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solidFill>
                  <a:srgbClr val="0070C0"/>
                </a:solidFill>
                <a:latin typeface="Calibri" panose="020F0502020204030204" pitchFamily="34" charset="0"/>
                <a:ea typeface="Cambria Math" panose="02040503050406030204" pitchFamily="18" charset="0"/>
                <a:cs typeface="Times New Roman" panose="02020603050405020304" pitchFamily="18" charset="0"/>
              </a:rPr>
              <a:t>Test statistics </a:t>
            </a:r>
          </a:p>
          <a:p>
            <a:pPr algn="just"/>
            <a:r>
              <a:rPr lang="en-US" sz="2400" b="1" spc="100" dirty="0">
                <a:latin typeface="Calibri" panose="020F0502020204030204" pitchFamily="34" charset="0"/>
                <a:ea typeface="Cambria Math" panose="02040503050406030204" pitchFamily="18" charset="0"/>
                <a:cs typeface="Times New Roman" panose="02020603050405020304" pitchFamily="18" charset="0"/>
              </a:rPr>
              <a:t>A test statistic is a random variable which is calculated from the sample data. It is used to determine whether to reject null hypothesis or not.</a:t>
            </a: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r>
              <a:rPr lang="en-US" sz="2400" b="1" spc="100" dirty="0">
                <a:latin typeface="Calibri" panose="020F0502020204030204" pitchFamily="34" charset="0"/>
                <a:ea typeface="Cambria Math" panose="02040503050406030204" pitchFamily="18" charset="0"/>
                <a:cs typeface="Times New Roman" panose="02020603050405020304" pitchFamily="18" charset="0"/>
              </a:rPr>
              <a:t>Different tests uses different test statistics based on probability distribution. </a:t>
            </a: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a:p>
            <a:pPr algn="just"/>
            <a:endParaRPr lang="en-US" sz="2400" b="1" spc="100" dirty="0">
              <a:latin typeface="Calibri" panose="020F0502020204030204" pitchFamily="34" charset="0"/>
              <a:ea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236738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4683</TotalTime>
  <Words>7521</Words>
  <Application>Microsoft Office PowerPoint</Application>
  <PresentationFormat>Custom</PresentationFormat>
  <Paragraphs>872</Paragraphs>
  <Slides>46</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48" baseType="lpstr">
      <vt:lpstr>Frame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Chetansinh Vaghela</dc:creator>
  <cp:lastModifiedBy>HP</cp:lastModifiedBy>
  <cp:revision>277</cp:revision>
  <dcterms:created xsi:type="dcterms:W3CDTF">2020-09-04T09:00:51Z</dcterms:created>
  <dcterms:modified xsi:type="dcterms:W3CDTF">2023-10-03T06:55:55Z</dcterms:modified>
</cp:coreProperties>
</file>