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1"/>
  </p:notesMasterIdLst>
  <p:sldIdLst>
    <p:sldId id="257" r:id="rId2"/>
    <p:sldId id="305" r:id="rId3"/>
    <p:sldId id="499" r:id="rId4"/>
    <p:sldId id="313" r:id="rId5"/>
    <p:sldId id="316" r:id="rId6"/>
    <p:sldId id="315" r:id="rId7"/>
    <p:sldId id="314" r:id="rId8"/>
    <p:sldId id="317" r:id="rId9"/>
    <p:sldId id="306" r:id="rId10"/>
    <p:sldId id="308" r:id="rId11"/>
    <p:sldId id="307" r:id="rId12"/>
    <p:sldId id="309" r:id="rId13"/>
    <p:sldId id="310" r:id="rId14"/>
    <p:sldId id="311" r:id="rId15"/>
    <p:sldId id="312" r:id="rId16"/>
    <p:sldId id="318" r:id="rId17"/>
    <p:sldId id="319" r:id="rId18"/>
    <p:sldId id="320" r:id="rId19"/>
    <p:sldId id="321" r:id="rId20"/>
    <p:sldId id="322" r:id="rId21"/>
    <p:sldId id="324" r:id="rId22"/>
    <p:sldId id="325" r:id="rId23"/>
    <p:sldId id="323"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3" r:id="rId61"/>
    <p:sldId id="362" r:id="rId62"/>
    <p:sldId id="364"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412" r:id="rId81"/>
    <p:sldId id="382" r:id="rId82"/>
    <p:sldId id="383" r:id="rId83"/>
    <p:sldId id="384" r:id="rId84"/>
    <p:sldId id="385" r:id="rId85"/>
    <p:sldId id="386" r:id="rId86"/>
    <p:sldId id="387" r:id="rId87"/>
    <p:sldId id="388" r:id="rId88"/>
    <p:sldId id="389" r:id="rId89"/>
    <p:sldId id="390" r:id="rId90"/>
    <p:sldId id="391" r:id="rId91"/>
    <p:sldId id="392" r:id="rId92"/>
    <p:sldId id="393" r:id="rId93"/>
    <p:sldId id="394" r:id="rId94"/>
    <p:sldId id="395" r:id="rId95"/>
    <p:sldId id="396" r:id="rId96"/>
    <p:sldId id="397" r:id="rId97"/>
    <p:sldId id="398" r:id="rId98"/>
    <p:sldId id="399" r:id="rId99"/>
    <p:sldId id="400" r:id="rId100"/>
    <p:sldId id="401" r:id="rId101"/>
    <p:sldId id="402" r:id="rId102"/>
    <p:sldId id="403" r:id="rId103"/>
    <p:sldId id="404" r:id="rId104"/>
    <p:sldId id="406" r:id="rId105"/>
    <p:sldId id="407" r:id="rId106"/>
    <p:sldId id="408" r:id="rId107"/>
    <p:sldId id="405" r:id="rId108"/>
    <p:sldId id="409" r:id="rId109"/>
    <p:sldId id="410" r:id="rId110"/>
    <p:sldId id="411" r:id="rId111"/>
    <p:sldId id="413" r:id="rId112"/>
    <p:sldId id="414" r:id="rId113"/>
    <p:sldId id="415" r:id="rId114"/>
    <p:sldId id="416" r:id="rId115"/>
    <p:sldId id="417" r:id="rId116"/>
    <p:sldId id="418" r:id="rId117"/>
    <p:sldId id="419" r:id="rId118"/>
    <p:sldId id="420" r:id="rId119"/>
    <p:sldId id="421" r:id="rId120"/>
    <p:sldId id="422" r:id="rId121"/>
    <p:sldId id="423" r:id="rId122"/>
    <p:sldId id="424" r:id="rId123"/>
    <p:sldId id="425" r:id="rId124"/>
    <p:sldId id="426" r:id="rId125"/>
    <p:sldId id="427" r:id="rId126"/>
    <p:sldId id="428" r:id="rId127"/>
    <p:sldId id="429" r:id="rId128"/>
    <p:sldId id="430" r:id="rId129"/>
    <p:sldId id="431" r:id="rId130"/>
    <p:sldId id="432" r:id="rId131"/>
    <p:sldId id="433" r:id="rId132"/>
    <p:sldId id="434" r:id="rId133"/>
    <p:sldId id="440" r:id="rId134"/>
    <p:sldId id="435" r:id="rId135"/>
    <p:sldId id="436" r:id="rId136"/>
    <p:sldId id="441" r:id="rId137"/>
    <p:sldId id="437" r:id="rId138"/>
    <p:sldId id="442" r:id="rId139"/>
    <p:sldId id="438" r:id="rId140"/>
    <p:sldId id="443" r:id="rId141"/>
    <p:sldId id="439" r:id="rId142"/>
    <p:sldId id="445" r:id="rId143"/>
    <p:sldId id="446" r:id="rId144"/>
    <p:sldId id="447" r:id="rId145"/>
    <p:sldId id="448" r:id="rId146"/>
    <p:sldId id="449" r:id="rId147"/>
    <p:sldId id="450" r:id="rId148"/>
    <p:sldId id="451" r:id="rId149"/>
    <p:sldId id="444" r:id="rId150"/>
    <p:sldId id="452" r:id="rId151"/>
    <p:sldId id="453" r:id="rId152"/>
    <p:sldId id="454" r:id="rId153"/>
    <p:sldId id="455" r:id="rId154"/>
    <p:sldId id="456" r:id="rId155"/>
    <p:sldId id="457" r:id="rId156"/>
    <p:sldId id="458" r:id="rId157"/>
    <p:sldId id="501" r:id="rId158"/>
    <p:sldId id="459" r:id="rId159"/>
    <p:sldId id="500" r:id="rId160"/>
    <p:sldId id="502" r:id="rId161"/>
    <p:sldId id="503" r:id="rId162"/>
    <p:sldId id="504" r:id="rId163"/>
    <p:sldId id="505" r:id="rId164"/>
    <p:sldId id="460" r:id="rId165"/>
    <p:sldId id="461" r:id="rId166"/>
    <p:sldId id="506" r:id="rId167"/>
    <p:sldId id="507" r:id="rId168"/>
    <p:sldId id="508" r:id="rId169"/>
    <p:sldId id="509" r:id="rId170"/>
    <p:sldId id="510" r:id="rId171"/>
    <p:sldId id="511" r:id="rId172"/>
    <p:sldId id="512" r:id="rId173"/>
    <p:sldId id="513" r:id="rId174"/>
    <p:sldId id="462" r:id="rId175"/>
    <p:sldId id="463" r:id="rId176"/>
    <p:sldId id="464" r:id="rId177"/>
    <p:sldId id="465" r:id="rId178"/>
    <p:sldId id="466" r:id="rId179"/>
    <p:sldId id="467" r:id="rId180"/>
    <p:sldId id="468" r:id="rId181"/>
    <p:sldId id="469" r:id="rId182"/>
    <p:sldId id="470" r:id="rId183"/>
    <p:sldId id="471" r:id="rId184"/>
    <p:sldId id="472" r:id="rId185"/>
    <p:sldId id="473" r:id="rId186"/>
    <p:sldId id="474" r:id="rId187"/>
    <p:sldId id="475" r:id="rId188"/>
    <p:sldId id="476" r:id="rId189"/>
    <p:sldId id="477" r:id="rId190"/>
    <p:sldId id="478" r:id="rId191"/>
    <p:sldId id="479" r:id="rId192"/>
    <p:sldId id="480" r:id="rId193"/>
    <p:sldId id="483" r:id="rId194"/>
    <p:sldId id="481" r:id="rId195"/>
    <p:sldId id="484" r:id="rId196"/>
    <p:sldId id="485" r:id="rId197"/>
    <p:sldId id="486" r:id="rId198"/>
    <p:sldId id="487" r:id="rId199"/>
    <p:sldId id="488" r:id="rId200"/>
    <p:sldId id="489" r:id="rId201"/>
    <p:sldId id="490" r:id="rId202"/>
    <p:sldId id="491" r:id="rId203"/>
    <p:sldId id="492" r:id="rId204"/>
    <p:sldId id="493" r:id="rId205"/>
    <p:sldId id="494" r:id="rId206"/>
    <p:sldId id="495" r:id="rId207"/>
    <p:sldId id="496" r:id="rId208"/>
    <p:sldId id="497" r:id="rId209"/>
    <p:sldId id="498" r:id="rId2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BBAF"/>
    <a:srgbClr val="FFFFF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6" autoAdjust="0"/>
  </p:normalViewPr>
  <p:slideViewPr>
    <p:cSldViewPr snapToGrid="0">
      <p:cViewPr>
        <p:scale>
          <a:sx n="73" d="100"/>
          <a:sy n="73" d="100"/>
        </p:scale>
        <p:origin x="516"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microsoft.com/office/2016/11/relationships/changesInfo" Target="changesInfos/changesInfo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hi Kotak" userId="abf3ef09c9bd71dc" providerId="LiveId" clId="{9F04ABFE-FB8B-4DB4-A075-D92985A6337F}"/>
    <pc:docChg chg="undo custSel addSld delSld modSld sldOrd">
      <pc:chgData name="Ridhi Kotak" userId="abf3ef09c9bd71dc" providerId="LiveId" clId="{9F04ABFE-FB8B-4DB4-A075-D92985A6337F}" dt="2022-10-03T06:07:16.007" v="310" actId="20577"/>
      <pc:docMkLst>
        <pc:docMk/>
      </pc:docMkLst>
      <pc:sldChg chg="modSp mod">
        <pc:chgData name="Ridhi Kotak" userId="abf3ef09c9bd71dc" providerId="LiveId" clId="{9F04ABFE-FB8B-4DB4-A075-D92985A6337F}" dt="2022-09-22T05:41:11.667" v="66" actId="20577"/>
        <pc:sldMkLst>
          <pc:docMk/>
          <pc:sldMk cId="3082812034" sldId="257"/>
        </pc:sldMkLst>
        <pc:spChg chg="mod">
          <ac:chgData name="Ridhi Kotak" userId="abf3ef09c9bd71dc" providerId="LiveId" clId="{9F04ABFE-FB8B-4DB4-A075-D92985A6337F}" dt="2022-09-22T05:40:59.351" v="42" actId="14100"/>
          <ac:spMkLst>
            <pc:docMk/>
            <pc:sldMk cId="3082812034" sldId="257"/>
            <ac:spMk id="5" creationId="{00000000-0000-0000-0000-000000000000}"/>
          </ac:spMkLst>
        </pc:spChg>
        <pc:spChg chg="mod">
          <ac:chgData name="Ridhi Kotak" userId="abf3ef09c9bd71dc" providerId="LiveId" clId="{9F04ABFE-FB8B-4DB4-A075-D92985A6337F}" dt="2022-09-22T05:41:11.667" v="66" actId="20577"/>
          <ac:spMkLst>
            <pc:docMk/>
            <pc:sldMk cId="3082812034" sldId="257"/>
            <ac:spMk id="6" creationId="{00000000-0000-0000-0000-000000000000}"/>
          </ac:spMkLst>
        </pc:spChg>
      </pc:sldChg>
      <pc:sldChg chg="ord">
        <pc:chgData name="Ridhi Kotak" userId="abf3ef09c9bd71dc" providerId="LiveId" clId="{9F04ABFE-FB8B-4DB4-A075-D92985A6337F}" dt="2022-09-22T05:44:01.564" v="69"/>
        <pc:sldMkLst>
          <pc:docMk/>
          <pc:sldMk cId="3199298894" sldId="258"/>
        </pc:sldMkLst>
      </pc:sldChg>
      <pc:sldChg chg="addSp delSp modSp mod ord modClrScheme modAnim chgLayout">
        <pc:chgData name="Ridhi Kotak" userId="abf3ef09c9bd71dc" providerId="LiveId" clId="{9F04ABFE-FB8B-4DB4-A075-D92985A6337F}" dt="2022-09-27T08:11:02.875" v="201" actId="27636"/>
        <pc:sldMkLst>
          <pc:docMk/>
          <pc:sldMk cId="1955800453" sldId="259"/>
        </pc:sldMkLst>
        <pc:spChg chg="mod ord">
          <ac:chgData name="Ridhi Kotak" userId="abf3ef09c9bd71dc" providerId="LiveId" clId="{9F04ABFE-FB8B-4DB4-A075-D92985A6337F}" dt="2022-09-27T08:11:02.812" v="200" actId="700"/>
          <ac:spMkLst>
            <pc:docMk/>
            <pc:sldMk cId="1955800453" sldId="259"/>
            <ac:spMk id="2" creationId="{00000000-0000-0000-0000-000000000000}"/>
          </ac:spMkLst>
        </pc:spChg>
        <pc:spChg chg="mod ord">
          <ac:chgData name="Ridhi Kotak" userId="abf3ef09c9bd71dc" providerId="LiveId" clId="{9F04ABFE-FB8B-4DB4-A075-D92985A6337F}" dt="2022-09-27T08:11:02.875" v="201" actId="27636"/>
          <ac:spMkLst>
            <pc:docMk/>
            <pc:sldMk cId="1955800453" sldId="259"/>
            <ac:spMk id="3" creationId="{00000000-0000-0000-0000-000000000000}"/>
          </ac:spMkLst>
        </pc:spChg>
        <pc:spChg chg="add del mod">
          <ac:chgData name="Ridhi Kotak" userId="abf3ef09c9bd71dc" providerId="LiveId" clId="{9F04ABFE-FB8B-4DB4-A075-D92985A6337F}" dt="2022-09-27T08:11:02.812" v="200" actId="700"/>
          <ac:spMkLst>
            <pc:docMk/>
            <pc:sldMk cId="1955800453" sldId="259"/>
            <ac:spMk id="5" creationId="{E9CFBC3E-463D-0FEB-C3A3-C60358C30DE1}"/>
          </ac:spMkLst>
        </pc:spChg>
        <pc:spChg chg="add del mod ord">
          <ac:chgData name="Ridhi Kotak" userId="abf3ef09c9bd71dc" providerId="LiveId" clId="{9F04ABFE-FB8B-4DB4-A075-D92985A6337F}" dt="2022-09-26T05:09:42.618" v="188" actId="22"/>
          <ac:spMkLst>
            <pc:docMk/>
            <pc:sldMk cId="1955800453" sldId="259"/>
            <ac:spMk id="7" creationId="{70DD3ED6-58C8-555D-7AA2-9BE801C87B5C}"/>
          </ac:spMkLst>
        </pc:spChg>
        <pc:picChg chg="add del mod">
          <ac:chgData name="Ridhi Kotak" userId="abf3ef09c9bd71dc" providerId="LiveId" clId="{9F04ABFE-FB8B-4DB4-A075-D92985A6337F}" dt="2022-09-26T05:08:12.077" v="148" actId="478"/>
          <ac:picMkLst>
            <pc:docMk/>
            <pc:sldMk cId="1955800453" sldId="259"/>
            <ac:picMk id="6" creationId="{4B85ADEE-5410-C8DA-3EC1-EB0A316DDDB9}"/>
          </ac:picMkLst>
        </pc:picChg>
        <pc:picChg chg="add del">
          <ac:chgData name="Ridhi Kotak" userId="abf3ef09c9bd71dc" providerId="LiveId" clId="{9F04ABFE-FB8B-4DB4-A075-D92985A6337F}" dt="2022-09-26T05:08:19.791" v="155" actId="478"/>
          <ac:picMkLst>
            <pc:docMk/>
            <pc:sldMk cId="1955800453" sldId="259"/>
            <ac:picMk id="9" creationId="{82178831-3E13-AB56-40B4-3CB45115B26F}"/>
          </ac:picMkLst>
        </pc:picChg>
        <pc:picChg chg="add del mod ord">
          <ac:chgData name="Ridhi Kotak" userId="abf3ef09c9bd71dc" providerId="LiveId" clId="{9F04ABFE-FB8B-4DB4-A075-D92985A6337F}" dt="2022-09-27T08:10:51.386" v="197" actId="478"/>
          <ac:picMkLst>
            <pc:docMk/>
            <pc:sldMk cId="1955800453" sldId="259"/>
            <ac:picMk id="11" creationId="{9F25DC29-7FDD-9199-4A0B-A7B7476F8D98}"/>
          </ac:picMkLst>
        </pc:picChg>
        <pc:inkChg chg="del">
          <ac:chgData name="Ridhi Kotak" userId="abf3ef09c9bd71dc" providerId="LiveId" clId="{9F04ABFE-FB8B-4DB4-A075-D92985A6337F}" dt="2022-09-26T05:07:13.370" v="138" actId="478"/>
          <ac:inkMkLst>
            <pc:docMk/>
            <pc:sldMk cId="1955800453" sldId="259"/>
            <ac:inkMk id="4" creationId="{00000000-0000-0000-0000-000000000000}"/>
          </ac:inkMkLst>
        </pc:inkChg>
      </pc:sldChg>
      <pc:sldChg chg="addSp modSp mod ord">
        <pc:chgData name="Ridhi Kotak" userId="abf3ef09c9bd71dc" providerId="LiveId" clId="{9F04ABFE-FB8B-4DB4-A075-D92985A6337F}" dt="2022-09-22T05:59:35.781" v="114"/>
        <pc:sldMkLst>
          <pc:docMk/>
          <pc:sldMk cId="357554182" sldId="260"/>
        </pc:sldMkLst>
        <pc:picChg chg="add mod">
          <ac:chgData name="Ridhi Kotak" userId="abf3ef09c9bd71dc" providerId="LiveId" clId="{9F04ABFE-FB8B-4DB4-A075-D92985A6337F}" dt="2022-09-22T05:48:47.491" v="100" actId="1076"/>
          <ac:picMkLst>
            <pc:docMk/>
            <pc:sldMk cId="357554182" sldId="260"/>
            <ac:picMk id="5" creationId="{E69A144D-4D21-4FB2-2048-C7DE5D4A0290}"/>
          </ac:picMkLst>
        </pc:picChg>
      </pc:sldChg>
      <pc:sldChg chg="ord">
        <pc:chgData name="Ridhi Kotak" userId="abf3ef09c9bd71dc" providerId="LiveId" clId="{9F04ABFE-FB8B-4DB4-A075-D92985A6337F}" dt="2022-09-22T05:46:24.366" v="84"/>
        <pc:sldMkLst>
          <pc:docMk/>
          <pc:sldMk cId="2295237749" sldId="261"/>
        </pc:sldMkLst>
      </pc:sldChg>
      <pc:sldChg chg="modSp ord">
        <pc:chgData name="Ridhi Kotak" userId="abf3ef09c9bd71dc" providerId="LiveId" clId="{9F04ABFE-FB8B-4DB4-A075-D92985A6337F}" dt="2022-09-26T05:12:35.613" v="196" actId="255"/>
        <pc:sldMkLst>
          <pc:docMk/>
          <pc:sldMk cId="1298965189" sldId="262"/>
        </pc:sldMkLst>
        <pc:spChg chg="mod">
          <ac:chgData name="Ridhi Kotak" userId="abf3ef09c9bd71dc" providerId="LiveId" clId="{9F04ABFE-FB8B-4DB4-A075-D92985A6337F}" dt="2022-09-26T05:12:35.613" v="196" actId="255"/>
          <ac:spMkLst>
            <pc:docMk/>
            <pc:sldMk cId="1298965189" sldId="262"/>
            <ac:spMk id="3" creationId="{00000000-0000-0000-0000-000000000000}"/>
          </ac:spMkLst>
        </pc:spChg>
      </pc:sldChg>
      <pc:sldChg chg="modSp">
        <pc:chgData name="Ridhi Kotak" userId="abf3ef09c9bd71dc" providerId="LiveId" clId="{9F04ABFE-FB8B-4DB4-A075-D92985A6337F}" dt="2022-09-29T06:20:51.117" v="268" actId="255"/>
        <pc:sldMkLst>
          <pc:docMk/>
          <pc:sldMk cId="792773651" sldId="269"/>
        </pc:sldMkLst>
        <pc:spChg chg="mod">
          <ac:chgData name="Ridhi Kotak" userId="abf3ef09c9bd71dc" providerId="LiveId" clId="{9F04ABFE-FB8B-4DB4-A075-D92985A6337F}" dt="2022-09-29T06:20:51.117" v="268" actId="255"/>
          <ac:spMkLst>
            <pc:docMk/>
            <pc:sldMk cId="792773651" sldId="269"/>
            <ac:spMk id="3" creationId="{00000000-0000-0000-0000-000000000000}"/>
          </ac:spMkLst>
        </pc:spChg>
      </pc:sldChg>
      <pc:sldChg chg="modSp mod">
        <pc:chgData name="Ridhi Kotak" userId="abf3ef09c9bd71dc" providerId="LiveId" clId="{9F04ABFE-FB8B-4DB4-A075-D92985A6337F}" dt="2022-09-29T06:38:22.355" v="269" actId="255"/>
        <pc:sldMkLst>
          <pc:docMk/>
          <pc:sldMk cId="3793164648" sldId="270"/>
        </pc:sldMkLst>
        <pc:spChg chg="mod">
          <ac:chgData name="Ridhi Kotak" userId="abf3ef09c9bd71dc" providerId="LiveId" clId="{9F04ABFE-FB8B-4DB4-A075-D92985A6337F}" dt="2022-09-29T06:38:22.355" v="269" actId="255"/>
          <ac:spMkLst>
            <pc:docMk/>
            <pc:sldMk cId="3793164648" sldId="270"/>
            <ac:spMk id="8" creationId="{00000000-0000-0000-0000-000000000000}"/>
          </ac:spMkLst>
        </pc:spChg>
      </pc:sldChg>
      <pc:sldChg chg="modSp">
        <pc:chgData name="Ridhi Kotak" userId="abf3ef09c9bd71dc" providerId="LiveId" clId="{9F04ABFE-FB8B-4DB4-A075-D92985A6337F}" dt="2022-09-29T06:52:24.887" v="270" actId="255"/>
        <pc:sldMkLst>
          <pc:docMk/>
          <pc:sldMk cId="2611996821" sldId="273"/>
        </pc:sldMkLst>
        <pc:spChg chg="mod">
          <ac:chgData name="Ridhi Kotak" userId="abf3ef09c9bd71dc" providerId="LiveId" clId="{9F04ABFE-FB8B-4DB4-A075-D92985A6337F}" dt="2022-09-29T06:52:24.887" v="270" actId="255"/>
          <ac:spMkLst>
            <pc:docMk/>
            <pc:sldMk cId="2611996821" sldId="273"/>
            <ac:spMk id="3" creationId="{00000000-0000-0000-0000-000000000000}"/>
          </ac:spMkLst>
        </pc:spChg>
      </pc:sldChg>
      <pc:sldChg chg="delSp modSp mod">
        <pc:chgData name="Ridhi Kotak" userId="abf3ef09c9bd71dc" providerId="LiveId" clId="{9F04ABFE-FB8B-4DB4-A075-D92985A6337F}" dt="2022-09-30T05:21:56.126" v="273" actId="255"/>
        <pc:sldMkLst>
          <pc:docMk/>
          <pc:sldMk cId="754344629" sldId="274"/>
        </pc:sldMkLst>
        <pc:spChg chg="mod">
          <ac:chgData name="Ridhi Kotak" userId="abf3ef09c9bd71dc" providerId="LiveId" clId="{9F04ABFE-FB8B-4DB4-A075-D92985A6337F}" dt="2022-09-30T05:21:56.126" v="273" actId="255"/>
          <ac:spMkLst>
            <pc:docMk/>
            <pc:sldMk cId="754344629" sldId="274"/>
            <ac:spMk id="3" creationId="{00000000-0000-0000-0000-000000000000}"/>
          </ac:spMkLst>
        </pc:spChg>
        <pc:inkChg chg="del">
          <ac:chgData name="Ridhi Kotak" userId="abf3ef09c9bd71dc" providerId="LiveId" clId="{9F04ABFE-FB8B-4DB4-A075-D92985A6337F}" dt="2022-09-30T04:28:51.168" v="271" actId="478"/>
          <ac:inkMkLst>
            <pc:docMk/>
            <pc:sldMk cId="754344629" sldId="274"/>
            <ac:inkMk id="4" creationId="{00000000-0000-0000-0000-000000000000}"/>
          </ac:inkMkLst>
        </pc:inkChg>
      </pc:sldChg>
      <pc:sldChg chg="delSp modSp mod">
        <pc:chgData name="Ridhi Kotak" userId="abf3ef09c9bd71dc" providerId="LiveId" clId="{9F04ABFE-FB8B-4DB4-A075-D92985A6337F}" dt="2022-09-30T05:22:06.921" v="274" actId="255"/>
        <pc:sldMkLst>
          <pc:docMk/>
          <pc:sldMk cId="2392871599" sldId="275"/>
        </pc:sldMkLst>
        <pc:spChg chg="mod">
          <ac:chgData name="Ridhi Kotak" userId="abf3ef09c9bd71dc" providerId="LiveId" clId="{9F04ABFE-FB8B-4DB4-A075-D92985A6337F}" dt="2022-09-30T05:22:06.921" v="274" actId="255"/>
          <ac:spMkLst>
            <pc:docMk/>
            <pc:sldMk cId="2392871599" sldId="275"/>
            <ac:spMk id="3" creationId="{00000000-0000-0000-0000-000000000000}"/>
          </ac:spMkLst>
        </pc:spChg>
        <pc:inkChg chg="del">
          <ac:chgData name="Ridhi Kotak" userId="abf3ef09c9bd71dc" providerId="LiveId" clId="{9F04ABFE-FB8B-4DB4-A075-D92985A6337F}" dt="2022-09-30T04:31:24.041" v="272" actId="478"/>
          <ac:inkMkLst>
            <pc:docMk/>
            <pc:sldMk cId="2392871599" sldId="275"/>
            <ac:inkMk id="4" creationId="{00000000-0000-0000-0000-000000000000}"/>
          </ac:inkMkLst>
        </pc:inkChg>
      </pc:sldChg>
      <pc:sldChg chg="modSp">
        <pc:chgData name="Ridhi Kotak" userId="abf3ef09c9bd71dc" providerId="LiveId" clId="{9F04ABFE-FB8B-4DB4-A075-D92985A6337F}" dt="2022-09-30T05:22:19.170" v="275" actId="255"/>
        <pc:sldMkLst>
          <pc:docMk/>
          <pc:sldMk cId="3567254782" sldId="276"/>
        </pc:sldMkLst>
        <pc:spChg chg="mod">
          <ac:chgData name="Ridhi Kotak" userId="abf3ef09c9bd71dc" providerId="LiveId" clId="{9F04ABFE-FB8B-4DB4-A075-D92985A6337F}" dt="2022-09-30T05:22:19.170" v="275" actId="255"/>
          <ac:spMkLst>
            <pc:docMk/>
            <pc:sldMk cId="3567254782" sldId="276"/>
            <ac:spMk id="3" creationId="{00000000-0000-0000-0000-000000000000}"/>
          </ac:spMkLst>
        </pc:spChg>
      </pc:sldChg>
      <pc:sldChg chg="modSp">
        <pc:chgData name="Ridhi Kotak" userId="abf3ef09c9bd71dc" providerId="LiveId" clId="{9F04ABFE-FB8B-4DB4-A075-D92985A6337F}" dt="2022-09-30T05:22:36.935" v="277" actId="255"/>
        <pc:sldMkLst>
          <pc:docMk/>
          <pc:sldMk cId="1435237978" sldId="277"/>
        </pc:sldMkLst>
        <pc:spChg chg="mod">
          <ac:chgData name="Ridhi Kotak" userId="abf3ef09c9bd71dc" providerId="LiveId" clId="{9F04ABFE-FB8B-4DB4-A075-D92985A6337F}" dt="2022-09-30T05:22:36.935" v="277" actId="255"/>
          <ac:spMkLst>
            <pc:docMk/>
            <pc:sldMk cId="1435237978" sldId="277"/>
            <ac:spMk id="3" creationId="{00000000-0000-0000-0000-000000000000}"/>
          </ac:spMkLst>
        </pc:spChg>
      </pc:sldChg>
      <pc:sldChg chg="modSp mod">
        <pc:chgData name="Ridhi Kotak" userId="abf3ef09c9bd71dc" providerId="LiveId" clId="{9F04ABFE-FB8B-4DB4-A075-D92985A6337F}" dt="2022-10-03T06:07:16.007" v="310" actId="20577"/>
        <pc:sldMkLst>
          <pc:docMk/>
          <pc:sldMk cId="2094444072" sldId="280"/>
        </pc:sldMkLst>
        <pc:spChg chg="mod">
          <ac:chgData name="Ridhi Kotak" userId="abf3ef09c9bd71dc" providerId="LiveId" clId="{9F04ABFE-FB8B-4DB4-A075-D92985A6337F}" dt="2022-10-03T06:07:16.007" v="310" actId="20577"/>
          <ac:spMkLst>
            <pc:docMk/>
            <pc:sldMk cId="2094444072" sldId="280"/>
            <ac:spMk id="3" creationId="{00000000-0000-0000-0000-000000000000}"/>
          </ac:spMkLst>
        </pc:spChg>
      </pc:sldChg>
      <pc:sldChg chg="addSp delSp modSp new mod modClrScheme chgLayout">
        <pc:chgData name="Ridhi Kotak" userId="abf3ef09c9bd71dc" providerId="LiveId" clId="{9F04ABFE-FB8B-4DB4-A075-D92985A6337F}" dt="2022-09-22T05:45:59.586" v="82" actId="27636"/>
        <pc:sldMkLst>
          <pc:docMk/>
          <pc:sldMk cId="393456490" sldId="282"/>
        </pc:sldMkLst>
        <pc:spChg chg="mod ord">
          <ac:chgData name="Ridhi Kotak" userId="abf3ef09c9bd71dc" providerId="LiveId" clId="{9F04ABFE-FB8B-4DB4-A075-D92985A6337F}" dt="2022-09-22T05:44:34.371" v="73" actId="700"/>
          <ac:spMkLst>
            <pc:docMk/>
            <pc:sldMk cId="393456490" sldId="282"/>
            <ac:spMk id="2" creationId="{D37DDABD-B042-0FBE-F36F-504EB59D671E}"/>
          </ac:spMkLst>
        </pc:spChg>
        <pc:spChg chg="del">
          <ac:chgData name="Ridhi Kotak" userId="abf3ef09c9bd71dc" providerId="LiveId" clId="{9F04ABFE-FB8B-4DB4-A075-D92985A6337F}" dt="2022-09-22T05:44:22.063" v="71"/>
          <ac:spMkLst>
            <pc:docMk/>
            <pc:sldMk cId="393456490" sldId="282"/>
            <ac:spMk id="3" creationId="{0AC20042-C15A-3DBB-CDEF-9A0EAABF94A0}"/>
          </ac:spMkLst>
        </pc:spChg>
        <pc:spChg chg="add mod ord">
          <ac:chgData name="Ridhi Kotak" userId="abf3ef09c9bd71dc" providerId="LiveId" clId="{9F04ABFE-FB8B-4DB4-A075-D92985A6337F}" dt="2022-09-22T05:45:59.586" v="82" actId="27636"/>
          <ac:spMkLst>
            <pc:docMk/>
            <pc:sldMk cId="393456490" sldId="282"/>
            <ac:spMk id="5" creationId="{B608C3FE-7299-76A1-5935-059CB3328757}"/>
          </ac:spMkLst>
        </pc:spChg>
        <pc:picChg chg="add mod ord">
          <ac:chgData name="Ridhi Kotak" userId="abf3ef09c9bd71dc" providerId="LiveId" clId="{9F04ABFE-FB8B-4DB4-A075-D92985A6337F}" dt="2022-09-22T05:45:55.228" v="80" actId="14100"/>
          <ac:picMkLst>
            <pc:docMk/>
            <pc:sldMk cId="393456490" sldId="282"/>
            <ac:picMk id="4" creationId="{2C38310C-924B-7E35-2B41-6689EADD0AF0}"/>
          </ac:picMkLst>
        </pc:picChg>
      </pc:sldChg>
      <pc:sldChg chg="addSp delSp modSp new mod ord">
        <pc:chgData name="Ridhi Kotak" userId="abf3ef09c9bd71dc" providerId="LiveId" clId="{9F04ABFE-FB8B-4DB4-A075-D92985A6337F}" dt="2022-09-22T05:47:23.367" v="91" actId="22"/>
        <pc:sldMkLst>
          <pc:docMk/>
          <pc:sldMk cId="716120108" sldId="283"/>
        </pc:sldMkLst>
        <pc:spChg chg="mod">
          <ac:chgData name="Ridhi Kotak" userId="abf3ef09c9bd71dc" providerId="LiveId" clId="{9F04ABFE-FB8B-4DB4-A075-D92985A6337F}" dt="2022-09-22T05:46:45.812" v="90"/>
          <ac:spMkLst>
            <pc:docMk/>
            <pc:sldMk cId="716120108" sldId="283"/>
            <ac:spMk id="2" creationId="{1880DC7E-BDD0-9C09-6664-C0060BF1C763}"/>
          </ac:spMkLst>
        </pc:spChg>
        <pc:spChg chg="del">
          <ac:chgData name="Ridhi Kotak" userId="abf3ef09c9bd71dc" providerId="LiveId" clId="{9F04ABFE-FB8B-4DB4-A075-D92985A6337F}" dt="2022-09-22T05:47:23.367" v="91" actId="22"/>
          <ac:spMkLst>
            <pc:docMk/>
            <pc:sldMk cId="716120108" sldId="283"/>
            <ac:spMk id="3" creationId="{C9B43F46-5614-C065-91B9-A73EC2034EFA}"/>
          </ac:spMkLst>
        </pc:spChg>
        <pc:picChg chg="add mod ord">
          <ac:chgData name="Ridhi Kotak" userId="abf3ef09c9bd71dc" providerId="LiveId" clId="{9F04ABFE-FB8B-4DB4-A075-D92985A6337F}" dt="2022-09-22T05:47:23.367" v="91" actId="22"/>
          <ac:picMkLst>
            <pc:docMk/>
            <pc:sldMk cId="716120108" sldId="283"/>
            <ac:picMk id="5" creationId="{C904E225-2C47-E2DC-C608-4D36F458BBC2}"/>
          </ac:picMkLst>
        </pc:picChg>
      </pc:sldChg>
      <pc:sldChg chg="addSp delSp modSp new mod">
        <pc:chgData name="Ridhi Kotak" userId="abf3ef09c9bd71dc" providerId="LiveId" clId="{9F04ABFE-FB8B-4DB4-A075-D92985A6337F}" dt="2022-09-22T05:49:51.672" v="104" actId="22"/>
        <pc:sldMkLst>
          <pc:docMk/>
          <pc:sldMk cId="1895259013" sldId="284"/>
        </pc:sldMkLst>
        <pc:spChg chg="mod">
          <ac:chgData name="Ridhi Kotak" userId="abf3ef09c9bd71dc" providerId="LiveId" clId="{9F04ABFE-FB8B-4DB4-A075-D92985A6337F}" dt="2022-09-22T05:49:36.893" v="103"/>
          <ac:spMkLst>
            <pc:docMk/>
            <pc:sldMk cId="1895259013" sldId="284"/>
            <ac:spMk id="2" creationId="{78BDE014-49CE-0880-89A1-23800062A9D8}"/>
          </ac:spMkLst>
        </pc:spChg>
        <pc:spChg chg="del">
          <ac:chgData name="Ridhi Kotak" userId="abf3ef09c9bd71dc" providerId="LiveId" clId="{9F04ABFE-FB8B-4DB4-A075-D92985A6337F}" dt="2022-09-22T05:49:51.672" v="104" actId="22"/>
          <ac:spMkLst>
            <pc:docMk/>
            <pc:sldMk cId="1895259013" sldId="284"/>
            <ac:spMk id="3" creationId="{D1882E81-1AA2-E99B-B21E-E0BA22393A25}"/>
          </ac:spMkLst>
        </pc:spChg>
        <pc:picChg chg="add mod ord">
          <ac:chgData name="Ridhi Kotak" userId="abf3ef09c9bd71dc" providerId="LiveId" clId="{9F04ABFE-FB8B-4DB4-A075-D92985A6337F}" dt="2022-09-22T05:49:51.672" v="104" actId="22"/>
          <ac:picMkLst>
            <pc:docMk/>
            <pc:sldMk cId="1895259013" sldId="284"/>
            <ac:picMk id="5" creationId="{AECBE4DA-F92B-890A-BAAB-26C4A96372F6}"/>
          </ac:picMkLst>
        </pc:picChg>
      </pc:sldChg>
      <pc:sldChg chg="new del">
        <pc:chgData name="Ridhi Kotak" userId="abf3ef09c9bd71dc" providerId="LiveId" clId="{9F04ABFE-FB8B-4DB4-A075-D92985A6337F}" dt="2022-09-22T05:49:00.989" v="101" actId="47"/>
        <pc:sldMkLst>
          <pc:docMk/>
          <pc:sldMk cId="2380465155" sldId="284"/>
        </pc:sldMkLst>
      </pc:sldChg>
      <pc:sldChg chg="addSp delSp modSp new mod ord">
        <pc:chgData name="Ridhi Kotak" userId="abf3ef09c9bd71dc" providerId="LiveId" clId="{9F04ABFE-FB8B-4DB4-A075-D92985A6337F}" dt="2022-09-22T05:50:39.241" v="109" actId="22"/>
        <pc:sldMkLst>
          <pc:docMk/>
          <pc:sldMk cId="1739220786" sldId="285"/>
        </pc:sldMkLst>
        <pc:spChg chg="mod">
          <ac:chgData name="Ridhi Kotak" userId="abf3ef09c9bd71dc" providerId="LiveId" clId="{9F04ABFE-FB8B-4DB4-A075-D92985A6337F}" dt="2022-09-22T05:50:23.771" v="108"/>
          <ac:spMkLst>
            <pc:docMk/>
            <pc:sldMk cId="1739220786" sldId="285"/>
            <ac:spMk id="2" creationId="{D9158646-359B-F9CE-D5AD-C234E6E7F748}"/>
          </ac:spMkLst>
        </pc:spChg>
        <pc:spChg chg="del">
          <ac:chgData name="Ridhi Kotak" userId="abf3ef09c9bd71dc" providerId="LiveId" clId="{9F04ABFE-FB8B-4DB4-A075-D92985A6337F}" dt="2022-09-22T05:50:39.241" v="109" actId="22"/>
          <ac:spMkLst>
            <pc:docMk/>
            <pc:sldMk cId="1739220786" sldId="285"/>
            <ac:spMk id="3" creationId="{D8B93A2E-3A19-85DE-D63B-A4569729378E}"/>
          </ac:spMkLst>
        </pc:spChg>
        <pc:picChg chg="add mod ord">
          <ac:chgData name="Ridhi Kotak" userId="abf3ef09c9bd71dc" providerId="LiveId" clId="{9F04ABFE-FB8B-4DB4-A075-D92985A6337F}" dt="2022-09-22T05:50:39.241" v="109" actId="22"/>
          <ac:picMkLst>
            <pc:docMk/>
            <pc:sldMk cId="1739220786" sldId="285"/>
            <ac:picMk id="5" creationId="{8391C880-5984-26E6-74E1-76129FC6D2D7}"/>
          </ac:picMkLst>
        </pc:picChg>
      </pc:sldChg>
      <pc:sldChg chg="modSp new mod">
        <pc:chgData name="Ridhi Kotak" userId="abf3ef09c9bd71dc" providerId="LiveId" clId="{9F04ABFE-FB8B-4DB4-A075-D92985A6337F}" dt="2022-09-22T05:51:35.417" v="112"/>
        <pc:sldMkLst>
          <pc:docMk/>
          <pc:sldMk cId="1942179937" sldId="286"/>
        </pc:sldMkLst>
        <pc:spChg chg="mod">
          <ac:chgData name="Ridhi Kotak" userId="abf3ef09c9bd71dc" providerId="LiveId" clId="{9F04ABFE-FB8B-4DB4-A075-D92985A6337F}" dt="2022-09-22T05:51:28.869" v="111"/>
          <ac:spMkLst>
            <pc:docMk/>
            <pc:sldMk cId="1942179937" sldId="286"/>
            <ac:spMk id="2" creationId="{04FAB30C-D2D3-D53F-DF11-A5C8322FA2EA}"/>
          </ac:spMkLst>
        </pc:spChg>
        <pc:spChg chg="mod">
          <ac:chgData name="Ridhi Kotak" userId="abf3ef09c9bd71dc" providerId="LiveId" clId="{9F04ABFE-FB8B-4DB4-A075-D92985A6337F}" dt="2022-09-22T05:51:35.417" v="112"/>
          <ac:spMkLst>
            <pc:docMk/>
            <pc:sldMk cId="1942179937" sldId="286"/>
            <ac:spMk id="3" creationId="{31779D22-3D7A-8DA8-6D97-5979DF029FBC}"/>
          </ac:spMkLst>
        </pc:spChg>
      </pc:sldChg>
      <pc:sldChg chg="modSp mod">
        <pc:chgData name="Ridhi Kotak" userId="abf3ef09c9bd71dc" providerId="LiveId" clId="{9F04ABFE-FB8B-4DB4-A075-D92985A6337F}" dt="2022-09-27T09:19:46.811" v="203" actId="113"/>
        <pc:sldMkLst>
          <pc:docMk/>
          <pc:sldMk cId="3451860728" sldId="288"/>
        </pc:sldMkLst>
        <pc:spChg chg="mod">
          <ac:chgData name="Ridhi Kotak" userId="abf3ef09c9bd71dc" providerId="LiveId" clId="{9F04ABFE-FB8B-4DB4-A075-D92985A6337F}" dt="2022-09-27T09:19:46.811" v="203" actId="113"/>
          <ac:spMkLst>
            <pc:docMk/>
            <pc:sldMk cId="3451860728" sldId="288"/>
            <ac:spMk id="3" creationId="{D0A90F7D-1E87-6E49-C84E-D454BE13166D}"/>
          </ac:spMkLst>
        </pc:spChg>
      </pc:sldChg>
      <pc:sldChg chg="modSp mod">
        <pc:chgData name="Ridhi Kotak" userId="abf3ef09c9bd71dc" providerId="LiveId" clId="{9F04ABFE-FB8B-4DB4-A075-D92985A6337F}" dt="2022-09-27T09:19:17.830" v="202" actId="1036"/>
        <pc:sldMkLst>
          <pc:docMk/>
          <pc:sldMk cId="4060152680" sldId="289"/>
        </pc:sldMkLst>
        <pc:picChg chg="mod">
          <ac:chgData name="Ridhi Kotak" userId="abf3ef09c9bd71dc" providerId="LiveId" clId="{9F04ABFE-FB8B-4DB4-A075-D92985A6337F}" dt="2022-09-27T09:19:17.830" v="202" actId="1036"/>
          <ac:picMkLst>
            <pc:docMk/>
            <pc:sldMk cId="4060152680" sldId="289"/>
            <ac:picMk id="5" creationId="{D6A1B9B5-5F4A-97C1-4D7D-8A1F344C0D11}"/>
          </ac:picMkLst>
        </pc:picChg>
      </pc:sldChg>
      <pc:sldChg chg="modSp new mod ord">
        <pc:chgData name="Ridhi Kotak" userId="abf3ef09c9bd71dc" providerId="LiveId" clId="{9F04ABFE-FB8B-4DB4-A075-D92985A6337F}" dt="2022-09-26T05:06:41.097" v="131"/>
        <pc:sldMkLst>
          <pc:docMk/>
          <pc:sldMk cId="937574845" sldId="290"/>
        </pc:sldMkLst>
        <pc:spChg chg="mod">
          <ac:chgData name="Ridhi Kotak" userId="abf3ef09c9bd71dc" providerId="LiveId" clId="{9F04ABFE-FB8B-4DB4-A075-D92985A6337F}" dt="2022-09-26T05:06:05.481" v="122"/>
          <ac:spMkLst>
            <pc:docMk/>
            <pc:sldMk cId="937574845" sldId="290"/>
            <ac:spMk id="2" creationId="{287316BE-8081-171B-50E1-9DD872F8AE81}"/>
          </ac:spMkLst>
        </pc:spChg>
        <pc:spChg chg="mod">
          <ac:chgData name="Ridhi Kotak" userId="abf3ef09c9bd71dc" providerId="LiveId" clId="{9F04ABFE-FB8B-4DB4-A075-D92985A6337F}" dt="2022-09-26T05:06:41.097" v="131"/>
          <ac:spMkLst>
            <pc:docMk/>
            <pc:sldMk cId="937574845" sldId="290"/>
            <ac:spMk id="3" creationId="{B5BD8B04-7769-35A7-BDD2-BCF201B28A06}"/>
          </ac:spMkLst>
        </pc:spChg>
      </pc:sldChg>
      <pc:sldChg chg="modSp new mod">
        <pc:chgData name="Ridhi Kotak" userId="abf3ef09c9bd71dc" providerId="LiveId" clId="{9F04ABFE-FB8B-4DB4-A075-D92985A6337F}" dt="2022-09-26T05:12:08.778" v="194" actId="255"/>
        <pc:sldMkLst>
          <pc:docMk/>
          <pc:sldMk cId="1336211608" sldId="291"/>
        </pc:sldMkLst>
        <pc:spChg chg="mod">
          <ac:chgData name="Ridhi Kotak" userId="abf3ef09c9bd71dc" providerId="LiveId" clId="{9F04ABFE-FB8B-4DB4-A075-D92985A6337F}" dt="2022-09-26T05:10:14.409" v="192"/>
          <ac:spMkLst>
            <pc:docMk/>
            <pc:sldMk cId="1336211608" sldId="291"/>
            <ac:spMk id="2" creationId="{15E46DDA-3ACC-A691-6B2C-8DAFDA18BC8D}"/>
          </ac:spMkLst>
        </pc:spChg>
        <pc:spChg chg="mod">
          <ac:chgData name="Ridhi Kotak" userId="abf3ef09c9bd71dc" providerId="LiveId" clId="{9F04ABFE-FB8B-4DB4-A075-D92985A6337F}" dt="2022-09-26T05:12:08.778" v="194" actId="255"/>
          <ac:spMkLst>
            <pc:docMk/>
            <pc:sldMk cId="1336211608" sldId="291"/>
            <ac:spMk id="3" creationId="{3145BB31-EE34-8064-399E-47663842336B}"/>
          </ac:spMkLst>
        </pc:spChg>
      </pc:sldChg>
      <pc:sldChg chg="modSp new mod">
        <pc:chgData name="Ridhi Kotak" userId="abf3ef09c9bd71dc" providerId="LiveId" clId="{9F04ABFE-FB8B-4DB4-A075-D92985A6337F}" dt="2022-09-26T05:12:22.146" v="195" actId="255"/>
        <pc:sldMkLst>
          <pc:docMk/>
          <pc:sldMk cId="563351240" sldId="292"/>
        </pc:sldMkLst>
        <pc:spChg chg="mod">
          <ac:chgData name="Ridhi Kotak" userId="abf3ef09c9bd71dc" providerId="LiveId" clId="{9F04ABFE-FB8B-4DB4-A075-D92985A6337F}" dt="2022-09-26T05:10:20.078" v="193"/>
          <ac:spMkLst>
            <pc:docMk/>
            <pc:sldMk cId="563351240" sldId="292"/>
            <ac:spMk id="2" creationId="{6B5B7FCE-A072-491D-0457-E32A01003D33}"/>
          </ac:spMkLst>
        </pc:spChg>
        <pc:spChg chg="mod">
          <ac:chgData name="Ridhi Kotak" userId="abf3ef09c9bd71dc" providerId="LiveId" clId="{9F04ABFE-FB8B-4DB4-A075-D92985A6337F}" dt="2022-09-26T05:12:22.146" v="195" actId="255"/>
          <ac:spMkLst>
            <pc:docMk/>
            <pc:sldMk cId="563351240" sldId="292"/>
            <ac:spMk id="3" creationId="{1AA88273-AC75-63EE-D183-7006465E32C4}"/>
          </ac:spMkLst>
        </pc:spChg>
      </pc:sldChg>
      <pc:sldChg chg="modSp new mod">
        <pc:chgData name="Ridhi Kotak" userId="abf3ef09c9bd71dc" providerId="LiveId" clId="{9F04ABFE-FB8B-4DB4-A075-D92985A6337F}" dt="2022-09-29T05:51:04.020" v="211" actId="27636"/>
        <pc:sldMkLst>
          <pc:docMk/>
          <pc:sldMk cId="317282238" sldId="293"/>
        </pc:sldMkLst>
        <pc:spChg chg="mod">
          <ac:chgData name="Ridhi Kotak" userId="abf3ef09c9bd71dc" providerId="LiveId" clId="{9F04ABFE-FB8B-4DB4-A075-D92985A6337F}" dt="2022-09-29T05:50:45.332" v="209"/>
          <ac:spMkLst>
            <pc:docMk/>
            <pc:sldMk cId="317282238" sldId="293"/>
            <ac:spMk id="2" creationId="{BC34A8FC-C29F-12B6-DA6F-2A50FF8665F4}"/>
          </ac:spMkLst>
        </pc:spChg>
        <pc:spChg chg="mod">
          <ac:chgData name="Ridhi Kotak" userId="abf3ef09c9bd71dc" providerId="LiveId" clId="{9F04ABFE-FB8B-4DB4-A075-D92985A6337F}" dt="2022-09-29T05:51:04.020" v="211" actId="27636"/>
          <ac:spMkLst>
            <pc:docMk/>
            <pc:sldMk cId="317282238" sldId="293"/>
            <ac:spMk id="3" creationId="{1A4200E6-7D40-E61F-DA17-049E4FE222BD}"/>
          </ac:spMkLst>
        </pc:spChg>
      </pc:sldChg>
      <pc:sldChg chg="new del">
        <pc:chgData name="Ridhi Kotak" userId="abf3ef09c9bd71dc" providerId="LiveId" clId="{9F04ABFE-FB8B-4DB4-A075-D92985A6337F}" dt="2022-09-27T08:10:58.014" v="199" actId="680"/>
        <pc:sldMkLst>
          <pc:docMk/>
          <pc:sldMk cId="2596200677" sldId="293"/>
        </pc:sldMkLst>
      </pc:sldChg>
      <pc:sldChg chg="modSp new mod">
        <pc:chgData name="Ridhi Kotak" userId="abf3ef09c9bd71dc" providerId="LiveId" clId="{9F04ABFE-FB8B-4DB4-A075-D92985A6337F}" dt="2022-09-29T05:51:27.203" v="223" actId="20577"/>
        <pc:sldMkLst>
          <pc:docMk/>
          <pc:sldMk cId="1465903116" sldId="294"/>
        </pc:sldMkLst>
        <pc:spChg chg="mod">
          <ac:chgData name="Ridhi Kotak" userId="abf3ef09c9bd71dc" providerId="LiveId" clId="{9F04ABFE-FB8B-4DB4-A075-D92985A6337F}" dt="2022-09-29T05:51:27.203" v="223" actId="20577"/>
          <ac:spMkLst>
            <pc:docMk/>
            <pc:sldMk cId="1465903116" sldId="294"/>
            <ac:spMk id="2" creationId="{47A1DF19-ACBB-174A-E7DC-9B7CD6035A9E}"/>
          </ac:spMkLst>
        </pc:spChg>
        <pc:spChg chg="mod">
          <ac:chgData name="Ridhi Kotak" userId="abf3ef09c9bd71dc" providerId="LiveId" clId="{9F04ABFE-FB8B-4DB4-A075-D92985A6337F}" dt="2022-09-29T05:51:21.071" v="213"/>
          <ac:spMkLst>
            <pc:docMk/>
            <pc:sldMk cId="1465903116" sldId="294"/>
            <ac:spMk id="3" creationId="{3818E38A-0714-3E4E-DE7B-C65A4237F0A8}"/>
          </ac:spMkLst>
        </pc:spChg>
      </pc:sldChg>
      <pc:sldChg chg="modSp new mod">
        <pc:chgData name="Ridhi Kotak" userId="abf3ef09c9bd71dc" providerId="LiveId" clId="{9F04ABFE-FB8B-4DB4-A075-D92985A6337F}" dt="2022-09-29T05:52:42.643" v="246" actId="123"/>
        <pc:sldMkLst>
          <pc:docMk/>
          <pc:sldMk cId="2164833635" sldId="295"/>
        </pc:sldMkLst>
        <pc:spChg chg="mod">
          <ac:chgData name="Ridhi Kotak" userId="abf3ef09c9bd71dc" providerId="LiveId" clId="{9F04ABFE-FB8B-4DB4-A075-D92985A6337F}" dt="2022-09-29T05:51:50.072" v="239" actId="5793"/>
          <ac:spMkLst>
            <pc:docMk/>
            <pc:sldMk cId="2164833635" sldId="295"/>
            <ac:spMk id="2" creationId="{5B5484BA-DBC9-29C1-FE38-A7D10BC0375E}"/>
          </ac:spMkLst>
        </pc:spChg>
        <pc:spChg chg="mod">
          <ac:chgData name="Ridhi Kotak" userId="abf3ef09c9bd71dc" providerId="LiveId" clId="{9F04ABFE-FB8B-4DB4-A075-D92985A6337F}" dt="2022-09-29T05:52:42.643" v="246" actId="123"/>
          <ac:spMkLst>
            <pc:docMk/>
            <pc:sldMk cId="2164833635" sldId="295"/>
            <ac:spMk id="3" creationId="{B6113E29-0B34-EE3D-B4FE-2DC383B81884}"/>
          </ac:spMkLst>
        </pc:spChg>
      </pc:sldChg>
      <pc:sldChg chg="modSp new mod">
        <pc:chgData name="Ridhi Kotak" userId="abf3ef09c9bd71dc" providerId="LiveId" clId="{9F04ABFE-FB8B-4DB4-A075-D92985A6337F}" dt="2022-09-29T05:53:33.874" v="265" actId="27636"/>
        <pc:sldMkLst>
          <pc:docMk/>
          <pc:sldMk cId="255195663" sldId="296"/>
        </pc:sldMkLst>
        <pc:spChg chg="mod">
          <ac:chgData name="Ridhi Kotak" userId="abf3ef09c9bd71dc" providerId="LiveId" clId="{9F04ABFE-FB8B-4DB4-A075-D92985A6337F}" dt="2022-09-29T05:53:07.395" v="259" actId="20577"/>
          <ac:spMkLst>
            <pc:docMk/>
            <pc:sldMk cId="255195663" sldId="296"/>
            <ac:spMk id="2" creationId="{40EE85F7-C1BA-CA67-E8F5-3641E24077BA}"/>
          </ac:spMkLst>
        </pc:spChg>
        <pc:spChg chg="mod">
          <ac:chgData name="Ridhi Kotak" userId="abf3ef09c9bd71dc" providerId="LiveId" clId="{9F04ABFE-FB8B-4DB4-A075-D92985A6337F}" dt="2022-09-29T05:53:33.874" v="265" actId="27636"/>
          <ac:spMkLst>
            <pc:docMk/>
            <pc:sldMk cId="255195663" sldId="296"/>
            <ac:spMk id="3" creationId="{5A9C08C8-75B6-7DBD-D7B5-AF91C5FF410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F21616-8455-46B5-9EDE-6C9960BA5CC8}"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IN"/>
        </a:p>
      </dgm:t>
    </dgm:pt>
    <dgm:pt modelId="{7D4AFCF8-320A-453C-8A19-FD78C6DA1241}">
      <dgm:prSet phldrT="[Text]"/>
      <dgm:spPr/>
      <dgm:t>
        <a:bodyPr/>
        <a:lstStyle/>
        <a:p>
          <a:r>
            <a:rPr lang="en-US" dirty="0"/>
            <a:t>Lists</a:t>
          </a:r>
          <a:endParaRPr lang="en-IN" dirty="0"/>
        </a:p>
      </dgm:t>
    </dgm:pt>
    <dgm:pt modelId="{0D567F7F-82F0-44E2-A45D-291932A7571D}" type="parTrans" cxnId="{9BB702C6-B0C3-41F6-9517-92FD42BF6655}">
      <dgm:prSet/>
      <dgm:spPr/>
      <dgm:t>
        <a:bodyPr/>
        <a:lstStyle/>
        <a:p>
          <a:endParaRPr lang="en-IN"/>
        </a:p>
      </dgm:t>
    </dgm:pt>
    <dgm:pt modelId="{2A1B8523-C07A-4A8C-AB33-6FDFFB0C3DC8}" type="sibTrans" cxnId="{9BB702C6-B0C3-41F6-9517-92FD42BF6655}">
      <dgm:prSet/>
      <dgm:spPr/>
      <dgm:t>
        <a:bodyPr/>
        <a:lstStyle/>
        <a:p>
          <a:endParaRPr lang="en-IN"/>
        </a:p>
      </dgm:t>
    </dgm:pt>
    <dgm:pt modelId="{9F099BCB-8B0B-4278-8CE5-3E4422AD3B44}">
      <dgm:prSet phldrT="[Text]"/>
      <dgm:spPr/>
      <dgm:t>
        <a:bodyPr/>
        <a:lstStyle/>
        <a:p>
          <a:r>
            <a:rPr lang="en-US" dirty="0"/>
            <a:t>Unordered list</a:t>
          </a:r>
          <a:endParaRPr lang="en-IN" dirty="0"/>
        </a:p>
      </dgm:t>
    </dgm:pt>
    <dgm:pt modelId="{AFE838A4-8138-4BFA-98F7-F8122D1AF263}" type="parTrans" cxnId="{4AAD0FE0-C74B-4C97-AC16-E25C093E4CAE}">
      <dgm:prSet/>
      <dgm:spPr/>
      <dgm:t>
        <a:bodyPr/>
        <a:lstStyle/>
        <a:p>
          <a:endParaRPr lang="en-IN"/>
        </a:p>
      </dgm:t>
    </dgm:pt>
    <dgm:pt modelId="{A046F598-C04E-4302-8D8E-09FC583E01AA}" type="sibTrans" cxnId="{4AAD0FE0-C74B-4C97-AC16-E25C093E4CAE}">
      <dgm:prSet/>
      <dgm:spPr/>
      <dgm:t>
        <a:bodyPr/>
        <a:lstStyle/>
        <a:p>
          <a:endParaRPr lang="en-IN"/>
        </a:p>
      </dgm:t>
    </dgm:pt>
    <dgm:pt modelId="{1AD15C9B-0905-4ED9-B7A9-1F9A71112946}">
      <dgm:prSet phldrT="[Text]"/>
      <dgm:spPr/>
      <dgm:t>
        <a:bodyPr/>
        <a:lstStyle/>
        <a:p>
          <a:r>
            <a:rPr lang="en-US" dirty="0"/>
            <a:t>Ordered List</a:t>
          </a:r>
          <a:endParaRPr lang="en-IN" dirty="0"/>
        </a:p>
      </dgm:t>
    </dgm:pt>
    <dgm:pt modelId="{48F6F73E-EDB1-47A2-9DBA-A23F9CA84FEF}" type="parTrans" cxnId="{8494607F-D86A-4FBA-A20F-DAE302B8B62C}">
      <dgm:prSet/>
      <dgm:spPr/>
      <dgm:t>
        <a:bodyPr/>
        <a:lstStyle/>
        <a:p>
          <a:endParaRPr lang="en-IN"/>
        </a:p>
      </dgm:t>
    </dgm:pt>
    <dgm:pt modelId="{D0F7FF2A-B131-4D84-9C9D-430E182FF0C2}" type="sibTrans" cxnId="{8494607F-D86A-4FBA-A20F-DAE302B8B62C}">
      <dgm:prSet/>
      <dgm:spPr/>
      <dgm:t>
        <a:bodyPr/>
        <a:lstStyle/>
        <a:p>
          <a:endParaRPr lang="en-IN"/>
        </a:p>
      </dgm:t>
    </dgm:pt>
    <dgm:pt modelId="{83B26866-7E2E-4A7B-9F02-906CC18DC2E3}">
      <dgm:prSet phldrT="[Text]"/>
      <dgm:spPr/>
      <dgm:t>
        <a:bodyPr/>
        <a:lstStyle/>
        <a:p>
          <a:r>
            <a:rPr lang="en-US" dirty="0"/>
            <a:t>Nested List</a:t>
          </a:r>
          <a:endParaRPr lang="en-IN" dirty="0"/>
        </a:p>
      </dgm:t>
    </dgm:pt>
    <dgm:pt modelId="{44E26A25-E816-469C-8BA9-DB23FD67DFB6}" type="parTrans" cxnId="{95D49238-AA8A-47E3-A29C-708882B3B1B2}">
      <dgm:prSet/>
      <dgm:spPr/>
      <dgm:t>
        <a:bodyPr/>
        <a:lstStyle/>
        <a:p>
          <a:endParaRPr lang="en-IN"/>
        </a:p>
      </dgm:t>
    </dgm:pt>
    <dgm:pt modelId="{17743609-1703-4EF2-8E34-2A70BF015BED}" type="sibTrans" cxnId="{95D49238-AA8A-47E3-A29C-708882B3B1B2}">
      <dgm:prSet/>
      <dgm:spPr/>
      <dgm:t>
        <a:bodyPr/>
        <a:lstStyle/>
        <a:p>
          <a:endParaRPr lang="en-IN"/>
        </a:p>
      </dgm:t>
    </dgm:pt>
    <dgm:pt modelId="{68F21098-65B9-4BB9-B89E-555A33AA7FAB}">
      <dgm:prSet/>
      <dgm:spPr/>
      <dgm:t>
        <a:bodyPr/>
        <a:lstStyle/>
        <a:p>
          <a:r>
            <a:rPr lang="en-US" dirty="0"/>
            <a:t>Definition List</a:t>
          </a:r>
          <a:endParaRPr lang="en-IN" dirty="0"/>
        </a:p>
      </dgm:t>
    </dgm:pt>
    <dgm:pt modelId="{00B39CB7-CF19-4AE9-A578-3E6D8CD08292}" type="parTrans" cxnId="{220B36D5-BC00-4843-8A0E-E682F7F49CBA}">
      <dgm:prSet/>
      <dgm:spPr/>
      <dgm:t>
        <a:bodyPr/>
        <a:lstStyle/>
        <a:p>
          <a:endParaRPr lang="en-IN"/>
        </a:p>
      </dgm:t>
    </dgm:pt>
    <dgm:pt modelId="{CDF677BF-1820-49B1-A07F-D9808C87BF5B}" type="sibTrans" cxnId="{220B36D5-BC00-4843-8A0E-E682F7F49CBA}">
      <dgm:prSet/>
      <dgm:spPr/>
      <dgm:t>
        <a:bodyPr/>
        <a:lstStyle/>
        <a:p>
          <a:endParaRPr lang="en-IN"/>
        </a:p>
      </dgm:t>
    </dgm:pt>
    <dgm:pt modelId="{566E58B8-5FC9-4D39-B3CF-0DFA699049BD}" type="pres">
      <dgm:prSet presAssocID="{5EF21616-8455-46B5-9EDE-6C9960BA5CC8}" presName="hierChild1" presStyleCnt="0">
        <dgm:presLayoutVars>
          <dgm:orgChart val="1"/>
          <dgm:chPref val="1"/>
          <dgm:dir/>
          <dgm:animOne val="branch"/>
          <dgm:animLvl val="lvl"/>
          <dgm:resizeHandles/>
        </dgm:presLayoutVars>
      </dgm:prSet>
      <dgm:spPr/>
    </dgm:pt>
    <dgm:pt modelId="{FE8A4475-B73C-49AD-A102-58A3BBB4FF1A}" type="pres">
      <dgm:prSet presAssocID="{7D4AFCF8-320A-453C-8A19-FD78C6DA1241}" presName="hierRoot1" presStyleCnt="0">
        <dgm:presLayoutVars>
          <dgm:hierBranch val="init"/>
        </dgm:presLayoutVars>
      </dgm:prSet>
      <dgm:spPr/>
    </dgm:pt>
    <dgm:pt modelId="{8F1C2099-C7EE-4C51-9E71-F16BB5D409A7}" type="pres">
      <dgm:prSet presAssocID="{7D4AFCF8-320A-453C-8A19-FD78C6DA1241}" presName="rootComposite1" presStyleCnt="0"/>
      <dgm:spPr/>
    </dgm:pt>
    <dgm:pt modelId="{89341C7D-CE09-4FEB-A9B9-CA2E247338C9}" type="pres">
      <dgm:prSet presAssocID="{7D4AFCF8-320A-453C-8A19-FD78C6DA1241}" presName="rootText1" presStyleLbl="node0" presStyleIdx="0" presStyleCnt="1">
        <dgm:presLayoutVars>
          <dgm:chPref val="3"/>
        </dgm:presLayoutVars>
      </dgm:prSet>
      <dgm:spPr/>
    </dgm:pt>
    <dgm:pt modelId="{22102158-C0E2-4E8D-9CD8-3FD981E7A4A5}" type="pres">
      <dgm:prSet presAssocID="{7D4AFCF8-320A-453C-8A19-FD78C6DA1241}" presName="rootConnector1" presStyleLbl="node1" presStyleIdx="0" presStyleCnt="0"/>
      <dgm:spPr/>
    </dgm:pt>
    <dgm:pt modelId="{BA996ED9-500D-469F-85D3-89D7DFC2D402}" type="pres">
      <dgm:prSet presAssocID="{7D4AFCF8-320A-453C-8A19-FD78C6DA1241}" presName="hierChild2" presStyleCnt="0"/>
      <dgm:spPr/>
    </dgm:pt>
    <dgm:pt modelId="{2389E3CE-F4C7-4A64-A2BC-82706B5BF131}" type="pres">
      <dgm:prSet presAssocID="{AFE838A4-8138-4BFA-98F7-F8122D1AF263}" presName="Name37" presStyleLbl="parChTrans1D2" presStyleIdx="0" presStyleCnt="4"/>
      <dgm:spPr/>
    </dgm:pt>
    <dgm:pt modelId="{E12A313E-8089-4F7E-871E-E88EF9F2893B}" type="pres">
      <dgm:prSet presAssocID="{9F099BCB-8B0B-4278-8CE5-3E4422AD3B44}" presName="hierRoot2" presStyleCnt="0">
        <dgm:presLayoutVars>
          <dgm:hierBranch val="init"/>
        </dgm:presLayoutVars>
      </dgm:prSet>
      <dgm:spPr/>
    </dgm:pt>
    <dgm:pt modelId="{D2DC894F-A4CD-4C35-A249-2D175B6099D5}" type="pres">
      <dgm:prSet presAssocID="{9F099BCB-8B0B-4278-8CE5-3E4422AD3B44}" presName="rootComposite" presStyleCnt="0"/>
      <dgm:spPr/>
    </dgm:pt>
    <dgm:pt modelId="{3B4D9FE5-5195-477A-9D99-6EE0DD7BD1F1}" type="pres">
      <dgm:prSet presAssocID="{9F099BCB-8B0B-4278-8CE5-3E4422AD3B44}" presName="rootText" presStyleLbl="node2" presStyleIdx="0" presStyleCnt="4">
        <dgm:presLayoutVars>
          <dgm:chPref val="3"/>
        </dgm:presLayoutVars>
      </dgm:prSet>
      <dgm:spPr/>
    </dgm:pt>
    <dgm:pt modelId="{8BABE157-7AE7-44DB-A7EF-04C186CA649D}" type="pres">
      <dgm:prSet presAssocID="{9F099BCB-8B0B-4278-8CE5-3E4422AD3B44}" presName="rootConnector" presStyleLbl="node2" presStyleIdx="0" presStyleCnt="4"/>
      <dgm:spPr/>
    </dgm:pt>
    <dgm:pt modelId="{1250CF37-85F3-4CEE-9905-CAA279B7CB41}" type="pres">
      <dgm:prSet presAssocID="{9F099BCB-8B0B-4278-8CE5-3E4422AD3B44}" presName="hierChild4" presStyleCnt="0"/>
      <dgm:spPr/>
    </dgm:pt>
    <dgm:pt modelId="{ABDB3DF9-524D-46F0-AF23-ED70CA2D0B50}" type="pres">
      <dgm:prSet presAssocID="{9F099BCB-8B0B-4278-8CE5-3E4422AD3B44}" presName="hierChild5" presStyleCnt="0"/>
      <dgm:spPr/>
    </dgm:pt>
    <dgm:pt modelId="{E6A0857F-980F-468F-B6F0-635D0EC8EC9B}" type="pres">
      <dgm:prSet presAssocID="{48F6F73E-EDB1-47A2-9DBA-A23F9CA84FEF}" presName="Name37" presStyleLbl="parChTrans1D2" presStyleIdx="1" presStyleCnt="4"/>
      <dgm:spPr/>
    </dgm:pt>
    <dgm:pt modelId="{716C324F-EA85-43A2-8F11-7DE4CAFDCC78}" type="pres">
      <dgm:prSet presAssocID="{1AD15C9B-0905-4ED9-B7A9-1F9A71112946}" presName="hierRoot2" presStyleCnt="0">
        <dgm:presLayoutVars>
          <dgm:hierBranch val="init"/>
        </dgm:presLayoutVars>
      </dgm:prSet>
      <dgm:spPr/>
    </dgm:pt>
    <dgm:pt modelId="{1D2FB5F9-787D-411B-9CB8-734E1C8D80C4}" type="pres">
      <dgm:prSet presAssocID="{1AD15C9B-0905-4ED9-B7A9-1F9A71112946}" presName="rootComposite" presStyleCnt="0"/>
      <dgm:spPr/>
    </dgm:pt>
    <dgm:pt modelId="{7EF018DE-2BCA-4EEF-8A61-961604E21225}" type="pres">
      <dgm:prSet presAssocID="{1AD15C9B-0905-4ED9-B7A9-1F9A71112946}" presName="rootText" presStyleLbl="node2" presStyleIdx="1" presStyleCnt="4">
        <dgm:presLayoutVars>
          <dgm:chPref val="3"/>
        </dgm:presLayoutVars>
      </dgm:prSet>
      <dgm:spPr/>
    </dgm:pt>
    <dgm:pt modelId="{4B3BE8AD-A049-4170-B4DD-580BDAE84AA1}" type="pres">
      <dgm:prSet presAssocID="{1AD15C9B-0905-4ED9-B7A9-1F9A71112946}" presName="rootConnector" presStyleLbl="node2" presStyleIdx="1" presStyleCnt="4"/>
      <dgm:spPr/>
    </dgm:pt>
    <dgm:pt modelId="{EA9AAA80-CD42-495A-80DE-547A80B6E0D5}" type="pres">
      <dgm:prSet presAssocID="{1AD15C9B-0905-4ED9-B7A9-1F9A71112946}" presName="hierChild4" presStyleCnt="0"/>
      <dgm:spPr/>
    </dgm:pt>
    <dgm:pt modelId="{E11F65F9-F87E-411D-8D9B-8D23E32FF82D}" type="pres">
      <dgm:prSet presAssocID="{1AD15C9B-0905-4ED9-B7A9-1F9A71112946}" presName="hierChild5" presStyleCnt="0"/>
      <dgm:spPr/>
    </dgm:pt>
    <dgm:pt modelId="{DF26D539-1125-416B-BA93-67C887482158}" type="pres">
      <dgm:prSet presAssocID="{44E26A25-E816-469C-8BA9-DB23FD67DFB6}" presName="Name37" presStyleLbl="parChTrans1D2" presStyleIdx="2" presStyleCnt="4"/>
      <dgm:spPr/>
    </dgm:pt>
    <dgm:pt modelId="{AE2482A5-8B7A-45F4-8245-E205CAF5FC16}" type="pres">
      <dgm:prSet presAssocID="{83B26866-7E2E-4A7B-9F02-906CC18DC2E3}" presName="hierRoot2" presStyleCnt="0">
        <dgm:presLayoutVars>
          <dgm:hierBranch val="init"/>
        </dgm:presLayoutVars>
      </dgm:prSet>
      <dgm:spPr/>
    </dgm:pt>
    <dgm:pt modelId="{35C66E42-C95C-44F3-ABFA-7BCB19CA8D25}" type="pres">
      <dgm:prSet presAssocID="{83B26866-7E2E-4A7B-9F02-906CC18DC2E3}" presName="rootComposite" presStyleCnt="0"/>
      <dgm:spPr/>
    </dgm:pt>
    <dgm:pt modelId="{E5A10C48-480B-4CA5-B237-AC8AD359AF07}" type="pres">
      <dgm:prSet presAssocID="{83B26866-7E2E-4A7B-9F02-906CC18DC2E3}" presName="rootText" presStyleLbl="node2" presStyleIdx="2" presStyleCnt="4">
        <dgm:presLayoutVars>
          <dgm:chPref val="3"/>
        </dgm:presLayoutVars>
      </dgm:prSet>
      <dgm:spPr/>
    </dgm:pt>
    <dgm:pt modelId="{14B42BEC-E2ED-4725-B979-0CBAC79D8A6F}" type="pres">
      <dgm:prSet presAssocID="{83B26866-7E2E-4A7B-9F02-906CC18DC2E3}" presName="rootConnector" presStyleLbl="node2" presStyleIdx="2" presStyleCnt="4"/>
      <dgm:spPr/>
    </dgm:pt>
    <dgm:pt modelId="{CED09F2C-AD64-48AA-9720-49BB72A8B611}" type="pres">
      <dgm:prSet presAssocID="{83B26866-7E2E-4A7B-9F02-906CC18DC2E3}" presName="hierChild4" presStyleCnt="0"/>
      <dgm:spPr/>
    </dgm:pt>
    <dgm:pt modelId="{22C8ADB9-9DA7-4083-9EA1-B5B686F88A8B}" type="pres">
      <dgm:prSet presAssocID="{83B26866-7E2E-4A7B-9F02-906CC18DC2E3}" presName="hierChild5" presStyleCnt="0"/>
      <dgm:spPr/>
    </dgm:pt>
    <dgm:pt modelId="{0FE99FDA-4B39-4397-A72C-F3BA39B04D70}" type="pres">
      <dgm:prSet presAssocID="{00B39CB7-CF19-4AE9-A578-3E6D8CD08292}" presName="Name37" presStyleLbl="parChTrans1D2" presStyleIdx="3" presStyleCnt="4"/>
      <dgm:spPr/>
    </dgm:pt>
    <dgm:pt modelId="{58E3CA7A-C43F-44D1-9912-ABD1A759105A}" type="pres">
      <dgm:prSet presAssocID="{68F21098-65B9-4BB9-B89E-555A33AA7FAB}" presName="hierRoot2" presStyleCnt="0">
        <dgm:presLayoutVars>
          <dgm:hierBranch val="init"/>
        </dgm:presLayoutVars>
      </dgm:prSet>
      <dgm:spPr/>
    </dgm:pt>
    <dgm:pt modelId="{98C2A339-2E66-4212-ADFE-DF737634C023}" type="pres">
      <dgm:prSet presAssocID="{68F21098-65B9-4BB9-B89E-555A33AA7FAB}" presName="rootComposite" presStyleCnt="0"/>
      <dgm:spPr/>
    </dgm:pt>
    <dgm:pt modelId="{CFBD9DCB-4FB5-467D-9517-02F4C83819F9}" type="pres">
      <dgm:prSet presAssocID="{68F21098-65B9-4BB9-B89E-555A33AA7FAB}" presName="rootText" presStyleLbl="node2" presStyleIdx="3" presStyleCnt="4">
        <dgm:presLayoutVars>
          <dgm:chPref val="3"/>
        </dgm:presLayoutVars>
      </dgm:prSet>
      <dgm:spPr/>
    </dgm:pt>
    <dgm:pt modelId="{DF94690D-6B11-41B8-9271-3251D66B7FB3}" type="pres">
      <dgm:prSet presAssocID="{68F21098-65B9-4BB9-B89E-555A33AA7FAB}" presName="rootConnector" presStyleLbl="node2" presStyleIdx="3" presStyleCnt="4"/>
      <dgm:spPr/>
    </dgm:pt>
    <dgm:pt modelId="{1A18E239-9DEA-4149-9343-7BA2BEF9C960}" type="pres">
      <dgm:prSet presAssocID="{68F21098-65B9-4BB9-B89E-555A33AA7FAB}" presName="hierChild4" presStyleCnt="0"/>
      <dgm:spPr/>
    </dgm:pt>
    <dgm:pt modelId="{81183B7D-1DD2-4F86-B6A1-FB2679D99FAB}" type="pres">
      <dgm:prSet presAssocID="{68F21098-65B9-4BB9-B89E-555A33AA7FAB}" presName="hierChild5" presStyleCnt="0"/>
      <dgm:spPr/>
    </dgm:pt>
    <dgm:pt modelId="{01D7BDA7-3343-4D7F-88F6-275C398EAD55}" type="pres">
      <dgm:prSet presAssocID="{7D4AFCF8-320A-453C-8A19-FD78C6DA1241}" presName="hierChild3" presStyleCnt="0"/>
      <dgm:spPr/>
    </dgm:pt>
  </dgm:ptLst>
  <dgm:cxnLst>
    <dgm:cxn modelId="{E7254A06-F636-4B8A-8ECC-333AC02DB0AC}" type="presOf" srcId="{AFE838A4-8138-4BFA-98F7-F8122D1AF263}" destId="{2389E3CE-F4C7-4A64-A2BC-82706B5BF131}" srcOrd="0" destOrd="0" presId="urn:microsoft.com/office/officeart/2005/8/layout/orgChart1"/>
    <dgm:cxn modelId="{D2343816-CE29-4F25-9776-23E3D6020726}" type="presOf" srcId="{00B39CB7-CF19-4AE9-A578-3E6D8CD08292}" destId="{0FE99FDA-4B39-4397-A72C-F3BA39B04D70}" srcOrd="0" destOrd="0" presId="urn:microsoft.com/office/officeart/2005/8/layout/orgChart1"/>
    <dgm:cxn modelId="{BF9E181F-E609-44DF-BB28-6A6E03DD089B}" type="presOf" srcId="{83B26866-7E2E-4A7B-9F02-906CC18DC2E3}" destId="{14B42BEC-E2ED-4725-B979-0CBAC79D8A6F}" srcOrd="1" destOrd="0" presId="urn:microsoft.com/office/officeart/2005/8/layout/orgChart1"/>
    <dgm:cxn modelId="{9883F52A-05B3-423F-B61A-548E5E9E1841}" type="presOf" srcId="{44E26A25-E816-469C-8BA9-DB23FD67DFB6}" destId="{DF26D539-1125-416B-BA93-67C887482158}" srcOrd="0" destOrd="0" presId="urn:microsoft.com/office/officeart/2005/8/layout/orgChart1"/>
    <dgm:cxn modelId="{95D49238-AA8A-47E3-A29C-708882B3B1B2}" srcId="{7D4AFCF8-320A-453C-8A19-FD78C6DA1241}" destId="{83B26866-7E2E-4A7B-9F02-906CC18DC2E3}" srcOrd="2" destOrd="0" parTransId="{44E26A25-E816-469C-8BA9-DB23FD67DFB6}" sibTransId="{17743609-1703-4EF2-8E34-2A70BF015BED}"/>
    <dgm:cxn modelId="{04D54B76-6462-4A73-BEDA-E74CBE19CC04}" type="presOf" srcId="{5EF21616-8455-46B5-9EDE-6C9960BA5CC8}" destId="{566E58B8-5FC9-4D39-B3CF-0DFA699049BD}" srcOrd="0" destOrd="0" presId="urn:microsoft.com/office/officeart/2005/8/layout/orgChart1"/>
    <dgm:cxn modelId="{A353A876-E82A-4755-9DE1-16EB929F3CF4}" type="presOf" srcId="{1AD15C9B-0905-4ED9-B7A9-1F9A71112946}" destId="{4B3BE8AD-A049-4170-B4DD-580BDAE84AA1}" srcOrd="1" destOrd="0" presId="urn:microsoft.com/office/officeart/2005/8/layout/orgChart1"/>
    <dgm:cxn modelId="{8494607F-D86A-4FBA-A20F-DAE302B8B62C}" srcId="{7D4AFCF8-320A-453C-8A19-FD78C6DA1241}" destId="{1AD15C9B-0905-4ED9-B7A9-1F9A71112946}" srcOrd="1" destOrd="0" parTransId="{48F6F73E-EDB1-47A2-9DBA-A23F9CA84FEF}" sibTransId="{D0F7FF2A-B131-4D84-9C9D-430E182FF0C2}"/>
    <dgm:cxn modelId="{8C05DC83-4091-496F-BA46-BD5DB3A5282F}" type="presOf" srcId="{7D4AFCF8-320A-453C-8A19-FD78C6DA1241}" destId="{89341C7D-CE09-4FEB-A9B9-CA2E247338C9}" srcOrd="0" destOrd="0" presId="urn:microsoft.com/office/officeart/2005/8/layout/orgChart1"/>
    <dgm:cxn modelId="{C9C3FF84-CAA8-4354-B6D2-92406DE6C005}" type="presOf" srcId="{48F6F73E-EDB1-47A2-9DBA-A23F9CA84FEF}" destId="{E6A0857F-980F-468F-B6F0-635D0EC8EC9B}" srcOrd="0" destOrd="0" presId="urn:microsoft.com/office/officeart/2005/8/layout/orgChart1"/>
    <dgm:cxn modelId="{47A35B89-39A4-47D9-B468-945D21803465}" type="presOf" srcId="{9F099BCB-8B0B-4278-8CE5-3E4422AD3B44}" destId="{3B4D9FE5-5195-477A-9D99-6EE0DD7BD1F1}" srcOrd="0" destOrd="0" presId="urn:microsoft.com/office/officeart/2005/8/layout/orgChart1"/>
    <dgm:cxn modelId="{D458C88F-BDCC-455B-9B22-F3915C3AAF96}" type="presOf" srcId="{83B26866-7E2E-4A7B-9F02-906CC18DC2E3}" destId="{E5A10C48-480B-4CA5-B237-AC8AD359AF07}" srcOrd="0" destOrd="0" presId="urn:microsoft.com/office/officeart/2005/8/layout/orgChart1"/>
    <dgm:cxn modelId="{7CE6B3AA-EBC4-4ADA-BA92-A70811F787B9}" type="presOf" srcId="{68F21098-65B9-4BB9-B89E-555A33AA7FAB}" destId="{CFBD9DCB-4FB5-467D-9517-02F4C83819F9}" srcOrd="0" destOrd="0" presId="urn:microsoft.com/office/officeart/2005/8/layout/orgChart1"/>
    <dgm:cxn modelId="{9BB702C6-B0C3-41F6-9517-92FD42BF6655}" srcId="{5EF21616-8455-46B5-9EDE-6C9960BA5CC8}" destId="{7D4AFCF8-320A-453C-8A19-FD78C6DA1241}" srcOrd="0" destOrd="0" parTransId="{0D567F7F-82F0-44E2-A45D-291932A7571D}" sibTransId="{2A1B8523-C07A-4A8C-AB33-6FDFFB0C3DC8}"/>
    <dgm:cxn modelId="{C4810FC6-4716-4EEB-B356-7148B05AED12}" type="presOf" srcId="{7D4AFCF8-320A-453C-8A19-FD78C6DA1241}" destId="{22102158-C0E2-4E8D-9CD8-3FD981E7A4A5}" srcOrd="1" destOrd="0" presId="urn:microsoft.com/office/officeart/2005/8/layout/orgChart1"/>
    <dgm:cxn modelId="{E7E4D2C8-B514-4AE8-93DB-B2D837761D1B}" type="presOf" srcId="{68F21098-65B9-4BB9-B89E-555A33AA7FAB}" destId="{DF94690D-6B11-41B8-9271-3251D66B7FB3}" srcOrd="1" destOrd="0" presId="urn:microsoft.com/office/officeart/2005/8/layout/orgChart1"/>
    <dgm:cxn modelId="{220B36D5-BC00-4843-8A0E-E682F7F49CBA}" srcId="{7D4AFCF8-320A-453C-8A19-FD78C6DA1241}" destId="{68F21098-65B9-4BB9-B89E-555A33AA7FAB}" srcOrd="3" destOrd="0" parTransId="{00B39CB7-CF19-4AE9-A578-3E6D8CD08292}" sibTransId="{CDF677BF-1820-49B1-A07F-D9808C87BF5B}"/>
    <dgm:cxn modelId="{4AAD0FE0-C74B-4C97-AC16-E25C093E4CAE}" srcId="{7D4AFCF8-320A-453C-8A19-FD78C6DA1241}" destId="{9F099BCB-8B0B-4278-8CE5-3E4422AD3B44}" srcOrd="0" destOrd="0" parTransId="{AFE838A4-8138-4BFA-98F7-F8122D1AF263}" sibTransId="{A046F598-C04E-4302-8D8E-09FC583E01AA}"/>
    <dgm:cxn modelId="{E0654FEC-6E6C-43E6-9793-6AD2227E62A0}" type="presOf" srcId="{1AD15C9B-0905-4ED9-B7A9-1F9A71112946}" destId="{7EF018DE-2BCA-4EEF-8A61-961604E21225}" srcOrd="0" destOrd="0" presId="urn:microsoft.com/office/officeart/2005/8/layout/orgChart1"/>
    <dgm:cxn modelId="{059C31FA-CA13-4B49-8852-282588059087}" type="presOf" srcId="{9F099BCB-8B0B-4278-8CE5-3E4422AD3B44}" destId="{8BABE157-7AE7-44DB-A7EF-04C186CA649D}" srcOrd="1" destOrd="0" presId="urn:microsoft.com/office/officeart/2005/8/layout/orgChart1"/>
    <dgm:cxn modelId="{7C95E98A-7932-44DF-98F2-E10C96027E96}" type="presParOf" srcId="{566E58B8-5FC9-4D39-B3CF-0DFA699049BD}" destId="{FE8A4475-B73C-49AD-A102-58A3BBB4FF1A}" srcOrd="0" destOrd="0" presId="urn:microsoft.com/office/officeart/2005/8/layout/orgChart1"/>
    <dgm:cxn modelId="{40406E76-2E63-4176-8CA1-59B04F3DDF45}" type="presParOf" srcId="{FE8A4475-B73C-49AD-A102-58A3BBB4FF1A}" destId="{8F1C2099-C7EE-4C51-9E71-F16BB5D409A7}" srcOrd="0" destOrd="0" presId="urn:microsoft.com/office/officeart/2005/8/layout/orgChart1"/>
    <dgm:cxn modelId="{38BAC8EB-3D67-4376-BA91-FEFB76C05F7F}" type="presParOf" srcId="{8F1C2099-C7EE-4C51-9E71-F16BB5D409A7}" destId="{89341C7D-CE09-4FEB-A9B9-CA2E247338C9}" srcOrd="0" destOrd="0" presId="urn:microsoft.com/office/officeart/2005/8/layout/orgChart1"/>
    <dgm:cxn modelId="{9BBEDCF6-4FC2-40FF-9682-1D5C13425D70}" type="presParOf" srcId="{8F1C2099-C7EE-4C51-9E71-F16BB5D409A7}" destId="{22102158-C0E2-4E8D-9CD8-3FD981E7A4A5}" srcOrd="1" destOrd="0" presId="urn:microsoft.com/office/officeart/2005/8/layout/orgChart1"/>
    <dgm:cxn modelId="{626D9970-E91D-4257-8FC3-5C1F29472026}" type="presParOf" srcId="{FE8A4475-B73C-49AD-A102-58A3BBB4FF1A}" destId="{BA996ED9-500D-469F-85D3-89D7DFC2D402}" srcOrd="1" destOrd="0" presId="urn:microsoft.com/office/officeart/2005/8/layout/orgChart1"/>
    <dgm:cxn modelId="{F47A20B7-6C02-406F-BE4F-A110894CF20A}" type="presParOf" srcId="{BA996ED9-500D-469F-85D3-89D7DFC2D402}" destId="{2389E3CE-F4C7-4A64-A2BC-82706B5BF131}" srcOrd="0" destOrd="0" presId="urn:microsoft.com/office/officeart/2005/8/layout/orgChart1"/>
    <dgm:cxn modelId="{C604D037-5C56-47A9-BB2A-370EB9606DA2}" type="presParOf" srcId="{BA996ED9-500D-469F-85D3-89D7DFC2D402}" destId="{E12A313E-8089-4F7E-871E-E88EF9F2893B}" srcOrd="1" destOrd="0" presId="urn:microsoft.com/office/officeart/2005/8/layout/orgChart1"/>
    <dgm:cxn modelId="{7C6CFAF4-67A9-4E01-B66D-0615D5606E8B}" type="presParOf" srcId="{E12A313E-8089-4F7E-871E-E88EF9F2893B}" destId="{D2DC894F-A4CD-4C35-A249-2D175B6099D5}" srcOrd="0" destOrd="0" presId="urn:microsoft.com/office/officeart/2005/8/layout/orgChart1"/>
    <dgm:cxn modelId="{7CE7DE3F-9AFE-4773-A8A0-297568954A87}" type="presParOf" srcId="{D2DC894F-A4CD-4C35-A249-2D175B6099D5}" destId="{3B4D9FE5-5195-477A-9D99-6EE0DD7BD1F1}" srcOrd="0" destOrd="0" presId="urn:microsoft.com/office/officeart/2005/8/layout/orgChart1"/>
    <dgm:cxn modelId="{E8F1BBFA-CFF8-4E58-AF67-CF86AAFD2F00}" type="presParOf" srcId="{D2DC894F-A4CD-4C35-A249-2D175B6099D5}" destId="{8BABE157-7AE7-44DB-A7EF-04C186CA649D}" srcOrd="1" destOrd="0" presId="urn:microsoft.com/office/officeart/2005/8/layout/orgChart1"/>
    <dgm:cxn modelId="{EC05D31D-7277-4661-BACA-D71BA61F8E4F}" type="presParOf" srcId="{E12A313E-8089-4F7E-871E-E88EF9F2893B}" destId="{1250CF37-85F3-4CEE-9905-CAA279B7CB41}" srcOrd="1" destOrd="0" presId="urn:microsoft.com/office/officeart/2005/8/layout/orgChart1"/>
    <dgm:cxn modelId="{58505CB3-BBE5-4D11-A9F8-778A4A820952}" type="presParOf" srcId="{E12A313E-8089-4F7E-871E-E88EF9F2893B}" destId="{ABDB3DF9-524D-46F0-AF23-ED70CA2D0B50}" srcOrd="2" destOrd="0" presId="urn:microsoft.com/office/officeart/2005/8/layout/orgChart1"/>
    <dgm:cxn modelId="{6087BA5F-F6B8-416E-B4DF-8D8BD02BF543}" type="presParOf" srcId="{BA996ED9-500D-469F-85D3-89D7DFC2D402}" destId="{E6A0857F-980F-468F-B6F0-635D0EC8EC9B}" srcOrd="2" destOrd="0" presId="urn:microsoft.com/office/officeart/2005/8/layout/orgChart1"/>
    <dgm:cxn modelId="{B01821D0-B0CA-40AC-8244-256AA76C8A80}" type="presParOf" srcId="{BA996ED9-500D-469F-85D3-89D7DFC2D402}" destId="{716C324F-EA85-43A2-8F11-7DE4CAFDCC78}" srcOrd="3" destOrd="0" presId="urn:microsoft.com/office/officeart/2005/8/layout/orgChart1"/>
    <dgm:cxn modelId="{5B0BBC8F-0B1E-4F82-9A80-1B5B55EA75DF}" type="presParOf" srcId="{716C324F-EA85-43A2-8F11-7DE4CAFDCC78}" destId="{1D2FB5F9-787D-411B-9CB8-734E1C8D80C4}" srcOrd="0" destOrd="0" presId="urn:microsoft.com/office/officeart/2005/8/layout/orgChart1"/>
    <dgm:cxn modelId="{CE747E4D-073D-4A13-9D03-139E50C6D163}" type="presParOf" srcId="{1D2FB5F9-787D-411B-9CB8-734E1C8D80C4}" destId="{7EF018DE-2BCA-4EEF-8A61-961604E21225}" srcOrd="0" destOrd="0" presId="urn:microsoft.com/office/officeart/2005/8/layout/orgChart1"/>
    <dgm:cxn modelId="{25E79EC1-3B23-492A-B8CA-4A26CB62098A}" type="presParOf" srcId="{1D2FB5F9-787D-411B-9CB8-734E1C8D80C4}" destId="{4B3BE8AD-A049-4170-B4DD-580BDAE84AA1}" srcOrd="1" destOrd="0" presId="urn:microsoft.com/office/officeart/2005/8/layout/orgChart1"/>
    <dgm:cxn modelId="{01B4619E-E213-4F82-BAFA-0CC332394D9D}" type="presParOf" srcId="{716C324F-EA85-43A2-8F11-7DE4CAFDCC78}" destId="{EA9AAA80-CD42-495A-80DE-547A80B6E0D5}" srcOrd="1" destOrd="0" presId="urn:microsoft.com/office/officeart/2005/8/layout/orgChart1"/>
    <dgm:cxn modelId="{2BA3D030-31C3-4DD1-AFCC-7E7CC42CA95D}" type="presParOf" srcId="{716C324F-EA85-43A2-8F11-7DE4CAFDCC78}" destId="{E11F65F9-F87E-411D-8D9B-8D23E32FF82D}" srcOrd="2" destOrd="0" presId="urn:microsoft.com/office/officeart/2005/8/layout/orgChart1"/>
    <dgm:cxn modelId="{BD02C466-EFED-4BB1-A095-9C5F11E7DFF8}" type="presParOf" srcId="{BA996ED9-500D-469F-85D3-89D7DFC2D402}" destId="{DF26D539-1125-416B-BA93-67C887482158}" srcOrd="4" destOrd="0" presId="urn:microsoft.com/office/officeart/2005/8/layout/orgChart1"/>
    <dgm:cxn modelId="{8377B09E-3D95-4C19-909E-C6A14123DFD3}" type="presParOf" srcId="{BA996ED9-500D-469F-85D3-89D7DFC2D402}" destId="{AE2482A5-8B7A-45F4-8245-E205CAF5FC16}" srcOrd="5" destOrd="0" presId="urn:microsoft.com/office/officeart/2005/8/layout/orgChart1"/>
    <dgm:cxn modelId="{FEC7BA71-F03A-49B6-A5DF-DE57B916EE14}" type="presParOf" srcId="{AE2482A5-8B7A-45F4-8245-E205CAF5FC16}" destId="{35C66E42-C95C-44F3-ABFA-7BCB19CA8D25}" srcOrd="0" destOrd="0" presId="urn:microsoft.com/office/officeart/2005/8/layout/orgChart1"/>
    <dgm:cxn modelId="{55333870-1BAD-4234-AAD9-9A6E3FEC02D8}" type="presParOf" srcId="{35C66E42-C95C-44F3-ABFA-7BCB19CA8D25}" destId="{E5A10C48-480B-4CA5-B237-AC8AD359AF07}" srcOrd="0" destOrd="0" presId="urn:microsoft.com/office/officeart/2005/8/layout/orgChart1"/>
    <dgm:cxn modelId="{AFBE55FC-0FB3-4563-8C2E-87FBBAFCD020}" type="presParOf" srcId="{35C66E42-C95C-44F3-ABFA-7BCB19CA8D25}" destId="{14B42BEC-E2ED-4725-B979-0CBAC79D8A6F}" srcOrd="1" destOrd="0" presId="urn:microsoft.com/office/officeart/2005/8/layout/orgChart1"/>
    <dgm:cxn modelId="{4091203D-E86D-4661-9725-6067EDCD3CED}" type="presParOf" srcId="{AE2482A5-8B7A-45F4-8245-E205CAF5FC16}" destId="{CED09F2C-AD64-48AA-9720-49BB72A8B611}" srcOrd="1" destOrd="0" presId="urn:microsoft.com/office/officeart/2005/8/layout/orgChart1"/>
    <dgm:cxn modelId="{EE28A9C0-BAC1-4853-947B-1EBDB17EB5EC}" type="presParOf" srcId="{AE2482A5-8B7A-45F4-8245-E205CAF5FC16}" destId="{22C8ADB9-9DA7-4083-9EA1-B5B686F88A8B}" srcOrd="2" destOrd="0" presId="urn:microsoft.com/office/officeart/2005/8/layout/orgChart1"/>
    <dgm:cxn modelId="{6C8EA44D-D678-46F9-9AAE-9A26BBC77D1D}" type="presParOf" srcId="{BA996ED9-500D-469F-85D3-89D7DFC2D402}" destId="{0FE99FDA-4B39-4397-A72C-F3BA39B04D70}" srcOrd="6" destOrd="0" presId="urn:microsoft.com/office/officeart/2005/8/layout/orgChart1"/>
    <dgm:cxn modelId="{4F1DAD23-F4C3-49BC-910D-3867DB22BD7F}" type="presParOf" srcId="{BA996ED9-500D-469F-85D3-89D7DFC2D402}" destId="{58E3CA7A-C43F-44D1-9912-ABD1A759105A}" srcOrd="7" destOrd="0" presId="urn:microsoft.com/office/officeart/2005/8/layout/orgChart1"/>
    <dgm:cxn modelId="{FE1F28CF-FE1B-4D70-9A66-7E34CD4E334F}" type="presParOf" srcId="{58E3CA7A-C43F-44D1-9912-ABD1A759105A}" destId="{98C2A339-2E66-4212-ADFE-DF737634C023}" srcOrd="0" destOrd="0" presId="urn:microsoft.com/office/officeart/2005/8/layout/orgChart1"/>
    <dgm:cxn modelId="{80784885-6AF5-4F8C-B4EF-413C691284E5}" type="presParOf" srcId="{98C2A339-2E66-4212-ADFE-DF737634C023}" destId="{CFBD9DCB-4FB5-467D-9517-02F4C83819F9}" srcOrd="0" destOrd="0" presId="urn:microsoft.com/office/officeart/2005/8/layout/orgChart1"/>
    <dgm:cxn modelId="{6926F176-6694-4678-B513-F101BD11FC84}" type="presParOf" srcId="{98C2A339-2E66-4212-ADFE-DF737634C023}" destId="{DF94690D-6B11-41B8-9271-3251D66B7FB3}" srcOrd="1" destOrd="0" presId="urn:microsoft.com/office/officeart/2005/8/layout/orgChart1"/>
    <dgm:cxn modelId="{818CFD4B-66FB-43FA-B364-CEB35D26BA66}" type="presParOf" srcId="{58E3CA7A-C43F-44D1-9912-ABD1A759105A}" destId="{1A18E239-9DEA-4149-9343-7BA2BEF9C960}" srcOrd="1" destOrd="0" presId="urn:microsoft.com/office/officeart/2005/8/layout/orgChart1"/>
    <dgm:cxn modelId="{4FEC810E-02E2-4F2A-8223-40777FDCDE88}" type="presParOf" srcId="{58E3CA7A-C43F-44D1-9912-ABD1A759105A}" destId="{81183B7D-1DD2-4F86-B6A1-FB2679D99FAB}" srcOrd="2" destOrd="0" presId="urn:microsoft.com/office/officeart/2005/8/layout/orgChart1"/>
    <dgm:cxn modelId="{BCE710AA-1D36-46AA-AC7F-9734616D3C32}" type="presParOf" srcId="{FE8A4475-B73C-49AD-A102-58A3BBB4FF1A}" destId="{01D7BDA7-3343-4D7F-88F6-275C398EAD5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99FDA-4B39-4397-A72C-F3BA39B04D70}">
      <dsp:nvSpPr>
        <dsp:cNvPr id="0" name=""/>
        <dsp:cNvSpPr/>
      </dsp:nvSpPr>
      <dsp:spPr>
        <a:xfrm>
          <a:off x="4064000" y="1523364"/>
          <a:ext cx="3182949" cy="368275"/>
        </a:xfrm>
        <a:custGeom>
          <a:avLst/>
          <a:gdLst/>
          <a:ahLst/>
          <a:cxnLst/>
          <a:rect l="0" t="0" r="0" b="0"/>
          <a:pathLst>
            <a:path>
              <a:moveTo>
                <a:pt x="0" y="0"/>
              </a:moveTo>
              <a:lnTo>
                <a:pt x="0" y="184137"/>
              </a:lnTo>
              <a:lnTo>
                <a:pt x="3182949" y="184137"/>
              </a:lnTo>
              <a:lnTo>
                <a:pt x="3182949" y="368275"/>
              </a:lnTo>
            </a:path>
          </a:pathLst>
        </a:cu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26D539-1125-416B-BA93-67C887482158}">
      <dsp:nvSpPr>
        <dsp:cNvPr id="0" name=""/>
        <dsp:cNvSpPr/>
      </dsp:nvSpPr>
      <dsp:spPr>
        <a:xfrm>
          <a:off x="4064000" y="1523364"/>
          <a:ext cx="1060983" cy="368275"/>
        </a:xfrm>
        <a:custGeom>
          <a:avLst/>
          <a:gdLst/>
          <a:ahLst/>
          <a:cxnLst/>
          <a:rect l="0" t="0" r="0" b="0"/>
          <a:pathLst>
            <a:path>
              <a:moveTo>
                <a:pt x="0" y="0"/>
              </a:moveTo>
              <a:lnTo>
                <a:pt x="0" y="184137"/>
              </a:lnTo>
              <a:lnTo>
                <a:pt x="1060983" y="184137"/>
              </a:lnTo>
              <a:lnTo>
                <a:pt x="1060983" y="368275"/>
              </a:lnTo>
            </a:path>
          </a:pathLst>
        </a:cu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A0857F-980F-468F-B6F0-635D0EC8EC9B}">
      <dsp:nvSpPr>
        <dsp:cNvPr id="0" name=""/>
        <dsp:cNvSpPr/>
      </dsp:nvSpPr>
      <dsp:spPr>
        <a:xfrm>
          <a:off x="3003016" y="1523364"/>
          <a:ext cx="1060983" cy="368275"/>
        </a:xfrm>
        <a:custGeom>
          <a:avLst/>
          <a:gdLst/>
          <a:ahLst/>
          <a:cxnLst/>
          <a:rect l="0" t="0" r="0" b="0"/>
          <a:pathLst>
            <a:path>
              <a:moveTo>
                <a:pt x="1060983" y="0"/>
              </a:moveTo>
              <a:lnTo>
                <a:pt x="1060983" y="184137"/>
              </a:lnTo>
              <a:lnTo>
                <a:pt x="0" y="184137"/>
              </a:lnTo>
              <a:lnTo>
                <a:pt x="0" y="368275"/>
              </a:lnTo>
            </a:path>
          </a:pathLst>
        </a:cu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89E3CE-F4C7-4A64-A2BC-82706B5BF131}">
      <dsp:nvSpPr>
        <dsp:cNvPr id="0" name=""/>
        <dsp:cNvSpPr/>
      </dsp:nvSpPr>
      <dsp:spPr>
        <a:xfrm>
          <a:off x="881050" y="1523364"/>
          <a:ext cx="3182949" cy="368275"/>
        </a:xfrm>
        <a:custGeom>
          <a:avLst/>
          <a:gdLst/>
          <a:ahLst/>
          <a:cxnLst/>
          <a:rect l="0" t="0" r="0" b="0"/>
          <a:pathLst>
            <a:path>
              <a:moveTo>
                <a:pt x="3182949" y="0"/>
              </a:moveTo>
              <a:lnTo>
                <a:pt x="3182949" y="184137"/>
              </a:lnTo>
              <a:lnTo>
                <a:pt x="0" y="184137"/>
              </a:lnTo>
              <a:lnTo>
                <a:pt x="0" y="368275"/>
              </a:lnTo>
            </a:path>
          </a:pathLst>
        </a:cu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341C7D-CE09-4FEB-A9B9-CA2E247338C9}">
      <dsp:nvSpPr>
        <dsp:cNvPr id="0" name=""/>
        <dsp:cNvSpPr/>
      </dsp:nvSpPr>
      <dsp:spPr>
        <a:xfrm>
          <a:off x="3187154" y="646518"/>
          <a:ext cx="1753691" cy="876845"/>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Lists</a:t>
          </a:r>
          <a:endParaRPr lang="en-IN" sz="3000" kern="1200" dirty="0"/>
        </a:p>
      </dsp:txBody>
      <dsp:txXfrm>
        <a:off x="3187154" y="646518"/>
        <a:ext cx="1753691" cy="876845"/>
      </dsp:txXfrm>
    </dsp:sp>
    <dsp:sp modelId="{3B4D9FE5-5195-477A-9D99-6EE0DD7BD1F1}">
      <dsp:nvSpPr>
        <dsp:cNvPr id="0" name=""/>
        <dsp:cNvSpPr/>
      </dsp:nvSpPr>
      <dsp:spPr>
        <a:xfrm>
          <a:off x="4204" y="1891639"/>
          <a:ext cx="1753691" cy="876845"/>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Unordered list</a:t>
          </a:r>
          <a:endParaRPr lang="en-IN" sz="3000" kern="1200" dirty="0"/>
        </a:p>
      </dsp:txBody>
      <dsp:txXfrm>
        <a:off x="4204" y="1891639"/>
        <a:ext cx="1753691" cy="876845"/>
      </dsp:txXfrm>
    </dsp:sp>
    <dsp:sp modelId="{7EF018DE-2BCA-4EEF-8A61-961604E21225}">
      <dsp:nvSpPr>
        <dsp:cNvPr id="0" name=""/>
        <dsp:cNvSpPr/>
      </dsp:nvSpPr>
      <dsp:spPr>
        <a:xfrm>
          <a:off x="2126170" y="1891639"/>
          <a:ext cx="1753691" cy="876845"/>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Ordered List</a:t>
          </a:r>
          <a:endParaRPr lang="en-IN" sz="3000" kern="1200" dirty="0"/>
        </a:p>
      </dsp:txBody>
      <dsp:txXfrm>
        <a:off x="2126170" y="1891639"/>
        <a:ext cx="1753691" cy="876845"/>
      </dsp:txXfrm>
    </dsp:sp>
    <dsp:sp modelId="{E5A10C48-480B-4CA5-B237-AC8AD359AF07}">
      <dsp:nvSpPr>
        <dsp:cNvPr id="0" name=""/>
        <dsp:cNvSpPr/>
      </dsp:nvSpPr>
      <dsp:spPr>
        <a:xfrm>
          <a:off x="4248137" y="1891639"/>
          <a:ext cx="1753691" cy="876845"/>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Nested List</a:t>
          </a:r>
          <a:endParaRPr lang="en-IN" sz="3000" kern="1200" dirty="0"/>
        </a:p>
      </dsp:txBody>
      <dsp:txXfrm>
        <a:off x="4248137" y="1891639"/>
        <a:ext cx="1753691" cy="876845"/>
      </dsp:txXfrm>
    </dsp:sp>
    <dsp:sp modelId="{CFBD9DCB-4FB5-467D-9517-02F4C83819F9}">
      <dsp:nvSpPr>
        <dsp:cNvPr id="0" name=""/>
        <dsp:cNvSpPr/>
      </dsp:nvSpPr>
      <dsp:spPr>
        <a:xfrm>
          <a:off x="6370104" y="1891639"/>
          <a:ext cx="1753691" cy="876845"/>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Definition List</a:t>
          </a:r>
          <a:endParaRPr lang="en-IN" sz="3000" kern="1200" dirty="0"/>
        </a:p>
      </dsp:txBody>
      <dsp:txXfrm>
        <a:off x="6370104" y="1891639"/>
        <a:ext cx="1753691" cy="8768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57B9C-FD90-43FE-B258-E43B2405BB95}" type="datetimeFigureOut">
              <a:rPr lang="en-IN" smtClean="0"/>
              <a:t>02-08-2023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FFB90-03BD-4A17-BAC5-69A026058711}" type="slidenum">
              <a:rPr lang="en-IN" smtClean="0"/>
              <a:t>‹#›</a:t>
            </a:fld>
            <a:endParaRPr lang="en-IN"/>
          </a:p>
        </p:txBody>
      </p:sp>
    </p:spTree>
    <p:extLst>
      <p:ext uri="{BB962C8B-B14F-4D97-AF65-F5344CB8AC3E}">
        <p14:creationId xmlns:p14="http://schemas.microsoft.com/office/powerpoint/2010/main" val="74993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119CE3-4752-4951-BBB4-166566D3A8F1}" type="datetime1">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77B84-BCED-4D8F-9F92-50D380E13252}" type="datetime1">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C1B4D-90AC-4A13-A9BE-6613023189F7}" type="datetime1">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603009" y="864108"/>
            <a:ext cx="8011236" cy="5120640"/>
          </a:xfrm>
        </p:spPr>
        <p:txBody>
          <a:bodyPr anchor="t" anchorCtr="0">
            <a:normAutofit/>
          </a:bodyPr>
          <a:lstStyle>
            <a:lvl1pPr marL="355600" indent="-355600" algn="just">
              <a:lnSpc>
                <a:spcPct val="125000"/>
              </a:lnSpc>
              <a:spcBef>
                <a:spcPts val="0"/>
              </a:spcBef>
              <a:spcAft>
                <a:spcPts val="0"/>
              </a:spcAft>
              <a:buFont typeface="Wingdings" panose="05000000000000000000" pitchFamily="2" charset="2"/>
              <a:buChar char="§"/>
              <a:defRPr sz="2400">
                <a:solidFill>
                  <a:schemeClr val="tx1">
                    <a:lumMod val="75000"/>
                    <a:lumOff val="25000"/>
                  </a:schemeClr>
                </a:solidFill>
              </a:defRPr>
            </a:lvl1pPr>
            <a:lvl2pPr marL="804863" indent="-301625" algn="just">
              <a:lnSpc>
                <a:spcPct val="125000"/>
              </a:lnSpc>
              <a:spcBef>
                <a:spcPts val="0"/>
              </a:spcBef>
              <a:spcAft>
                <a:spcPts val="0"/>
              </a:spcAft>
              <a:defRPr sz="2000">
                <a:solidFill>
                  <a:schemeClr val="tx1">
                    <a:lumMod val="75000"/>
                    <a:lumOff val="25000"/>
                  </a:schemeClr>
                </a:solidFill>
              </a:defRPr>
            </a:lvl2pPr>
            <a:lvl3pPr marL="1255713" indent="-295275" algn="just">
              <a:lnSpc>
                <a:spcPct val="125000"/>
              </a:lnSpc>
              <a:spcBef>
                <a:spcPts val="0"/>
              </a:spcBef>
              <a:spcAft>
                <a:spcPts val="0"/>
              </a:spcAft>
              <a:defRPr sz="1800">
                <a:solidFill>
                  <a:schemeClr val="tx1">
                    <a:lumMod val="75000"/>
                    <a:lumOff val="25000"/>
                  </a:schemeClr>
                </a:solidFill>
              </a:defRPr>
            </a:lvl3pPr>
            <a:lvl4pPr marL="1706563" indent="-288925" algn="just">
              <a:lnSpc>
                <a:spcPct val="125000"/>
              </a:lnSpc>
              <a:spcBef>
                <a:spcPts val="0"/>
              </a:spcBef>
              <a:spcAft>
                <a:spcPts val="0"/>
              </a:spcAft>
              <a:defRPr sz="1600">
                <a:solidFill>
                  <a:schemeClr val="tx1">
                    <a:lumMod val="75000"/>
                    <a:lumOff val="25000"/>
                  </a:schemeClr>
                </a:solidFill>
              </a:defRPr>
            </a:lvl4pPr>
            <a:lvl5pPr algn="just">
              <a:lnSpc>
                <a:spcPct val="125000"/>
              </a:lnSpc>
              <a:spcBef>
                <a:spcPts val="0"/>
              </a:spcBef>
              <a:spcAft>
                <a:spcPts val="0"/>
              </a:spcAft>
              <a:defRPr sz="16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695F13-6A05-4A37-9E7A-2E04C90A01FB}" type="datetime1">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sz="2400" b="0">
                <a:solidFill>
                  <a:schemeClr val="tx1"/>
                </a:solidFill>
                <a:latin typeface="Cambria" panose="02040503050406030204" pitchFamily="18" charset="0"/>
                <a:ea typeface="Cambria" panose="02040503050406030204" pitchFamily="18" charset="0"/>
              </a:defRPr>
            </a:lvl1p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CD00AD-9492-475A-AF5D-F14B292BE686}" type="datetime1">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E48EDE-D834-4191-BA87-E0220B1373CA}" type="datetime1">
              <a:rPr lang="en-IN" smtClean="0"/>
              <a:t>02-08-2023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7F876C5-F1C2-40A8-8827-F20724869CC8}" type="datetime1">
              <a:rPr lang="en-IN" smtClean="0"/>
              <a:t>02-08-2023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AAF97BD-3087-4BDA-8FB2-F08C3621A9FC}" type="datetime1">
              <a:rPr lang="en-IN" smtClean="0"/>
              <a:t>02-08-2023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4D0D319-C212-4E62-BD3F-F14CA5F542B1}" type="datetime1">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9733ECB-BD6B-400E-A5A5-C01C57BA9C82}" type="datetime1">
              <a:rPr lang="en-IN" smtClean="0"/>
              <a:t>02-08-2023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00A86D9-D969-4A34-B188-CF34D7FD79EE}" type="datetime1">
              <a:rPr lang="en-IN" smtClean="0"/>
              <a:t>02-08-2023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87C298-D1CE-496B-AE72-D7323395097D}" type="datetime1">
              <a:rPr lang="en-IN" smtClean="0"/>
              <a:t>02-08-2023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Cambria" panose="02040503050406030204" pitchFamily="18" charset="0"/>
          <a:ea typeface="Cambria" panose="02040503050406030204" pitchFamily="18" charset="0"/>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Cambria" panose="02040503050406030204" pitchFamily="18" charset="0"/>
          <a:ea typeface="Cambria" panose="02040503050406030204" pitchFamily="18" charset="0"/>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anose="02040503050406030204" pitchFamily="18" charset="0"/>
          <a:ea typeface="Cambria" panose="02040503050406030204" pitchFamily="18" charset="0"/>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Cambria" panose="02040503050406030204" pitchFamily="18" charset="0"/>
          <a:ea typeface="Cambria" panose="02040503050406030204" pitchFamily="18" charset="0"/>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Cambria" panose="02040503050406030204" pitchFamily="18" charset="0"/>
          <a:ea typeface="Cambria" panose="02040503050406030204" pitchFamily="18" charset="0"/>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http-full-form"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8" y="1755104"/>
            <a:ext cx="3048857" cy="769441"/>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Computer Engineering</a:t>
            </a:r>
          </a:p>
        </p:txBody>
      </p:sp>
      <p:sp>
        <p:nvSpPr>
          <p:cNvPr id="6" name="Rectangle 5"/>
          <p:cNvSpPr/>
          <p:nvPr/>
        </p:nvSpPr>
        <p:spPr>
          <a:xfrm>
            <a:off x="9578823" y="5657787"/>
            <a:ext cx="2210798" cy="400110"/>
          </a:xfrm>
          <a:prstGeom prst="rect">
            <a:avLst/>
          </a:prstGeom>
        </p:spPr>
        <p:txBody>
          <a:bodyPr wrap="none">
            <a:spAutoFit/>
          </a:bodyPr>
          <a:lstStyle/>
          <a:p>
            <a:r>
              <a:rPr lang="en-IN" sz="2000" dirty="0" err="1">
                <a:solidFill>
                  <a:schemeClr val="tx1">
                    <a:lumMod val="65000"/>
                    <a:lumOff val="35000"/>
                  </a:schemeClr>
                </a:solidFill>
                <a:latin typeface="CastleT" panose="020E0602050706020204" pitchFamily="34" charset="0"/>
              </a:rPr>
              <a:t>Prof.</a:t>
            </a:r>
            <a:r>
              <a:rPr lang="en-IN" sz="2000" dirty="0">
                <a:solidFill>
                  <a:schemeClr val="tx1">
                    <a:lumMod val="65000"/>
                    <a:lumOff val="35000"/>
                  </a:schemeClr>
                </a:solidFill>
                <a:latin typeface="CastleT" panose="020E0602050706020204" pitchFamily="34" charset="0"/>
              </a:rPr>
              <a:t> </a:t>
            </a:r>
            <a:r>
              <a:rPr lang="en-IN" sz="2000" dirty="0" err="1">
                <a:solidFill>
                  <a:schemeClr val="tx1">
                    <a:lumMod val="65000"/>
                    <a:lumOff val="35000"/>
                  </a:schemeClr>
                </a:solidFill>
                <a:latin typeface="CastleT" panose="020E0602050706020204" pitchFamily="34" charset="0"/>
              </a:rPr>
              <a:t>Kajal</a:t>
            </a:r>
            <a:r>
              <a:rPr lang="en-IN" sz="2000" dirty="0">
                <a:solidFill>
                  <a:schemeClr val="tx1">
                    <a:lumMod val="65000"/>
                    <a:lumOff val="35000"/>
                  </a:schemeClr>
                </a:solidFill>
                <a:latin typeface="CastleT" panose="020E0602050706020204" pitchFamily="34" charset="0"/>
              </a:rPr>
              <a:t> </a:t>
            </a:r>
            <a:r>
              <a:rPr lang="en-IN" sz="2000" dirty="0" err="1">
                <a:solidFill>
                  <a:schemeClr val="tx1">
                    <a:lumMod val="65000"/>
                    <a:lumOff val="35000"/>
                  </a:schemeClr>
                </a:solidFill>
                <a:latin typeface="CastleT" panose="020E0602050706020204" pitchFamily="34" charset="0"/>
              </a:rPr>
              <a:t>Tanchak</a:t>
            </a:r>
            <a:endParaRPr lang="en-IN" sz="2000" dirty="0">
              <a:solidFill>
                <a:schemeClr val="tx1">
                  <a:lumMod val="65000"/>
                  <a:lumOff val="35000"/>
                </a:schemeClr>
              </a:solidFill>
              <a:latin typeface="CastleT" panose="020E0602050706020204" pitchFamily="34" charset="0"/>
            </a:endParaRP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345419" y="3195840"/>
            <a:ext cx="2743200" cy="769441"/>
          </a:xfrm>
          <a:prstGeom prst="rect">
            <a:avLst/>
          </a:prstGeom>
          <a:noFill/>
        </p:spPr>
        <p:txBody>
          <a:bodyPr wrap="square" rtlCol="0">
            <a:spAutoFit/>
          </a:bodyPr>
          <a:lstStyle/>
          <a:p>
            <a:r>
              <a:rPr lang="en-IN" sz="2200" dirty="0">
                <a:solidFill>
                  <a:srgbClr val="0098A3"/>
                </a:solidFill>
                <a:latin typeface="CastleT" panose="020E0602050706020204" pitchFamily="34" charset="0"/>
              </a:rPr>
              <a:t>Web Technology-01CE0306</a:t>
            </a:r>
          </a:p>
        </p:txBody>
      </p:sp>
      <p:sp>
        <p:nvSpPr>
          <p:cNvPr id="2" name="Rectangle 1"/>
          <p:cNvSpPr/>
          <p:nvPr/>
        </p:nvSpPr>
        <p:spPr>
          <a:xfrm>
            <a:off x="334297" y="2459504"/>
            <a:ext cx="8780206" cy="1938992"/>
          </a:xfrm>
          <a:prstGeom prst="rect">
            <a:avLst/>
          </a:prstGeom>
        </p:spPr>
        <p:txBody>
          <a:bodyPr wrap="square">
            <a:spAutoFit/>
          </a:bodyPr>
          <a:lstStyle/>
          <a:p>
            <a:r>
              <a:rPr lang="en-US" sz="4000" b="1" dirty="0">
                <a:solidFill>
                  <a:schemeClr val="bg1"/>
                </a:solidFill>
                <a:ea typeface="Open Sans Bold" panose="020B0806030504020204" pitchFamily="34" charset="0"/>
                <a:cs typeface="Open Sans Bold" panose="020B0806030504020204" pitchFamily="34" charset="0"/>
              </a:rPr>
              <a:t>Unit-1</a:t>
            </a:r>
          </a:p>
          <a:p>
            <a:r>
              <a:rPr lang="en-US" sz="4000" b="1" dirty="0">
                <a:solidFill>
                  <a:schemeClr val="bg1"/>
                </a:solidFill>
                <a:ea typeface="Open Sans Bold" panose="020B0806030504020204" pitchFamily="34" charset="0"/>
                <a:cs typeface="Open Sans Bold" panose="020B0806030504020204" pitchFamily="34" charset="0"/>
              </a:rPr>
              <a:t>Introduction to Web and HTML 	</a:t>
            </a:r>
          </a:p>
          <a:p>
            <a:endParaRPr lang="en-US" sz="4000" b="1" dirty="0">
              <a:solidFill>
                <a:schemeClr val="bg1"/>
              </a:solidFill>
              <a:ea typeface="Open Sans Bold" panose="020B0806030504020204" pitchFamily="34" charset="0"/>
              <a:cs typeface="Open Sans Bold" panose="020B0806030504020204" pitchFamily="34" charset="0"/>
            </a:endParaRPr>
          </a:p>
        </p:txBody>
      </p:sp>
    </p:spTree>
    <p:extLst>
      <p:ext uri="{BB962C8B-B14F-4D97-AF65-F5344CB8AC3E}">
        <p14:creationId xmlns:p14="http://schemas.microsoft.com/office/powerpoint/2010/main" val="30828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706" y="801215"/>
            <a:ext cx="8278238" cy="4519816"/>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10</a:t>
            </a:fld>
            <a:endParaRPr lang="en-IN"/>
          </a:p>
        </p:txBody>
      </p:sp>
    </p:spTree>
    <p:extLst>
      <p:ext uri="{BB962C8B-B14F-4D97-AF65-F5344CB8AC3E}">
        <p14:creationId xmlns:p14="http://schemas.microsoft.com/office/powerpoint/2010/main" val="143166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dirty="0">
                <a:solidFill>
                  <a:schemeClr val="accent6">
                    <a:lumMod val="75000"/>
                  </a:schemeClr>
                </a:solidFill>
              </a:rPr>
              <a:t>&lt;html&gt;</a:t>
            </a:r>
          </a:p>
          <a:p>
            <a:pPr marL="0" indent="0">
              <a:buNone/>
            </a:pPr>
            <a:r>
              <a:rPr lang="en-IN" dirty="0">
                <a:solidFill>
                  <a:schemeClr val="accent6">
                    <a:lumMod val="75000"/>
                  </a:schemeClr>
                </a:solidFill>
              </a:rPr>
              <a:t>	&lt;body&gt;</a:t>
            </a:r>
          </a:p>
          <a:p>
            <a:pPr marL="0" indent="0">
              <a:buNone/>
            </a:pPr>
            <a:r>
              <a:rPr lang="en-IN" dirty="0">
                <a:solidFill>
                  <a:schemeClr val="accent6">
                    <a:lumMod val="75000"/>
                  </a:schemeClr>
                </a:solidFill>
              </a:rPr>
              <a:t>		&lt;dl&gt;</a:t>
            </a:r>
          </a:p>
          <a:p>
            <a:pPr marL="0" indent="0">
              <a:buNone/>
            </a:pPr>
            <a:r>
              <a:rPr lang="en-IN" dirty="0">
                <a:solidFill>
                  <a:schemeClr val="accent6">
                    <a:lumMod val="75000"/>
                  </a:schemeClr>
                </a:solidFill>
              </a:rPr>
              <a:t> 			 &lt;</a:t>
            </a:r>
            <a:r>
              <a:rPr lang="en-IN" dirty="0" err="1">
                <a:solidFill>
                  <a:schemeClr val="accent6">
                    <a:lumMod val="75000"/>
                  </a:schemeClr>
                </a:solidFill>
              </a:rPr>
              <a:t>dt</a:t>
            </a:r>
            <a:r>
              <a:rPr lang="en-IN" dirty="0">
                <a:solidFill>
                  <a:schemeClr val="accent6">
                    <a:lumMod val="75000"/>
                  </a:schemeClr>
                </a:solidFill>
              </a:rPr>
              <a:t>&gt;Coffee&lt;/</a:t>
            </a:r>
            <a:r>
              <a:rPr lang="en-IN" dirty="0" err="1">
                <a:solidFill>
                  <a:schemeClr val="accent6">
                    <a:lumMod val="75000"/>
                  </a:schemeClr>
                </a:solidFill>
              </a:rPr>
              <a:t>dt</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dd</a:t>
            </a:r>
            <a:r>
              <a:rPr lang="en-IN" dirty="0">
                <a:solidFill>
                  <a:schemeClr val="accent6">
                    <a:lumMod val="75000"/>
                  </a:schemeClr>
                </a:solidFill>
              </a:rPr>
              <a:t>&gt;- black hot drink&lt;/</a:t>
            </a:r>
            <a:r>
              <a:rPr lang="en-IN" dirty="0" err="1">
                <a:solidFill>
                  <a:schemeClr val="accent6">
                    <a:lumMod val="75000"/>
                  </a:schemeClr>
                </a:solidFill>
              </a:rPr>
              <a:t>dd</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dt</a:t>
            </a:r>
            <a:r>
              <a:rPr lang="en-IN" dirty="0">
                <a:solidFill>
                  <a:schemeClr val="accent6">
                    <a:lumMod val="75000"/>
                  </a:schemeClr>
                </a:solidFill>
              </a:rPr>
              <a:t>&gt;Milk&lt;/</a:t>
            </a:r>
            <a:r>
              <a:rPr lang="en-IN" dirty="0" err="1">
                <a:solidFill>
                  <a:schemeClr val="accent6">
                    <a:lumMod val="75000"/>
                  </a:schemeClr>
                </a:solidFill>
              </a:rPr>
              <a:t>dt</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dd</a:t>
            </a:r>
            <a:r>
              <a:rPr lang="en-IN" dirty="0">
                <a:solidFill>
                  <a:schemeClr val="accent6">
                    <a:lumMod val="75000"/>
                  </a:schemeClr>
                </a:solidFill>
              </a:rPr>
              <a:t>&gt;- white cold drink&lt;/</a:t>
            </a:r>
            <a:r>
              <a:rPr lang="en-IN" dirty="0" err="1">
                <a:solidFill>
                  <a:schemeClr val="accent6">
                    <a:lumMod val="75000"/>
                  </a:schemeClr>
                </a:solidFill>
              </a:rPr>
              <a:t>dd</a:t>
            </a:r>
            <a:r>
              <a:rPr lang="en-IN" dirty="0">
                <a:solidFill>
                  <a:schemeClr val="accent6">
                    <a:lumMod val="75000"/>
                  </a:schemeClr>
                </a:solidFill>
              </a:rPr>
              <a:t>&gt;</a:t>
            </a:r>
          </a:p>
          <a:p>
            <a:pPr marL="0" indent="0">
              <a:buNone/>
            </a:pPr>
            <a:r>
              <a:rPr lang="en-IN" dirty="0">
                <a:solidFill>
                  <a:schemeClr val="accent6">
                    <a:lumMod val="75000"/>
                  </a:schemeClr>
                </a:solidFill>
              </a:rPr>
              <a:t>		&lt;/dl&gt;</a:t>
            </a:r>
          </a:p>
          <a:p>
            <a:pPr marL="0" indent="0">
              <a:buNone/>
            </a:pPr>
            <a:r>
              <a:rPr lang="en-IN" dirty="0">
                <a:solidFill>
                  <a:schemeClr val="accent6">
                    <a:lumMod val="75000"/>
                  </a:schemeClr>
                </a:solidFill>
              </a:rPr>
              <a:t>	&lt;/body&gt;</a:t>
            </a:r>
          </a:p>
          <a:p>
            <a:pPr marL="0" indent="0">
              <a:buNone/>
            </a:pPr>
            <a:r>
              <a:rPr lang="en-IN" dirty="0">
                <a:solidFill>
                  <a:schemeClr val="accent6">
                    <a:lumMod val="75000"/>
                  </a:schemeClr>
                </a:solidFill>
              </a:rPr>
              <a:t>&lt;/html&gt;</a:t>
            </a:r>
          </a:p>
          <a:p>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extLst>
      <p:ext uri="{BB962C8B-B14F-4D97-AF65-F5344CB8AC3E}">
        <p14:creationId xmlns:p14="http://schemas.microsoft.com/office/powerpoint/2010/main" val="277976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TABLES</a:t>
            </a:r>
          </a:p>
        </p:txBody>
      </p:sp>
      <p:sp>
        <p:nvSpPr>
          <p:cNvPr id="3" name="Content Placeholder 2"/>
          <p:cNvSpPr>
            <a:spLocks noGrp="1"/>
          </p:cNvSpPr>
          <p:nvPr>
            <p:ph idx="1"/>
          </p:nvPr>
        </p:nvSpPr>
        <p:spPr/>
        <p:txBody>
          <a:bodyPr/>
          <a:lstStyle/>
          <a:p>
            <a:r>
              <a:rPr lang="en-IN" dirty="0"/>
              <a:t>To display data in tabular form, that is area is divided into rows and columns to show association.</a:t>
            </a:r>
          </a:p>
          <a:p>
            <a:r>
              <a:rPr lang="en-US" dirty="0"/>
              <a:t>An HTML table is defined with the </a:t>
            </a:r>
            <a:r>
              <a:rPr lang="en-US" b="1" dirty="0">
                <a:solidFill>
                  <a:srgbClr val="FF0000"/>
                </a:solidFill>
              </a:rPr>
              <a:t>&lt;table&gt; </a:t>
            </a:r>
            <a:r>
              <a:rPr lang="en-US" dirty="0"/>
              <a:t>tag.</a:t>
            </a:r>
          </a:p>
          <a:p>
            <a:r>
              <a:rPr lang="en-US" dirty="0"/>
              <a:t>Each table row is defined with the</a:t>
            </a:r>
            <a:r>
              <a:rPr lang="en-US" b="1" dirty="0">
                <a:solidFill>
                  <a:srgbClr val="FF0000"/>
                </a:solidFill>
              </a:rPr>
              <a:t> &lt;</a:t>
            </a:r>
            <a:r>
              <a:rPr lang="en-US" b="1" dirty="0" err="1">
                <a:solidFill>
                  <a:srgbClr val="FF0000"/>
                </a:solidFill>
              </a:rPr>
              <a:t>tr</a:t>
            </a:r>
            <a:r>
              <a:rPr lang="en-US" b="1" dirty="0">
                <a:solidFill>
                  <a:srgbClr val="FF0000"/>
                </a:solidFill>
              </a:rPr>
              <a:t>&gt; </a:t>
            </a:r>
            <a:r>
              <a:rPr lang="en-US" dirty="0"/>
              <a:t>tag. </a:t>
            </a:r>
          </a:p>
          <a:p>
            <a:r>
              <a:rPr lang="en-US" dirty="0"/>
              <a:t>A table header is defined with the </a:t>
            </a:r>
            <a:r>
              <a:rPr lang="en-US" b="1" dirty="0">
                <a:solidFill>
                  <a:srgbClr val="FF0000"/>
                </a:solidFill>
              </a:rPr>
              <a:t>&lt;</a:t>
            </a:r>
            <a:r>
              <a:rPr lang="en-US" b="1" dirty="0" err="1">
                <a:solidFill>
                  <a:srgbClr val="FF0000"/>
                </a:solidFill>
              </a:rPr>
              <a:t>th</a:t>
            </a:r>
            <a:r>
              <a:rPr lang="en-US" b="1" dirty="0">
                <a:solidFill>
                  <a:srgbClr val="FF0000"/>
                </a:solidFill>
              </a:rPr>
              <a:t>&gt; </a:t>
            </a:r>
            <a:r>
              <a:rPr lang="en-US" dirty="0"/>
              <a:t>tag. By default, table headings are bold and centered.</a:t>
            </a:r>
          </a:p>
          <a:p>
            <a:r>
              <a:rPr lang="en-US" dirty="0"/>
              <a:t> A table data/cell is defined with the </a:t>
            </a:r>
            <a:r>
              <a:rPr lang="en-US" b="1" dirty="0">
                <a:solidFill>
                  <a:srgbClr val="FF0000"/>
                </a:solidFill>
              </a:rPr>
              <a:t>&lt;td&gt; </a:t>
            </a:r>
            <a:r>
              <a:rPr lang="en-US" dirty="0"/>
              <a:t>tag.</a:t>
            </a:r>
          </a:p>
          <a:p>
            <a:r>
              <a:rPr lang="en-US" b="1" dirty="0"/>
              <a:t>Note: </a:t>
            </a:r>
            <a:r>
              <a:rPr lang="en-US" dirty="0"/>
              <a:t>The &lt;td&gt; elements are the data containers of the table.</a:t>
            </a:r>
          </a:p>
          <a:p>
            <a:r>
              <a:rPr lang="en-US" dirty="0"/>
              <a:t>They can contain all sorts of HTML elements; text, images, lists, other tables, etc.</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extLst>
      <p:ext uri="{BB962C8B-B14F-4D97-AF65-F5344CB8AC3E}">
        <p14:creationId xmlns:p14="http://schemas.microsoft.com/office/powerpoint/2010/main" val="313654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IN" dirty="0">
                <a:solidFill>
                  <a:schemeClr val="accent6">
                    <a:lumMod val="75000"/>
                  </a:schemeClr>
                </a:solidFill>
              </a:rPr>
              <a:t>&lt;html&gt;</a:t>
            </a:r>
          </a:p>
          <a:p>
            <a:pPr marL="0" indent="0">
              <a:buNone/>
            </a:pPr>
            <a:r>
              <a:rPr lang="en-IN" dirty="0">
                <a:solidFill>
                  <a:schemeClr val="accent6">
                    <a:lumMod val="75000"/>
                  </a:schemeClr>
                </a:solidFill>
              </a:rPr>
              <a:t>	&lt;body&gt;</a:t>
            </a:r>
          </a:p>
          <a:p>
            <a:pPr marL="0" indent="0">
              <a:buNone/>
            </a:pPr>
            <a:r>
              <a:rPr lang="en-IN" dirty="0">
                <a:solidFill>
                  <a:schemeClr val="accent6">
                    <a:lumMod val="75000"/>
                  </a:schemeClr>
                </a:solidFill>
              </a:rPr>
              <a:t>		&lt;h2&gt;Basic HTML Table&lt;/h2&gt;</a:t>
            </a:r>
          </a:p>
          <a:p>
            <a:pPr marL="0" indent="0">
              <a:buNone/>
            </a:pPr>
            <a:r>
              <a:rPr lang="en-IN" dirty="0">
                <a:solidFill>
                  <a:schemeClr val="accent6">
                    <a:lumMod val="75000"/>
                  </a:schemeClr>
                </a:solidFill>
              </a:rPr>
              <a:t>		&lt;table style="width:100%" border="1"&gt;</a:t>
            </a:r>
          </a:p>
          <a:p>
            <a:pPr marL="0" indent="0">
              <a:buNone/>
            </a:pPr>
            <a:r>
              <a:rPr lang="en-IN" dirty="0">
                <a:solidFill>
                  <a:schemeClr val="accent6">
                    <a:lumMod val="75000"/>
                  </a:schemeClr>
                </a:solidFill>
              </a:rPr>
              <a:t> 			 &lt;</a:t>
            </a:r>
            <a:r>
              <a:rPr lang="en-IN" dirty="0" err="1">
                <a:solidFill>
                  <a:schemeClr val="accent6">
                    <a:lumMod val="75000"/>
                  </a:schemeClr>
                </a:solidFill>
              </a:rPr>
              <a:t>tr</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th</a:t>
            </a:r>
            <a:r>
              <a:rPr lang="en-IN" dirty="0">
                <a:solidFill>
                  <a:schemeClr val="accent6">
                    <a:lumMod val="75000"/>
                  </a:schemeClr>
                </a:solidFill>
              </a:rPr>
              <a:t>&gt;</a:t>
            </a:r>
            <a:r>
              <a:rPr lang="en-IN" dirty="0" err="1">
                <a:solidFill>
                  <a:schemeClr val="accent6">
                    <a:lumMod val="75000"/>
                  </a:schemeClr>
                </a:solidFill>
              </a:rPr>
              <a:t>Firstname</a:t>
            </a:r>
            <a:r>
              <a:rPr lang="en-IN" dirty="0">
                <a:solidFill>
                  <a:schemeClr val="accent6">
                    <a:lumMod val="75000"/>
                  </a:schemeClr>
                </a:solidFill>
              </a:rPr>
              <a:t>&lt;/</a:t>
            </a:r>
            <a:r>
              <a:rPr lang="en-IN" dirty="0" err="1">
                <a:solidFill>
                  <a:schemeClr val="accent6">
                    <a:lumMod val="75000"/>
                  </a:schemeClr>
                </a:solidFill>
              </a:rPr>
              <a:t>th</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th</a:t>
            </a:r>
            <a:r>
              <a:rPr lang="en-IN" dirty="0">
                <a:solidFill>
                  <a:schemeClr val="accent6">
                    <a:lumMod val="75000"/>
                  </a:schemeClr>
                </a:solidFill>
              </a:rPr>
              <a:t>&gt;</a:t>
            </a:r>
            <a:r>
              <a:rPr lang="en-IN" dirty="0" err="1">
                <a:solidFill>
                  <a:schemeClr val="accent6">
                    <a:lumMod val="75000"/>
                  </a:schemeClr>
                </a:solidFill>
              </a:rPr>
              <a:t>Lastname</a:t>
            </a:r>
            <a:r>
              <a:rPr lang="en-IN" dirty="0">
                <a:solidFill>
                  <a:schemeClr val="accent6">
                    <a:lumMod val="75000"/>
                  </a:schemeClr>
                </a:solidFill>
              </a:rPr>
              <a:t>&lt;/</a:t>
            </a:r>
            <a:r>
              <a:rPr lang="en-IN" dirty="0" err="1">
                <a:solidFill>
                  <a:schemeClr val="accent6">
                    <a:lumMod val="75000"/>
                  </a:schemeClr>
                </a:solidFill>
              </a:rPr>
              <a:t>th</a:t>
            </a:r>
            <a:r>
              <a:rPr lang="en-IN" dirty="0">
                <a:solidFill>
                  <a:schemeClr val="accent6">
                    <a:lumMod val="75000"/>
                  </a:schemeClr>
                </a:solidFill>
              </a:rPr>
              <a:t>&gt; </a:t>
            </a:r>
          </a:p>
          <a:p>
            <a:pPr marL="0" indent="0">
              <a:buNone/>
            </a:pPr>
            <a:r>
              <a:rPr lang="en-IN" dirty="0">
                <a:solidFill>
                  <a:schemeClr val="accent6">
                    <a:lumMod val="75000"/>
                  </a:schemeClr>
                </a:solidFill>
              </a:rPr>
              <a:t>    				&lt;</a:t>
            </a:r>
            <a:r>
              <a:rPr lang="en-IN" dirty="0" err="1">
                <a:solidFill>
                  <a:schemeClr val="accent6">
                    <a:lumMod val="75000"/>
                  </a:schemeClr>
                </a:solidFill>
              </a:rPr>
              <a:t>th</a:t>
            </a:r>
            <a:r>
              <a:rPr lang="en-IN" dirty="0">
                <a:solidFill>
                  <a:schemeClr val="accent6">
                    <a:lumMod val="75000"/>
                  </a:schemeClr>
                </a:solidFill>
              </a:rPr>
              <a:t>&gt;Age&lt;/</a:t>
            </a:r>
            <a:r>
              <a:rPr lang="en-IN" dirty="0" err="1">
                <a:solidFill>
                  <a:schemeClr val="accent6">
                    <a:lumMod val="75000"/>
                  </a:schemeClr>
                </a:solidFill>
              </a:rPr>
              <a:t>th</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tr</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tr</a:t>
            </a:r>
            <a:r>
              <a:rPr lang="en-IN" dirty="0">
                <a:solidFill>
                  <a:schemeClr val="accent6">
                    <a:lumMod val="75000"/>
                  </a:schemeClr>
                </a:solidFill>
              </a:rPr>
              <a:t>&gt;</a:t>
            </a:r>
          </a:p>
          <a:p>
            <a:pPr marL="0" indent="0">
              <a:buNone/>
            </a:pPr>
            <a:r>
              <a:rPr lang="en-IN" dirty="0">
                <a:solidFill>
                  <a:schemeClr val="accent6">
                    <a:lumMod val="75000"/>
                  </a:schemeClr>
                </a:solidFill>
              </a:rPr>
              <a:t>				    &lt;td&gt;</a:t>
            </a:r>
            <a:r>
              <a:rPr lang="en-IN" dirty="0" err="1">
                <a:solidFill>
                  <a:schemeClr val="accent6">
                    <a:lumMod val="75000"/>
                  </a:schemeClr>
                </a:solidFill>
              </a:rPr>
              <a:t>jalpa</a:t>
            </a:r>
            <a:r>
              <a:rPr lang="en-IN" dirty="0">
                <a:solidFill>
                  <a:schemeClr val="accent6">
                    <a:lumMod val="75000"/>
                  </a:schemeClr>
                </a:solidFill>
              </a:rPr>
              <a:t>&lt;/td&gt;</a:t>
            </a:r>
          </a:p>
          <a:p>
            <a:pPr marL="0" indent="0">
              <a:buNone/>
            </a:pPr>
            <a:r>
              <a:rPr lang="en-IN" dirty="0">
                <a:solidFill>
                  <a:schemeClr val="accent6">
                    <a:lumMod val="75000"/>
                  </a:schemeClr>
                </a:solidFill>
              </a:rPr>
              <a:t>   				 &lt;td&gt;</a:t>
            </a:r>
            <a:r>
              <a:rPr lang="en-IN" dirty="0" err="1">
                <a:solidFill>
                  <a:schemeClr val="accent6">
                    <a:lumMod val="75000"/>
                  </a:schemeClr>
                </a:solidFill>
              </a:rPr>
              <a:t>sonagar</a:t>
            </a:r>
            <a:r>
              <a:rPr lang="en-IN" dirty="0">
                <a:solidFill>
                  <a:schemeClr val="accent6">
                    <a:lumMod val="75000"/>
                  </a:schemeClr>
                </a:solidFill>
              </a:rPr>
              <a:t>&lt;/td&gt;</a:t>
            </a:r>
          </a:p>
          <a:p>
            <a:pPr marL="0" indent="0">
              <a:buNone/>
            </a:pPr>
            <a:r>
              <a:rPr lang="en-IN" dirty="0">
                <a:solidFill>
                  <a:schemeClr val="accent6">
                    <a:lumMod val="75000"/>
                  </a:schemeClr>
                </a:solidFill>
              </a:rPr>
              <a:t>   				 &lt;td&gt;50&lt;/td&gt;</a:t>
            </a:r>
          </a:p>
          <a:p>
            <a:pPr marL="0" indent="0">
              <a:buNone/>
            </a:pPr>
            <a:r>
              <a:rPr lang="en-IN" dirty="0">
                <a:solidFill>
                  <a:schemeClr val="accent6">
                    <a:lumMod val="75000"/>
                  </a:schemeClr>
                </a:solidFill>
              </a:rPr>
              <a:t> 			 &lt;/</a:t>
            </a:r>
            <a:r>
              <a:rPr lang="en-IN" dirty="0" err="1">
                <a:solidFill>
                  <a:schemeClr val="accent6">
                    <a:lumMod val="75000"/>
                  </a:schemeClr>
                </a:solidFill>
              </a:rPr>
              <a:t>tr</a:t>
            </a:r>
            <a:r>
              <a:rPr lang="en-IN" dirty="0">
                <a:solidFill>
                  <a:schemeClr val="accent6">
                    <a:lumMod val="75000"/>
                  </a:schemeClr>
                </a:solidFill>
              </a:rPr>
              <a:t>&gt;</a:t>
            </a:r>
          </a:p>
          <a:p>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extLst>
      <p:ext uri="{BB962C8B-B14F-4D97-AF65-F5344CB8AC3E}">
        <p14:creationId xmlns:p14="http://schemas.microsoft.com/office/powerpoint/2010/main" val="29283575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IN" dirty="0">
                <a:solidFill>
                  <a:schemeClr val="accent6">
                    <a:lumMod val="75000"/>
                  </a:schemeClr>
                </a:solidFill>
              </a:rPr>
              <a:t>		&lt;</a:t>
            </a:r>
            <a:r>
              <a:rPr lang="en-IN" dirty="0" err="1">
                <a:solidFill>
                  <a:schemeClr val="accent6">
                    <a:lumMod val="75000"/>
                  </a:schemeClr>
                </a:solidFill>
              </a:rPr>
              <a:t>tr</a:t>
            </a:r>
            <a:r>
              <a:rPr lang="en-IN" dirty="0">
                <a:solidFill>
                  <a:schemeClr val="accent6">
                    <a:lumMod val="75000"/>
                  </a:schemeClr>
                </a:solidFill>
              </a:rPr>
              <a:t>&gt;</a:t>
            </a:r>
          </a:p>
          <a:p>
            <a:pPr marL="0" indent="0">
              <a:buNone/>
            </a:pPr>
            <a:r>
              <a:rPr lang="en-IN" dirty="0">
                <a:solidFill>
                  <a:schemeClr val="accent6">
                    <a:lumMod val="75000"/>
                  </a:schemeClr>
                </a:solidFill>
              </a:rPr>
              <a:t>  				  &lt;td&gt;Eva&lt;/td&gt;</a:t>
            </a:r>
          </a:p>
          <a:p>
            <a:pPr marL="0" indent="0">
              <a:buNone/>
            </a:pPr>
            <a:r>
              <a:rPr lang="en-IN" dirty="0">
                <a:solidFill>
                  <a:schemeClr val="accent6">
                    <a:lumMod val="75000"/>
                  </a:schemeClr>
                </a:solidFill>
              </a:rPr>
              <a:t>   				 &lt;td&gt;Jack&lt;/td&gt;</a:t>
            </a:r>
          </a:p>
          <a:p>
            <a:pPr marL="0" indent="0">
              <a:buNone/>
            </a:pPr>
            <a:r>
              <a:rPr lang="en-IN" dirty="0">
                <a:solidFill>
                  <a:schemeClr val="accent6">
                    <a:lumMod val="75000"/>
                  </a:schemeClr>
                </a:solidFill>
              </a:rPr>
              <a:t>   				 &lt;td&gt;94&lt;/td&gt;</a:t>
            </a:r>
          </a:p>
          <a:p>
            <a:pPr marL="0" indent="0">
              <a:buNone/>
            </a:pPr>
            <a:r>
              <a:rPr lang="en-IN" dirty="0">
                <a:solidFill>
                  <a:schemeClr val="accent6">
                    <a:lumMod val="75000"/>
                  </a:schemeClr>
                </a:solidFill>
              </a:rPr>
              <a:t>			  &lt;/</a:t>
            </a:r>
            <a:r>
              <a:rPr lang="en-IN" dirty="0" err="1">
                <a:solidFill>
                  <a:schemeClr val="accent6">
                    <a:lumMod val="75000"/>
                  </a:schemeClr>
                </a:solidFill>
              </a:rPr>
              <a:t>tr</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tr</a:t>
            </a:r>
            <a:r>
              <a:rPr lang="en-IN" dirty="0">
                <a:solidFill>
                  <a:schemeClr val="accent6">
                    <a:lumMod val="75000"/>
                  </a:schemeClr>
                </a:solidFill>
              </a:rPr>
              <a:t>&gt;</a:t>
            </a:r>
          </a:p>
          <a:p>
            <a:pPr marL="0" indent="0">
              <a:buNone/>
            </a:pPr>
            <a:r>
              <a:rPr lang="en-IN" dirty="0">
                <a:solidFill>
                  <a:schemeClr val="accent6">
                    <a:lumMod val="75000"/>
                  </a:schemeClr>
                </a:solidFill>
              </a:rPr>
              <a:t>  				  &lt;td&gt;</a:t>
            </a:r>
            <a:r>
              <a:rPr lang="en-IN" dirty="0" err="1">
                <a:solidFill>
                  <a:schemeClr val="accent6">
                    <a:lumMod val="75000"/>
                  </a:schemeClr>
                </a:solidFill>
              </a:rPr>
              <a:t>nency</a:t>
            </a:r>
            <a:r>
              <a:rPr lang="en-IN" dirty="0">
                <a:solidFill>
                  <a:schemeClr val="accent6">
                    <a:lumMod val="75000"/>
                  </a:schemeClr>
                </a:solidFill>
              </a:rPr>
              <a:t>&lt;/td&gt;</a:t>
            </a:r>
          </a:p>
          <a:p>
            <a:pPr marL="0" indent="0">
              <a:buNone/>
            </a:pPr>
            <a:r>
              <a:rPr lang="en-IN" dirty="0">
                <a:solidFill>
                  <a:schemeClr val="accent6">
                    <a:lumMod val="75000"/>
                  </a:schemeClr>
                </a:solidFill>
              </a:rPr>
              <a:t>  				  &lt;td&gt;</a:t>
            </a:r>
            <a:r>
              <a:rPr lang="en-IN" dirty="0" err="1">
                <a:solidFill>
                  <a:schemeClr val="accent6">
                    <a:lumMod val="75000"/>
                  </a:schemeClr>
                </a:solidFill>
              </a:rPr>
              <a:t>divakar</a:t>
            </a:r>
            <a:r>
              <a:rPr lang="en-IN" dirty="0">
                <a:solidFill>
                  <a:schemeClr val="accent6">
                    <a:lumMod val="75000"/>
                  </a:schemeClr>
                </a:solidFill>
              </a:rPr>
              <a:t>&lt;/td&gt;</a:t>
            </a:r>
          </a:p>
          <a:p>
            <a:pPr marL="0" indent="0">
              <a:buNone/>
            </a:pPr>
            <a:r>
              <a:rPr lang="en-IN" dirty="0">
                <a:solidFill>
                  <a:schemeClr val="accent6">
                    <a:lumMod val="75000"/>
                  </a:schemeClr>
                </a:solidFill>
              </a:rPr>
              <a:t>   				 &lt;td&gt;80&lt;/td&gt;</a:t>
            </a:r>
          </a:p>
          <a:p>
            <a:pPr marL="0" indent="0">
              <a:buNone/>
            </a:pPr>
            <a:r>
              <a:rPr lang="en-IN" dirty="0">
                <a:solidFill>
                  <a:schemeClr val="accent6">
                    <a:lumMod val="75000"/>
                  </a:schemeClr>
                </a:solidFill>
              </a:rPr>
              <a:t>  			&lt;/</a:t>
            </a:r>
            <a:r>
              <a:rPr lang="en-IN" dirty="0" err="1">
                <a:solidFill>
                  <a:schemeClr val="accent6">
                    <a:lumMod val="75000"/>
                  </a:schemeClr>
                </a:solidFill>
              </a:rPr>
              <a:t>tr</a:t>
            </a:r>
            <a:r>
              <a:rPr lang="en-IN" dirty="0">
                <a:solidFill>
                  <a:schemeClr val="accent6">
                    <a:lumMod val="75000"/>
                  </a:schemeClr>
                </a:solidFill>
              </a:rPr>
              <a:t>&gt;</a:t>
            </a:r>
          </a:p>
          <a:p>
            <a:pPr marL="0" indent="0">
              <a:buNone/>
            </a:pPr>
            <a:r>
              <a:rPr lang="en-IN" dirty="0">
                <a:solidFill>
                  <a:schemeClr val="accent6">
                    <a:lumMod val="75000"/>
                  </a:schemeClr>
                </a:solidFill>
              </a:rPr>
              <a:t>		&lt;/table&gt;</a:t>
            </a:r>
          </a:p>
          <a:p>
            <a:pPr marL="0" indent="0">
              <a:buNone/>
            </a:pPr>
            <a:endParaRPr lang="en-IN" dirty="0">
              <a:solidFill>
                <a:schemeClr val="accent6">
                  <a:lumMod val="75000"/>
                </a:schemeClr>
              </a:solidFill>
            </a:endParaRPr>
          </a:p>
          <a:p>
            <a:pPr marL="0" indent="0">
              <a:buNone/>
            </a:pPr>
            <a:r>
              <a:rPr lang="en-IN" dirty="0">
                <a:solidFill>
                  <a:schemeClr val="accent6">
                    <a:lumMod val="75000"/>
                  </a:schemeClr>
                </a:solidFill>
              </a:rPr>
              <a:t>	&lt;/body&gt;</a:t>
            </a:r>
          </a:p>
          <a:p>
            <a:pPr marL="0" indent="0">
              <a:buNone/>
            </a:pPr>
            <a:r>
              <a:rPr lang="en-IN" dirty="0">
                <a:solidFill>
                  <a:schemeClr val="accent6">
                    <a:lumMod val="75000"/>
                  </a:schemeClr>
                </a:solidFill>
              </a:rPr>
              <a:t>&lt;/html&gt;</a:t>
            </a:r>
          </a:p>
          <a:p>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103</a:t>
            </a:fld>
            <a:endParaRPr lang="en-IN" dirty="0"/>
          </a:p>
        </p:txBody>
      </p:sp>
    </p:spTree>
    <p:extLst>
      <p:ext uri="{BB962C8B-B14F-4D97-AF65-F5344CB8AC3E}">
        <p14:creationId xmlns:p14="http://schemas.microsoft.com/office/powerpoint/2010/main" val="11152493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Irregular Tables</a:t>
            </a:r>
            <a:endParaRPr lang="en-US" dirty="0"/>
          </a:p>
        </p:txBody>
      </p:sp>
      <p:sp>
        <p:nvSpPr>
          <p:cNvPr id="3" name="Content Placeholder 2"/>
          <p:cNvSpPr>
            <a:spLocks noGrp="1"/>
          </p:cNvSpPr>
          <p:nvPr>
            <p:ph idx="1"/>
          </p:nvPr>
        </p:nvSpPr>
        <p:spPr/>
        <p:txBody>
          <a:bodyPr/>
          <a:lstStyle/>
          <a:p>
            <a:r>
              <a:rPr lang="en-IN" b="1" dirty="0" err="1"/>
              <a:t>Rowspan</a:t>
            </a:r>
            <a:r>
              <a:rPr lang="en-IN" b="1" dirty="0"/>
              <a:t>: </a:t>
            </a:r>
            <a:r>
              <a:rPr lang="en-US" dirty="0"/>
              <a:t>To make a cell span more than one row, use the </a:t>
            </a:r>
            <a:r>
              <a:rPr lang="en-US" dirty="0" err="1"/>
              <a:t>rowpan</a:t>
            </a:r>
            <a:r>
              <a:rPr lang="en-US" dirty="0"/>
              <a:t> attribute.</a:t>
            </a:r>
            <a:endParaRPr lang="en-IN" dirty="0"/>
          </a:p>
          <a:p>
            <a:r>
              <a:rPr lang="en-IN" b="1" dirty="0" err="1"/>
              <a:t>Colspan</a:t>
            </a:r>
            <a:r>
              <a:rPr lang="en-IN" b="1" dirty="0"/>
              <a:t>: </a:t>
            </a:r>
            <a:r>
              <a:rPr lang="en-US" dirty="0"/>
              <a:t>To make a cell span more than one column, use the </a:t>
            </a:r>
            <a:r>
              <a:rPr lang="en-US" dirty="0" err="1"/>
              <a:t>colspan</a:t>
            </a:r>
            <a:r>
              <a:rPr lang="en-US" dirty="0"/>
              <a:t> attribute.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104</a:t>
            </a:fld>
            <a:endParaRPr lang="en-IN" dirty="0"/>
          </a:p>
        </p:txBody>
      </p:sp>
    </p:spTree>
    <p:extLst>
      <p:ext uri="{BB962C8B-B14F-4D97-AF65-F5344CB8AC3E}">
        <p14:creationId xmlns:p14="http://schemas.microsoft.com/office/powerpoint/2010/main" val="43240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Colspan</a:t>
            </a:r>
            <a:endParaRPr lang="en-US" dirty="0"/>
          </a:p>
        </p:txBody>
      </p:sp>
      <p:sp>
        <p:nvSpPr>
          <p:cNvPr id="3" name="Content Placeholder 2"/>
          <p:cNvSpPr>
            <a:spLocks noGrp="1"/>
          </p:cNvSpPr>
          <p:nvPr>
            <p:ph idx="1"/>
          </p:nvPr>
        </p:nvSpPr>
        <p:spPr/>
        <p:txBody>
          <a:bodyPr>
            <a:noAutofit/>
          </a:bodyPr>
          <a:lstStyle/>
          <a:p>
            <a:pPr marL="0" indent="0">
              <a:buNone/>
            </a:pPr>
            <a:r>
              <a:rPr lang="en-US" sz="2000" dirty="0">
                <a:solidFill>
                  <a:schemeClr val="accent6">
                    <a:lumMod val="75000"/>
                  </a:schemeClr>
                </a:solidFill>
              </a:rPr>
              <a:t>&lt;html&gt;</a:t>
            </a:r>
          </a:p>
          <a:p>
            <a:pPr marL="0" indent="0">
              <a:buNone/>
            </a:pPr>
            <a:r>
              <a:rPr lang="en-US" sz="2000" dirty="0">
                <a:solidFill>
                  <a:schemeClr val="accent6">
                    <a:lumMod val="75000"/>
                  </a:schemeClr>
                </a:solidFill>
              </a:rPr>
              <a:t>	&lt;body&gt;</a:t>
            </a:r>
          </a:p>
          <a:p>
            <a:pPr marL="0" indent="0">
              <a:buNone/>
            </a:pPr>
            <a:r>
              <a:rPr lang="en-US" sz="2000" dirty="0">
                <a:solidFill>
                  <a:schemeClr val="accent6">
                    <a:lumMod val="75000"/>
                  </a:schemeClr>
                </a:solidFill>
              </a:rPr>
              <a:t>		&lt;table style="width:100%“ border=“1”&gt; &gt;</a:t>
            </a:r>
          </a:p>
          <a:p>
            <a:pPr marL="0" indent="0">
              <a:buNone/>
            </a:pPr>
            <a:r>
              <a:rPr lang="en-US" sz="2000" dirty="0">
                <a:solidFill>
                  <a:schemeClr val="accent6">
                    <a:lumMod val="75000"/>
                  </a:schemeClr>
                </a:solidFill>
              </a:rPr>
              <a:t>			  &lt;</a:t>
            </a:r>
            <a:r>
              <a:rPr lang="en-US" sz="2000" dirty="0" err="1">
                <a:solidFill>
                  <a:schemeClr val="accent6">
                    <a:lumMod val="75000"/>
                  </a:schemeClr>
                </a:solidFill>
              </a:rPr>
              <a:t>tr</a:t>
            </a:r>
            <a:r>
              <a:rPr lang="en-US" sz="2000" dirty="0">
                <a:solidFill>
                  <a:schemeClr val="accent6">
                    <a:lumMod val="75000"/>
                  </a:schemeClr>
                </a:solidFill>
              </a:rPr>
              <a:t>&gt;</a:t>
            </a:r>
          </a:p>
          <a:p>
            <a:pPr marL="0" indent="0">
              <a:buNone/>
            </a:pPr>
            <a:r>
              <a:rPr lang="en-US" sz="2000" dirty="0">
                <a:solidFill>
                  <a:schemeClr val="accent6">
                    <a:lumMod val="75000"/>
                  </a:schemeClr>
                </a:solidFill>
              </a:rPr>
              <a:t> 				   &lt;</a:t>
            </a:r>
            <a:r>
              <a:rPr lang="en-US" sz="2000" dirty="0" err="1">
                <a:solidFill>
                  <a:schemeClr val="accent6">
                    <a:lumMod val="75000"/>
                  </a:schemeClr>
                </a:solidFill>
              </a:rPr>
              <a:t>th</a:t>
            </a:r>
            <a:r>
              <a:rPr lang="en-US" sz="2000" dirty="0">
                <a:solidFill>
                  <a:schemeClr val="accent6">
                    <a:lumMod val="75000"/>
                  </a:schemeClr>
                </a:solidFill>
              </a:rPr>
              <a:t>&gt;Name&lt;/</a:t>
            </a:r>
            <a:r>
              <a:rPr lang="en-US" sz="2000" dirty="0" err="1">
                <a:solidFill>
                  <a:schemeClr val="accent6">
                    <a:lumMod val="75000"/>
                  </a:schemeClr>
                </a:solidFill>
              </a:rPr>
              <a:t>th</a:t>
            </a:r>
            <a:r>
              <a:rPr lang="en-US" sz="2000" dirty="0">
                <a:solidFill>
                  <a:schemeClr val="accent6">
                    <a:lumMod val="75000"/>
                  </a:schemeClr>
                </a:solidFill>
              </a:rPr>
              <a:t>&gt;</a:t>
            </a:r>
          </a:p>
          <a:p>
            <a:pPr marL="0" indent="0">
              <a:buNone/>
            </a:pPr>
            <a:r>
              <a:rPr lang="en-US" sz="2000" dirty="0">
                <a:solidFill>
                  <a:schemeClr val="accent6">
                    <a:lumMod val="75000"/>
                  </a:schemeClr>
                </a:solidFill>
              </a:rPr>
              <a:t>  				  &lt;</a:t>
            </a:r>
            <a:r>
              <a:rPr lang="en-US" sz="2000" dirty="0" err="1">
                <a:solidFill>
                  <a:schemeClr val="accent6">
                    <a:lumMod val="75000"/>
                  </a:schemeClr>
                </a:solidFill>
              </a:rPr>
              <a:t>th</a:t>
            </a:r>
            <a:r>
              <a:rPr lang="en-US" sz="2000" dirty="0">
                <a:solidFill>
                  <a:schemeClr val="accent6">
                    <a:lumMod val="75000"/>
                  </a:schemeClr>
                </a:solidFill>
              </a:rPr>
              <a:t> </a:t>
            </a:r>
            <a:r>
              <a:rPr lang="en-US" sz="2000" dirty="0" err="1">
                <a:solidFill>
                  <a:schemeClr val="accent6">
                    <a:lumMod val="75000"/>
                  </a:schemeClr>
                </a:solidFill>
              </a:rPr>
              <a:t>colspan</a:t>
            </a:r>
            <a:r>
              <a:rPr lang="en-US" sz="2000" dirty="0">
                <a:solidFill>
                  <a:schemeClr val="accent6">
                    <a:lumMod val="75000"/>
                  </a:schemeClr>
                </a:solidFill>
              </a:rPr>
              <a:t>="2"&gt;Telephone&lt;/</a:t>
            </a:r>
            <a:r>
              <a:rPr lang="en-US" sz="2000" dirty="0" err="1">
                <a:solidFill>
                  <a:schemeClr val="accent6">
                    <a:lumMod val="75000"/>
                  </a:schemeClr>
                </a:solidFill>
              </a:rPr>
              <a:t>th</a:t>
            </a:r>
            <a:r>
              <a:rPr lang="en-US" sz="2000" dirty="0">
                <a:solidFill>
                  <a:schemeClr val="accent6">
                    <a:lumMod val="75000"/>
                  </a:schemeClr>
                </a:solidFill>
              </a:rPr>
              <a:t>&gt;</a:t>
            </a:r>
          </a:p>
          <a:p>
            <a:pPr marL="0" indent="0">
              <a:buNone/>
            </a:pPr>
            <a:r>
              <a:rPr lang="en-US" sz="2000" dirty="0">
                <a:solidFill>
                  <a:schemeClr val="accent6">
                    <a:lumMod val="75000"/>
                  </a:schemeClr>
                </a:solidFill>
              </a:rPr>
              <a:t>  			&lt;/</a:t>
            </a:r>
            <a:r>
              <a:rPr lang="en-US" sz="2000" dirty="0" err="1">
                <a:solidFill>
                  <a:schemeClr val="accent6">
                    <a:lumMod val="75000"/>
                  </a:schemeClr>
                </a:solidFill>
              </a:rPr>
              <a:t>tr</a:t>
            </a:r>
            <a:r>
              <a:rPr lang="en-US" sz="2000" dirty="0">
                <a:solidFill>
                  <a:schemeClr val="accent6">
                    <a:lumMod val="75000"/>
                  </a:schemeClr>
                </a:solidFill>
              </a:rPr>
              <a:t>&gt;</a:t>
            </a:r>
          </a:p>
          <a:p>
            <a:pPr marL="0" indent="0">
              <a:buNone/>
            </a:pPr>
            <a:r>
              <a:rPr lang="en-US" sz="2000" dirty="0">
                <a:solidFill>
                  <a:schemeClr val="accent6">
                    <a:lumMod val="75000"/>
                  </a:schemeClr>
                </a:solidFill>
              </a:rPr>
              <a:t> 			 &lt;</a:t>
            </a:r>
            <a:r>
              <a:rPr lang="en-US" sz="2000" dirty="0" err="1">
                <a:solidFill>
                  <a:schemeClr val="accent6">
                    <a:lumMod val="75000"/>
                  </a:schemeClr>
                </a:solidFill>
              </a:rPr>
              <a:t>tr</a:t>
            </a:r>
            <a:r>
              <a:rPr lang="en-US" sz="2000" dirty="0">
                <a:solidFill>
                  <a:schemeClr val="accent6">
                    <a:lumMod val="75000"/>
                  </a:schemeClr>
                </a:solidFill>
              </a:rPr>
              <a:t>&gt;</a:t>
            </a:r>
          </a:p>
          <a:p>
            <a:pPr marL="0" indent="0">
              <a:buNone/>
            </a:pPr>
            <a:r>
              <a:rPr lang="en-US" sz="2000" dirty="0">
                <a:solidFill>
                  <a:schemeClr val="accent6">
                    <a:lumMod val="75000"/>
                  </a:schemeClr>
                </a:solidFill>
              </a:rPr>
              <a:t> 				   &lt;td&gt;Bill Gates&lt;/td&gt;</a:t>
            </a:r>
          </a:p>
          <a:p>
            <a:pPr marL="0" indent="0">
              <a:buNone/>
            </a:pPr>
            <a:r>
              <a:rPr lang="en-US" sz="2000" dirty="0">
                <a:solidFill>
                  <a:schemeClr val="accent6">
                    <a:lumMod val="75000"/>
                  </a:schemeClr>
                </a:solidFill>
              </a:rPr>
              <a:t>  				  &lt;td&gt;55577854&lt;/td&gt;</a:t>
            </a:r>
          </a:p>
          <a:p>
            <a:pPr marL="0" indent="0">
              <a:buNone/>
            </a:pPr>
            <a:r>
              <a:rPr lang="en-US" sz="2000" dirty="0">
                <a:solidFill>
                  <a:schemeClr val="accent6">
                    <a:lumMod val="75000"/>
                  </a:schemeClr>
                </a:solidFill>
              </a:rPr>
              <a:t>   				 &lt;td&gt;55577855&lt;/td&gt;</a:t>
            </a:r>
          </a:p>
          <a:p>
            <a:pPr marL="0" indent="0">
              <a:buNone/>
            </a:pPr>
            <a:r>
              <a:rPr lang="en-US" sz="2000" dirty="0">
                <a:solidFill>
                  <a:schemeClr val="accent6">
                    <a:lumMod val="75000"/>
                  </a:schemeClr>
                </a:solidFill>
              </a:rPr>
              <a:t>  			&lt;/</a:t>
            </a:r>
            <a:r>
              <a:rPr lang="en-US" sz="2000" dirty="0" err="1">
                <a:solidFill>
                  <a:schemeClr val="accent6">
                    <a:lumMod val="75000"/>
                  </a:schemeClr>
                </a:solidFill>
              </a:rPr>
              <a:t>tr</a:t>
            </a:r>
            <a:r>
              <a:rPr lang="en-US" sz="2000" dirty="0">
                <a:solidFill>
                  <a:schemeClr val="accent6">
                    <a:lumMod val="75000"/>
                  </a:schemeClr>
                </a:solidFill>
              </a:rPr>
              <a:t>&gt;</a:t>
            </a:r>
          </a:p>
          <a:p>
            <a:pPr marL="0" indent="0">
              <a:buNone/>
            </a:pPr>
            <a:r>
              <a:rPr lang="en-US" sz="2000" dirty="0">
                <a:solidFill>
                  <a:schemeClr val="accent6">
                    <a:lumMod val="75000"/>
                  </a:schemeClr>
                </a:solidFill>
              </a:rPr>
              <a:t>		&lt;/table&gt;</a:t>
            </a:r>
          </a:p>
          <a:p>
            <a:pPr marL="0" indent="0">
              <a:buNone/>
            </a:pPr>
            <a:r>
              <a:rPr lang="en-US" sz="2000" dirty="0">
                <a:solidFill>
                  <a:schemeClr val="accent6">
                    <a:lumMod val="75000"/>
                  </a:schemeClr>
                </a:solidFill>
              </a:rPr>
              <a:t>	&lt;/body&gt;</a:t>
            </a:r>
          </a:p>
          <a:p>
            <a:pPr marL="0" indent="0">
              <a:buNone/>
            </a:pPr>
            <a:r>
              <a:rPr lang="en-US" sz="2000" dirty="0">
                <a:solidFill>
                  <a:schemeClr val="accent6">
                    <a:lumMod val="75000"/>
                  </a:schemeClr>
                </a:solidFill>
              </a:rPr>
              <a:t>&lt;/html&gt;</a:t>
            </a:r>
            <a:endParaRPr lang="en-IN" sz="2000" dirty="0">
              <a:solidFill>
                <a:schemeClr val="accent6">
                  <a:lumMod val="75000"/>
                </a:schemeClr>
              </a:solidFill>
            </a:endParaRPr>
          </a:p>
          <a:p>
            <a:endParaRPr lang="en-US" sz="2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105</a:t>
            </a:fld>
            <a:endParaRPr lang="en-IN" dirty="0"/>
          </a:p>
        </p:txBody>
      </p:sp>
    </p:spTree>
    <p:extLst>
      <p:ext uri="{BB962C8B-B14F-4D97-AF65-F5344CB8AC3E}">
        <p14:creationId xmlns:p14="http://schemas.microsoft.com/office/powerpoint/2010/main" val="8402234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Rowspan</a:t>
            </a: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en-US" sz="1500" dirty="0">
                <a:solidFill>
                  <a:schemeClr val="accent6">
                    <a:lumMod val="75000"/>
                  </a:schemeClr>
                </a:solidFill>
              </a:rPr>
              <a:t>&lt;html&gt;</a:t>
            </a:r>
          </a:p>
          <a:p>
            <a:pPr marL="0" indent="0">
              <a:buNone/>
            </a:pPr>
            <a:r>
              <a:rPr lang="en-US" sz="1500" dirty="0">
                <a:solidFill>
                  <a:schemeClr val="accent6">
                    <a:lumMod val="75000"/>
                  </a:schemeClr>
                </a:solidFill>
              </a:rPr>
              <a:t>	&lt;body&gt;</a:t>
            </a:r>
          </a:p>
          <a:p>
            <a:pPr marL="0" indent="0">
              <a:buNone/>
            </a:pPr>
            <a:r>
              <a:rPr lang="en-US" sz="1500" dirty="0">
                <a:solidFill>
                  <a:schemeClr val="accent6">
                    <a:lumMod val="75000"/>
                  </a:schemeClr>
                </a:solidFill>
              </a:rPr>
              <a:t>		&lt;table style="width:100%“ border=“1”&gt;</a:t>
            </a:r>
          </a:p>
          <a:p>
            <a:pPr marL="0" indent="0">
              <a:buNone/>
            </a:pPr>
            <a:r>
              <a:rPr lang="en-US" sz="1500" dirty="0">
                <a:solidFill>
                  <a:schemeClr val="accent6">
                    <a:lumMod val="75000"/>
                  </a:schemeClr>
                </a:solidFill>
              </a:rPr>
              <a:t>			  &lt;</a:t>
            </a:r>
            <a:r>
              <a:rPr lang="en-US" sz="1500" dirty="0" err="1">
                <a:solidFill>
                  <a:schemeClr val="accent6">
                    <a:lumMod val="75000"/>
                  </a:schemeClr>
                </a:solidFill>
              </a:rPr>
              <a:t>tr</a:t>
            </a:r>
            <a:r>
              <a:rPr lang="en-US" sz="1500" dirty="0">
                <a:solidFill>
                  <a:schemeClr val="accent6">
                    <a:lumMod val="75000"/>
                  </a:schemeClr>
                </a:solidFill>
              </a:rPr>
              <a:t>&gt;</a:t>
            </a:r>
          </a:p>
          <a:p>
            <a:pPr marL="0" indent="0">
              <a:buNone/>
            </a:pPr>
            <a:r>
              <a:rPr lang="en-US" sz="1500" dirty="0">
                <a:solidFill>
                  <a:schemeClr val="accent6">
                    <a:lumMod val="75000"/>
                  </a:schemeClr>
                </a:solidFill>
              </a:rPr>
              <a:t> 				   &lt;</a:t>
            </a:r>
            <a:r>
              <a:rPr lang="en-US" sz="1500" dirty="0" err="1">
                <a:solidFill>
                  <a:schemeClr val="accent6">
                    <a:lumMod val="75000"/>
                  </a:schemeClr>
                </a:solidFill>
              </a:rPr>
              <a:t>th</a:t>
            </a:r>
            <a:r>
              <a:rPr lang="en-US" sz="1500" dirty="0">
                <a:solidFill>
                  <a:schemeClr val="accent6">
                    <a:lumMod val="75000"/>
                  </a:schemeClr>
                </a:solidFill>
              </a:rPr>
              <a:t>&gt;Name&lt;/</a:t>
            </a:r>
            <a:r>
              <a:rPr lang="en-US" sz="1500" dirty="0" err="1">
                <a:solidFill>
                  <a:schemeClr val="accent6">
                    <a:lumMod val="75000"/>
                  </a:schemeClr>
                </a:solidFill>
              </a:rPr>
              <a:t>th</a:t>
            </a:r>
            <a:r>
              <a:rPr lang="en-US" sz="1500" dirty="0">
                <a:solidFill>
                  <a:schemeClr val="accent6">
                    <a:lumMod val="75000"/>
                  </a:schemeClr>
                </a:solidFill>
              </a:rPr>
              <a:t>&gt;</a:t>
            </a:r>
          </a:p>
          <a:p>
            <a:pPr marL="0" indent="0">
              <a:buNone/>
            </a:pPr>
            <a:r>
              <a:rPr lang="en-US" sz="1500" dirty="0">
                <a:solidFill>
                  <a:schemeClr val="accent6">
                    <a:lumMod val="75000"/>
                  </a:schemeClr>
                </a:solidFill>
              </a:rPr>
              <a:t>  				&lt;td&gt;Bill Gates&lt;/td&gt;</a:t>
            </a:r>
          </a:p>
          <a:p>
            <a:pPr marL="0" indent="0">
              <a:buNone/>
            </a:pPr>
            <a:endParaRPr lang="en-US" sz="1500" dirty="0">
              <a:solidFill>
                <a:schemeClr val="accent6">
                  <a:lumMod val="75000"/>
                </a:schemeClr>
              </a:solidFill>
            </a:endParaRPr>
          </a:p>
          <a:p>
            <a:pPr marL="0" indent="0">
              <a:buNone/>
            </a:pPr>
            <a:r>
              <a:rPr lang="en-US" sz="1500" dirty="0">
                <a:solidFill>
                  <a:schemeClr val="accent6">
                    <a:lumMod val="75000"/>
                  </a:schemeClr>
                </a:solidFill>
              </a:rPr>
              <a:t>  			&lt;/</a:t>
            </a:r>
            <a:r>
              <a:rPr lang="en-US" sz="1500" dirty="0" err="1">
                <a:solidFill>
                  <a:schemeClr val="accent6">
                    <a:lumMod val="75000"/>
                  </a:schemeClr>
                </a:solidFill>
              </a:rPr>
              <a:t>tr</a:t>
            </a:r>
            <a:r>
              <a:rPr lang="en-US" sz="1500" dirty="0">
                <a:solidFill>
                  <a:schemeClr val="accent6">
                    <a:lumMod val="75000"/>
                  </a:schemeClr>
                </a:solidFill>
              </a:rPr>
              <a:t>&gt;</a:t>
            </a:r>
          </a:p>
          <a:p>
            <a:pPr marL="0" indent="0">
              <a:buNone/>
            </a:pPr>
            <a:r>
              <a:rPr lang="en-US" sz="1500" dirty="0">
                <a:solidFill>
                  <a:schemeClr val="accent6">
                    <a:lumMod val="75000"/>
                  </a:schemeClr>
                </a:solidFill>
              </a:rPr>
              <a:t> 			 &lt;</a:t>
            </a:r>
            <a:r>
              <a:rPr lang="en-US" sz="1500" dirty="0" err="1">
                <a:solidFill>
                  <a:schemeClr val="accent6">
                    <a:lumMod val="75000"/>
                  </a:schemeClr>
                </a:solidFill>
              </a:rPr>
              <a:t>tr</a:t>
            </a:r>
            <a:r>
              <a:rPr lang="en-US" sz="1500" dirty="0">
                <a:solidFill>
                  <a:schemeClr val="accent6">
                    <a:lumMod val="75000"/>
                  </a:schemeClr>
                </a:solidFill>
              </a:rPr>
              <a:t>&gt;</a:t>
            </a:r>
          </a:p>
          <a:p>
            <a:pPr marL="0" indent="0">
              <a:buNone/>
            </a:pPr>
            <a:r>
              <a:rPr lang="en-US" sz="1500" dirty="0">
                <a:solidFill>
                  <a:schemeClr val="accent6">
                    <a:lumMod val="75000"/>
                  </a:schemeClr>
                </a:solidFill>
              </a:rPr>
              <a:t> 				 &lt;</a:t>
            </a:r>
            <a:r>
              <a:rPr lang="en-US" sz="1500" dirty="0" err="1">
                <a:solidFill>
                  <a:schemeClr val="accent6">
                    <a:lumMod val="75000"/>
                  </a:schemeClr>
                </a:solidFill>
              </a:rPr>
              <a:t>th</a:t>
            </a:r>
            <a:r>
              <a:rPr lang="en-US" sz="1500" dirty="0">
                <a:solidFill>
                  <a:schemeClr val="accent6">
                    <a:lumMod val="75000"/>
                  </a:schemeClr>
                </a:solidFill>
              </a:rPr>
              <a:t> </a:t>
            </a:r>
            <a:r>
              <a:rPr lang="en-US" sz="1500" dirty="0" err="1">
                <a:solidFill>
                  <a:schemeClr val="accent6">
                    <a:lumMod val="75000"/>
                  </a:schemeClr>
                </a:solidFill>
              </a:rPr>
              <a:t>rowspan</a:t>
            </a:r>
            <a:r>
              <a:rPr lang="en-US" sz="1500" dirty="0">
                <a:solidFill>
                  <a:schemeClr val="accent6">
                    <a:lumMod val="75000"/>
                  </a:schemeClr>
                </a:solidFill>
              </a:rPr>
              <a:t>="2"&gt;Telephone&lt;/</a:t>
            </a:r>
            <a:r>
              <a:rPr lang="en-US" sz="1500" dirty="0" err="1">
                <a:solidFill>
                  <a:schemeClr val="accent6">
                    <a:lumMod val="75000"/>
                  </a:schemeClr>
                </a:solidFill>
              </a:rPr>
              <a:t>th</a:t>
            </a:r>
            <a:r>
              <a:rPr lang="en-US" sz="1500" dirty="0">
                <a:solidFill>
                  <a:schemeClr val="accent6">
                    <a:lumMod val="75000"/>
                  </a:schemeClr>
                </a:solidFill>
              </a:rPr>
              <a:t>&gt; </a:t>
            </a:r>
          </a:p>
          <a:p>
            <a:pPr marL="0" indent="0">
              <a:buNone/>
            </a:pPr>
            <a:r>
              <a:rPr lang="en-US" sz="1500" dirty="0">
                <a:solidFill>
                  <a:schemeClr val="accent6">
                    <a:lumMod val="75000"/>
                  </a:schemeClr>
                </a:solidFill>
              </a:rPr>
              <a:t>				  &lt;td&gt;55577854&lt;/td&gt;</a:t>
            </a:r>
          </a:p>
          <a:p>
            <a:pPr marL="0" indent="0">
              <a:buNone/>
            </a:pPr>
            <a:r>
              <a:rPr lang="en-US" sz="1500" dirty="0">
                <a:solidFill>
                  <a:schemeClr val="accent6">
                    <a:lumMod val="75000"/>
                  </a:schemeClr>
                </a:solidFill>
              </a:rPr>
              <a:t>  			&lt;/</a:t>
            </a:r>
            <a:r>
              <a:rPr lang="en-US" sz="1500" dirty="0" err="1">
                <a:solidFill>
                  <a:schemeClr val="accent6">
                    <a:lumMod val="75000"/>
                  </a:schemeClr>
                </a:solidFill>
              </a:rPr>
              <a:t>tr</a:t>
            </a:r>
            <a:r>
              <a:rPr lang="en-US" sz="1500" dirty="0">
                <a:solidFill>
                  <a:schemeClr val="accent6">
                    <a:lumMod val="75000"/>
                  </a:schemeClr>
                </a:solidFill>
              </a:rPr>
              <a:t>&gt;</a:t>
            </a:r>
          </a:p>
          <a:p>
            <a:pPr marL="0" indent="0">
              <a:buNone/>
            </a:pPr>
            <a:r>
              <a:rPr lang="en-US" sz="1500" dirty="0">
                <a:solidFill>
                  <a:schemeClr val="accent6">
                    <a:lumMod val="75000"/>
                  </a:schemeClr>
                </a:solidFill>
              </a:rPr>
              <a:t>			&lt;</a:t>
            </a:r>
            <a:r>
              <a:rPr lang="en-US" sz="1500" dirty="0" err="1">
                <a:solidFill>
                  <a:schemeClr val="accent6">
                    <a:lumMod val="75000"/>
                  </a:schemeClr>
                </a:solidFill>
              </a:rPr>
              <a:t>tr</a:t>
            </a:r>
            <a:r>
              <a:rPr lang="en-US" sz="1500" dirty="0">
                <a:solidFill>
                  <a:schemeClr val="accent6">
                    <a:lumMod val="75000"/>
                  </a:schemeClr>
                </a:solidFill>
              </a:rPr>
              <a:t>&gt;</a:t>
            </a:r>
          </a:p>
          <a:p>
            <a:pPr marL="0" indent="0">
              <a:buNone/>
            </a:pPr>
            <a:r>
              <a:rPr lang="en-US" sz="1500" dirty="0">
                <a:solidFill>
                  <a:schemeClr val="accent6">
                    <a:lumMod val="75000"/>
                  </a:schemeClr>
                </a:solidFill>
              </a:rPr>
              <a:t>				&lt;td&gt;55577855&lt;/td&gt;</a:t>
            </a:r>
          </a:p>
          <a:p>
            <a:pPr marL="0" indent="0">
              <a:buNone/>
            </a:pPr>
            <a:r>
              <a:rPr lang="en-US" sz="1500" dirty="0">
                <a:solidFill>
                  <a:schemeClr val="accent6">
                    <a:lumMod val="75000"/>
                  </a:schemeClr>
                </a:solidFill>
              </a:rPr>
              <a:t>			&lt;/</a:t>
            </a:r>
            <a:r>
              <a:rPr lang="en-US" sz="1500" dirty="0" err="1">
                <a:solidFill>
                  <a:schemeClr val="accent6">
                    <a:lumMod val="75000"/>
                  </a:schemeClr>
                </a:solidFill>
              </a:rPr>
              <a:t>tr</a:t>
            </a:r>
            <a:r>
              <a:rPr lang="en-US" sz="1500" dirty="0">
                <a:solidFill>
                  <a:schemeClr val="accent6">
                    <a:lumMod val="75000"/>
                  </a:schemeClr>
                </a:solidFill>
              </a:rPr>
              <a:t>&gt;</a:t>
            </a:r>
          </a:p>
          <a:p>
            <a:pPr marL="0" indent="0">
              <a:buNone/>
            </a:pPr>
            <a:r>
              <a:rPr lang="en-US" sz="1500" dirty="0">
                <a:solidFill>
                  <a:schemeClr val="accent6">
                    <a:lumMod val="75000"/>
                  </a:schemeClr>
                </a:solidFill>
              </a:rPr>
              <a:t>		&lt;/table&gt;</a:t>
            </a:r>
          </a:p>
          <a:p>
            <a:pPr marL="0" indent="0">
              <a:buNone/>
            </a:pPr>
            <a:r>
              <a:rPr lang="en-US" sz="1500" dirty="0">
                <a:solidFill>
                  <a:schemeClr val="accent6">
                    <a:lumMod val="75000"/>
                  </a:schemeClr>
                </a:solidFill>
              </a:rPr>
              <a:t>	&lt;/body&gt;</a:t>
            </a:r>
          </a:p>
          <a:p>
            <a:pPr marL="0" indent="0">
              <a:buNone/>
            </a:pPr>
            <a:r>
              <a:rPr lang="en-US" sz="1500" dirty="0">
                <a:solidFill>
                  <a:schemeClr val="accent6">
                    <a:lumMod val="75000"/>
                  </a:schemeClr>
                </a:solidFill>
              </a:rPr>
              <a:t>&lt;/html&gt;</a:t>
            </a:r>
            <a:endParaRPr lang="en-IN" sz="1500" dirty="0">
              <a:solidFill>
                <a:schemeClr val="accent6">
                  <a:lumMod val="75000"/>
                </a:schemeClr>
              </a:solidFill>
            </a:endParaRPr>
          </a:p>
          <a:p>
            <a:endParaRPr lang="en-IN" sz="1500" dirty="0"/>
          </a:p>
          <a:p>
            <a:endParaRPr lang="en-US" sz="15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106</a:t>
            </a:fld>
            <a:endParaRPr lang="en-IN" dirty="0"/>
          </a:p>
        </p:txBody>
      </p:sp>
    </p:spTree>
    <p:extLst>
      <p:ext uri="{BB962C8B-B14F-4D97-AF65-F5344CB8AC3E}">
        <p14:creationId xmlns:p14="http://schemas.microsoft.com/office/powerpoint/2010/main" val="12327710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107</a:t>
            </a:fld>
            <a:endParaRPr lang="en-IN" dirty="0"/>
          </a:p>
        </p:txBody>
      </p:sp>
      <p:pic>
        <p:nvPicPr>
          <p:cNvPr id="5"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6436" y="1143405"/>
            <a:ext cx="11333162" cy="2012950"/>
          </a:xfrm>
        </p:spPr>
      </p:pic>
    </p:spTree>
    <p:extLst>
      <p:ext uri="{BB962C8B-B14F-4D97-AF65-F5344CB8AC3E}">
        <p14:creationId xmlns:p14="http://schemas.microsoft.com/office/powerpoint/2010/main" val="29588637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Property</a:t>
            </a:r>
            <a:endParaRPr lang="en-US" dirty="0"/>
          </a:p>
        </p:txBody>
      </p:sp>
      <p:sp>
        <p:nvSpPr>
          <p:cNvPr id="3" name="Content Placeholder 2"/>
          <p:cNvSpPr>
            <a:spLocks noGrp="1"/>
          </p:cNvSpPr>
          <p:nvPr>
            <p:ph idx="1"/>
          </p:nvPr>
        </p:nvSpPr>
        <p:spPr/>
        <p:txBody>
          <a:bodyPr>
            <a:normAutofit fontScale="77500" lnSpcReduction="20000"/>
          </a:bodyPr>
          <a:lstStyle/>
          <a:p>
            <a:r>
              <a:rPr lang="en-IN" b="1" dirty="0"/>
              <a:t>Adding a Caption</a:t>
            </a:r>
          </a:p>
          <a:p>
            <a:r>
              <a:rPr lang="en-US" dirty="0"/>
              <a:t>To add a caption to a table, use the &lt;caption&gt; tag right after table tag.</a:t>
            </a:r>
          </a:p>
          <a:p>
            <a:r>
              <a:rPr lang="en-IN" b="1" dirty="0">
                <a:solidFill>
                  <a:schemeClr val="accent6">
                    <a:lumMod val="75000"/>
                  </a:schemeClr>
                </a:solidFill>
              </a:rPr>
              <a:t>&lt;caption&gt;caption for table&lt;/caption&gt;</a:t>
            </a:r>
          </a:p>
          <a:p>
            <a:r>
              <a:rPr lang="en-IN" b="1" dirty="0"/>
              <a:t>Adding table border:</a:t>
            </a:r>
          </a:p>
          <a:p>
            <a:r>
              <a:rPr lang="en-US" dirty="0"/>
              <a:t>If you do not specify a border for the table, it will be displayed without borders.</a:t>
            </a:r>
          </a:p>
          <a:p>
            <a:r>
              <a:rPr lang="en-US" dirty="0"/>
              <a:t>A border is set using the CSS border property</a:t>
            </a:r>
          </a:p>
          <a:p>
            <a:r>
              <a:rPr lang="en-US" b="1" dirty="0">
                <a:solidFill>
                  <a:schemeClr val="accent6">
                    <a:lumMod val="75000"/>
                  </a:schemeClr>
                </a:solidFill>
              </a:rPr>
              <a:t>&lt;table border=“1px”&gt;</a:t>
            </a:r>
            <a:endParaRPr lang="en-IN" b="1" dirty="0">
              <a:solidFill>
                <a:schemeClr val="accent6">
                  <a:lumMod val="75000"/>
                </a:schemeClr>
              </a:solidFill>
            </a:endParaRPr>
          </a:p>
          <a:p>
            <a:r>
              <a:rPr lang="en-IN" b="1" dirty="0"/>
              <a:t>Collapsed Borders</a:t>
            </a:r>
          </a:p>
          <a:p>
            <a:r>
              <a:rPr lang="en-US" dirty="0"/>
              <a:t>If you want the borders to collapse into one border, add the CSS border-collapse property.</a:t>
            </a:r>
          </a:p>
          <a:p>
            <a:r>
              <a:rPr lang="en-US" b="1" dirty="0">
                <a:solidFill>
                  <a:schemeClr val="accent6">
                    <a:lumMod val="75000"/>
                  </a:schemeClr>
                </a:solidFill>
              </a:rPr>
              <a:t>&lt;table border=“1px” style=“</a:t>
            </a:r>
            <a:r>
              <a:rPr lang="en-US" b="1" dirty="0" err="1">
                <a:solidFill>
                  <a:schemeClr val="accent6">
                    <a:lumMod val="75000"/>
                  </a:schemeClr>
                </a:solidFill>
              </a:rPr>
              <a:t>border-collapse:collapse</a:t>
            </a:r>
            <a:r>
              <a:rPr lang="en-US" b="1" dirty="0">
                <a:solidFill>
                  <a:schemeClr val="accent6">
                    <a:lumMod val="75000"/>
                  </a:schemeClr>
                </a:solidFill>
              </a:rPr>
              <a:t>”&gt;</a:t>
            </a:r>
          </a:p>
          <a:p>
            <a:r>
              <a:rPr lang="en-IN" b="1" dirty="0"/>
              <a:t>Adding Cell Padding</a:t>
            </a:r>
          </a:p>
          <a:p>
            <a:r>
              <a:rPr lang="en-US" dirty="0"/>
              <a:t>Cell padding specifies the space between the cell content and its borders.</a:t>
            </a:r>
          </a:p>
          <a:p>
            <a:r>
              <a:rPr lang="en-US" dirty="0"/>
              <a:t>To set the padding, use the CSS </a:t>
            </a:r>
            <a:r>
              <a:rPr lang="en-US" b="1" dirty="0"/>
              <a:t>padding</a:t>
            </a:r>
            <a:r>
              <a:rPr lang="en-US" dirty="0"/>
              <a:t> property or we can specify it in table tag</a:t>
            </a:r>
            <a:r>
              <a:rPr lang="en-US" b="1" dirty="0"/>
              <a:t> </a:t>
            </a:r>
            <a:r>
              <a:rPr lang="en-US" b="1" dirty="0" err="1"/>
              <a:t>cellpadding</a:t>
            </a:r>
            <a:r>
              <a:rPr lang="en-US" b="1" dirty="0"/>
              <a:t> </a:t>
            </a:r>
            <a:r>
              <a:rPr lang="en-US" dirty="0"/>
              <a:t>property.</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108</a:t>
            </a:fld>
            <a:endParaRPr lang="en-IN" dirty="0"/>
          </a:p>
        </p:txBody>
      </p:sp>
    </p:spTree>
    <p:extLst>
      <p:ext uri="{BB962C8B-B14F-4D97-AF65-F5344CB8AC3E}">
        <p14:creationId xmlns:p14="http://schemas.microsoft.com/office/powerpoint/2010/main" val="179556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IN" b="1" dirty="0"/>
              <a:t>Adding Cell spacing(Border Spacing)</a:t>
            </a:r>
            <a:endParaRPr lang="en-US" dirty="0"/>
          </a:p>
          <a:p>
            <a:r>
              <a:rPr lang="en-US" dirty="0"/>
              <a:t>The cell spacing is used to define the space between the cells.</a:t>
            </a:r>
          </a:p>
          <a:p>
            <a:r>
              <a:rPr lang="en-US" dirty="0"/>
              <a:t>To set the spacing, use the CSS</a:t>
            </a:r>
            <a:r>
              <a:rPr lang="en-US" b="1" dirty="0"/>
              <a:t> border-spacing </a:t>
            </a:r>
            <a:r>
              <a:rPr lang="en-US" dirty="0"/>
              <a:t>property or we can specify it in table tag using </a:t>
            </a:r>
            <a:r>
              <a:rPr lang="en-US" b="1" dirty="0" err="1"/>
              <a:t>cellspacing</a:t>
            </a:r>
            <a:r>
              <a:rPr lang="en-US" dirty="0"/>
              <a:t>.</a:t>
            </a:r>
          </a:p>
          <a:p>
            <a:r>
              <a:rPr lang="en-US" dirty="0"/>
              <a:t>Note: If the table has collapsed borders, border-spacing has no effect.</a:t>
            </a:r>
          </a:p>
          <a:p>
            <a:r>
              <a:rPr lang="en-US" dirty="0">
                <a:solidFill>
                  <a:schemeClr val="accent6">
                    <a:lumMod val="75000"/>
                  </a:schemeClr>
                </a:solidFill>
              </a:rPr>
              <a:t>&lt;table style="width:100%" </a:t>
            </a:r>
            <a:r>
              <a:rPr lang="en-US" dirty="0" err="1">
                <a:solidFill>
                  <a:schemeClr val="accent6">
                    <a:lumMod val="75000"/>
                  </a:schemeClr>
                </a:solidFill>
              </a:rPr>
              <a:t>cellspacing</a:t>
            </a:r>
            <a:r>
              <a:rPr lang="en-US" dirty="0">
                <a:solidFill>
                  <a:schemeClr val="accent6">
                    <a:lumMod val="75000"/>
                  </a:schemeClr>
                </a:solidFill>
              </a:rPr>
              <a:t>="8px" </a:t>
            </a:r>
            <a:r>
              <a:rPr lang="en-US" dirty="0" err="1">
                <a:solidFill>
                  <a:schemeClr val="accent6">
                    <a:lumMod val="75000"/>
                  </a:schemeClr>
                </a:solidFill>
              </a:rPr>
              <a:t>cellpadding</a:t>
            </a:r>
            <a:r>
              <a:rPr lang="en-US" dirty="0">
                <a:solidFill>
                  <a:schemeClr val="accent6">
                    <a:lumMod val="75000"/>
                  </a:schemeClr>
                </a:solidFill>
              </a:rPr>
              <a:t>="15px"&gt;</a:t>
            </a:r>
          </a:p>
          <a:p>
            <a:r>
              <a:rPr lang="en-IN" b="1" dirty="0"/>
              <a:t>Align Headings:</a:t>
            </a:r>
          </a:p>
          <a:p>
            <a:r>
              <a:rPr lang="en-US" dirty="0"/>
              <a:t>By default, table headings are bold and centered.</a:t>
            </a:r>
          </a:p>
          <a:p>
            <a:r>
              <a:rPr lang="en-US" dirty="0"/>
              <a:t>To left-align the table headings, use the CSS text-align property</a:t>
            </a:r>
            <a:endParaRPr lang="en-IN" dirty="0"/>
          </a:p>
          <a:p>
            <a:r>
              <a:rPr lang="en-IN" b="1" dirty="0"/>
              <a:t>ID attribute:</a:t>
            </a:r>
          </a:p>
          <a:p>
            <a:r>
              <a:rPr lang="en-US" dirty="0"/>
              <a:t>To define a special style for a special table, add an id attribute to the table.</a:t>
            </a:r>
          </a:p>
          <a:p>
            <a:r>
              <a:rPr lang="en-IN" b="1" dirty="0">
                <a:solidFill>
                  <a:schemeClr val="accent6">
                    <a:lumMod val="75000"/>
                  </a:schemeClr>
                </a:solidFill>
              </a:rPr>
              <a:t>&lt;table id="t01"&gt;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109</a:t>
            </a:fld>
            <a:endParaRPr lang="en-IN" dirty="0"/>
          </a:p>
        </p:txBody>
      </p:sp>
    </p:spTree>
    <p:extLst>
      <p:ext uri="{BB962C8B-B14F-4D97-AF65-F5344CB8AC3E}">
        <p14:creationId xmlns:p14="http://schemas.microsoft.com/office/powerpoint/2010/main" val="16293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62500" lnSpcReduction="20000"/>
          </a:bodyPr>
          <a:lstStyle/>
          <a:p>
            <a:r>
              <a:rPr lang="en-US" sz="3200" b="1" dirty="0"/>
              <a:t>Key Points</a:t>
            </a:r>
          </a:p>
          <a:p>
            <a:endParaRPr lang="en-US" sz="3200" dirty="0"/>
          </a:p>
          <a:p>
            <a:pPr>
              <a:lnSpc>
                <a:spcPct val="120000"/>
              </a:lnSpc>
            </a:pPr>
            <a:r>
              <a:rPr lang="en-US" sz="2900" dirty="0"/>
              <a:t>When client sends request for a web page, the web server search for the requested page if requested page is found then it will send it to client with an HTTP response.</a:t>
            </a:r>
          </a:p>
          <a:p>
            <a:pPr>
              <a:lnSpc>
                <a:spcPct val="120000"/>
              </a:lnSpc>
            </a:pPr>
            <a:endParaRPr lang="en-US" sz="2900" dirty="0"/>
          </a:p>
          <a:p>
            <a:pPr>
              <a:lnSpc>
                <a:spcPct val="120000"/>
              </a:lnSpc>
            </a:pPr>
            <a:r>
              <a:rPr lang="en-US" sz="2900" dirty="0"/>
              <a:t> If the requested web page is not found, web server will the send an HTTP </a:t>
            </a:r>
            <a:r>
              <a:rPr lang="en-US" sz="2900" dirty="0" err="1"/>
              <a:t>response:Error</a:t>
            </a:r>
            <a:r>
              <a:rPr lang="en-US" sz="2900" dirty="0"/>
              <a:t> 404 Not found.</a:t>
            </a:r>
          </a:p>
          <a:p>
            <a:pPr>
              <a:lnSpc>
                <a:spcPct val="120000"/>
              </a:lnSpc>
            </a:pPr>
            <a:endParaRPr lang="en-US" sz="2900" dirty="0"/>
          </a:p>
          <a:p>
            <a:pPr>
              <a:lnSpc>
                <a:spcPct val="120000"/>
              </a:lnSpc>
            </a:pPr>
            <a:r>
              <a:rPr lang="en-US" sz="2900" dirty="0"/>
              <a:t>If client has requested for some other resources then the web server will contact to the application server and data store to construct the HTTP response.</a:t>
            </a:r>
          </a:p>
          <a:p>
            <a:pPr>
              <a:lnSpc>
                <a:spcPct val="120000"/>
              </a:lnSpc>
            </a:pPr>
            <a:endParaRPr lang="en-US" sz="2900" b="1" dirty="0"/>
          </a:p>
          <a:p>
            <a:pPr>
              <a:lnSpc>
                <a:spcPct val="120000"/>
              </a:lnSpc>
            </a:pPr>
            <a:r>
              <a:rPr lang="en-US" sz="2900" b="1" dirty="0"/>
              <a:t>Architecture</a:t>
            </a:r>
          </a:p>
          <a:p>
            <a:pPr>
              <a:lnSpc>
                <a:spcPct val="120000"/>
              </a:lnSpc>
            </a:pPr>
            <a:endParaRPr lang="en-US" sz="2900" dirty="0"/>
          </a:p>
          <a:p>
            <a:pPr>
              <a:lnSpc>
                <a:spcPct val="120000"/>
              </a:lnSpc>
            </a:pPr>
            <a:r>
              <a:rPr lang="en-US" sz="2900" dirty="0"/>
              <a:t>Web Server Architecture follows the following two approaches:</a:t>
            </a:r>
          </a:p>
          <a:p>
            <a:pPr>
              <a:lnSpc>
                <a:spcPct val="120000"/>
              </a:lnSpc>
            </a:pPr>
            <a:r>
              <a:rPr lang="en-US" sz="2900" dirty="0"/>
              <a:t>Concurrent Approach</a:t>
            </a:r>
          </a:p>
          <a:p>
            <a:pPr>
              <a:lnSpc>
                <a:spcPct val="120000"/>
              </a:lnSpc>
            </a:pPr>
            <a:r>
              <a:rPr lang="en-US" sz="2900" dirty="0"/>
              <a:t>Single-Process-Event-Driven Approach.</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a:p>
        </p:txBody>
      </p:sp>
    </p:spTree>
    <p:extLst>
      <p:ext uri="{BB962C8B-B14F-4D97-AF65-F5344CB8AC3E}">
        <p14:creationId xmlns:p14="http://schemas.microsoft.com/office/powerpoint/2010/main" val="226471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Layout and syntax,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tx1"/>
                </a:solidFill>
                <a:latin typeface="Times New Roman" panose="02020603050405020304" pitchFamily="18" charset="0"/>
                <a:cs typeface="Times New Roman" panose="02020603050405020304" pitchFamily="18" charset="0"/>
              </a:rPr>
              <a:t>HTML 5 is the fifth and current version of HTML. It has improved the markup available for documents and has introduced application programming interfaces(API) and Document Object Model(DOM).</a:t>
            </a:r>
          </a:p>
          <a:p>
            <a:r>
              <a:rPr lang="en-US" b="1" dirty="0">
                <a:solidFill>
                  <a:schemeClr val="tx1"/>
                </a:solidFill>
                <a:latin typeface="Times New Roman" panose="02020603050405020304" pitchFamily="18" charset="0"/>
                <a:cs typeface="Times New Roman" panose="02020603050405020304" pitchFamily="18" charset="0"/>
              </a:rPr>
              <a:t>Features:</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It has introduced new multimedia features which supports audio and video controls by using &lt;audio&gt; and &lt;video&gt; tags.</a:t>
            </a:r>
          </a:p>
          <a:p>
            <a:r>
              <a:rPr lang="en-US" dirty="0">
                <a:solidFill>
                  <a:schemeClr val="tx1"/>
                </a:solidFill>
                <a:latin typeface="Times New Roman" panose="02020603050405020304" pitchFamily="18" charset="0"/>
                <a:cs typeface="Times New Roman" panose="02020603050405020304" pitchFamily="18" charset="0"/>
              </a:rPr>
              <a:t>There are new graphics elements including vector graphics and tags.</a:t>
            </a:r>
          </a:p>
          <a:p>
            <a:r>
              <a:rPr lang="en-US" dirty="0">
                <a:solidFill>
                  <a:schemeClr val="tx1"/>
                </a:solidFill>
                <a:latin typeface="Times New Roman" panose="02020603050405020304" pitchFamily="18" charset="0"/>
                <a:cs typeface="Times New Roman" panose="02020603050405020304" pitchFamily="18" charset="0"/>
              </a:rPr>
              <a:t>Enrich semantic content by including &lt;header&gt; &lt;footer&gt;, &lt;article&gt;, &lt;section&gt; and &lt;figure&gt; are added.</a:t>
            </a:r>
          </a:p>
          <a:p>
            <a:r>
              <a:rPr lang="en-US" dirty="0">
                <a:solidFill>
                  <a:schemeClr val="tx1"/>
                </a:solidFill>
                <a:latin typeface="Times New Roman" panose="02020603050405020304" pitchFamily="18" charset="0"/>
                <a:cs typeface="Times New Roman" panose="02020603050405020304" pitchFamily="18" charset="0"/>
              </a:rPr>
              <a:t>Drag and Drop- The user can grab an object and drag it further dropping it on a new location.</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110</a:t>
            </a:fld>
            <a:endParaRPr lang="en-IN" dirty="0"/>
          </a:p>
        </p:txBody>
      </p:sp>
    </p:spTree>
    <p:extLst>
      <p:ext uri="{BB962C8B-B14F-4D97-AF65-F5344CB8AC3E}">
        <p14:creationId xmlns:p14="http://schemas.microsoft.com/office/powerpoint/2010/main" val="40884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Geo-location services- It helps to locate the geographical location of a client.</a:t>
            </a:r>
          </a:p>
          <a:p>
            <a:r>
              <a:rPr lang="en-US" dirty="0">
                <a:solidFill>
                  <a:schemeClr val="tx1"/>
                </a:solidFill>
                <a:latin typeface="Times New Roman" panose="02020603050405020304" pitchFamily="18" charset="0"/>
                <a:cs typeface="Times New Roman" panose="02020603050405020304" pitchFamily="18" charset="0"/>
              </a:rPr>
              <a:t>Web storage facility which provides web application methods to store data on web browser.</a:t>
            </a:r>
          </a:p>
          <a:p>
            <a:r>
              <a:rPr lang="en-US" dirty="0">
                <a:solidFill>
                  <a:schemeClr val="tx1"/>
                </a:solidFill>
                <a:latin typeface="Times New Roman" panose="02020603050405020304" pitchFamily="18" charset="0"/>
                <a:cs typeface="Times New Roman" panose="02020603050405020304" pitchFamily="18" charset="0"/>
              </a:rPr>
              <a:t>Uses SQL database to store data offline.</a:t>
            </a:r>
          </a:p>
          <a:p>
            <a:r>
              <a:rPr lang="en-US" dirty="0">
                <a:solidFill>
                  <a:schemeClr val="tx1"/>
                </a:solidFill>
                <a:latin typeface="Times New Roman" panose="02020603050405020304" pitchFamily="18" charset="0"/>
                <a:cs typeface="Times New Roman" panose="02020603050405020304" pitchFamily="18" charset="0"/>
              </a:rPr>
              <a:t>Allows to draw various shapes like triangle, rectangle, circle, etc.</a:t>
            </a:r>
          </a:p>
          <a:p>
            <a:r>
              <a:rPr lang="en-US" dirty="0">
                <a:solidFill>
                  <a:schemeClr val="tx1"/>
                </a:solidFill>
                <a:latin typeface="Times New Roman" panose="02020603050405020304" pitchFamily="18" charset="0"/>
                <a:cs typeface="Times New Roman" panose="02020603050405020304" pitchFamily="18" charset="0"/>
              </a:rPr>
              <a:t>Capable of handling incorrect syntax.</a:t>
            </a:r>
          </a:p>
          <a:p>
            <a:r>
              <a:rPr lang="en-US" dirty="0">
                <a:solidFill>
                  <a:schemeClr val="tx1"/>
                </a:solidFill>
                <a:latin typeface="Times New Roman" panose="02020603050405020304" pitchFamily="18" charset="0"/>
                <a:cs typeface="Times New Roman" panose="02020603050405020304" pitchFamily="18" charset="0"/>
              </a:rPr>
              <a:t>Easy DOCTYPE declaration i.e. &lt;!doctype html&gt;</a:t>
            </a:r>
          </a:p>
          <a:p>
            <a:r>
              <a:rPr lang="en-US" dirty="0">
                <a:solidFill>
                  <a:schemeClr val="tx1"/>
                </a:solidFill>
                <a:latin typeface="Times New Roman" panose="02020603050405020304" pitchFamily="18" charset="0"/>
                <a:cs typeface="Times New Roman" panose="02020603050405020304" pitchFamily="18" charset="0"/>
              </a:rPr>
              <a:t>Easy character encoding i.e. &lt;meta charset=”UTF-8”&gt;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extLst>
      <p:ext uri="{BB962C8B-B14F-4D97-AF65-F5344CB8AC3E}">
        <p14:creationId xmlns:p14="http://schemas.microsoft.com/office/powerpoint/2010/main" val="143212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New Added Elements in HTML 5:</a:t>
            </a:r>
            <a:br>
              <a:rPr lang="en-US" dirty="0"/>
            </a:br>
            <a:endParaRPr lang="en-US" dirty="0"/>
          </a:p>
        </p:txBody>
      </p:sp>
      <p:sp>
        <p:nvSpPr>
          <p:cNvPr id="3" name="Content Placeholder 2"/>
          <p:cNvSpPr>
            <a:spLocks noGrp="1"/>
          </p:cNvSpPr>
          <p:nvPr>
            <p:ph idx="1"/>
          </p:nvPr>
        </p:nvSpPr>
        <p:spPr/>
        <p:txBody>
          <a:bodyPr>
            <a:normAutofit fontScale="92500"/>
          </a:bodyPr>
          <a:lstStyle/>
          <a:p>
            <a:r>
              <a:rPr lang="en-US" b="1" dirty="0"/>
              <a:t>&lt;article&gt;:</a:t>
            </a:r>
            <a:r>
              <a:rPr lang="en-US" dirty="0"/>
              <a:t> The &lt;article&gt; tag is used to represent an article. More specifically, the content within the &lt;article&gt; tag is independent from the other content of the site (even though it can be related).</a:t>
            </a:r>
          </a:p>
          <a:p>
            <a:r>
              <a:rPr lang="en-US" b="1" dirty="0"/>
              <a:t>&lt;aside&gt;:</a:t>
            </a:r>
            <a:r>
              <a:rPr lang="en-US" dirty="0"/>
              <a:t> The &lt;aside&gt; tag is used to describe the main object of the web page in a shorter way like a highlighter. It basically identifies the content that is related to the primary content of the web page but does not constitute the main intent of the primary page. The &lt;aside&gt; tag contains mainly author information, links, related content and so on.</a:t>
            </a:r>
          </a:p>
          <a:p>
            <a:r>
              <a:rPr lang="en-US" b="1" dirty="0"/>
              <a:t>&lt;</a:t>
            </a:r>
            <a:r>
              <a:rPr lang="en-US" b="1" dirty="0" err="1"/>
              <a:t>figcaption</a:t>
            </a:r>
            <a:r>
              <a:rPr lang="en-US" b="1" dirty="0"/>
              <a:t>&gt;:</a:t>
            </a:r>
            <a:r>
              <a:rPr lang="en-US" dirty="0"/>
              <a:t> The &lt;</a:t>
            </a:r>
            <a:r>
              <a:rPr lang="en-US" dirty="0" err="1"/>
              <a:t>figurecaption</a:t>
            </a:r>
            <a:r>
              <a:rPr lang="en-US" dirty="0"/>
              <a:t>&gt; tag in HTML is used to set a caption to the figure element in a document.</a:t>
            </a:r>
          </a:p>
          <a:p>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extLst>
      <p:ext uri="{BB962C8B-B14F-4D97-AF65-F5344CB8AC3E}">
        <p14:creationId xmlns:p14="http://schemas.microsoft.com/office/powerpoint/2010/main" val="1730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t>&lt;figure&gt;: </a:t>
            </a:r>
            <a:r>
              <a:rPr lang="en-US" dirty="0"/>
              <a:t>The &lt;figure&gt; tag in HTML is used to add self-contained content like illustrations, diagrams, photos or codes listing in a document. It is related to main flow but it can be used in any position of a document and the figure goes with the flow of the document and if remove it then it should not affect the flow of the document.</a:t>
            </a:r>
          </a:p>
          <a:p>
            <a:r>
              <a:rPr lang="en-US" b="1" dirty="0"/>
              <a:t>&lt;header&gt;:</a:t>
            </a:r>
            <a:r>
              <a:rPr lang="en-US" dirty="0"/>
              <a:t> It contains the section heading as well as other content, such as a navigation links, table of contents, etc.</a:t>
            </a:r>
          </a:p>
          <a:p>
            <a:r>
              <a:rPr lang="en-US" b="1" dirty="0"/>
              <a:t>&lt;footer&gt;: </a:t>
            </a:r>
            <a:r>
              <a:rPr lang="en-US" dirty="0"/>
              <a:t>The &lt;footer&gt; tag in HTML is used to define a footer of HTML document. This section contains the footer information (author information, copyright information, carriers </a:t>
            </a:r>
            <a:r>
              <a:rPr lang="en-US" dirty="0" err="1"/>
              <a:t>etc</a:t>
            </a:r>
            <a:r>
              <a:rPr lang="en-US" dirty="0"/>
              <a:t>). The footer tag are used within body tag. The &lt;footer&gt; tag is new in the HTML 5. The footer elements require a start tag as well as an end tag.</a:t>
            </a:r>
          </a:p>
          <a:p>
            <a:r>
              <a:rPr lang="en-US" b="1" dirty="0"/>
              <a:t>&lt;main&gt;: </a:t>
            </a:r>
            <a:r>
              <a:rPr lang="en-US" dirty="0"/>
              <a:t>Delineates the main content of the body of a document or web app.</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extLst>
      <p:ext uri="{BB962C8B-B14F-4D97-AF65-F5344CB8AC3E}">
        <p14:creationId xmlns:p14="http://schemas.microsoft.com/office/powerpoint/2010/main" val="81843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&lt;mark&gt;: </a:t>
            </a:r>
            <a:r>
              <a:rPr lang="en-US" dirty="0"/>
              <a:t>The &lt;mark&gt; tag in HTML is used to define the marked text. It is used to highlight the part of the text in the paragraph.</a:t>
            </a:r>
          </a:p>
          <a:p>
            <a:r>
              <a:rPr lang="en-US" b="1" dirty="0"/>
              <a:t>&lt;</a:t>
            </a:r>
            <a:r>
              <a:rPr lang="en-US" b="1" dirty="0" err="1"/>
              <a:t>nav</a:t>
            </a:r>
            <a:r>
              <a:rPr lang="en-US" b="1" dirty="0"/>
              <a:t>&gt;: </a:t>
            </a:r>
            <a:r>
              <a:rPr lang="en-US" dirty="0"/>
              <a:t>The &lt;</a:t>
            </a:r>
            <a:r>
              <a:rPr lang="en-US" dirty="0" err="1"/>
              <a:t>nav</a:t>
            </a:r>
            <a:r>
              <a:rPr lang="en-US" dirty="0"/>
              <a:t>&gt; tag is used to declaring the navigational section in HTML documents. Websites typically have sections dedicated to navigational links, which enables user to navigate the site. These links can be placed inside a </a:t>
            </a:r>
            <a:r>
              <a:rPr lang="en-US" dirty="0" err="1"/>
              <a:t>nav</a:t>
            </a:r>
            <a:r>
              <a:rPr lang="en-US" dirty="0"/>
              <a:t> tag.</a:t>
            </a:r>
          </a:p>
          <a:p>
            <a:r>
              <a:rPr lang="en-US" b="1" dirty="0"/>
              <a:t>&lt;section&gt;: </a:t>
            </a:r>
            <a:r>
              <a:rPr lang="en-US" dirty="0"/>
              <a:t>It demarcates a thematic grouping of content.</a:t>
            </a:r>
          </a:p>
          <a:p>
            <a:r>
              <a:rPr lang="en-US" b="1" dirty="0"/>
              <a:t>&lt;details&gt;: </a:t>
            </a:r>
            <a:r>
              <a:rPr lang="en-US" dirty="0"/>
              <a:t>The &lt;details&gt; tag is used for the content/information which is initially hidden but could be displayed if the user wishes to see it. This tag is used to create interactive widget which user can open or close it. The content of details tag is visible when open the set attributes.</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extLst>
      <p:ext uri="{BB962C8B-B14F-4D97-AF65-F5344CB8AC3E}">
        <p14:creationId xmlns:p14="http://schemas.microsoft.com/office/powerpoint/2010/main" val="24382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&lt;summary&gt;: </a:t>
            </a:r>
            <a:r>
              <a:rPr lang="en-US" dirty="0"/>
              <a:t>The &lt;summary&gt; tag in HTML is used to define a summary for the &lt;details&gt; element. The &lt;summary&gt; element is used along with the &lt;details&gt; element and provides a summary visible to the user. When the summary is clicked by the user, the content placed inside the &lt;details&gt; element becomes visible which was previously hidden. The &lt;summary&gt; tag was added in </a:t>
            </a:r>
            <a:r>
              <a:rPr lang="en-US" dirty="0" err="1"/>
              <a:t>HTMl</a:t>
            </a:r>
            <a:r>
              <a:rPr lang="en-US" dirty="0"/>
              <a:t> 5. The &lt;summary&gt; tag requires both starting and ending tag.</a:t>
            </a:r>
          </a:p>
          <a:p>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115</a:t>
            </a:fld>
            <a:endParaRPr lang="en-IN" dirty="0"/>
          </a:p>
        </p:txBody>
      </p:sp>
    </p:spTree>
    <p:extLst>
      <p:ext uri="{BB962C8B-B14F-4D97-AF65-F5344CB8AC3E}">
        <p14:creationId xmlns:p14="http://schemas.microsoft.com/office/powerpoint/2010/main" val="346648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&lt;output&gt;: </a:t>
            </a:r>
            <a:r>
              <a:rPr lang="en-US" dirty="0"/>
              <a:t>The &lt;output&gt; tag in HTML is used to represent the result of a calculation performed by the client-side script such as JavaScript.</a:t>
            </a:r>
          </a:p>
          <a:p>
            <a:r>
              <a:rPr lang="en-US" b="1" dirty="0"/>
              <a:t>&lt;progress&gt;: </a:t>
            </a:r>
            <a:r>
              <a:rPr lang="en-US" dirty="0"/>
              <a:t>It is used to represent the progress of a task. It is also define that how much work is done and how much is left to download a things. It is not used to represent the disk space or relevant query.</a:t>
            </a:r>
          </a:p>
          <a:p>
            <a:r>
              <a:rPr lang="en-US" b="1" dirty="0"/>
              <a:t>&lt;</a:t>
            </a:r>
            <a:r>
              <a:rPr lang="en-US" b="1" dirty="0" err="1"/>
              <a:t>svg</a:t>
            </a:r>
            <a:r>
              <a:rPr lang="en-US" b="1" dirty="0"/>
              <a:t>&gt;: </a:t>
            </a:r>
            <a:r>
              <a:rPr lang="en-US" dirty="0"/>
              <a:t>It is the Scalable Vector Graphics.</a:t>
            </a:r>
          </a:p>
          <a:p>
            <a:r>
              <a:rPr lang="en-US" b="1" dirty="0"/>
              <a:t>&lt;canvas&gt;: </a:t>
            </a:r>
            <a:r>
              <a:rPr lang="en-US" dirty="0"/>
              <a:t>The &lt;canvas&gt; tag in HTML is used to draw graphics on web page using JavaScript. It can be used to draw paths, boxes, texts, gradient and adding images. By default it does not contains border and text.</a:t>
            </a:r>
          </a:p>
          <a:p>
            <a:r>
              <a:rPr lang="en-US" b="1" dirty="0"/>
              <a:t>&lt;audio&gt;: </a:t>
            </a:r>
            <a:r>
              <a:rPr lang="en-US" dirty="0"/>
              <a:t>It defines the music or audio content.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116</a:t>
            </a:fld>
            <a:endParaRPr lang="en-IN" dirty="0"/>
          </a:p>
        </p:txBody>
      </p:sp>
    </p:spTree>
    <p:extLst>
      <p:ext uri="{BB962C8B-B14F-4D97-AF65-F5344CB8AC3E}">
        <p14:creationId xmlns:p14="http://schemas.microsoft.com/office/powerpoint/2010/main" val="196094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&lt;embed&gt;: </a:t>
            </a:r>
            <a:r>
              <a:rPr lang="en-US" dirty="0"/>
              <a:t>Defines containers for external applications (usually a video player).</a:t>
            </a:r>
          </a:p>
          <a:p>
            <a:r>
              <a:rPr lang="en-US" b="1" dirty="0"/>
              <a:t>&lt;source&gt;: </a:t>
            </a:r>
            <a:r>
              <a:rPr lang="en-US" dirty="0"/>
              <a:t>It defines the sources for &lt;video&gt; and &lt;audio&gt;.</a:t>
            </a:r>
          </a:p>
          <a:p>
            <a:r>
              <a:rPr lang="en-US" b="1" dirty="0"/>
              <a:t>&lt;track&gt;: </a:t>
            </a:r>
            <a:r>
              <a:rPr lang="en-US" dirty="0"/>
              <a:t>It defines the tracks for &lt;video&gt; and &lt;audio&gt;.</a:t>
            </a:r>
          </a:p>
          <a:p>
            <a:r>
              <a:rPr lang="en-US" b="1" dirty="0"/>
              <a:t>&lt;video&gt;: </a:t>
            </a:r>
            <a:r>
              <a:rPr lang="en-US" dirty="0"/>
              <a:t>It defines the video content.</a:t>
            </a:r>
          </a:p>
          <a:p>
            <a:r>
              <a:rPr lang="en-US" b="1" dirty="0"/>
              <a:t>&lt;time&gt;: </a:t>
            </a:r>
            <a:r>
              <a:rPr lang="en-US" dirty="0"/>
              <a:t>The &lt;time&gt; tag is used to display the human-readable data/time. It can also be used to encode dates and times in a machine-readable form. The main advantage for users is that they can offer to add birthday reminders or scheduled events in their </a:t>
            </a:r>
            <a:r>
              <a:rPr lang="en-US" dirty="0" err="1"/>
              <a:t>calender’s</a:t>
            </a:r>
            <a:r>
              <a:rPr lang="en-US" dirty="0"/>
              <a:t> and search engines can produce smarter search results.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117</a:t>
            </a:fld>
            <a:endParaRPr lang="en-IN" dirty="0"/>
          </a:p>
        </p:txBody>
      </p:sp>
    </p:spTree>
    <p:extLst>
      <p:ext uri="{BB962C8B-B14F-4D97-AF65-F5344CB8AC3E}">
        <p14:creationId xmlns:p14="http://schemas.microsoft.com/office/powerpoint/2010/main" val="354079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&lt;</a:t>
            </a:r>
            <a:r>
              <a:rPr lang="en-US" b="1" dirty="0" err="1"/>
              <a:t>wbr</a:t>
            </a:r>
            <a:r>
              <a:rPr lang="en-US" b="1" dirty="0"/>
              <a:t>&gt;: </a:t>
            </a:r>
            <a:r>
              <a:rPr lang="en-US" dirty="0"/>
              <a:t>The &lt;</a:t>
            </a:r>
            <a:r>
              <a:rPr lang="en-US" dirty="0" err="1"/>
              <a:t>wbr</a:t>
            </a:r>
            <a:r>
              <a:rPr lang="en-US" dirty="0"/>
              <a:t>&gt; tag in HTML stands for word break opportunity and is used to define the position within the text which is treated as a line break by the browser. It is mostly used when the used word is too long and there are chances that the browser may break lines at the wrong place for fitting the text.</a:t>
            </a:r>
          </a:p>
          <a:p>
            <a:r>
              <a:rPr lang="en-US" b="1" dirty="0"/>
              <a:t>&lt;</a:t>
            </a:r>
            <a:r>
              <a:rPr lang="en-US" b="1" dirty="0" err="1"/>
              <a:t>datalist</a:t>
            </a:r>
            <a:r>
              <a:rPr lang="en-US" b="1" dirty="0"/>
              <a:t>&gt;: </a:t>
            </a:r>
            <a:r>
              <a:rPr lang="en-US" dirty="0"/>
              <a:t>The &lt;</a:t>
            </a:r>
            <a:r>
              <a:rPr lang="en-US" dirty="0" err="1"/>
              <a:t>datalist</a:t>
            </a:r>
            <a:r>
              <a:rPr lang="en-US" dirty="0"/>
              <a:t>&gt; tag is used to provide autocomplete feature in the HTML files. It can be used with input tag, so that users can easily fill the data in the forms using select the data.</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118</a:t>
            </a:fld>
            <a:endParaRPr lang="en-IN" dirty="0"/>
          </a:p>
        </p:txBody>
      </p:sp>
    </p:spTree>
    <p:extLst>
      <p:ext uri="{BB962C8B-B14F-4D97-AF65-F5344CB8AC3E}">
        <p14:creationId xmlns:p14="http://schemas.microsoft.com/office/powerpoint/2010/main" val="49908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119</a:t>
            </a:fld>
            <a:endParaRPr lang="en-IN" dirty="0"/>
          </a:p>
        </p:txBody>
      </p:sp>
      <p:sp>
        <p:nvSpPr>
          <p:cNvPr id="2" name="Rectangle 1"/>
          <p:cNvSpPr/>
          <p:nvPr/>
        </p:nvSpPr>
        <p:spPr>
          <a:xfrm>
            <a:off x="246433" y="154687"/>
            <a:ext cx="7263319" cy="6463308"/>
          </a:xfrm>
          <a:prstGeom prst="rect">
            <a:avLst/>
          </a:prstGeom>
        </p:spPr>
        <p:txBody>
          <a:bodyPr wrap="square">
            <a:spAutoFit/>
          </a:bodyPr>
          <a:lstStyle/>
          <a:p>
            <a:r>
              <a:rPr lang="en-US" dirty="0">
                <a:solidFill>
                  <a:schemeClr val="accent6">
                    <a:lumMod val="75000"/>
                  </a:schemeClr>
                </a:solidFill>
              </a:rPr>
              <a:t>&lt;!DOCTYPE html&gt;</a:t>
            </a:r>
          </a:p>
          <a:p>
            <a:r>
              <a:rPr lang="en-US" dirty="0">
                <a:solidFill>
                  <a:schemeClr val="accent6">
                    <a:lumMod val="75000"/>
                  </a:schemeClr>
                </a:solidFill>
              </a:rPr>
              <a:t>&lt;html&gt;</a:t>
            </a:r>
          </a:p>
          <a:p>
            <a:r>
              <a:rPr lang="en-US" dirty="0">
                <a:solidFill>
                  <a:schemeClr val="accent6">
                    <a:lumMod val="75000"/>
                  </a:schemeClr>
                </a:solidFill>
              </a:rPr>
              <a:t>	&lt;head&gt;</a:t>
            </a:r>
          </a:p>
          <a:p>
            <a:r>
              <a:rPr lang="en-US" dirty="0">
                <a:solidFill>
                  <a:schemeClr val="accent6">
                    <a:lumMod val="75000"/>
                  </a:schemeClr>
                </a:solidFill>
              </a:rPr>
              <a:t>		&lt;title&gt;html5 &lt;/title&gt;</a:t>
            </a:r>
          </a:p>
          <a:p>
            <a:r>
              <a:rPr lang="en-US" dirty="0">
                <a:solidFill>
                  <a:schemeClr val="accent6">
                    <a:lumMod val="75000"/>
                  </a:schemeClr>
                </a:solidFill>
              </a:rPr>
              <a:t>		&lt;style&gt;</a:t>
            </a:r>
          </a:p>
          <a:p>
            <a:r>
              <a:rPr lang="en-US" dirty="0">
                <a:solidFill>
                  <a:schemeClr val="accent6">
                    <a:lumMod val="75000"/>
                  </a:schemeClr>
                </a:solidFill>
              </a:rPr>
              <a:t>			    section{  </a:t>
            </a:r>
          </a:p>
          <a:p>
            <a:r>
              <a:rPr lang="en-US" dirty="0">
                <a:solidFill>
                  <a:schemeClr val="accent6">
                    <a:lumMod val="75000"/>
                  </a:schemeClr>
                </a:solidFill>
              </a:rPr>
              <a:t>				border:1px solid pink;  </a:t>
            </a:r>
          </a:p>
          <a:p>
            <a:r>
              <a:rPr lang="en-US" dirty="0">
                <a:solidFill>
                  <a:schemeClr val="accent6">
                    <a:lumMod val="75000"/>
                  </a:schemeClr>
                </a:solidFill>
              </a:rPr>
              <a:t>				padding:15px;  </a:t>
            </a:r>
          </a:p>
          <a:p>
            <a:r>
              <a:rPr lang="en-US" dirty="0">
                <a:solidFill>
                  <a:schemeClr val="accent6">
                    <a:lumMod val="75000"/>
                  </a:schemeClr>
                </a:solidFill>
              </a:rPr>
              <a:t>				margin:10px;  </a:t>
            </a:r>
          </a:p>
          <a:p>
            <a:r>
              <a:rPr lang="en-US" dirty="0">
                <a:solidFill>
                  <a:schemeClr val="accent6">
                    <a:lumMod val="75000"/>
                  </a:schemeClr>
                </a:solidFill>
              </a:rPr>
              <a:t>				}  </a:t>
            </a:r>
          </a:p>
          <a:p>
            <a:r>
              <a:rPr lang="en-US" dirty="0">
                <a:solidFill>
                  <a:schemeClr val="accent6">
                    <a:lumMod val="75000"/>
                  </a:schemeClr>
                </a:solidFill>
              </a:rPr>
              <a:t>		&lt;/style&gt;</a:t>
            </a:r>
          </a:p>
          <a:p>
            <a:r>
              <a:rPr lang="en-US" dirty="0">
                <a:solidFill>
                  <a:schemeClr val="accent6">
                    <a:lumMod val="75000"/>
                  </a:schemeClr>
                </a:solidFill>
              </a:rPr>
              <a:t>	&lt;/head&gt;</a:t>
            </a:r>
          </a:p>
          <a:p>
            <a:r>
              <a:rPr lang="en-US" dirty="0">
                <a:solidFill>
                  <a:schemeClr val="accent6">
                    <a:lumMod val="75000"/>
                  </a:schemeClr>
                </a:solidFill>
              </a:rPr>
              <a:t>&lt;body&gt;</a:t>
            </a:r>
          </a:p>
          <a:p>
            <a:r>
              <a:rPr lang="en-US" dirty="0">
                <a:solidFill>
                  <a:schemeClr val="accent6">
                    <a:lumMod val="75000"/>
                  </a:schemeClr>
                </a:solidFill>
              </a:rPr>
              <a:t>		&lt;article&gt;  </a:t>
            </a:r>
          </a:p>
          <a:p>
            <a:r>
              <a:rPr lang="en-US" dirty="0">
                <a:solidFill>
                  <a:schemeClr val="accent6">
                    <a:lumMod val="75000"/>
                  </a:schemeClr>
                </a:solidFill>
              </a:rPr>
              <a:t>			&lt;h2&gt;Narendra Modi&lt;/h2&gt;  </a:t>
            </a:r>
          </a:p>
          <a:p>
            <a:r>
              <a:rPr lang="en-US" dirty="0">
                <a:solidFill>
                  <a:schemeClr val="accent6">
                    <a:lumMod val="75000"/>
                  </a:schemeClr>
                </a:solidFill>
              </a:rPr>
              <a:t>			&lt;</a:t>
            </a:r>
            <a:r>
              <a:rPr lang="en-US" dirty="0" err="1">
                <a:solidFill>
                  <a:schemeClr val="accent6">
                    <a:lumMod val="75000"/>
                  </a:schemeClr>
                </a:solidFill>
              </a:rPr>
              <a:t>i</a:t>
            </a:r>
            <a:r>
              <a:rPr lang="en-US" dirty="0">
                <a:solidFill>
                  <a:schemeClr val="accent6">
                    <a:lumMod val="75000"/>
                  </a:schemeClr>
                </a:solidFill>
              </a:rPr>
              <a:t>&gt;(</a:t>
            </a:r>
            <a:r>
              <a:rPr lang="en-US" dirty="0" err="1">
                <a:solidFill>
                  <a:schemeClr val="accent6">
                    <a:lumMod val="75000"/>
                  </a:schemeClr>
                </a:solidFill>
              </a:rPr>
              <a:t>Naam</a:t>
            </a:r>
            <a:r>
              <a:rPr lang="en-US" dirty="0">
                <a:solidFill>
                  <a:schemeClr val="accent6">
                    <a:lumMod val="75000"/>
                  </a:schemeClr>
                </a:solidFill>
              </a:rPr>
              <a:t> to </a:t>
            </a:r>
            <a:r>
              <a:rPr lang="en-US" dirty="0" err="1">
                <a:solidFill>
                  <a:schemeClr val="accent6">
                    <a:lumMod val="75000"/>
                  </a:schemeClr>
                </a:solidFill>
              </a:rPr>
              <a:t>suna</a:t>
            </a:r>
            <a:r>
              <a:rPr lang="en-US" dirty="0">
                <a:solidFill>
                  <a:schemeClr val="accent6">
                    <a:lumMod val="75000"/>
                  </a:schemeClr>
                </a:solidFill>
              </a:rPr>
              <a:t> hi </a:t>
            </a:r>
            <a:r>
              <a:rPr lang="en-US" dirty="0" err="1">
                <a:solidFill>
                  <a:schemeClr val="accent6">
                    <a:lumMod val="75000"/>
                  </a:schemeClr>
                </a:solidFill>
              </a:rPr>
              <a:t>hoga</a:t>
            </a:r>
            <a:r>
              <a:rPr lang="en-US" dirty="0">
                <a:solidFill>
                  <a:schemeClr val="accent6">
                    <a:lumMod val="75000"/>
                  </a:schemeClr>
                </a:solidFill>
              </a:rPr>
              <a:t>) &lt;/</a:t>
            </a:r>
            <a:r>
              <a:rPr lang="en-US" dirty="0" err="1">
                <a:solidFill>
                  <a:schemeClr val="accent6">
                    <a:lumMod val="75000"/>
                  </a:schemeClr>
                </a:solidFill>
              </a:rPr>
              <a:t>i</a:t>
            </a:r>
            <a:r>
              <a:rPr lang="en-US" dirty="0">
                <a:solidFill>
                  <a:schemeClr val="accent6">
                    <a:lumMod val="75000"/>
                  </a:schemeClr>
                </a:solidFill>
              </a:rPr>
              <a:t>&gt;  </a:t>
            </a:r>
          </a:p>
          <a:p>
            <a:r>
              <a:rPr lang="en-US" dirty="0">
                <a:solidFill>
                  <a:schemeClr val="accent6">
                    <a:lumMod val="75000"/>
                  </a:schemeClr>
                </a:solidFill>
              </a:rPr>
              <a:t>			&lt;p&gt;Narendra </a:t>
            </a:r>
            <a:r>
              <a:rPr lang="en-US" dirty="0" err="1">
                <a:solidFill>
                  <a:schemeClr val="accent6">
                    <a:lumMod val="75000"/>
                  </a:schemeClr>
                </a:solidFill>
              </a:rPr>
              <a:t>DamodarDas</a:t>
            </a:r>
            <a:r>
              <a:rPr lang="en-US" dirty="0">
                <a:solidFill>
                  <a:schemeClr val="accent6">
                    <a:lumMod val="75000"/>
                  </a:schemeClr>
                </a:solidFill>
              </a:rPr>
              <a:t> Modi is the 15th and current Prime Minister of India,    </a:t>
            </a:r>
          </a:p>
          <a:p>
            <a:r>
              <a:rPr lang="en-US" dirty="0">
                <a:solidFill>
                  <a:schemeClr val="accent6">
                    <a:lumMod val="75000"/>
                  </a:schemeClr>
                </a:solidFill>
              </a:rPr>
              <a:t>			Modi, a leader of the </a:t>
            </a:r>
            <a:r>
              <a:rPr lang="en-US" dirty="0" err="1">
                <a:solidFill>
                  <a:schemeClr val="accent6">
                    <a:lumMod val="75000"/>
                  </a:schemeClr>
                </a:solidFill>
              </a:rPr>
              <a:t>Bharatiya</a:t>
            </a:r>
            <a:r>
              <a:rPr lang="en-US" dirty="0">
                <a:solidFill>
                  <a:schemeClr val="accent6">
                    <a:lumMod val="75000"/>
                  </a:schemeClr>
                </a:solidFill>
              </a:rPr>
              <a:t> Janata Party (BJP), previously served as the Chief Minister  </a:t>
            </a:r>
          </a:p>
          <a:p>
            <a:r>
              <a:rPr lang="en-US" dirty="0">
                <a:solidFill>
                  <a:schemeClr val="accent6">
                    <a:lumMod val="75000"/>
                  </a:schemeClr>
                </a:solidFill>
              </a:rPr>
              <a:t>			of Gujarat state from 2001 to 2014. He is currently the Member of Parliament (MP) from Varanasi. &lt;/p&gt;  </a:t>
            </a:r>
          </a:p>
          <a:p>
            <a:r>
              <a:rPr lang="en-US" dirty="0">
                <a:solidFill>
                  <a:schemeClr val="accent6">
                    <a:lumMod val="75000"/>
                  </a:schemeClr>
                </a:solidFill>
              </a:rPr>
              <a:t>		&lt;/article&gt; </a:t>
            </a:r>
          </a:p>
        </p:txBody>
      </p:sp>
    </p:spTree>
    <p:extLst>
      <p:ext uri="{BB962C8B-B14F-4D97-AF65-F5344CB8AC3E}">
        <p14:creationId xmlns:p14="http://schemas.microsoft.com/office/powerpoint/2010/main" val="426077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lnSpcReduction="20000"/>
          </a:bodyPr>
          <a:lstStyle/>
          <a:p>
            <a:r>
              <a:rPr lang="en-US" b="1" dirty="0"/>
              <a:t>Concurrent Approach</a:t>
            </a:r>
          </a:p>
          <a:p>
            <a:r>
              <a:rPr lang="en-US" dirty="0"/>
              <a:t>Concurrent approach allows the web server to handle multiple client requests at the same time. It can be achieved by following methods:</a:t>
            </a:r>
          </a:p>
          <a:p>
            <a:r>
              <a:rPr lang="en-US" dirty="0"/>
              <a:t>Multi-process</a:t>
            </a:r>
          </a:p>
          <a:p>
            <a:r>
              <a:rPr lang="en-US" dirty="0"/>
              <a:t>Multi-threaded</a:t>
            </a:r>
          </a:p>
          <a:p>
            <a:r>
              <a:rPr lang="en-US" dirty="0"/>
              <a:t>Hybrid method.</a:t>
            </a:r>
          </a:p>
          <a:p>
            <a:r>
              <a:rPr lang="en-US" b="1" dirty="0"/>
              <a:t>Multi-processing</a:t>
            </a:r>
          </a:p>
          <a:p>
            <a:r>
              <a:rPr lang="en-US" dirty="0"/>
              <a:t>In this a single process (parent process) initiates several single-threaded child processes and distribute incoming requests to these child processes. Each of the child processes are responsible for handling single request.</a:t>
            </a:r>
          </a:p>
          <a:p>
            <a:r>
              <a:rPr lang="en-US" dirty="0"/>
              <a:t>It is the responsibility of parent process to monitor the load and decide if processes should be killed or forked.</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extLst>
      <p:ext uri="{BB962C8B-B14F-4D97-AF65-F5344CB8AC3E}">
        <p14:creationId xmlns:p14="http://schemas.microsoft.com/office/powerpoint/2010/main" val="410396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8408"/>
            <a:ext cx="2947482" cy="4601183"/>
          </a:xfrm>
        </p:spPr>
        <p:txBody>
          <a:bodyPr/>
          <a:lstStyle/>
          <a:p>
            <a:r>
              <a:rPr lang="en-US" dirty="0"/>
              <a:t>&lt;aside&gt;,&lt;canvas&gt;</a:t>
            </a:r>
          </a:p>
        </p:txBody>
      </p:sp>
      <p:sp>
        <p:nvSpPr>
          <p:cNvPr id="3" name="Content Placeholder 2"/>
          <p:cNvSpPr>
            <a:spLocks noGrp="1"/>
          </p:cNvSpPr>
          <p:nvPr>
            <p:ph idx="1"/>
          </p:nvPr>
        </p:nvSpPr>
        <p:spPr/>
        <p:txBody>
          <a:bodyPr/>
          <a:lstStyle/>
          <a:p>
            <a:r>
              <a:rPr lang="en-US" dirty="0">
                <a:solidFill>
                  <a:schemeClr val="accent6">
                    <a:lumMod val="75000"/>
                  </a:schemeClr>
                </a:solidFill>
              </a:rPr>
              <a:t>&lt;aside&gt;  </a:t>
            </a:r>
          </a:p>
          <a:p>
            <a:r>
              <a:rPr lang="en-US" dirty="0">
                <a:solidFill>
                  <a:schemeClr val="accent6">
                    <a:lumMod val="75000"/>
                  </a:schemeClr>
                </a:solidFill>
              </a:rPr>
              <a:t>	&lt;h3&gt;New Delhi&lt;/h3&gt;  </a:t>
            </a:r>
          </a:p>
          <a:p>
            <a:r>
              <a:rPr lang="en-US" dirty="0">
                <a:solidFill>
                  <a:schemeClr val="accent6">
                    <a:lumMod val="75000"/>
                  </a:schemeClr>
                </a:solidFill>
              </a:rPr>
              <a:t>	&lt;p&gt;New Delhi is the capital of India.&lt;/p&gt;</a:t>
            </a:r>
          </a:p>
          <a:p>
            <a:pPr marL="0" indent="0">
              <a:buNone/>
            </a:pPr>
            <a:r>
              <a:rPr lang="en-US">
                <a:solidFill>
                  <a:schemeClr val="accent6">
                    <a:lumMod val="75000"/>
                  </a:schemeClr>
                </a:solidFill>
              </a:rPr>
              <a:t>	&lt;/</a:t>
            </a:r>
            <a:r>
              <a:rPr lang="en-US" dirty="0">
                <a:solidFill>
                  <a:schemeClr val="accent6">
                    <a:lumMod val="75000"/>
                  </a:schemeClr>
                </a:solidFill>
              </a:rPr>
              <a:t>aside&gt;</a:t>
            </a:r>
          </a:p>
          <a:p>
            <a:r>
              <a:rPr lang="en-US" dirty="0">
                <a:solidFill>
                  <a:schemeClr val="accent6">
                    <a:lumMod val="75000"/>
                  </a:schemeClr>
                </a:solidFill>
              </a:rPr>
              <a:t>&lt;canvas id="myCanvas1" width="300" height="100" style="border:2px solid;"&gt;Your browser does not support the HTML5 canvas tag.  </a:t>
            </a:r>
          </a:p>
          <a:p>
            <a:r>
              <a:rPr lang="en-US" dirty="0">
                <a:solidFill>
                  <a:schemeClr val="accent6">
                    <a:lumMod val="75000"/>
                  </a:schemeClr>
                </a:solidFill>
              </a:rPr>
              <a:t>&lt;/canvas&gt;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120</a:t>
            </a:fld>
            <a:endParaRPr lang="en-IN" dirty="0"/>
          </a:p>
        </p:txBody>
      </p:sp>
    </p:spTree>
    <p:extLst>
      <p:ext uri="{BB962C8B-B14F-4D97-AF65-F5344CB8AC3E}">
        <p14:creationId xmlns:p14="http://schemas.microsoft.com/office/powerpoint/2010/main" val="41333857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&lt;data&gt;,&lt;</a:t>
            </a:r>
            <a:r>
              <a:rPr lang="en-US" dirty="0" err="1"/>
              <a:t>datalist</a:t>
            </a:r>
            <a:r>
              <a:rPr lang="en-US" dirty="0"/>
              <a:t>&gt;</a:t>
            </a:r>
          </a:p>
        </p:txBody>
      </p:sp>
      <p:sp>
        <p:nvSpPr>
          <p:cNvPr id="3" name="Content Placeholder 2"/>
          <p:cNvSpPr>
            <a:spLocks noGrp="1"/>
          </p:cNvSpPr>
          <p:nvPr>
            <p:ph idx="1"/>
          </p:nvPr>
        </p:nvSpPr>
        <p:spPr/>
        <p:txBody>
          <a:bodyPr>
            <a:normAutofit fontScale="70000" lnSpcReduction="20000"/>
          </a:bodyPr>
          <a:lstStyle/>
          <a:p>
            <a:r>
              <a:rPr lang="it-IT" dirty="0">
                <a:solidFill>
                  <a:schemeClr val="accent6">
                    <a:lumMod val="75000"/>
                  </a:schemeClr>
                </a:solidFill>
              </a:rPr>
              <a:t>&lt;ul&gt;  </a:t>
            </a:r>
          </a:p>
          <a:p>
            <a:r>
              <a:rPr lang="it-IT" dirty="0">
                <a:solidFill>
                  <a:schemeClr val="accent6">
                    <a:lumMod val="75000"/>
                  </a:schemeClr>
                </a:solidFill>
              </a:rPr>
              <a:t>	&lt;li&gt;&lt;data value="101"&gt;Java Tutorial&lt;/data&gt;&lt;/li&gt;  </a:t>
            </a:r>
          </a:p>
          <a:p>
            <a:r>
              <a:rPr lang="it-IT" dirty="0">
                <a:solidFill>
                  <a:schemeClr val="accent6">
                    <a:lumMod val="75000"/>
                  </a:schemeClr>
                </a:solidFill>
              </a:rPr>
              <a:t>	&lt;li&gt;&lt;data value="111"&gt;SQL tutorial&lt;/data&gt;&lt;/li&gt;  </a:t>
            </a:r>
          </a:p>
          <a:p>
            <a:r>
              <a:rPr lang="it-IT" dirty="0">
                <a:solidFill>
                  <a:schemeClr val="accent6">
                    <a:lumMod val="75000"/>
                  </a:schemeClr>
                </a:solidFill>
              </a:rPr>
              <a:t>	&lt;li&gt;&lt;data value="121"&gt;HTML tutorial&lt;/data&gt;&lt;/li&gt;  </a:t>
            </a:r>
          </a:p>
          <a:p>
            <a:r>
              <a:rPr lang="it-IT" dirty="0">
                <a:solidFill>
                  <a:schemeClr val="accent6">
                    <a:lumMod val="75000"/>
                  </a:schemeClr>
                </a:solidFill>
              </a:rPr>
              <a:t>&lt;/ul&gt; </a:t>
            </a:r>
          </a:p>
          <a:p>
            <a:r>
              <a:rPr lang="en-US" dirty="0">
                <a:solidFill>
                  <a:schemeClr val="accent6">
                    <a:lumMod val="75000"/>
                  </a:schemeClr>
                </a:solidFill>
              </a:rPr>
              <a:t>&lt;label&gt;  </a:t>
            </a:r>
          </a:p>
          <a:p>
            <a:r>
              <a:rPr lang="en-US" dirty="0">
                <a:solidFill>
                  <a:schemeClr val="accent6">
                    <a:lumMod val="75000"/>
                  </a:schemeClr>
                </a:solidFill>
              </a:rPr>
              <a:t>	 Enter your favorite cricket player: Press any character&lt;</a:t>
            </a:r>
            <a:r>
              <a:rPr lang="en-US" dirty="0" err="1">
                <a:solidFill>
                  <a:schemeClr val="accent6">
                    <a:lumMod val="75000"/>
                  </a:schemeClr>
                </a:solidFill>
              </a:rPr>
              <a:t>br</a:t>
            </a:r>
            <a:r>
              <a:rPr lang="en-US" dirty="0">
                <a:solidFill>
                  <a:schemeClr val="accent6">
                    <a:lumMod val="75000"/>
                  </a:schemeClr>
                </a:solidFill>
              </a:rPr>
              <a:t> /&gt;  </a:t>
            </a:r>
          </a:p>
          <a:p>
            <a:r>
              <a:rPr lang="en-US" dirty="0">
                <a:solidFill>
                  <a:schemeClr val="accent6">
                    <a:lumMod val="75000"/>
                  </a:schemeClr>
                </a:solidFill>
              </a:rPr>
              <a:t>	 &lt;input type="text" id="</a:t>
            </a:r>
            <a:r>
              <a:rPr lang="en-US" dirty="0" err="1">
                <a:solidFill>
                  <a:schemeClr val="accent6">
                    <a:lumMod val="75000"/>
                  </a:schemeClr>
                </a:solidFill>
              </a:rPr>
              <a:t>favCktPlayer</a:t>
            </a:r>
            <a:r>
              <a:rPr lang="en-US" dirty="0">
                <a:solidFill>
                  <a:schemeClr val="accent6">
                    <a:lumMod val="75000"/>
                  </a:schemeClr>
                </a:solidFill>
              </a:rPr>
              <a:t>" list="</a:t>
            </a:r>
            <a:r>
              <a:rPr lang="en-US" dirty="0" err="1">
                <a:solidFill>
                  <a:schemeClr val="accent6">
                    <a:lumMod val="75000"/>
                  </a:schemeClr>
                </a:solidFill>
              </a:rPr>
              <a:t>CktPlayers</a:t>
            </a:r>
            <a:r>
              <a:rPr lang="en-US" dirty="0">
                <a:solidFill>
                  <a:schemeClr val="accent6">
                    <a:lumMod val="75000"/>
                  </a:schemeClr>
                </a:solidFill>
              </a:rPr>
              <a:t>"&gt;  </a:t>
            </a:r>
          </a:p>
          <a:p>
            <a:r>
              <a:rPr lang="en-US" dirty="0">
                <a:solidFill>
                  <a:schemeClr val="accent6">
                    <a:lumMod val="75000"/>
                  </a:schemeClr>
                </a:solidFill>
              </a:rPr>
              <a:t>		&lt;</a:t>
            </a:r>
            <a:r>
              <a:rPr lang="en-US" dirty="0" err="1">
                <a:solidFill>
                  <a:schemeClr val="accent6">
                    <a:lumMod val="75000"/>
                  </a:schemeClr>
                </a:solidFill>
              </a:rPr>
              <a:t>datalist</a:t>
            </a:r>
            <a:r>
              <a:rPr lang="en-US" dirty="0">
                <a:solidFill>
                  <a:schemeClr val="accent6">
                    <a:lumMod val="75000"/>
                  </a:schemeClr>
                </a:solidFill>
              </a:rPr>
              <a:t> id="</a:t>
            </a:r>
            <a:r>
              <a:rPr lang="en-US" dirty="0" err="1">
                <a:solidFill>
                  <a:schemeClr val="accent6">
                    <a:lumMod val="75000"/>
                  </a:schemeClr>
                </a:solidFill>
              </a:rPr>
              <a:t>CktPlayers</a:t>
            </a:r>
            <a:r>
              <a:rPr lang="en-US" dirty="0">
                <a:solidFill>
                  <a:schemeClr val="accent6">
                    <a:lumMod val="75000"/>
                  </a:schemeClr>
                </a:solidFill>
              </a:rPr>
              <a:t>"&gt;  </a:t>
            </a:r>
          </a:p>
          <a:p>
            <a:r>
              <a:rPr lang="en-US" dirty="0">
                <a:solidFill>
                  <a:schemeClr val="accent6">
                    <a:lumMod val="75000"/>
                  </a:schemeClr>
                </a:solidFill>
              </a:rPr>
              <a:t>			&lt;option value="</a:t>
            </a:r>
            <a:r>
              <a:rPr lang="en-US" dirty="0" err="1">
                <a:solidFill>
                  <a:schemeClr val="accent6">
                    <a:lumMod val="75000"/>
                  </a:schemeClr>
                </a:solidFill>
              </a:rPr>
              <a:t>Sachin</a:t>
            </a:r>
            <a:r>
              <a:rPr lang="en-US" dirty="0">
                <a:solidFill>
                  <a:schemeClr val="accent6">
                    <a:lumMod val="75000"/>
                  </a:schemeClr>
                </a:solidFill>
              </a:rPr>
              <a:t> Tendulkar"&gt;  </a:t>
            </a:r>
          </a:p>
          <a:p>
            <a:r>
              <a:rPr lang="en-US" dirty="0">
                <a:solidFill>
                  <a:schemeClr val="accent6">
                    <a:lumMod val="75000"/>
                  </a:schemeClr>
                </a:solidFill>
              </a:rPr>
              <a:t>			 &lt;option value="Brian Lara"&gt;  </a:t>
            </a:r>
          </a:p>
          <a:p>
            <a:r>
              <a:rPr lang="en-US" dirty="0">
                <a:solidFill>
                  <a:schemeClr val="accent6">
                    <a:lumMod val="75000"/>
                  </a:schemeClr>
                </a:solidFill>
              </a:rPr>
              <a:t>			 &lt;option value="Jacques </a:t>
            </a:r>
            <a:r>
              <a:rPr lang="en-US" dirty="0" err="1">
                <a:solidFill>
                  <a:schemeClr val="accent6">
                    <a:lumMod val="75000"/>
                  </a:schemeClr>
                </a:solidFill>
              </a:rPr>
              <a:t>Kallis</a:t>
            </a:r>
            <a:r>
              <a:rPr lang="en-US" dirty="0">
                <a:solidFill>
                  <a:schemeClr val="accent6">
                    <a:lumMod val="75000"/>
                  </a:schemeClr>
                </a:solidFill>
              </a:rPr>
              <a:t>"&gt;   </a:t>
            </a:r>
          </a:p>
          <a:p>
            <a:r>
              <a:rPr lang="en-US" dirty="0">
                <a:solidFill>
                  <a:schemeClr val="accent6">
                    <a:lumMod val="75000"/>
                  </a:schemeClr>
                </a:solidFill>
              </a:rPr>
              <a:t>			 &lt;option value="Ricky Ponting"&gt;   </a:t>
            </a:r>
          </a:p>
          <a:p>
            <a:r>
              <a:rPr lang="en-US" dirty="0">
                <a:solidFill>
                  <a:schemeClr val="accent6">
                    <a:lumMod val="75000"/>
                  </a:schemeClr>
                </a:solidFill>
              </a:rPr>
              <a:t>			 &lt;option value="Rahul </a:t>
            </a:r>
            <a:r>
              <a:rPr lang="en-US" dirty="0" err="1">
                <a:solidFill>
                  <a:schemeClr val="accent6">
                    <a:lumMod val="75000"/>
                  </a:schemeClr>
                </a:solidFill>
              </a:rPr>
              <a:t>Dravid</a:t>
            </a:r>
            <a:r>
              <a:rPr lang="en-US" dirty="0">
                <a:solidFill>
                  <a:schemeClr val="accent6">
                    <a:lumMod val="75000"/>
                  </a:schemeClr>
                </a:solidFill>
              </a:rPr>
              <a:t>"&gt;   </a:t>
            </a:r>
          </a:p>
          <a:p>
            <a:r>
              <a:rPr lang="en-US" dirty="0">
                <a:solidFill>
                  <a:schemeClr val="accent6">
                    <a:lumMod val="75000"/>
                  </a:schemeClr>
                </a:solidFill>
              </a:rPr>
              <a:t>			 &lt;option value="Shane Warne"&gt;   </a:t>
            </a:r>
          </a:p>
          <a:p>
            <a:r>
              <a:rPr lang="en-US" dirty="0">
                <a:solidFill>
                  <a:schemeClr val="accent6">
                    <a:lumMod val="75000"/>
                  </a:schemeClr>
                </a:solidFill>
              </a:rPr>
              <a:t>		 &lt;/</a:t>
            </a:r>
            <a:r>
              <a:rPr lang="en-US" dirty="0" err="1">
                <a:solidFill>
                  <a:schemeClr val="accent6">
                    <a:lumMod val="75000"/>
                  </a:schemeClr>
                </a:solidFill>
              </a:rPr>
              <a:t>datalist</a:t>
            </a:r>
            <a:r>
              <a:rPr lang="en-US" dirty="0">
                <a:solidFill>
                  <a:schemeClr val="accent6">
                    <a:lumMod val="75000"/>
                  </a:schemeClr>
                </a:solidFill>
              </a:rPr>
              <a:t>&gt;  </a:t>
            </a:r>
          </a:p>
          <a:p>
            <a:r>
              <a:rPr lang="en-US" dirty="0">
                <a:solidFill>
                  <a:schemeClr val="accent6">
                    <a:lumMod val="75000"/>
                  </a:schemeClr>
                </a:solidFill>
              </a:rPr>
              <a:t>&lt;/label&gt;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121</a:t>
            </a:fld>
            <a:endParaRPr lang="en-IN" dirty="0"/>
          </a:p>
        </p:txBody>
      </p:sp>
    </p:spTree>
    <p:extLst>
      <p:ext uri="{BB962C8B-B14F-4D97-AF65-F5344CB8AC3E}">
        <p14:creationId xmlns:p14="http://schemas.microsoft.com/office/powerpoint/2010/main" val="22060733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&lt;details&gt;,&lt;summary&gt;</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&lt;details&gt;  </a:t>
            </a:r>
          </a:p>
          <a:p>
            <a:r>
              <a:rPr lang="en-US" dirty="0">
                <a:solidFill>
                  <a:schemeClr val="accent6">
                    <a:lumMod val="75000"/>
                  </a:schemeClr>
                </a:solidFill>
              </a:rPr>
              <a:t>	&lt;summary&gt;Copyright 2011-2014.&lt;/summary&gt;  </a:t>
            </a:r>
          </a:p>
          <a:p>
            <a:r>
              <a:rPr lang="en-US" dirty="0">
                <a:solidFill>
                  <a:schemeClr val="accent6">
                    <a:lumMod val="75000"/>
                  </a:schemeClr>
                </a:solidFill>
              </a:rPr>
              <a:t>	&lt;p&gt; - by </a:t>
            </a:r>
            <a:r>
              <a:rPr lang="en-US" dirty="0" err="1">
                <a:solidFill>
                  <a:schemeClr val="accent6">
                    <a:lumMod val="75000"/>
                  </a:schemeClr>
                </a:solidFill>
              </a:rPr>
              <a:t>JavaTpoint</a:t>
            </a:r>
            <a:r>
              <a:rPr lang="en-US" dirty="0">
                <a:solidFill>
                  <a:schemeClr val="accent6">
                    <a:lumMod val="75000"/>
                  </a:schemeClr>
                </a:solidFill>
              </a:rPr>
              <a:t>. All Rights Reserved.&lt;/p&gt;  </a:t>
            </a:r>
          </a:p>
          <a:p>
            <a:r>
              <a:rPr lang="en-US" dirty="0">
                <a:solidFill>
                  <a:schemeClr val="accent6">
                    <a:lumMod val="75000"/>
                  </a:schemeClr>
                </a:solidFill>
              </a:rPr>
              <a:t>	&lt;p&gt;All content and graphics on this web site are the property of the javatpoint.com&lt;/p&gt;  </a:t>
            </a:r>
          </a:p>
          <a:p>
            <a:r>
              <a:rPr lang="en-US" dirty="0">
                <a:solidFill>
                  <a:schemeClr val="accent6">
                    <a:lumMod val="75000"/>
                  </a:schemeClr>
                </a:solidFill>
              </a:rPr>
              <a:t>&lt;/details&gt;  </a:t>
            </a:r>
          </a:p>
          <a:p>
            <a:r>
              <a:rPr lang="en-US" dirty="0">
                <a:solidFill>
                  <a:schemeClr val="accent6">
                    <a:lumMod val="75000"/>
                  </a:schemeClr>
                </a:solidFill>
              </a:rPr>
              <a:t>&lt;p&gt;&lt;b&gt;Note:&lt;/b&gt; The details tag is currently only supported in Opera, Chrome, and in Safari 6.&lt;/p&gt;  </a:t>
            </a:r>
          </a:p>
          <a:p>
            <a:r>
              <a:rPr lang="en-US" dirty="0">
                <a:solidFill>
                  <a:schemeClr val="accent6">
                    <a:lumMod val="75000"/>
                  </a:schemeClr>
                </a:solidFill>
              </a:rPr>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122</a:t>
            </a:fld>
            <a:endParaRPr lang="en-IN" dirty="0"/>
          </a:p>
        </p:txBody>
      </p:sp>
    </p:spTree>
    <p:extLst>
      <p:ext uri="{BB962C8B-B14F-4D97-AF65-F5344CB8AC3E}">
        <p14:creationId xmlns:p14="http://schemas.microsoft.com/office/powerpoint/2010/main" val="9298654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&lt;figure&gt;,</a:t>
            </a:r>
            <a:br>
              <a:rPr lang="en-US" dirty="0"/>
            </a:br>
            <a:r>
              <a:rPr lang="en-US" dirty="0"/>
              <a:t>&lt;</a:t>
            </a:r>
            <a:r>
              <a:rPr lang="en-US" dirty="0" err="1"/>
              <a:t>figurecaption</a:t>
            </a:r>
            <a:r>
              <a:rPr lang="en-US" dirty="0"/>
              <a:t>&gt;</a:t>
            </a:r>
          </a:p>
        </p:txBody>
      </p:sp>
      <p:sp>
        <p:nvSpPr>
          <p:cNvPr id="3" name="Content Placeholder 2"/>
          <p:cNvSpPr>
            <a:spLocks noGrp="1"/>
          </p:cNvSpPr>
          <p:nvPr>
            <p:ph idx="1"/>
          </p:nvPr>
        </p:nvSpPr>
        <p:spPr/>
        <p:txBody>
          <a:bodyPr>
            <a:normAutofit lnSpcReduction="10000"/>
          </a:bodyPr>
          <a:lstStyle/>
          <a:p>
            <a:r>
              <a:rPr lang="en-US" dirty="0"/>
              <a:t>&lt;p&gt;The Taj Mahal is widely recognized as "the jewel of Muslim art in India and   one of the universally admired masterpieces of the world's heritage". It is regarded  by many as the finest example of Mughal architecture, a style that combines elements  from Islamic, Persian, Ottoman, Turkish and Indian architectural styles.&lt;/p&gt;  </a:t>
            </a:r>
          </a:p>
          <a:p>
            <a:pPr marL="0" indent="0">
              <a:buNone/>
            </a:pPr>
            <a:r>
              <a:rPr lang="en-US" dirty="0">
                <a:solidFill>
                  <a:schemeClr val="accent6">
                    <a:lumMod val="75000"/>
                  </a:schemeClr>
                </a:solidFill>
              </a:rPr>
              <a:t>&lt;figure&gt;  </a:t>
            </a:r>
          </a:p>
          <a:p>
            <a:r>
              <a:rPr lang="en-US" dirty="0">
                <a:solidFill>
                  <a:schemeClr val="accent6">
                    <a:lumMod val="75000"/>
                  </a:schemeClr>
                </a:solidFill>
              </a:rPr>
              <a:t>&lt;</a:t>
            </a:r>
            <a:r>
              <a:rPr lang="en-US" dirty="0" err="1">
                <a:solidFill>
                  <a:schemeClr val="accent6">
                    <a:lumMod val="75000"/>
                  </a:schemeClr>
                </a:solidFill>
              </a:rPr>
              <a:t>imgsrc</a:t>
            </a:r>
            <a:r>
              <a:rPr lang="en-US" dirty="0">
                <a:solidFill>
                  <a:schemeClr val="accent6">
                    <a:lumMod val="75000"/>
                  </a:schemeClr>
                </a:solidFill>
              </a:rPr>
              <a:t>="https://static.javatpoint.com/</a:t>
            </a:r>
            <a:r>
              <a:rPr lang="en-US" dirty="0" err="1">
                <a:solidFill>
                  <a:schemeClr val="accent6">
                    <a:lumMod val="75000"/>
                  </a:schemeClr>
                </a:solidFill>
              </a:rPr>
              <a:t>htmlpages</a:t>
            </a:r>
            <a:r>
              <a:rPr lang="en-US" dirty="0">
                <a:solidFill>
                  <a:schemeClr val="accent6">
                    <a:lumMod val="75000"/>
                  </a:schemeClr>
                </a:solidFill>
              </a:rPr>
              <a:t>/images/tajmahal.jpg" alt="Taj Mahal"/&gt;  </a:t>
            </a:r>
          </a:p>
          <a:p>
            <a:r>
              <a:rPr lang="en-US" dirty="0">
                <a:solidFill>
                  <a:schemeClr val="accent6">
                    <a:lumMod val="75000"/>
                  </a:schemeClr>
                </a:solidFill>
              </a:rPr>
              <a:t>&lt;</a:t>
            </a:r>
            <a:r>
              <a:rPr lang="en-US" dirty="0" err="1">
                <a:solidFill>
                  <a:schemeClr val="accent6">
                    <a:lumMod val="75000"/>
                  </a:schemeClr>
                </a:solidFill>
              </a:rPr>
              <a:t>figcaption</a:t>
            </a:r>
            <a:r>
              <a:rPr lang="en-US" dirty="0">
                <a:solidFill>
                  <a:schemeClr val="accent6">
                    <a:lumMod val="75000"/>
                  </a:schemeClr>
                </a:solidFill>
              </a:rPr>
              <a:t>&gt;Fig.1.1 - A front view of the great Taj Mahal in Agra.&lt;/</a:t>
            </a:r>
            <a:r>
              <a:rPr lang="en-US" dirty="0" err="1">
                <a:solidFill>
                  <a:schemeClr val="accent6">
                    <a:lumMod val="75000"/>
                  </a:schemeClr>
                </a:solidFill>
              </a:rPr>
              <a:t>figcaption</a:t>
            </a:r>
            <a:r>
              <a:rPr lang="en-US" dirty="0">
                <a:solidFill>
                  <a:schemeClr val="accent6">
                    <a:lumMod val="75000"/>
                  </a:schemeClr>
                </a:solidFill>
              </a:rPr>
              <a:t>&gt;  </a:t>
            </a:r>
          </a:p>
          <a:p>
            <a:pPr marL="0" indent="0">
              <a:buNone/>
            </a:pPr>
            <a:r>
              <a:rPr lang="en-US" dirty="0">
                <a:solidFill>
                  <a:schemeClr val="accent6">
                    <a:lumMod val="75000"/>
                  </a:schemeClr>
                </a:solidFill>
              </a:rPr>
              <a:t>&lt;/figure&gt;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123</a:t>
            </a:fld>
            <a:endParaRPr lang="en-IN" dirty="0"/>
          </a:p>
        </p:txBody>
      </p:sp>
    </p:spTree>
    <p:extLst>
      <p:ext uri="{BB962C8B-B14F-4D97-AF65-F5344CB8AC3E}">
        <p14:creationId xmlns:p14="http://schemas.microsoft.com/office/powerpoint/2010/main" val="6661640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&lt;header&gt;,</a:t>
            </a:r>
            <a:br>
              <a:rPr lang="en-US" dirty="0"/>
            </a:br>
            <a:r>
              <a:rPr lang="en-US" dirty="0"/>
              <a:t>&lt;</a:t>
            </a:r>
            <a:r>
              <a:rPr lang="en-US" dirty="0" err="1"/>
              <a:t>nav</a:t>
            </a:r>
            <a:r>
              <a:rPr lang="en-US" dirty="0"/>
              <a:t>&gt;</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&lt;header&gt;  </a:t>
            </a:r>
          </a:p>
          <a:p>
            <a:r>
              <a:rPr lang="en-US" dirty="0">
                <a:solidFill>
                  <a:schemeClr val="accent6">
                    <a:lumMod val="75000"/>
                  </a:schemeClr>
                </a:solidFill>
              </a:rPr>
              <a:t>	&lt;h2&gt;ABCOnline.com&lt;/h2&gt;  </a:t>
            </a:r>
          </a:p>
          <a:p>
            <a:r>
              <a:rPr lang="en-US" dirty="0">
                <a:solidFill>
                  <a:schemeClr val="accent6">
                    <a:lumMod val="75000"/>
                  </a:schemeClr>
                </a:solidFill>
              </a:rPr>
              <a:t>	&lt;p&gt; World's no.1 shopping website&lt;/p&gt;</a:t>
            </a:r>
          </a:p>
          <a:p>
            <a:r>
              <a:rPr lang="en-US" dirty="0">
                <a:solidFill>
                  <a:schemeClr val="accent6">
                    <a:lumMod val="75000"/>
                  </a:schemeClr>
                </a:solidFill>
              </a:rPr>
              <a:t>	&lt;</a:t>
            </a:r>
            <a:r>
              <a:rPr lang="en-US" dirty="0" err="1">
                <a:solidFill>
                  <a:schemeClr val="accent6">
                    <a:lumMod val="75000"/>
                  </a:schemeClr>
                </a:solidFill>
              </a:rPr>
              <a:t>nav</a:t>
            </a:r>
            <a:r>
              <a:rPr lang="en-US" dirty="0">
                <a:solidFill>
                  <a:schemeClr val="accent6">
                    <a:lumMod val="75000"/>
                  </a:schemeClr>
                </a:solidFill>
              </a:rPr>
              <a:t>&gt;  </a:t>
            </a:r>
          </a:p>
          <a:p>
            <a:r>
              <a:rPr lang="en-US" dirty="0">
                <a:solidFill>
                  <a:schemeClr val="accent6">
                    <a:lumMod val="75000"/>
                  </a:schemeClr>
                </a:solidFill>
              </a:rPr>
              <a:t>		&lt;a </a:t>
            </a:r>
            <a:r>
              <a:rPr lang="en-US" dirty="0" err="1">
                <a:solidFill>
                  <a:schemeClr val="accent6">
                    <a:lumMod val="75000"/>
                  </a:schemeClr>
                </a:solidFill>
              </a:rPr>
              <a:t>href</a:t>
            </a:r>
            <a:r>
              <a:rPr lang="en-US" dirty="0">
                <a:solidFill>
                  <a:schemeClr val="accent6">
                    <a:lumMod val="75000"/>
                  </a:schemeClr>
                </a:solidFill>
              </a:rPr>
              <a:t>="#"&gt;Home&lt;/a&gt; |  </a:t>
            </a:r>
          </a:p>
          <a:p>
            <a:r>
              <a:rPr lang="en-US" dirty="0">
                <a:solidFill>
                  <a:schemeClr val="accent6">
                    <a:lumMod val="75000"/>
                  </a:schemeClr>
                </a:solidFill>
              </a:rPr>
              <a:t>		&lt;a </a:t>
            </a:r>
            <a:r>
              <a:rPr lang="en-US" dirty="0" err="1">
                <a:solidFill>
                  <a:schemeClr val="accent6">
                    <a:lumMod val="75000"/>
                  </a:schemeClr>
                </a:solidFill>
              </a:rPr>
              <a:t>href</a:t>
            </a:r>
            <a:r>
              <a:rPr lang="en-US" dirty="0">
                <a:solidFill>
                  <a:schemeClr val="accent6">
                    <a:lumMod val="75000"/>
                  </a:schemeClr>
                </a:solidFill>
              </a:rPr>
              <a:t>="#"&gt;Courses&lt;/a&gt; |  </a:t>
            </a:r>
          </a:p>
          <a:p>
            <a:r>
              <a:rPr lang="en-US" dirty="0">
                <a:solidFill>
                  <a:schemeClr val="accent6">
                    <a:lumMod val="75000"/>
                  </a:schemeClr>
                </a:solidFill>
              </a:rPr>
              <a:t>		&lt;a </a:t>
            </a:r>
            <a:r>
              <a:rPr lang="en-US" dirty="0" err="1">
                <a:solidFill>
                  <a:schemeClr val="accent6">
                    <a:lumMod val="75000"/>
                  </a:schemeClr>
                </a:solidFill>
              </a:rPr>
              <a:t>href</a:t>
            </a:r>
            <a:r>
              <a:rPr lang="en-US" dirty="0">
                <a:solidFill>
                  <a:schemeClr val="accent6">
                    <a:lumMod val="75000"/>
                  </a:schemeClr>
                </a:solidFill>
              </a:rPr>
              <a:t>="#"&gt;About-us&lt;/a&gt; |  </a:t>
            </a:r>
          </a:p>
          <a:p>
            <a:r>
              <a:rPr lang="en-US" dirty="0">
                <a:solidFill>
                  <a:schemeClr val="accent6">
                    <a:lumMod val="75000"/>
                  </a:schemeClr>
                </a:solidFill>
              </a:rPr>
              <a:t>		&lt;a </a:t>
            </a:r>
            <a:r>
              <a:rPr lang="en-US" dirty="0" err="1">
                <a:solidFill>
                  <a:schemeClr val="accent6">
                    <a:lumMod val="75000"/>
                  </a:schemeClr>
                </a:solidFill>
              </a:rPr>
              <a:t>href</a:t>
            </a:r>
            <a:r>
              <a:rPr lang="en-US" dirty="0">
                <a:solidFill>
                  <a:schemeClr val="accent6">
                    <a:lumMod val="75000"/>
                  </a:schemeClr>
                </a:solidFill>
              </a:rPr>
              <a:t>="#"&gt;Contact-us&lt;/a&gt; |  </a:t>
            </a:r>
          </a:p>
          <a:p>
            <a:r>
              <a:rPr lang="en-US" dirty="0">
                <a:solidFill>
                  <a:schemeClr val="accent6">
                    <a:lumMod val="75000"/>
                  </a:schemeClr>
                </a:solidFill>
              </a:rPr>
              <a:t>	&lt;/</a:t>
            </a:r>
            <a:r>
              <a:rPr lang="en-US" dirty="0" err="1">
                <a:solidFill>
                  <a:schemeClr val="accent6">
                    <a:lumMod val="75000"/>
                  </a:schemeClr>
                </a:solidFill>
              </a:rPr>
              <a:t>nav</a:t>
            </a:r>
            <a:r>
              <a:rPr lang="en-US" dirty="0">
                <a:solidFill>
                  <a:schemeClr val="accent6">
                    <a:lumMod val="75000"/>
                  </a:schemeClr>
                </a:solidFill>
              </a:rPr>
              <a:t>&gt;</a:t>
            </a:r>
          </a:p>
          <a:p>
            <a:r>
              <a:rPr lang="en-US" dirty="0">
                <a:solidFill>
                  <a:schemeClr val="accent6">
                    <a:lumMod val="75000"/>
                  </a:schemeClr>
                </a:solidFill>
              </a:rPr>
              <a:t>&lt;/header&gt;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124</a:t>
            </a:fld>
            <a:endParaRPr lang="en-IN" dirty="0"/>
          </a:p>
        </p:txBody>
      </p:sp>
    </p:spTree>
    <p:extLst>
      <p:ext uri="{BB962C8B-B14F-4D97-AF65-F5344CB8AC3E}">
        <p14:creationId xmlns:p14="http://schemas.microsoft.com/office/powerpoint/2010/main" val="33329337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&lt;section&gt;</a:t>
            </a:r>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&lt;h2&gt; Indian Leader&lt;/h2&gt;  </a:t>
            </a:r>
          </a:p>
          <a:p>
            <a:r>
              <a:rPr lang="en-US" dirty="0">
                <a:solidFill>
                  <a:schemeClr val="accent6">
                    <a:lumMod val="75000"/>
                  </a:schemeClr>
                </a:solidFill>
              </a:rPr>
              <a:t>	&lt;section&gt;  </a:t>
            </a:r>
          </a:p>
          <a:p>
            <a:r>
              <a:rPr lang="en-US" dirty="0">
                <a:solidFill>
                  <a:schemeClr val="accent6">
                    <a:lumMod val="75000"/>
                  </a:schemeClr>
                </a:solidFill>
              </a:rPr>
              <a:t>	&lt;h3&gt; Jawaharlal Nehru &lt;/h3&gt;  </a:t>
            </a:r>
          </a:p>
          <a:p>
            <a:r>
              <a:rPr lang="en-US" dirty="0">
                <a:solidFill>
                  <a:schemeClr val="accent6">
                    <a:lumMod val="75000"/>
                  </a:schemeClr>
                </a:solidFill>
              </a:rPr>
              <a:t>	&lt;p&gt; Jawaharlal Nehru was the first Prime Minister of India and a central figure in   Indian politics for much of the 20th century. He emerged as the paramount leader of the Indian  independence movement under the tutelage of Mahatma Gandhi. -Source Wikipedia &lt;/p&gt;  </a:t>
            </a:r>
          </a:p>
          <a:p>
            <a:r>
              <a:rPr lang="en-US" dirty="0">
                <a:solidFill>
                  <a:schemeClr val="accent6">
                    <a:lumMod val="75000"/>
                  </a:schemeClr>
                </a:solidFill>
              </a:rPr>
              <a:t>	&lt;/section&gt;  </a:t>
            </a:r>
          </a:p>
          <a:p>
            <a:r>
              <a:rPr lang="en-US" dirty="0">
                <a:solidFill>
                  <a:schemeClr val="accent6">
                    <a:lumMod val="75000"/>
                  </a:schemeClr>
                </a:solidFill>
              </a:rPr>
              <a:t>	&lt;section&gt;  </a:t>
            </a:r>
          </a:p>
          <a:p>
            <a:r>
              <a:rPr lang="en-US" dirty="0">
                <a:solidFill>
                  <a:schemeClr val="accent6">
                    <a:lumMod val="75000"/>
                  </a:schemeClr>
                </a:solidFill>
              </a:rPr>
              <a:t>	&lt;h3&gt;</a:t>
            </a:r>
            <a:r>
              <a:rPr lang="en-US" dirty="0" err="1">
                <a:solidFill>
                  <a:schemeClr val="accent6">
                    <a:lumMod val="75000"/>
                  </a:schemeClr>
                </a:solidFill>
              </a:rPr>
              <a:t>Subhas</a:t>
            </a:r>
            <a:r>
              <a:rPr lang="en-US" dirty="0">
                <a:solidFill>
                  <a:schemeClr val="accent6">
                    <a:lumMod val="75000"/>
                  </a:schemeClr>
                </a:solidFill>
              </a:rPr>
              <a:t> Chandra Bose &lt;/h3&gt;  </a:t>
            </a:r>
          </a:p>
          <a:p>
            <a:r>
              <a:rPr lang="en-US" dirty="0">
                <a:solidFill>
                  <a:schemeClr val="accent6">
                    <a:lumMod val="75000"/>
                  </a:schemeClr>
                </a:solidFill>
              </a:rPr>
              <a:t>	&lt;p&gt;</a:t>
            </a:r>
            <a:r>
              <a:rPr lang="en-US" dirty="0" err="1">
                <a:solidFill>
                  <a:schemeClr val="accent6">
                    <a:lumMod val="75000"/>
                  </a:schemeClr>
                </a:solidFill>
              </a:rPr>
              <a:t>Subhas</a:t>
            </a:r>
            <a:r>
              <a:rPr lang="en-US" dirty="0">
                <a:solidFill>
                  <a:schemeClr val="accent6">
                    <a:lumMod val="75000"/>
                  </a:schemeClr>
                </a:solidFill>
              </a:rPr>
              <a:t> Chandra Bose was an Indian nationalist whose attempt during World War II to rid India of   British rule with the help of Nazi Germany and Japan left a troubled legacy. The honorific Netaji (Hindustani language: "Respected Leader"), first applied to Bose in Germany,  by the Indian soldiers of the </a:t>
            </a:r>
            <a:r>
              <a:rPr lang="en-US" dirty="0" err="1">
                <a:solidFill>
                  <a:schemeClr val="accent6">
                    <a:lumMod val="75000"/>
                  </a:schemeClr>
                </a:solidFill>
              </a:rPr>
              <a:t>Indische</a:t>
            </a:r>
            <a:r>
              <a:rPr lang="en-US" dirty="0">
                <a:solidFill>
                  <a:schemeClr val="accent6">
                    <a:lumMod val="75000"/>
                  </a:schemeClr>
                </a:solidFill>
              </a:rPr>
              <a:t> Legion and by the German and Indian officials  in the Special Bureau for India in Berlin, in early 1942, is now used widely throughout India. -source Wikipedia&lt;/p&gt;  </a:t>
            </a:r>
          </a:p>
          <a:p>
            <a:r>
              <a:rPr lang="en-US" dirty="0">
                <a:solidFill>
                  <a:schemeClr val="accent6">
                    <a:lumMod val="75000"/>
                  </a:schemeClr>
                </a:solidFill>
              </a:rPr>
              <a:t>	&lt;/section&gt;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125</a:t>
            </a:fld>
            <a:endParaRPr lang="en-IN" dirty="0"/>
          </a:p>
        </p:txBody>
      </p:sp>
    </p:spTree>
    <p:extLst>
      <p:ext uri="{BB962C8B-B14F-4D97-AF65-F5344CB8AC3E}">
        <p14:creationId xmlns:p14="http://schemas.microsoft.com/office/powerpoint/2010/main" val="19340473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&lt;progress&gt;,</a:t>
            </a:r>
            <a:br>
              <a:rPr lang="en-US" dirty="0"/>
            </a:br>
            <a:r>
              <a:rPr lang="en-US" dirty="0"/>
              <a:t>&lt;menu&gt;</a:t>
            </a:r>
            <a:br>
              <a:rPr lang="en-US" dirty="0"/>
            </a:br>
            <a:endParaRPr lang="en-US" dirty="0"/>
          </a:p>
        </p:txBody>
      </p:sp>
      <p:sp>
        <p:nvSpPr>
          <p:cNvPr id="3" name="Content Placeholder 2"/>
          <p:cNvSpPr>
            <a:spLocks noGrp="1"/>
          </p:cNvSpPr>
          <p:nvPr>
            <p:ph idx="1"/>
          </p:nvPr>
        </p:nvSpPr>
        <p:spPr/>
        <p:txBody>
          <a:bodyPr/>
          <a:lstStyle/>
          <a:p>
            <a:r>
              <a:rPr lang="en-US" dirty="0">
                <a:solidFill>
                  <a:schemeClr val="accent6">
                    <a:lumMod val="75000"/>
                  </a:schemeClr>
                </a:solidFill>
              </a:rPr>
              <a:t>Downloading progress:  </a:t>
            </a:r>
          </a:p>
          <a:p>
            <a:r>
              <a:rPr lang="en-US" dirty="0">
                <a:solidFill>
                  <a:schemeClr val="accent6">
                    <a:lumMod val="75000"/>
                  </a:schemeClr>
                </a:solidFill>
              </a:rPr>
              <a:t>	&lt;progress value="43" max="100"&gt;&lt;/progress&gt; </a:t>
            </a:r>
          </a:p>
          <a:p>
            <a:r>
              <a:rPr lang="en-US" dirty="0">
                <a:solidFill>
                  <a:schemeClr val="accent6">
                    <a:lumMod val="75000"/>
                  </a:schemeClr>
                </a:solidFill>
              </a:rPr>
              <a:t>	&lt;h2&gt;Example of Menu Tag&lt;/h2&gt;  </a:t>
            </a:r>
          </a:p>
          <a:p>
            <a:r>
              <a:rPr lang="en-US" dirty="0">
                <a:solidFill>
                  <a:schemeClr val="accent6">
                    <a:lumMod val="75000"/>
                  </a:schemeClr>
                </a:solidFill>
              </a:rPr>
              <a:t>	&lt;menu&gt;  </a:t>
            </a:r>
          </a:p>
          <a:p>
            <a:r>
              <a:rPr lang="en-US" dirty="0">
                <a:solidFill>
                  <a:schemeClr val="accent6">
                    <a:lumMod val="75000"/>
                  </a:schemeClr>
                </a:solidFill>
              </a:rPr>
              <a:t>		&lt;li&gt;Home&lt;/li&gt;  </a:t>
            </a:r>
          </a:p>
          <a:p>
            <a:r>
              <a:rPr lang="en-US" dirty="0">
                <a:solidFill>
                  <a:schemeClr val="accent6">
                    <a:lumMod val="75000"/>
                  </a:schemeClr>
                </a:solidFill>
              </a:rPr>
              <a:t>		&lt;li&gt;Registration&lt;/li&gt;  </a:t>
            </a:r>
          </a:p>
          <a:p>
            <a:r>
              <a:rPr lang="en-US" dirty="0">
                <a:solidFill>
                  <a:schemeClr val="accent6">
                    <a:lumMod val="75000"/>
                  </a:schemeClr>
                </a:solidFill>
              </a:rPr>
              <a:t>		&lt;li&gt;Contact-us&lt;/li&gt;  </a:t>
            </a:r>
          </a:p>
          <a:p>
            <a:r>
              <a:rPr lang="en-US" dirty="0">
                <a:solidFill>
                  <a:schemeClr val="accent6">
                    <a:lumMod val="75000"/>
                  </a:schemeClr>
                </a:solidFill>
              </a:rPr>
              <a:t>		&lt;li&gt;About-us&lt;/li&gt;  </a:t>
            </a:r>
          </a:p>
          <a:p>
            <a:r>
              <a:rPr lang="en-US" dirty="0">
                <a:solidFill>
                  <a:schemeClr val="accent6">
                    <a:lumMod val="75000"/>
                  </a:schemeClr>
                </a:solidFill>
              </a:rPr>
              <a:t>	&lt;/menu&gt;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126</a:t>
            </a:fld>
            <a:endParaRPr lang="en-IN" dirty="0"/>
          </a:p>
        </p:txBody>
      </p:sp>
    </p:spTree>
    <p:extLst>
      <p:ext uri="{BB962C8B-B14F-4D97-AF65-F5344CB8AC3E}">
        <p14:creationId xmlns:p14="http://schemas.microsoft.com/office/powerpoint/2010/main" val="13720115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&lt;footer&gt;,&lt;address&gt;,</a:t>
            </a:r>
          </a:p>
        </p:txBody>
      </p:sp>
      <p:sp>
        <p:nvSpPr>
          <p:cNvPr id="3" name="Content Placeholder 2"/>
          <p:cNvSpPr>
            <a:spLocks noGrp="1"/>
          </p:cNvSpPr>
          <p:nvPr>
            <p:ph idx="1"/>
          </p:nvPr>
        </p:nvSpPr>
        <p:spPr/>
        <p:txBody>
          <a:bodyPr>
            <a:normAutofit lnSpcReduction="10000"/>
          </a:bodyPr>
          <a:lstStyle/>
          <a:p>
            <a:r>
              <a:rPr lang="en-US" dirty="0">
                <a:solidFill>
                  <a:schemeClr val="accent6">
                    <a:lumMod val="75000"/>
                  </a:schemeClr>
                </a:solidFill>
              </a:rPr>
              <a:t>&lt;footer&gt;  </a:t>
            </a:r>
          </a:p>
          <a:p>
            <a:r>
              <a:rPr lang="en-US" dirty="0">
                <a:solidFill>
                  <a:schemeClr val="accent6">
                    <a:lumMod val="75000"/>
                  </a:schemeClr>
                </a:solidFill>
              </a:rPr>
              <a:t>	&lt;p&gt;Posted by: </a:t>
            </a:r>
            <a:r>
              <a:rPr lang="en-US" dirty="0" err="1">
                <a:solidFill>
                  <a:schemeClr val="accent6">
                    <a:lumMod val="75000"/>
                  </a:schemeClr>
                </a:solidFill>
              </a:rPr>
              <a:t>Sonoo</a:t>
            </a:r>
            <a:r>
              <a:rPr lang="en-US" dirty="0">
                <a:solidFill>
                  <a:schemeClr val="accent6">
                    <a:lumMod val="75000"/>
                  </a:schemeClr>
                </a:solidFill>
              </a:rPr>
              <a:t> </a:t>
            </a:r>
            <a:r>
              <a:rPr lang="en-US" dirty="0" err="1">
                <a:solidFill>
                  <a:schemeClr val="accent6">
                    <a:lumMod val="75000"/>
                  </a:schemeClr>
                </a:solidFill>
              </a:rPr>
              <a:t>Jaiswal</a:t>
            </a:r>
            <a:r>
              <a:rPr lang="en-US" dirty="0">
                <a:solidFill>
                  <a:schemeClr val="accent6">
                    <a:lumMod val="75000"/>
                  </a:schemeClr>
                </a:solidFill>
              </a:rPr>
              <a:t>&lt;/p&gt;  </a:t>
            </a:r>
          </a:p>
          <a:p>
            <a:r>
              <a:rPr lang="en-US" dirty="0">
                <a:solidFill>
                  <a:schemeClr val="accent6">
                    <a:lumMod val="75000"/>
                  </a:schemeClr>
                </a:solidFill>
              </a:rPr>
              <a:t>	&lt;p&gt;   </a:t>
            </a:r>
          </a:p>
          <a:p>
            <a:r>
              <a:rPr lang="en-US" dirty="0">
                <a:solidFill>
                  <a:schemeClr val="accent6">
                    <a:lumMod val="75000"/>
                  </a:schemeClr>
                </a:solidFill>
              </a:rPr>
              <a:t>	&lt;address&gt; </a:t>
            </a:r>
            <a:r>
              <a:rPr lang="en-US" dirty="0" err="1">
                <a:solidFill>
                  <a:schemeClr val="accent6">
                    <a:lumMod val="75000"/>
                  </a:schemeClr>
                </a:solidFill>
              </a:rPr>
              <a:t>JavaTpoint</a:t>
            </a:r>
            <a:r>
              <a:rPr lang="en-US" dirty="0">
                <a:solidFill>
                  <a:schemeClr val="accent6">
                    <a:lumMod val="75000"/>
                  </a:schemeClr>
                </a:solidFill>
              </a:rPr>
              <a:t>, plot no. 6, near MMX </a:t>
            </a:r>
            <a:r>
              <a:rPr lang="en-US" dirty="0" err="1">
                <a:solidFill>
                  <a:schemeClr val="accent6">
                    <a:lumMod val="75000"/>
                  </a:schemeClr>
                </a:solidFill>
              </a:rPr>
              <a:t>Mall,Mohan</a:t>
            </a:r>
            <a:r>
              <a:rPr lang="en-US" dirty="0">
                <a:solidFill>
                  <a:schemeClr val="accent6">
                    <a:lumMod val="75000"/>
                  </a:schemeClr>
                </a:solidFill>
              </a:rPr>
              <a:t> Nagar, Ghaziabad Pin no. 201007   </a:t>
            </a:r>
          </a:p>
          <a:p>
            <a:r>
              <a:rPr lang="en-US" dirty="0">
                <a:solidFill>
                  <a:schemeClr val="accent6">
                    <a:lumMod val="75000"/>
                  </a:schemeClr>
                </a:solidFill>
              </a:rPr>
              <a:t>	&lt;/address&gt;   </a:t>
            </a:r>
          </a:p>
          <a:p>
            <a:r>
              <a:rPr lang="en-US" dirty="0">
                <a:solidFill>
                  <a:schemeClr val="accent6">
                    <a:lumMod val="75000"/>
                  </a:schemeClr>
                </a:solidFill>
              </a:rPr>
              <a:t>	&lt;/p&gt;  </a:t>
            </a:r>
          </a:p>
          <a:p>
            <a:r>
              <a:rPr lang="en-US" dirty="0">
                <a:solidFill>
                  <a:schemeClr val="accent6">
                    <a:lumMod val="75000"/>
                  </a:schemeClr>
                </a:solidFill>
              </a:rPr>
              <a:t>	&lt;p&gt;Contact information:   </a:t>
            </a:r>
          </a:p>
          <a:p>
            <a:r>
              <a:rPr lang="en-US" dirty="0">
                <a:solidFill>
                  <a:schemeClr val="accent6">
                    <a:lumMod val="75000"/>
                  </a:schemeClr>
                </a:solidFill>
              </a:rPr>
              <a:t>	&lt;</a:t>
            </a:r>
            <a:r>
              <a:rPr lang="en-US" dirty="0" err="1">
                <a:solidFill>
                  <a:schemeClr val="accent6">
                    <a:lumMod val="75000"/>
                  </a:schemeClr>
                </a:solidFill>
              </a:rPr>
              <a:t>ahref</a:t>
            </a:r>
            <a:r>
              <a:rPr lang="en-US" dirty="0">
                <a:solidFill>
                  <a:schemeClr val="accent6">
                    <a:lumMod val="75000"/>
                  </a:schemeClr>
                </a:solidFill>
              </a:rPr>
              <a:t>="mailto:sonoojaiswal1987@gmail.com"&gt;sonoojaiswal1987@gmail.com&lt;/a&gt;.  </a:t>
            </a:r>
          </a:p>
          <a:p>
            <a:r>
              <a:rPr lang="en-US" dirty="0">
                <a:solidFill>
                  <a:schemeClr val="accent6">
                    <a:lumMod val="75000"/>
                  </a:schemeClr>
                </a:solidFill>
              </a:rPr>
              <a:t>	&lt;/p&gt;  </a:t>
            </a:r>
          </a:p>
          <a:p>
            <a:r>
              <a:rPr lang="en-US" dirty="0">
                <a:solidFill>
                  <a:schemeClr val="accent6">
                    <a:lumMod val="75000"/>
                  </a:schemeClr>
                </a:solidFill>
              </a:rPr>
              <a:t>&lt;/footer&gt;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127</a:t>
            </a:fld>
            <a:endParaRPr lang="en-IN" dirty="0"/>
          </a:p>
        </p:txBody>
      </p:sp>
    </p:spTree>
    <p:extLst>
      <p:ext uri="{BB962C8B-B14F-4D97-AF65-F5344CB8AC3E}">
        <p14:creationId xmlns:p14="http://schemas.microsoft.com/office/powerpoint/2010/main" val="5943159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svg</a:t>
            </a:r>
            <a:r>
              <a:rPr lang="en-US" dirty="0"/>
              <a:t>&gt;,&lt;video&gt;&lt;source&gt;,&lt;circle&gt;</a:t>
            </a:r>
          </a:p>
        </p:txBody>
      </p:sp>
      <p:sp>
        <p:nvSpPr>
          <p:cNvPr id="3" name="Content Placeholder 2"/>
          <p:cNvSpPr>
            <a:spLocks noGrp="1"/>
          </p:cNvSpPr>
          <p:nvPr>
            <p:ph idx="1"/>
          </p:nvPr>
        </p:nvSpPr>
        <p:spPr/>
        <p:txBody>
          <a:bodyPr/>
          <a:lstStyle/>
          <a:p>
            <a:r>
              <a:rPr lang="en-US" dirty="0">
                <a:solidFill>
                  <a:schemeClr val="accent6">
                    <a:lumMod val="75000"/>
                  </a:schemeClr>
                </a:solidFill>
              </a:rPr>
              <a:t>&lt;</a:t>
            </a:r>
            <a:r>
              <a:rPr lang="en-US" dirty="0" err="1">
                <a:solidFill>
                  <a:schemeClr val="accent6">
                    <a:lumMod val="75000"/>
                  </a:schemeClr>
                </a:solidFill>
              </a:rPr>
              <a:t>svg</a:t>
            </a:r>
            <a:r>
              <a:rPr lang="en-US" dirty="0">
                <a:solidFill>
                  <a:schemeClr val="accent6">
                    <a:lumMod val="75000"/>
                  </a:schemeClr>
                </a:solidFill>
              </a:rPr>
              <a:t> width="100" height="100"&gt;  </a:t>
            </a:r>
          </a:p>
          <a:p>
            <a:r>
              <a:rPr lang="en-US" dirty="0">
                <a:solidFill>
                  <a:schemeClr val="accent6">
                    <a:lumMod val="75000"/>
                  </a:schemeClr>
                </a:solidFill>
              </a:rPr>
              <a:t>&lt;circle cx="50" cy="50" r="40" stroke="yellow" stroke-width="4" fill="red" /&gt;  </a:t>
            </a:r>
          </a:p>
          <a:p>
            <a:r>
              <a:rPr lang="en-US" dirty="0">
                <a:solidFill>
                  <a:schemeClr val="accent6">
                    <a:lumMod val="75000"/>
                  </a:schemeClr>
                </a:solidFill>
              </a:rPr>
              <a:t>&lt;/</a:t>
            </a:r>
            <a:r>
              <a:rPr lang="en-US" dirty="0" err="1">
                <a:solidFill>
                  <a:schemeClr val="accent6">
                    <a:lumMod val="75000"/>
                  </a:schemeClr>
                </a:solidFill>
              </a:rPr>
              <a:t>svg</a:t>
            </a:r>
            <a:r>
              <a:rPr lang="en-US" dirty="0">
                <a:solidFill>
                  <a:schemeClr val="accent6">
                    <a:lumMod val="75000"/>
                  </a:schemeClr>
                </a:solidFill>
              </a:rPr>
              <a:t>&gt; </a:t>
            </a:r>
          </a:p>
          <a:p>
            <a:r>
              <a:rPr lang="en-US" dirty="0">
                <a:solidFill>
                  <a:schemeClr val="accent6">
                    <a:lumMod val="75000"/>
                  </a:schemeClr>
                </a:solidFill>
              </a:rPr>
              <a:t>&lt;video controls&gt;  </a:t>
            </a:r>
          </a:p>
          <a:p>
            <a:r>
              <a:rPr lang="en-US" dirty="0">
                <a:solidFill>
                  <a:schemeClr val="accent6">
                    <a:lumMod val="75000"/>
                  </a:schemeClr>
                </a:solidFill>
              </a:rPr>
              <a:t>	&lt;source </a:t>
            </a:r>
            <a:r>
              <a:rPr lang="en-US" dirty="0" err="1">
                <a:solidFill>
                  <a:schemeClr val="accent6">
                    <a:lumMod val="75000"/>
                  </a:schemeClr>
                </a:solidFill>
              </a:rPr>
              <a:t>src</a:t>
            </a:r>
            <a:r>
              <a:rPr lang="en-US" dirty="0">
                <a:solidFill>
                  <a:schemeClr val="accent6">
                    <a:lumMod val="75000"/>
                  </a:schemeClr>
                </a:solidFill>
              </a:rPr>
              <a:t>="movie.mp4" type="video/mp4"&gt;  </a:t>
            </a:r>
          </a:p>
          <a:p>
            <a:r>
              <a:rPr lang="en-US" dirty="0">
                <a:solidFill>
                  <a:schemeClr val="accent6">
                    <a:lumMod val="75000"/>
                  </a:schemeClr>
                </a:solidFill>
              </a:rPr>
              <a:t>	Your browser does not support the html video tag.  </a:t>
            </a:r>
          </a:p>
          <a:p>
            <a:r>
              <a:rPr lang="en-US" dirty="0">
                <a:solidFill>
                  <a:schemeClr val="accent6">
                    <a:lumMod val="75000"/>
                  </a:schemeClr>
                </a:solidFill>
              </a:rPr>
              <a:t>&lt;/video&gt;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128</a:t>
            </a:fld>
            <a:endParaRPr lang="en-IN" dirty="0"/>
          </a:p>
        </p:txBody>
      </p:sp>
    </p:spTree>
    <p:extLst>
      <p:ext uri="{BB962C8B-B14F-4D97-AF65-F5344CB8AC3E}">
        <p14:creationId xmlns:p14="http://schemas.microsoft.com/office/powerpoint/2010/main" val="28326263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&lt;audio&gt;</a:t>
            </a:r>
          </a:p>
        </p:txBody>
      </p:sp>
      <p:sp>
        <p:nvSpPr>
          <p:cNvPr id="3" name="Content Placeholder 2"/>
          <p:cNvSpPr>
            <a:spLocks noGrp="1"/>
          </p:cNvSpPr>
          <p:nvPr>
            <p:ph idx="1"/>
          </p:nvPr>
        </p:nvSpPr>
        <p:spPr/>
        <p:txBody>
          <a:bodyPr/>
          <a:lstStyle/>
          <a:p>
            <a:r>
              <a:rPr lang="en-US" dirty="0">
                <a:solidFill>
                  <a:schemeClr val="accent6">
                    <a:lumMod val="75000"/>
                  </a:schemeClr>
                </a:solidFill>
              </a:rPr>
              <a:t>&lt;audio controls&gt;  </a:t>
            </a:r>
          </a:p>
          <a:p>
            <a:r>
              <a:rPr lang="en-US" dirty="0">
                <a:solidFill>
                  <a:schemeClr val="accent6">
                    <a:lumMod val="75000"/>
                  </a:schemeClr>
                </a:solidFill>
              </a:rPr>
              <a:t>	&lt;source </a:t>
            </a:r>
            <a:r>
              <a:rPr lang="en-US" dirty="0" err="1">
                <a:solidFill>
                  <a:schemeClr val="accent6">
                    <a:lumMod val="75000"/>
                  </a:schemeClr>
                </a:solidFill>
              </a:rPr>
              <a:t>src</a:t>
            </a:r>
            <a:r>
              <a:rPr lang="en-US" dirty="0">
                <a:solidFill>
                  <a:schemeClr val="accent6">
                    <a:lumMod val="75000"/>
                  </a:schemeClr>
                </a:solidFill>
              </a:rPr>
              <a:t>="koyal.mp3" type="audio/mpeg"&gt;  </a:t>
            </a:r>
          </a:p>
          <a:p>
            <a:r>
              <a:rPr lang="en-US" dirty="0">
                <a:solidFill>
                  <a:schemeClr val="accent6">
                    <a:lumMod val="75000"/>
                  </a:schemeClr>
                </a:solidFill>
              </a:rPr>
              <a:t>	Your browser does not support the html audio tag.  </a:t>
            </a:r>
          </a:p>
          <a:p>
            <a:r>
              <a:rPr lang="en-US" dirty="0">
                <a:solidFill>
                  <a:schemeClr val="accent6">
                    <a:lumMod val="75000"/>
                  </a:schemeClr>
                </a:solidFill>
              </a:rPr>
              <a:t>&lt;/audio&gt;  </a:t>
            </a:r>
          </a:p>
          <a:p>
            <a:r>
              <a:rPr lang="en-US" dirty="0">
                <a:solidFill>
                  <a:schemeClr val="accent6">
                    <a:lumMod val="75000"/>
                  </a:schemeClr>
                </a:solidFill>
              </a:rPr>
              <a:t>&lt;/body&gt;</a:t>
            </a:r>
          </a:p>
          <a:p>
            <a:r>
              <a:rPr lang="en-US" dirty="0">
                <a:solidFill>
                  <a:schemeClr val="accent6">
                    <a:lumMod val="75000"/>
                  </a:schemeClr>
                </a:solidFill>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129</a:t>
            </a:fld>
            <a:endParaRPr lang="en-IN" dirty="0"/>
          </a:p>
        </p:txBody>
      </p:sp>
    </p:spTree>
    <p:extLst>
      <p:ext uri="{BB962C8B-B14F-4D97-AF65-F5344CB8AC3E}">
        <p14:creationId xmlns:p14="http://schemas.microsoft.com/office/powerpoint/2010/main" val="266034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b="1" dirty="0"/>
              <a:t>Multi-threaded</a:t>
            </a:r>
          </a:p>
          <a:p>
            <a:r>
              <a:rPr lang="en-US" dirty="0"/>
              <a:t>Unlike Multi-process, it creates multiple single-threaded process.</a:t>
            </a:r>
          </a:p>
          <a:p>
            <a:r>
              <a:rPr lang="en-US" b="1" dirty="0"/>
              <a:t>Hybrid</a:t>
            </a:r>
          </a:p>
          <a:p>
            <a:r>
              <a:rPr lang="en-US" dirty="0"/>
              <a:t>It is combination of above two approaches. In this approach multiple process are created and each process initiates multiple threads. Each of the threads handles one connection. Using multiple threads in single process results in less load on system resources.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dirty="0"/>
          </a:p>
        </p:txBody>
      </p:sp>
    </p:spTree>
    <p:extLst>
      <p:ext uri="{BB962C8B-B14F-4D97-AF65-F5344CB8AC3E}">
        <p14:creationId xmlns:p14="http://schemas.microsoft.com/office/powerpoint/2010/main" val="320884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Event Attributes </a:t>
            </a:r>
            <a:br>
              <a:rPr lang="en-US" dirty="0"/>
            </a:br>
            <a:endParaRPr lang="en-US" dirty="0"/>
          </a:p>
        </p:txBody>
      </p:sp>
      <p:sp>
        <p:nvSpPr>
          <p:cNvPr id="3" name="Content Placeholder 2"/>
          <p:cNvSpPr>
            <a:spLocks noGrp="1"/>
          </p:cNvSpPr>
          <p:nvPr>
            <p:ph idx="1"/>
          </p:nvPr>
        </p:nvSpPr>
        <p:spPr/>
        <p:txBody>
          <a:bodyPr/>
          <a:lstStyle/>
          <a:p>
            <a:r>
              <a:rPr lang="en-US" dirty="0"/>
              <a:t>When a browser reacts on user action, then it is called as an event. For example, when you click on the submit button, then if the browser displays an information box. </a:t>
            </a:r>
          </a:p>
          <a:p>
            <a:r>
              <a:rPr lang="en-US" dirty="0"/>
              <a:t>In HTML5 there are lots of event attributes available which can be activated using a programming language such as JavaScript. </a:t>
            </a:r>
          </a:p>
          <a:p>
            <a:r>
              <a:rPr lang="en-US" dirty="0"/>
              <a:t>Following is a table of event attributes, using these attributes you can perform several events. </a:t>
            </a:r>
          </a:p>
          <a:p>
            <a:r>
              <a:rPr lang="en-US" b="1" dirty="0"/>
              <a:t>Windows Event Attributes</a:t>
            </a:r>
          </a:p>
          <a:p>
            <a:r>
              <a:rPr lang="en-US" dirty="0"/>
              <a:t>Windows events are related for the window object, and it can only be applied with &lt;body&gt; tag</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130</a:t>
            </a:fld>
            <a:endParaRPr lang="en-IN" dirty="0"/>
          </a:p>
        </p:txBody>
      </p:sp>
    </p:spTree>
    <p:extLst>
      <p:ext uri="{BB962C8B-B14F-4D97-AF65-F5344CB8AC3E}">
        <p14:creationId xmlns:p14="http://schemas.microsoft.com/office/powerpoint/2010/main" val="427996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Event Attributes</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8709464"/>
              </p:ext>
            </p:extLst>
          </p:nvPr>
        </p:nvGraphicFramePr>
        <p:xfrm>
          <a:off x="3793786" y="863599"/>
          <a:ext cx="6918904" cy="5132334"/>
        </p:xfrm>
        <a:graphic>
          <a:graphicData uri="http://schemas.openxmlformats.org/drawingml/2006/table">
            <a:tbl>
              <a:tblPr firstRow="1" firstCol="1" lastRow="1" lastCol="1">
                <a:tableStyleId>{3C2FFA5D-87B4-456A-9821-1D502468CF0F}</a:tableStyleId>
              </a:tblPr>
              <a:tblGrid>
                <a:gridCol w="1556427">
                  <a:extLst>
                    <a:ext uri="{9D8B030D-6E8A-4147-A177-3AD203B41FA5}">
                      <a16:colId xmlns:a16="http://schemas.microsoft.com/office/drawing/2014/main" val="3391926535"/>
                    </a:ext>
                  </a:extLst>
                </a:gridCol>
                <a:gridCol w="5362477">
                  <a:extLst>
                    <a:ext uri="{9D8B030D-6E8A-4147-A177-3AD203B41FA5}">
                      <a16:colId xmlns:a16="http://schemas.microsoft.com/office/drawing/2014/main" val="1849948658"/>
                    </a:ext>
                  </a:extLst>
                </a:gridCol>
              </a:tblGrid>
              <a:tr h="310380">
                <a:tc>
                  <a:txBody>
                    <a:bodyPr/>
                    <a:lstStyle/>
                    <a:p>
                      <a:r>
                        <a:rPr lang="en-US" sz="1600" dirty="0">
                          <a:latin typeface="Cambria" panose="02040503050406030204" pitchFamily="18" charset="0"/>
                          <a:ea typeface="Cambria" panose="02040503050406030204" pitchFamily="18" charset="0"/>
                        </a:rPr>
                        <a:t>Attribute</a:t>
                      </a:r>
                    </a:p>
                  </a:txBody>
                  <a:tcPr marL="77595" marR="77595" marT="38798" marB="38798" anchor="ctr"/>
                </a:tc>
                <a:tc>
                  <a:txBody>
                    <a:bodyPr/>
                    <a:lstStyle/>
                    <a:p>
                      <a:r>
                        <a:rPr lang="en-US" sz="1600">
                          <a:latin typeface="Cambria" panose="02040503050406030204" pitchFamily="18" charset="0"/>
                          <a:ea typeface="Cambria" panose="02040503050406030204" pitchFamily="18" charset="0"/>
                        </a:rPr>
                        <a:t>Description</a:t>
                      </a:r>
                    </a:p>
                  </a:txBody>
                  <a:tcPr marL="77595" marR="77595" marT="38798" marB="38798" anchor="ctr"/>
                </a:tc>
                <a:extLst>
                  <a:ext uri="{0D108BD9-81ED-4DB2-BD59-A6C34878D82A}">
                    <a16:rowId xmlns:a16="http://schemas.microsoft.com/office/drawing/2014/main" val="2583249387"/>
                  </a:ext>
                </a:extLst>
              </a:tr>
              <a:tr h="543166">
                <a:tc>
                  <a:txBody>
                    <a:bodyPr/>
                    <a:lstStyle/>
                    <a:p>
                      <a:r>
                        <a:rPr lang="en-US" sz="1600" b="0" dirty="0" err="1">
                          <a:latin typeface="Cambria" panose="02040503050406030204" pitchFamily="18" charset="0"/>
                          <a:ea typeface="Cambria" panose="02040503050406030204" pitchFamily="18" charset="0"/>
                        </a:rPr>
                        <a:t>onafterprint</a:t>
                      </a:r>
                      <a:endParaRPr lang="en-US" sz="1600" b="0" dirty="0">
                        <a:latin typeface="Cambria" panose="02040503050406030204" pitchFamily="18" charset="0"/>
                        <a:ea typeface="Cambria" panose="02040503050406030204" pitchFamily="18" charset="0"/>
                      </a:endParaRPr>
                    </a:p>
                  </a:txBody>
                  <a:tcPr marL="77595" marR="77595" marT="38798" marB="38798" anchor="ctr"/>
                </a:tc>
                <a:tc>
                  <a:txBody>
                    <a:bodyPr/>
                    <a:lstStyle/>
                    <a:p>
                      <a:r>
                        <a:rPr lang="en-US" sz="1600" b="0">
                          <a:latin typeface="Cambria" panose="02040503050406030204" pitchFamily="18" charset="0"/>
                          <a:ea typeface="Cambria" panose="02040503050406030204" pitchFamily="18" charset="0"/>
                        </a:rPr>
                        <a:t>Executed the script after the document is printed.</a:t>
                      </a:r>
                    </a:p>
                  </a:txBody>
                  <a:tcPr marL="77595" marR="77595" marT="38798" marB="38798" anchor="ctr"/>
                </a:tc>
                <a:extLst>
                  <a:ext uri="{0D108BD9-81ED-4DB2-BD59-A6C34878D82A}">
                    <a16:rowId xmlns:a16="http://schemas.microsoft.com/office/drawing/2014/main" val="1738706945"/>
                  </a:ext>
                </a:extLst>
              </a:tr>
              <a:tr h="543166">
                <a:tc>
                  <a:txBody>
                    <a:bodyPr/>
                    <a:lstStyle/>
                    <a:p>
                      <a:r>
                        <a:rPr lang="en-US" sz="1600" b="0" dirty="0" err="1">
                          <a:latin typeface="Cambria" panose="02040503050406030204" pitchFamily="18" charset="0"/>
                          <a:ea typeface="Cambria" panose="02040503050406030204" pitchFamily="18" charset="0"/>
                        </a:rPr>
                        <a:t>onbeforeprint</a:t>
                      </a:r>
                      <a:endParaRPr lang="en-US" sz="1600" b="0" dirty="0">
                        <a:latin typeface="Cambria" panose="02040503050406030204" pitchFamily="18" charset="0"/>
                        <a:ea typeface="Cambria" panose="02040503050406030204" pitchFamily="18" charset="0"/>
                      </a:endParaRPr>
                    </a:p>
                  </a:txBody>
                  <a:tcPr marL="77595" marR="77595" marT="38798" marB="38798" anchor="ctr"/>
                </a:tc>
                <a:tc>
                  <a:txBody>
                    <a:bodyPr/>
                    <a:lstStyle/>
                    <a:p>
                      <a:r>
                        <a:rPr lang="en-US" sz="1600" b="0">
                          <a:latin typeface="Cambria" panose="02040503050406030204" pitchFamily="18" charset="0"/>
                          <a:ea typeface="Cambria" panose="02040503050406030204" pitchFamily="18" charset="0"/>
                        </a:rPr>
                        <a:t>Executed the script before the document is printed.</a:t>
                      </a:r>
                    </a:p>
                  </a:txBody>
                  <a:tcPr marL="77595" marR="77595" marT="38798" marB="38798" anchor="ctr"/>
                </a:tc>
                <a:extLst>
                  <a:ext uri="{0D108BD9-81ED-4DB2-BD59-A6C34878D82A}">
                    <a16:rowId xmlns:a16="http://schemas.microsoft.com/office/drawing/2014/main" val="519511733"/>
                  </a:ext>
                </a:extLst>
              </a:tr>
              <a:tr h="543166">
                <a:tc>
                  <a:txBody>
                    <a:bodyPr/>
                    <a:lstStyle/>
                    <a:p>
                      <a:r>
                        <a:rPr lang="en-US" sz="1600" b="0" dirty="0" err="1">
                          <a:latin typeface="Cambria" panose="02040503050406030204" pitchFamily="18" charset="0"/>
                          <a:ea typeface="Cambria" panose="02040503050406030204" pitchFamily="18" charset="0"/>
                        </a:rPr>
                        <a:t>onbeforeunload</a:t>
                      </a:r>
                      <a:endParaRPr lang="en-US" sz="1600" b="0" dirty="0">
                        <a:latin typeface="Cambria" panose="02040503050406030204" pitchFamily="18" charset="0"/>
                        <a:ea typeface="Cambria" panose="02040503050406030204" pitchFamily="18" charset="0"/>
                      </a:endParaRPr>
                    </a:p>
                  </a:txBody>
                  <a:tcPr marL="77595" marR="77595" marT="38798" marB="38798" anchor="ctr"/>
                </a:tc>
                <a:tc>
                  <a:txBody>
                    <a:bodyPr/>
                    <a:lstStyle/>
                    <a:p>
                      <a:r>
                        <a:rPr lang="en-US" sz="1600" b="0" dirty="0">
                          <a:latin typeface="Cambria" panose="02040503050406030204" pitchFamily="18" charset="0"/>
                          <a:ea typeface="Cambria" panose="02040503050406030204" pitchFamily="18" charset="0"/>
                        </a:rPr>
                        <a:t>Executed the script before a document being unloaded.</a:t>
                      </a:r>
                    </a:p>
                  </a:txBody>
                  <a:tcPr marL="77595" marR="77595" marT="38798" marB="38798" anchor="ctr"/>
                </a:tc>
                <a:extLst>
                  <a:ext uri="{0D108BD9-81ED-4DB2-BD59-A6C34878D82A}">
                    <a16:rowId xmlns:a16="http://schemas.microsoft.com/office/drawing/2014/main" val="4035403098"/>
                  </a:ext>
                </a:extLst>
              </a:tr>
              <a:tr h="543166">
                <a:tc>
                  <a:txBody>
                    <a:bodyPr/>
                    <a:lstStyle/>
                    <a:p>
                      <a:r>
                        <a:rPr lang="en-US" sz="1600" b="0">
                          <a:latin typeface="Cambria" panose="02040503050406030204" pitchFamily="18" charset="0"/>
                          <a:ea typeface="Cambria" panose="02040503050406030204" pitchFamily="18" charset="0"/>
                        </a:rPr>
                        <a:t>onerror</a:t>
                      </a:r>
                    </a:p>
                  </a:txBody>
                  <a:tcPr marL="77595" marR="77595" marT="38798" marB="38798" anchor="ctr"/>
                </a:tc>
                <a:tc>
                  <a:txBody>
                    <a:bodyPr/>
                    <a:lstStyle/>
                    <a:p>
                      <a:r>
                        <a:rPr lang="en-US" sz="1600" b="0" dirty="0">
                          <a:latin typeface="Cambria" panose="02040503050406030204" pitchFamily="18" charset="0"/>
                          <a:ea typeface="Cambria" panose="02040503050406030204" pitchFamily="18" charset="0"/>
                        </a:rPr>
                        <a:t>Executed the script when an error occurs.</a:t>
                      </a:r>
                    </a:p>
                  </a:txBody>
                  <a:tcPr marL="77595" marR="77595" marT="38798" marB="38798" anchor="ctr"/>
                </a:tc>
                <a:extLst>
                  <a:ext uri="{0D108BD9-81ED-4DB2-BD59-A6C34878D82A}">
                    <a16:rowId xmlns:a16="http://schemas.microsoft.com/office/drawing/2014/main" val="43522473"/>
                  </a:ext>
                </a:extLst>
              </a:tr>
              <a:tr h="775951">
                <a:tc>
                  <a:txBody>
                    <a:bodyPr/>
                    <a:lstStyle/>
                    <a:p>
                      <a:r>
                        <a:rPr lang="en-US" sz="1600" b="0" dirty="0" err="1">
                          <a:latin typeface="Cambria" panose="02040503050406030204" pitchFamily="18" charset="0"/>
                          <a:ea typeface="Cambria" panose="02040503050406030204" pitchFamily="18" charset="0"/>
                        </a:rPr>
                        <a:t>onhashchange</a:t>
                      </a:r>
                      <a:endParaRPr lang="en-US" sz="1600" b="0" dirty="0">
                        <a:latin typeface="Cambria" panose="02040503050406030204" pitchFamily="18" charset="0"/>
                        <a:ea typeface="Cambria" panose="02040503050406030204" pitchFamily="18" charset="0"/>
                      </a:endParaRPr>
                    </a:p>
                  </a:txBody>
                  <a:tcPr marL="77595" marR="77595" marT="38798" marB="38798" anchor="ctr"/>
                </a:tc>
                <a:tc>
                  <a:txBody>
                    <a:bodyPr/>
                    <a:lstStyle/>
                    <a:p>
                      <a:r>
                        <a:rPr lang="en-US" sz="1600" b="0" dirty="0">
                          <a:latin typeface="Cambria" panose="02040503050406030204" pitchFamily="18" charset="0"/>
                          <a:ea typeface="Cambria" panose="02040503050406030204" pitchFamily="18" charset="0"/>
                        </a:rPr>
                        <a:t>Executed the script when the anchor part in URL of the webpage is changed.</a:t>
                      </a:r>
                    </a:p>
                  </a:txBody>
                  <a:tcPr marL="77595" marR="77595" marT="38798" marB="38798" anchor="ctr"/>
                </a:tc>
                <a:extLst>
                  <a:ext uri="{0D108BD9-81ED-4DB2-BD59-A6C34878D82A}">
                    <a16:rowId xmlns:a16="http://schemas.microsoft.com/office/drawing/2014/main" val="971161743"/>
                  </a:ext>
                </a:extLst>
              </a:tr>
              <a:tr h="543166">
                <a:tc>
                  <a:txBody>
                    <a:bodyPr/>
                    <a:lstStyle/>
                    <a:p>
                      <a:r>
                        <a:rPr lang="en-US" sz="1600" b="0">
                          <a:latin typeface="Cambria" panose="02040503050406030204" pitchFamily="18" charset="0"/>
                          <a:ea typeface="Cambria" panose="02040503050406030204" pitchFamily="18" charset="0"/>
                        </a:rPr>
                        <a:t>onload</a:t>
                      </a:r>
                    </a:p>
                  </a:txBody>
                  <a:tcPr marL="77595" marR="77595" marT="38798" marB="38798" anchor="ctr"/>
                </a:tc>
                <a:tc>
                  <a:txBody>
                    <a:bodyPr/>
                    <a:lstStyle/>
                    <a:p>
                      <a:r>
                        <a:rPr lang="en-US" sz="1600" b="0" dirty="0">
                          <a:latin typeface="Cambria" panose="02040503050406030204" pitchFamily="18" charset="0"/>
                          <a:ea typeface="Cambria" panose="02040503050406030204" pitchFamily="18" charset="0"/>
                        </a:rPr>
                        <a:t>Executed the script when the webpage is entirely loaded.</a:t>
                      </a:r>
                    </a:p>
                  </a:txBody>
                  <a:tcPr marL="77595" marR="77595" marT="38798" marB="38798" anchor="ctr"/>
                </a:tc>
                <a:extLst>
                  <a:ext uri="{0D108BD9-81ED-4DB2-BD59-A6C34878D82A}">
                    <a16:rowId xmlns:a16="http://schemas.microsoft.com/office/drawing/2014/main" val="2101352550"/>
                  </a:ext>
                </a:extLst>
              </a:tr>
              <a:tr h="543166">
                <a:tc>
                  <a:txBody>
                    <a:bodyPr/>
                    <a:lstStyle/>
                    <a:p>
                      <a:r>
                        <a:rPr lang="en-US" sz="1600" b="0">
                          <a:latin typeface="Cambria" panose="02040503050406030204" pitchFamily="18" charset="0"/>
                          <a:ea typeface="Cambria" panose="02040503050406030204" pitchFamily="18" charset="0"/>
                        </a:rPr>
                        <a:t>onmessage</a:t>
                      </a:r>
                    </a:p>
                  </a:txBody>
                  <a:tcPr marL="77595" marR="77595" marT="38798" marB="38798" anchor="ctr"/>
                </a:tc>
                <a:tc>
                  <a:txBody>
                    <a:bodyPr/>
                    <a:lstStyle/>
                    <a:p>
                      <a:r>
                        <a:rPr lang="en-US" sz="1600" b="0" dirty="0">
                          <a:latin typeface="Cambria" panose="02040503050406030204" pitchFamily="18" charset="0"/>
                          <a:ea typeface="Cambria" panose="02040503050406030204" pitchFamily="18" charset="0"/>
                        </a:rPr>
                        <a:t>Executed the script when a message event occurs.</a:t>
                      </a:r>
                    </a:p>
                  </a:txBody>
                  <a:tcPr marL="77595" marR="77595" marT="38798" marB="38798" anchor="ctr"/>
                </a:tc>
                <a:extLst>
                  <a:ext uri="{0D108BD9-81ED-4DB2-BD59-A6C34878D82A}">
                    <a16:rowId xmlns:a16="http://schemas.microsoft.com/office/drawing/2014/main" val="349952283"/>
                  </a:ext>
                </a:extLst>
              </a:tr>
              <a:tr h="775951">
                <a:tc>
                  <a:txBody>
                    <a:bodyPr/>
                    <a:lstStyle/>
                    <a:p>
                      <a:r>
                        <a:rPr lang="en-US" sz="1600" b="0">
                          <a:latin typeface="Cambria" panose="02040503050406030204" pitchFamily="18" charset="0"/>
                          <a:ea typeface="Cambria" panose="02040503050406030204" pitchFamily="18" charset="0"/>
                        </a:rPr>
                        <a:t>onoffline</a:t>
                      </a:r>
                    </a:p>
                  </a:txBody>
                  <a:tcPr marL="77595" marR="77595" marT="38798" marB="38798" anchor="ctr"/>
                </a:tc>
                <a:tc>
                  <a:txBody>
                    <a:bodyPr/>
                    <a:lstStyle/>
                    <a:p>
                      <a:r>
                        <a:rPr lang="en-US" sz="1600" b="0" dirty="0">
                          <a:latin typeface="Cambria" panose="02040503050406030204" pitchFamily="18" charset="0"/>
                          <a:ea typeface="Cambria" panose="02040503050406030204" pitchFamily="18" charset="0"/>
                        </a:rPr>
                        <a:t>Executed the script when the network connection is disconnected, and browser started working offline.</a:t>
                      </a:r>
                    </a:p>
                  </a:txBody>
                  <a:tcPr marL="77595" marR="77595" marT="38798" marB="38798" anchor="ctr"/>
                </a:tc>
                <a:extLst>
                  <a:ext uri="{0D108BD9-81ED-4DB2-BD59-A6C34878D82A}">
                    <a16:rowId xmlns:a16="http://schemas.microsoft.com/office/drawing/2014/main" val="556903758"/>
                  </a:ext>
                </a:extLst>
              </a:tr>
            </a:tbl>
          </a:graphicData>
        </a:graphic>
      </p:graphicFrame>
      <p:sp>
        <p:nvSpPr>
          <p:cNvPr id="4" name="Slide Number Placeholder 3"/>
          <p:cNvSpPr>
            <a:spLocks noGrp="1"/>
          </p:cNvSpPr>
          <p:nvPr>
            <p:ph type="sldNum" sz="quarter" idx="12"/>
          </p:nvPr>
        </p:nvSpPr>
        <p:spPr/>
        <p:txBody>
          <a:bodyPr/>
          <a:lstStyle/>
          <a:p>
            <a:fld id="{9C11CE39-2868-44A2-A0C6-827D458F7A8B}" type="slidenum">
              <a:rPr lang="en-IN" smtClean="0"/>
              <a:pPr/>
              <a:t>131</a:t>
            </a:fld>
            <a:endParaRPr lang="en-IN" dirty="0"/>
          </a:p>
        </p:txBody>
      </p:sp>
    </p:spTree>
    <p:extLst>
      <p:ext uri="{BB962C8B-B14F-4D97-AF65-F5344CB8AC3E}">
        <p14:creationId xmlns:p14="http://schemas.microsoft.com/office/powerpoint/2010/main" val="411369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Event Attributes</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70458951"/>
              </p:ext>
            </p:extLst>
          </p:nvPr>
        </p:nvGraphicFramePr>
        <p:xfrm>
          <a:off x="4076973" y="863600"/>
          <a:ext cx="7063828" cy="5121275"/>
        </p:xfrm>
        <a:graphic>
          <a:graphicData uri="http://schemas.openxmlformats.org/drawingml/2006/table">
            <a:tbl>
              <a:tblPr>
                <a:tableStyleId>{3C2FFA5D-87B4-456A-9821-1D502468CF0F}</a:tableStyleId>
              </a:tblPr>
              <a:tblGrid>
                <a:gridCol w="1827716">
                  <a:extLst>
                    <a:ext uri="{9D8B030D-6E8A-4147-A177-3AD203B41FA5}">
                      <a16:colId xmlns:a16="http://schemas.microsoft.com/office/drawing/2014/main" val="3826069658"/>
                    </a:ext>
                  </a:extLst>
                </a:gridCol>
                <a:gridCol w="5236112">
                  <a:extLst>
                    <a:ext uri="{9D8B030D-6E8A-4147-A177-3AD203B41FA5}">
                      <a16:colId xmlns:a16="http://schemas.microsoft.com/office/drawing/2014/main" val="3284598356"/>
                    </a:ext>
                  </a:extLst>
                </a:gridCol>
              </a:tblGrid>
              <a:tr h="618085">
                <a:tc>
                  <a:txBody>
                    <a:bodyPr/>
                    <a:lstStyle/>
                    <a:p>
                      <a:r>
                        <a:rPr lang="en-US" sz="1700" dirty="0" err="1"/>
                        <a:t>ononline</a:t>
                      </a:r>
                      <a:endParaRPr lang="en-US" sz="1700" dirty="0"/>
                    </a:p>
                  </a:txBody>
                  <a:tcPr marL="88298" marR="88298" marT="44149" marB="44149" anchor="ctr"/>
                </a:tc>
                <a:tc>
                  <a:txBody>
                    <a:bodyPr/>
                    <a:lstStyle/>
                    <a:p>
                      <a:r>
                        <a:rPr lang="en-US" sz="1700"/>
                        <a:t>Executed the script when the browser started working online</a:t>
                      </a:r>
                    </a:p>
                  </a:txBody>
                  <a:tcPr marL="88298" marR="88298" marT="44149" marB="44149" anchor="ctr"/>
                </a:tc>
                <a:extLst>
                  <a:ext uri="{0D108BD9-81ED-4DB2-BD59-A6C34878D82A}">
                    <a16:rowId xmlns:a16="http://schemas.microsoft.com/office/drawing/2014/main" val="3484788754"/>
                  </a:ext>
                </a:extLst>
              </a:tr>
              <a:tr h="1147872">
                <a:tc>
                  <a:txBody>
                    <a:bodyPr/>
                    <a:lstStyle/>
                    <a:p>
                      <a:r>
                        <a:rPr lang="en-US" sz="1700" b="0" dirty="0" err="1">
                          <a:latin typeface="Cambria" panose="02040503050406030204" pitchFamily="18" charset="0"/>
                          <a:ea typeface="Cambria" panose="02040503050406030204" pitchFamily="18" charset="0"/>
                        </a:rPr>
                        <a:t>onpagehide</a:t>
                      </a:r>
                      <a:endParaRPr lang="en-US" sz="1700" b="0" dirty="0">
                        <a:latin typeface="Cambria" panose="02040503050406030204" pitchFamily="18" charset="0"/>
                        <a:ea typeface="Cambria" panose="02040503050406030204" pitchFamily="18" charset="0"/>
                      </a:endParaRPr>
                    </a:p>
                  </a:txBody>
                  <a:tcPr marL="88298" marR="88298" marT="44149" marB="44149" anchor="ctr"/>
                </a:tc>
                <a:tc>
                  <a:txBody>
                    <a:bodyPr/>
                    <a:lstStyle/>
                    <a:p>
                      <a:r>
                        <a:rPr lang="en-US" sz="1700" b="0" dirty="0">
                          <a:latin typeface="Cambria" panose="02040503050406030204" pitchFamily="18" charset="0"/>
                          <a:ea typeface="Cambria" panose="02040503050406030204" pitchFamily="18" charset="0"/>
                        </a:rPr>
                        <a:t>Executed the script when the current webpage is hidden such as if the user has moved away from the current webpage.</a:t>
                      </a:r>
                    </a:p>
                  </a:txBody>
                  <a:tcPr marL="88298" marR="88298" marT="44149" marB="44149" anchor="ctr"/>
                </a:tc>
                <a:extLst>
                  <a:ext uri="{0D108BD9-81ED-4DB2-BD59-A6C34878D82A}">
                    <a16:rowId xmlns:a16="http://schemas.microsoft.com/office/drawing/2014/main" val="3960220516"/>
                  </a:ext>
                </a:extLst>
              </a:tr>
              <a:tr h="618085">
                <a:tc>
                  <a:txBody>
                    <a:bodyPr/>
                    <a:lstStyle/>
                    <a:p>
                      <a:r>
                        <a:rPr lang="en-US" sz="1700" b="0" dirty="0" err="1">
                          <a:latin typeface="Cambria" panose="02040503050406030204" pitchFamily="18" charset="0"/>
                          <a:ea typeface="Cambria" panose="02040503050406030204" pitchFamily="18" charset="0"/>
                        </a:rPr>
                        <a:t>onpageshow</a:t>
                      </a:r>
                      <a:endParaRPr lang="en-US" sz="1700" b="0" dirty="0">
                        <a:latin typeface="Cambria" panose="02040503050406030204" pitchFamily="18" charset="0"/>
                        <a:ea typeface="Cambria" panose="02040503050406030204" pitchFamily="18" charset="0"/>
                      </a:endParaRPr>
                    </a:p>
                  </a:txBody>
                  <a:tcPr marL="88298" marR="88298" marT="44149" marB="44149" anchor="ctr"/>
                </a:tc>
                <a:tc>
                  <a:txBody>
                    <a:bodyPr/>
                    <a:lstStyle/>
                    <a:p>
                      <a:r>
                        <a:rPr lang="en-US" sz="1700" b="0" dirty="0">
                          <a:latin typeface="Cambria" panose="02040503050406030204" pitchFamily="18" charset="0"/>
                          <a:ea typeface="Cambria" panose="02040503050406030204" pitchFamily="18" charset="0"/>
                        </a:rPr>
                        <a:t>Executed the script when the current webpage is focused.</a:t>
                      </a:r>
                    </a:p>
                  </a:txBody>
                  <a:tcPr marL="88298" marR="88298" marT="44149" marB="44149" anchor="ctr"/>
                </a:tc>
                <a:extLst>
                  <a:ext uri="{0D108BD9-81ED-4DB2-BD59-A6C34878D82A}">
                    <a16:rowId xmlns:a16="http://schemas.microsoft.com/office/drawing/2014/main" val="3942816743"/>
                  </a:ext>
                </a:extLst>
              </a:tr>
              <a:tr h="618085">
                <a:tc>
                  <a:txBody>
                    <a:bodyPr/>
                    <a:lstStyle/>
                    <a:p>
                      <a:r>
                        <a:rPr lang="en-US" sz="1700" b="0">
                          <a:latin typeface="Cambria" panose="02040503050406030204" pitchFamily="18" charset="0"/>
                          <a:ea typeface="Cambria" panose="02040503050406030204" pitchFamily="18" charset="0"/>
                        </a:rPr>
                        <a:t>onpopstate</a:t>
                      </a:r>
                    </a:p>
                  </a:txBody>
                  <a:tcPr marL="88298" marR="88298" marT="44149" marB="44149" anchor="ctr"/>
                </a:tc>
                <a:tc>
                  <a:txBody>
                    <a:bodyPr/>
                    <a:lstStyle/>
                    <a:p>
                      <a:r>
                        <a:rPr lang="en-US" sz="1700" b="0" dirty="0">
                          <a:latin typeface="Cambria" panose="02040503050406030204" pitchFamily="18" charset="0"/>
                          <a:ea typeface="Cambria" panose="02040503050406030204" pitchFamily="18" charset="0"/>
                        </a:rPr>
                        <a:t>Executed the script when the window's active history is changed.</a:t>
                      </a:r>
                    </a:p>
                  </a:txBody>
                  <a:tcPr marL="88298" marR="88298" marT="44149" marB="44149" anchor="ctr"/>
                </a:tc>
                <a:extLst>
                  <a:ext uri="{0D108BD9-81ED-4DB2-BD59-A6C34878D82A}">
                    <a16:rowId xmlns:a16="http://schemas.microsoft.com/office/drawing/2014/main" val="187581222"/>
                  </a:ext>
                </a:extLst>
              </a:tr>
              <a:tr h="618085">
                <a:tc>
                  <a:txBody>
                    <a:bodyPr/>
                    <a:lstStyle/>
                    <a:p>
                      <a:r>
                        <a:rPr lang="en-US" sz="1700" b="0">
                          <a:latin typeface="Cambria" panose="02040503050406030204" pitchFamily="18" charset="0"/>
                          <a:ea typeface="Cambria" panose="02040503050406030204" pitchFamily="18" charset="0"/>
                        </a:rPr>
                        <a:t>onresize</a:t>
                      </a:r>
                    </a:p>
                  </a:txBody>
                  <a:tcPr marL="88298" marR="88298" marT="44149" marB="44149" anchor="ctr"/>
                </a:tc>
                <a:tc>
                  <a:txBody>
                    <a:bodyPr/>
                    <a:lstStyle/>
                    <a:p>
                      <a:r>
                        <a:rPr lang="en-US" sz="1700" b="0" dirty="0">
                          <a:latin typeface="Cambria" panose="02040503050406030204" pitchFamily="18" charset="0"/>
                          <a:ea typeface="Cambria" panose="02040503050406030204" pitchFamily="18" charset="0"/>
                        </a:rPr>
                        <a:t>Executed the script when the window is resized.</a:t>
                      </a:r>
                    </a:p>
                  </a:txBody>
                  <a:tcPr marL="88298" marR="88298" marT="44149" marB="44149" anchor="ctr"/>
                </a:tc>
                <a:extLst>
                  <a:ext uri="{0D108BD9-81ED-4DB2-BD59-A6C34878D82A}">
                    <a16:rowId xmlns:a16="http://schemas.microsoft.com/office/drawing/2014/main" val="1757615587"/>
                  </a:ext>
                </a:extLst>
              </a:tr>
              <a:tr h="618085">
                <a:tc>
                  <a:txBody>
                    <a:bodyPr/>
                    <a:lstStyle/>
                    <a:p>
                      <a:r>
                        <a:rPr lang="en-US" sz="1700" b="0">
                          <a:latin typeface="Cambria" panose="02040503050406030204" pitchFamily="18" charset="0"/>
                          <a:ea typeface="Cambria" panose="02040503050406030204" pitchFamily="18" charset="0"/>
                        </a:rPr>
                        <a:t>onstorage</a:t>
                      </a:r>
                    </a:p>
                  </a:txBody>
                  <a:tcPr marL="88298" marR="88298" marT="44149" marB="44149" anchor="ctr"/>
                </a:tc>
                <a:tc>
                  <a:txBody>
                    <a:bodyPr/>
                    <a:lstStyle/>
                    <a:p>
                      <a:r>
                        <a:rPr lang="en-US" sz="1700" b="0" dirty="0">
                          <a:latin typeface="Cambria" panose="02040503050406030204" pitchFamily="18" charset="0"/>
                          <a:ea typeface="Cambria" panose="02040503050406030204" pitchFamily="18" charset="0"/>
                        </a:rPr>
                        <a:t>Executed the script when web storage is updated.</a:t>
                      </a:r>
                    </a:p>
                  </a:txBody>
                  <a:tcPr marL="88298" marR="88298" marT="44149" marB="44149" anchor="ctr"/>
                </a:tc>
                <a:extLst>
                  <a:ext uri="{0D108BD9-81ED-4DB2-BD59-A6C34878D82A}">
                    <a16:rowId xmlns:a16="http://schemas.microsoft.com/office/drawing/2014/main" val="1334470907"/>
                  </a:ext>
                </a:extLst>
              </a:tr>
              <a:tr h="882978">
                <a:tc>
                  <a:txBody>
                    <a:bodyPr/>
                    <a:lstStyle/>
                    <a:p>
                      <a:r>
                        <a:rPr lang="en-US" sz="1700" b="0">
                          <a:latin typeface="Cambria" panose="02040503050406030204" pitchFamily="18" charset="0"/>
                          <a:ea typeface="Cambria" panose="02040503050406030204" pitchFamily="18" charset="0"/>
                        </a:rPr>
                        <a:t>onunload</a:t>
                      </a:r>
                    </a:p>
                  </a:txBody>
                  <a:tcPr marL="88298" marR="88298" marT="44149" marB="44149" anchor="ctr"/>
                </a:tc>
                <a:tc>
                  <a:txBody>
                    <a:bodyPr/>
                    <a:lstStyle/>
                    <a:p>
                      <a:r>
                        <a:rPr lang="en-US" sz="1700" b="0" dirty="0">
                          <a:latin typeface="Cambria" panose="02040503050406030204" pitchFamily="18" charset="0"/>
                          <a:ea typeface="Cambria" panose="02040503050406030204" pitchFamily="18" charset="0"/>
                        </a:rPr>
                        <a:t>Executed the script when the current webpage is unloaded, or window is closed.</a:t>
                      </a:r>
                    </a:p>
                  </a:txBody>
                  <a:tcPr marL="88298" marR="88298" marT="44149" marB="44149" anchor="ctr"/>
                </a:tc>
                <a:extLst>
                  <a:ext uri="{0D108BD9-81ED-4DB2-BD59-A6C34878D82A}">
                    <a16:rowId xmlns:a16="http://schemas.microsoft.com/office/drawing/2014/main" val="1760322946"/>
                  </a:ext>
                </a:extLst>
              </a:tr>
            </a:tbl>
          </a:graphicData>
        </a:graphic>
      </p:graphicFrame>
      <p:sp>
        <p:nvSpPr>
          <p:cNvPr id="4" name="Slide Number Placeholder 3"/>
          <p:cNvSpPr>
            <a:spLocks noGrp="1"/>
          </p:cNvSpPr>
          <p:nvPr>
            <p:ph type="sldNum" sz="quarter" idx="12"/>
          </p:nvPr>
        </p:nvSpPr>
        <p:spPr/>
        <p:txBody>
          <a:bodyPr/>
          <a:lstStyle/>
          <a:p>
            <a:fld id="{9C11CE39-2868-44A2-A0C6-827D458F7A8B}" type="slidenum">
              <a:rPr lang="en-IN" smtClean="0"/>
              <a:pPr/>
              <a:t>132</a:t>
            </a:fld>
            <a:endParaRPr lang="en-IN" dirty="0"/>
          </a:p>
        </p:txBody>
      </p:sp>
    </p:spTree>
    <p:extLst>
      <p:ext uri="{BB962C8B-B14F-4D97-AF65-F5344CB8AC3E}">
        <p14:creationId xmlns:p14="http://schemas.microsoft.com/office/powerpoint/2010/main" val="25819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Window event</a:t>
            </a:r>
          </a:p>
        </p:txBody>
      </p:sp>
      <p:sp>
        <p:nvSpPr>
          <p:cNvPr id="3" name="Content Placeholder 2"/>
          <p:cNvSpPr>
            <a:spLocks noGrp="1"/>
          </p:cNvSpPr>
          <p:nvPr>
            <p:ph idx="1"/>
          </p:nvPr>
        </p:nvSpPr>
        <p:spPr/>
        <p:txBody>
          <a:bodyPr>
            <a:normAutofit fontScale="85000" lnSpcReduction="20000"/>
          </a:bodyPr>
          <a:lstStyle/>
          <a:p>
            <a:r>
              <a:rPr lang="en-US" dirty="0">
                <a:solidFill>
                  <a:schemeClr val="accent6">
                    <a:lumMod val="75000"/>
                  </a:schemeClr>
                </a:solidFill>
              </a:rPr>
              <a:t>&lt;!DOCTYPE html&gt;</a:t>
            </a:r>
          </a:p>
          <a:p>
            <a:r>
              <a:rPr lang="en-US" dirty="0">
                <a:solidFill>
                  <a:schemeClr val="accent6">
                    <a:lumMod val="75000"/>
                  </a:schemeClr>
                </a:solidFill>
              </a:rPr>
              <a:t>&lt;html&gt;</a:t>
            </a:r>
          </a:p>
          <a:p>
            <a:r>
              <a:rPr lang="en-US" dirty="0">
                <a:solidFill>
                  <a:schemeClr val="accent6">
                    <a:lumMod val="75000"/>
                  </a:schemeClr>
                </a:solidFill>
              </a:rPr>
              <a:t>&lt;body&gt;</a:t>
            </a:r>
          </a:p>
          <a:p>
            <a:endParaRPr lang="en-US" dirty="0">
              <a:solidFill>
                <a:schemeClr val="accent6">
                  <a:lumMod val="75000"/>
                </a:schemeClr>
              </a:solidFill>
            </a:endParaRPr>
          </a:p>
          <a:p>
            <a:r>
              <a:rPr lang="en-US" dirty="0">
                <a:solidFill>
                  <a:schemeClr val="accent6">
                    <a:lumMod val="75000"/>
                  </a:schemeClr>
                </a:solidFill>
              </a:rPr>
              <a:t>&lt;</a:t>
            </a:r>
            <a:r>
              <a:rPr lang="en-US" dirty="0" err="1">
                <a:solidFill>
                  <a:schemeClr val="accent6">
                    <a:lumMod val="75000"/>
                  </a:schemeClr>
                </a:solidFill>
              </a:rPr>
              <a:t>img</a:t>
            </a:r>
            <a:r>
              <a:rPr lang="en-US" dirty="0">
                <a:solidFill>
                  <a:schemeClr val="accent6">
                    <a:lumMod val="75000"/>
                  </a:schemeClr>
                </a:solidFill>
              </a:rPr>
              <a:t> </a:t>
            </a:r>
            <a:r>
              <a:rPr lang="en-US" dirty="0" err="1">
                <a:solidFill>
                  <a:schemeClr val="accent6">
                    <a:lumMod val="75000"/>
                  </a:schemeClr>
                </a:solidFill>
              </a:rPr>
              <a:t>src</a:t>
            </a:r>
            <a:r>
              <a:rPr lang="en-US" dirty="0">
                <a:solidFill>
                  <a:schemeClr val="accent6">
                    <a:lumMod val="75000"/>
                  </a:schemeClr>
                </a:solidFill>
              </a:rPr>
              <a:t>="w3html.gif" </a:t>
            </a:r>
            <a:r>
              <a:rPr lang="en-US" dirty="0" err="1">
                <a:solidFill>
                  <a:schemeClr val="accent6">
                    <a:lumMod val="75000"/>
                  </a:schemeClr>
                </a:solidFill>
              </a:rPr>
              <a:t>onload</a:t>
            </a:r>
            <a:r>
              <a:rPr lang="en-US" dirty="0">
                <a:solidFill>
                  <a:schemeClr val="accent6">
                    <a:lumMod val="75000"/>
                  </a:schemeClr>
                </a:solidFill>
              </a:rPr>
              <a:t>="</a:t>
            </a:r>
            <a:r>
              <a:rPr lang="en-US" dirty="0" err="1">
                <a:solidFill>
                  <a:schemeClr val="accent6">
                    <a:lumMod val="75000"/>
                  </a:schemeClr>
                </a:solidFill>
              </a:rPr>
              <a:t>loadImage</a:t>
            </a:r>
            <a:r>
              <a:rPr lang="en-US" dirty="0">
                <a:solidFill>
                  <a:schemeClr val="accent6">
                    <a:lumMod val="75000"/>
                  </a:schemeClr>
                </a:solidFill>
              </a:rPr>
              <a:t>()" width="100" height="132"&gt;</a:t>
            </a:r>
          </a:p>
          <a:p>
            <a:endParaRPr lang="en-US" dirty="0">
              <a:solidFill>
                <a:schemeClr val="accent6">
                  <a:lumMod val="75000"/>
                </a:schemeClr>
              </a:solidFill>
            </a:endParaRPr>
          </a:p>
          <a:p>
            <a:r>
              <a:rPr lang="en-US" dirty="0">
                <a:solidFill>
                  <a:schemeClr val="accent6">
                    <a:lumMod val="75000"/>
                  </a:schemeClr>
                </a:solidFill>
              </a:rPr>
              <a:t>&lt;script&gt;</a:t>
            </a:r>
          </a:p>
          <a:p>
            <a:r>
              <a:rPr lang="en-US" dirty="0">
                <a:solidFill>
                  <a:schemeClr val="accent6">
                    <a:lumMod val="75000"/>
                  </a:schemeClr>
                </a:solidFill>
              </a:rPr>
              <a:t>function </a:t>
            </a:r>
            <a:r>
              <a:rPr lang="en-US" dirty="0" err="1">
                <a:solidFill>
                  <a:schemeClr val="accent6">
                    <a:lumMod val="75000"/>
                  </a:schemeClr>
                </a:solidFill>
              </a:rPr>
              <a:t>loadImage</a:t>
            </a:r>
            <a:r>
              <a:rPr lang="en-US" dirty="0">
                <a:solidFill>
                  <a:schemeClr val="accent6">
                    <a:lumMod val="75000"/>
                  </a:schemeClr>
                </a:solidFill>
              </a:rPr>
              <a:t>() {</a:t>
            </a:r>
          </a:p>
          <a:p>
            <a:r>
              <a:rPr lang="en-US" dirty="0">
                <a:solidFill>
                  <a:schemeClr val="accent6">
                    <a:lumMod val="75000"/>
                  </a:schemeClr>
                </a:solidFill>
              </a:rPr>
              <a:t>  alert("Image is loaded");</a:t>
            </a:r>
          </a:p>
          <a:p>
            <a:r>
              <a:rPr lang="en-US" dirty="0">
                <a:solidFill>
                  <a:schemeClr val="accent6">
                    <a:lumMod val="75000"/>
                  </a:schemeClr>
                </a:solidFill>
              </a:rPr>
              <a:t>}</a:t>
            </a:r>
          </a:p>
          <a:p>
            <a:r>
              <a:rPr lang="en-US" dirty="0">
                <a:solidFill>
                  <a:schemeClr val="accent6">
                    <a:lumMod val="75000"/>
                  </a:schemeClr>
                </a:solidFill>
              </a:rPr>
              <a:t>&lt;/script&gt;</a:t>
            </a:r>
          </a:p>
          <a:p>
            <a:endParaRPr lang="en-US" dirty="0">
              <a:solidFill>
                <a:schemeClr val="accent6">
                  <a:lumMod val="75000"/>
                </a:schemeClr>
              </a:solidFill>
            </a:endParaRPr>
          </a:p>
          <a:p>
            <a:r>
              <a:rPr lang="en-US" dirty="0">
                <a:solidFill>
                  <a:schemeClr val="accent6">
                    <a:lumMod val="75000"/>
                  </a:schemeClr>
                </a:solidFill>
              </a:rPr>
              <a:t>&lt;/body&gt;</a:t>
            </a:r>
          </a:p>
          <a:p>
            <a:r>
              <a:rPr lang="en-US" dirty="0">
                <a:solidFill>
                  <a:schemeClr val="accent6">
                    <a:lumMod val="75000"/>
                  </a:schemeClr>
                </a:solidFill>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133</a:t>
            </a:fld>
            <a:endParaRPr lang="en-IN" dirty="0"/>
          </a:p>
        </p:txBody>
      </p:sp>
    </p:spTree>
    <p:extLst>
      <p:ext uri="{BB962C8B-B14F-4D97-AF65-F5344CB8AC3E}">
        <p14:creationId xmlns:p14="http://schemas.microsoft.com/office/powerpoint/2010/main" val="2367750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Event Attributes</a:t>
            </a:r>
            <a:br>
              <a:rPr lang="en-US" dirty="0"/>
            </a:br>
            <a:endParaRPr lang="en-US" dirty="0"/>
          </a:p>
        </p:txBody>
      </p:sp>
      <p:sp>
        <p:nvSpPr>
          <p:cNvPr id="3" name="Content Placeholder 2"/>
          <p:cNvSpPr>
            <a:spLocks noGrp="1"/>
          </p:cNvSpPr>
          <p:nvPr>
            <p:ph idx="1"/>
          </p:nvPr>
        </p:nvSpPr>
        <p:spPr/>
        <p:txBody>
          <a:bodyPr/>
          <a:lstStyle/>
          <a:p>
            <a:r>
              <a:rPr lang="en-US" b="1" dirty="0"/>
              <a:t>Form Event Attributes</a:t>
            </a:r>
          </a:p>
          <a:p>
            <a:r>
              <a:rPr lang="en-US" dirty="0"/>
              <a:t>Form event occurs when the user performs some action within the form such as submitting the form, selecting input field, etc. </a:t>
            </a:r>
          </a:p>
          <a:p>
            <a:r>
              <a:rPr lang="en-US" dirty="0"/>
              <a:t>The form events can be used with any element, but these are mainly used with HTML form elements.</a:t>
            </a:r>
          </a:p>
          <a:p>
            <a:r>
              <a:rPr lang="en-US" dirty="0"/>
              <a:t>Following is the list of all Form Event attributes:</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134</a:t>
            </a:fld>
            <a:endParaRPr lang="en-IN" dirty="0"/>
          </a:p>
        </p:txBody>
      </p:sp>
    </p:spTree>
    <p:extLst>
      <p:ext uri="{BB962C8B-B14F-4D97-AF65-F5344CB8AC3E}">
        <p14:creationId xmlns:p14="http://schemas.microsoft.com/office/powerpoint/2010/main" val="27893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4637764"/>
              </p:ext>
            </p:extLst>
          </p:nvPr>
        </p:nvGraphicFramePr>
        <p:xfrm>
          <a:off x="3952869" y="863792"/>
          <a:ext cx="6815650" cy="5148624"/>
        </p:xfrm>
        <a:graphic>
          <a:graphicData uri="http://schemas.openxmlformats.org/drawingml/2006/table">
            <a:tbl>
              <a:tblPr firstRow="1" firstCol="1" lastRow="1" lastCol="1">
                <a:tableStyleId>{3C2FFA5D-87B4-456A-9821-1D502468CF0F}</a:tableStyleId>
              </a:tblPr>
              <a:tblGrid>
                <a:gridCol w="1672509">
                  <a:extLst>
                    <a:ext uri="{9D8B030D-6E8A-4147-A177-3AD203B41FA5}">
                      <a16:colId xmlns:a16="http://schemas.microsoft.com/office/drawing/2014/main" val="2555660455"/>
                    </a:ext>
                  </a:extLst>
                </a:gridCol>
                <a:gridCol w="5143141">
                  <a:extLst>
                    <a:ext uri="{9D8B030D-6E8A-4147-A177-3AD203B41FA5}">
                      <a16:colId xmlns:a16="http://schemas.microsoft.com/office/drawing/2014/main" val="3117844671"/>
                    </a:ext>
                  </a:extLst>
                </a:gridCol>
              </a:tblGrid>
              <a:tr h="292644">
                <a:tc>
                  <a:txBody>
                    <a:bodyPr/>
                    <a:lstStyle/>
                    <a:p>
                      <a:r>
                        <a:rPr lang="en-US" sz="1500">
                          <a:latin typeface="Cambria" panose="02040503050406030204" pitchFamily="18" charset="0"/>
                          <a:ea typeface="Cambria" panose="02040503050406030204" pitchFamily="18" charset="0"/>
                        </a:rPr>
                        <a:t>Attribute</a:t>
                      </a:r>
                    </a:p>
                  </a:txBody>
                  <a:tcPr marL="73161" marR="73161" marT="36581" marB="36581" anchor="ctr"/>
                </a:tc>
                <a:tc>
                  <a:txBody>
                    <a:bodyPr/>
                    <a:lstStyle/>
                    <a:p>
                      <a:r>
                        <a:rPr lang="en-US" sz="1500">
                          <a:latin typeface="Cambria" panose="02040503050406030204" pitchFamily="18" charset="0"/>
                          <a:ea typeface="Cambria" panose="02040503050406030204" pitchFamily="18" charset="0"/>
                        </a:rPr>
                        <a:t>Description</a:t>
                      </a:r>
                    </a:p>
                  </a:txBody>
                  <a:tcPr marL="73161" marR="73161" marT="36581" marB="36581" anchor="ctr"/>
                </a:tc>
                <a:extLst>
                  <a:ext uri="{0D108BD9-81ED-4DB2-BD59-A6C34878D82A}">
                    <a16:rowId xmlns:a16="http://schemas.microsoft.com/office/drawing/2014/main" val="3530999456"/>
                  </a:ext>
                </a:extLst>
              </a:tr>
              <a:tr h="512127">
                <a:tc>
                  <a:txBody>
                    <a:bodyPr/>
                    <a:lstStyle/>
                    <a:p>
                      <a:r>
                        <a:rPr lang="en-US" sz="1500" b="0" dirty="0" err="1">
                          <a:latin typeface="Cambria" panose="02040503050406030204" pitchFamily="18" charset="0"/>
                          <a:ea typeface="Cambria" panose="02040503050406030204" pitchFamily="18" charset="0"/>
                        </a:rPr>
                        <a:t>onblur</a:t>
                      </a:r>
                      <a:endParaRPr lang="en-US" sz="1500" b="0" dirty="0">
                        <a:latin typeface="Cambria" panose="02040503050406030204" pitchFamily="18" charset="0"/>
                        <a:ea typeface="Cambria" panose="02040503050406030204" pitchFamily="18" charset="0"/>
                      </a:endParaRPr>
                    </a:p>
                  </a:txBody>
                  <a:tcPr marL="73161" marR="73161" marT="36581" marB="36581" anchor="ctr"/>
                </a:tc>
                <a:tc>
                  <a:txBody>
                    <a:bodyPr/>
                    <a:lstStyle/>
                    <a:p>
                      <a:r>
                        <a:rPr lang="en-US" sz="1500" b="0">
                          <a:latin typeface="Cambria" panose="02040503050406030204" pitchFamily="18" charset="0"/>
                          <a:ea typeface="Cambria" panose="02040503050406030204" pitchFamily="18" charset="0"/>
                        </a:rPr>
                        <a:t>Executed the script when form element loses the focus. </a:t>
                      </a:r>
                    </a:p>
                  </a:txBody>
                  <a:tcPr marL="73161" marR="73161" marT="36581" marB="36581" anchor="ctr"/>
                </a:tc>
                <a:extLst>
                  <a:ext uri="{0D108BD9-81ED-4DB2-BD59-A6C34878D82A}">
                    <a16:rowId xmlns:a16="http://schemas.microsoft.com/office/drawing/2014/main" val="4057153104"/>
                  </a:ext>
                </a:extLst>
              </a:tr>
              <a:tr h="512127">
                <a:tc>
                  <a:txBody>
                    <a:bodyPr/>
                    <a:lstStyle/>
                    <a:p>
                      <a:r>
                        <a:rPr lang="en-US" sz="1500" b="0" dirty="0" err="1">
                          <a:latin typeface="Cambria" panose="02040503050406030204" pitchFamily="18" charset="0"/>
                          <a:ea typeface="Cambria" panose="02040503050406030204" pitchFamily="18" charset="0"/>
                        </a:rPr>
                        <a:t>onchange</a:t>
                      </a:r>
                      <a:endParaRPr lang="en-US" sz="1500" b="0" dirty="0">
                        <a:latin typeface="Cambria" panose="02040503050406030204" pitchFamily="18" charset="0"/>
                        <a:ea typeface="Cambria" panose="02040503050406030204" pitchFamily="18" charset="0"/>
                      </a:endParaRPr>
                    </a:p>
                  </a:txBody>
                  <a:tcPr marL="73161" marR="73161" marT="36581" marB="36581" anchor="ctr"/>
                </a:tc>
                <a:tc>
                  <a:txBody>
                    <a:bodyPr/>
                    <a:lstStyle/>
                    <a:p>
                      <a:r>
                        <a:rPr lang="en-US" sz="1500" b="0">
                          <a:latin typeface="Cambria" panose="02040503050406030204" pitchFamily="18" charset="0"/>
                          <a:ea typeface="Cambria" panose="02040503050406030204" pitchFamily="18" charset="0"/>
                        </a:rPr>
                        <a:t>Executed the script when the value of the element is changed.</a:t>
                      </a:r>
                    </a:p>
                  </a:txBody>
                  <a:tcPr marL="73161" marR="73161" marT="36581" marB="36581" anchor="ctr"/>
                </a:tc>
                <a:extLst>
                  <a:ext uri="{0D108BD9-81ED-4DB2-BD59-A6C34878D82A}">
                    <a16:rowId xmlns:a16="http://schemas.microsoft.com/office/drawing/2014/main" val="3659613168"/>
                  </a:ext>
                </a:extLst>
              </a:tr>
              <a:tr h="512127">
                <a:tc>
                  <a:txBody>
                    <a:bodyPr/>
                    <a:lstStyle/>
                    <a:p>
                      <a:r>
                        <a:rPr lang="en-US" sz="1500" b="0" dirty="0" err="1">
                          <a:latin typeface="Cambria" panose="02040503050406030204" pitchFamily="18" charset="0"/>
                          <a:ea typeface="Cambria" panose="02040503050406030204" pitchFamily="18" charset="0"/>
                        </a:rPr>
                        <a:t>onfocus</a:t>
                      </a:r>
                      <a:endParaRPr lang="en-US" sz="1500" b="0" dirty="0">
                        <a:latin typeface="Cambria" panose="02040503050406030204" pitchFamily="18" charset="0"/>
                        <a:ea typeface="Cambria" panose="02040503050406030204" pitchFamily="18" charset="0"/>
                      </a:endParaRP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 an event when the element gets focused. </a:t>
                      </a:r>
                    </a:p>
                  </a:txBody>
                  <a:tcPr marL="73161" marR="73161" marT="36581" marB="36581" anchor="ctr"/>
                </a:tc>
                <a:extLst>
                  <a:ext uri="{0D108BD9-81ED-4DB2-BD59-A6C34878D82A}">
                    <a16:rowId xmlns:a16="http://schemas.microsoft.com/office/drawing/2014/main" val="3935014750"/>
                  </a:ext>
                </a:extLst>
              </a:tr>
              <a:tr h="512127">
                <a:tc>
                  <a:txBody>
                    <a:bodyPr/>
                    <a:lstStyle/>
                    <a:p>
                      <a:r>
                        <a:rPr lang="en-US" sz="1500" b="0" dirty="0" err="1">
                          <a:latin typeface="Cambria" panose="02040503050406030204" pitchFamily="18" charset="0"/>
                          <a:ea typeface="Cambria" panose="02040503050406030204" pitchFamily="18" charset="0"/>
                        </a:rPr>
                        <a:t>oninput</a:t>
                      </a:r>
                      <a:endParaRPr lang="en-US" sz="1500" b="0" dirty="0">
                        <a:latin typeface="Cambria" panose="02040503050406030204" pitchFamily="18" charset="0"/>
                        <a:ea typeface="Cambria" panose="02040503050406030204" pitchFamily="18" charset="0"/>
                      </a:endParaRP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Executed the script when the user enters input to the element.</a:t>
                      </a:r>
                    </a:p>
                  </a:txBody>
                  <a:tcPr marL="73161" marR="73161" marT="36581" marB="36581" anchor="ctr"/>
                </a:tc>
                <a:extLst>
                  <a:ext uri="{0D108BD9-81ED-4DB2-BD59-A6C34878D82A}">
                    <a16:rowId xmlns:a16="http://schemas.microsoft.com/office/drawing/2014/main" val="1051484630"/>
                  </a:ext>
                </a:extLst>
              </a:tr>
              <a:tr h="731611">
                <a:tc>
                  <a:txBody>
                    <a:bodyPr/>
                    <a:lstStyle/>
                    <a:p>
                      <a:r>
                        <a:rPr lang="en-US" sz="1500" b="0">
                          <a:latin typeface="Cambria" panose="02040503050406030204" pitchFamily="18" charset="0"/>
                          <a:ea typeface="Cambria" panose="02040503050406030204" pitchFamily="18" charset="0"/>
                        </a:rPr>
                        <a:t>oninvalid</a:t>
                      </a: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Executed the script when the element does not satisfy its predefined constraints. </a:t>
                      </a:r>
                    </a:p>
                  </a:txBody>
                  <a:tcPr marL="73161" marR="73161" marT="36581" marB="36581" anchor="ctr"/>
                </a:tc>
                <a:extLst>
                  <a:ext uri="{0D108BD9-81ED-4DB2-BD59-A6C34878D82A}">
                    <a16:rowId xmlns:a16="http://schemas.microsoft.com/office/drawing/2014/main" val="2851837858"/>
                  </a:ext>
                </a:extLst>
              </a:tr>
              <a:tr h="512127">
                <a:tc>
                  <a:txBody>
                    <a:bodyPr/>
                    <a:lstStyle/>
                    <a:p>
                      <a:r>
                        <a:rPr lang="en-US" sz="1500" b="0">
                          <a:latin typeface="Cambria" panose="02040503050406030204" pitchFamily="18" charset="0"/>
                          <a:ea typeface="Cambria" panose="02040503050406030204" pitchFamily="18" charset="0"/>
                        </a:rPr>
                        <a:t>onreset</a:t>
                      </a: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Triggers the event when user reset the form element values. </a:t>
                      </a:r>
                    </a:p>
                  </a:txBody>
                  <a:tcPr marL="73161" marR="73161" marT="36581" marB="36581" anchor="ctr"/>
                </a:tc>
                <a:extLst>
                  <a:ext uri="{0D108BD9-81ED-4DB2-BD59-A6C34878D82A}">
                    <a16:rowId xmlns:a16="http://schemas.microsoft.com/office/drawing/2014/main" val="1133319326"/>
                  </a:ext>
                </a:extLst>
              </a:tr>
              <a:tr h="512127">
                <a:tc>
                  <a:txBody>
                    <a:bodyPr/>
                    <a:lstStyle/>
                    <a:p>
                      <a:r>
                        <a:rPr lang="en-US" sz="1500" b="0">
                          <a:latin typeface="Cambria" panose="02040503050406030204" pitchFamily="18" charset="0"/>
                          <a:ea typeface="Cambria" panose="02040503050406030204" pitchFamily="18" charset="0"/>
                        </a:rPr>
                        <a:t>onsearch</a:t>
                      </a: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Triggers the event when a search field receives some input.</a:t>
                      </a:r>
                    </a:p>
                  </a:txBody>
                  <a:tcPr marL="73161" marR="73161" marT="36581" marB="36581" anchor="ctr"/>
                </a:tc>
                <a:extLst>
                  <a:ext uri="{0D108BD9-81ED-4DB2-BD59-A6C34878D82A}">
                    <a16:rowId xmlns:a16="http://schemas.microsoft.com/office/drawing/2014/main" val="2218351070"/>
                  </a:ext>
                </a:extLst>
              </a:tr>
              <a:tr h="512127">
                <a:tc>
                  <a:txBody>
                    <a:bodyPr/>
                    <a:lstStyle/>
                    <a:p>
                      <a:r>
                        <a:rPr lang="en-US" sz="1500" b="0">
                          <a:latin typeface="Cambria" panose="02040503050406030204" pitchFamily="18" charset="0"/>
                          <a:ea typeface="Cambria" panose="02040503050406030204" pitchFamily="18" charset="0"/>
                        </a:rPr>
                        <a:t>onselect</a:t>
                      </a: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Triggers the event when the user has selected some text.</a:t>
                      </a:r>
                    </a:p>
                  </a:txBody>
                  <a:tcPr marL="73161" marR="73161" marT="36581" marB="36581" anchor="ctr"/>
                </a:tc>
                <a:extLst>
                  <a:ext uri="{0D108BD9-81ED-4DB2-BD59-A6C34878D82A}">
                    <a16:rowId xmlns:a16="http://schemas.microsoft.com/office/drawing/2014/main" val="3900573396"/>
                  </a:ext>
                </a:extLst>
              </a:tr>
              <a:tr h="512127">
                <a:tc>
                  <a:txBody>
                    <a:bodyPr/>
                    <a:lstStyle/>
                    <a:p>
                      <a:r>
                        <a:rPr lang="en-US" sz="1500" b="0">
                          <a:latin typeface="Cambria" panose="02040503050406030204" pitchFamily="18" charset="0"/>
                          <a:ea typeface="Cambria" panose="02040503050406030204" pitchFamily="18" charset="0"/>
                        </a:rPr>
                        <a:t>onsubmit</a:t>
                      </a: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Triggers the event when a form is submitted.</a:t>
                      </a:r>
                    </a:p>
                  </a:txBody>
                  <a:tcPr marL="73161" marR="73161" marT="36581" marB="36581" anchor="ctr"/>
                </a:tc>
                <a:extLst>
                  <a:ext uri="{0D108BD9-81ED-4DB2-BD59-A6C34878D82A}">
                    <a16:rowId xmlns:a16="http://schemas.microsoft.com/office/drawing/2014/main" val="115421432"/>
                  </a:ext>
                </a:extLst>
              </a:tr>
            </a:tbl>
          </a:graphicData>
        </a:graphic>
      </p:graphicFrame>
      <p:sp>
        <p:nvSpPr>
          <p:cNvPr id="4" name="Slide Number Placeholder 3"/>
          <p:cNvSpPr>
            <a:spLocks noGrp="1"/>
          </p:cNvSpPr>
          <p:nvPr>
            <p:ph type="sldNum" sz="quarter" idx="12"/>
          </p:nvPr>
        </p:nvSpPr>
        <p:spPr/>
        <p:txBody>
          <a:bodyPr/>
          <a:lstStyle/>
          <a:p>
            <a:fld id="{9C11CE39-2868-44A2-A0C6-827D458F7A8B}" type="slidenum">
              <a:rPr lang="en-IN" smtClean="0"/>
              <a:pPr/>
              <a:t>135</a:t>
            </a:fld>
            <a:endParaRPr lang="en-IN" dirty="0"/>
          </a:p>
        </p:txBody>
      </p:sp>
    </p:spTree>
    <p:extLst>
      <p:ext uri="{BB962C8B-B14F-4D97-AF65-F5344CB8AC3E}">
        <p14:creationId xmlns:p14="http://schemas.microsoft.com/office/powerpoint/2010/main" val="427819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event Example</a:t>
            </a:r>
          </a:p>
        </p:txBody>
      </p:sp>
      <p:sp>
        <p:nvSpPr>
          <p:cNvPr id="3" name="Content Placeholder 2"/>
          <p:cNvSpPr>
            <a:spLocks noGrp="1"/>
          </p:cNvSpPr>
          <p:nvPr>
            <p:ph idx="1"/>
          </p:nvPr>
        </p:nvSpPr>
        <p:spPr/>
        <p:txBody>
          <a:bodyPr>
            <a:normAutofit fontScale="55000" lnSpcReduction="20000"/>
          </a:bodyPr>
          <a:lstStyle/>
          <a:p>
            <a:r>
              <a:rPr lang="en-US" sz="2500" dirty="0">
                <a:solidFill>
                  <a:schemeClr val="accent6">
                    <a:lumMod val="75000"/>
                  </a:schemeClr>
                </a:solidFill>
              </a:rPr>
              <a:t>&lt;!DOCTYPE html&gt;</a:t>
            </a:r>
          </a:p>
          <a:p>
            <a:r>
              <a:rPr lang="en-US" sz="2500" dirty="0">
                <a:solidFill>
                  <a:schemeClr val="accent6">
                    <a:lumMod val="75000"/>
                  </a:schemeClr>
                </a:solidFill>
              </a:rPr>
              <a:t>&lt;html&gt;</a:t>
            </a:r>
          </a:p>
          <a:p>
            <a:r>
              <a:rPr lang="en-US" sz="2500" dirty="0">
                <a:solidFill>
                  <a:schemeClr val="accent6">
                    <a:lumMod val="75000"/>
                  </a:schemeClr>
                </a:solidFill>
              </a:rPr>
              <a:t>&lt;body&gt;</a:t>
            </a:r>
          </a:p>
          <a:p>
            <a:endParaRPr lang="en-US" sz="2500" dirty="0">
              <a:solidFill>
                <a:schemeClr val="accent6">
                  <a:lumMod val="75000"/>
                </a:schemeClr>
              </a:solidFill>
            </a:endParaRPr>
          </a:p>
          <a:p>
            <a:r>
              <a:rPr lang="en-US" sz="2500" dirty="0">
                <a:solidFill>
                  <a:schemeClr val="accent6">
                    <a:lumMod val="75000"/>
                  </a:schemeClr>
                </a:solidFill>
              </a:rPr>
              <a:t>&lt;p&gt;When you reset the form, a function is triggered which alerts some text.&lt;/p&gt;</a:t>
            </a:r>
          </a:p>
          <a:p>
            <a:endParaRPr lang="en-US" sz="2500" dirty="0">
              <a:solidFill>
                <a:schemeClr val="accent6">
                  <a:lumMod val="75000"/>
                </a:schemeClr>
              </a:solidFill>
            </a:endParaRPr>
          </a:p>
          <a:p>
            <a:r>
              <a:rPr lang="en-US" sz="2500" dirty="0">
                <a:solidFill>
                  <a:schemeClr val="accent6">
                    <a:lumMod val="75000"/>
                  </a:schemeClr>
                </a:solidFill>
              </a:rPr>
              <a:t>&lt;form </a:t>
            </a:r>
            <a:r>
              <a:rPr lang="en-US" sz="2500" dirty="0" err="1">
                <a:solidFill>
                  <a:schemeClr val="accent6">
                    <a:lumMod val="75000"/>
                  </a:schemeClr>
                </a:solidFill>
              </a:rPr>
              <a:t>onreset</a:t>
            </a:r>
            <a:r>
              <a:rPr lang="en-US" sz="2500" dirty="0">
                <a:solidFill>
                  <a:schemeClr val="accent6">
                    <a:lumMod val="75000"/>
                  </a:schemeClr>
                </a:solidFill>
              </a:rPr>
              <a:t>="</a:t>
            </a:r>
            <a:r>
              <a:rPr lang="en-US" sz="2500" dirty="0" err="1">
                <a:solidFill>
                  <a:schemeClr val="accent6">
                    <a:lumMod val="75000"/>
                  </a:schemeClr>
                </a:solidFill>
              </a:rPr>
              <a:t>myFunction</a:t>
            </a:r>
            <a:r>
              <a:rPr lang="en-US" sz="2500" dirty="0">
                <a:solidFill>
                  <a:schemeClr val="accent6">
                    <a:lumMod val="75000"/>
                  </a:schemeClr>
                </a:solidFill>
              </a:rPr>
              <a:t>()"&gt;</a:t>
            </a:r>
          </a:p>
          <a:p>
            <a:r>
              <a:rPr lang="en-US" sz="2500" dirty="0">
                <a:solidFill>
                  <a:schemeClr val="accent6">
                    <a:lumMod val="75000"/>
                  </a:schemeClr>
                </a:solidFill>
              </a:rPr>
              <a:t>  Enter name: &lt;input type="text"&gt;</a:t>
            </a:r>
          </a:p>
          <a:p>
            <a:r>
              <a:rPr lang="en-US" sz="2500" dirty="0">
                <a:solidFill>
                  <a:schemeClr val="accent6">
                    <a:lumMod val="75000"/>
                  </a:schemeClr>
                </a:solidFill>
              </a:rPr>
              <a:t>  &lt;input type="reset"&gt;</a:t>
            </a:r>
          </a:p>
          <a:p>
            <a:r>
              <a:rPr lang="en-US" sz="2500" dirty="0">
                <a:solidFill>
                  <a:schemeClr val="accent6">
                    <a:lumMod val="75000"/>
                  </a:schemeClr>
                </a:solidFill>
              </a:rPr>
              <a:t>&lt;/form&gt;</a:t>
            </a:r>
          </a:p>
          <a:p>
            <a:endParaRPr lang="en-US" sz="2500" dirty="0">
              <a:solidFill>
                <a:schemeClr val="accent6">
                  <a:lumMod val="75000"/>
                </a:schemeClr>
              </a:solidFill>
            </a:endParaRPr>
          </a:p>
          <a:p>
            <a:r>
              <a:rPr lang="en-US" sz="2500" dirty="0">
                <a:solidFill>
                  <a:schemeClr val="accent6">
                    <a:lumMod val="75000"/>
                  </a:schemeClr>
                </a:solidFill>
              </a:rPr>
              <a:t>&lt;script&gt;</a:t>
            </a:r>
          </a:p>
          <a:p>
            <a:r>
              <a:rPr lang="en-US" sz="2500" dirty="0">
                <a:solidFill>
                  <a:schemeClr val="accent6">
                    <a:lumMod val="75000"/>
                  </a:schemeClr>
                </a:solidFill>
              </a:rPr>
              <a:t>function </a:t>
            </a:r>
            <a:r>
              <a:rPr lang="en-US" sz="2500" dirty="0" err="1">
                <a:solidFill>
                  <a:schemeClr val="accent6">
                    <a:lumMod val="75000"/>
                  </a:schemeClr>
                </a:solidFill>
              </a:rPr>
              <a:t>myFunction</a:t>
            </a:r>
            <a:r>
              <a:rPr lang="en-US" sz="2500" dirty="0">
                <a:solidFill>
                  <a:schemeClr val="accent6">
                    <a:lumMod val="75000"/>
                  </a:schemeClr>
                </a:solidFill>
              </a:rPr>
              <a:t>() {</a:t>
            </a:r>
          </a:p>
          <a:p>
            <a:r>
              <a:rPr lang="en-US" sz="2500" dirty="0">
                <a:solidFill>
                  <a:schemeClr val="accent6">
                    <a:lumMod val="75000"/>
                  </a:schemeClr>
                </a:solidFill>
              </a:rPr>
              <a:t>  alert("The form was reset");</a:t>
            </a:r>
          </a:p>
          <a:p>
            <a:r>
              <a:rPr lang="en-US" sz="2500" dirty="0">
                <a:solidFill>
                  <a:schemeClr val="accent6">
                    <a:lumMod val="75000"/>
                  </a:schemeClr>
                </a:solidFill>
              </a:rPr>
              <a:t>}</a:t>
            </a:r>
          </a:p>
          <a:p>
            <a:r>
              <a:rPr lang="en-US" sz="2500" dirty="0">
                <a:solidFill>
                  <a:schemeClr val="accent6">
                    <a:lumMod val="75000"/>
                  </a:schemeClr>
                </a:solidFill>
              </a:rPr>
              <a:t>&lt;/script&gt;</a:t>
            </a:r>
          </a:p>
          <a:p>
            <a:endParaRPr lang="en-US" sz="2500" dirty="0">
              <a:solidFill>
                <a:schemeClr val="accent6">
                  <a:lumMod val="75000"/>
                </a:schemeClr>
              </a:solidFill>
            </a:endParaRPr>
          </a:p>
          <a:p>
            <a:r>
              <a:rPr lang="en-US" sz="2500" dirty="0">
                <a:solidFill>
                  <a:schemeClr val="accent6">
                    <a:lumMod val="75000"/>
                  </a:schemeClr>
                </a:solidFill>
              </a:rPr>
              <a:t>&lt;/body&gt;</a:t>
            </a:r>
          </a:p>
          <a:p>
            <a:r>
              <a:rPr lang="en-US" sz="2500" dirty="0">
                <a:solidFill>
                  <a:schemeClr val="accent6">
                    <a:lumMod val="75000"/>
                  </a:schemeClr>
                </a:solidFill>
              </a:rPr>
              <a:t>&lt;/html&gt;</a:t>
            </a:r>
          </a:p>
          <a:p>
            <a:endParaRPr lang="en-US" dirty="0">
              <a:solidFill>
                <a:schemeClr val="accent6">
                  <a:lumMod val="75000"/>
                </a:schemeClr>
              </a:solidFill>
            </a:endParaRPr>
          </a:p>
          <a:p>
            <a:r>
              <a:rPr lang="en-US" sz="2500" dirty="0">
                <a:solidFill>
                  <a:schemeClr val="accent6">
                    <a:lumMod val="75000"/>
                  </a:schemeClr>
                </a:solidFill>
              </a:rPr>
              <a:t>More example on: https://www.w3schools.com/tags/ref_eventattributes.asp</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136</a:t>
            </a:fld>
            <a:endParaRPr lang="en-IN" dirty="0"/>
          </a:p>
        </p:txBody>
      </p:sp>
    </p:spTree>
    <p:extLst>
      <p:ext uri="{BB962C8B-B14F-4D97-AF65-F5344CB8AC3E}">
        <p14:creationId xmlns:p14="http://schemas.microsoft.com/office/powerpoint/2010/main" val="23546026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Event Attributes</a:t>
            </a:r>
            <a:br>
              <a:rPr lang="en-US" dirty="0"/>
            </a:br>
            <a:endParaRPr lang="en-US" dirty="0"/>
          </a:p>
        </p:txBody>
      </p:sp>
      <p:sp>
        <p:nvSpPr>
          <p:cNvPr id="3" name="Content Placeholder 2"/>
          <p:cNvSpPr>
            <a:spLocks noGrp="1"/>
          </p:cNvSpPr>
          <p:nvPr>
            <p:ph idx="1"/>
          </p:nvPr>
        </p:nvSpPr>
        <p:spPr/>
        <p:txBody>
          <a:bodyPr/>
          <a:lstStyle/>
          <a:p>
            <a:r>
              <a:rPr lang="en-US" b="1" dirty="0"/>
              <a:t>Keyboard Event Attributes</a:t>
            </a:r>
          </a:p>
          <a:p>
            <a:r>
              <a:rPr lang="en-US" dirty="0"/>
              <a:t>Keyboard event occurs when a user interacts with the keyboard. Following is a list of the Keyboard event.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137</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044226599"/>
              </p:ext>
            </p:extLst>
          </p:nvPr>
        </p:nvGraphicFramePr>
        <p:xfrm>
          <a:off x="3800645" y="2756920"/>
          <a:ext cx="7315200" cy="2286000"/>
        </p:xfrm>
        <a:graphic>
          <a:graphicData uri="http://schemas.openxmlformats.org/drawingml/2006/table">
            <a:tbl>
              <a:tblPr firstRow="1" firstCol="1" lastRow="1" lastCol="1">
                <a:tableStyleId>{3C2FFA5D-87B4-456A-9821-1D502468CF0F}</a:tableStyleId>
              </a:tblPr>
              <a:tblGrid>
                <a:gridCol w="1821942">
                  <a:extLst>
                    <a:ext uri="{9D8B030D-6E8A-4147-A177-3AD203B41FA5}">
                      <a16:colId xmlns:a16="http://schemas.microsoft.com/office/drawing/2014/main" val="1464640781"/>
                    </a:ext>
                  </a:extLst>
                </a:gridCol>
                <a:gridCol w="5493258">
                  <a:extLst>
                    <a:ext uri="{9D8B030D-6E8A-4147-A177-3AD203B41FA5}">
                      <a16:colId xmlns:a16="http://schemas.microsoft.com/office/drawing/2014/main" val="852093944"/>
                    </a:ext>
                  </a:extLst>
                </a:gridCol>
              </a:tblGrid>
              <a:tr h="0">
                <a:tc>
                  <a:txBody>
                    <a:bodyPr/>
                    <a:lstStyle/>
                    <a:p>
                      <a:r>
                        <a:rPr lang="en-US" b="0" dirty="0">
                          <a:latin typeface="Cambria" panose="02040503050406030204" pitchFamily="18" charset="0"/>
                          <a:ea typeface="Cambria" panose="02040503050406030204" pitchFamily="18" charset="0"/>
                        </a:rPr>
                        <a:t>Attribute</a:t>
                      </a:r>
                    </a:p>
                  </a:txBody>
                  <a:tcPr anchor="ctr"/>
                </a:tc>
                <a:tc>
                  <a:txBody>
                    <a:bodyPr/>
                    <a:lstStyle/>
                    <a:p>
                      <a:r>
                        <a:rPr lang="en-US" b="0">
                          <a:latin typeface="Cambria" panose="02040503050406030204" pitchFamily="18" charset="0"/>
                          <a:ea typeface="Cambria" panose="02040503050406030204" pitchFamily="18" charset="0"/>
                        </a:rPr>
                        <a:t>Description</a:t>
                      </a:r>
                    </a:p>
                  </a:txBody>
                  <a:tcPr anchor="ctr"/>
                </a:tc>
                <a:extLst>
                  <a:ext uri="{0D108BD9-81ED-4DB2-BD59-A6C34878D82A}">
                    <a16:rowId xmlns:a16="http://schemas.microsoft.com/office/drawing/2014/main" val="3086236845"/>
                  </a:ext>
                </a:extLst>
              </a:tr>
              <a:tr h="0">
                <a:tc>
                  <a:txBody>
                    <a:bodyPr/>
                    <a:lstStyle/>
                    <a:p>
                      <a:r>
                        <a:rPr lang="en-US" b="0" dirty="0" err="1">
                          <a:latin typeface="Cambria" panose="02040503050406030204" pitchFamily="18" charset="0"/>
                          <a:ea typeface="Cambria" panose="02040503050406030204" pitchFamily="18" charset="0"/>
                        </a:rPr>
                        <a:t>onkeydown</a:t>
                      </a:r>
                      <a:endParaRPr lang="en-US" b="0" dirty="0">
                        <a:latin typeface="Cambria" panose="02040503050406030204" pitchFamily="18" charset="0"/>
                        <a:ea typeface="Cambria" panose="02040503050406030204" pitchFamily="18" charset="0"/>
                      </a:endParaRPr>
                    </a:p>
                  </a:txBody>
                  <a:tcPr anchor="ctr"/>
                </a:tc>
                <a:tc>
                  <a:txBody>
                    <a:bodyPr/>
                    <a:lstStyle/>
                    <a:p>
                      <a:r>
                        <a:rPr lang="en-US" b="0">
                          <a:latin typeface="Cambria" panose="02040503050406030204" pitchFamily="18" charset="0"/>
                          <a:ea typeface="Cambria" panose="02040503050406030204" pitchFamily="18" charset="0"/>
                        </a:rPr>
                        <a:t>Triggers the event when the user presses down a key on the keyboard.</a:t>
                      </a:r>
                    </a:p>
                  </a:txBody>
                  <a:tcPr anchor="ctr"/>
                </a:tc>
                <a:extLst>
                  <a:ext uri="{0D108BD9-81ED-4DB2-BD59-A6C34878D82A}">
                    <a16:rowId xmlns:a16="http://schemas.microsoft.com/office/drawing/2014/main" val="3340720382"/>
                  </a:ext>
                </a:extLst>
              </a:tr>
              <a:tr h="0">
                <a:tc>
                  <a:txBody>
                    <a:bodyPr/>
                    <a:lstStyle/>
                    <a:p>
                      <a:r>
                        <a:rPr lang="en-US" b="0" dirty="0" err="1">
                          <a:latin typeface="Cambria" panose="02040503050406030204" pitchFamily="18" charset="0"/>
                          <a:ea typeface="Cambria" panose="02040503050406030204" pitchFamily="18" charset="0"/>
                        </a:rPr>
                        <a:t>onkeypress</a:t>
                      </a:r>
                      <a:endParaRPr lang="en-US" b="0" dirty="0">
                        <a:latin typeface="Cambria" panose="02040503050406030204" pitchFamily="18" charset="0"/>
                        <a:ea typeface="Cambria" panose="02040503050406030204" pitchFamily="18" charset="0"/>
                      </a:endParaRPr>
                    </a:p>
                  </a:txBody>
                  <a:tcPr anchor="ctr"/>
                </a:tc>
                <a:tc>
                  <a:txBody>
                    <a:bodyPr/>
                    <a:lstStyle/>
                    <a:p>
                      <a:r>
                        <a:rPr lang="en-US" b="0" dirty="0">
                          <a:latin typeface="Cambria" panose="02040503050406030204" pitchFamily="18" charset="0"/>
                          <a:ea typeface="Cambria" panose="02040503050406030204" pitchFamily="18" charset="0"/>
                        </a:rPr>
                        <a:t>Trigger the event when the user presses the key which displays some character.</a:t>
                      </a:r>
                    </a:p>
                  </a:txBody>
                  <a:tcPr anchor="ctr"/>
                </a:tc>
                <a:extLst>
                  <a:ext uri="{0D108BD9-81ED-4DB2-BD59-A6C34878D82A}">
                    <a16:rowId xmlns:a16="http://schemas.microsoft.com/office/drawing/2014/main" val="1957622078"/>
                  </a:ext>
                </a:extLst>
              </a:tr>
              <a:tr h="0">
                <a:tc>
                  <a:txBody>
                    <a:bodyPr/>
                    <a:lstStyle/>
                    <a:p>
                      <a:r>
                        <a:rPr lang="en-US" b="0">
                          <a:latin typeface="Cambria" panose="02040503050406030204" pitchFamily="18" charset="0"/>
                          <a:ea typeface="Cambria" panose="02040503050406030204" pitchFamily="18" charset="0"/>
                        </a:rPr>
                        <a:t>onkeyup</a:t>
                      </a:r>
                    </a:p>
                  </a:txBody>
                  <a:tcPr anchor="ctr"/>
                </a:tc>
                <a:tc>
                  <a:txBody>
                    <a:bodyPr/>
                    <a:lstStyle/>
                    <a:p>
                      <a:r>
                        <a:rPr lang="en-US" b="0" dirty="0">
                          <a:latin typeface="Cambria" panose="02040503050406030204" pitchFamily="18" charset="0"/>
                          <a:ea typeface="Cambria" panose="02040503050406030204" pitchFamily="18" charset="0"/>
                        </a:rPr>
                        <a:t>Trigger the event when the user releases the currently pressed key. </a:t>
                      </a:r>
                    </a:p>
                  </a:txBody>
                  <a:tcPr anchor="ctr"/>
                </a:tc>
                <a:extLst>
                  <a:ext uri="{0D108BD9-81ED-4DB2-BD59-A6C34878D82A}">
                    <a16:rowId xmlns:a16="http://schemas.microsoft.com/office/drawing/2014/main" val="3732132999"/>
                  </a:ext>
                </a:extLst>
              </a:tr>
            </a:tbl>
          </a:graphicData>
        </a:graphic>
      </p:graphicFrame>
    </p:spTree>
    <p:extLst>
      <p:ext uri="{BB962C8B-B14F-4D97-AF65-F5344CB8AC3E}">
        <p14:creationId xmlns:p14="http://schemas.microsoft.com/office/powerpoint/2010/main" val="311799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Example</a:t>
            </a:r>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&lt;!DOCTYPE html&gt;</a:t>
            </a:r>
          </a:p>
          <a:p>
            <a:r>
              <a:rPr lang="en-US" dirty="0">
                <a:solidFill>
                  <a:schemeClr val="accent6">
                    <a:lumMod val="75000"/>
                  </a:schemeClr>
                </a:solidFill>
              </a:rPr>
              <a:t>&lt;html&gt;</a:t>
            </a:r>
          </a:p>
          <a:p>
            <a:r>
              <a:rPr lang="en-US" dirty="0">
                <a:solidFill>
                  <a:schemeClr val="accent6">
                    <a:lumMod val="75000"/>
                  </a:schemeClr>
                </a:solidFill>
              </a:rPr>
              <a:t>&lt;body&gt;</a:t>
            </a:r>
          </a:p>
          <a:p>
            <a:endParaRPr lang="en-US" dirty="0">
              <a:solidFill>
                <a:schemeClr val="accent6">
                  <a:lumMod val="75000"/>
                </a:schemeClr>
              </a:solidFill>
            </a:endParaRPr>
          </a:p>
          <a:p>
            <a:r>
              <a:rPr lang="en-US" dirty="0">
                <a:solidFill>
                  <a:schemeClr val="accent6">
                    <a:lumMod val="75000"/>
                  </a:schemeClr>
                </a:solidFill>
              </a:rPr>
              <a:t>&lt;p&gt;A function is triggered when the user is pressing a key in the input field.&lt;/p&gt;</a:t>
            </a:r>
          </a:p>
          <a:p>
            <a:endParaRPr lang="en-US" dirty="0">
              <a:solidFill>
                <a:schemeClr val="accent6">
                  <a:lumMod val="75000"/>
                </a:schemeClr>
              </a:solidFill>
            </a:endParaRPr>
          </a:p>
          <a:p>
            <a:r>
              <a:rPr lang="en-US" dirty="0">
                <a:solidFill>
                  <a:schemeClr val="accent6">
                    <a:lumMod val="75000"/>
                  </a:schemeClr>
                </a:solidFill>
              </a:rPr>
              <a:t>&lt;input type="text" </a:t>
            </a:r>
            <a:r>
              <a:rPr lang="en-US" dirty="0" err="1">
                <a:solidFill>
                  <a:schemeClr val="accent6">
                    <a:lumMod val="75000"/>
                  </a:schemeClr>
                </a:solidFill>
              </a:rPr>
              <a:t>onkeypress</a:t>
            </a:r>
            <a:r>
              <a:rPr lang="en-US" dirty="0">
                <a:solidFill>
                  <a:schemeClr val="accent6">
                    <a:lumMod val="75000"/>
                  </a:schemeClr>
                </a:solidFill>
              </a:rPr>
              <a:t>="</a:t>
            </a:r>
            <a:r>
              <a:rPr lang="en-US" dirty="0" err="1">
                <a:solidFill>
                  <a:schemeClr val="accent6">
                    <a:lumMod val="75000"/>
                  </a:schemeClr>
                </a:solidFill>
              </a:rPr>
              <a:t>myFunction</a:t>
            </a:r>
            <a:r>
              <a:rPr lang="en-US" dirty="0">
                <a:solidFill>
                  <a:schemeClr val="accent6">
                    <a:lumMod val="75000"/>
                  </a:schemeClr>
                </a:solidFill>
              </a:rPr>
              <a:t>()"&gt;</a:t>
            </a:r>
          </a:p>
          <a:p>
            <a:endParaRPr lang="en-US" dirty="0">
              <a:solidFill>
                <a:schemeClr val="accent6">
                  <a:lumMod val="75000"/>
                </a:schemeClr>
              </a:solidFill>
            </a:endParaRPr>
          </a:p>
          <a:p>
            <a:r>
              <a:rPr lang="en-US" dirty="0">
                <a:solidFill>
                  <a:schemeClr val="accent6">
                    <a:lumMod val="75000"/>
                  </a:schemeClr>
                </a:solidFill>
              </a:rPr>
              <a:t>&lt;script&gt;</a:t>
            </a:r>
          </a:p>
          <a:p>
            <a:r>
              <a:rPr lang="en-US" dirty="0">
                <a:solidFill>
                  <a:schemeClr val="accent6">
                    <a:lumMod val="75000"/>
                  </a:schemeClr>
                </a:solidFill>
              </a:rPr>
              <a:t>function </a:t>
            </a:r>
            <a:r>
              <a:rPr lang="en-US" dirty="0" err="1">
                <a:solidFill>
                  <a:schemeClr val="accent6">
                    <a:lumMod val="75000"/>
                  </a:schemeClr>
                </a:solidFill>
              </a:rPr>
              <a:t>myFunction</a:t>
            </a:r>
            <a:r>
              <a:rPr lang="en-US" dirty="0">
                <a:solidFill>
                  <a:schemeClr val="accent6">
                    <a:lumMod val="75000"/>
                  </a:schemeClr>
                </a:solidFill>
              </a:rPr>
              <a:t>() {</a:t>
            </a:r>
          </a:p>
          <a:p>
            <a:r>
              <a:rPr lang="en-US" dirty="0">
                <a:solidFill>
                  <a:schemeClr val="accent6">
                    <a:lumMod val="75000"/>
                  </a:schemeClr>
                </a:solidFill>
              </a:rPr>
              <a:t>  alert("You pressed a key inside the input field");</a:t>
            </a:r>
          </a:p>
          <a:p>
            <a:r>
              <a:rPr lang="en-US" dirty="0">
                <a:solidFill>
                  <a:schemeClr val="accent6">
                    <a:lumMod val="75000"/>
                  </a:schemeClr>
                </a:solidFill>
              </a:rPr>
              <a:t>}</a:t>
            </a:r>
          </a:p>
          <a:p>
            <a:r>
              <a:rPr lang="en-US" dirty="0">
                <a:solidFill>
                  <a:schemeClr val="accent6">
                    <a:lumMod val="75000"/>
                  </a:schemeClr>
                </a:solidFill>
              </a:rPr>
              <a:t>&lt;/script&gt;</a:t>
            </a:r>
          </a:p>
          <a:p>
            <a:endParaRPr lang="en-US" dirty="0">
              <a:solidFill>
                <a:schemeClr val="accent6">
                  <a:lumMod val="75000"/>
                </a:schemeClr>
              </a:solidFill>
            </a:endParaRPr>
          </a:p>
          <a:p>
            <a:r>
              <a:rPr lang="en-US" dirty="0">
                <a:solidFill>
                  <a:schemeClr val="accent6">
                    <a:lumMod val="75000"/>
                  </a:schemeClr>
                </a:solidFill>
              </a:rPr>
              <a:t>&lt;/body&gt;</a:t>
            </a:r>
          </a:p>
          <a:p>
            <a:r>
              <a:rPr lang="en-US" dirty="0">
                <a:solidFill>
                  <a:schemeClr val="accent6">
                    <a:lumMod val="75000"/>
                  </a:schemeClr>
                </a:solidFill>
              </a:rPr>
              <a:t>&lt;/html&gt;</a:t>
            </a:r>
          </a:p>
          <a:p>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138</a:t>
            </a:fld>
            <a:endParaRPr lang="en-IN" dirty="0"/>
          </a:p>
        </p:txBody>
      </p:sp>
    </p:spTree>
    <p:extLst>
      <p:ext uri="{BB962C8B-B14F-4D97-AF65-F5344CB8AC3E}">
        <p14:creationId xmlns:p14="http://schemas.microsoft.com/office/powerpoint/2010/main" val="28241576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 Attributes</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47339288"/>
              </p:ext>
            </p:extLst>
          </p:nvPr>
        </p:nvGraphicFramePr>
        <p:xfrm>
          <a:off x="3968886" y="863792"/>
          <a:ext cx="7286016" cy="5166859"/>
        </p:xfrm>
        <a:graphic>
          <a:graphicData uri="http://schemas.openxmlformats.org/drawingml/2006/table">
            <a:tbl>
              <a:tblPr firstRow="1" firstCol="1" lastRow="1" lastCol="1">
                <a:tableStyleId>{3C2FFA5D-87B4-456A-9821-1D502468CF0F}</a:tableStyleId>
              </a:tblPr>
              <a:tblGrid>
                <a:gridCol w="1751605">
                  <a:extLst>
                    <a:ext uri="{9D8B030D-6E8A-4147-A177-3AD203B41FA5}">
                      <a16:colId xmlns:a16="http://schemas.microsoft.com/office/drawing/2014/main" val="1299450536"/>
                    </a:ext>
                  </a:extLst>
                </a:gridCol>
                <a:gridCol w="5534411">
                  <a:extLst>
                    <a:ext uri="{9D8B030D-6E8A-4147-A177-3AD203B41FA5}">
                      <a16:colId xmlns:a16="http://schemas.microsoft.com/office/drawing/2014/main" val="1559935981"/>
                    </a:ext>
                  </a:extLst>
                </a:gridCol>
              </a:tblGrid>
              <a:tr h="292644">
                <a:tc>
                  <a:txBody>
                    <a:bodyPr/>
                    <a:lstStyle/>
                    <a:p>
                      <a:r>
                        <a:rPr lang="en-US" sz="1500" dirty="0">
                          <a:latin typeface="Cambria" panose="02040503050406030204" pitchFamily="18" charset="0"/>
                          <a:ea typeface="Cambria" panose="02040503050406030204" pitchFamily="18" charset="0"/>
                        </a:rPr>
                        <a:t>Attribute</a:t>
                      </a:r>
                    </a:p>
                  </a:txBody>
                  <a:tcPr marL="73161" marR="73161" marT="36581" marB="36581" anchor="ctr"/>
                </a:tc>
                <a:tc>
                  <a:txBody>
                    <a:bodyPr/>
                    <a:lstStyle/>
                    <a:p>
                      <a:r>
                        <a:rPr lang="en-US" sz="1500">
                          <a:latin typeface="Cambria" panose="02040503050406030204" pitchFamily="18" charset="0"/>
                          <a:ea typeface="Cambria" panose="02040503050406030204" pitchFamily="18" charset="0"/>
                        </a:rPr>
                        <a:t>Description</a:t>
                      </a:r>
                    </a:p>
                  </a:txBody>
                  <a:tcPr marL="73161" marR="73161" marT="36581" marB="36581" anchor="ctr"/>
                </a:tc>
                <a:extLst>
                  <a:ext uri="{0D108BD9-81ED-4DB2-BD59-A6C34878D82A}">
                    <a16:rowId xmlns:a16="http://schemas.microsoft.com/office/drawing/2014/main" val="4004576635"/>
                  </a:ext>
                </a:extLst>
              </a:tr>
              <a:tr h="512127">
                <a:tc>
                  <a:txBody>
                    <a:bodyPr/>
                    <a:lstStyle/>
                    <a:p>
                      <a:r>
                        <a:rPr lang="en-US" sz="1500" b="0" dirty="0" err="1">
                          <a:latin typeface="Cambria" panose="02040503050406030204" pitchFamily="18" charset="0"/>
                          <a:ea typeface="Cambria" panose="02040503050406030204" pitchFamily="18" charset="0"/>
                        </a:rPr>
                        <a:t>onclick</a:t>
                      </a:r>
                      <a:endParaRPr lang="en-US" sz="1500" b="0" dirty="0">
                        <a:latin typeface="Cambria" panose="02040503050406030204" pitchFamily="18" charset="0"/>
                        <a:ea typeface="Cambria" panose="02040503050406030204" pitchFamily="18" charset="0"/>
                      </a:endParaRPr>
                    </a:p>
                  </a:txBody>
                  <a:tcPr marL="73161" marR="73161" marT="36581" marB="36581" anchor="ctr"/>
                </a:tc>
                <a:tc>
                  <a:txBody>
                    <a:bodyPr/>
                    <a:lstStyle/>
                    <a:p>
                      <a:r>
                        <a:rPr lang="en-US" sz="1500" b="0">
                          <a:latin typeface="Cambria" panose="02040503050406030204" pitchFamily="18" charset="0"/>
                          <a:ea typeface="Cambria" panose="02040503050406030204" pitchFamily="18" charset="0"/>
                        </a:rPr>
                        <a:t>Trigger the event when the mouse clicks on the element.</a:t>
                      </a:r>
                    </a:p>
                  </a:txBody>
                  <a:tcPr marL="73161" marR="73161" marT="36581" marB="36581" anchor="ctr"/>
                </a:tc>
                <a:extLst>
                  <a:ext uri="{0D108BD9-81ED-4DB2-BD59-A6C34878D82A}">
                    <a16:rowId xmlns:a16="http://schemas.microsoft.com/office/drawing/2014/main" val="2129331220"/>
                  </a:ext>
                </a:extLst>
              </a:tr>
              <a:tr h="512127">
                <a:tc>
                  <a:txBody>
                    <a:bodyPr/>
                    <a:lstStyle/>
                    <a:p>
                      <a:r>
                        <a:rPr lang="en-US" sz="1500" b="0" dirty="0" err="1">
                          <a:latin typeface="Cambria" panose="02040503050406030204" pitchFamily="18" charset="0"/>
                          <a:ea typeface="Cambria" panose="02040503050406030204" pitchFamily="18" charset="0"/>
                        </a:rPr>
                        <a:t>ondblclick</a:t>
                      </a:r>
                      <a:endParaRPr lang="en-US" sz="1500" b="0" dirty="0">
                        <a:latin typeface="Cambria" panose="02040503050406030204" pitchFamily="18" charset="0"/>
                        <a:ea typeface="Cambria" panose="02040503050406030204" pitchFamily="18" charset="0"/>
                      </a:endParaRP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 the event when mouse double-click occurs on the element.</a:t>
                      </a:r>
                    </a:p>
                  </a:txBody>
                  <a:tcPr marL="73161" marR="73161" marT="36581" marB="36581" anchor="ctr"/>
                </a:tc>
                <a:extLst>
                  <a:ext uri="{0D108BD9-81ED-4DB2-BD59-A6C34878D82A}">
                    <a16:rowId xmlns:a16="http://schemas.microsoft.com/office/drawing/2014/main" val="3110878879"/>
                  </a:ext>
                </a:extLst>
              </a:tr>
              <a:tr h="512127">
                <a:tc>
                  <a:txBody>
                    <a:bodyPr/>
                    <a:lstStyle/>
                    <a:p>
                      <a:r>
                        <a:rPr lang="en-US" sz="1500" b="0" dirty="0" err="1">
                          <a:latin typeface="Cambria" panose="02040503050406030204" pitchFamily="18" charset="0"/>
                          <a:ea typeface="Cambria" panose="02040503050406030204" pitchFamily="18" charset="0"/>
                        </a:rPr>
                        <a:t>onmousedown</a:t>
                      </a:r>
                      <a:endParaRPr lang="en-US" sz="1500" b="0" dirty="0">
                        <a:latin typeface="Cambria" panose="02040503050406030204" pitchFamily="18" charset="0"/>
                        <a:ea typeface="Cambria" panose="02040503050406030204" pitchFamily="18" charset="0"/>
                      </a:endParaRP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 the event when the mouse button is pressed on the element.</a:t>
                      </a:r>
                    </a:p>
                  </a:txBody>
                  <a:tcPr marL="73161" marR="73161" marT="36581" marB="36581" anchor="ctr"/>
                </a:tc>
                <a:extLst>
                  <a:ext uri="{0D108BD9-81ED-4DB2-BD59-A6C34878D82A}">
                    <a16:rowId xmlns:a16="http://schemas.microsoft.com/office/drawing/2014/main" val="3014190041"/>
                  </a:ext>
                </a:extLst>
              </a:tr>
              <a:tr h="512127">
                <a:tc>
                  <a:txBody>
                    <a:bodyPr/>
                    <a:lstStyle/>
                    <a:p>
                      <a:r>
                        <a:rPr lang="en-US" sz="1500" b="0" dirty="0" err="1">
                          <a:latin typeface="Cambria" panose="02040503050406030204" pitchFamily="18" charset="0"/>
                          <a:ea typeface="Cambria" panose="02040503050406030204" pitchFamily="18" charset="0"/>
                        </a:rPr>
                        <a:t>onmousemove</a:t>
                      </a:r>
                      <a:endParaRPr lang="en-US" sz="1500" b="0" dirty="0">
                        <a:latin typeface="Cambria" panose="02040503050406030204" pitchFamily="18" charset="0"/>
                        <a:ea typeface="Cambria" panose="02040503050406030204" pitchFamily="18" charset="0"/>
                      </a:endParaRP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 the event when the mouse pointer moves over the element.</a:t>
                      </a:r>
                    </a:p>
                  </a:txBody>
                  <a:tcPr marL="73161" marR="73161" marT="36581" marB="36581" anchor="ctr"/>
                </a:tc>
                <a:extLst>
                  <a:ext uri="{0D108BD9-81ED-4DB2-BD59-A6C34878D82A}">
                    <a16:rowId xmlns:a16="http://schemas.microsoft.com/office/drawing/2014/main" val="1721767717"/>
                  </a:ext>
                </a:extLst>
              </a:tr>
              <a:tr h="512127">
                <a:tc>
                  <a:txBody>
                    <a:bodyPr/>
                    <a:lstStyle/>
                    <a:p>
                      <a:r>
                        <a:rPr lang="en-US" sz="1500" b="0" dirty="0" err="1">
                          <a:latin typeface="Cambria" panose="02040503050406030204" pitchFamily="18" charset="0"/>
                          <a:ea typeface="Cambria" panose="02040503050406030204" pitchFamily="18" charset="0"/>
                        </a:rPr>
                        <a:t>onmouseout</a:t>
                      </a:r>
                      <a:endParaRPr lang="en-US" sz="1500" b="0" dirty="0">
                        <a:latin typeface="Cambria" panose="02040503050406030204" pitchFamily="18" charset="0"/>
                        <a:ea typeface="Cambria" panose="02040503050406030204" pitchFamily="18" charset="0"/>
                      </a:endParaRP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 the event when the mouse moves outside the element.</a:t>
                      </a:r>
                    </a:p>
                  </a:txBody>
                  <a:tcPr marL="73161" marR="73161" marT="36581" marB="36581" anchor="ctr"/>
                </a:tc>
                <a:extLst>
                  <a:ext uri="{0D108BD9-81ED-4DB2-BD59-A6C34878D82A}">
                    <a16:rowId xmlns:a16="http://schemas.microsoft.com/office/drawing/2014/main" val="1211001149"/>
                  </a:ext>
                </a:extLst>
              </a:tr>
              <a:tr h="512127">
                <a:tc>
                  <a:txBody>
                    <a:bodyPr/>
                    <a:lstStyle/>
                    <a:p>
                      <a:r>
                        <a:rPr lang="en-US" sz="1500" b="0">
                          <a:latin typeface="Cambria" panose="02040503050406030204" pitchFamily="18" charset="0"/>
                          <a:ea typeface="Cambria" panose="02040503050406030204" pitchFamily="18" charset="0"/>
                        </a:rPr>
                        <a:t>onmouseover</a:t>
                      </a: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 the event when the mouse moves onto the element.</a:t>
                      </a:r>
                    </a:p>
                  </a:txBody>
                  <a:tcPr marL="73161" marR="73161" marT="36581" marB="36581" anchor="ctr"/>
                </a:tc>
                <a:extLst>
                  <a:ext uri="{0D108BD9-81ED-4DB2-BD59-A6C34878D82A}">
                    <a16:rowId xmlns:a16="http://schemas.microsoft.com/office/drawing/2014/main" val="4087093086"/>
                  </a:ext>
                </a:extLst>
              </a:tr>
              <a:tr h="512127">
                <a:tc>
                  <a:txBody>
                    <a:bodyPr/>
                    <a:lstStyle/>
                    <a:p>
                      <a:r>
                        <a:rPr lang="en-US" sz="1500" b="0">
                          <a:latin typeface="Cambria" panose="02040503050406030204" pitchFamily="18" charset="0"/>
                          <a:ea typeface="Cambria" panose="02040503050406030204" pitchFamily="18" charset="0"/>
                        </a:rPr>
                        <a:t>onmouseup</a:t>
                      </a: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 the event when the mouse button is released.</a:t>
                      </a:r>
                    </a:p>
                  </a:txBody>
                  <a:tcPr marL="73161" marR="73161" marT="36581" marB="36581" anchor="ctr"/>
                </a:tc>
                <a:extLst>
                  <a:ext uri="{0D108BD9-81ED-4DB2-BD59-A6C34878D82A}">
                    <a16:rowId xmlns:a16="http://schemas.microsoft.com/office/drawing/2014/main" val="2780432797"/>
                  </a:ext>
                </a:extLst>
              </a:tr>
              <a:tr h="512127">
                <a:tc>
                  <a:txBody>
                    <a:bodyPr/>
                    <a:lstStyle/>
                    <a:p>
                      <a:r>
                        <a:rPr lang="en-US" sz="1500" b="0">
                          <a:latin typeface="Cambria" panose="02040503050406030204" pitchFamily="18" charset="0"/>
                          <a:ea typeface="Cambria" panose="02040503050406030204" pitchFamily="18" charset="0"/>
                        </a:rPr>
                        <a:t>onmousewheel</a:t>
                      </a: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Deprecated. Use the </a:t>
                      </a:r>
                      <a:r>
                        <a:rPr lang="en-US" sz="1500" b="0" dirty="0" err="1">
                          <a:latin typeface="Cambria" panose="02040503050406030204" pitchFamily="18" charset="0"/>
                          <a:ea typeface="Cambria" panose="02040503050406030204" pitchFamily="18" charset="0"/>
                        </a:rPr>
                        <a:t>onwheel</a:t>
                      </a:r>
                      <a:r>
                        <a:rPr lang="en-US" sz="1500" b="0" dirty="0">
                          <a:latin typeface="Cambria" panose="02040503050406030204" pitchFamily="18" charset="0"/>
                          <a:ea typeface="Cambria" panose="02040503050406030204" pitchFamily="18" charset="0"/>
                        </a:rPr>
                        <a:t> attribute.</a:t>
                      </a:r>
                    </a:p>
                  </a:txBody>
                  <a:tcPr marL="73161" marR="73161" marT="36581" marB="36581" anchor="ctr"/>
                </a:tc>
                <a:extLst>
                  <a:ext uri="{0D108BD9-81ED-4DB2-BD59-A6C34878D82A}">
                    <a16:rowId xmlns:a16="http://schemas.microsoft.com/office/drawing/2014/main" val="1843678364"/>
                  </a:ext>
                </a:extLst>
              </a:tr>
              <a:tr h="731611">
                <a:tc>
                  <a:txBody>
                    <a:bodyPr/>
                    <a:lstStyle/>
                    <a:p>
                      <a:r>
                        <a:rPr lang="en-US" sz="1500" b="0">
                          <a:latin typeface="Cambria" panose="02040503050406030204" pitchFamily="18" charset="0"/>
                          <a:ea typeface="Cambria" panose="02040503050406030204" pitchFamily="18" charset="0"/>
                        </a:rPr>
                        <a:t>onwheel</a:t>
                      </a:r>
                    </a:p>
                  </a:txBody>
                  <a:tcPr marL="73161" marR="73161" marT="36581" marB="36581" anchor="ctr"/>
                </a:tc>
                <a:tc>
                  <a:txBody>
                    <a:bodyPr/>
                    <a:lstStyle/>
                    <a:p>
                      <a:r>
                        <a:rPr lang="en-US" sz="1500" b="0" dirty="0">
                          <a:latin typeface="Cambria" panose="02040503050406030204" pitchFamily="18" charset="0"/>
                          <a:ea typeface="Cambria" panose="02040503050406030204" pitchFamily="18" charset="0"/>
                        </a:rPr>
                        <a:t>Trigger the event when the mouse wheel rolls up or down on the element</a:t>
                      </a:r>
                    </a:p>
                  </a:txBody>
                  <a:tcPr marL="73161" marR="73161" marT="36581" marB="36581" anchor="ctr"/>
                </a:tc>
                <a:extLst>
                  <a:ext uri="{0D108BD9-81ED-4DB2-BD59-A6C34878D82A}">
                    <a16:rowId xmlns:a16="http://schemas.microsoft.com/office/drawing/2014/main" val="1089806563"/>
                  </a:ext>
                </a:extLst>
              </a:tr>
            </a:tbl>
          </a:graphicData>
        </a:graphic>
      </p:graphicFrame>
      <p:sp>
        <p:nvSpPr>
          <p:cNvPr id="4" name="Slide Number Placeholder 3"/>
          <p:cNvSpPr>
            <a:spLocks noGrp="1"/>
          </p:cNvSpPr>
          <p:nvPr>
            <p:ph type="sldNum" sz="quarter" idx="12"/>
          </p:nvPr>
        </p:nvSpPr>
        <p:spPr/>
        <p:txBody>
          <a:bodyPr/>
          <a:lstStyle/>
          <a:p>
            <a:fld id="{9C11CE39-2868-44A2-A0C6-827D458F7A8B}" type="slidenum">
              <a:rPr lang="en-IN" smtClean="0"/>
              <a:pPr/>
              <a:t>139</a:t>
            </a:fld>
            <a:endParaRPr lang="en-IN" dirty="0"/>
          </a:p>
        </p:txBody>
      </p:sp>
    </p:spTree>
    <p:extLst>
      <p:ext uri="{BB962C8B-B14F-4D97-AF65-F5344CB8AC3E}">
        <p14:creationId xmlns:p14="http://schemas.microsoft.com/office/powerpoint/2010/main" val="402889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68510959"/>
              </p:ext>
            </p:extLst>
          </p:nvPr>
        </p:nvGraphicFramePr>
        <p:xfrm>
          <a:off x="3813242" y="863600"/>
          <a:ext cx="7607030" cy="5732831"/>
        </p:xfrm>
        <a:graphic>
          <a:graphicData uri="http://schemas.openxmlformats.org/drawingml/2006/table">
            <a:tbl>
              <a:tblPr firstRow="1" firstCol="1" lastRow="1" lastCol="1">
                <a:tableStyleId>{3C2FFA5D-87B4-456A-9821-1D502468CF0F}</a:tableStyleId>
              </a:tblPr>
              <a:tblGrid>
                <a:gridCol w="398835">
                  <a:extLst>
                    <a:ext uri="{9D8B030D-6E8A-4147-A177-3AD203B41FA5}">
                      <a16:colId xmlns:a16="http://schemas.microsoft.com/office/drawing/2014/main" val="4231461087"/>
                    </a:ext>
                  </a:extLst>
                </a:gridCol>
                <a:gridCol w="7208195">
                  <a:extLst>
                    <a:ext uri="{9D8B030D-6E8A-4147-A177-3AD203B41FA5}">
                      <a16:colId xmlns:a16="http://schemas.microsoft.com/office/drawing/2014/main" val="1757571855"/>
                    </a:ext>
                  </a:extLst>
                </a:gridCol>
              </a:tblGrid>
              <a:tr h="128837">
                <a:tc>
                  <a:txBody>
                    <a:bodyPr/>
                    <a:lstStyle/>
                    <a:p>
                      <a:r>
                        <a:rPr lang="en-US" sz="1400" b="1" dirty="0">
                          <a:latin typeface="Cambria" panose="02040503050406030204" pitchFamily="18" charset="0"/>
                          <a:ea typeface="Cambria" panose="02040503050406030204" pitchFamily="18" charset="0"/>
                        </a:rPr>
                        <a:t>S.N.</a:t>
                      </a:r>
                    </a:p>
                  </a:txBody>
                  <a:tcPr marL="32209" marR="32209" marT="16105" marB="16105" anchor="ctr"/>
                </a:tc>
                <a:tc>
                  <a:txBody>
                    <a:bodyPr/>
                    <a:lstStyle/>
                    <a:p>
                      <a:r>
                        <a:rPr lang="en-US" sz="1400" b="1" dirty="0">
                          <a:latin typeface="Cambria" panose="02040503050406030204" pitchFamily="18" charset="0"/>
                          <a:ea typeface="Cambria" panose="02040503050406030204" pitchFamily="18" charset="0"/>
                        </a:rPr>
                        <a:t>Web Server Description</a:t>
                      </a:r>
                    </a:p>
                  </a:txBody>
                  <a:tcPr marL="32209" marR="32209" marT="16105" marB="16105" anchor="ctr"/>
                </a:tc>
                <a:extLst>
                  <a:ext uri="{0D108BD9-81ED-4DB2-BD59-A6C34878D82A}">
                    <a16:rowId xmlns:a16="http://schemas.microsoft.com/office/drawing/2014/main" val="1146378086"/>
                  </a:ext>
                </a:extLst>
              </a:tr>
              <a:tr h="1095115">
                <a:tc>
                  <a:txBody>
                    <a:bodyPr/>
                    <a:lstStyle/>
                    <a:p>
                      <a:r>
                        <a:rPr lang="en-US" sz="1400" b="0" dirty="0">
                          <a:latin typeface="Cambria" panose="02040503050406030204" pitchFamily="18" charset="0"/>
                          <a:ea typeface="Cambria" panose="02040503050406030204" pitchFamily="18" charset="0"/>
                        </a:rPr>
                        <a:t>1</a:t>
                      </a:r>
                    </a:p>
                  </a:txBody>
                  <a:tcPr marL="32209" marR="32209" marT="16105" marB="16105" anchor="ctr"/>
                </a:tc>
                <a:tc>
                  <a:txBody>
                    <a:bodyPr/>
                    <a:lstStyle/>
                    <a:p>
                      <a:r>
                        <a:rPr lang="en-US" sz="1400" b="1" dirty="0">
                          <a:latin typeface="Cambria" panose="02040503050406030204" pitchFamily="18" charset="0"/>
                          <a:ea typeface="Cambria" panose="02040503050406030204" pitchFamily="18" charset="0"/>
                        </a:rPr>
                        <a:t>Apache HTTP Server</a:t>
                      </a:r>
                      <a:br>
                        <a:rPr lang="en-US" sz="1400" b="0" dirty="0">
                          <a:latin typeface="Cambria" panose="02040503050406030204" pitchFamily="18" charset="0"/>
                          <a:ea typeface="Cambria" panose="02040503050406030204" pitchFamily="18" charset="0"/>
                        </a:rPr>
                      </a:br>
                      <a:r>
                        <a:rPr lang="en-US" sz="1400" b="0" dirty="0">
                          <a:latin typeface="Cambria" panose="02040503050406030204" pitchFamily="18" charset="0"/>
                          <a:ea typeface="Cambria" panose="02040503050406030204" pitchFamily="18" charset="0"/>
                        </a:rPr>
                        <a:t>This is the most popular web server in the world developed by the Apache Software Foundation. Apache web server is an open source software and can be installed on almost all operating systems including Linux, UNIX, Windows, FreeBSD, Mac OS X and more. About 60% of the web server machines run the Apache Web Server.</a:t>
                      </a:r>
                    </a:p>
                  </a:txBody>
                  <a:tcPr marL="32209" marR="32209" marT="16105" marB="16105" anchor="ctr"/>
                </a:tc>
                <a:extLst>
                  <a:ext uri="{0D108BD9-81ED-4DB2-BD59-A6C34878D82A}">
                    <a16:rowId xmlns:a16="http://schemas.microsoft.com/office/drawing/2014/main" val="965518648"/>
                  </a:ext>
                </a:extLst>
              </a:tr>
              <a:tr h="1191743">
                <a:tc>
                  <a:txBody>
                    <a:bodyPr/>
                    <a:lstStyle/>
                    <a:p>
                      <a:r>
                        <a:rPr lang="en-US" sz="1400" b="0">
                          <a:latin typeface="Cambria" panose="02040503050406030204" pitchFamily="18" charset="0"/>
                          <a:ea typeface="Cambria" panose="02040503050406030204" pitchFamily="18" charset="0"/>
                        </a:rPr>
                        <a:t>2.</a:t>
                      </a:r>
                    </a:p>
                  </a:txBody>
                  <a:tcPr marL="32209" marR="32209" marT="16105" marB="16105" anchor="ctr"/>
                </a:tc>
                <a:tc>
                  <a:txBody>
                    <a:bodyPr/>
                    <a:lstStyle/>
                    <a:p>
                      <a:r>
                        <a:rPr lang="en-US" sz="1400" b="1" dirty="0">
                          <a:latin typeface="Cambria" panose="02040503050406030204" pitchFamily="18" charset="0"/>
                          <a:ea typeface="Cambria" panose="02040503050406030204" pitchFamily="18" charset="0"/>
                        </a:rPr>
                        <a:t>Internet Information Services (IIS)</a:t>
                      </a:r>
                      <a:br>
                        <a:rPr lang="en-US" sz="1400" b="0" dirty="0">
                          <a:latin typeface="Cambria" panose="02040503050406030204" pitchFamily="18" charset="0"/>
                          <a:ea typeface="Cambria" panose="02040503050406030204" pitchFamily="18" charset="0"/>
                        </a:rPr>
                      </a:br>
                      <a:r>
                        <a:rPr lang="en-US" sz="1400" b="0" dirty="0">
                          <a:latin typeface="Cambria" panose="02040503050406030204" pitchFamily="18" charset="0"/>
                          <a:ea typeface="Cambria" panose="02040503050406030204" pitchFamily="18" charset="0"/>
                        </a:rPr>
                        <a:t>The Internet Information Server (IIS) is a high performance Web Server from Microsoft. This web server runs on Windows NT/2000 and 2003 platforms (and may be on upcoming new Windows version also). IIS comes bundled with Windows NT/2000 and 2003; Because IIS is tightly integrated with the operating system so it is relatively easy to administer it.</a:t>
                      </a:r>
                    </a:p>
                  </a:txBody>
                  <a:tcPr marL="32209" marR="32209" marT="16105" marB="16105" anchor="ctr"/>
                </a:tc>
                <a:extLst>
                  <a:ext uri="{0D108BD9-81ED-4DB2-BD59-A6C34878D82A}">
                    <a16:rowId xmlns:a16="http://schemas.microsoft.com/office/drawing/2014/main" val="2874938155"/>
                  </a:ext>
                </a:extLst>
              </a:tr>
              <a:tr h="998488">
                <a:tc>
                  <a:txBody>
                    <a:bodyPr/>
                    <a:lstStyle/>
                    <a:p>
                      <a:r>
                        <a:rPr lang="en-US" sz="1400" b="0">
                          <a:latin typeface="Cambria" panose="02040503050406030204" pitchFamily="18" charset="0"/>
                          <a:ea typeface="Cambria" panose="02040503050406030204" pitchFamily="18" charset="0"/>
                        </a:rPr>
                        <a:t>3.</a:t>
                      </a:r>
                    </a:p>
                  </a:txBody>
                  <a:tcPr marL="32209" marR="32209" marT="16105" marB="16105" anchor="ctr"/>
                </a:tc>
                <a:tc>
                  <a:txBody>
                    <a:bodyPr/>
                    <a:lstStyle/>
                    <a:p>
                      <a:r>
                        <a:rPr lang="en-US" sz="1400" b="1" dirty="0" err="1">
                          <a:latin typeface="Cambria" panose="02040503050406030204" pitchFamily="18" charset="0"/>
                          <a:ea typeface="Cambria" panose="02040503050406030204" pitchFamily="18" charset="0"/>
                        </a:rPr>
                        <a:t>Lighttpd</a:t>
                      </a:r>
                      <a:br>
                        <a:rPr lang="en-US" sz="1400" b="0" dirty="0">
                          <a:latin typeface="Cambria" panose="02040503050406030204" pitchFamily="18" charset="0"/>
                          <a:ea typeface="Cambria" panose="02040503050406030204" pitchFamily="18" charset="0"/>
                        </a:rPr>
                      </a:br>
                      <a:r>
                        <a:rPr lang="en-US" sz="1400" b="0" dirty="0">
                          <a:latin typeface="Cambria" panose="02040503050406030204" pitchFamily="18" charset="0"/>
                          <a:ea typeface="Cambria" panose="02040503050406030204" pitchFamily="18" charset="0"/>
                        </a:rPr>
                        <a:t>The </a:t>
                      </a:r>
                      <a:r>
                        <a:rPr lang="en-US" sz="1400" b="0" dirty="0" err="1">
                          <a:latin typeface="Cambria" panose="02040503050406030204" pitchFamily="18" charset="0"/>
                          <a:ea typeface="Cambria" panose="02040503050406030204" pitchFamily="18" charset="0"/>
                        </a:rPr>
                        <a:t>lighttpd</a:t>
                      </a:r>
                      <a:r>
                        <a:rPr lang="en-US" sz="1400" b="0" dirty="0">
                          <a:latin typeface="Cambria" panose="02040503050406030204" pitchFamily="18" charset="0"/>
                          <a:ea typeface="Cambria" panose="02040503050406030204" pitchFamily="18" charset="0"/>
                        </a:rPr>
                        <a:t>, pronounced </a:t>
                      </a:r>
                      <a:r>
                        <a:rPr lang="en-US" sz="1400" b="0" dirty="0" err="1">
                          <a:latin typeface="Cambria" panose="02040503050406030204" pitchFamily="18" charset="0"/>
                          <a:ea typeface="Cambria" panose="02040503050406030204" pitchFamily="18" charset="0"/>
                        </a:rPr>
                        <a:t>lighty</a:t>
                      </a:r>
                      <a:r>
                        <a:rPr lang="en-US" sz="1400" b="0" dirty="0">
                          <a:latin typeface="Cambria" panose="02040503050406030204" pitchFamily="18" charset="0"/>
                          <a:ea typeface="Cambria" panose="02040503050406030204" pitchFamily="18" charset="0"/>
                        </a:rPr>
                        <a:t> is also a free web server that is distributed with the FreeBSD operating system. This open source web server is fast, secure and consumes much less CPU power. </a:t>
                      </a:r>
                      <a:r>
                        <a:rPr lang="en-US" sz="1400" b="0" dirty="0" err="1">
                          <a:latin typeface="Cambria" panose="02040503050406030204" pitchFamily="18" charset="0"/>
                          <a:ea typeface="Cambria" panose="02040503050406030204" pitchFamily="18" charset="0"/>
                        </a:rPr>
                        <a:t>Lighttpd</a:t>
                      </a:r>
                      <a:r>
                        <a:rPr lang="en-US" sz="1400" b="0" dirty="0">
                          <a:latin typeface="Cambria" panose="02040503050406030204" pitchFamily="18" charset="0"/>
                          <a:ea typeface="Cambria" panose="02040503050406030204" pitchFamily="18" charset="0"/>
                        </a:rPr>
                        <a:t> can also run on Windows, Mac OS X, Linux and Solaris operating systems.</a:t>
                      </a:r>
                    </a:p>
                  </a:txBody>
                  <a:tcPr marL="32209" marR="32209" marT="16105" marB="16105" anchor="ctr"/>
                </a:tc>
                <a:extLst>
                  <a:ext uri="{0D108BD9-81ED-4DB2-BD59-A6C34878D82A}">
                    <a16:rowId xmlns:a16="http://schemas.microsoft.com/office/drawing/2014/main" val="1571105751"/>
                  </a:ext>
                </a:extLst>
              </a:tr>
              <a:tr h="1288371">
                <a:tc>
                  <a:txBody>
                    <a:bodyPr/>
                    <a:lstStyle/>
                    <a:p>
                      <a:r>
                        <a:rPr lang="en-US" sz="1400" b="0">
                          <a:latin typeface="Cambria" panose="02040503050406030204" pitchFamily="18" charset="0"/>
                          <a:ea typeface="Cambria" panose="02040503050406030204" pitchFamily="18" charset="0"/>
                        </a:rPr>
                        <a:t>4.</a:t>
                      </a:r>
                    </a:p>
                  </a:txBody>
                  <a:tcPr marL="32209" marR="32209" marT="16105" marB="16105" anchor="ctr"/>
                </a:tc>
                <a:tc>
                  <a:txBody>
                    <a:bodyPr/>
                    <a:lstStyle/>
                    <a:p>
                      <a:r>
                        <a:rPr lang="en-US" sz="1400" b="1" dirty="0">
                          <a:latin typeface="Cambria" panose="02040503050406030204" pitchFamily="18" charset="0"/>
                          <a:ea typeface="Cambria" panose="02040503050406030204" pitchFamily="18" charset="0"/>
                        </a:rPr>
                        <a:t>Sun Java System Web Server</a:t>
                      </a:r>
                      <a:br>
                        <a:rPr lang="en-US" sz="1400" b="0" dirty="0">
                          <a:latin typeface="Cambria" panose="02040503050406030204" pitchFamily="18" charset="0"/>
                          <a:ea typeface="Cambria" panose="02040503050406030204" pitchFamily="18" charset="0"/>
                        </a:rPr>
                      </a:br>
                      <a:r>
                        <a:rPr lang="en-US" sz="1400" b="0" dirty="0">
                          <a:latin typeface="Cambria" panose="02040503050406030204" pitchFamily="18" charset="0"/>
                          <a:ea typeface="Cambria" panose="02040503050406030204" pitchFamily="18" charset="0"/>
                        </a:rPr>
                        <a:t>This web server from Sun Microsystems is suited for medium and large web sites. Though the server is free it is not open source. It however, runs on Windows, Linux and UNIX platforms. The Sun Java System web server supports various languages, scripts and technologies required for Web 2.0 such as JSP, Java Servlets, PHP, Perl, Python, and Ruby on Rails, ASP and </a:t>
                      </a:r>
                      <a:r>
                        <a:rPr lang="en-US" sz="1400" b="0" dirty="0" err="1">
                          <a:latin typeface="Cambria" panose="02040503050406030204" pitchFamily="18" charset="0"/>
                          <a:ea typeface="Cambria" panose="02040503050406030204" pitchFamily="18" charset="0"/>
                        </a:rPr>
                        <a:t>Coldfusion</a:t>
                      </a:r>
                      <a:r>
                        <a:rPr lang="en-US" sz="1400" b="0" dirty="0">
                          <a:latin typeface="Cambria" panose="02040503050406030204" pitchFamily="18" charset="0"/>
                          <a:ea typeface="Cambria" panose="02040503050406030204" pitchFamily="18" charset="0"/>
                        </a:rPr>
                        <a:t> etc.</a:t>
                      </a:r>
                    </a:p>
                  </a:txBody>
                  <a:tcPr marL="32209" marR="32209" marT="16105" marB="16105" anchor="ctr"/>
                </a:tc>
                <a:extLst>
                  <a:ext uri="{0D108BD9-81ED-4DB2-BD59-A6C34878D82A}">
                    <a16:rowId xmlns:a16="http://schemas.microsoft.com/office/drawing/2014/main" val="3725956574"/>
                  </a:ext>
                </a:extLst>
              </a:tr>
              <a:tr h="418721">
                <a:tc>
                  <a:txBody>
                    <a:bodyPr/>
                    <a:lstStyle/>
                    <a:p>
                      <a:r>
                        <a:rPr lang="en-US" sz="1400" b="0">
                          <a:latin typeface="Cambria" panose="02040503050406030204" pitchFamily="18" charset="0"/>
                          <a:ea typeface="Cambria" panose="02040503050406030204" pitchFamily="18" charset="0"/>
                        </a:rPr>
                        <a:t>5.</a:t>
                      </a:r>
                    </a:p>
                  </a:txBody>
                  <a:tcPr marL="32209" marR="32209" marT="16105" marB="16105" anchor="ctr"/>
                </a:tc>
                <a:tc>
                  <a:txBody>
                    <a:bodyPr/>
                    <a:lstStyle/>
                    <a:p>
                      <a:r>
                        <a:rPr lang="en-US" sz="1400" b="1" dirty="0">
                          <a:latin typeface="Cambria" panose="02040503050406030204" pitchFamily="18" charset="0"/>
                          <a:ea typeface="Cambria" panose="02040503050406030204" pitchFamily="18" charset="0"/>
                        </a:rPr>
                        <a:t>Jigsaw Server</a:t>
                      </a:r>
                      <a:br>
                        <a:rPr lang="en-US" sz="1400" b="0" dirty="0">
                          <a:latin typeface="Cambria" panose="02040503050406030204" pitchFamily="18" charset="0"/>
                          <a:ea typeface="Cambria" panose="02040503050406030204" pitchFamily="18" charset="0"/>
                        </a:rPr>
                      </a:br>
                      <a:r>
                        <a:rPr lang="en-US" sz="1400" b="0" dirty="0">
                          <a:latin typeface="Cambria" panose="02040503050406030204" pitchFamily="18" charset="0"/>
                          <a:ea typeface="Cambria" panose="02040503050406030204" pitchFamily="18" charset="0"/>
                        </a:rPr>
                        <a:t>Jigsaw (W3C's Server) comes from the World Wide Web Consortium. It is open source and free and can run on various platforms like Linux, UNIX, Windows, and Mac OS X Free BSD etc. Jigsaw has been written in Java and can run CGI scripts and PHP programs.</a:t>
                      </a:r>
                    </a:p>
                  </a:txBody>
                  <a:tcPr marL="32209" marR="32209" marT="16105" marB="16105" anchor="ctr"/>
                </a:tc>
                <a:extLst>
                  <a:ext uri="{0D108BD9-81ED-4DB2-BD59-A6C34878D82A}">
                    <a16:rowId xmlns:a16="http://schemas.microsoft.com/office/drawing/2014/main" val="1355058191"/>
                  </a:ext>
                </a:extLst>
              </a:tr>
            </a:tbl>
          </a:graphicData>
        </a:graphic>
      </p:graphicFrame>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dirty="0"/>
          </a:p>
        </p:txBody>
      </p:sp>
    </p:spTree>
    <p:extLst>
      <p:ext uri="{BB962C8B-B14F-4D97-AF65-F5344CB8AC3E}">
        <p14:creationId xmlns:p14="http://schemas.microsoft.com/office/powerpoint/2010/main" val="99194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 Example</a:t>
            </a:r>
          </a:p>
        </p:txBody>
      </p:sp>
      <p:sp>
        <p:nvSpPr>
          <p:cNvPr id="3" name="Content Placeholder 2"/>
          <p:cNvSpPr>
            <a:spLocks noGrp="1"/>
          </p:cNvSpPr>
          <p:nvPr>
            <p:ph idx="1"/>
          </p:nvPr>
        </p:nvSpPr>
        <p:spPr/>
        <p:txBody>
          <a:bodyPr>
            <a:normAutofit fontScale="62500" lnSpcReduction="20000"/>
          </a:bodyPr>
          <a:lstStyle/>
          <a:p>
            <a:r>
              <a:rPr lang="en-US" dirty="0">
                <a:solidFill>
                  <a:schemeClr val="accent6">
                    <a:lumMod val="75000"/>
                  </a:schemeClr>
                </a:solidFill>
              </a:rPr>
              <a:t>&lt;!DOCTYPE html&gt;</a:t>
            </a:r>
          </a:p>
          <a:p>
            <a:r>
              <a:rPr lang="en-US" dirty="0">
                <a:solidFill>
                  <a:schemeClr val="accent6">
                    <a:lumMod val="75000"/>
                  </a:schemeClr>
                </a:solidFill>
              </a:rPr>
              <a:t>&lt;html&gt;</a:t>
            </a:r>
          </a:p>
          <a:p>
            <a:r>
              <a:rPr lang="en-US" dirty="0">
                <a:solidFill>
                  <a:schemeClr val="accent6">
                    <a:lumMod val="75000"/>
                  </a:schemeClr>
                </a:solidFill>
              </a:rPr>
              <a:t>&lt;body&gt;</a:t>
            </a:r>
          </a:p>
          <a:p>
            <a:endParaRPr lang="en-US" dirty="0">
              <a:solidFill>
                <a:schemeClr val="accent6">
                  <a:lumMod val="75000"/>
                </a:schemeClr>
              </a:solidFill>
            </a:endParaRPr>
          </a:p>
          <a:p>
            <a:r>
              <a:rPr lang="en-US" dirty="0">
                <a:solidFill>
                  <a:schemeClr val="accent6">
                    <a:lumMod val="75000"/>
                  </a:schemeClr>
                </a:solidFill>
              </a:rPr>
              <a:t>&lt;button </a:t>
            </a:r>
            <a:r>
              <a:rPr lang="en-US" dirty="0" err="1">
                <a:solidFill>
                  <a:schemeClr val="accent6">
                    <a:lumMod val="75000"/>
                  </a:schemeClr>
                </a:solidFill>
              </a:rPr>
              <a:t>ondblclick</a:t>
            </a:r>
            <a:r>
              <a:rPr lang="en-US" dirty="0">
                <a:solidFill>
                  <a:schemeClr val="accent6">
                    <a:lumMod val="75000"/>
                  </a:schemeClr>
                </a:solidFill>
              </a:rPr>
              <a:t>="</a:t>
            </a:r>
            <a:r>
              <a:rPr lang="en-US" dirty="0" err="1">
                <a:solidFill>
                  <a:schemeClr val="accent6">
                    <a:lumMod val="75000"/>
                  </a:schemeClr>
                </a:solidFill>
              </a:rPr>
              <a:t>myFunction</a:t>
            </a:r>
            <a:r>
              <a:rPr lang="en-US" dirty="0">
                <a:solidFill>
                  <a:schemeClr val="accent6">
                    <a:lumMod val="75000"/>
                  </a:schemeClr>
                </a:solidFill>
              </a:rPr>
              <a:t>()"&gt;Double-click me&lt;/button&gt;</a:t>
            </a:r>
          </a:p>
          <a:p>
            <a:endParaRPr lang="en-US" dirty="0">
              <a:solidFill>
                <a:schemeClr val="accent6">
                  <a:lumMod val="75000"/>
                </a:schemeClr>
              </a:solidFill>
            </a:endParaRPr>
          </a:p>
          <a:p>
            <a:r>
              <a:rPr lang="en-US" dirty="0">
                <a:solidFill>
                  <a:schemeClr val="accent6">
                    <a:lumMod val="75000"/>
                  </a:schemeClr>
                </a:solidFill>
              </a:rPr>
              <a:t>&lt;p id="demo"&gt;&lt;/p&gt;</a:t>
            </a:r>
          </a:p>
          <a:p>
            <a:endParaRPr lang="en-US" dirty="0">
              <a:solidFill>
                <a:schemeClr val="accent6">
                  <a:lumMod val="75000"/>
                </a:schemeClr>
              </a:solidFill>
            </a:endParaRPr>
          </a:p>
          <a:p>
            <a:r>
              <a:rPr lang="en-US" dirty="0">
                <a:solidFill>
                  <a:schemeClr val="accent6">
                    <a:lumMod val="75000"/>
                  </a:schemeClr>
                </a:solidFill>
              </a:rPr>
              <a:t>&lt;p&gt;A function is triggered when the button is double-clicked. The function outputs some text in a p element with id="demo".&lt;/p&gt;</a:t>
            </a:r>
          </a:p>
          <a:p>
            <a:endParaRPr lang="en-US" dirty="0">
              <a:solidFill>
                <a:schemeClr val="accent6">
                  <a:lumMod val="75000"/>
                </a:schemeClr>
              </a:solidFill>
            </a:endParaRPr>
          </a:p>
          <a:p>
            <a:r>
              <a:rPr lang="en-US" dirty="0">
                <a:solidFill>
                  <a:schemeClr val="accent6">
                    <a:lumMod val="75000"/>
                  </a:schemeClr>
                </a:solidFill>
              </a:rPr>
              <a:t>&lt;script&gt;</a:t>
            </a:r>
          </a:p>
          <a:p>
            <a:r>
              <a:rPr lang="en-US" dirty="0">
                <a:solidFill>
                  <a:schemeClr val="accent6">
                    <a:lumMod val="75000"/>
                  </a:schemeClr>
                </a:solidFill>
              </a:rPr>
              <a:t>function </a:t>
            </a:r>
            <a:r>
              <a:rPr lang="en-US" dirty="0" err="1">
                <a:solidFill>
                  <a:schemeClr val="accent6">
                    <a:lumMod val="75000"/>
                  </a:schemeClr>
                </a:solidFill>
              </a:rPr>
              <a:t>myFunction</a:t>
            </a:r>
            <a:r>
              <a:rPr lang="en-US" dirty="0">
                <a:solidFill>
                  <a:schemeClr val="accent6">
                    <a:lumMod val="75000"/>
                  </a:schemeClr>
                </a:solidFill>
              </a:rPr>
              <a:t>() {</a:t>
            </a:r>
          </a:p>
          <a:p>
            <a:r>
              <a:rPr lang="en-US" dirty="0">
                <a:solidFill>
                  <a:schemeClr val="accent6">
                    <a:lumMod val="75000"/>
                  </a:schemeClr>
                </a:solidFill>
              </a:rPr>
              <a:t>  </a:t>
            </a:r>
            <a:r>
              <a:rPr lang="en-US" dirty="0" err="1">
                <a:solidFill>
                  <a:schemeClr val="accent6">
                    <a:lumMod val="75000"/>
                  </a:schemeClr>
                </a:solidFill>
              </a:rPr>
              <a:t>document.getElementById</a:t>
            </a:r>
            <a:r>
              <a:rPr lang="en-US" dirty="0">
                <a:solidFill>
                  <a:schemeClr val="accent6">
                    <a:lumMod val="75000"/>
                  </a:schemeClr>
                </a:solidFill>
              </a:rPr>
              <a:t>("demo").</a:t>
            </a:r>
            <a:r>
              <a:rPr lang="en-US" dirty="0" err="1">
                <a:solidFill>
                  <a:schemeClr val="accent6">
                    <a:lumMod val="75000"/>
                  </a:schemeClr>
                </a:solidFill>
              </a:rPr>
              <a:t>innerHTML</a:t>
            </a:r>
            <a:r>
              <a:rPr lang="en-US" dirty="0">
                <a:solidFill>
                  <a:schemeClr val="accent6">
                    <a:lumMod val="75000"/>
                  </a:schemeClr>
                </a:solidFill>
              </a:rPr>
              <a:t> = "Hello World";</a:t>
            </a:r>
          </a:p>
          <a:p>
            <a:r>
              <a:rPr lang="en-US" dirty="0">
                <a:solidFill>
                  <a:schemeClr val="accent6">
                    <a:lumMod val="75000"/>
                  </a:schemeClr>
                </a:solidFill>
              </a:rPr>
              <a:t>}</a:t>
            </a:r>
          </a:p>
          <a:p>
            <a:r>
              <a:rPr lang="en-US" dirty="0">
                <a:solidFill>
                  <a:schemeClr val="accent6">
                    <a:lumMod val="75000"/>
                  </a:schemeClr>
                </a:solidFill>
              </a:rPr>
              <a:t>&lt;/script&gt;</a:t>
            </a:r>
          </a:p>
          <a:p>
            <a:endParaRPr lang="en-US" dirty="0">
              <a:solidFill>
                <a:schemeClr val="accent6">
                  <a:lumMod val="75000"/>
                </a:schemeClr>
              </a:solidFill>
            </a:endParaRPr>
          </a:p>
          <a:p>
            <a:r>
              <a:rPr lang="en-US" dirty="0">
                <a:solidFill>
                  <a:schemeClr val="accent6">
                    <a:lumMod val="75000"/>
                  </a:schemeClr>
                </a:solidFill>
              </a:rPr>
              <a:t>&lt;/body&gt;</a:t>
            </a:r>
          </a:p>
          <a:p>
            <a:r>
              <a:rPr lang="en-US" dirty="0">
                <a:solidFill>
                  <a:schemeClr val="accent6">
                    <a:lumMod val="75000"/>
                  </a:schemeClr>
                </a:solidFill>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140</a:t>
            </a:fld>
            <a:endParaRPr lang="en-IN" dirty="0"/>
          </a:p>
        </p:txBody>
      </p:sp>
    </p:spTree>
    <p:extLst>
      <p:ext uri="{BB962C8B-B14F-4D97-AF65-F5344CB8AC3E}">
        <p14:creationId xmlns:p14="http://schemas.microsoft.com/office/powerpoint/2010/main" val="9716007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Drag and Drop Event</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116310179"/>
              </p:ext>
            </p:extLst>
          </p:nvPr>
        </p:nvGraphicFramePr>
        <p:xfrm>
          <a:off x="3951287" y="1001076"/>
          <a:ext cx="7315200" cy="4835519"/>
        </p:xfrm>
        <a:graphic>
          <a:graphicData uri="http://schemas.openxmlformats.org/drawingml/2006/table">
            <a:tbl>
              <a:tblPr firstRow="1" firstCol="1" lastRow="1" lastCol="1">
                <a:tableStyleId>{3C2FFA5D-87B4-456A-9821-1D502468CF0F}</a:tableStyleId>
              </a:tblPr>
              <a:tblGrid>
                <a:gridCol w="1963130">
                  <a:extLst>
                    <a:ext uri="{9D8B030D-6E8A-4147-A177-3AD203B41FA5}">
                      <a16:colId xmlns:a16="http://schemas.microsoft.com/office/drawing/2014/main" val="3600054132"/>
                    </a:ext>
                  </a:extLst>
                </a:gridCol>
                <a:gridCol w="5352070">
                  <a:extLst>
                    <a:ext uri="{9D8B030D-6E8A-4147-A177-3AD203B41FA5}">
                      <a16:colId xmlns:a16="http://schemas.microsoft.com/office/drawing/2014/main" val="2442777482"/>
                    </a:ext>
                  </a:extLst>
                </a:gridCol>
              </a:tblGrid>
              <a:tr h="552631">
                <a:tc>
                  <a:txBody>
                    <a:bodyPr/>
                    <a:lstStyle/>
                    <a:p>
                      <a:r>
                        <a:rPr lang="en-US"/>
                        <a:t>Event Attribute</a:t>
                      </a:r>
                    </a:p>
                  </a:txBody>
                  <a:tcPr anchor="ctr"/>
                </a:tc>
                <a:tc>
                  <a:txBody>
                    <a:bodyPr/>
                    <a:lstStyle/>
                    <a:p>
                      <a:r>
                        <a:rPr lang="en-US"/>
                        <a:t>Description</a:t>
                      </a:r>
                    </a:p>
                  </a:txBody>
                  <a:tcPr anchor="ctr"/>
                </a:tc>
                <a:extLst>
                  <a:ext uri="{0D108BD9-81ED-4DB2-BD59-A6C34878D82A}">
                    <a16:rowId xmlns:a16="http://schemas.microsoft.com/office/drawing/2014/main" val="297255699"/>
                  </a:ext>
                </a:extLst>
              </a:tr>
              <a:tr h="506578">
                <a:tc>
                  <a:txBody>
                    <a:bodyPr/>
                    <a:lstStyle/>
                    <a:p>
                      <a:r>
                        <a:rPr lang="en-US" sz="1600" b="0" dirty="0" err="1">
                          <a:latin typeface="Cambria" panose="02040503050406030204" pitchFamily="18" charset="0"/>
                          <a:ea typeface="Cambria" panose="02040503050406030204" pitchFamily="18" charset="0"/>
                        </a:rPr>
                        <a:t>ondrag</a:t>
                      </a:r>
                      <a:endParaRPr lang="en-US" sz="1600" b="0" dirty="0">
                        <a:latin typeface="Cambria" panose="02040503050406030204" pitchFamily="18" charset="0"/>
                        <a:ea typeface="Cambria" panose="02040503050406030204" pitchFamily="18" charset="0"/>
                      </a:endParaRPr>
                    </a:p>
                  </a:txBody>
                  <a:tcPr anchor="ctr"/>
                </a:tc>
                <a:tc>
                  <a:txBody>
                    <a:bodyPr/>
                    <a:lstStyle/>
                    <a:p>
                      <a:r>
                        <a:rPr lang="en-US" sz="1600" b="0">
                          <a:latin typeface="Cambria" panose="02040503050406030204" pitchFamily="18" charset="0"/>
                          <a:ea typeface="Cambria" panose="02040503050406030204" pitchFamily="18" charset="0"/>
                        </a:rPr>
                        <a:t>It triggers when an element is dragged.</a:t>
                      </a:r>
                    </a:p>
                  </a:txBody>
                  <a:tcPr anchor="ctr"/>
                </a:tc>
                <a:extLst>
                  <a:ext uri="{0D108BD9-81ED-4DB2-BD59-A6C34878D82A}">
                    <a16:rowId xmlns:a16="http://schemas.microsoft.com/office/drawing/2014/main" val="2975346974"/>
                  </a:ext>
                </a:extLst>
              </a:tr>
              <a:tr h="874999">
                <a:tc>
                  <a:txBody>
                    <a:bodyPr/>
                    <a:lstStyle/>
                    <a:p>
                      <a:r>
                        <a:rPr lang="en-US" sz="1600" b="0" dirty="0" err="1">
                          <a:latin typeface="Cambria" panose="02040503050406030204" pitchFamily="18" charset="0"/>
                          <a:ea typeface="Cambria" panose="02040503050406030204" pitchFamily="18" charset="0"/>
                        </a:rPr>
                        <a:t>ondragenter</a:t>
                      </a:r>
                      <a:endParaRPr lang="en-US" sz="1600" b="0" dirty="0">
                        <a:latin typeface="Cambria" panose="02040503050406030204" pitchFamily="18" charset="0"/>
                        <a:ea typeface="Cambria" panose="02040503050406030204" pitchFamily="18" charset="0"/>
                      </a:endParaRPr>
                    </a:p>
                  </a:txBody>
                  <a:tcPr anchor="ctr"/>
                </a:tc>
                <a:tc>
                  <a:txBody>
                    <a:bodyPr/>
                    <a:lstStyle/>
                    <a:p>
                      <a:r>
                        <a:rPr lang="en-US" sz="1600" b="0">
                          <a:latin typeface="Cambria" panose="02040503050406030204" pitchFamily="18" charset="0"/>
                          <a:ea typeface="Cambria" panose="02040503050406030204" pitchFamily="18" charset="0"/>
                        </a:rPr>
                        <a:t>It triggers when an element has been dragged to a valid drop target.</a:t>
                      </a:r>
                    </a:p>
                  </a:txBody>
                  <a:tcPr anchor="ctr"/>
                </a:tc>
                <a:extLst>
                  <a:ext uri="{0D108BD9-81ED-4DB2-BD59-A6C34878D82A}">
                    <a16:rowId xmlns:a16="http://schemas.microsoft.com/office/drawing/2014/main" val="2632345183"/>
                  </a:ext>
                </a:extLst>
              </a:tr>
              <a:tr h="506578">
                <a:tc>
                  <a:txBody>
                    <a:bodyPr/>
                    <a:lstStyle/>
                    <a:p>
                      <a:r>
                        <a:rPr lang="en-US" sz="1600" b="0" dirty="0" err="1">
                          <a:latin typeface="Cambria" panose="02040503050406030204" pitchFamily="18" charset="0"/>
                          <a:ea typeface="Cambria" panose="02040503050406030204" pitchFamily="18" charset="0"/>
                        </a:rPr>
                        <a:t>ondragend</a:t>
                      </a:r>
                      <a:endParaRPr lang="en-US" sz="1600" b="0" dirty="0">
                        <a:latin typeface="Cambria" panose="02040503050406030204" pitchFamily="18" charset="0"/>
                        <a:ea typeface="Cambria" panose="02040503050406030204" pitchFamily="18" charset="0"/>
                      </a:endParaRPr>
                    </a:p>
                  </a:txBody>
                  <a:tcPr anchor="ctr"/>
                </a:tc>
                <a:tc>
                  <a:txBody>
                    <a:bodyPr/>
                    <a:lstStyle/>
                    <a:p>
                      <a:r>
                        <a:rPr lang="en-US" sz="1600" b="0" dirty="0">
                          <a:latin typeface="Cambria" panose="02040503050406030204" pitchFamily="18" charset="0"/>
                          <a:ea typeface="Cambria" panose="02040503050406030204" pitchFamily="18" charset="0"/>
                        </a:rPr>
                        <a:t>It triggers at the end of the drag operation.</a:t>
                      </a:r>
                    </a:p>
                  </a:txBody>
                  <a:tcPr anchor="ctr"/>
                </a:tc>
                <a:extLst>
                  <a:ext uri="{0D108BD9-81ED-4DB2-BD59-A6C34878D82A}">
                    <a16:rowId xmlns:a16="http://schemas.microsoft.com/office/drawing/2014/main" val="396126483"/>
                  </a:ext>
                </a:extLst>
              </a:tr>
              <a:tr h="874999">
                <a:tc>
                  <a:txBody>
                    <a:bodyPr/>
                    <a:lstStyle/>
                    <a:p>
                      <a:r>
                        <a:rPr lang="en-US" sz="1600" b="0" dirty="0" err="1">
                          <a:latin typeface="Cambria" panose="02040503050406030204" pitchFamily="18" charset="0"/>
                          <a:ea typeface="Cambria" panose="02040503050406030204" pitchFamily="18" charset="0"/>
                        </a:rPr>
                        <a:t>ondragover</a:t>
                      </a:r>
                      <a:endParaRPr lang="en-US" sz="1600" b="0" dirty="0">
                        <a:latin typeface="Cambria" panose="02040503050406030204" pitchFamily="18" charset="0"/>
                        <a:ea typeface="Cambria" panose="02040503050406030204" pitchFamily="18" charset="0"/>
                      </a:endParaRPr>
                    </a:p>
                  </a:txBody>
                  <a:tcPr anchor="ctr"/>
                </a:tc>
                <a:tc>
                  <a:txBody>
                    <a:bodyPr/>
                    <a:lstStyle/>
                    <a:p>
                      <a:r>
                        <a:rPr lang="en-US" sz="1600" b="0" dirty="0">
                          <a:latin typeface="Cambria" panose="02040503050406030204" pitchFamily="18" charset="0"/>
                          <a:ea typeface="Cambria" panose="02040503050406030204" pitchFamily="18" charset="0"/>
                        </a:rPr>
                        <a:t>It triggers when an element is being dragged over a valid drop target.</a:t>
                      </a:r>
                    </a:p>
                  </a:txBody>
                  <a:tcPr anchor="ctr"/>
                </a:tc>
                <a:extLst>
                  <a:ext uri="{0D108BD9-81ED-4DB2-BD59-A6C34878D82A}">
                    <a16:rowId xmlns:a16="http://schemas.microsoft.com/office/drawing/2014/main" val="4185492105"/>
                  </a:ext>
                </a:extLst>
              </a:tr>
              <a:tr h="506578">
                <a:tc>
                  <a:txBody>
                    <a:bodyPr/>
                    <a:lstStyle/>
                    <a:p>
                      <a:r>
                        <a:rPr lang="en-US" sz="1600" b="0">
                          <a:latin typeface="Cambria" panose="02040503050406030204" pitchFamily="18" charset="0"/>
                          <a:ea typeface="Cambria" panose="02040503050406030204" pitchFamily="18" charset="0"/>
                        </a:rPr>
                        <a:t>ondragleave</a:t>
                      </a:r>
                    </a:p>
                  </a:txBody>
                  <a:tcPr anchor="ctr"/>
                </a:tc>
                <a:tc>
                  <a:txBody>
                    <a:bodyPr/>
                    <a:lstStyle/>
                    <a:p>
                      <a:r>
                        <a:rPr lang="en-US" sz="1600" b="0" dirty="0">
                          <a:latin typeface="Cambria" panose="02040503050406030204" pitchFamily="18" charset="0"/>
                          <a:ea typeface="Cambria" panose="02040503050406030204" pitchFamily="18" charset="0"/>
                        </a:rPr>
                        <a:t>It triggers when an element leaves a valid drop target.</a:t>
                      </a:r>
                    </a:p>
                  </a:txBody>
                  <a:tcPr anchor="ctr"/>
                </a:tc>
                <a:extLst>
                  <a:ext uri="{0D108BD9-81ED-4DB2-BD59-A6C34878D82A}">
                    <a16:rowId xmlns:a16="http://schemas.microsoft.com/office/drawing/2014/main" val="842720077"/>
                  </a:ext>
                </a:extLst>
              </a:tr>
              <a:tr h="506578">
                <a:tc>
                  <a:txBody>
                    <a:bodyPr/>
                    <a:lstStyle/>
                    <a:p>
                      <a:r>
                        <a:rPr lang="en-US" sz="1600" b="0">
                          <a:latin typeface="Cambria" panose="02040503050406030204" pitchFamily="18" charset="0"/>
                          <a:ea typeface="Cambria" panose="02040503050406030204" pitchFamily="18" charset="0"/>
                        </a:rPr>
                        <a:t>ondragstart</a:t>
                      </a:r>
                    </a:p>
                  </a:txBody>
                  <a:tcPr anchor="ctr"/>
                </a:tc>
                <a:tc>
                  <a:txBody>
                    <a:bodyPr/>
                    <a:lstStyle/>
                    <a:p>
                      <a:r>
                        <a:rPr lang="en-US" sz="1600" b="0" dirty="0">
                          <a:latin typeface="Cambria" panose="02040503050406030204" pitchFamily="18" charset="0"/>
                          <a:ea typeface="Cambria" panose="02040503050406030204" pitchFamily="18" charset="0"/>
                        </a:rPr>
                        <a:t>It triggers at the start of a drag operation.</a:t>
                      </a:r>
                    </a:p>
                  </a:txBody>
                  <a:tcPr anchor="ctr"/>
                </a:tc>
                <a:extLst>
                  <a:ext uri="{0D108BD9-81ED-4DB2-BD59-A6C34878D82A}">
                    <a16:rowId xmlns:a16="http://schemas.microsoft.com/office/drawing/2014/main" val="299138561"/>
                  </a:ext>
                </a:extLst>
              </a:tr>
              <a:tr h="506578">
                <a:tc>
                  <a:txBody>
                    <a:bodyPr/>
                    <a:lstStyle/>
                    <a:p>
                      <a:r>
                        <a:rPr lang="en-US" sz="1600" b="0">
                          <a:latin typeface="Cambria" panose="02040503050406030204" pitchFamily="18" charset="0"/>
                          <a:ea typeface="Cambria" panose="02040503050406030204" pitchFamily="18" charset="0"/>
                        </a:rPr>
                        <a:t>ondrop</a:t>
                      </a:r>
                    </a:p>
                  </a:txBody>
                  <a:tcPr anchor="ctr"/>
                </a:tc>
                <a:tc>
                  <a:txBody>
                    <a:bodyPr/>
                    <a:lstStyle/>
                    <a:p>
                      <a:r>
                        <a:rPr lang="en-US" sz="1600" b="0" dirty="0">
                          <a:latin typeface="Cambria" panose="02040503050406030204" pitchFamily="18" charset="0"/>
                          <a:ea typeface="Cambria" panose="02040503050406030204" pitchFamily="18" charset="0"/>
                        </a:rPr>
                        <a:t>It triggers when dragged element is being dropped.</a:t>
                      </a:r>
                    </a:p>
                  </a:txBody>
                  <a:tcPr anchor="ctr"/>
                </a:tc>
                <a:extLst>
                  <a:ext uri="{0D108BD9-81ED-4DB2-BD59-A6C34878D82A}">
                    <a16:rowId xmlns:a16="http://schemas.microsoft.com/office/drawing/2014/main" val="964696229"/>
                  </a:ext>
                </a:extLst>
              </a:tr>
            </a:tbl>
          </a:graphicData>
        </a:graphic>
      </p:graphicFrame>
    </p:spTree>
    <p:extLst>
      <p:ext uri="{BB962C8B-B14F-4D97-AF65-F5344CB8AC3E}">
        <p14:creationId xmlns:p14="http://schemas.microsoft.com/office/powerpoint/2010/main" val="35429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VIDEO</a:t>
            </a:r>
          </a:p>
        </p:txBody>
      </p:sp>
      <p:sp>
        <p:nvSpPr>
          <p:cNvPr id="3" name="Content Placeholder 2"/>
          <p:cNvSpPr>
            <a:spLocks noGrp="1"/>
          </p:cNvSpPr>
          <p:nvPr>
            <p:ph idx="1"/>
          </p:nvPr>
        </p:nvSpPr>
        <p:spPr/>
        <p:txBody>
          <a:bodyPr>
            <a:normAutofit fontScale="92500" lnSpcReduction="20000"/>
          </a:bodyPr>
          <a:lstStyle/>
          <a:p>
            <a:pPr marL="0" lvl="0" indent="0" eaLnBrk="0" fontAlgn="base" hangingPunct="0">
              <a:lnSpc>
                <a:spcPct val="100000"/>
              </a:lnSpc>
              <a:spcBef>
                <a:spcPct val="0"/>
              </a:spcBef>
              <a:spcAft>
                <a:spcPct val="0"/>
              </a:spcAft>
              <a:buClrTx/>
              <a:buNone/>
            </a:pPr>
            <a:r>
              <a:rPr lang="en-US" dirty="0">
                <a:solidFill>
                  <a:schemeClr val="tx1"/>
                </a:solidFill>
                <a:cs typeface="Times New Roman" panose="02020603050405020304" pitchFamily="18" charset="0"/>
              </a:rPr>
              <a:t>The HTML &lt;video&gt; element is used to show a video on a web page.</a:t>
            </a:r>
          </a:p>
          <a:p>
            <a:pPr marL="0" lvl="0" indent="0" eaLnBrk="0" fontAlgn="base" hangingPunct="0">
              <a:lnSpc>
                <a:spcPct val="100000"/>
              </a:lnSpc>
              <a:spcBef>
                <a:spcPct val="0"/>
              </a:spcBef>
              <a:spcAft>
                <a:spcPct val="0"/>
              </a:spcAft>
              <a:buClrTx/>
              <a:buNone/>
            </a:pPr>
            <a:endParaRPr lang="en-US" b="1" dirty="0">
              <a:solidFill>
                <a:schemeClr val="tx1"/>
              </a:solidFill>
              <a:cs typeface="Times New Roman" panose="02020603050405020304" pitchFamily="18" charset="0"/>
            </a:endParaRPr>
          </a:p>
          <a:p>
            <a:pPr marL="0" lvl="0" indent="0" eaLnBrk="0" fontAlgn="base" hangingPunct="0">
              <a:lnSpc>
                <a:spcPct val="100000"/>
              </a:lnSpc>
              <a:spcBef>
                <a:spcPct val="0"/>
              </a:spcBef>
              <a:spcAft>
                <a:spcPct val="0"/>
              </a:spcAft>
              <a:buClrTx/>
              <a:buNone/>
            </a:pPr>
            <a:r>
              <a:rPr lang="en-US" b="1" dirty="0">
                <a:solidFill>
                  <a:schemeClr val="accent6">
                    <a:lumMod val="75000"/>
                  </a:schemeClr>
                </a:solidFill>
                <a:cs typeface="Times New Roman" panose="02020603050405020304" pitchFamily="18" charset="0"/>
              </a:rPr>
              <a:t>How it Works?</a:t>
            </a:r>
          </a:p>
          <a:p>
            <a:pPr marL="0" lvl="0" indent="0" eaLnBrk="0" fontAlgn="base" hangingPunct="0">
              <a:lnSpc>
                <a:spcPct val="100000"/>
              </a:lnSpc>
              <a:spcBef>
                <a:spcPct val="0"/>
              </a:spcBef>
              <a:spcAft>
                <a:spcPct val="0"/>
              </a:spcAft>
              <a:buClrTx/>
              <a:buNone/>
            </a:pPr>
            <a:endParaRPr lang="en-US" dirty="0">
              <a:solidFill>
                <a:schemeClr val="tx1"/>
              </a:solidFill>
              <a:cs typeface="Times New Roman" panose="02020603050405020304" pitchFamily="18" charset="0"/>
            </a:endParaRPr>
          </a:p>
          <a:p>
            <a:pPr marL="0" lvl="0" indent="0" eaLnBrk="0" fontAlgn="base" hangingPunct="0">
              <a:lnSpc>
                <a:spcPct val="100000"/>
              </a:lnSpc>
              <a:spcBef>
                <a:spcPct val="0"/>
              </a:spcBef>
              <a:spcAft>
                <a:spcPct val="0"/>
              </a:spcAft>
              <a:buClrTx/>
              <a:buNone/>
            </a:pPr>
            <a:r>
              <a:rPr lang="en-US" dirty="0">
                <a:solidFill>
                  <a:schemeClr val="tx1"/>
                </a:solidFill>
                <a:cs typeface="Times New Roman" panose="02020603050405020304" pitchFamily="18" charset="0"/>
              </a:rPr>
              <a:t>The controls attribute adds video controls, like play, pause, and volume.</a:t>
            </a:r>
          </a:p>
          <a:p>
            <a:pPr marL="0" lvl="0" indent="0" eaLnBrk="0" fontAlgn="base" hangingPunct="0">
              <a:lnSpc>
                <a:spcPct val="100000"/>
              </a:lnSpc>
              <a:spcBef>
                <a:spcPct val="0"/>
              </a:spcBef>
              <a:spcAft>
                <a:spcPct val="0"/>
              </a:spcAft>
              <a:buClrTx/>
              <a:buNone/>
            </a:pPr>
            <a:endParaRPr lang="en-US" dirty="0">
              <a:solidFill>
                <a:schemeClr val="tx1"/>
              </a:solidFill>
              <a:cs typeface="Times New Roman" panose="02020603050405020304" pitchFamily="18" charset="0"/>
            </a:endParaRPr>
          </a:p>
          <a:p>
            <a:pPr marL="0" lvl="0" indent="0" eaLnBrk="0" fontAlgn="base" hangingPunct="0">
              <a:lnSpc>
                <a:spcPct val="100000"/>
              </a:lnSpc>
              <a:spcBef>
                <a:spcPct val="0"/>
              </a:spcBef>
              <a:spcAft>
                <a:spcPct val="0"/>
              </a:spcAft>
              <a:buClrTx/>
              <a:buNone/>
            </a:pPr>
            <a:r>
              <a:rPr lang="en-US" dirty="0">
                <a:solidFill>
                  <a:schemeClr val="tx1"/>
                </a:solidFill>
                <a:cs typeface="Times New Roman" panose="02020603050405020304" pitchFamily="18" charset="0"/>
              </a:rPr>
              <a:t>It is a good idea to always include width and height attributes. If height and width are not set, the page might flicker while the video loads.</a:t>
            </a:r>
          </a:p>
          <a:p>
            <a:pPr marL="0" lvl="0" indent="0" eaLnBrk="0" fontAlgn="base" hangingPunct="0">
              <a:lnSpc>
                <a:spcPct val="100000"/>
              </a:lnSpc>
              <a:spcBef>
                <a:spcPct val="0"/>
              </a:spcBef>
              <a:spcAft>
                <a:spcPct val="0"/>
              </a:spcAft>
              <a:buClrTx/>
              <a:buNone/>
            </a:pPr>
            <a:endParaRPr lang="en-US" dirty="0">
              <a:solidFill>
                <a:schemeClr val="tx1"/>
              </a:solidFill>
              <a:cs typeface="Times New Roman" panose="02020603050405020304" pitchFamily="18" charset="0"/>
            </a:endParaRPr>
          </a:p>
          <a:p>
            <a:pPr marL="0" lvl="0" indent="0" eaLnBrk="0" fontAlgn="base" hangingPunct="0">
              <a:lnSpc>
                <a:spcPct val="100000"/>
              </a:lnSpc>
              <a:spcBef>
                <a:spcPct val="0"/>
              </a:spcBef>
              <a:spcAft>
                <a:spcPct val="0"/>
              </a:spcAft>
              <a:buClrTx/>
              <a:buNone/>
            </a:pPr>
            <a:r>
              <a:rPr lang="en-US" dirty="0">
                <a:solidFill>
                  <a:schemeClr val="tx1"/>
                </a:solidFill>
                <a:cs typeface="Times New Roman" panose="02020603050405020304" pitchFamily="18" charset="0"/>
              </a:rPr>
              <a:t>The &lt;source&gt; element allows you to specify alternative video files which the browser may choose from. The browser will use the first recognized format.</a:t>
            </a:r>
          </a:p>
          <a:p>
            <a:pPr marL="0" lvl="0" indent="0" eaLnBrk="0" fontAlgn="base" hangingPunct="0">
              <a:lnSpc>
                <a:spcPct val="100000"/>
              </a:lnSpc>
              <a:spcBef>
                <a:spcPct val="0"/>
              </a:spcBef>
              <a:spcAft>
                <a:spcPct val="0"/>
              </a:spcAft>
              <a:buClrTx/>
              <a:buNone/>
            </a:pPr>
            <a:endParaRPr lang="en-US" dirty="0">
              <a:solidFill>
                <a:schemeClr val="tx1"/>
              </a:solidFill>
              <a:cs typeface="Times New Roman" panose="02020603050405020304" pitchFamily="18" charset="0"/>
            </a:endParaRPr>
          </a:p>
          <a:p>
            <a:pPr marL="0" lvl="0" indent="0" eaLnBrk="0" fontAlgn="base" hangingPunct="0">
              <a:lnSpc>
                <a:spcPct val="100000"/>
              </a:lnSpc>
              <a:spcBef>
                <a:spcPct val="0"/>
              </a:spcBef>
              <a:spcAft>
                <a:spcPct val="0"/>
              </a:spcAft>
              <a:buClrTx/>
              <a:buNone/>
            </a:pPr>
            <a:r>
              <a:rPr lang="en-US" dirty="0">
                <a:solidFill>
                  <a:schemeClr val="tx1"/>
                </a:solidFill>
                <a:cs typeface="Times New Roman" panose="02020603050405020304" pitchFamily="18" charset="0"/>
              </a:rPr>
              <a:t>The text between the &lt;video&gt; and &lt;/video&gt; tags will only be displayed in browsers that do not support the &lt;video&gt; element.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142</a:t>
            </a:fld>
            <a:endParaRPr lang="en-IN" dirty="0"/>
          </a:p>
        </p:txBody>
      </p:sp>
    </p:spTree>
    <p:extLst>
      <p:ext uri="{BB962C8B-B14F-4D97-AF65-F5344CB8AC3E}">
        <p14:creationId xmlns:p14="http://schemas.microsoft.com/office/powerpoint/2010/main" val="196043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a:solidFill>
                  <a:schemeClr val="accent6">
                    <a:lumMod val="75000"/>
                  </a:schemeClr>
                </a:solidFill>
                <a:cs typeface="Times New Roman" panose="02020603050405020304" pitchFamily="18" charset="0"/>
              </a:rPr>
              <a:t>&lt;!DOCTYPE html&gt;</a:t>
            </a:r>
          </a:p>
          <a:p>
            <a:pPr marL="0" indent="0">
              <a:buNone/>
            </a:pPr>
            <a:r>
              <a:rPr lang="en-US" dirty="0">
                <a:solidFill>
                  <a:schemeClr val="accent6">
                    <a:lumMod val="75000"/>
                  </a:schemeClr>
                </a:solidFill>
                <a:cs typeface="Times New Roman" panose="02020603050405020304" pitchFamily="18" charset="0"/>
              </a:rPr>
              <a:t>&lt;html&gt;</a:t>
            </a:r>
          </a:p>
          <a:p>
            <a:pPr marL="0" indent="0">
              <a:buNone/>
            </a:pPr>
            <a:r>
              <a:rPr lang="en-US" dirty="0">
                <a:solidFill>
                  <a:schemeClr val="accent6">
                    <a:lumMod val="75000"/>
                  </a:schemeClr>
                </a:solidFill>
                <a:cs typeface="Times New Roman" panose="02020603050405020304" pitchFamily="18" charset="0"/>
              </a:rPr>
              <a:t>	&lt;head&gt;</a:t>
            </a:r>
          </a:p>
          <a:p>
            <a:pPr marL="0" indent="0">
              <a:buNone/>
            </a:pPr>
            <a:r>
              <a:rPr lang="en-US" dirty="0">
                <a:solidFill>
                  <a:schemeClr val="accent6">
                    <a:lumMod val="75000"/>
                  </a:schemeClr>
                </a:solidFill>
                <a:cs typeface="Times New Roman" panose="02020603050405020304" pitchFamily="18" charset="0"/>
              </a:rPr>
              <a:t>		&lt;title&gt;video&lt;/title&gt;</a:t>
            </a:r>
          </a:p>
          <a:p>
            <a:pPr marL="0" indent="0">
              <a:buNone/>
            </a:pPr>
            <a:r>
              <a:rPr lang="en-US" dirty="0">
                <a:solidFill>
                  <a:schemeClr val="accent6">
                    <a:lumMod val="75000"/>
                  </a:schemeClr>
                </a:solidFill>
                <a:cs typeface="Times New Roman" panose="02020603050405020304" pitchFamily="18" charset="0"/>
              </a:rPr>
              <a:t>	&lt;/head&gt;</a:t>
            </a:r>
          </a:p>
          <a:p>
            <a:pPr marL="0" indent="0">
              <a:buNone/>
            </a:pPr>
            <a:r>
              <a:rPr lang="en-US" dirty="0">
                <a:solidFill>
                  <a:schemeClr val="accent6">
                    <a:lumMod val="75000"/>
                  </a:schemeClr>
                </a:solidFill>
                <a:cs typeface="Times New Roman" panose="02020603050405020304" pitchFamily="18" charset="0"/>
              </a:rPr>
              <a:t>	&lt;body&gt;</a:t>
            </a:r>
          </a:p>
          <a:p>
            <a:pPr marL="0" indent="0">
              <a:buNone/>
            </a:pPr>
            <a:r>
              <a:rPr lang="en-US" dirty="0">
                <a:solidFill>
                  <a:schemeClr val="accent6">
                    <a:lumMod val="75000"/>
                  </a:schemeClr>
                </a:solidFill>
                <a:cs typeface="Times New Roman" panose="02020603050405020304" pitchFamily="18" charset="0"/>
              </a:rPr>
              <a:t>		&lt;video width="200px" height="250px" controls&gt;</a:t>
            </a:r>
          </a:p>
          <a:p>
            <a:pPr marL="0" indent="0">
              <a:buNone/>
            </a:pPr>
            <a:r>
              <a:rPr lang="en-US" dirty="0">
                <a:solidFill>
                  <a:schemeClr val="accent6">
                    <a:lumMod val="75000"/>
                  </a:schemeClr>
                </a:solidFill>
                <a:cs typeface="Times New Roman" panose="02020603050405020304" pitchFamily="18" charset="0"/>
              </a:rPr>
              <a:t>		&lt;source </a:t>
            </a:r>
            <a:r>
              <a:rPr lang="en-US" dirty="0" err="1">
                <a:solidFill>
                  <a:schemeClr val="accent6">
                    <a:lumMod val="75000"/>
                  </a:schemeClr>
                </a:solidFill>
                <a:cs typeface="Times New Roman" panose="02020603050405020304" pitchFamily="18" charset="0"/>
              </a:rPr>
              <a:t>src</a:t>
            </a:r>
            <a:r>
              <a:rPr lang="en-US" dirty="0">
                <a:solidFill>
                  <a:schemeClr val="accent6">
                    <a:lumMod val="75000"/>
                  </a:schemeClr>
                </a:solidFill>
                <a:cs typeface="Times New Roman" panose="02020603050405020304" pitchFamily="18" charset="0"/>
              </a:rPr>
              <a:t>="movie.mp4  “type="video/mp4"&gt;</a:t>
            </a:r>
          </a:p>
          <a:p>
            <a:pPr marL="0" indent="0">
              <a:buNone/>
            </a:pPr>
            <a:r>
              <a:rPr lang="en-US" dirty="0">
                <a:solidFill>
                  <a:schemeClr val="accent6">
                    <a:lumMod val="75000"/>
                  </a:schemeClr>
                </a:solidFill>
                <a:cs typeface="Times New Roman" panose="02020603050405020304" pitchFamily="18" charset="0"/>
              </a:rPr>
              <a:t>		&lt;/video&gt;</a:t>
            </a:r>
          </a:p>
          <a:p>
            <a:pPr marL="0" indent="0">
              <a:buNone/>
            </a:pPr>
            <a:r>
              <a:rPr lang="en-US" dirty="0">
                <a:solidFill>
                  <a:schemeClr val="accent6">
                    <a:lumMod val="75000"/>
                  </a:schemeClr>
                </a:solidFill>
                <a:cs typeface="Times New Roman" panose="02020603050405020304" pitchFamily="18" charset="0"/>
              </a:rPr>
              <a:t>	&lt;/body&gt;</a:t>
            </a:r>
          </a:p>
          <a:p>
            <a:pPr marL="0" indent="0">
              <a:buNone/>
            </a:pPr>
            <a:r>
              <a:rPr lang="en-US" dirty="0">
                <a:solidFill>
                  <a:schemeClr val="accent6">
                    <a:lumMod val="75000"/>
                  </a:schemeClr>
                </a:solidFill>
                <a:cs typeface="Times New Roman" panose="02020603050405020304" pitchFamily="18" charset="0"/>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143</a:t>
            </a:fld>
            <a:endParaRPr lang="en-IN" dirty="0"/>
          </a:p>
        </p:txBody>
      </p:sp>
    </p:spTree>
    <p:extLst>
      <p:ext uri="{BB962C8B-B14F-4D97-AF65-F5344CB8AC3E}">
        <p14:creationId xmlns:p14="http://schemas.microsoft.com/office/powerpoint/2010/main" val="27222759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HTML &lt;video&gt; </a:t>
            </a:r>
            <a:r>
              <a:rPr lang="en-US" dirty="0" err="1"/>
              <a:t>Autoplay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tx1"/>
                </a:solidFill>
                <a:cs typeface="Times New Roman" panose="02020603050405020304" pitchFamily="18" charset="0"/>
              </a:rPr>
              <a:t>To start a video automatically use the </a:t>
            </a:r>
            <a:r>
              <a:rPr lang="en-US" dirty="0" err="1">
                <a:solidFill>
                  <a:schemeClr val="tx1"/>
                </a:solidFill>
                <a:cs typeface="Times New Roman" panose="02020603050405020304" pitchFamily="18" charset="0"/>
              </a:rPr>
              <a:t>autoplay</a:t>
            </a:r>
            <a:r>
              <a:rPr lang="en-US" dirty="0">
                <a:solidFill>
                  <a:schemeClr val="tx1"/>
                </a:solidFill>
                <a:cs typeface="Times New Roman" panose="02020603050405020304" pitchFamily="18" charset="0"/>
              </a:rPr>
              <a:t> attribute:</a:t>
            </a:r>
          </a:p>
          <a:p>
            <a:pPr marL="0" indent="0">
              <a:buNone/>
            </a:pPr>
            <a:r>
              <a:rPr lang="en-US" dirty="0">
                <a:solidFill>
                  <a:schemeClr val="accent6">
                    <a:lumMod val="75000"/>
                  </a:schemeClr>
                </a:solidFill>
                <a:cs typeface="Times New Roman" panose="02020603050405020304" pitchFamily="18" charset="0"/>
              </a:rPr>
              <a:t>&lt;!DOCTYPE html&gt;</a:t>
            </a:r>
          </a:p>
          <a:p>
            <a:pPr marL="0" indent="0">
              <a:buNone/>
            </a:pPr>
            <a:r>
              <a:rPr lang="en-US" dirty="0">
                <a:solidFill>
                  <a:schemeClr val="accent6">
                    <a:lumMod val="75000"/>
                  </a:schemeClr>
                </a:solidFill>
                <a:cs typeface="Times New Roman" panose="02020603050405020304" pitchFamily="18" charset="0"/>
              </a:rPr>
              <a:t>&lt;html&gt;</a:t>
            </a:r>
          </a:p>
          <a:p>
            <a:pPr marL="0" indent="0">
              <a:buNone/>
            </a:pPr>
            <a:r>
              <a:rPr lang="en-US" dirty="0">
                <a:solidFill>
                  <a:schemeClr val="accent6">
                    <a:lumMod val="75000"/>
                  </a:schemeClr>
                </a:solidFill>
                <a:cs typeface="Times New Roman" panose="02020603050405020304" pitchFamily="18" charset="0"/>
              </a:rPr>
              <a:t>	&lt;head&gt;</a:t>
            </a:r>
          </a:p>
          <a:p>
            <a:pPr marL="0" indent="0">
              <a:buNone/>
            </a:pPr>
            <a:r>
              <a:rPr lang="en-US" dirty="0">
                <a:solidFill>
                  <a:schemeClr val="accent6">
                    <a:lumMod val="75000"/>
                  </a:schemeClr>
                </a:solidFill>
                <a:cs typeface="Times New Roman" panose="02020603050405020304" pitchFamily="18" charset="0"/>
              </a:rPr>
              <a:t>		&lt;title&gt;video&lt;/title&gt;</a:t>
            </a:r>
          </a:p>
          <a:p>
            <a:pPr marL="0" indent="0">
              <a:buNone/>
            </a:pPr>
            <a:r>
              <a:rPr lang="en-US" dirty="0">
                <a:solidFill>
                  <a:schemeClr val="accent6">
                    <a:lumMod val="75000"/>
                  </a:schemeClr>
                </a:solidFill>
                <a:cs typeface="Times New Roman" panose="02020603050405020304" pitchFamily="18" charset="0"/>
              </a:rPr>
              <a:t>	&lt;/head&gt;</a:t>
            </a:r>
          </a:p>
          <a:p>
            <a:pPr marL="0" indent="0">
              <a:buNone/>
            </a:pPr>
            <a:r>
              <a:rPr lang="en-US" dirty="0">
                <a:solidFill>
                  <a:schemeClr val="accent6">
                    <a:lumMod val="75000"/>
                  </a:schemeClr>
                </a:solidFill>
                <a:cs typeface="Times New Roman" panose="02020603050405020304" pitchFamily="18" charset="0"/>
              </a:rPr>
              <a:t>	&lt;body&gt;</a:t>
            </a:r>
          </a:p>
          <a:p>
            <a:pPr marL="0" indent="0">
              <a:buNone/>
            </a:pPr>
            <a:r>
              <a:rPr lang="en-US" dirty="0">
                <a:solidFill>
                  <a:schemeClr val="accent6">
                    <a:lumMod val="75000"/>
                  </a:schemeClr>
                </a:solidFill>
                <a:cs typeface="Times New Roman" panose="02020603050405020304" pitchFamily="18" charset="0"/>
              </a:rPr>
              <a:t>		&lt;video width="200px" height="250px" </a:t>
            </a:r>
            <a:r>
              <a:rPr lang="en-US" dirty="0" err="1">
                <a:solidFill>
                  <a:schemeClr val="accent6">
                    <a:lumMod val="75000"/>
                  </a:schemeClr>
                </a:solidFill>
                <a:cs typeface="Times New Roman" panose="02020603050405020304" pitchFamily="18" charset="0"/>
              </a:rPr>
              <a:t>autoplay</a:t>
            </a:r>
            <a:r>
              <a:rPr lang="en-US" dirty="0">
                <a:solidFill>
                  <a:schemeClr val="accent6">
                    <a:lumMod val="75000"/>
                  </a:schemeClr>
                </a:solidFill>
                <a:cs typeface="Times New Roman" panose="02020603050405020304" pitchFamily="18" charset="0"/>
              </a:rPr>
              <a:t>&gt;</a:t>
            </a:r>
          </a:p>
          <a:p>
            <a:pPr marL="0" indent="0">
              <a:buNone/>
            </a:pPr>
            <a:r>
              <a:rPr lang="en-US" dirty="0">
                <a:solidFill>
                  <a:schemeClr val="accent6">
                    <a:lumMod val="75000"/>
                  </a:schemeClr>
                </a:solidFill>
                <a:cs typeface="Times New Roman" panose="02020603050405020304" pitchFamily="18" charset="0"/>
              </a:rPr>
              <a:t>		&lt;source </a:t>
            </a:r>
            <a:r>
              <a:rPr lang="en-US" dirty="0" err="1">
                <a:solidFill>
                  <a:schemeClr val="accent6">
                    <a:lumMod val="75000"/>
                  </a:schemeClr>
                </a:solidFill>
                <a:cs typeface="Times New Roman" panose="02020603050405020304" pitchFamily="18" charset="0"/>
              </a:rPr>
              <a:t>src</a:t>
            </a:r>
            <a:r>
              <a:rPr lang="en-US" dirty="0">
                <a:solidFill>
                  <a:schemeClr val="accent6">
                    <a:lumMod val="75000"/>
                  </a:schemeClr>
                </a:solidFill>
                <a:cs typeface="Times New Roman" panose="02020603050405020304" pitchFamily="18" charset="0"/>
              </a:rPr>
              <a:t>="movie.mp4" type="video/mp4"&gt;</a:t>
            </a:r>
          </a:p>
          <a:p>
            <a:pPr marL="0" indent="0">
              <a:buNone/>
            </a:pPr>
            <a:r>
              <a:rPr lang="en-US" dirty="0">
                <a:solidFill>
                  <a:schemeClr val="accent6">
                    <a:lumMod val="75000"/>
                  </a:schemeClr>
                </a:solidFill>
                <a:cs typeface="Times New Roman" panose="02020603050405020304" pitchFamily="18" charset="0"/>
              </a:rPr>
              <a:t>		&lt;/video&gt;</a:t>
            </a:r>
          </a:p>
          <a:p>
            <a:pPr marL="0" indent="0">
              <a:buNone/>
            </a:pPr>
            <a:r>
              <a:rPr lang="en-US" dirty="0">
                <a:solidFill>
                  <a:schemeClr val="accent6">
                    <a:lumMod val="75000"/>
                  </a:schemeClr>
                </a:solidFill>
                <a:cs typeface="Times New Roman" panose="02020603050405020304" pitchFamily="18" charset="0"/>
              </a:rPr>
              <a:t>		&lt;p&gt;Your browser does not support the </a:t>
            </a:r>
            <a:r>
              <a:rPr lang="en-US" dirty="0" err="1">
                <a:solidFill>
                  <a:schemeClr val="accent6">
                    <a:lumMod val="75000"/>
                  </a:schemeClr>
                </a:solidFill>
                <a:cs typeface="Times New Roman" panose="02020603050405020304" pitchFamily="18" charset="0"/>
              </a:rPr>
              <a:t>autoplay</a:t>
            </a:r>
            <a:r>
              <a:rPr lang="en-US" dirty="0">
                <a:solidFill>
                  <a:schemeClr val="accent6">
                    <a:lumMod val="75000"/>
                  </a:schemeClr>
                </a:solidFill>
                <a:cs typeface="Times New Roman" panose="02020603050405020304" pitchFamily="18" charset="0"/>
              </a:rPr>
              <a:t> attribute.&lt;/p&gt;</a:t>
            </a:r>
          </a:p>
          <a:p>
            <a:pPr marL="0" indent="0">
              <a:buNone/>
            </a:pPr>
            <a:r>
              <a:rPr lang="en-US" dirty="0">
                <a:solidFill>
                  <a:schemeClr val="accent6">
                    <a:lumMod val="75000"/>
                  </a:schemeClr>
                </a:solidFill>
                <a:cs typeface="Times New Roman" panose="02020603050405020304" pitchFamily="18" charset="0"/>
              </a:rPr>
              <a:t>	&lt;/body&gt;</a:t>
            </a:r>
          </a:p>
          <a:p>
            <a:pPr marL="0" indent="0">
              <a:buNone/>
            </a:pPr>
            <a:r>
              <a:rPr lang="en-US" dirty="0">
                <a:solidFill>
                  <a:schemeClr val="accent6">
                    <a:lumMod val="75000"/>
                  </a:schemeClr>
                </a:solidFill>
                <a:cs typeface="Times New Roman" panose="02020603050405020304" pitchFamily="18" charset="0"/>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144</a:t>
            </a:fld>
            <a:endParaRPr lang="en-IN" dirty="0"/>
          </a:p>
        </p:txBody>
      </p:sp>
    </p:spTree>
    <p:extLst>
      <p:ext uri="{BB962C8B-B14F-4D97-AF65-F5344CB8AC3E}">
        <p14:creationId xmlns:p14="http://schemas.microsoft.com/office/powerpoint/2010/main" val="37825001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Video - Methods, Properties, and Events</a:t>
            </a:r>
            <a:br>
              <a:rPr lang="en-US" dirty="0"/>
            </a:br>
            <a:endParaRPr lang="en-US" dirty="0"/>
          </a:p>
        </p:txBody>
      </p:sp>
      <p:sp>
        <p:nvSpPr>
          <p:cNvPr id="3" name="Content Placeholder 2"/>
          <p:cNvSpPr>
            <a:spLocks noGrp="1"/>
          </p:cNvSpPr>
          <p:nvPr>
            <p:ph idx="1"/>
          </p:nvPr>
        </p:nvSpPr>
        <p:spPr>
          <a:xfrm>
            <a:off x="3651648" y="545020"/>
            <a:ext cx="8011236" cy="5993892"/>
          </a:xfrm>
        </p:spPr>
        <p:txBody>
          <a:bodyPr>
            <a:normAutofit fontScale="77500" lnSpcReduction="20000"/>
          </a:bodyPr>
          <a:lstStyle/>
          <a:p>
            <a:r>
              <a:rPr lang="en-US" dirty="0">
                <a:solidFill>
                  <a:schemeClr val="tx1"/>
                </a:solidFill>
                <a:cs typeface="Times New Roman" panose="02020603050405020304" pitchFamily="18" charset="0"/>
              </a:rPr>
              <a:t>The HTML DOM defines methods, properties, and events for the &lt;video&gt; element.</a:t>
            </a:r>
          </a:p>
          <a:p>
            <a:r>
              <a:rPr lang="en-US" dirty="0">
                <a:solidFill>
                  <a:schemeClr val="tx1"/>
                </a:solidFill>
                <a:cs typeface="Times New Roman" panose="02020603050405020304" pitchFamily="18" charset="0"/>
              </a:rPr>
              <a:t>This allows you to load, play, and pause videos, as well as setting duration and volume.</a:t>
            </a:r>
          </a:p>
          <a:p>
            <a:r>
              <a:rPr lang="en-US" dirty="0">
                <a:solidFill>
                  <a:schemeClr val="tx1"/>
                </a:solidFill>
                <a:cs typeface="Times New Roman" panose="02020603050405020304" pitchFamily="18" charset="0"/>
              </a:rPr>
              <a:t>There are also DOM events that can notify you when a video begins to play, is paused, etc.</a:t>
            </a:r>
          </a:p>
          <a:p>
            <a:pPr marL="0" indent="0">
              <a:buNone/>
            </a:pPr>
            <a:r>
              <a:rPr lang="en-US" dirty="0">
                <a:solidFill>
                  <a:schemeClr val="accent6">
                    <a:lumMod val="75000"/>
                  </a:schemeClr>
                </a:solidFill>
                <a:cs typeface="Times New Roman" panose="02020603050405020304" pitchFamily="18" charset="0"/>
              </a:rPr>
              <a:t>&lt;!DOCTYPE html&gt;</a:t>
            </a:r>
          </a:p>
          <a:p>
            <a:pPr marL="0" indent="0">
              <a:buNone/>
            </a:pPr>
            <a:r>
              <a:rPr lang="en-US" dirty="0">
                <a:solidFill>
                  <a:schemeClr val="accent6">
                    <a:lumMod val="75000"/>
                  </a:schemeClr>
                </a:solidFill>
                <a:cs typeface="Times New Roman" panose="02020603050405020304" pitchFamily="18" charset="0"/>
              </a:rPr>
              <a:t>&lt;html&gt;</a:t>
            </a:r>
          </a:p>
          <a:p>
            <a:pPr marL="0" indent="0">
              <a:buNone/>
            </a:pPr>
            <a:r>
              <a:rPr lang="en-US" dirty="0">
                <a:solidFill>
                  <a:schemeClr val="accent6">
                    <a:lumMod val="75000"/>
                  </a:schemeClr>
                </a:solidFill>
                <a:cs typeface="Times New Roman" panose="02020603050405020304" pitchFamily="18" charset="0"/>
              </a:rPr>
              <a:t>	&lt;head&gt;</a:t>
            </a:r>
          </a:p>
          <a:p>
            <a:pPr marL="0" indent="0">
              <a:buNone/>
            </a:pPr>
            <a:r>
              <a:rPr lang="en-US" dirty="0">
                <a:solidFill>
                  <a:schemeClr val="accent6">
                    <a:lumMod val="75000"/>
                  </a:schemeClr>
                </a:solidFill>
                <a:cs typeface="Times New Roman" panose="02020603050405020304" pitchFamily="18" charset="0"/>
              </a:rPr>
              <a:t>		&lt;title&gt;video&lt;/title&gt;</a:t>
            </a:r>
          </a:p>
          <a:p>
            <a:pPr marL="0" indent="0">
              <a:buNone/>
            </a:pPr>
            <a:r>
              <a:rPr lang="en-US" dirty="0">
                <a:solidFill>
                  <a:schemeClr val="accent6">
                    <a:lumMod val="75000"/>
                  </a:schemeClr>
                </a:solidFill>
                <a:cs typeface="Times New Roman" panose="02020603050405020304" pitchFamily="18" charset="0"/>
              </a:rPr>
              <a:t>	&lt;/head&gt;</a:t>
            </a:r>
          </a:p>
          <a:p>
            <a:pPr marL="0" indent="0">
              <a:buNone/>
            </a:pPr>
            <a:r>
              <a:rPr lang="en-US" dirty="0">
                <a:solidFill>
                  <a:schemeClr val="accent6">
                    <a:lumMod val="75000"/>
                  </a:schemeClr>
                </a:solidFill>
                <a:cs typeface="Times New Roman" panose="02020603050405020304" pitchFamily="18" charset="0"/>
              </a:rPr>
              <a:t>	&lt;body&gt;</a:t>
            </a:r>
          </a:p>
          <a:p>
            <a:pPr marL="0" indent="0">
              <a:buNone/>
            </a:pPr>
            <a:r>
              <a:rPr lang="en-US" dirty="0">
                <a:solidFill>
                  <a:schemeClr val="accent6">
                    <a:lumMod val="75000"/>
                  </a:schemeClr>
                </a:solidFill>
                <a:cs typeface="Times New Roman" panose="02020603050405020304" pitchFamily="18" charset="0"/>
              </a:rPr>
              <a:t>		&lt;div style="</a:t>
            </a:r>
            <a:r>
              <a:rPr lang="en-US" dirty="0" err="1">
                <a:solidFill>
                  <a:schemeClr val="accent6">
                    <a:lumMod val="75000"/>
                  </a:schemeClr>
                </a:solidFill>
                <a:cs typeface="Times New Roman" panose="02020603050405020304" pitchFamily="18" charset="0"/>
              </a:rPr>
              <a:t>text-align:center</a:t>
            </a:r>
            <a:r>
              <a:rPr lang="en-US" dirty="0">
                <a:solidFill>
                  <a:schemeClr val="accent6">
                    <a:lumMod val="75000"/>
                  </a:schemeClr>
                </a:solidFill>
                <a:cs typeface="Times New Roman" panose="02020603050405020304" pitchFamily="18" charset="0"/>
              </a:rPr>
              <a:t>"&gt;</a:t>
            </a:r>
          </a:p>
          <a:p>
            <a:pPr marL="0" indent="0">
              <a:buNone/>
            </a:pPr>
            <a:r>
              <a:rPr lang="en-US" dirty="0">
                <a:solidFill>
                  <a:schemeClr val="accent6">
                    <a:lumMod val="75000"/>
                  </a:schemeClr>
                </a:solidFill>
                <a:cs typeface="Times New Roman" panose="02020603050405020304" pitchFamily="18" charset="0"/>
              </a:rPr>
              <a:t>			&lt;button </a:t>
            </a:r>
            <a:r>
              <a:rPr lang="en-US" dirty="0" err="1">
                <a:solidFill>
                  <a:schemeClr val="accent6">
                    <a:lumMod val="75000"/>
                  </a:schemeClr>
                </a:solidFill>
                <a:cs typeface="Times New Roman" panose="02020603050405020304" pitchFamily="18" charset="0"/>
              </a:rPr>
              <a:t>onclick</a:t>
            </a:r>
            <a:r>
              <a:rPr lang="en-US" dirty="0">
                <a:solidFill>
                  <a:schemeClr val="accent6">
                    <a:lumMod val="75000"/>
                  </a:schemeClr>
                </a:solidFill>
                <a:cs typeface="Times New Roman" panose="02020603050405020304" pitchFamily="18" charset="0"/>
              </a:rPr>
              <a:t>="</a:t>
            </a:r>
            <a:r>
              <a:rPr lang="en-US" dirty="0" err="1">
                <a:solidFill>
                  <a:schemeClr val="accent6">
                    <a:lumMod val="75000"/>
                  </a:schemeClr>
                </a:solidFill>
                <a:cs typeface="Times New Roman" panose="02020603050405020304" pitchFamily="18" charset="0"/>
              </a:rPr>
              <a:t>playpause</a:t>
            </a:r>
            <a:r>
              <a:rPr lang="en-US" dirty="0">
                <a:solidFill>
                  <a:schemeClr val="accent6">
                    <a:lumMod val="75000"/>
                  </a:schemeClr>
                </a:solidFill>
                <a:cs typeface="Times New Roman" panose="02020603050405020304" pitchFamily="18" charset="0"/>
              </a:rPr>
              <a:t>()"&gt;Play/Pause&lt;/button&gt;</a:t>
            </a:r>
          </a:p>
          <a:p>
            <a:pPr marL="0" indent="0">
              <a:buNone/>
            </a:pPr>
            <a:r>
              <a:rPr lang="en-US" dirty="0">
                <a:solidFill>
                  <a:schemeClr val="accent6">
                    <a:lumMod val="75000"/>
                  </a:schemeClr>
                </a:solidFill>
                <a:cs typeface="Times New Roman" panose="02020603050405020304" pitchFamily="18" charset="0"/>
              </a:rPr>
              <a:t>			&lt;button </a:t>
            </a:r>
            <a:r>
              <a:rPr lang="en-US" dirty="0" err="1">
                <a:solidFill>
                  <a:schemeClr val="accent6">
                    <a:lumMod val="75000"/>
                  </a:schemeClr>
                </a:solidFill>
                <a:cs typeface="Times New Roman" panose="02020603050405020304" pitchFamily="18" charset="0"/>
              </a:rPr>
              <a:t>onclick</a:t>
            </a:r>
            <a:r>
              <a:rPr lang="en-US" dirty="0">
                <a:solidFill>
                  <a:schemeClr val="accent6">
                    <a:lumMod val="75000"/>
                  </a:schemeClr>
                </a:solidFill>
                <a:cs typeface="Times New Roman" panose="02020603050405020304" pitchFamily="18" charset="0"/>
              </a:rPr>
              <a:t>="big()"&gt;Big&lt;/button&gt;</a:t>
            </a:r>
          </a:p>
          <a:p>
            <a:pPr marL="0" indent="0">
              <a:buNone/>
            </a:pPr>
            <a:r>
              <a:rPr lang="en-US" dirty="0">
                <a:solidFill>
                  <a:schemeClr val="accent6">
                    <a:lumMod val="75000"/>
                  </a:schemeClr>
                </a:solidFill>
                <a:cs typeface="Times New Roman" panose="02020603050405020304" pitchFamily="18" charset="0"/>
              </a:rPr>
              <a:t>			&lt;button </a:t>
            </a:r>
            <a:r>
              <a:rPr lang="en-US" dirty="0" err="1">
                <a:solidFill>
                  <a:schemeClr val="accent6">
                    <a:lumMod val="75000"/>
                  </a:schemeClr>
                </a:solidFill>
                <a:cs typeface="Times New Roman" panose="02020603050405020304" pitchFamily="18" charset="0"/>
              </a:rPr>
              <a:t>onclick</a:t>
            </a:r>
            <a:r>
              <a:rPr lang="en-US" dirty="0">
                <a:solidFill>
                  <a:schemeClr val="accent6">
                    <a:lumMod val="75000"/>
                  </a:schemeClr>
                </a:solidFill>
                <a:cs typeface="Times New Roman" panose="02020603050405020304" pitchFamily="18" charset="0"/>
              </a:rPr>
              <a:t>="small()"&gt;small&lt;/button&gt;</a:t>
            </a:r>
          </a:p>
          <a:p>
            <a:pPr marL="0" indent="0">
              <a:buNone/>
            </a:pPr>
            <a:r>
              <a:rPr lang="en-US" dirty="0">
                <a:solidFill>
                  <a:schemeClr val="accent6">
                    <a:lumMod val="75000"/>
                  </a:schemeClr>
                </a:solidFill>
                <a:cs typeface="Times New Roman" panose="02020603050405020304" pitchFamily="18" charset="0"/>
              </a:rPr>
              <a:t>			&lt;button </a:t>
            </a:r>
            <a:r>
              <a:rPr lang="en-US" dirty="0" err="1">
                <a:solidFill>
                  <a:schemeClr val="accent6">
                    <a:lumMod val="75000"/>
                  </a:schemeClr>
                </a:solidFill>
                <a:cs typeface="Times New Roman" panose="02020603050405020304" pitchFamily="18" charset="0"/>
              </a:rPr>
              <a:t>onclick</a:t>
            </a:r>
            <a:r>
              <a:rPr lang="en-US" dirty="0">
                <a:solidFill>
                  <a:schemeClr val="accent6">
                    <a:lumMod val="75000"/>
                  </a:schemeClr>
                </a:solidFill>
                <a:cs typeface="Times New Roman" panose="02020603050405020304" pitchFamily="18" charset="0"/>
              </a:rPr>
              <a:t>="normal()"&gt;Normal&lt;/button&gt;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145</a:t>
            </a:fld>
            <a:endParaRPr lang="en-IN" dirty="0"/>
          </a:p>
        </p:txBody>
      </p:sp>
    </p:spTree>
    <p:extLst>
      <p:ext uri="{BB962C8B-B14F-4D97-AF65-F5344CB8AC3E}">
        <p14:creationId xmlns:p14="http://schemas.microsoft.com/office/powerpoint/2010/main" val="180389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a:solidFill>
                  <a:schemeClr val="accent6">
                    <a:lumMod val="75000"/>
                  </a:schemeClr>
                </a:solidFill>
                <a:cs typeface="Times New Roman" panose="02020603050405020304" pitchFamily="18" charset="0"/>
              </a:rPr>
              <a:t>&lt;</a:t>
            </a:r>
            <a:r>
              <a:rPr lang="en-US" dirty="0" err="1">
                <a:solidFill>
                  <a:schemeClr val="accent6">
                    <a:lumMod val="75000"/>
                  </a:schemeClr>
                </a:solidFill>
                <a:cs typeface="Times New Roman" panose="02020603050405020304" pitchFamily="18" charset="0"/>
              </a:rPr>
              <a:t>br</a:t>
            </a:r>
            <a:r>
              <a:rPr lang="en-US" dirty="0">
                <a:solidFill>
                  <a:schemeClr val="accent6">
                    <a:lumMod val="75000"/>
                  </a:schemeClr>
                </a:solidFill>
                <a:cs typeface="Times New Roman" panose="02020603050405020304" pitchFamily="18" charset="0"/>
              </a:rPr>
              <a:t>&gt;&lt;</a:t>
            </a:r>
            <a:r>
              <a:rPr lang="en-US" dirty="0" err="1">
                <a:solidFill>
                  <a:schemeClr val="accent6">
                    <a:lumMod val="75000"/>
                  </a:schemeClr>
                </a:solidFill>
                <a:cs typeface="Times New Roman" panose="02020603050405020304" pitchFamily="18" charset="0"/>
              </a:rPr>
              <a:t>br</a:t>
            </a:r>
            <a:r>
              <a:rPr lang="en-US" dirty="0">
                <a:solidFill>
                  <a:schemeClr val="accent6">
                    <a:lumMod val="75000"/>
                  </a:schemeClr>
                </a:solidFill>
                <a:cs typeface="Times New Roman" panose="02020603050405020304" pitchFamily="18" charset="0"/>
              </a:rPr>
              <a:t>&gt;</a:t>
            </a:r>
          </a:p>
          <a:p>
            <a:pPr marL="0" indent="0">
              <a:buNone/>
            </a:pPr>
            <a:r>
              <a:rPr lang="en-US" dirty="0">
                <a:solidFill>
                  <a:schemeClr val="accent6">
                    <a:lumMod val="75000"/>
                  </a:schemeClr>
                </a:solidFill>
                <a:cs typeface="Times New Roman" panose="02020603050405020304" pitchFamily="18" charset="0"/>
              </a:rPr>
              <a:t>&lt;video id="v1" height="250px" width="250px"&gt;</a:t>
            </a:r>
          </a:p>
          <a:p>
            <a:pPr marL="502920" lvl="1" indent="0">
              <a:buNone/>
            </a:pPr>
            <a:r>
              <a:rPr lang="en-US" dirty="0">
                <a:solidFill>
                  <a:schemeClr val="accent6">
                    <a:lumMod val="75000"/>
                  </a:schemeClr>
                </a:solidFill>
                <a:cs typeface="Times New Roman" panose="02020603050405020304" pitchFamily="18" charset="0"/>
              </a:rPr>
              <a:t>&lt;source </a:t>
            </a:r>
            <a:r>
              <a:rPr lang="en-US" dirty="0" err="1">
                <a:solidFill>
                  <a:schemeClr val="accent6">
                    <a:lumMod val="75000"/>
                  </a:schemeClr>
                </a:solidFill>
                <a:cs typeface="Times New Roman" panose="02020603050405020304" pitchFamily="18" charset="0"/>
              </a:rPr>
              <a:t>src</a:t>
            </a:r>
            <a:r>
              <a:rPr lang="en-US" dirty="0">
                <a:solidFill>
                  <a:schemeClr val="accent6">
                    <a:lumMod val="75000"/>
                  </a:schemeClr>
                </a:solidFill>
                <a:cs typeface="Times New Roman" panose="02020603050405020304" pitchFamily="18" charset="0"/>
              </a:rPr>
              <a:t>="mov_bbb.mp4" type="video/mp4"&gt;</a:t>
            </a:r>
          </a:p>
          <a:p>
            <a:pPr marL="0" indent="0">
              <a:buNone/>
            </a:pPr>
            <a:r>
              <a:rPr lang="en-US" dirty="0">
                <a:solidFill>
                  <a:schemeClr val="accent6">
                    <a:lumMod val="75000"/>
                  </a:schemeClr>
                </a:solidFill>
                <a:cs typeface="Times New Roman" panose="02020603050405020304" pitchFamily="18" charset="0"/>
              </a:rPr>
              <a:t>&lt;/video&gt;</a:t>
            </a:r>
          </a:p>
          <a:p>
            <a:pPr marL="0" indent="0">
              <a:buNone/>
            </a:pPr>
            <a:r>
              <a:rPr lang="en-US" dirty="0">
                <a:solidFill>
                  <a:schemeClr val="accent6">
                    <a:lumMod val="75000"/>
                  </a:schemeClr>
                </a:solidFill>
                <a:cs typeface="Times New Roman" panose="02020603050405020304" pitchFamily="18" charset="0"/>
              </a:rPr>
              <a:t>&lt;/div&gt;</a:t>
            </a:r>
          </a:p>
          <a:p>
            <a:pPr marL="0" indent="0">
              <a:buNone/>
            </a:pPr>
            <a:r>
              <a:rPr lang="en-US" dirty="0">
                <a:solidFill>
                  <a:schemeClr val="accent6">
                    <a:lumMod val="75000"/>
                  </a:schemeClr>
                </a:solidFill>
                <a:cs typeface="Times New Roman" panose="02020603050405020304" pitchFamily="18" charset="0"/>
              </a:rPr>
              <a:t>	&lt;p&gt;Your browser does not support the </a:t>
            </a:r>
            <a:r>
              <a:rPr lang="en-US" dirty="0" err="1">
                <a:solidFill>
                  <a:schemeClr val="accent6">
                    <a:lumMod val="75000"/>
                  </a:schemeClr>
                </a:solidFill>
                <a:cs typeface="Times New Roman" panose="02020603050405020304" pitchFamily="18" charset="0"/>
              </a:rPr>
              <a:t>autoplay</a:t>
            </a:r>
            <a:r>
              <a:rPr lang="en-US" dirty="0">
                <a:solidFill>
                  <a:schemeClr val="accent6">
                    <a:lumMod val="75000"/>
                  </a:schemeClr>
                </a:solidFill>
                <a:cs typeface="Times New Roman" panose="02020603050405020304" pitchFamily="18" charset="0"/>
              </a:rPr>
              <a:t> attribute.&lt;/p&gt;</a:t>
            </a:r>
          </a:p>
          <a:p>
            <a:pPr marL="0" indent="0">
              <a:buNone/>
            </a:pPr>
            <a:r>
              <a:rPr lang="en-US" dirty="0">
                <a:solidFill>
                  <a:schemeClr val="accent6">
                    <a:lumMod val="75000"/>
                  </a:schemeClr>
                </a:solidFill>
                <a:cs typeface="Times New Roman" panose="02020603050405020304" pitchFamily="18" charset="0"/>
              </a:rPr>
              <a:t>	&lt;script&gt;</a:t>
            </a:r>
          </a:p>
          <a:p>
            <a:pPr marL="0" indent="0">
              <a:buNone/>
            </a:pPr>
            <a:r>
              <a:rPr lang="en-US" dirty="0">
                <a:solidFill>
                  <a:schemeClr val="accent6">
                    <a:lumMod val="75000"/>
                  </a:schemeClr>
                </a:solidFill>
                <a:cs typeface="Times New Roman" panose="02020603050405020304" pitchFamily="18" charset="0"/>
              </a:rPr>
              <a:t>		</a:t>
            </a:r>
            <a:r>
              <a:rPr lang="en-US" dirty="0" err="1">
                <a:solidFill>
                  <a:schemeClr val="accent6">
                    <a:lumMod val="75000"/>
                  </a:schemeClr>
                </a:solidFill>
                <a:cs typeface="Times New Roman" panose="02020603050405020304" pitchFamily="18" charset="0"/>
              </a:rPr>
              <a:t>var</a:t>
            </a:r>
            <a:r>
              <a:rPr lang="en-US" dirty="0">
                <a:solidFill>
                  <a:schemeClr val="accent6">
                    <a:lumMod val="75000"/>
                  </a:schemeClr>
                </a:solidFill>
                <a:cs typeface="Times New Roman" panose="02020603050405020304" pitchFamily="18" charset="0"/>
              </a:rPr>
              <a:t> </a:t>
            </a:r>
            <a:r>
              <a:rPr lang="en-US" dirty="0" err="1">
                <a:solidFill>
                  <a:schemeClr val="accent6">
                    <a:lumMod val="75000"/>
                  </a:schemeClr>
                </a:solidFill>
                <a:cs typeface="Times New Roman" panose="02020603050405020304" pitchFamily="18" charset="0"/>
              </a:rPr>
              <a:t>myvd</a:t>
            </a:r>
            <a:r>
              <a:rPr lang="en-US" dirty="0">
                <a:solidFill>
                  <a:schemeClr val="accent6">
                    <a:lumMod val="75000"/>
                  </a:schemeClr>
                </a:solidFill>
                <a:cs typeface="Times New Roman" panose="02020603050405020304" pitchFamily="18" charset="0"/>
              </a:rPr>
              <a:t> = </a:t>
            </a:r>
            <a:r>
              <a:rPr lang="en-US" dirty="0" err="1">
                <a:solidFill>
                  <a:schemeClr val="accent6">
                    <a:lumMod val="75000"/>
                  </a:schemeClr>
                </a:solidFill>
                <a:cs typeface="Times New Roman" panose="02020603050405020304" pitchFamily="18" charset="0"/>
              </a:rPr>
              <a:t>document.getElementById</a:t>
            </a:r>
            <a:r>
              <a:rPr lang="en-US" dirty="0">
                <a:solidFill>
                  <a:schemeClr val="accent6">
                    <a:lumMod val="75000"/>
                  </a:schemeClr>
                </a:solidFill>
                <a:cs typeface="Times New Roman" panose="02020603050405020304" pitchFamily="18" charset="0"/>
              </a:rPr>
              <a:t>("v1");</a:t>
            </a:r>
          </a:p>
          <a:p>
            <a:pPr marL="0" indent="0">
              <a:buNone/>
            </a:pPr>
            <a:r>
              <a:rPr lang="en-US" dirty="0">
                <a:solidFill>
                  <a:schemeClr val="accent6">
                    <a:lumMod val="75000"/>
                  </a:schemeClr>
                </a:solidFill>
                <a:cs typeface="Times New Roman" panose="02020603050405020304" pitchFamily="18" charset="0"/>
              </a:rPr>
              <a:t>			function </a:t>
            </a:r>
            <a:r>
              <a:rPr lang="en-US" dirty="0" err="1">
                <a:solidFill>
                  <a:schemeClr val="accent6">
                    <a:lumMod val="75000"/>
                  </a:schemeClr>
                </a:solidFill>
                <a:cs typeface="Times New Roman" panose="02020603050405020304" pitchFamily="18" charset="0"/>
              </a:rPr>
              <a:t>playpause</a:t>
            </a:r>
            <a:r>
              <a:rPr lang="en-US" dirty="0">
                <a:solidFill>
                  <a:schemeClr val="accent6">
                    <a:lumMod val="75000"/>
                  </a:schemeClr>
                </a:solidFill>
                <a:cs typeface="Times New Roman" panose="02020603050405020304" pitchFamily="18" charset="0"/>
              </a:rPr>
              <a:t>(){</a:t>
            </a:r>
          </a:p>
          <a:p>
            <a:pPr marL="0" indent="0">
              <a:buNone/>
            </a:pPr>
            <a:r>
              <a:rPr lang="en-US" dirty="0">
                <a:solidFill>
                  <a:schemeClr val="accent6">
                    <a:lumMod val="75000"/>
                  </a:schemeClr>
                </a:solidFill>
                <a:cs typeface="Times New Roman" panose="02020603050405020304" pitchFamily="18" charset="0"/>
              </a:rPr>
              <a:t>				if(</a:t>
            </a:r>
            <a:r>
              <a:rPr lang="en-US" dirty="0" err="1">
                <a:solidFill>
                  <a:schemeClr val="accent6">
                    <a:lumMod val="75000"/>
                  </a:schemeClr>
                </a:solidFill>
                <a:cs typeface="Times New Roman" panose="02020603050405020304" pitchFamily="18" charset="0"/>
              </a:rPr>
              <a:t>myvd.paused</a:t>
            </a:r>
            <a:r>
              <a:rPr lang="en-US" dirty="0">
                <a:solidFill>
                  <a:schemeClr val="accent6">
                    <a:lumMod val="75000"/>
                  </a:schemeClr>
                </a:solidFill>
                <a:cs typeface="Times New Roman" panose="02020603050405020304" pitchFamily="18" charset="0"/>
              </a:rPr>
              <a:t>)</a:t>
            </a:r>
          </a:p>
          <a:p>
            <a:pPr marL="0" indent="0">
              <a:buNone/>
            </a:pPr>
            <a:r>
              <a:rPr lang="en-US" dirty="0">
                <a:solidFill>
                  <a:schemeClr val="accent6">
                    <a:lumMod val="75000"/>
                  </a:schemeClr>
                </a:solidFill>
                <a:cs typeface="Times New Roman" panose="02020603050405020304" pitchFamily="18" charset="0"/>
              </a:rPr>
              <a:t>					</a:t>
            </a:r>
            <a:r>
              <a:rPr lang="en-US" dirty="0" err="1">
                <a:solidFill>
                  <a:schemeClr val="accent6">
                    <a:lumMod val="75000"/>
                  </a:schemeClr>
                </a:solidFill>
                <a:cs typeface="Times New Roman" panose="02020603050405020304" pitchFamily="18" charset="0"/>
              </a:rPr>
              <a:t>myvd.play</a:t>
            </a:r>
            <a:r>
              <a:rPr lang="en-US" dirty="0">
                <a:solidFill>
                  <a:schemeClr val="accent6">
                    <a:lumMod val="75000"/>
                  </a:schemeClr>
                </a:solidFill>
                <a:cs typeface="Times New Roman" panose="02020603050405020304" pitchFamily="18" charset="0"/>
              </a:rPr>
              <a:t>();</a:t>
            </a:r>
          </a:p>
          <a:p>
            <a:pPr marL="0" indent="0">
              <a:buNone/>
            </a:pPr>
            <a:r>
              <a:rPr lang="en-US" dirty="0">
                <a:solidFill>
                  <a:schemeClr val="accent6">
                    <a:lumMod val="75000"/>
                  </a:schemeClr>
                </a:solidFill>
                <a:cs typeface="Times New Roman" panose="02020603050405020304" pitchFamily="18" charset="0"/>
              </a:rPr>
              <a:t>				else</a:t>
            </a:r>
          </a:p>
          <a:p>
            <a:pPr marL="0" indent="0">
              <a:buNone/>
            </a:pPr>
            <a:r>
              <a:rPr lang="en-US" dirty="0">
                <a:solidFill>
                  <a:schemeClr val="accent6">
                    <a:lumMod val="75000"/>
                  </a:schemeClr>
                </a:solidFill>
                <a:cs typeface="Times New Roman" panose="02020603050405020304" pitchFamily="18" charset="0"/>
              </a:rPr>
              <a:t>					</a:t>
            </a:r>
            <a:r>
              <a:rPr lang="en-US" dirty="0" err="1">
                <a:solidFill>
                  <a:schemeClr val="accent6">
                    <a:lumMod val="75000"/>
                  </a:schemeClr>
                </a:solidFill>
                <a:cs typeface="Times New Roman" panose="02020603050405020304" pitchFamily="18" charset="0"/>
              </a:rPr>
              <a:t>myvd.pause</a:t>
            </a:r>
            <a:r>
              <a:rPr lang="en-US" dirty="0">
                <a:solidFill>
                  <a:schemeClr val="accent6">
                    <a:lumMod val="75000"/>
                  </a:schemeClr>
                </a:solidFill>
                <a:cs typeface="Times New Roman" panose="02020603050405020304" pitchFamily="18" charset="0"/>
              </a:rPr>
              <a:t>();</a:t>
            </a:r>
          </a:p>
          <a:p>
            <a:pPr marL="0" indent="0">
              <a:buNone/>
            </a:pPr>
            <a:r>
              <a:rPr lang="en-US" dirty="0">
                <a:solidFill>
                  <a:schemeClr val="accent6">
                    <a:lumMod val="75000"/>
                  </a:schemeClr>
                </a:solidFill>
                <a:cs typeface="Times New Roman" panose="02020603050405020304" pitchFamily="18" charset="0"/>
              </a:rPr>
              <a:t>			}</a:t>
            </a:r>
          </a:p>
          <a:p>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extLst>
      <p:ext uri="{BB962C8B-B14F-4D97-AF65-F5344CB8AC3E}">
        <p14:creationId xmlns:p14="http://schemas.microsoft.com/office/powerpoint/2010/main" val="367461806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solidFill>
                  <a:schemeClr val="accent6">
                    <a:lumMod val="75000"/>
                  </a:schemeClr>
                </a:solidFill>
                <a:cs typeface="Times New Roman" panose="02020603050405020304" pitchFamily="18" charset="0"/>
              </a:rPr>
              <a:t>function big(){</a:t>
            </a:r>
          </a:p>
          <a:p>
            <a:pPr marL="0" indent="0">
              <a:buNone/>
            </a:pPr>
            <a:r>
              <a:rPr lang="en-US" dirty="0">
                <a:solidFill>
                  <a:schemeClr val="accent6">
                    <a:lumMod val="75000"/>
                  </a:schemeClr>
                </a:solidFill>
                <a:cs typeface="Times New Roman" panose="02020603050405020304" pitchFamily="18" charset="0"/>
              </a:rPr>
              <a:t>	</a:t>
            </a:r>
            <a:r>
              <a:rPr lang="en-US" dirty="0" err="1">
                <a:solidFill>
                  <a:schemeClr val="accent6">
                    <a:lumMod val="75000"/>
                  </a:schemeClr>
                </a:solidFill>
                <a:cs typeface="Times New Roman" panose="02020603050405020304" pitchFamily="18" charset="0"/>
              </a:rPr>
              <a:t>myvd.width</a:t>
            </a:r>
            <a:r>
              <a:rPr lang="en-US" dirty="0">
                <a:solidFill>
                  <a:schemeClr val="accent6">
                    <a:lumMod val="75000"/>
                  </a:schemeClr>
                </a:solidFill>
                <a:cs typeface="Times New Roman" panose="02020603050405020304" pitchFamily="18" charset="0"/>
              </a:rPr>
              <a:t>= 400;</a:t>
            </a:r>
          </a:p>
          <a:p>
            <a:pPr marL="502920" lvl="1" indent="0">
              <a:buNone/>
            </a:pPr>
            <a:r>
              <a:rPr lang="en-US" dirty="0">
                <a:solidFill>
                  <a:schemeClr val="accent6">
                    <a:lumMod val="75000"/>
                  </a:schemeClr>
                </a:solidFill>
                <a:cs typeface="Times New Roman" panose="02020603050405020304" pitchFamily="18" charset="0"/>
              </a:rPr>
              <a:t>}</a:t>
            </a:r>
          </a:p>
          <a:p>
            <a:pPr marL="0" indent="0">
              <a:buNone/>
            </a:pPr>
            <a:r>
              <a:rPr lang="en-US" dirty="0">
                <a:solidFill>
                  <a:schemeClr val="accent6">
                    <a:lumMod val="75000"/>
                  </a:schemeClr>
                </a:solidFill>
                <a:cs typeface="Times New Roman" panose="02020603050405020304" pitchFamily="18" charset="0"/>
              </a:rPr>
              <a:t>function small(){</a:t>
            </a:r>
          </a:p>
          <a:p>
            <a:pPr marL="0" indent="0">
              <a:buNone/>
            </a:pPr>
            <a:r>
              <a:rPr lang="en-US" dirty="0">
                <a:solidFill>
                  <a:schemeClr val="accent6">
                    <a:lumMod val="75000"/>
                  </a:schemeClr>
                </a:solidFill>
                <a:cs typeface="Times New Roman" panose="02020603050405020304" pitchFamily="18" charset="0"/>
              </a:rPr>
              <a:t>	</a:t>
            </a:r>
            <a:r>
              <a:rPr lang="en-US" dirty="0" err="1">
                <a:solidFill>
                  <a:schemeClr val="accent6">
                    <a:lumMod val="75000"/>
                  </a:schemeClr>
                </a:solidFill>
                <a:cs typeface="Times New Roman" panose="02020603050405020304" pitchFamily="18" charset="0"/>
              </a:rPr>
              <a:t>myvd.width</a:t>
            </a:r>
            <a:r>
              <a:rPr lang="en-US" dirty="0">
                <a:solidFill>
                  <a:schemeClr val="accent6">
                    <a:lumMod val="75000"/>
                  </a:schemeClr>
                </a:solidFill>
                <a:cs typeface="Times New Roman" panose="02020603050405020304" pitchFamily="18" charset="0"/>
              </a:rPr>
              <a:t>= 100;</a:t>
            </a:r>
          </a:p>
          <a:p>
            <a:pPr marL="502920" lvl="1" indent="0">
              <a:buNone/>
            </a:pPr>
            <a:r>
              <a:rPr lang="en-US" dirty="0">
                <a:solidFill>
                  <a:schemeClr val="accent6">
                    <a:lumMod val="75000"/>
                  </a:schemeClr>
                </a:solidFill>
                <a:cs typeface="Times New Roman" panose="02020603050405020304" pitchFamily="18" charset="0"/>
              </a:rPr>
              <a:t>}</a:t>
            </a:r>
          </a:p>
          <a:p>
            <a:pPr marL="0" indent="0">
              <a:buNone/>
            </a:pPr>
            <a:r>
              <a:rPr lang="en-US" dirty="0">
                <a:solidFill>
                  <a:schemeClr val="accent6">
                    <a:lumMod val="75000"/>
                  </a:schemeClr>
                </a:solidFill>
                <a:cs typeface="Times New Roman" panose="02020603050405020304" pitchFamily="18" charset="0"/>
              </a:rPr>
              <a:t>function normal(){</a:t>
            </a:r>
          </a:p>
          <a:p>
            <a:pPr marL="0" indent="0">
              <a:buNone/>
            </a:pPr>
            <a:r>
              <a:rPr lang="en-US" dirty="0">
                <a:solidFill>
                  <a:schemeClr val="accent6">
                    <a:lumMod val="75000"/>
                  </a:schemeClr>
                </a:solidFill>
                <a:cs typeface="Times New Roman" panose="02020603050405020304" pitchFamily="18" charset="0"/>
              </a:rPr>
              <a:t>	</a:t>
            </a:r>
            <a:r>
              <a:rPr lang="en-US" dirty="0" err="1">
                <a:solidFill>
                  <a:schemeClr val="accent6">
                    <a:lumMod val="75000"/>
                  </a:schemeClr>
                </a:solidFill>
                <a:cs typeface="Times New Roman" panose="02020603050405020304" pitchFamily="18" charset="0"/>
              </a:rPr>
              <a:t>myvd.width</a:t>
            </a:r>
            <a:r>
              <a:rPr lang="en-US" dirty="0">
                <a:solidFill>
                  <a:schemeClr val="accent6">
                    <a:lumMod val="75000"/>
                  </a:schemeClr>
                </a:solidFill>
                <a:cs typeface="Times New Roman" panose="02020603050405020304" pitchFamily="18" charset="0"/>
              </a:rPr>
              <a:t>= 250;</a:t>
            </a:r>
          </a:p>
          <a:p>
            <a:pPr marL="0" indent="0">
              <a:buNone/>
            </a:pPr>
            <a:r>
              <a:rPr lang="en-US" dirty="0">
                <a:solidFill>
                  <a:schemeClr val="accent6">
                    <a:lumMod val="75000"/>
                  </a:schemeClr>
                </a:solidFill>
                <a:cs typeface="Times New Roman" panose="02020603050405020304" pitchFamily="18" charset="0"/>
              </a:rPr>
              <a:t>	}</a:t>
            </a:r>
          </a:p>
          <a:p>
            <a:pPr marL="0" indent="0">
              <a:buNone/>
            </a:pPr>
            <a:r>
              <a:rPr lang="en-US" dirty="0">
                <a:solidFill>
                  <a:schemeClr val="accent6">
                    <a:lumMod val="75000"/>
                  </a:schemeClr>
                </a:solidFill>
                <a:cs typeface="Times New Roman" panose="02020603050405020304" pitchFamily="18" charset="0"/>
              </a:rPr>
              <a:t>		&lt;/script&gt;</a:t>
            </a:r>
          </a:p>
          <a:p>
            <a:pPr marL="0" indent="0">
              <a:buNone/>
            </a:pPr>
            <a:r>
              <a:rPr lang="en-US" dirty="0">
                <a:solidFill>
                  <a:schemeClr val="accent6">
                    <a:lumMod val="75000"/>
                  </a:schemeClr>
                </a:solidFill>
                <a:cs typeface="Times New Roman" panose="02020603050405020304" pitchFamily="18" charset="0"/>
              </a:rPr>
              <a:t>	&lt;/body&gt;</a:t>
            </a:r>
          </a:p>
          <a:p>
            <a:pPr marL="0" indent="0">
              <a:buNone/>
            </a:pPr>
            <a:r>
              <a:rPr lang="en-US" dirty="0">
                <a:solidFill>
                  <a:schemeClr val="accent6">
                    <a:lumMod val="75000"/>
                  </a:schemeClr>
                </a:solidFill>
                <a:cs typeface="Times New Roman" panose="02020603050405020304" pitchFamily="18" charset="0"/>
              </a:rPr>
              <a:t>&lt;/html&gt;</a:t>
            </a:r>
          </a:p>
          <a:p>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extLst>
      <p:ext uri="{BB962C8B-B14F-4D97-AF65-F5344CB8AC3E}">
        <p14:creationId xmlns:p14="http://schemas.microsoft.com/office/powerpoint/2010/main" val="41460844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C11CE39-2868-44A2-A0C6-827D458F7A8B}" type="slidenum">
              <a:rPr lang="en-IN" smtClean="0"/>
              <a:pPr/>
              <a:t>148</a:t>
            </a:fld>
            <a:endParaRPr lang="en-IN" dirty="0"/>
          </a:p>
        </p:txBody>
      </p:sp>
      <p:pic>
        <p:nvPicPr>
          <p:cNvPr id="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4714" y="493704"/>
            <a:ext cx="8010525" cy="253420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409" y="3284252"/>
            <a:ext cx="7876830" cy="2440768"/>
          </a:xfrm>
          <a:prstGeom prst="rect">
            <a:avLst/>
          </a:prstGeom>
        </p:spPr>
      </p:pic>
    </p:spTree>
    <p:extLst>
      <p:ext uri="{BB962C8B-B14F-4D97-AF65-F5344CB8AC3E}">
        <p14:creationId xmlns:p14="http://schemas.microsoft.com/office/powerpoint/2010/main" val="33066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cs typeface="Times New Roman" panose="02020603050405020304" pitchFamily="18" charset="0"/>
              </a:rPr>
              <a:t>The HTML &lt;audio&gt; element is used to play an audio file on a web page.</a:t>
            </a:r>
          </a:p>
          <a:p>
            <a:r>
              <a:rPr lang="en-US" dirty="0">
                <a:solidFill>
                  <a:srgbClr val="FF0000"/>
                </a:solidFill>
                <a:cs typeface="Times New Roman" panose="02020603050405020304" pitchFamily="18" charset="0"/>
              </a:rPr>
              <a:t>How It Works?</a:t>
            </a:r>
            <a:endParaRPr lang="en-US" dirty="0">
              <a:solidFill>
                <a:schemeClr val="tx1"/>
              </a:solidFill>
              <a:cs typeface="Times New Roman" panose="02020603050405020304" pitchFamily="18" charset="0"/>
            </a:endParaRPr>
          </a:p>
          <a:p>
            <a:r>
              <a:rPr lang="en-US" dirty="0">
                <a:solidFill>
                  <a:schemeClr val="tx1"/>
                </a:solidFill>
                <a:cs typeface="Times New Roman" panose="02020603050405020304" pitchFamily="18" charset="0"/>
              </a:rPr>
              <a:t>The controls attribute adds audio controls, like play, pause, and volume.</a:t>
            </a:r>
          </a:p>
          <a:p>
            <a:endParaRPr lang="en-US" dirty="0">
              <a:solidFill>
                <a:schemeClr val="tx1"/>
              </a:solidFill>
              <a:cs typeface="Times New Roman" panose="02020603050405020304" pitchFamily="18" charset="0"/>
            </a:endParaRPr>
          </a:p>
          <a:p>
            <a:r>
              <a:rPr lang="en-US" dirty="0">
                <a:solidFill>
                  <a:schemeClr val="tx1"/>
                </a:solidFill>
                <a:cs typeface="Times New Roman" panose="02020603050405020304" pitchFamily="18" charset="0"/>
              </a:rPr>
              <a:t>The &lt;source&gt; element allows you to specify alternative audio files which the browser may choose from. The browser will use the first recognized format.</a:t>
            </a:r>
          </a:p>
          <a:p>
            <a:endParaRPr lang="en-US" dirty="0">
              <a:solidFill>
                <a:schemeClr val="tx1"/>
              </a:solidFill>
              <a:cs typeface="Times New Roman" panose="02020603050405020304" pitchFamily="18" charset="0"/>
            </a:endParaRPr>
          </a:p>
          <a:p>
            <a:r>
              <a:rPr lang="en-US" dirty="0">
                <a:solidFill>
                  <a:schemeClr val="tx1"/>
                </a:solidFill>
                <a:cs typeface="Times New Roman" panose="02020603050405020304" pitchFamily="18" charset="0"/>
              </a:rPr>
              <a:t>The text between the &lt;audio&gt; and &lt;/audio&gt; tags will only be displayed in browsers that do not support the &lt;audio&gt; element.</a:t>
            </a:r>
          </a:p>
          <a:p>
            <a:r>
              <a:rPr lang="en-US" dirty="0">
                <a:solidFill>
                  <a:schemeClr val="tx1"/>
                </a:solidFill>
                <a:cs typeface="Times New Roman" panose="02020603050405020304" pitchFamily="18" charset="0"/>
              </a:rPr>
              <a:t>HTML Audio Formats</a:t>
            </a:r>
          </a:p>
          <a:p>
            <a:endParaRPr lang="en-US" dirty="0">
              <a:solidFill>
                <a:schemeClr val="tx1"/>
              </a:solidFill>
              <a:cs typeface="Times New Roman" panose="02020603050405020304" pitchFamily="18" charset="0"/>
            </a:endParaRPr>
          </a:p>
          <a:p>
            <a:r>
              <a:rPr lang="en-US" dirty="0">
                <a:solidFill>
                  <a:schemeClr val="tx1"/>
                </a:solidFill>
                <a:cs typeface="Times New Roman" panose="02020603050405020304" pitchFamily="18" charset="0"/>
              </a:rPr>
              <a:t>There are three supported audio formats: MP3, WAV, and OGG.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Tree>
    <p:extLst>
      <p:ext uri="{BB962C8B-B14F-4D97-AF65-F5344CB8AC3E}">
        <p14:creationId xmlns:p14="http://schemas.microsoft.com/office/powerpoint/2010/main" val="100167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Browser</a:t>
            </a:r>
          </a:p>
        </p:txBody>
      </p:sp>
      <p:sp>
        <p:nvSpPr>
          <p:cNvPr id="3" name="Content Placeholder 2"/>
          <p:cNvSpPr>
            <a:spLocks noGrp="1"/>
          </p:cNvSpPr>
          <p:nvPr>
            <p:ph idx="1"/>
          </p:nvPr>
        </p:nvSpPr>
        <p:spPr/>
        <p:txBody>
          <a:bodyPr>
            <a:normAutofit fontScale="92500" lnSpcReduction="10000"/>
          </a:bodyPr>
          <a:lstStyle/>
          <a:p>
            <a:r>
              <a:rPr lang="en-US" dirty="0"/>
              <a:t>A browser is a software program that is used to explore, retrieve, and display the information available on the World Wide Web. </a:t>
            </a:r>
          </a:p>
          <a:p>
            <a:endParaRPr lang="en-US" dirty="0"/>
          </a:p>
          <a:p>
            <a:r>
              <a:rPr lang="en-US" dirty="0"/>
              <a:t>This information may be in the form of pictures, web pages, videos, and other files that all are connected via hyperlinks and categorized with the help of URLs (Uniform Resource Identifiers). For example, you are viewing this page by using a browser.</a:t>
            </a:r>
          </a:p>
          <a:p>
            <a:endParaRPr lang="en-US" dirty="0"/>
          </a:p>
          <a:p>
            <a:r>
              <a:rPr lang="en-US" dirty="0"/>
              <a:t>A browser is a client program as it runs on a user computer or mobile device and contacts the webserver for the information requested by the user.</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dirty="0"/>
          </a:p>
        </p:txBody>
      </p:sp>
    </p:spTree>
    <p:extLst>
      <p:ext uri="{BB962C8B-B14F-4D97-AF65-F5344CB8AC3E}">
        <p14:creationId xmlns:p14="http://schemas.microsoft.com/office/powerpoint/2010/main" val="350675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Audio Formats</a:t>
            </a:r>
          </a:p>
        </p:txBody>
      </p:sp>
      <p:sp>
        <p:nvSpPr>
          <p:cNvPr id="3" name="Content Placeholder 2"/>
          <p:cNvSpPr>
            <a:spLocks noGrp="1"/>
          </p:cNvSpPr>
          <p:nvPr>
            <p:ph idx="1"/>
          </p:nvPr>
        </p:nvSpPr>
        <p:spPr>
          <a:xfrm>
            <a:off x="3603009" y="87549"/>
            <a:ext cx="8011236" cy="5897199"/>
          </a:xfrm>
        </p:spPr>
        <p:txBody>
          <a:bodyPr/>
          <a:lstStyle/>
          <a:p>
            <a:r>
              <a:rPr lang="en-US" sz="1800" dirty="0">
                <a:solidFill>
                  <a:schemeClr val="tx1"/>
                </a:solidFill>
                <a:cs typeface="Times New Roman" panose="02020603050405020304" pitchFamily="18" charset="0"/>
              </a:rPr>
              <a:t>MP3 is the best format for compressed recorded music. The term MP3 has become synonymous with digital music.</a:t>
            </a:r>
          </a:p>
          <a:p>
            <a:r>
              <a:rPr lang="en-US" sz="1800" dirty="0">
                <a:solidFill>
                  <a:schemeClr val="tx1"/>
                </a:solidFill>
                <a:cs typeface="Times New Roman" panose="02020603050405020304" pitchFamily="18" charset="0"/>
              </a:rPr>
              <a:t>If your website is about recorded music, MP3 is the choice.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150</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321" y="1680530"/>
            <a:ext cx="6541714" cy="4525718"/>
          </a:xfrm>
          <a:prstGeom prst="rect">
            <a:avLst/>
          </a:prstGeom>
        </p:spPr>
      </p:pic>
    </p:spTree>
    <p:extLst>
      <p:ext uri="{BB962C8B-B14F-4D97-AF65-F5344CB8AC3E}">
        <p14:creationId xmlns:p14="http://schemas.microsoft.com/office/powerpoint/2010/main" val="288038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solidFill>
                  <a:schemeClr val="accent6">
                    <a:lumMod val="75000"/>
                  </a:schemeClr>
                </a:solidFill>
                <a:cs typeface="Times New Roman" panose="02020603050405020304" pitchFamily="18" charset="0"/>
              </a:rPr>
              <a:t>&lt;!DOCTYPE html&gt;</a:t>
            </a:r>
          </a:p>
          <a:p>
            <a:r>
              <a:rPr lang="en-US" dirty="0">
                <a:solidFill>
                  <a:schemeClr val="accent6">
                    <a:lumMod val="75000"/>
                  </a:schemeClr>
                </a:solidFill>
                <a:cs typeface="Times New Roman" panose="02020603050405020304" pitchFamily="18" charset="0"/>
              </a:rPr>
              <a:t>&lt;html&gt;</a:t>
            </a:r>
          </a:p>
          <a:p>
            <a:r>
              <a:rPr lang="en-US" dirty="0">
                <a:solidFill>
                  <a:schemeClr val="accent6">
                    <a:lumMod val="75000"/>
                  </a:schemeClr>
                </a:solidFill>
                <a:cs typeface="Times New Roman" panose="02020603050405020304" pitchFamily="18" charset="0"/>
              </a:rPr>
              <a:t>&lt;body&gt;</a:t>
            </a:r>
          </a:p>
          <a:p>
            <a:endParaRPr lang="en-US" dirty="0">
              <a:solidFill>
                <a:schemeClr val="accent6">
                  <a:lumMod val="75000"/>
                </a:schemeClr>
              </a:solidFill>
              <a:cs typeface="Times New Roman" panose="02020603050405020304" pitchFamily="18" charset="0"/>
            </a:endParaRPr>
          </a:p>
          <a:p>
            <a:r>
              <a:rPr lang="en-US" dirty="0">
                <a:solidFill>
                  <a:schemeClr val="accent6">
                    <a:lumMod val="75000"/>
                  </a:schemeClr>
                </a:solidFill>
                <a:cs typeface="Times New Roman" panose="02020603050405020304" pitchFamily="18" charset="0"/>
              </a:rPr>
              <a:t>&lt;audio controls&gt;</a:t>
            </a:r>
          </a:p>
          <a:p>
            <a:r>
              <a:rPr lang="en-US" dirty="0">
                <a:solidFill>
                  <a:schemeClr val="accent6">
                    <a:lumMod val="75000"/>
                  </a:schemeClr>
                </a:solidFill>
                <a:cs typeface="Times New Roman" panose="02020603050405020304" pitchFamily="18" charset="0"/>
              </a:rPr>
              <a:t>  &lt;source </a:t>
            </a:r>
            <a:r>
              <a:rPr lang="en-US" dirty="0" err="1">
                <a:solidFill>
                  <a:schemeClr val="accent6">
                    <a:lumMod val="75000"/>
                  </a:schemeClr>
                </a:solidFill>
                <a:cs typeface="Times New Roman" panose="02020603050405020304" pitchFamily="18" charset="0"/>
              </a:rPr>
              <a:t>src</a:t>
            </a:r>
            <a:r>
              <a:rPr lang="en-US" dirty="0">
                <a:solidFill>
                  <a:schemeClr val="accent6">
                    <a:lumMod val="75000"/>
                  </a:schemeClr>
                </a:solidFill>
                <a:cs typeface="Times New Roman" panose="02020603050405020304" pitchFamily="18" charset="0"/>
              </a:rPr>
              <a:t>="04. Kun </a:t>
            </a:r>
            <a:r>
              <a:rPr lang="en-US" dirty="0" err="1">
                <a:solidFill>
                  <a:schemeClr val="accent6">
                    <a:lumMod val="75000"/>
                  </a:schemeClr>
                </a:solidFill>
                <a:cs typeface="Times New Roman" panose="02020603050405020304" pitchFamily="18" charset="0"/>
              </a:rPr>
              <a:t>Faya</a:t>
            </a:r>
            <a:r>
              <a:rPr lang="en-US" dirty="0">
                <a:solidFill>
                  <a:schemeClr val="accent6">
                    <a:lumMod val="75000"/>
                  </a:schemeClr>
                </a:solidFill>
                <a:cs typeface="Times New Roman" panose="02020603050405020304" pitchFamily="18" charset="0"/>
              </a:rPr>
              <a:t> Kun.mp3" type="audio/mpeg"&gt;</a:t>
            </a:r>
          </a:p>
          <a:p>
            <a:r>
              <a:rPr lang="en-US" dirty="0">
                <a:solidFill>
                  <a:schemeClr val="accent6">
                    <a:lumMod val="75000"/>
                  </a:schemeClr>
                </a:solidFill>
                <a:cs typeface="Times New Roman" panose="02020603050405020304" pitchFamily="18" charset="0"/>
              </a:rPr>
              <a:t>Your browser does not support the audio element.</a:t>
            </a:r>
          </a:p>
          <a:p>
            <a:r>
              <a:rPr lang="en-US" dirty="0">
                <a:solidFill>
                  <a:schemeClr val="accent6">
                    <a:lumMod val="75000"/>
                  </a:schemeClr>
                </a:solidFill>
                <a:cs typeface="Times New Roman" panose="02020603050405020304" pitchFamily="18" charset="0"/>
              </a:rPr>
              <a:t>&lt;/audio&gt;</a:t>
            </a:r>
          </a:p>
          <a:p>
            <a:endParaRPr lang="en-US" dirty="0">
              <a:solidFill>
                <a:schemeClr val="accent6">
                  <a:lumMod val="75000"/>
                </a:schemeClr>
              </a:solidFill>
              <a:cs typeface="Times New Roman" panose="02020603050405020304" pitchFamily="18" charset="0"/>
            </a:endParaRPr>
          </a:p>
          <a:p>
            <a:r>
              <a:rPr lang="en-US" dirty="0">
                <a:solidFill>
                  <a:schemeClr val="accent6">
                    <a:lumMod val="75000"/>
                  </a:schemeClr>
                </a:solidFill>
                <a:cs typeface="Times New Roman" panose="02020603050405020304" pitchFamily="18" charset="0"/>
              </a:rPr>
              <a:t>&lt;/body&gt;</a:t>
            </a:r>
          </a:p>
          <a:p>
            <a:r>
              <a:rPr lang="en-US" dirty="0">
                <a:solidFill>
                  <a:schemeClr val="accent6">
                    <a:lumMod val="75000"/>
                  </a:schemeClr>
                </a:solidFill>
                <a:cs typeface="Times New Roman" panose="02020603050405020304" pitchFamily="18" charset="0"/>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extLst>
      <p:ext uri="{BB962C8B-B14F-4D97-AF65-F5344CB8AC3E}">
        <p14:creationId xmlns:p14="http://schemas.microsoft.com/office/powerpoint/2010/main" val="37407272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AUDIO</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8489" y="649625"/>
            <a:ext cx="7505700" cy="2533650"/>
          </a:xfrm>
        </p:spPr>
      </p:pic>
      <p:sp>
        <p:nvSpPr>
          <p:cNvPr id="7" name="Rectangle 6"/>
          <p:cNvSpPr/>
          <p:nvPr/>
        </p:nvSpPr>
        <p:spPr>
          <a:xfrm>
            <a:off x="3680297" y="3416696"/>
            <a:ext cx="8586281" cy="2308324"/>
          </a:xfrm>
          <a:prstGeom prst="rect">
            <a:avLst/>
          </a:prstGeom>
        </p:spPr>
        <p:txBody>
          <a:bodyPr wrap="square">
            <a:spAutoFit/>
          </a:bodyPr>
          <a:lstStyle/>
          <a:p>
            <a:r>
              <a:rPr lang="en-US" b="1" dirty="0">
                <a:latin typeface="Cambria" panose="02040503050406030204" pitchFamily="18" charset="0"/>
                <a:ea typeface="Cambria" panose="02040503050406030204" pitchFamily="18" charset="0"/>
              </a:rPr>
              <a:t>HTML Audio - Methods, Properties, and Events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HTML DOM defines methods, properties, and events for the &lt;audio&gt; element. This allows you to load, play, and pause audios, as well as set duration and volume.</a:t>
            </a:r>
          </a:p>
          <a:p>
            <a:endParaRPr lang="en-US" dirty="0"/>
          </a:p>
          <a:p>
            <a:endParaRPr lang="en-US" dirty="0"/>
          </a:p>
          <a:p>
            <a:endParaRPr lang="en-US" dirty="0"/>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489" y="4760543"/>
            <a:ext cx="6870886" cy="1595807"/>
          </a:xfrm>
          <a:prstGeom prst="rect">
            <a:avLst/>
          </a:prstGeom>
        </p:spPr>
      </p:pic>
    </p:spTree>
    <p:extLst>
      <p:ext uri="{BB962C8B-B14F-4D97-AF65-F5344CB8AC3E}">
        <p14:creationId xmlns:p14="http://schemas.microsoft.com/office/powerpoint/2010/main" val="21053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YouTube Videos</a:t>
            </a:r>
          </a:p>
        </p:txBody>
      </p:sp>
      <p:sp>
        <p:nvSpPr>
          <p:cNvPr id="3" name="Content Placeholder 2"/>
          <p:cNvSpPr>
            <a:spLocks noGrp="1"/>
          </p:cNvSpPr>
          <p:nvPr>
            <p:ph idx="1"/>
          </p:nvPr>
        </p:nvSpPr>
        <p:spPr/>
        <p:txBody>
          <a:bodyPr>
            <a:normAutofit fontScale="92500"/>
          </a:bodyPr>
          <a:lstStyle/>
          <a:p>
            <a:r>
              <a:rPr lang="en-US" dirty="0">
                <a:solidFill>
                  <a:schemeClr val="tx1"/>
                </a:solidFill>
                <a:cs typeface="Times New Roman" panose="02020603050405020304" pitchFamily="18" charset="0"/>
              </a:rPr>
              <a:t>The easiest way to play videos in HTML, is to use YouTube.</a:t>
            </a:r>
          </a:p>
          <a:p>
            <a:r>
              <a:rPr lang="en-US" dirty="0">
                <a:solidFill>
                  <a:schemeClr val="tx1"/>
                </a:solidFill>
                <a:cs typeface="Times New Roman" panose="02020603050405020304" pitchFamily="18" charset="0"/>
              </a:rPr>
              <a:t>Playing a YouTube Video in HTML</a:t>
            </a:r>
          </a:p>
          <a:p>
            <a:endParaRPr lang="en-US" dirty="0">
              <a:solidFill>
                <a:schemeClr val="tx1"/>
              </a:solidFill>
              <a:cs typeface="Times New Roman" panose="02020603050405020304" pitchFamily="18" charset="0"/>
            </a:endParaRPr>
          </a:p>
          <a:p>
            <a:r>
              <a:rPr lang="en-US" dirty="0">
                <a:solidFill>
                  <a:schemeClr val="tx1"/>
                </a:solidFill>
                <a:cs typeface="Times New Roman" panose="02020603050405020304" pitchFamily="18" charset="0"/>
              </a:rPr>
              <a:t>To play your video on a web page, do the following:</a:t>
            </a:r>
          </a:p>
          <a:p>
            <a:endParaRPr lang="en-US" dirty="0">
              <a:solidFill>
                <a:schemeClr val="tx1"/>
              </a:solidFill>
              <a:cs typeface="Times New Roman" panose="02020603050405020304" pitchFamily="18" charset="0"/>
            </a:endParaRPr>
          </a:p>
          <a:p>
            <a:r>
              <a:rPr lang="en-US" dirty="0">
                <a:solidFill>
                  <a:schemeClr val="tx1"/>
                </a:solidFill>
                <a:cs typeface="Times New Roman" panose="02020603050405020304" pitchFamily="18" charset="0"/>
              </a:rPr>
              <a:t>    Upload the video to YouTube</a:t>
            </a:r>
          </a:p>
          <a:p>
            <a:r>
              <a:rPr lang="en-US" dirty="0">
                <a:solidFill>
                  <a:schemeClr val="tx1"/>
                </a:solidFill>
                <a:cs typeface="Times New Roman" panose="02020603050405020304" pitchFamily="18" charset="0"/>
              </a:rPr>
              <a:t>    Take a note of the video id</a:t>
            </a:r>
          </a:p>
          <a:p>
            <a:r>
              <a:rPr lang="en-US" dirty="0">
                <a:solidFill>
                  <a:schemeClr val="tx1"/>
                </a:solidFill>
                <a:cs typeface="Times New Roman" panose="02020603050405020304" pitchFamily="18" charset="0"/>
              </a:rPr>
              <a:t>    Define an &lt;iframe&gt; element in your web page</a:t>
            </a:r>
          </a:p>
          <a:p>
            <a:r>
              <a:rPr lang="en-US" dirty="0">
                <a:solidFill>
                  <a:schemeClr val="tx1"/>
                </a:solidFill>
                <a:cs typeface="Times New Roman" panose="02020603050405020304" pitchFamily="18" charset="0"/>
              </a:rPr>
              <a:t>    Let the </a:t>
            </a:r>
            <a:r>
              <a:rPr lang="en-US" dirty="0" err="1">
                <a:solidFill>
                  <a:schemeClr val="tx1"/>
                </a:solidFill>
                <a:cs typeface="Times New Roman" panose="02020603050405020304" pitchFamily="18" charset="0"/>
              </a:rPr>
              <a:t>src</a:t>
            </a:r>
            <a:r>
              <a:rPr lang="en-US" dirty="0">
                <a:solidFill>
                  <a:schemeClr val="tx1"/>
                </a:solidFill>
                <a:cs typeface="Times New Roman" panose="02020603050405020304" pitchFamily="18" charset="0"/>
              </a:rPr>
              <a:t> attribute point to the video URL</a:t>
            </a:r>
          </a:p>
          <a:p>
            <a:r>
              <a:rPr lang="en-US" dirty="0">
                <a:solidFill>
                  <a:schemeClr val="tx1"/>
                </a:solidFill>
                <a:cs typeface="Times New Roman" panose="02020603050405020304" pitchFamily="18" charset="0"/>
              </a:rPr>
              <a:t>    Use the width and height attributes to specify the dimension of the player</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extLst>
      <p:ext uri="{BB962C8B-B14F-4D97-AF65-F5344CB8AC3E}">
        <p14:creationId xmlns:p14="http://schemas.microsoft.com/office/powerpoint/2010/main" val="169967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chemeClr val="accent6">
                    <a:lumMod val="75000"/>
                  </a:schemeClr>
                </a:solidFill>
              </a:rPr>
              <a:t>&lt;!DOCTYPE html&gt;</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&lt;body&gt;</a:t>
            </a:r>
          </a:p>
          <a:p>
            <a:pPr marL="0" indent="0">
              <a:buNone/>
            </a:pPr>
            <a:r>
              <a:rPr lang="en-US" dirty="0">
                <a:solidFill>
                  <a:schemeClr val="accent6">
                    <a:lumMod val="75000"/>
                  </a:schemeClr>
                </a:solidFill>
              </a:rPr>
              <a:t>	&lt;iframe width="420" height="345" 		</a:t>
            </a:r>
            <a:r>
              <a:rPr lang="en-US" dirty="0" err="1">
                <a:solidFill>
                  <a:schemeClr val="accent6">
                    <a:lumMod val="75000"/>
                  </a:schemeClr>
                </a:solidFill>
              </a:rPr>
              <a:t>src</a:t>
            </a:r>
            <a:r>
              <a:rPr lang="en-US" dirty="0">
                <a:solidFill>
                  <a:schemeClr val="accent6">
                    <a:lumMod val="75000"/>
                  </a:schemeClr>
                </a:solidFill>
              </a:rPr>
              <a:t>="https://www.youtube.com/embed/tgbNymZ7vqY"&gt;</a:t>
            </a:r>
          </a:p>
          <a:p>
            <a:pPr marL="0" indent="0">
              <a:buNone/>
            </a:pPr>
            <a:r>
              <a:rPr lang="en-US" dirty="0">
                <a:solidFill>
                  <a:schemeClr val="accent6">
                    <a:lumMod val="75000"/>
                  </a:schemeClr>
                </a:solidFill>
              </a:rPr>
              <a:t>	&lt;/iframe&gt;</a:t>
            </a:r>
          </a:p>
          <a:p>
            <a:pPr marL="0" indent="0">
              <a:buNone/>
            </a:pPr>
            <a:endParaRPr lang="en-US" dirty="0">
              <a:solidFill>
                <a:schemeClr val="accent6">
                  <a:lumMod val="75000"/>
                </a:schemeClr>
              </a:solidFill>
            </a:endParaRPr>
          </a:p>
          <a:p>
            <a:pPr marL="0" indent="0">
              <a:buNone/>
            </a:pPr>
            <a:r>
              <a:rPr lang="en-US" dirty="0">
                <a:solidFill>
                  <a:schemeClr val="accent6">
                    <a:lumMod val="75000"/>
                  </a:schemeClr>
                </a:solidFill>
              </a:rPr>
              <a:t>&lt;/body&gt;</a:t>
            </a:r>
          </a:p>
          <a:p>
            <a:pPr marL="0" indent="0">
              <a:buNone/>
            </a:pPr>
            <a:r>
              <a:rPr lang="en-US" dirty="0">
                <a:solidFill>
                  <a:schemeClr val="accent6">
                    <a:lumMod val="75000"/>
                  </a:schemeClr>
                </a:solidFill>
              </a:rPr>
              <a:t>&lt;/html&gt;</a:t>
            </a:r>
          </a:p>
          <a:p>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154</a:t>
            </a:fld>
            <a:endParaRPr lang="en-IN" dirty="0"/>
          </a:p>
        </p:txBody>
      </p:sp>
    </p:spTree>
    <p:extLst>
      <p:ext uri="{BB962C8B-B14F-4D97-AF65-F5344CB8AC3E}">
        <p14:creationId xmlns:p14="http://schemas.microsoft.com/office/powerpoint/2010/main" val="33752236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SVG</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t>HTML SVG</a:t>
            </a:r>
            <a:r>
              <a:rPr lang="en-US" dirty="0"/>
              <a:t> is an acronym which stands for Scalable Vector Graphics. </a:t>
            </a:r>
          </a:p>
          <a:p>
            <a:r>
              <a:rPr lang="en-US" dirty="0"/>
              <a:t>HTML SVG is a modularized language which is used to describe graphics in XML. It describe two-dimensional vector and mixed vector/raster graphics in XML. It is a W3C recommendation. SVG images and their behaviors are defined in XML text files. So as XML files, you can create and edit an SVG image with text editor, but generally drawing programs like </a:t>
            </a:r>
            <a:r>
              <a:rPr lang="en-US" dirty="0" err="1"/>
              <a:t>inkspace</a:t>
            </a:r>
            <a:r>
              <a:rPr lang="en-US" dirty="0"/>
              <a:t> are preferred to create it.</a:t>
            </a:r>
          </a:p>
          <a:p>
            <a:r>
              <a:rPr lang="en-US" dirty="0"/>
              <a:t>SVG is mostly used for vector type diagrams like pie charts, 2-Dimensional graphs in an X,Y coordinate system etc.</a:t>
            </a:r>
          </a:p>
          <a:p>
            <a:r>
              <a:rPr lang="en-US" dirty="0"/>
              <a:t>The &lt;</a:t>
            </a:r>
            <a:r>
              <a:rPr lang="en-US" dirty="0" err="1"/>
              <a:t>svg</a:t>
            </a:r>
            <a:r>
              <a:rPr lang="en-US" dirty="0"/>
              <a:t>&gt; element specifies the root of a SVG fragment. You can animate every element and every attribute in SVG files.</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extLst>
      <p:ext uri="{BB962C8B-B14F-4D97-AF65-F5344CB8AC3E}">
        <p14:creationId xmlns:p14="http://schemas.microsoft.com/office/powerpoint/2010/main" val="320387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SVG Circle Example</a:t>
            </a:r>
            <a:br>
              <a:rPr lang="en-US" dirty="0"/>
            </a:br>
            <a:endParaRPr lang="en-US" dirty="0"/>
          </a:p>
        </p:txBody>
      </p:sp>
      <p:sp>
        <p:nvSpPr>
          <p:cNvPr id="3" name="Content Placeholder 2"/>
          <p:cNvSpPr>
            <a:spLocks noGrp="1"/>
          </p:cNvSpPr>
          <p:nvPr>
            <p:ph idx="1"/>
          </p:nvPr>
        </p:nvSpPr>
        <p:spPr/>
        <p:txBody>
          <a:bodyPr/>
          <a:lstStyle/>
          <a:p>
            <a:r>
              <a:rPr lang="en-US" dirty="0">
                <a:solidFill>
                  <a:schemeClr val="accent6">
                    <a:lumMod val="75000"/>
                  </a:schemeClr>
                </a:solidFill>
              </a:rPr>
              <a:t>&lt;!DOCTYPE html&gt;  </a:t>
            </a:r>
          </a:p>
          <a:p>
            <a:r>
              <a:rPr lang="en-US" dirty="0">
                <a:solidFill>
                  <a:schemeClr val="accent6">
                    <a:lumMod val="75000"/>
                  </a:schemeClr>
                </a:solidFill>
              </a:rPr>
              <a:t>&lt;html&gt;  </a:t>
            </a:r>
          </a:p>
          <a:p>
            <a:r>
              <a:rPr lang="en-US" dirty="0">
                <a:solidFill>
                  <a:schemeClr val="accent6">
                    <a:lumMod val="75000"/>
                  </a:schemeClr>
                </a:solidFill>
              </a:rPr>
              <a:t>&lt;body&gt;  </a:t>
            </a:r>
          </a:p>
          <a:p>
            <a:r>
              <a:rPr lang="en-US" dirty="0">
                <a:solidFill>
                  <a:schemeClr val="accent6">
                    <a:lumMod val="75000"/>
                  </a:schemeClr>
                </a:solidFill>
              </a:rPr>
              <a:t>  &lt;</a:t>
            </a:r>
            <a:r>
              <a:rPr lang="en-US" dirty="0" err="1">
                <a:solidFill>
                  <a:schemeClr val="accent6">
                    <a:lumMod val="75000"/>
                  </a:schemeClr>
                </a:solidFill>
              </a:rPr>
              <a:t>svg</a:t>
            </a:r>
            <a:r>
              <a:rPr lang="en-US" dirty="0">
                <a:solidFill>
                  <a:schemeClr val="accent6">
                    <a:lumMod val="75000"/>
                  </a:schemeClr>
                </a:solidFill>
              </a:rPr>
              <a:t> width="100" height="100"&gt;  </a:t>
            </a:r>
          </a:p>
          <a:p>
            <a:r>
              <a:rPr lang="en-US" dirty="0">
                <a:solidFill>
                  <a:schemeClr val="accent6">
                    <a:lumMod val="75000"/>
                  </a:schemeClr>
                </a:solidFill>
              </a:rPr>
              <a:t>   &lt;circle cx="50" cy="50" r="40" stroke="yellow" stroke-width="4" fill="red" /&gt;  </a:t>
            </a:r>
          </a:p>
          <a:p>
            <a:r>
              <a:rPr lang="en-US" dirty="0">
                <a:solidFill>
                  <a:schemeClr val="accent6">
                    <a:lumMod val="75000"/>
                  </a:schemeClr>
                </a:solidFill>
              </a:rPr>
              <a:t>  &lt;/</a:t>
            </a:r>
            <a:r>
              <a:rPr lang="en-US" dirty="0" err="1">
                <a:solidFill>
                  <a:schemeClr val="accent6">
                    <a:lumMod val="75000"/>
                  </a:schemeClr>
                </a:solidFill>
              </a:rPr>
              <a:t>svg</a:t>
            </a:r>
            <a:r>
              <a:rPr lang="en-US" dirty="0">
                <a:solidFill>
                  <a:schemeClr val="accent6">
                    <a:lumMod val="75000"/>
                  </a:schemeClr>
                </a:solidFill>
              </a:rPr>
              <a:t>&gt;   </a:t>
            </a:r>
          </a:p>
          <a:p>
            <a:r>
              <a:rPr lang="en-US" dirty="0">
                <a:solidFill>
                  <a:schemeClr val="accent6">
                    <a:lumMod val="75000"/>
                  </a:schemeClr>
                </a:solidFill>
              </a:rPr>
              <a:t>&lt;/body&gt;  </a:t>
            </a:r>
          </a:p>
          <a:p>
            <a:r>
              <a:rPr lang="en-US" dirty="0">
                <a:solidFill>
                  <a:schemeClr val="accent6">
                    <a:lumMod val="75000"/>
                  </a:schemeClr>
                </a:solidFill>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156</a:t>
            </a:fld>
            <a:endParaRPr lang="en-IN" dirty="0"/>
          </a:p>
        </p:txBody>
      </p:sp>
    </p:spTree>
    <p:extLst>
      <p:ext uri="{BB962C8B-B14F-4D97-AF65-F5344CB8AC3E}">
        <p14:creationId xmlns:p14="http://schemas.microsoft.com/office/powerpoint/2010/main" val="369673206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a:t>
            </a:r>
            <a:r>
              <a:rPr lang="en-US" dirty="0"/>
              <a:t>: It defines the radius of the circle.</a:t>
            </a:r>
          </a:p>
          <a:p>
            <a:r>
              <a:rPr lang="en-US" b="1" dirty="0"/>
              <a:t>cx</a:t>
            </a:r>
            <a:r>
              <a:rPr lang="en-US" dirty="0"/>
              <a:t>: It defines the x coordinates of the center of the circle.</a:t>
            </a:r>
          </a:p>
          <a:p>
            <a:r>
              <a:rPr lang="en-US" b="1" dirty="0"/>
              <a:t>cy</a:t>
            </a:r>
            <a:r>
              <a:rPr lang="en-US" dirty="0"/>
              <a:t>: It defines the y coordinates of the center of the circle.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157</a:t>
            </a:fld>
            <a:endParaRPr lang="en-IN" dirty="0"/>
          </a:p>
        </p:txBody>
      </p:sp>
    </p:spTree>
    <p:extLst>
      <p:ext uri="{BB962C8B-B14F-4D97-AF65-F5344CB8AC3E}">
        <p14:creationId xmlns:p14="http://schemas.microsoft.com/office/powerpoint/2010/main" val="217420806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SVG Rectangle Example</a:t>
            </a:r>
            <a:br>
              <a:rPr lang="en-US" dirty="0"/>
            </a:br>
            <a:endParaRPr lang="en-US" dirty="0"/>
          </a:p>
        </p:txBody>
      </p:sp>
      <p:sp>
        <p:nvSpPr>
          <p:cNvPr id="3" name="Content Placeholder 2"/>
          <p:cNvSpPr>
            <a:spLocks noGrp="1"/>
          </p:cNvSpPr>
          <p:nvPr>
            <p:ph idx="1"/>
          </p:nvPr>
        </p:nvSpPr>
        <p:spPr/>
        <p:txBody>
          <a:bodyPr/>
          <a:lstStyle/>
          <a:p>
            <a:r>
              <a:rPr lang="en-US" dirty="0">
                <a:solidFill>
                  <a:schemeClr val="accent6">
                    <a:lumMod val="75000"/>
                  </a:schemeClr>
                </a:solidFill>
              </a:rPr>
              <a:t>&lt;!DOCTYPE html&gt;  </a:t>
            </a:r>
          </a:p>
          <a:p>
            <a:r>
              <a:rPr lang="en-US" dirty="0">
                <a:solidFill>
                  <a:schemeClr val="accent6">
                    <a:lumMod val="75000"/>
                  </a:schemeClr>
                </a:solidFill>
              </a:rPr>
              <a:t>&lt;html&gt;  </a:t>
            </a:r>
          </a:p>
          <a:p>
            <a:r>
              <a:rPr lang="en-US" dirty="0">
                <a:solidFill>
                  <a:schemeClr val="accent6">
                    <a:lumMod val="75000"/>
                  </a:schemeClr>
                </a:solidFill>
              </a:rPr>
              <a:t>&lt;body&gt;  </a:t>
            </a:r>
          </a:p>
          <a:p>
            <a:r>
              <a:rPr lang="en-US" dirty="0">
                <a:solidFill>
                  <a:schemeClr val="accent6">
                    <a:lumMod val="75000"/>
                  </a:schemeClr>
                </a:solidFill>
              </a:rPr>
              <a:t>&lt;</a:t>
            </a:r>
            <a:r>
              <a:rPr lang="en-US" dirty="0" err="1">
                <a:solidFill>
                  <a:schemeClr val="accent6">
                    <a:lumMod val="75000"/>
                  </a:schemeClr>
                </a:solidFill>
              </a:rPr>
              <a:t>svg</a:t>
            </a:r>
            <a:r>
              <a:rPr lang="en-US" dirty="0">
                <a:solidFill>
                  <a:schemeClr val="accent6">
                    <a:lumMod val="75000"/>
                  </a:schemeClr>
                </a:solidFill>
              </a:rPr>
              <a:t> width="200" height="100"&gt;  </a:t>
            </a:r>
          </a:p>
          <a:p>
            <a:r>
              <a:rPr lang="en-US" dirty="0">
                <a:solidFill>
                  <a:schemeClr val="accent6">
                    <a:lumMod val="75000"/>
                  </a:schemeClr>
                </a:solidFill>
              </a:rPr>
              <a:t>  &lt;</a:t>
            </a:r>
            <a:r>
              <a:rPr lang="en-US" dirty="0" err="1">
                <a:solidFill>
                  <a:schemeClr val="accent6">
                    <a:lumMod val="75000"/>
                  </a:schemeClr>
                </a:solidFill>
              </a:rPr>
              <a:t>rect</a:t>
            </a:r>
            <a:r>
              <a:rPr lang="en-US" dirty="0">
                <a:solidFill>
                  <a:schemeClr val="accent6">
                    <a:lumMod val="75000"/>
                  </a:schemeClr>
                </a:solidFill>
              </a:rPr>
              <a:t> width="200" height="100" stroke="yellow" stroke-width="4" fill="red" /&gt;  </a:t>
            </a:r>
          </a:p>
          <a:p>
            <a:r>
              <a:rPr lang="en-US" dirty="0">
                <a:solidFill>
                  <a:schemeClr val="accent6">
                    <a:lumMod val="75000"/>
                  </a:schemeClr>
                </a:solidFill>
              </a:rPr>
              <a:t>&lt;/</a:t>
            </a:r>
            <a:r>
              <a:rPr lang="en-US" dirty="0" err="1">
                <a:solidFill>
                  <a:schemeClr val="accent6">
                    <a:lumMod val="75000"/>
                  </a:schemeClr>
                </a:solidFill>
              </a:rPr>
              <a:t>svg</a:t>
            </a:r>
            <a:r>
              <a:rPr lang="en-US" dirty="0">
                <a:solidFill>
                  <a:schemeClr val="accent6">
                    <a:lumMod val="75000"/>
                  </a:schemeClr>
                </a:solidFill>
              </a:rPr>
              <a:t>&gt;   </a:t>
            </a:r>
          </a:p>
          <a:p>
            <a:r>
              <a:rPr lang="en-US" dirty="0">
                <a:solidFill>
                  <a:schemeClr val="accent6">
                    <a:lumMod val="75000"/>
                  </a:schemeClr>
                </a:solidFill>
              </a:rPr>
              <a:t>&lt;/body&gt;  </a:t>
            </a:r>
          </a:p>
          <a:p>
            <a:r>
              <a:rPr lang="en-US" dirty="0">
                <a:solidFill>
                  <a:schemeClr val="accent6">
                    <a:lumMod val="75000"/>
                  </a:schemeClr>
                </a:solidFill>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158</a:t>
            </a:fld>
            <a:endParaRPr lang="en-IN" dirty="0"/>
          </a:p>
        </p:txBody>
      </p:sp>
    </p:spTree>
    <p:extLst>
      <p:ext uri="{BB962C8B-B14F-4D97-AF65-F5344CB8AC3E}">
        <p14:creationId xmlns:p14="http://schemas.microsoft.com/office/powerpoint/2010/main" val="324830270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x</a:t>
            </a:r>
            <a:r>
              <a:rPr lang="en-US" dirty="0"/>
              <a:t> : It define the position of the top left corner of the rectangle.</a:t>
            </a:r>
          </a:p>
          <a:p>
            <a:r>
              <a:rPr lang="en-US" b="1" dirty="0"/>
              <a:t>y</a:t>
            </a:r>
            <a:r>
              <a:rPr lang="en-US" dirty="0"/>
              <a:t> : It define the top position of the rectangle.</a:t>
            </a:r>
          </a:p>
          <a:p>
            <a:r>
              <a:rPr lang="en-US" b="1" dirty="0"/>
              <a:t>width</a:t>
            </a:r>
            <a:r>
              <a:rPr lang="en-US" dirty="0"/>
              <a:t> : It defines the width of the rectangle.</a:t>
            </a:r>
          </a:p>
          <a:p>
            <a:r>
              <a:rPr lang="en-US" b="1" dirty="0"/>
              <a:t>height</a:t>
            </a:r>
            <a:r>
              <a:rPr lang="en-US" dirty="0"/>
              <a:t> : It defines the height of the rectangle.</a:t>
            </a:r>
          </a:p>
          <a:p>
            <a:r>
              <a:rPr lang="en-US" b="1" dirty="0"/>
              <a:t>fill-opacity</a:t>
            </a:r>
            <a:r>
              <a:rPr lang="en-US" dirty="0"/>
              <a:t> : It is used to define the opacity of the fill color. Its range can be 0 to 1.</a:t>
            </a:r>
          </a:p>
          <a:p>
            <a:r>
              <a:rPr lang="en-US" b="1" dirty="0"/>
              <a:t>stroke-opacity</a:t>
            </a:r>
            <a:r>
              <a:rPr lang="en-US" dirty="0"/>
              <a:t> : It defines the opacity of the stroke color. Its range can be 0 to 1.</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159</a:t>
            </a:fld>
            <a:endParaRPr lang="en-IN" dirty="0"/>
          </a:p>
        </p:txBody>
      </p:sp>
    </p:spTree>
    <p:extLst>
      <p:ext uri="{BB962C8B-B14F-4D97-AF65-F5344CB8AC3E}">
        <p14:creationId xmlns:p14="http://schemas.microsoft.com/office/powerpoint/2010/main" val="67427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Autofit/>
          </a:bodyPr>
          <a:lstStyle/>
          <a:p>
            <a:r>
              <a:rPr lang="en-US" sz="1800" dirty="0"/>
              <a:t>The web server sends the data back to the browser that displays the results on internet supported devices. On behalf of the users, the browser sends requests to web servers all over the internet by using </a:t>
            </a:r>
            <a:r>
              <a:rPr lang="en-US" sz="1800" dirty="0">
                <a:hlinkClick r:id="rId2"/>
              </a:rPr>
              <a:t>HTTP</a:t>
            </a:r>
            <a:r>
              <a:rPr lang="en-US" sz="1800" dirty="0"/>
              <a:t> (Hypertext Transfer Protocol). A browser requires a smartphone, computer, or tablet and internet to work.</a:t>
            </a:r>
          </a:p>
          <a:p>
            <a:endParaRPr lang="en-US" sz="1800" b="1" dirty="0"/>
          </a:p>
          <a:p>
            <a:r>
              <a:rPr lang="en-US" sz="1800" b="1" dirty="0"/>
              <a:t>Features of Web Browser</a:t>
            </a:r>
          </a:p>
          <a:p>
            <a:endParaRPr lang="en-US" sz="1800" dirty="0"/>
          </a:p>
          <a:p>
            <a:r>
              <a:rPr lang="en-US" sz="1800" dirty="0"/>
              <a:t>Most Web browsers offer common features such as:</a:t>
            </a:r>
            <a:endParaRPr lang="en-US" sz="1800" b="1" dirty="0"/>
          </a:p>
          <a:p>
            <a:r>
              <a:rPr lang="en-US" sz="1800" b="1" dirty="0"/>
              <a:t>Refresh button:</a:t>
            </a:r>
            <a:r>
              <a:rPr lang="en-US" sz="1800" dirty="0"/>
              <a:t> Refresh button allows the website to reload the contents of the web pages. Most of the web browsers store local copies of visited pages to enhance the performance by using a caching mechanism. Sometimes, it stops you from seeing the updated information; in this case, by clicking on the refresh button, you can see the updated information.</a:t>
            </a:r>
          </a:p>
          <a:p>
            <a:endParaRPr lang="en-US" sz="1800" b="1" dirty="0"/>
          </a:p>
          <a:p>
            <a:endParaRPr lang="en-US" sz="18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extLst>
      <p:ext uri="{BB962C8B-B14F-4D97-AF65-F5344CB8AC3E}">
        <p14:creationId xmlns:p14="http://schemas.microsoft.com/office/powerpoint/2010/main" val="252487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Ellipse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Ellipse is a more general form of the circle element. You can scale the x and y radius of the circle separately.</a:t>
            </a:r>
          </a:p>
          <a:p>
            <a:endParaRPr lang="en-US" dirty="0"/>
          </a:p>
          <a:p>
            <a:r>
              <a:rPr lang="en-US" dirty="0"/>
              <a:t>Attribute used to draw an ellipse:</a:t>
            </a:r>
          </a:p>
          <a:p>
            <a:endParaRPr lang="en-US" dirty="0"/>
          </a:p>
          <a:p>
            <a:r>
              <a:rPr lang="en-US" dirty="0" err="1"/>
              <a:t>rx</a:t>
            </a:r>
            <a:r>
              <a:rPr lang="en-US" dirty="0"/>
              <a:t>: It defines the horizontal radius.</a:t>
            </a:r>
          </a:p>
          <a:p>
            <a:endParaRPr lang="en-US" dirty="0"/>
          </a:p>
          <a:p>
            <a:r>
              <a:rPr lang="en-US" dirty="0" err="1"/>
              <a:t>ry</a:t>
            </a:r>
            <a:r>
              <a:rPr lang="en-US" dirty="0"/>
              <a:t>: It defines the vertical radius.</a:t>
            </a:r>
          </a:p>
          <a:p>
            <a:endParaRPr lang="en-US" dirty="0"/>
          </a:p>
          <a:p>
            <a:r>
              <a:rPr lang="en-US" dirty="0"/>
              <a:t>cx: It defines the x coordinate of the center of the ellipse.</a:t>
            </a:r>
          </a:p>
          <a:p>
            <a:endParaRPr lang="en-US" dirty="0"/>
          </a:p>
          <a:p>
            <a:r>
              <a:rPr lang="en-US" dirty="0"/>
              <a:t>cy: It defines the y coordinate of the center of the ellipse.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160</a:t>
            </a:fld>
            <a:endParaRPr lang="en-IN" dirty="0"/>
          </a:p>
        </p:txBody>
      </p:sp>
    </p:spTree>
    <p:extLst>
      <p:ext uri="{BB962C8B-B14F-4D97-AF65-F5344CB8AC3E}">
        <p14:creationId xmlns:p14="http://schemas.microsoft.com/office/powerpoint/2010/main" val="15057618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accent6">
                    <a:lumMod val="75000"/>
                  </a:schemeClr>
                </a:solidFill>
              </a:rPr>
              <a:t>&lt;!DOCTYPE html&gt;  </a:t>
            </a:r>
          </a:p>
          <a:p>
            <a:r>
              <a:rPr lang="en-US" b="1" dirty="0">
                <a:solidFill>
                  <a:schemeClr val="accent6">
                    <a:lumMod val="75000"/>
                  </a:schemeClr>
                </a:solidFill>
              </a:rPr>
              <a:t>&lt;html&gt;  </a:t>
            </a:r>
          </a:p>
          <a:p>
            <a:r>
              <a:rPr lang="en-US" b="1" dirty="0">
                <a:solidFill>
                  <a:schemeClr val="accent6">
                    <a:lumMod val="75000"/>
                  </a:schemeClr>
                </a:solidFill>
              </a:rPr>
              <a:t>&lt;body&gt;  </a:t>
            </a:r>
          </a:p>
          <a:p>
            <a:r>
              <a:rPr lang="en-US" b="1" dirty="0">
                <a:solidFill>
                  <a:schemeClr val="accent6">
                    <a:lumMod val="75000"/>
                  </a:schemeClr>
                </a:solidFill>
              </a:rPr>
              <a:t>  </a:t>
            </a:r>
          </a:p>
          <a:p>
            <a:r>
              <a:rPr lang="en-US" b="1" dirty="0">
                <a:solidFill>
                  <a:schemeClr val="accent6">
                    <a:lumMod val="75000"/>
                  </a:schemeClr>
                </a:solidFill>
              </a:rPr>
              <a:t>&lt;</a:t>
            </a:r>
            <a:r>
              <a:rPr lang="en-US" b="1" dirty="0" err="1">
                <a:solidFill>
                  <a:schemeClr val="accent6">
                    <a:lumMod val="75000"/>
                  </a:schemeClr>
                </a:solidFill>
              </a:rPr>
              <a:t>svg</a:t>
            </a:r>
            <a:r>
              <a:rPr lang="en-US" b="1" dirty="0">
                <a:solidFill>
                  <a:schemeClr val="accent6">
                    <a:lumMod val="75000"/>
                  </a:schemeClr>
                </a:solidFill>
              </a:rPr>
              <a:t> height="500" width="500"&gt;  </a:t>
            </a:r>
          </a:p>
          <a:p>
            <a:r>
              <a:rPr lang="en-US" b="1" dirty="0">
                <a:solidFill>
                  <a:schemeClr val="accent6">
                    <a:lumMod val="75000"/>
                  </a:schemeClr>
                </a:solidFill>
              </a:rPr>
              <a:t>  &lt;ellipse cx="250" cy="100" </a:t>
            </a:r>
            <a:r>
              <a:rPr lang="en-US" b="1" dirty="0" err="1">
                <a:solidFill>
                  <a:schemeClr val="accent6">
                    <a:lumMod val="75000"/>
                  </a:schemeClr>
                </a:solidFill>
              </a:rPr>
              <a:t>rx</a:t>
            </a:r>
            <a:r>
              <a:rPr lang="en-US" b="1" dirty="0">
                <a:solidFill>
                  <a:schemeClr val="accent6">
                    <a:lumMod val="75000"/>
                  </a:schemeClr>
                </a:solidFill>
              </a:rPr>
              <a:t>="120" </a:t>
            </a:r>
            <a:r>
              <a:rPr lang="en-US" b="1" dirty="0" err="1">
                <a:solidFill>
                  <a:schemeClr val="accent6">
                    <a:lumMod val="75000"/>
                  </a:schemeClr>
                </a:solidFill>
              </a:rPr>
              <a:t>ry</a:t>
            </a:r>
            <a:r>
              <a:rPr lang="en-US" b="1" dirty="0">
                <a:solidFill>
                  <a:schemeClr val="accent6">
                    <a:lumMod val="75000"/>
                  </a:schemeClr>
                </a:solidFill>
              </a:rPr>
              <a:t>="70" style="fill:red;stroke:black;stroke-width:3" /&gt;  </a:t>
            </a:r>
          </a:p>
          <a:p>
            <a:r>
              <a:rPr lang="en-US" b="1" dirty="0">
                <a:solidFill>
                  <a:schemeClr val="accent6">
                    <a:lumMod val="75000"/>
                  </a:schemeClr>
                </a:solidFill>
              </a:rPr>
              <a:t>&lt;/</a:t>
            </a:r>
            <a:r>
              <a:rPr lang="en-US" b="1" dirty="0" err="1">
                <a:solidFill>
                  <a:schemeClr val="accent6">
                    <a:lumMod val="75000"/>
                  </a:schemeClr>
                </a:solidFill>
              </a:rPr>
              <a:t>svg</a:t>
            </a:r>
            <a:r>
              <a:rPr lang="en-US" b="1" dirty="0">
                <a:solidFill>
                  <a:schemeClr val="accent6">
                    <a:lumMod val="75000"/>
                  </a:schemeClr>
                </a:solidFill>
              </a:rPr>
              <a:t>&gt;  </a:t>
            </a:r>
          </a:p>
          <a:p>
            <a:r>
              <a:rPr lang="en-US" b="1" dirty="0">
                <a:solidFill>
                  <a:schemeClr val="accent6">
                    <a:lumMod val="75000"/>
                  </a:schemeClr>
                </a:solidFill>
              </a:rPr>
              <a:t>  </a:t>
            </a:r>
          </a:p>
          <a:p>
            <a:r>
              <a:rPr lang="en-US" b="1" dirty="0">
                <a:solidFill>
                  <a:schemeClr val="accent6">
                    <a:lumMod val="75000"/>
                  </a:schemeClr>
                </a:solidFill>
              </a:rPr>
              <a:t>&lt;/body&gt;  </a:t>
            </a:r>
          </a:p>
          <a:p>
            <a:r>
              <a:rPr lang="en-US" b="1" dirty="0">
                <a:solidFill>
                  <a:schemeClr val="accent6">
                    <a:lumMod val="75000"/>
                  </a:schemeClr>
                </a:solidFill>
              </a:rPr>
              <a:t>&lt;/html&gt;  </a:t>
            </a:r>
          </a:p>
          <a:p>
            <a:endParaRPr lang="en-US"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161</a:t>
            </a:fld>
            <a:endParaRPr lang="en-IN" dirty="0"/>
          </a:p>
        </p:txBody>
      </p:sp>
    </p:spTree>
    <p:extLst>
      <p:ext uri="{BB962C8B-B14F-4D97-AF65-F5344CB8AC3E}">
        <p14:creationId xmlns:p14="http://schemas.microsoft.com/office/powerpoint/2010/main" val="359985893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t>
            </a:r>
            <a:br>
              <a:rPr lang="en-US" b="1" dirty="0"/>
            </a:br>
            <a:endParaRPr lang="en-US" dirty="0"/>
          </a:p>
        </p:txBody>
      </p:sp>
      <p:sp>
        <p:nvSpPr>
          <p:cNvPr id="3" name="Content Placeholder 2"/>
          <p:cNvSpPr>
            <a:spLocks noGrp="1"/>
          </p:cNvSpPr>
          <p:nvPr>
            <p:ph idx="1"/>
          </p:nvPr>
        </p:nvSpPr>
        <p:spPr/>
        <p:txBody>
          <a:bodyPr/>
          <a:lstStyle/>
          <a:p>
            <a:r>
              <a:rPr lang="en-US" dirty="0"/>
              <a:t>The line attribute is used to draw a straight line on the screen. It has two points which specify the start and end point of the line.</a:t>
            </a:r>
          </a:p>
          <a:p>
            <a:r>
              <a:rPr lang="en-US" b="1" dirty="0"/>
              <a:t>x1</a:t>
            </a:r>
            <a:r>
              <a:rPr lang="en-US" dirty="0"/>
              <a:t>: It defines the start of the line on the x-axis.</a:t>
            </a:r>
          </a:p>
          <a:p>
            <a:r>
              <a:rPr lang="en-US" b="1" dirty="0"/>
              <a:t>y1</a:t>
            </a:r>
            <a:r>
              <a:rPr lang="en-US" dirty="0"/>
              <a:t>: It defines start of the line on the y-axis.</a:t>
            </a:r>
          </a:p>
          <a:p>
            <a:r>
              <a:rPr lang="en-US" b="1" dirty="0"/>
              <a:t>x2</a:t>
            </a:r>
            <a:r>
              <a:rPr lang="en-US" dirty="0"/>
              <a:t>: It defines the end of the line on the x-axis.</a:t>
            </a:r>
          </a:p>
          <a:p>
            <a:r>
              <a:rPr lang="en-US" b="1" dirty="0"/>
              <a:t>y2</a:t>
            </a:r>
            <a:r>
              <a:rPr lang="en-US" dirty="0"/>
              <a:t>: It defines the end of the line on the y-axis.</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162</a:t>
            </a:fld>
            <a:endParaRPr lang="en-IN" dirty="0"/>
          </a:p>
        </p:txBody>
      </p:sp>
    </p:spTree>
    <p:extLst>
      <p:ext uri="{BB962C8B-B14F-4D97-AF65-F5344CB8AC3E}">
        <p14:creationId xmlns:p14="http://schemas.microsoft.com/office/powerpoint/2010/main" val="17183930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accent6">
                    <a:lumMod val="75000"/>
                  </a:schemeClr>
                </a:solidFill>
              </a:rPr>
              <a:t>&lt;!DOCTYPE html&gt;  </a:t>
            </a:r>
          </a:p>
          <a:p>
            <a:r>
              <a:rPr lang="en-US" b="1" dirty="0">
                <a:solidFill>
                  <a:schemeClr val="accent6">
                    <a:lumMod val="75000"/>
                  </a:schemeClr>
                </a:solidFill>
              </a:rPr>
              <a:t>&lt;html&gt;  </a:t>
            </a:r>
          </a:p>
          <a:p>
            <a:r>
              <a:rPr lang="en-US" b="1" dirty="0">
                <a:solidFill>
                  <a:schemeClr val="accent6">
                    <a:lumMod val="75000"/>
                  </a:schemeClr>
                </a:solidFill>
              </a:rPr>
              <a:t>&lt;body&gt;  </a:t>
            </a:r>
          </a:p>
          <a:p>
            <a:r>
              <a:rPr lang="en-US" b="1" dirty="0">
                <a:solidFill>
                  <a:schemeClr val="accent6">
                    <a:lumMod val="75000"/>
                  </a:schemeClr>
                </a:solidFill>
              </a:rPr>
              <a:t>  </a:t>
            </a:r>
          </a:p>
          <a:p>
            <a:r>
              <a:rPr lang="en-US" b="1" dirty="0">
                <a:solidFill>
                  <a:schemeClr val="accent6">
                    <a:lumMod val="75000"/>
                  </a:schemeClr>
                </a:solidFill>
              </a:rPr>
              <a:t>&lt;</a:t>
            </a:r>
            <a:r>
              <a:rPr lang="en-US" b="1" dirty="0" err="1">
                <a:solidFill>
                  <a:schemeClr val="accent6">
                    <a:lumMod val="75000"/>
                  </a:schemeClr>
                </a:solidFill>
              </a:rPr>
              <a:t>svg</a:t>
            </a:r>
            <a:r>
              <a:rPr lang="en-US" b="1" dirty="0">
                <a:solidFill>
                  <a:schemeClr val="accent6">
                    <a:lumMod val="75000"/>
                  </a:schemeClr>
                </a:solidFill>
              </a:rPr>
              <a:t> height="500" width="450"&gt;  </a:t>
            </a:r>
          </a:p>
          <a:p>
            <a:r>
              <a:rPr lang="en-US" b="1" dirty="0">
                <a:solidFill>
                  <a:schemeClr val="accent6">
                    <a:lumMod val="75000"/>
                  </a:schemeClr>
                </a:solidFill>
              </a:rPr>
              <a:t>  &lt;line x1="5" y1="5" x2="150" y2="150" style="</a:t>
            </a:r>
            <a:r>
              <a:rPr lang="en-US" b="1" dirty="0" err="1">
                <a:solidFill>
                  <a:schemeClr val="accent6">
                    <a:lumMod val="75000"/>
                  </a:schemeClr>
                </a:solidFill>
              </a:rPr>
              <a:t>stroke:rgb</a:t>
            </a:r>
            <a:r>
              <a:rPr lang="en-US" b="1" dirty="0">
                <a:solidFill>
                  <a:schemeClr val="accent6">
                    <a:lumMod val="75000"/>
                  </a:schemeClr>
                </a:solidFill>
              </a:rPr>
              <a:t>(0,0,255);stroke-width:3" /&gt;  </a:t>
            </a:r>
          </a:p>
          <a:p>
            <a:r>
              <a:rPr lang="en-US" b="1" dirty="0">
                <a:solidFill>
                  <a:schemeClr val="accent6">
                    <a:lumMod val="75000"/>
                  </a:schemeClr>
                </a:solidFill>
              </a:rPr>
              <a:t>&lt;/</a:t>
            </a:r>
            <a:r>
              <a:rPr lang="en-US" b="1" dirty="0" err="1">
                <a:solidFill>
                  <a:schemeClr val="accent6">
                    <a:lumMod val="75000"/>
                  </a:schemeClr>
                </a:solidFill>
              </a:rPr>
              <a:t>svg</a:t>
            </a:r>
            <a:r>
              <a:rPr lang="en-US" b="1" dirty="0">
                <a:solidFill>
                  <a:schemeClr val="accent6">
                    <a:lumMod val="75000"/>
                  </a:schemeClr>
                </a:solidFill>
              </a:rPr>
              <a:t>&gt;  </a:t>
            </a:r>
          </a:p>
          <a:p>
            <a:r>
              <a:rPr lang="en-US" b="1" dirty="0">
                <a:solidFill>
                  <a:schemeClr val="accent6">
                    <a:lumMod val="75000"/>
                  </a:schemeClr>
                </a:solidFill>
              </a:rPr>
              <a:t>  </a:t>
            </a:r>
          </a:p>
          <a:p>
            <a:r>
              <a:rPr lang="en-US" b="1" dirty="0">
                <a:solidFill>
                  <a:schemeClr val="accent6">
                    <a:lumMod val="75000"/>
                  </a:schemeClr>
                </a:solidFill>
              </a:rPr>
              <a:t>&lt;/body&gt;  </a:t>
            </a:r>
          </a:p>
          <a:p>
            <a:r>
              <a:rPr lang="en-US" b="1" dirty="0">
                <a:solidFill>
                  <a:schemeClr val="accent6">
                    <a:lumMod val="75000"/>
                  </a:schemeClr>
                </a:solidFill>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163</a:t>
            </a:fld>
            <a:endParaRPr lang="en-IN" dirty="0"/>
          </a:p>
        </p:txBody>
      </p:sp>
    </p:spTree>
    <p:extLst>
      <p:ext uri="{BB962C8B-B14F-4D97-AF65-F5344CB8AC3E}">
        <p14:creationId xmlns:p14="http://schemas.microsoft.com/office/powerpoint/2010/main" val="326602571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SVG polygon Example</a:t>
            </a:r>
            <a:br>
              <a:rPr lang="en-US" dirty="0"/>
            </a:br>
            <a:endParaRPr lang="en-US" dirty="0"/>
          </a:p>
        </p:txBody>
      </p:sp>
      <p:sp>
        <p:nvSpPr>
          <p:cNvPr id="3" name="Content Placeholder 2"/>
          <p:cNvSpPr>
            <a:spLocks noGrp="1"/>
          </p:cNvSpPr>
          <p:nvPr>
            <p:ph idx="1"/>
          </p:nvPr>
        </p:nvSpPr>
        <p:spPr/>
        <p:txBody>
          <a:bodyPr/>
          <a:lstStyle/>
          <a:p>
            <a:r>
              <a:rPr lang="en-US" dirty="0">
                <a:solidFill>
                  <a:schemeClr val="accent6">
                    <a:lumMod val="75000"/>
                  </a:schemeClr>
                </a:solidFill>
              </a:rPr>
              <a:t>&lt;!DOCTYPE html&gt;  </a:t>
            </a:r>
          </a:p>
          <a:p>
            <a:r>
              <a:rPr lang="en-US" dirty="0">
                <a:solidFill>
                  <a:schemeClr val="accent6">
                    <a:lumMod val="75000"/>
                  </a:schemeClr>
                </a:solidFill>
              </a:rPr>
              <a:t>&lt;html&gt;  </a:t>
            </a:r>
          </a:p>
          <a:p>
            <a:r>
              <a:rPr lang="en-US" dirty="0">
                <a:solidFill>
                  <a:schemeClr val="accent6">
                    <a:lumMod val="75000"/>
                  </a:schemeClr>
                </a:solidFill>
              </a:rPr>
              <a:t>&lt;body&gt;  </a:t>
            </a:r>
          </a:p>
          <a:p>
            <a:r>
              <a:rPr lang="en-US" dirty="0">
                <a:solidFill>
                  <a:schemeClr val="accent6">
                    <a:lumMod val="75000"/>
                  </a:schemeClr>
                </a:solidFill>
              </a:rPr>
              <a:t>  &lt;</a:t>
            </a:r>
            <a:r>
              <a:rPr lang="en-US" dirty="0" err="1">
                <a:solidFill>
                  <a:schemeClr val="accent6">
                    <a:lumMod val="75000"/>
                  </a:schemeClr>
                </a:solidFill>
              </a:rPr>
              <a:t>svg</a:t>
            </a:r>
            <a:r>
              <a:rPr lang="en-US" dirty="0">
                <a:solidFill>
                  <a:schemeClr val="accent6">
                    <a:lumMod val="75000"/>
                  </a:schemeClr>
                </a:solidFill>
              </a:rPr>
              <a:t> height="210" width="500"&gt;  </a:t>
            </a:r>
          </a:p>
          <a:p>
            <a:r>
              <a:rPr lang="en-US" dirty="0">
                <a:solidFill>
                  <a:schemeClr val="accent6">
                    <a:lumMod val="75000"/>
                  </a:schemeClr>
                </a:solidFill>
              </a:rPr>
              <a:t>  &lt;polygon points="100,10 40,198 190,78 10,78 160,198"  </a:t>
            </a:r>
          </a:p>
          <a:p>
            <a:r>
              <a:rPr lang="en-US" dirty="0">
                <a:solidFill>
                  <a:schemeClr val="accent6">
                    <a:lumMod val="75000"/>
                  </a:schemeClr>
                </a:solidFill>
              </a:rPr>
              <a:t>  style="fill:red;stroke:yellow;stroke-width:5;fill-rule:nonzero;" /&gt;  </a:t>
            </a:r>
          </a:p>
          <a:p>
            <a:r>
              <a:rPr lang="en-US" dirty="0">
                <a:solidFill>
                  <a:schemeClr val="accent6">
                    <a:lumMod val="75000"/>
                  </a:schemeClr>
                </a:solidFill>
              </a:rPr>
              <a:t>&lt;/</a:t>
            </a:r>
            <a:r>
              <a:rPr lang="en-US" dirty="0" err="1">
                <a:solidFill>
                  <a:schemeClr val="accent6">
                    <a:lumMod val="75000"/>
                  </a:schemeClr>
                </a:solidFill>
              </a:rPr>
              <a:t>svg</a:t>
            </a:r>
            <a:r>
              <a:rPr lang="en-US" dirty="0">
                <a:solidFill>
                  <a:schemeClr val="accent6">
                    <a:lumMod val="75000"/>
                  </a:schemeClr>
                </a:solidFill>
              </a:rPr>
              <a:t>&gt;   </a:t>
            </a:r>
          </a:p>
          <a:p>
            <a:r>
              <a:rPr lang="en-US" dirty="0">
                <a:solidFill>
                  <a:schemeClr val="accent6">
                    <a:lumMod val="75000"/>
                  </a:schemeClr>
                </a:solidFill>
              </a:rPr>
              <a:t>&lt;/body&gt;  </a:t>
            </a:r>
          </a:p>
          <a:p>
            <a:r>
              <a:rPr lang="en-US" dirty="0">
                <a:solidFill>
                  <a:schemeClr val="accent6">
                    <a:lumMod val="75000"/>
                  </a:schemeClr>
                </a:solidFill>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164</a:t>
            </a:fld>
            <a:endParaRPr lang="en-IN" dirty="0"/>
          </a:p>
        </p:txBody>
      </p:sp>
    </p:spTree>
    <p:extLst>
      <p:ext uri="{BB962C8B-B14F-4D97-AF65-F5344CB8AC3E}">
        <p14:creationId xmlns:p14="http://schemas.microsoft.com/office/powerpoint/2010/main" val="210749229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SVG is preferred over other image formats?</a:t>
            </a:r>
            <a:br>
              <a:rPr lang="en-US" dirty="0"/>
            </a:br>
            <a:endParaRPr lang="en-US" dirty="0"/>
          </a:p>
        </p:txBody>
      </p:sp>
      <p:sp>
        <p:nvSpPr>
          <p:cNvPr id="3" name="Content Placeholder 2"/>
          <p:cNvSpPr>
            <a:spLocks noGrp="1"/>
          </p:cNvSpPr>
          <p:nvPr>
            <p:ph idx="1"/>
          </p:nvPr>
        </p:nvSpPr>
        <p:spPr/>
        <p:txBody>
          <a:bodyPr/>
          <a:lstStyle/>
          <a:p>
            <a:r>
              <a:rPr lang="en-US" dirty="0"/>
              <a:t>SVG images can be saved as the smallest size possible. Unlike bitmap image formats like JPG or PNG, it does not contain a fixed set of dots. So it is also easy to print with high quality at any resolution.</a:t>
            </a:r>
          </a:p>
          <a:p>
            <a:r>
              <a:rPr lang="en-US" dirty="0"/>
              <a:t>SVG images can be zoomed to a certain level without degradation of the picture quality.</a:t>
            </a:r>
          </a:p>
          <a:p>
            <a:r>
              <a:rPr lang="en-US" dirty="0"/>
              <a:t>SVG images and their behaviors are defined in XML text files, so they can be created and edited with any text editor.</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165</a:t>
            </a:fld>
            <a:endParaRPr lang="en-IN" dirty="0"/>
          </a:p>
        </p:txBody>
      </p:sp>
    </p:spTree>
    <p:extLst>
      <p:ext uri="{BB962C8B-B14F-4D97-AF65-F5344CB8AC3E}">
        <p14:creationId xmlns:p14="http://schemas.microsoft.com/office/powerpoint/2010/main" val="337882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SVG Text</a:t>
            </a:r>
            <a:br>
              <a:rPr lang="en-US" b="1" dirty="0"/>
            </a:br>
            <a:endParaRPr lang="en-US" dirty="0"/>
          </a:p>
        </p:txBody>
      </p:sp>
      <p:sp>
        <p:nvSpPr>
          <p:cNvPr id="3" name="Content Placeholder 2"/>
          <p:cNvSpPr>
            <a:spLocks noGrp="1"/>
          </p:cNvSpPr>
          <p:nvPr>
            <p:ph idx="1"/>
          </p:nvPr>
        </p:nvSpPr>
        <p:spPr/>
        <p:txBody>
          <a:bodyPr/>
          <a:lstStyle/>
          <a:p>
            <a:r>
              <a:rPr lang="en-US" dirty="0"/>
              <a:t>To draw text, &lt;text&gt; element is used. </a:t>
            </a:r>
          </a:p>
          <a:p>
            <a:r>
              <a:rPr lang="en-US" b="1" dirty="0"/>
              <a:t>x</a:t>
            </a:r>
            <a:r>
              <a:rPr lang="en-US" dirty="0"/>
              <a:t>: It defines the position of the top left corner of the text.</a:t>
            </a:r>
          </a:p>
          <a:p>
            <a:r>
              <a:rPr lang="en-US" b="1" dirty="0"/>
              <a:t>y</a:t>
            </a:r>
            <a:r>
              <a:rPr lang="en-US" dirty="0"/>
              <a:t>: It defines the top position of the text.</a:t>
            </a:r>
          </a:p>
          <a:p>
            <a:r>
              <a:rPr lang="en-US" b="1" dirty="0"/>
              <a:t>width</a:t>
            </a:r>
            <a:r>
              <a:rPr lang="en-US" dirty="0"/>
              <a:t>: It defines the width.</a:t>
            </a:r>
          </a:p>
          <a:p>
            <a:r>
              <a:rPr lang="en-US" b="1" dirty="0"/>
              <a:t>height</a:t>
            </a:r>
            <a:r>
              <a:rPr lang="en-US" dirty="0"/>
              <a:t>: It defines the height.</a:t>
            </a:r>
          </a:p>
          <a:p>
            <a:r>
              <a:rPr lang="en-US" b="1" dirty="0"/>
              <a:t>fill</a:t>
            </a:r>
            <a:r>
              <a:rPr lang="en-US" dirty="0"/>
              <a:t>: fill attribute is used to define the fill color.</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166</a:t>
            </a:fld>
            <a:endParaRPr lang="en-IN" dirty="0"/>
          </a:p>
        </p:txBody>
      </p:sp>
    </p:spTree>
    <p:extLst>
      <p:ext uri="{BB962C8B-B14F-4D97-AF65-F5344CB8AC3E}">
        <p14:creationId xmlns:p14="http://schemas.microsoft.com/office/powerpoint/2010/main" val="228551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C11CE39-2868-44A2-A0C6-827D458F7A8B}" type="slidenum">
              <a:rPr lang="en-IN" smtClean="0"/>
              <a:pPr/>
              <a:t>167</a:t>
            </a:fld>
            <a:endParaRPr lang="en-IN" dirty="0"/>
          </a:p>
        </p:txBody>
      </p:sp>
      <p:sp>
        <p:nvSpPr>
          <p:cNvPr id="5" name="Rectangle 1"/>
          <p:cNvSpPr>
            <a:spLocks noGrp="1" noChangeArrowheads="1"/>
          </p:cNvSpPr>
          <p:nvPr>
            <p:ph idx="1"/>
          </p:nvPr>
        </p:nvSpPr>
        <p:spPr bwMode="auto">
          <a:xfrm>
            <a:off x="3603009" y="762161"/>
            <a:ext cx="7875629"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&lt;!DOCTYPE html&gt;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&lt;html&gt;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&lt;title&gt;SVG Text&lt;/title&gt;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&lt;body&gt;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&lt;h1&gt;SVG Text&lt;/h1&gt;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a:t>
            </a:r>
            <a:r>
              <a:rPr kumimoji="0" lang="en-US" altLang="en-US" sz="2000" b="1" i="0" u="none" strike="noStrike" cap="none" normalizeH="0" baseline="0" dirty="0" err="1">
                <a:ln>
                  <a:noFill/>
                </a:ln>
                <a:solidFill>
                  <a:schemeClr val="accent6">
                    <a:lumMod val="75000"/>
                  </a:schemeClr>
                </a:solidFill>
                <a:effectLst/>
              </a:rPr>
              <a:t>svg</a:t>
            </a:r>
            <a:r>
              <a:rPr kumimoji="0" lang="en-US" altLang="en-US" sz="2000" b="1" i="0" u="none" strike="noStrike" cap="none" normalizeH="0" baseline="0" dirty="0">
                <a:ln>
                  <a:noFill/>
                </a:ln>
                <a:solidFill>
                  <a:schemeClr val="accent6">
                    <a:lumMod val="75000"/>
                  </a:schemeClr>
                </a:solidFill>
                <a:effectLst/>
              </a:rPr>
              <a:t> width="950" height="950"&gt;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&lt;g&gt;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&lt;text x="40" y="23" &gt;Text: &lt;/text&gt;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&lt;text x="40" y="40" fill="</a:t>
            </a:r>
            <a:r>
              <a:rPr kumimoji="0" lang="en-US" altLang="en-US" sz="2000" b="1" i="0" u="none" strike="noStrike" cap="none" normalizeH="0" baseline="0" dirty="0" err="1">
                <a:ln>
                  <a:noFill/>
                </a:ln>
                <a:solidFill>
                  <a:schemeClr val="accent6">
                    <a:lumMod val="75000"/>
                  </a:schemeClr>
                </a:solidFill>
                <a:effectLst/>
              </a:rPr>
              <a:t>rgb</a:t>
            </a:r>
            <a:r>
              <a:rPr kumimoji="0" lang="en-US" altLang="en-US" sz="2000" b="1" i="0" u="none" strike="noStrike" cap="none" normalizeH="0" baseline="0" dirty="0">
                <a:ln>
                  <a:noFill/>
                </a:ln>
                <a:solidFill>
                  <a:schemeClr val="accent6">
                    <a:lumMod val="75000"/>
                  </a:schemeClr>
                </a:solidFill>
                <a:effectLst/>
              </a:rPr>
              <a:t>(121,0,121)"&gt;WWW.JavaTPoint.COM&lt;/text&gt;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&lt;/g&gt;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a:t>
            </a:r>
            <a:r>
              <a:rPr kumimoji="0" lang="en-US" altLang="en-US" sz="2000" b="1" i="0" u="none" strike="noStrike" cap="none" normalizeH="0" baseline="0" dirty="0" err="1">
                <a:ln>
                  <a:noFill/>
                </a:ln>
                <a:solidFill>
                  <a:schemeClr val="accent6">
                    <a:lumMod val="75000"/>
                  </a:schemeClr>
                </a:solidFill>
                <a:effectLst/>
              </a:rPr>
              <a:t>svg</a:t>
            </a:r>
            <a:r>
              <a:rPr kumimoji="0" lang="en-US" altLang="en-US" sz="2000" b="1" i="0" u="none" strike="noStrike" cap="none" normalizeH="0" baseline="0" dirty="0">
                <a:ln>
                  <a:noFill/>
                </a:ln>
                <a:solidFill>
                  <a:schemeClr val="accent6">
                    <a:lumMod val="75000"/>
                  </a:schemeClr>
                </a:solidFill>
                <a:effectLst/>
              </a:rPr>
              <a:t>&gt;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   &lt;/body&gt;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6">
                    <a:lumMod val="75000"/>
                  </a:schemeClr>
                </a:solidFill>
                <a:effectLst/>
              </a:rPr>
              <a:t>&lt;/html&gt;  </a:t>
            </a:r>
          </a:p>
        </p:txBody>
      </p:sp>
    </p:spTree>
    <p:extLst>
      <p:ext uri="{BB962C8B-B14F-4D97-AF65-F5344CB8AC3E}">
        <p14:creationId xmlns:p14="http://schemas.microsoft.com/office/powerpoint/2010/main" val="129307824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SVG Transformation</a:t>
            </a:r>
          </a:p>
        </p:txBody>
      </p:sp>
      <p:sp>
        <p:nvSpPr>
          <p:cNvPr id="3" name="Content Placeholder 2"/>
          <p:cNvSpPr>
            <a:spLocks noGrp="1"/>
          </p:cNvSpPr>
          <p:nvPr>
            <p:ph idx="1"/>
          </p:nvPr>
        </p:nvSpPr>
        <p:spPr/>
        <p:txBody>
          <a:bodyPr>
            <a:normAutofit/>
          </a:bodyPr>
          <a:lstStyle/>
          <a:p>
            <a:r>
              <a:rPr lang="en-US" dirty="0"/>
              <a:t>SVG provides four transformation functions: </a:t>
            </a:r>
          </a:p>
          <a:p>
            <a:r>
              <a:rPr lang="en-US" dirty="0"/>
              <a:t>translate()</a:t>
            </a:r>
          </a:p>
          <a:p>
            <a:r>
              <a:rPr lang="en-US" dirty="0"/>
              <a:t>rotate()</a:t>
            </a:r>
          </a:p>
          <a:p>
            <a:r>
              <a:rPr lang="en-US" dirty="0"/>
              <a:t>scale()</a:t>
            </a:r>
          </a:p>
          <a:p>
            <a:r>
              <a:rPr lang="en-US" dirty="0"/>
              <a:t>skew()</a:t>
            </a:r>
          </a:p>
          <a:p>
            <a:r>
              <a:rPr lang="en-US" b="1" dirty="0"/>
              <a:t>Translate</a:t>
            </a:r>
            <a:endParaRPr lang="en-US" dirty="0"/>
          </a:p>
          <a:p>
            <a:r>
              <a:rPr lang="en-US" dirty="0"/>
              <a:t>The translate() function moves a shape. You pass the x and y value to the translate() function inside the parameters.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168</a:t>
            </a:fld>
            <a:endParaRPr lang="en-IN" dirty="0"/>
          </a:p>
        </p:txBody>
      </p:sp>
    </p:spTree>
    <p:extLst>
      <p:ext uri="{BB962C8B-B14F-4D97-AF65-F5344CB8AC3E}">
        <p14:creationId xmlns:p14="http://schemas.microsoft.com/office/powerpoint/2010/main" val="248942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a:t>
            </a:r>
          </a:p>
        </p:txBody>
      </p:sp>
      <p:sp>
        <p:nvSpPr>
          <p:cNvPr id="3" name="Content Placeholder 2"/>
          <p:cNvSpPr>
            <a:spLocks noGrp="1"/>
          </p:cNvSpPr>
          <p:nvPr>
            <p:ph idx="1"/>
          </p:nvPr>
        </p:nvSpPr>
        <p:spPr/>
        <p:txBody>
          <a:bodyPr>
            <a:normAutofit fontScale="92500" lnSpcReduction="10000"/>
          </a:bodyPr>
          <a:lstStyle/>
          <a:p>
            <a:r>
              <a:rPr lang="en-US" b="1" dirty="0">
                <a:solidFill>
                  <a:schemeClr val="accent6">
                    <a:lumMod val="75000"/>
                  </a:schemeClr>
                </a:solidFill>
              </a:rPr>
              <a:t>&lt;!DOCTYPE html&gt;</a:t>
            </a:r>
          </a:p>
          <a:p>
            <a:r>
              <a:rPr lang="en-US" b="1" dirty="0">
                <a:solidFill>
                  <a:schemeClr val="accent6">
                    <a:lumMod val="75000"/>
                  </a:schemeClr>
                </a:solidFill>
              </a:rPr>
              <a:t>&lt;html&gt;</a:t>
            </a:r>
          </a:p>
          <a:p>
            <a:r>
              <a:rPr lang="en-US" b="1" dirty="0">
                <a:solidFill>
                  <a:schemeClr val="accent6">
                    <a:lumMod val="75000"/>
                  </a:schemeClr>
                </a:solidFill>
              </a:rPr>
              <a:t>	&lt;body&gt;</a:t>
            </a:r>
          </a:p>
          <a:p>
            <a:r>
              <a:rPr lang="en-US" b="1" dirty="0">
                <a:solidFill>
                  <a:schemeClr val="accent6">
                    <a:lumMod val="75000"/>
                  </a:schemeClr>
                </a:solidFill>
              </a:rPr>
              <a:t>	&lt;</a:t>
            </a:r>
            <a:r>
              <a:rPr lang="en-US" b="1" dirty="0" err="1">
                <a:solidFill>
                  <a:schemeClr val="accent6">
                    <a:lumMod val="75000"/>
                  </a:schemeClr>
                </a:solidFill>
              </a:rPr>
              <a:t>svg</a:t>
            </a:r>
            <a:r>
              <a:rPr lang="en-US" b="1" dirty="0">
                <a:solidFill>
                  <a:schemeClr val="accent6">
                    <a:lumMod val="75000"/>
                  </a:schemeClr>
                </a:solidFill>
              </a:rPr>
              <a:t> height="200" width="300"&gt;</a:t>
            </a:r>
          </a:p>
          <a:p>
            <a:r>
              <a:rPr lang="en-US" b="1" dirty="0">
                <a:solidFill>
                  <a:schemeClr val="accent6">
                    <a:lumMod val="75000"/>
                  </a:schemeClr>
                </a:solidFill>
              </a:rPr>
              <a:t>		&lt;</a:t>
            </a:r>
            <a:r>
              <a:rPr lang="en-US" b="1" dirty="0" err="1">
                <a:solidFill>
                  <a:schemeClr val="accent6">
                    <a:lumMod val="75000"/>
                  </a:schemeClr>
                </a:solidFill>
              </a:rPr>
              <a:t>rect</a:t>
            </a:r>
            <a:r>
              <a:rPr lang="en-US" b="1" dirty="0">
                <a:solidFill>
                  <a:schemeClr val="accent6">
                    <a:lumMod val="75000"/>
                  </a:schemeClr>
                </a:solidFill>
              </a:rPr>
              <a:t> x="20" y="20" width="50" height="50" style="fill: #cc3333"/&gt;</a:t>
            </a:r>
          </a:p>
          <a:p>
            <a:r>
              <a:rPr lang="en-US" b="1" dirty="0">
                <a:solidFill>
                  <a:schemeClr val="accent6">
                    <a:lumMod val="75000"/>
                  </a:schemeClr>
                </a:solidFill>
              </a:rPr>
              <a:t>		&lt;</a:t>
            </a:r>
            <a:r>
              <a:rPr lang="en-US" b="1" dirty="0" err="1">
                <a:solidFill>
                  <a:schemeClr val="accent6">
                    <a:lumMod val="75000"/>
                  </a:schemeClr>
                </a:solidFill>
              </a:rPr>
              <a:t>rect</a:t>
            </a:r>
            <a:r>
              <a:rPr lang="en-US" b="1" dirty="0">
                <a:solidFill>
                  <a:schemeClr val="accent6">
                    <a:lumMod val="75000"/>
                  </a:schemeClr>
                </a:solidFill>
              </a:rPr>
              <a:t> x="20" y="20" width="50" height="50" style="fill: #3333cc" transform="translate(75,95)" /&gt;</a:t>
            </a:r>
          </a:p>
          <a:p>
            <a:r>
              <a:rPr lang="en-US" b="1" dirty="0">
                <a:solidFill>
                  <a:schemeClr val="accent6">
                    <a:lumMod val="75000"/>
                  </a:schemeClr>
                </a:solidFill>
              </a:rPr>
              <a:t>		&lt;/</a:t>
            </a:r>
            <a:r>
              <a:rPr lang="en-US" b="1" dirty="0" err="1">
                <a:solidFill>
                  <a:schemeClr val="accent6">
                    <a:lumMod val="75000"/>
                  </a:schemeClr>
                </a:solidFill>
              </a:rPr>
              <a:t>svg</a:t>
            </a:r>
            <a:r>
              <a:rPr lang="en-US" b="1" dirty="0">
                <a:solidFill>
                  <a:schemeClr val="accent6">
                    <a:lumMod val="75000"/>
                  </a:schemeClr>
                </a:solidFill>
              </a:rPr>
              <a:t>&gt;</a:t>
            </a:r>
          </a:p>
          <a:p>
            <a:r>
              <a:rPr lang="en-US" b="1" dirty="0">
                <a:solidFill>
                  <a:schemeClr val="accent6">
                    <a:lumMod val="75000"/>
                  </a:schemeClr>
                </a:solidFill>
              </a:rPr>
              <a:t>	&lt;/body&gt;</a:t>
            </a:r>
          </a:p>
          <a:p>
            <a:r>
              <a:rPr lang="en-US" b="1" dirty="0">
                <a:solidFill>
                  <a:schemeClr val="accent6">
                    <a:lumMod val="75000"/>
                  </a:schemeClr>
                </a:solidFill>
              </a:rPr>
              <a:t>&lt;/html&gt;</a:t>
            </a:r>
          </a:p>
          <a:p>
            <a:r>
              <a:rPr lang="en-US" dirty="0"/>
              <a:t>This example moves a shape 75 units along the x-axis and 95 units along the y-axis. </a:t>
            </a:r>
            <a:endParaRPr lang="en-US"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169</a:t>
            </a:fld>
            <a:endParaRPr lang="en-IN" dirty="0"/>
          </a:p>
        </p:txBody>
      </p:sp>
    </p:spTree>
    <p:extLst>
      <p:ext uri="{BB962C8B-B14F-4D97-AF65-F5344CB8AC3E}">
        <p14:creationId xmlns:p14="http://schemas.microsoft.com/office/powerpoint/2010/main" val="427782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77500" lnSpcReduction="20000"/>
          </a:bodyPr>
          <a:lstStyle/>
          <a:p>
            <a:r>
              <a:rPr lang="en-US" b="1" dirty="0"/>
              <a:t>Stop button:</a:t>
            </a:r>
            <a:r>
              <a:rPr lang="en-US" dirty="0"/>
              <a:t> It is used to cancel the communication of the web browser with the server and stops loading the page content. For example, if any malicious site enters the browser accidentally, it helps to save from it by clicking on the stop button.</a:t>
            </a:r>
            <a:endParaRPr lang="en-US" b="1" dirty="0"/>
          </a:p>
          <a:p>
            <a:r>
              <a:rPr lang="en-US" b="1" dirty="0"/>
              <a:t>Home button:</a:t>
            </a:r>
            <a:r>
              <a:rPr lang="en-US" dirty="0"/>
              <a:t> It provides users the option to bring up the predefined home page of the website.</a:t>
            </a:r>
          </a:p>
          <a:p>
            <a:r>
              <a:rPr lang="en-US" b="1" dirty="0"/>
              <a:t>Web address bar:</a:t>
            </a:r>
            <a:r>
              <a:rPr lang="en-US" dirty="0"/>
              <a:t> It allows the users to enter a web address in the address bar and visit the website.</a:t>
            </a:r>
          </a:p>
          <a:p>
            <a:r>
              <a:rPr lang="en-US" b="1" dirty="0"/>
              <a:t>Tabbed browsing:</a:t>
            </a:r>
            <a:r>
              <a:rPr lang="en-US" dirty="0"/>
              <a:t> It provides users the option to open multiple websites on a single window. It helps users to read different websites at the same time. For example, when you search for anything on the browser, it provides you a list of search results for your query. You can open all the results by right-clicking on each link, staying on the same page.</a:t>
            </a:r>
          </a:p>
          <a:p>
            <a:r>
              <a:rPr lang="en-US" b="1" dirty="0"/>
              <a:t>Bookmarks:</a:t>
            </a:r>
            <a:r>
              <a:rPr lang="en-US" dirty="0"/>
              <a:t> It allows the users to select particular website to save it for the later retrieval of information, which is predefined by the users.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dirty="0"/>
          </a:p>
        </p:txBody>
      </p:sp>
    </p:spTree>
    <p:extLst>
      <p:ext uri="{BB962C8B-B14F-4D97-AF65-F5344CB8AC3E}">
        <p14:creationId xmlns:p14="http://schemas.microsoft.com/office/powerpoint/2010/main" val="91763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Rotate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rotate() function rotates a shape around the point 0,0. Here is an example showing a rectangle (outline), and an equal rectangle (filled) after a rotation of 15 degrees: </a:t>
            </a:r>
          </a:p>
          <a:p>
            <a:r>
              <a:rPr lang="en-US" dirty="0"/>
              <a:t>&lt;!DOCTYPE html&gt;</a:t>
            </a:r>
          </a:p>
          <a:p>
            <a:r>
              <a:rPr lang="en-US" b="1" dirty="0">
                <a:solidFill>
                  <a:schemeClr val="accent6">
                    <a:lumMod val="75000"/>
                  </a:schemeClr>
                </a:solidFill>
              </a:rPr>
              <a:t>&lt;html&gt;</a:t>
            </a:r>
          </a:p>
          <a:p>
            <a:r>
              <a:rPr lang="en-US" b="1" dirty="0">
                <a:solidFill>
                  <a:schemeClr val="accent6">
                    <a:lumMod val="75000"/>
                  </a:schemeClr>
                </a:solidFill>
              </a:rPr>
              <a:t>	&lt;body&gt;</a:t>
            </a:r>
          </a:p>
          <a:p>
            <a:r>
              <a:rPr lang="en-US" b="1" dirty="0">
                <a:solidFill>
                  <a:schemeClr val="accent6">
                    <a:lumMod val="75000"/>
                  </a:schemeClr>
                </a:solidFill>
              </a:rPr>
              <a:t>		&lt;</a:t>
            </a:r>
            <a:r>
              <a:rPr lang="en-US" b="1" dirty="0" err="1">
                <a:solidFill>
                  <a:schemeClr val="accent6">
                    <a:lumMod val="75000"/>
                  </a:schemeClr>
                </a:solidFill>
              </a:rPr>
              <a:t>svg</a:t>
            </a:r>
            <a:r>
              <a:rPr lang="en-US" b="1" dirty="0">
                <a:solidFill>
                  <a:schemeClr val="accent6">
                    <a:lumMod val="75000"/>
                  </a:schemeClr>
                </a:solidFill>
              </a:rPr>
              <a:t> height="200" width="300"&gt;</a:t>
            </a:r>
          </a:p>
          <a:p>
            <a:r>
              <a:rPr lang="en-US" b="1" dirty="0">
                <a:solidFill>
                  <a:schemeClr val="accent6">
                    <a:lumMod val="75000"/>
                  </a:schemeClr>
                </a:solidFill>
              </a:rPr>
              <a:t>		&lt;</a:t>
            </a:r>
            <a:r>
              <a:rPr lang="en-US" b="1" dirty="0" err="1">
                <a:solidFill>
                  <a:schemeClr val="accent6">
                    <a:lumMod val="75000"/>
                  </a:schemeClr>
                </a:solidFill>
              </a:rPr>
              <a:t>rect</a:t>
            </a:r>
            <a:r>
              <a:rPr lang="en-US" b="1" dirty="0">
                <a:solidFill>
                  <a:schemeClr val="accent6">
                    <a:lumMod val="75000"/>
                  </a:schemeClr>
                </a:solidFill>
              </a:rPr>
              <a:t> x="20" y="20" width="50" height="50" style="fill: #cc3333"/&gt;</a:t>
            </a:r>
          </a:p>
          <a:p>
            <a:r>
              <a:rPr lang="en-US" b="1" dirty="0">
                <a:solidFill>
                  <a:schemeClr val="accent6">
                    <a:lumMod val="75000"/>
                  </a:schemeClr>
                </a:solidFill>
              </a:rPr>
              <a:t>		&lt;</a:t>
            </a:r>
            <a:r>
              <a:rPr lang="en-US" b="1" dirty="0" err="1">
                <a:solidFill>
                  <a:schemeClr val="accent6">
                    <a:lumMod val="75000"/>
                  </a:schemeClr>
                </a:solidFill>
              </a:rPr>
              <a:t>rect</a:t>
            </a:r>
            <a:r>
              <a:rPr lang="en-US" b="1" dirty="0">
                <a:solidFill>
                  <a:schemeClr val="accent6">
                    <a:lumMod val="75000"/>
                  </a:schemeClr>
                </a:solidFill>
              </a:rPr>
              <a:t> x="20" y="20" width="50" height="50" style="fill: #3333cc" transform="rotate(20)" /&gt;</a:t>
            </a:r>
          </a:p>
          <a:p>
            <a:r>
              <a:rPr lang="en-US" b="1" dirty="0">
                <a:solidFill>
                  <a:schemeClr val="accent6">
                    <a:lumMod val="75000"/>
                  </a:schemeClr>
                </a:solidFill>
              </a:rPr>
              <a:t>		&lt;/</a:t>
            </a:r>
            <a:r>
              <a:rPr lang="en-US" b="1" dirty="0" err="1">
                <a:solidFill>
                  <a:schemeClr val="accent6">
                    <a:lumMod val="75000"/>
                  </a:schemeClr>
                </a:solidFill>
              </a:rPr>
              <a:t>svg</a:t>
            </a:r>
            <a:r>
              <a:rPr lang="en-US" b="1" dirty="0">
                <a:solidFill>
                  <a:schemeClr val="accent6">
                    <a:lumMod val="75000"/>
                  </a:schemeClr>
                </a:solidFill>
              </a:rPr>
              <a:t>&gt;</a:t>
            </a:r>
          </a:p>
          <a:p>
            <a:r>
              <a:rPr lang="en-US" b="1" dirty="0">
                <a:solidFill>
                  <a:schemeClr val="accent6">
                    <a:lumMod val="75000"/>
                  </a:schemeClr>
                </a:solidFill>
              </a:rPr>
              <a:t>	&lt;/body&gt;</a:t>
            </a:r>
          </a:p>
          <a:p>
            <a:r>
              <a:rPr lang="en-US" b="1" dirty="0">
                <a:solidFill>
                  <a:schemeClr val="accent6">
                    <a:lumMod val="75000"/>
                  </a:schemeClr>
                </a:solidFill>
              </a:rPr>
              <a:t>&lt;/html&gt;</a:t>
            </a:r>
          </a:p>
          <a:p>
            <a:r>
              <a:rPr lang="en-US" sz="2600" dirty="0">
                <a:solidFill>
                  <a:schemeClr val="tx1"/>
                </a:solidFill>
              </a:rPr>
              <a:t>All rotation is clock-wise with a number of degrees going from 0 to 360. If you want to rotate counter-clock-wise, pass a negative number of degrees to the rotate() function.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extLst>
      <p:ext uri="{BB962C8B-B14F-4D97-AF65-F5344CB8AC3E}">
        <p14:creationId xmlns:p14="http://schemas.microsoft.com/office/powerpoint/2010/main" val="54773373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Scale</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 The scale() function scales a shape up or down in size. The scale() function scales both the shapes dimensions and its position coordinates. Thus, a rectangle positioned at 10,10 with a width of 20 and a height of 30, scaled by a factor of 2 will appear at 20,20 with a width of 40 and a height of 60.</a:t>
            </a:r>
          </a:p>
          <a:p>
            <a:endParaRPr lang="en-US" dirty="0"/>
          </a:p>
          <a:p>
            <a:r>
              <a:rPr lang="en-US" dirty="0"/>
              <a:t>The scale() function also scales the stroke width of a shape.</a:t>
            </a:r>
          </a:p>
          <a:p>
            <a:endParaRPr lang="en-US" dirty="0"/>
          </a:p>
          <a:p>
            <a:r>
              <a:rPr lang="en-US" dirty="0"/>
              <a:t>Here is an example that shows a rectangle (blue) positioned at 10,0 with a width of 20 and a height of 20, and an equal rectangle (black) which is scaled by a factor of 2: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extLst>
      <p:ext uri="{BB962C8B-B14F-4D97-AF65-F5344CB8AC3E}">
        <p14:creationId xmlns:p14="http://schemas.microsoft.com/office/powerpoint/2010/main" val="79113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p>
        </p:txBody>
      </p:sp>
      <p:sp>
        <p:nvSpPr>
          <p:cNvPr id="3" name="Content Placeholder 2"/>
          <p:cNvSpPr>
            <a:spLocks noGrp="1"/>
          </p:cNvSpPr>
          <p:nvPr>
            <p:ph idx="1"/>
          </p:nvPr>
        </p:nvSpPr>
        <p:spPr/>
        <p:txBody>
          <a:bodyPr>
            <a:normAutofit fontScale="92500" lnSpcReduction="10000"/>
          </a:bodyPr>
          <a:lstStyle/>
          <a:p>
            <a:r>
              <a:rPr lang="en-US" b="1" dirty="0">
                <a:solidFill>
                  <a:schemeClr val="accent6">
                    <a:lumMod val="75000"/>
                  </a:schemeClr>
                </a:solidFill>
              </a:rPr>
              <a:t>&lt;!DOCTYPE html&gt;</a:t>
            </a:r>
          </a:p>
          <a:p>
            <a:r>
              <a:rPr lang="en-US" b="1" dirty="0">
                <a:solidFill>
                  <a:schemeClr val="accent6">
                    <a:lumMod val="75000"/>
                  </a:schemeClr>
                </a:solidFill>
              </a:rPr>
              <a:t>&lt;html&gt;</a:t>
            </a:r>
          </a:p>
          <a:p>
            <a:r>
              <a:rPr lang="en-US" b="1" dirty="0">
                <a:solidFill>
                  <a:schemeClr val="accent6">
                    <a:lumMod val="75000"/>
                  </a:schemeClr>
                </a:solidFill>
              </a:rPr>
              <a:t>	&lt;body&gt;</a:t>
            </a:r>
          </a:p>
          <a:p>
            <a:r>
              <a:rPr lang="en-US" b="1" dirty="0">
                <a:solidFill>
                  <a:schemeClr val="accent6">
                    <a:lumMod val="75000"/>
                  </a:schemeClr>
                </a:solidFill>
              </a:rPr>
              <a:t>		&lt;</a:t>
            </a:r>
            <a:r>
              <a:rPr lang="en-US" b="1" dirty="0" err="1">
                <a:solidFill>
                  <a:schemeClr val="accent6">
                    <a:lumMod val="75000"/>
                  </a:schemeClr>
                </a:solidFill>
              </a:rPr>
              <a:t>svg</a:t>
            </a:r>
            <a:r>
              <a:rPr lang="en-US" b="1" dirty="0">
                <a:solidFill>
                  <a:schemeClr val="accent6">
                    <a:lumMod val="75000"/>
                  </a:schemeClr>
                </a:solidFill>
              </a:rPr>
              <a:t> height="200" width="300"&gt;</a:t>
            </a:r>
          </a:p>
          <a:p>
            <a:r>
              <a:rPr lang="en-US" b="1" dirty="0">
                <a:solidFill>
                  <a:schemeClr val="accent6">
                    <a:lumMod val="75000"/>
                  </a:schemeClr>
                </a:solidFill>
              </a:rPr>
              <a:t>		&lt;</a:t>
            </a:r>
            <a:r>
              <a:rPr lang="en-US" b="1" dirty="0" err="1">
                <a:solidFill>
                  <a:schemeClr val="accent6">
                    <a:lumMod val="75000"/>
                  </a:schemeClr>
                </a:solidFill>
              </a:rPr>
              <a:t>rect</a:t>
            </a:r>
            <a:r>
              <a:rPr lang="en-US" b="1" dirty="0">
                <a:solidFill>
                  <a:schemeClr val="accent6">
                    <a:lumMod val="75000"/>
                  </a:schemeClr>
                </a:solidFill>
              </a:rPr>
              <a:t> x="20" y="20" width="50" height="50" style="fill: #cc3333"/&gt;</a:t>
            </a:r>
          </a:p>
          <a:p>
            <a:r>
              <a:rPr lang="en-US" b="1" dirty="0">
                <a:solidFill>
                  <a:schemeClr val="accent6">
                    <a:lumMod val="75000"/>
                  </a:schemeClr>
                </a:solidFill>
              </a:rPr>
              <a:t>		&lt;</a:t>
            </a:r>
            <a:r>
              <a:rPr lang="en-US" b="1" dirty="0" err="1">
                <a:solidFill>
                  <a:schemeClr val="accent6">
                    <a:lumMod val="75000"/>
                  </a:schemeClr>
                </a:solidFill>
              </a:rPr>
              <a:t>rect</a:t>
            </a:r>
            <a:r>
              <a:rPr lang="en-US" b="1" dirty="0">
                <a:solidFill>
                  <a:schemeClr val="accent6">
                    <a:lumMod val="75000"/>
                  </a:schemeClr>
                </a:solidFill>
              </a:rPr>
              <a:t> x="20" y="20" width="50" height="50" style="fill: #3333cc" transform="scale(2,3)" /&gt;</a:t>
            </a:r>
          </a:p>
          <a:p>
            <a:r>
              <a:rPr lang="en-US" b="1" dirty="0">
                <a:solidFill>
                  <a:schemeClr val="accent6">
                    <a:lumMod val="75000"/>
                  </a:schemeClr>
                </a:solidFill>
              </a:rPr>
              <a:t>		&lt;/</a:t>
            </a:r>
            <a:r>
              <a:rPr lang="en-US" b="1" dirty="0" err="1">
                <a:solidFill>
                  <a:schemeClr val="accent6">
                    <a:lumMod val="75000"/>
                  </a:schemeClr>
                </a:solidFill>
              </a:rPr>
              <a:t>svg</a:t>
            </a:r>
            <a:r>
              <a:rPr lang="en-US" b="1" dirty="0">
                <a:solidFill>
                  <a:schemeClr val="accent6">
                    <a:lumMod val="75000"/>
                  </a:schemeClr>
                </a:solidFill>
              </a:rPr>
              <a:t>&gt;</a:t>
            </a:r>
          </a:p>
          <a:p>
            <a:r>
              <a:rPr lang="en-US" b="1" dirty="0">
                <a:solidFill>
                  <a:schemeClr val="accent6">
                    <a:lumMod val="75000"/>
                  </a:schemeClr>
                </a:solidFill>
              </a:rPr>
              <a:t>	&lt;/body&gt;</a:t>
            </a:r>
          </a:p>
          <a:p>
            <a:r>
              <a:rPr lang="en-US" b="1" dirty="0">
                <a:solidFill>
                  <a:schemeClr val="accent6">
                    <a:lumMod val="75000"/>
                  </a:schemeClr>
                </a:solidFill>
              </a:rPr>
              <a:t>&lt;/html&gt;</a:t>
            </a:r>
          </a:p>
          <a:p>
            <a:r>
              <a:rPr lang="en-US" dirty="0"/>
              <a:t>This example would scale the shape by a factor of 2 along the x-axis, and a factor of 3 along the y-axis. </a:t>
            </a:r>
            <a:endParaRPr lang="en-US"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172</a:t>
            </a:fld>
            <a:endParaRPr lang="en-IN" dirty="0"/>
          </a:p>
        </p:txBody>
      </p:sp>
    </p:spTree>
    <p:extLst>
      <p:ext uri="{BB962C8B-B14F-4D97-AF65-F5344CB8AC3E}">
        <p14:creationId xmlns:p14="http://schemas.microsoft.com/office/powerpoint/2010/main" val="669604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Skew</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a:t>skewX</a:t>
            </a:r>
            <a:r>
              <a:rPr lang="en-US" dirty="0"/>
              <a:t>() and </a:t>
            </a:r>
            <a:r>
              <a:rPr lang="en-US" dirty="0" err="1"/>
              <a:t>skewY</a:t>
            </a:r>
            <a:r>
              <a:rPr lang="en-US" dirty="0"/>
              <a:t>() functions skew the x-axis and y-axis. Actually, the functions skew the given axis according to a certain angle specified in degrees. </a:t>
            </a:r>
          </a:p>
          <a:p>
            <a:r>
              <a:rPr lang="en-US" dirty="0"/>
              <a:t>As you can see, the </a:t>
            </a:r>
            <a:r>
              <a:rPr lang="en-US" dirty="0" err="1"/>
              <a:t>skewX</a:t>
            </a:r>
            <a:r>
              <a:rPr lang="en-US" dirty="0"/>
              <a:t>() function makes the vertical lines look like they were rotated by the given angle.</a:t>
            </a:r>
          </a:p>
          <a:p>
            <a:r>
              <a:rPr lang="en-US" b="1" dirty="0">
                <a:solidFill>
                  <a:schemeClr val="accent6">
                    <a:lumMod val="75000"/>
                  </a:schemeClr>
                </a:solidFill>
              </a:rPr>
              <a:t>&lt;!DOCTYPE html&gt;</a:t>
            </a:r>
          </a:p>
          <a:p>
            <a:r>
              <a:rPr lang="en-US" b="1" dirty="0">
                <a:solidFill>
                  <a:schemeClr val="accent6">
                    <a:lumMod val="75000"/>
                  </a:schemeClr>
                </a:solidFill>
              </a:rPr>
              <a:t>&lt;html&gt;</a:t>
            </a:r>
          </a:p>
          <a:p>
            <a:r>
              <a:rPr lang="en-US" b="1" dirty="0">
                <a:solidFill>
                  <a:schemeClr val="accent6">
                    <a:lumMod val="75000"/>
                  </a:schemeClr>
                </a:solidFill>
              </a:rPr>
              <a:t>	&lt;body&gt;</a:t>
            </a:r>
          </a:p>
          <a:p>
            <a:r>
              <a:rPr lang="en-US" b="1" dirty="0">
                <a:solidFill>
                  <a:schemeClr val="accent6">
                    <a:lumMod val="75000"/>
                  </a:schemeClr>
                </a:solidFill>
              </a:rPr>
              <a:t>		&lt;</a:t>
            </a:r>
            <a:r>
              <a:rPr lang="en-US" b="1" dirty="0" err="1">
                <a:solidFill>
                  <a:schemeClr val="accent6">
                    <a:lumMod val="75000"/>
                  </a:schemeClr>
                </a:solidFill>
              </a:rPr>
              <a:t>svg</a:t>
            </a:r>
            <a:r>
              <a:rPr lang="en-US" b="1" dirty="0">
                <a:solidFill>
                  <a:schemeClr val="accent6">
                    <a:lumMod val="75000"/>
                  </a:schemeClr>
                </a:solidFill>
              </a:rPr>
              <a:t> height="200" width="300"&gt;</a:t>
            </a:r>
          </a:p>
          <a:p>
            <a:r>
              <a:rPr lang="en-US" b="1" dirty="0">
                <a:solidFill>
                  <a:schemeClr val="accent6">
                    <a:lumMod val="75000"/>
                  </a:schemeClr>
                </a:solidFill>
              </a:rPr>
              <a:t>		&lt;</a:t>
            </a:r>
            <a:r>
              <a:rPr lang="en-US" b="1" dirty="0" err="1">
                <a:solidFill>
                  <a:schemeClr val="accent6">
                    <a:lumMod val="75000"/>
                  </a:schemeClr>
                </a:solidFill>
              </a:rPr>
              <a:t>rect</a:t>
            </a:r>
            <a:r>
              <a:rPr lang="en-US" b="1" dirty="0">
                <a:solidFill>
                  <a:schemeClr val="accent6">
                    <a:lumMod val="75000"/>
                  </a:schemeClr>
                </a:solidFill>
              </a:rPr>
              <a:t> x="20" y="20" width="50" height="50" style="fill: #cc3333"/&gt;</a:t>
            </a:r>
          </a:p>
          <a:p>
            <a:r>
              <a:rPr lang="en-US" b="1" dirty="0">
                <a:solidFill>
                  <a:schemeClr val="accent6">
                    <a:lumMod val="75000"/>
                  </a:schemeClr>
                </a:solidFill>
              </a:rPr>
              <a:t>		&lt;</a:t>
            </a:r>
            <a:r>
              <a:rPr lang="en-US" b="1" dirty="0" err="1">
                <a:solidFill>
                  <a:schemeClr val="accent6">
                    <a:lumMod val="75000"/>
                  </a:schemeClr>
                </a:solidFill>
              </a:rPr>
              <a:t>rect</a:t>
            </a:r>
            <a:r>
              <a:rPr lang="en-US" b="1" dirty="0">
                <a:solidFill>
                  <a:schemeClr val="accent6">
                    <a:lumMod val="75000"/>
                  </a:schemeClr>
                </a:solidFill>
              </a:rPr>
              <a:t> x="20" y="20" width="50" height="50" style="fill: #3333cc" transform="</a:t>
            </a:r>
            <a:r>
              <a:rPr lang="en-US" b="1" dirty="0" err="1">
                <a:solidFill>
                  <a:schemeClr val="accent6">
                    <a:lumMod val="75000"/>
                  </a:schemeClr>
                </a:solidFill>
              </a:rPr>
              <a:t>skewX</a:t>
            </a:r>
            <a:r>
              <a:rPr lang="en-US" b="1" dirty="0">
                <a:solidFill>
                  <a:schemeClr val="accent6">
                    <a:lumMod val="75000"/>
                  </a:schemeClr>
                </a:solidFill>
              </a:rPr>
              <a:t>(30)" /&gt;</a:t>
            </a:r>
          </a:p>
          <a:p>
            <a:r>
              <a:rPr lang="en-US" b="1" dirty="0">
                <a:solidFill>
                  <a:schemeClr val="accent6">
                    <a:lumMod val="75000"/>
                  </a:schemeClr>
                </a:solidFill>
              </a:rPr>
              <a:t>&lt;</a:t>
            </a:r>
            <a:r>
              <a:rPr lang="en-US" b="1" dirty="0" err="1">
                <a:solidFill>
                  <a:schemeClr val="accent6">
                    <a:lumMod val="75000"/>
                  </a:schemeClr>
                </a:solidFill>
              </a:rPr>
              <a:t>rect</a:t>
            </a:r>
            <a:r>
              <a:rPr lang="en-US" b="1" dirty="0">
                <a:solidFill>
                  <a:schemeClr val="accent6">
                    <a:lumMod val="75000"/>
                  </a:schemeClr>
                </a:solidFill>
              </a:rPr>
              <a:t> x="20" y="20" width="50" height="50" style="fill: #3333cc" transform="</a:t>
            </a:r>
            <a:r>
              <a:rPr lang="en-US" b="1" dirty="0" err="1">
                <a:solidFill>
                  <a:schemeClr val="accent6">
                    <a:lumMod val="75000"/>
                  </a:schemeClr>
                </a:solidFill>
              </a:rPr>
              <a:t>skewY</a:t>
            </a:r>
            <a:r>
              <a:rPr lang="en-US" b="1" dirty="0">
                <a:solidFill>
                  <a:schemeClr val="accent6">
                    <a:lumMod val="75000"/>
                  </a:schemeClr>
                </a:solidFill>
              </a:rPr>
              <a:t>(30)" /&gt;</a:t>
            </a:r>
          </a:p>
          <a:p>
            <a:endParaRPr lang="en-US" b="1" dirty="0">
              <a:solidFill>
                <a:schemeClr val="accent6">
                  <a:lumMod val="75000"/>
                </a:schemeClr>
              </a:solidFill>
            </a:endParaRPr>
          </a:p>
          <a:p>
            <a:r>
              <a:rPr lang="en-US" b="1" dirty="0">
                <a:solidFill>
                  <a:schemeClr val="accent6">
                    <a:lumMod val="75000"/>
                  </a:schemeClr>
                </a:solidFill>
              </a:rPr>
              <a:t>		&lt;/</a:t>
            </a:r>
            <a:r>
              <a:rPr lang="en-US" b="1" dirty="0" err="1">
                <a:solidFill>
                  <a:schemeClr val="accent6">
                    <a:lumMod val="75000"/>
                  </a:schemeClr>
                </a:solidFill>
              </a:rPr>
              <a:t>svg</a:t>
            </a:r>
            <a:r>
              <a:rPr lang="en-US" b="1" dirty="0">
                <a:solidFill>
                  <a:schemeClr val="accent6">
                    <a:lumMod val="75000"/>
                  </a:schemeClr>
                </a:solidFill>
              </a:rPr>
              <a:t>&gt;</a:t>
            </a:r>
          </a:p>
          <a:p>
            <a:r>
              <a:rPr lang="en-US" b="1" dirty="0">
                <a:solidFill>
                  <a:schemeClr val="accent6">
                    <a:lumMod val="75000"/>
                  </a:schemeClr>
                </a:solidFill>
              </a:rPr>
              <a:t>	&lt;/body&gt;</a:t>
            </a:r>
          </a:p>
          <a:p>
            <a:r>
              <a:rPr lang="en-US" b="1" dirty="0">
                <a:solidFill>
                  <a:schemeClr val="accent6">
                    <a:lumMod val="75000"/>
                  </a:schemeClr>
                </a:solidFill>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173</a:t>
            </a:fld>
            <a:endParaRPr lang="en-IN" dirty="0"/>
          </a:p>
        </p:txBody>
      </p:sp>
    </p:spTree>
    <p:extLst>
      <p:ext uri="{BB962C8B-B14F-4D97-AF65-F5344CB8AC3E}">
        <p14:creationId xmlns:p14="http://schemas.microsoft.com/office/powerpoint/2010/main" val="271477214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forms and validations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IN" dirty="0"/>
              <a:t>To collect information from user, there is need to generate form.</a:t>
            </a:r>
          </a:p>
          <a:p>
            <a:r>
              <a:rPr lang="en-IN" b="1" dirty="0"/>
              <a:t>The &lt;form&gt; Element</a:t>
            </a:r>
          </a:p>
          <a:p>
            <a:r>
              <a:rPr lang="en-US" dirty="0"/>
              <a:t>HTML &lt;form&gt; element defines a form that is used to collect user input.</a:t>
            </a:r>
          </a:p>
          <a:p>
            <a:r>
              <a:rPr lang="en-US" dirty="0"/>
              <a:t>&lt;form&gt;</a:t>
            </a:r>
          </a:p>
          <a:p>
            <a:pPr lvl="1"/>
            <a:r>
              <a:rPr lang="en-US" dirty="0"/>
              <a:t>Form elements</a:t>
            </a:r>
          </a:p>
          <a:p>
            <a:r>
              <a:rPr lang="en-US" dirty="0"/>
              <a:t>&lt;/form&gt;</a:t>
            </a:r>
          </a:p>
          <a:p>
            <a:r>
              <a:rPr lang="en-US" dirty="0"/>
              <a:t>An HTML form contains form elements.</a:t>
            </a:r>
          </a:p>
          <a:p>
            <a:r>
              <a:rPr lang="en-US" dirty="0"/>
              <a:t>Form elements are different types of input elements, like text fields, checkboxes, radio buttons, submit buttons, and more.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174</a:t>
            </a:fld>
            <a:endParaRPr lang="en-IN" dirty="0"/>
          </a:p>
        </p:txBody>
      </p:sp>
    </p:spTree>
    <p:extLst>
      <p:ext uri="{BB962C8B-B14F-4D97-AF65-F5344CB8AC3E}">
        <p14:creationId xmlns:p14="http://schemas.microsoft.com/office/powerpoint/2010/main" val="128361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normAutofit/>
          </a:bodyPr>
          <a:lstStyle/>
          <a:p>
            <a:r>
              <a:rPr lang="en-US" dirty="0"/>
              <a:t>An HTML form contains form elements.</a:t>
            </a:r>
          </a:p>
          <a:p>
            <a:r>
              <a:rPr lang="en-US" dirty="0"/>
              <a:t>Form elements are different types of input elements, like text fields, checkboxes, radio buttons, submit buttons, and more.</a:t>
            </a:r>
          </a:p>
          <a:p>
            <a:r>
              <a:rPr lang="en-IN" b="1" dirty="0"/>
              <a:t>The &lt;input&gt; Element:</a:t>
            </a:r>
          </a:p>
          <a:p>
            <a:r>
              <a:rPr lang="en-IN" dirty="0"/>
              <a:t>Collects information from user.</a:t>
            </a:r>
          </a:p>
          <a:p>
            <a:r>
              <a:rPr lang="en-IN" dirty="0">
                <a:solidFill>
                  <a:schemeClr val="accent6">
                    <a:lumMod val="75000"/>
                  </a:schemeClr>
                </a:solidFill>
                <a:latin typeface="Times New Roman" panose="02020603050405020304" pitchFamily="18" charset="0"/>
                <a:cs typeface="Times New Roman" panose="02020603050405020304" pitchFamily="18" charset="0"/>
              </a:rPr>
              <a:t>Enter Your email address&lt;input type=“text” name=“email” size=35&gt;</a:t>
            </a:r>
          </a:p>
          <a:p>
            <a:r>
              <a:rPr lang="en-IN" dirty="0">
                <a:latin typeface="Times New Roman" panose="02020603050405020304" pitchFamily="18" charset="0"/>
                <a:cs typeface="Times New Roman" panose="02020603050405020304" pitchFamily="18" charset="0"/>
              </a:rPr>
              <a:t>Text- what is expected from user</a:t>
            </a:r>
          </a:p>
          <a:p>
            <a:r>
              <a:rPr lang="en-IN" dirty="0">
                <a:latin typeface="Times New Roman" panose="02020603050405020304" pitchFamily="18" charset="0"/>
                <a:cs typeface="Times New Roman" panose="02020603050405020304" pitchFamily="18" charset="0"/>
              </a:rPr>
              <a:t>tag- name attribute</a:t>
            </a:r>
          </a:p>
          <a:p>
            <a:r>
              <a:rPr lang="en-IN" dirty="0">
                <a:latin typeface="Times New Roman" panose="02020603050405020304" pitchFamily="18" charset="0"/>
                <a:cs typeface="Times New Roman" panose="02020603050405020304" pitchFamily="18" charset="0"/>
              </a:rPr>
              <a:t>Size- size of characters for entry box</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175</a:t>
            </a:fld>
            <a:endParaRPr lang="en-IN" dirty="0"/>
          </a:p>
        </p:txBody>
      </p:sp>
    </p:spTree>
    <p:extLst>
      <p:ext uri="{BB962C8B-B14F-4D97-AF65-F5344CB8AC3E}">
        <p14:creationId xmlns:p14="http://schemas.microsoft.com/office/powerpoint/2010/main" val="314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normAutofit fontScale="92500" lnSpcReduction="20000"/>
          </a:bodyPr>
          <a:lstStyle/>
          <a:p>
            <a:r>
              <a:rPr lang="en-IN" b="1" dirty="0"/>
              <a:t>Text Input</a:t>
            </a:r>
          </a:p>
          <a:p>
            <a:r>
              <a:rPr lang="en-US" b="1" dirty="0">
                <a:solidFill>
                  <a:schemeClr val="accent6">
                    <a:lumMod val="75000"/>
                  </a:schemeClr>
                </a:solidFill>
              </a:rPr>
              <a:t>&lt;input type="text"&gt; </a:t>
            </a:r>
            <a:r>
              <a:rPr lang="en-US" dirty="0"/>
              <a:t>defines a one-line input field for text input.</a:t>
            </a:r>
          </a:p>
          <a:p>
            <a:r>
              <a:rPr lang="en-IN" b="1" dirty="0"/>
              <a:t>Action Attribute</a:t>
            </a:r>
          </a:p>
          <a:p>
            <a:r>
              <a:rPr lang="en-US" dirty="0"/>
              <a:t>The action attribute defines the action to be performed when the form is submitted.</a:t>
            </a:r>
          </a:p>
          <a:p>
            <a:r>
              <a:rPr lang="en-US" dirty="0"/>
              <a:t>Normally, the form data is sent to a web page on the server when the user clicks on the submit button.</a:t>
            </a:r>
          </a:p>
          <a:p>
            <a:r>
              <a:rPr lang="en-IN" dirty="0">
                <a:solidFill>
                  <a:schemeClr val="accent6">
                    <a:lumMod val="75000"/>
                  </a:schemeClr>
                </a:solidFill>
              </a:rPr>
              <a:t>&lt;form </a:t>
            </a:r>
            <a:r>
              <a:rPr lang="en-IN" b="1" dirty="0">
                <a:solidFill>
                  <a:schemeClr val="accent6">
                    <a:lumMod val="75000"/>
                  </a:schemeClr>
                </a:solidFill>
              </a:rPr>
              <a:t>action="/</a:t>
            </a:r>
            <a:r>
              <a:rPr lang="en-IN" b="1" dirty="0" err="1">
                <a:solidFill>
                  <a:schemeClr val="accent6">
                    <a:lumMod val="75000"/>
                  </a:schemeClr>
                </a:solidFill>
              </a:rPr>
              <a:t>action_page.php</a:t>
            </a:r>
            <a:r>
              <a:rPr lang="en-IN" dirty="0">
                <a:solidFill>
                  <a:schemeClr val="accent6">
                    <a:lumMod val="75000"/>
                  </a:schemeClr>
                </a:solidFill>
              </a:rPr>
              <a:t>"&gt;</a:t>
            </a:r>
          </a:p>
          <a:p>
            <a:r>
              <a:rPr lang="en-IN" b="1" dirty="0"/>
              <a:t>The Name Attribute</a:t>
            </a:r>
          </a:p>
          <a:p>
            <a:r>
              <a:rPr lang="en-US" dirty="0"/>
              <a:t>Each input field must have a name attribute to be submitted.</a:t>
            </a:r>
          </a:p>
          <a:p>
            <a:r>
              <a:rPr lang="en-US" dirty="0"/>
              <a:t>If the name attribute is omitted, the data of that input field will not be sent at all.</a:t>
            </a:r>
          </a:p>
          <a:p>
            <a:r>
              <a:rPr lang="en-US" b="1" dirty="0">
                <a:solidFill>
                  <a:schemeClr val="accent6">
                    <a:lumMod val="75000"/>
                  </a:schemeClr>
                </a:solidFill>
              </a:rPr>
              <a:t>&lt;input type="text" name="last-name" value=“</a:t>
            </a:r>
            <a:r>
              <a:rPr lang="en-US" b="1" dirty="0" err="1">
                <a:solidFill>
                  <a:schemeClr val="accent6">
                    <a:lumMod val="75000"/>
                  </a:schemeClr>
                </a:solidFill>
              </a:rPr>
              <a:t>nobita</a:t>
            </a:r>
            <a:r>
              <a:rPr lang="en-US" b="1" dirty="0">
                <a:solidFill>
                  <a:schemeClr val="accent6">
                    <a:lumMod val="75000"/>
                  </a:schemeClr>
                </a:solidFill>
              </a:rPr>
              <a:t>"&gt;.</a:t>
            </a:r>
          </a:p>
          <a:p>
            <a:endParaRPr lang="en-IN"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176</a:t>
            </a:fld>
            <a:endParaRPr lang="en-IN" dirty="0"/>
          </a:p>
        </p:txBody>
      </p:sp>
    </p:spTree>
    <p:extLst>
      <p:ext uri="{BB962C8B-B14F-4D97-AF65-F5344CB8AC3E}">
        <p14:creationId xmlns:p14="http://schemas.microsoft.com/office/powerpoint/2010/main" val="318863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lstStyle/>
          <a:p>
            <a:r>
              <a:rPr lang="en-IN" b="1" dirty="0"/>
              <a:t>Target Attribute</a:t>
            </a:r>
          </a:p>
          <a:p>
            <a:r>
              <a:rPr lang="en-US" dirty="0"/>
              <a:t>The target attribute specifies if the submitted result will open in a new browser tab, a frame, or in the current window.</a:t>
            </a:r>
          </a:p>
          <a:p>
            <a:r>
              <a:rPr lang="en-US" dirty="0"/>
              <a:t>The default value is </a:t>
            </a:r>
            <a:r>
              <a:rPr lang="en-US" b="1" dirty="0">
                <a:solidFill>
                  <a:srgbClr val="FF0000"/>
                </a:solidFill>
              </a:rPr>
              <a:t>"_self" </a:t>
            </a:r>
            <a:r>
              <a:rPr lang="en-US" dirty="0"/>
              <a:t>which means the form will be submitted in the current window.</a:t>
            </a:r>
          </a:p>
          <a:p>
            <a:r>
              <a:rPr lang="en-US" dirty="0"/>
              <a:t>To make the form result open in a new browser tab, use the value </a:t>
            </a:r>
            <a:r>
              <a:rPr lang="en-US" b="1" dirty="0">
                <a:solidFill>
                  <a:srgbClr val="FF0000"/>
                </a:solidFill>
              </a:rPr>
              <a:t>"_blank“.</a:t>
            </a:r>
          </a:p>
          <a:p>
            <a:r>
              <a:rPr lang="en-US" b="1" dirty="0">
                <a:solidFill>
                  <a:schemeClr val="accent6">
                    <a:lumMod val="75000"/>
                  </a:schemeClr>
                </a:solidFill>
              </a:rPr>
              <a:t>&lt;form action="/</a:t>
            </a:r>
            <a:r>
              <a:rPr lang="en-US" b="1" dirty="0" err="1">
                <a:solidFill>
                  <a:schemeClr val="accent6">
                    <a:lumMod val="75000"/>
                  </a:schemeClr>
                </a:solidFill>
              </a:rPr>
              <a:t>action_page.php</a:t>
            </a:r>
            <a:r>
              <a:rPr lang="en-US" b="1" dirty="0">
                <a:solidFill>
                  <a:schemeClr val="accent6">
                    <a:lumMod val="75000"/>
                  </a:schemeClr>
                </a:solidFill>
              </a:rPr>
              <a:t>" target="_blank"&gt;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177</a:t>
            </a:fld>
            <a:endParaRPr lang="en-IN" dirty="0"/>
          </a:p>
        </p:txBody>
      </p:sp>
    </p:spTree>
    <p:extLst>
      <p:ext uri="{BB962C8B-B14F-4D97-AF65-F5344CB8AC3E}">
        <p14:creationId xmlns:p14="http://schemas.microsoft.com/office/powerpoint/2010/main" val="387473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normAutofit fontScale="92500" lnSpcReduction="20000"/>
          </a:bodyPr>
          <a:lstStyle/>
          <a:p>
            <a:r>
              <a:rPr lang="en-IN" b="1" dirty="0"/>
              <a:t>The Method Attribute</a:t>
            </a:r>
          </a:p>
          <a:p>
            <a:r>
              <a:rPr lang="en-US" dirty="0"/>
              <a:t>The method attribute specifies the HTTP method (GET or POST) to be used when submitting the form data.</a:t>
            </a:r>
          </a:p>
          <a:p>
            <a:r>
              <a:rPr lang="en-US" b="1" dirty="0">
                <a:solidFill>
                  <a:schemeClr val="accent6">
                    <a:lumMod val="75000"/>
                  </a:schemeClr>
                </a:solidFill>
              </a:rPr>
              <a:t>&lt;form action="/</a:t>
            </a:r>
            <a:r>
              <a:rPr lang="en-US" b="1" dirty="0" err="1">
                <a:solidFill>
                  <a:schemeClr val="accent6">
                    <a:lumMod val="75000"/>
                  </a:schemeClr>
                </a:solidFill>
              </a:rPr>
              <a:t>action_page.php</a:t>
            </a:r>
            <a:r>
              <a:rPr lang="en-US" b="1" dirty="0">
                <a:solidFill>
                  <a:schemeClr val="accent6">
                    <a:lumMod val="75000"/>
                  </a:schemeClr>
                </a:solidFill>
              </a:rPr>
              <a:t>" method="get"&gt; </a:t>
            </a:r>
          </a:p>
          <a:p>
            <a:r>
              <a:rPr lang="en-US" b="1" dirty="0">
                <a:solidFill>
                  <a:schemeClr val="accent6">
                    <a:lumMod val="75000"/>
                  </a:schemeClr>
                </a:solidFill>
              </a:rPr>
              <a:t>&lt;form action="/</a:t>
            </a:r>
            <a:r>
              <a:rPr lang="en-US" b="1" dirty="0" err="1">
                <a:solidFill>
                  <a:schemeClr val="accent6">
                    <a:lumMod val="75000"/>
                  </a:schemeClr>
                </a:solidFill>
              </a:rPr>
              <a:t>action_page.php</a:t>
            </a:r>
            <a:r>
              <a:rPr lang="en-US" b="1" dirty="0">
                <a:solidFill>
                  <a:schemeClr val="accent6">
                    <a:lumMod val="75000"/>
                  </a:schemeClr>
                </a:solidFill>
              </a:rPr>
              <a:t>" method=“post"&gt; </a:t>
            </a:r>
          </a:p>
          <a:p>
            <a:r>
              <a:rPr lang="en-IN" b="1" dirty="0"/>
              <a:t>GET METHOD:</a:t>
            </a:r>
          </a:p>
          <a:p>
            <a:r>
              <a:rPr lang="en-US" dirty="0"/>
              <a:t>The default method when submitting form data is GET.</a:t>
            </a:r>
          </a:p>
          <a:p>
            <a:r>
              <a:rPr lang="en-US" dirty="0"/>
              <a:t>However, when GET is used, the submitted form data will be visible in the page address field.</a:t>
            </a:r>
          </a:p>
          <a:p>
            <a:r>
              <a:rPr lang="en-IN" dirty="0"/>
              <a:t>/</a:t>
            </a:r>
            <a:r>
              <a:rPr lang="en-IN" dirty="0" err="1"/>
              <a:t>action_page.php?firstname</a:t>
            </a:r>
            <a:r>
              <a:rPr lang="en-IN" dirty="0"/>
              <a:t>=</a:t>
            </a:r>
            <a:r>
              <a:rPr lang="en-IN" dirty="0" err="1"/>
              <a:t>Mickey&amp;lastname</a:t>
            </a:r>
            <a:r>
              <a:rPr lang="en-IN" dirty="0"/>
              <a:t>=Mouse .</a:t>
            </a:r>
          </a:p>
          <a:p>
            <a:r>
              <a:rPr lang="en-IN" b="1" dirty="0"/>
              <a:t>POST METHOD:</a:t>
            </a:r>
          </a:p>
          <a:p>
            <a:r>
              <a:rPr lang="en-US" dirty="0"/>
              <a:t>if the form data contains sensitive or personal information. </a:t>
            </a:r>
          </a:p>
          <a:p>
            <a:r>
              <a:rPr lang="en-US" dirty="0"/>
              <a:t>The POST method does not display the submitted form data in the page address field.</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178</a:t>
            </a:fld>
            <a:endParaRPr lang="en-IN" dirty="0"/>
          </a:p>
        </p:txBody>
      </p:sp>
    </p:spTree>
    <p:extLst>
      <p:ext uri="{BB962C8B-B14F-4D97-AF65-F5344CB8AC3E}">
        <p14:creationId xmlns:p14="http://schemas.microsoft.com/office/powerpoint/2010/main" val="116025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lstStyle/>
          <a:p>
            <a:r>
              <a:rPr lang="en-US" b="1" dirty="0"/>
              <a:t>Notes on POST</a:t>
            </a:r>
            <a:r>
              <a:rPr lang="en-US" dirty="0"/>
              <a:t>:</a:t>
            </a:r>
          </a:p>
          <a:p>
            <a:r>
              <a:rPr lang="en-US" dirty="0"/>
              <a:t> POST has no size limitations, and can be used to send large amounts of data.</a:t>
            </a:r>
          </a:p>
          <a:p>
            <a:r>
              <a:rPr lang="en-US" dirty="0"/>
              <a:t> Form submissions with POST cannot be bookmarked.</a:t>
            </a:r>
          </a:p>
          <a:p>
            <a:r>
              <a:rPr lang="en-IN" b="1" dirty="0" err="1"/>
              <a:t>Fieldset</a:t>
            </a:r>
            <a:r>
              <a:rPr lang="en-IN" b="1" dirty="0"/>
              <a:t>:</a:t>
            </a:r>
          </a:p>
          <a:p>
            <a:r>
              <a:rPr lang="en-US" dirty="0"/>
              <a:t>The &lt;</a:t>
            </a:r>
            <a:r>
              <a:rPr lang="en-US" dirty="0" err="1"/>
              <a:t>fieldset</a:t>
            </a:r>
            <a:r>
              <a:rPr lang="en-US" dirty="0"/>
              <a:t>&gt; element is used to group related data in a form.</a:t>
            </a:r>
          </a:p>
          <a:p>
            <a:r>
              <a:rPr lang="en-US" dirty="0"/>
              <a:t>The &lt;legend&gt; element defines a caption for the &lt;</a:t>
            </a:r>
            <a:r>
              <a:rPr lang="en-US" dirty="0" err="1"/>
              <a:t>fieldset</a:t>
            </a:r>
            <a:r>
              <a:rPr lang="en-US" dirty="0"/>
              <a:t>&gt; element.</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179</a:t>
            </a:fld>
            <a:endParaRPr lang="en-IN" dirty="0"/>
          </a:p>
        </p:txBody>
      </p:sp>
    </p:spTree>
    <p:extLst>
      <p:ext uri="{BB962C8B-B14F-4D97-AF65-F5344CB8AC3E}">
        <p14:creationId xmlns:p14="http://schemas.microsoft.com/office/powerpoint/2010/main" val="242314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r>
              <a:rPr lang="en-US" b="1" dirty="0"/>
              <a:t>What is the URL (Uniform Resource Locator)?</a:t>
            </a:r>
          </a:p>
          <a:p>
            <a:r>
              <a:rPr lang="en-US" dirty="0">
                <a:solidFill>
                  <a:schemeClr val="tx1"/>
                </a:solidFill>
              </a:rPr>
              <a:t>A </a:t>
            </a:r>
            <a:r>
              <a:rPr lang="en-US" b="1" dirty="0">
                <a:solidFill>
                  <a:schemeClr val="tx1"/>
                </a:solidFill>
              </a:rPr>
              <a:t>uniform resource locator</a:t>
            </a:r>
            <a:r>
              <a:rPr lang="en-US" dirty="0">
                <a:solidFill>
                  <a:schemeClr val="tx1"/>
                </a:solidFill>
              </a:rPr>
              <a:t> is the address of a resource on the internet or the World Wide Web. </a:t>
            </a:r>
          </a:p>
          <a:p>
            <a:r>
              <a:rPr lang="en-US" dirty="0">
                <a:solidFill>
                  <a:schemeClr val="tx1"/>
                </a:solidFill>
              </a:rPr>
              <a:t>It is also known as a web address or uniform resource identifier (URI). </a:t>
            </a:r>
          </a:p>
          <a:p>
            <a:r>
              <a:rPr lang="en-US" dirty="0">
                <a:solidFill>
                  <a:schemeClr val="tx1"/>
                </a:solidFill>
              </a:rPr>
              <a:t>A URL represents the address of a resource, including the protocol used to access it.</a:t>
            </a:r>
          </a:p>
          <a:p>
            <a:r>
              <a:rPr lang="en-US" dirty="0"/>
              <a:t>A URL includes the following information:</a:t>
            </a:r>
          </a:p>
          <a:p>
            <a:r>
              <a:rPr lang="en-US" dirty="0"/>
              <a:t>It uses the protocol to access the resource.</a:t>
            </a:r>
          </a:p>
          <a:p>
            <a:r>
              <a:rPr lang="en-US" dirty="0"/>
              <a:t>It defines the location of a server by IP address or the domain name.</a:t>
            </a:r>
          </a:p>
          <a:p>
            <a:r>
              <a:rPr lang="en-US" dirty="0"/>
              <a:t>It includes a fragment identifier, which is optional.</a:t>
            </a:r>
          </a:p>
          <a:p>
            <a:r>
              <a:rPr lang="en-US" dirty="0"/>
              <a:t>It contains the location of the resource in the directory of the server.</a:t>
            </a:r>
          </a:p>
          <a:p>
            <a:endParaRPr lang="en-US"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a:t>
            </a:fld>
            <a:endParaRPr lang="en-IN" dirty="0"/>
          </a:p>
        </p:txBody>
      </p:sp>
    </p:spTree>
    <p:extLst>
      <p:ext uri="{BB962C8B-B14F-4D97-AF65-F5344CB8AC3E}">
        <p14:creationId xmlns:p14="http://schemas.microsoft.com/office/powerpoint/2010/main" val="29775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180</a:t>
            </a:fld>
            <a:endParaRPr lang="en-IN"/>
          </a:p>
        </p:txBody>
      </p:sp>
      <p:pic>
        <p:nvPicPr>
          <p:cNvPr id="3"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829" y="155643"/>
            <a:ext cx="9273306" cy="6200707"/>
          </a:xfrm>
          <a:prstGeom prst="rect">
            <a:avLst/>
          </a:prstGeom>
        </p:spPr>
      </p:pic>
    </p:spTree>
    <p:extLst>
      <p:ext uri="{BB962C8B-B14F-4D97-AF65-F5344CB8AC3E}">
        <p14:creationId xmlns:p14="http://schemas.microsoft.com/office/powerpoint/2010/main" val="8134495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181</a:t>
            </a:fld>
            <a:endParaRPr lang="en-IN"/>
          </a:p>
        </p:txBody>
      </p:sp>
      <p:sp>
        <p:nvSpPr>
          <p:cNvPr id="3" name="Rectangle 2"/>
          <p:cNvSpPr/>
          <p:nvPr/>
        </p:nvSpPr>
        <p:spPr>
          <a:xfrm>
            <a:off x="223736" y="1120676"/>
            <a:ext cx="8920264" cy="4708981"/>
          </a:xfrm>
          <a:prstGeom prst="rect">
            <a:avLst/>
          </a:prstGeom>
        </p:spPr>
        <p:txBody>
          <a:bodyPr wrap="square">
            <a:spAutoFit/>
          </a:bodyPr>
          <a:lstStyle/>
          <a:p>
            <a:r>
              <a:rPr lang="en-IN" sz="2000" dirty="0">
                <a:solidFill>
                  <a:schemeClr val="accent6">
                    <a:lumMod val="75000"/>
                  </a:schemeClr>
                </a:solidFill>
                <a:latin typeface="Cambria" panose="02040503050406030204" pitchFamily="18" charset="0"/>
                <a:ea typeface="Cambria" panose="02040503050406030204" pitchFamily="18" charset="0"/>
              </a:rPr>
              <a:t>&lt;html&gt;</a:t>
            </a:r>
          </a:p>
          <a:p>
            <a:r>
              <a:rPr lang="en-IN" sz="2000" dirty="0">
                <a:solidFill>
                  <a:schemeClr val="accent6">
                    <a:lumMod val="75000"/>
                  </a:schemeClr>
                </a:solidFill>
                <a:latin typeface="Cambria" panose="02040503050406030204" pitchFamily="18" charset="0"/>
                <a:ea typeface="Cambria" panose="02040503050406030204" pitchFamily="18" charset="0"/>
              </a:rPr>
              <a:t>	&lt;body&gt;</a:t>
            </a:r>
          </a:p>
          <a:p>
            <a:r>
              <a:rPr lang="en-IN" sz="2000" dirty="0">
                <a:solidFill>
                  <a:schemeClr val="accent6">
                    <a:lumMod val="75000"/>
                  </a:schemeClr>
                </a:solidFill>
                <a:latin typeface="Cambria" panose="02040503050406030204" pitchFamily="18" charset="0"/>
                <a:ea typeface="Cambria" panose="02040503050406030204" pitchFamily="18" charset="0"/>
              </a:rPr>
              <a:t>		&lt;</a:t>
            </a:r>
            <a:r>
              <a:rPr lang="en-IN" sz="2000" dirty="0" err="1">
                <a:solidFill>
                  <a:schemeClr val="accent6">
                    <a:lumMod val="75000"/>
                  </a:schemeClr>
                </a:solidFill>
                <a:latin typeface="Cambria" panose="02040503050406030204" pitchFamily="18" charset="0"/>
                <a:ea typeface="Cambria" panose="02040503050406030204" pitchFamily="18" charset="0"/>
              </a:rPr>
              <a:t>fieldset</a:t>
            </a:r>
            <a:r>
              <a:rPr lang="en-IN" sz="2000" dirty="0">
                <a:solidFill>
                  <a:schemeClr val="accent6">
                    <a:lumMod val="75000"/>
                  </a:schemeClr>
                </a:solidFill>
                <a:latin typeface="Cambria" panose="02040503050406030204" pitchFamily="18" charset="0"/>
                <a:ea typeface="Cambria" panose="02040503050406030204" pitchFamily="18" charset="0"/>
              </a:rPr>
              <a:t>&gt;</a:t>
            </a:r>
            <a:br>
              <a:rPr lang="en-IN" sz="2000" dirty="0">
                <a:solidFill>
                  <a:schemeClr val="accent6">
                    <a:lumMod val="75000"/>
                  </a:schemeClr>
                </a:solidFill>
                <a:latin typeface="Cambria" panose="02040503050406030204" pitchFamily="18" charset="0"/>
                <a:ea typeface="Cambria" panose="02040503050406030204" pitchFamily="18" charset="0"/>
              </a:rPr>
            </a:br>
            <a:r>
              <a:rPr lang="en-IN" sz="2000" dirty="0">
                <a:solidFill>
                  <a:schemeClr val="accent6">
                    <a:lumMod val="75000"/>
                  </a:schemeClr>
                </a:solidFill>
                <a:latin typeface="Cambria" panose="02040503050406030204" pitchFamily="18" charset="0"/>
                <a:ea typeface="Cambria" panose="02040503050406030204" pitchFamily="18" charset="0"/>
              </a:rPr>
              <a:t>    			&lt;legend&gt;Personal information:&lt;/legend&gt;</a:t>
            </a:r>
          </a:p>
          <a:p>
            <a:r>
              <a:rPr lang="en-IN" sz="2000" dirty="0">
                <a:solidFill>
                  <a:schemeClr val="accent6">
                    <a:lumMod val="75000"/>
                  </a:schemeClr>
                </a:solidFill>
                <a:latin typeface="Cambria" panose="02040503050406030204" pitchFamily="18" charset="0"/>
                <a:ea typeface="Cambria" panose="02040503050406030204" pitchFamily="18" charset="0"/>
              </a:rPr>
              <a:t>				&lt;form action="/</a:t>
            </a:r>
            <a:r>
              <a:rPr lang="en-IN" sz="2000" dirty="0" err="1">
                <a:solidFill>
                  <a:schemeClr val="accent6">
                    <a:lumMod val="75000"/>
                  </a:schemeClr>
                </a:solidFill>
                <a:latin typeface="Cambria" panose="02040503050406030204" pitchFamily="18" charset="0"/>
                <a:ea typeface="Cambria" panose="02040503050406030204" pitchFamily="18" charset="0"/>
              </a:rPr>
              <a:t>action_page.php</a:t>
            </a:r>
            <a:r>
              <a:rPr lang="en-IN" sz="2000" dirty="0">
                <a:solidFill>
                  <a:schemeClr val="accent6">
                    <a:lumMod val="75000"/>
                  </a:schemeClr>
                </a:solidFill>
                <a:latin typeface="Cambria" panose="02040503050406030204" pitchFamily="18" charset="0"/>
                <a:ea typeface="Cambria" panose="02040503050406030204" pitchFamily="18" charset="0"/>
              </a:rPr>
              <a:t>“ method=“get” target=“_blank”&gt;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First name:&lt;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&lt;input type="text" value="</a:t>
            </a:r>
            <a:r>
              <a:rPr lang="en-IN" sz="2000" dirty="0" err="1">
                <a:solidFill>
                  <a:schemeClr val="accent6">
                    <a:lumMod val="75000"/>
                  </a:schemeClr>
                </a:solidFill>
                <a:latin typeface="Cambria" panose="02040503050406030204" pitchFamily="18" charset="0"/>
                <a:ea typeface="Cambria" panose="02040503050406030204" pitchFamily="18" charset="0"/>
              </a:rPr>
              <a:t>doremon</a:t>
            </a:r>
            <a:r>
              <a:rPr lang="en-IN" sz="2000" dirty="0">
                <a:solidFill>
                  <a:schemeClr val="accent6">
                    <a:lumMod val="75000"/>
                  </a:schemeClr>
                </a:solidFill>
                <a:latin typeface="Cambria" panose="02040503050406030204" pitchFamily="18" charset="0"/>
                <a:ea typeface="Cambria" panose="02040503050406030204" pitchFamily="18" charset="0"/>
              </a:rPr>
              <a:t>“&gt;&lt;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Last name:&lt;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&lt;input type="text" name="</a:t>
            </a:r>
            <a:r>
              <a:rPr lang="en-IN" sz="2000" dirty="0" err="1">
                <a:solidFill>
                  <a:schemeClr val="accent6">
                    <a:lumMod val="75000"/>
                  </a:schemeClr>
                </a:solidFill>
                <a:latin typeface="Cambria" panose="02040503050406030204" pitchFamily="18" charset="0"/>
                <a:ea typeface="Cambria" panose="02040503050406030204" pitchFamily="18" charset="0"/>
              </a:rPr>
              <a:t>lastname</a:t>
            </a:r>
            <a:r>
              <a:rPr lang="en-IN" sz="2000" dirty="0">
                <a:solidFill>
                  <a:schemeClr val="accent6">
                    <a:lumMod val="75000"/>
                  </a:schemeClr>
                </a:solidFill>
                <a:latin typeface="Cambria" panose="02040503050406030204" pitchFamily="18" charset="0"/>
                <a:ea typeface="Cambria" panose="02040503050406030204" pitchFamily="18" charset="0"/>
              </a:rPr>
              <a:t>" value="</a:t>
            </a:r>
            <a:r>
              <a:rPr lang="en-IN" sz="2000" dirty="0" err="1">
                <a:solidFill>
                  <a:schemeClr val="accent6">
                    <a:lumMod val="75000"/>
                  </a:schemeClr>
                </a:solidFill>
                <a:latin typeface="Cambria" panose="02040503050406030204" pitchFamily="18" charset="0"/>
                <a:ea typeface="Cambria" panose="02040503050406030204" pitchFamily="18" charset="0"/>
              </a:rPr>
              <a:t>nobita</a:t>
            </a:r>
            <a:r>
              <a:rPr lang="en-IN" sz="2000" dirty="0">
                <a:solidFill>
                  <a:schemeClr val="accent6">
                    <a:lumMod val="75000"/>
                  </a:schemeClr>
                </a:solidFill>
                <a:latin typeface="Cambria" panose="02040503050406030204" pitchFamily="18" charset="0"/>
                <a:ea typeface="Cambria" panose="02040503050406030204" pitchFamily="18" charset="0"/>
              </a:rPr>
              <a:t>"&gt;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	</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&lt;/form&gt; </a:t>
            </a:r>
          </a:p>
          <a:p>
            <a:r>
              <a:rPr lang="en-IN" sz="2000" dirty="0">
                <a:solidFill>
                  <a:schemeClr val="accent6">
                    <a:lumMod val="75000"/>
                  </a:schemeClr>
                </a:solidFill>
                <a:latin typeface="Cambria" panose="02040503050406030204" pitchFamily="18" charset="0"/>
                <a:ea typeface="Cambria" panose="02040503050406030204" pitchFamily="18" charset="0"/>
              </a:rPr>
              <a:t>		&lt;/</a:t>
            </a:r>
            <a:r>
              <a:rPr lang="en-IN" sz="2000" dirty="0" err="1">
                <a:solidFill>
                  <a:schemeClr val="accent6">
                    <a:lumMod val="75000"/>
                  </a:schemeClr>
                </a:solidFill>
                <a:latin typeface="Cambria" panose="02040503050406030204" pitchFamily="18" charset="0"/>
                <a:ea typeface="Cambria" panose="02040503050406030204" pitchFamily="18" charset="0"/>
              </a:rPr>
              <a:t>fieldset</a:t>
            </a:r>
            <a:r>
              <a:rPr lang="en-IN" sz="2000" dirty="0">
                <a:solidFill>
                  <a:schemeClr val="accent6">
                    <a:lumMod val="75000"/>
                  </a:schemeClr>
                </a:solidFill>
                <a:latin typeface="Cambria" panose="02040503050406030204" pitchFamily="18" charset="0"/>
                <a:ea typeface="Cambria" panose="02040503050406030204" pitchFamily="18" charset="0"/>
              </a:rPr>
              <a:t>&gt;</a:t>
            </a:r>
          </a:p>
          <a:p>
            <a:r>
              <a:rPr lang="en-IN" sz="2000" dirty="0">
                <a:solidFill>
                  <a:schemeClr val="accent6">
                    <a:lumMod val="75000"/>
                  </a:schemeClr>
                </a:solidFill>
                <a:latin typeface="Cambria" panose="02040503050406030204" pitchFamily="18" charset="0"/>
                <a:ea typeface="Cambria" panose="02040503050406030204" pitchFamily="18" charset="0"/>
              </a:rPr>
              <a:t>	&lt;/body&gt;</a:t>
            </a:r>
          </a:p>
          <a:p>
            <a:r>
              <a:rPr lang="en-IN" sz="2000" dirty="0">
                <a:solidFill>
                  <a:schemeClr val="accent6">
                    <a:lumMod val="75000"/>
                  </a:schemeClr>
                </a:solidFill>
                <a:latin typeface="Cambria" panose="02040503050406030204" pitchFamily="18" charset="0"/>
                <a:ea typeface="Cambria" panose="02040503050406030204" pitchFamily="18" charset="0"/>
              </a:rPr>
              <a:t>&lt;/html&gt;</a:t>
            </a:r>
          </a:p>
        </p:txBody>
      </p:sp>
    </p:spTree>
    <p:extLst>
      <p:ext uri="{BB962C8B-B14F-4D97-AF65-F5344CB8AC3E}">
        <p14:creationId xmlns:p14="http://schemas.microsoft.com/office/powerpoint/2010/main" val="24088070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normAutofit fontScale="92500"/>
          </a:bodyPr>
          <a:lstStyle/>
          <a:p>
            <a:r>
              <a:rPr lang="en-IN" b="1" dirty="0"/>
              <a:t>The &lt;select&gt; Element</a:t>
            </a:r>
          </a:p>
          <a:p>
            <a:r>
              <a:rPr lang="en-US" dirty="0"/>
              <a:t>The &lt;select&gt; element defines a drop-down list.</a:t>
            </a:r>
          </a:p>
          <a:p>
            <a:r>
              <a:rPr lang="en-US" dirty="0"/>
              <a:t>The &lt;option&gt; elements defines an option that can be selected.</a:t>
            </a:r>
          </a:p>
          <a:p>
            <a:r>
              <a:rPr lang="en-US" dirty="0"/>
              <a:t>By default, the first item in the drop-down list is selected.</a:t>
            </a:r>
          </a:p>
          <a:p>
            <a:pPr marL="400050" lvl="1" indent="0">
              <a:buNone/>
            </a:pPr>
            <a:r>
              <a:rPr lang="en-US" b="1" dirty="0">
                <a:solidFill>
                  <a:schemeClr val="accent6">
                    <a:lumMod val="75000"/>
                  </a:schemeClr>
                </a:solidFill>
              </a:rPr>
              <a:t> &lt;select name="cars"&gt;</a:t>
            </a:r>
          </a:p>
          <a:p>
            <a:pPr marL="800100" lvl="2" indent="0">
              <a:buNone/>
            </a:pPr>
            <a:r>
              <a:rPr lang="en-US" b="1" dirty="0">
                <a:solidFill>
                  <a:schemeClr val="accent6">
                    <a:lumMod val="75000"/>
                  </a:schemeClr>
                </a:solidFill>
              </a:rPr>
              <a:t>    &lt;option value="</a:t>
            </a:r>
            <a:r>
              <a:rPr lang="en-US" b="1" dirty="0" err="1">
                <a:solidFill>
                  <a:schemeClr val="accent6">
                    <a:lumMod val="75000"/>
                  </a:schemeClr>
                </a:solidFill>
              </a:rPr>
              <a:t>volvo</a:t>
            </a:r>
            <a:r>
              <a:rPr lang="en-US" b="1" dirty="0">
                <a:solidFill>
                  <a:schemeClr val="accent6">
                    <a:lumMod val="75000"/>
                  </a:schemeClr>
                </a:solidFill>
              </a:rPr>
              <a:t>"&gt;Volvo&lt;/option&gt;</a:t>
            </a:r>
          </a:p>
          <a:p>
            <a:pPr marL="800100" lvl="2" indent="0">
              <a:buNone/>
            </a:pPr>
            <a:r>
              <a:rPr lang="en-US" b="1" dirty="0">
                <a:solidFill>
                  <a:schemeClr val="accent6">
                    <a:lumMod val="75000"/>
                  </a:schemeClr>
                </a:solidFill>
              </a:rPr>
              <a:t>    &lt;option value=“</a:t>
            </a:r>
            <a:r>
              <a:rPr lang="en-US" b="1" dirty="0" err="1">
                <a:solidFill>
                  <a:schemeClr val="accent6">
                    <a:lumMod val="75000"/>
                  </a:schemeClr>
                </a:solidFill>
              </a:rPr>
              <a:t>toyato</a:t>
            </a:r>
            <a:r>
              <a:rPr lang="en-US" b="1" dirty="0">
                <a:solidFill>
                  <a:schemeClr val="accent6">
                    <a:lumMod val="75000"/>
                  </a:schemeClr>
                </a:solidFill>
              </a:rPr>
              <a:t>"&gt; </a:t>
            </a:r>
            <a:r>
              <a:rPr lang="en-US" b="1" dirty="0" err="1">
                <a:solidFill>
                  <a:schemeClr val="accent6">
                    <a:lumMod val="75000"/>
                  </a:schemeClr>
                </a:solidFill>
              </a:rPr>
              <a:t>toyato</a:t>
            </a:r>
            <a:r>
              <a:rPr lang="en-US" b="1" dirty="0">
                <a:solidFill>
                  <a:schemeClr val="accent6">
                    <a:lumMod val="75000"/>
                  </a:schemeClr>
                </a:solidFill>
              </a:rPr>
              <a:t> &lt;/option&gt;</a:t>
            </a:r>
          </a:p>
          <a:p>
            <a:pPr marL="800100" lvl="2" indent="0">
              <a:buNone/>
            </a:pPr>
            <a:r>
              <a:rPr lang="en-US" b="1" dirty="0">
                <a:solidFill>
                  <a:schemeClr val="accent6">
                    <a:lumMod val="75000"/>
                  </a:schemeClr>
                </a:solidFill>
              </a:rPr>
              <a:t>    &lt;option value="fiat"&gt;Fiat&lt;/option&gt;</a:t>
            </a:r>
          </a:p>
          <a:p>
            <a:pPr marL="800100" lvl="2" indent="0">
              <a:buNone/>
            </a:pPr>
            <a:r>
              <a:rPr lang="en-US" b="1" dirty="0">
                <a:solidFill>
                  <a:schemeClr val="accent6">
                    <a:lumMod val="75000"/>
                  </a:schemeClr>
                </a:solidFill>
              </a:rPr>
              <a:t>    &lt;option value="</a:t>
            </a:r>
            <a:r>
              <a:rPr lang="en-US" b="1" dirty="0" err="1">
                <a:solidFill>
                  <a:schemeClr val="accent6">
                    <a:lumMod val="75000"/>
                  </a:schemeClr>
                </a:solidFill>
              </a:rPr>
              <a:t>audi</a:t>
            </a:r>
            <a:r>
              <a:rPr lang="en-US" b="1" dirty="0">
                <a:solidFill>
                  <a:schemeClr val="accent6">
                    <a:lumMod val="75000"/>
                  </a:schemeClr>
                </a:solidFill>
              </a:rPr>
              <a:t>"&gt;Audi&lt;/option&gt;</a:t>
            </a:r>
          </a:p>
          <a:p>
            <a:pPr marL="400050" lvl="1" indent="0">
              <a:buNone/>
            </a:pPr>
            <a:r>
              <a:rPr lang="en-US" b="1" dirty="0">
                <a:solidFill>
                  <a:schemeClr val="accent6">
                    <a:lumMod val="75000"/>
                  </a:schemeClr>
                </a:solidFill>
              </a:rPr>
              <a:t>  &lt;/select&gt;</a:t>
            </a:r>
          </a:p>
          <a:p>
            <a:r>
              <a:rPr lang="en-US" dirty="0"/>
              <a:t>To define a pre-selected option, add the selected attribute to the option: </a:t>
            </a:r>
          </a:p>
          <a:p>
            <a:r>
              <a:rPr lang="en-US" b="1" dirty="0">
                <a:solidFill>
                  <a:schemeClr val="accent6">
                    <a:lumMod val="75000"/>
                  </a:schemeClr>
                </a:solidFill>
              </a:rPr>
              <a:t>&lt;option value="fiat" selected&gt;Fiat&lt;/option&gt; </a:t>
            </a:r>
          </a:p>
          <a:p>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182</a:t>
            </a:fld>
            <a:endParaRPr lang="en-IN" dirty="0"/>
          </a:p>
        </p:txBody>
      </p:sp>
    </p:spTree>
    <p:extLst>
      <p:ext uri="{BB962C8B-B14F-4D97-AF65-F5344CB8AC3E}">
        <p14:creationId xmlns:p14="http://schemas.microsoft.com/office/powerpoint/2010/main" val="105153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lstStyle/>
          <a:p>
            <a:r>
              <a:rPr lang="en-IN" b="1" dirty="0"/>
              <a:t>&lt;select&gt;</a:t>
            </a:r>
          </a:p>
          <a:p>
            <a:r>
              <a:rPr lang="en-IN" b="1" dirty="0"/>
              <a:t>Visible Values:</a:t>
            </a:r>
          </a:p>
          <a:p>
            <a:r>
              <a:rPr lang="en-US" dirty="0"/>
              <a:t>Use the size attribute to specify the number of visible values.</a:t>
            </a:r>
          </a:p>
          <a:p>
            <a:r>
              <a:rPr lang="en-US" dirty="0">
                <a:solidFill>
                  <a:schemeClr val="accent6">
                    <a:lumMod val="75000"/>
                  </a:schemeClr>
                </a:solidFill>
              </a:rPr>
              <a:t>&lt;select name="cars" </a:t>
            </a:r>
            <a:r>
              <a:rPr lang="en-US" b="1" dirty="0">
                <a:solidFill>
                  <a:schemeClr val="accent6">
                    <a:lumMod val="75000"/>
                  </a:schemeClr>
                </a:solidFill>
              </a:rPr>
              <a:t>size="3"</a:t>
            </a:r>
            <a:r>
              <a:rPr lang="en-US" dirty="0">
                <a:solidFill>
                  <a:schemeClr val="accent6">
                    <a:lumMod val="75000"/>
                  </a:schemeClr>
                </a:solidFill>
              </a:rPr>
              <a:t>&gt;</a:t>
            </a:r>
          </a:p>
          <a:p>
            <a:r>
              <a:rPr lang="en-IN" b="1" dirty="0"/>
              <a:t>Allow Multiple Selections:</a:t>
            </a:r>
          </a:p>
          <a:p>
            <a:r>
              <a:rPr lang="en-US" dirty="0"/>
              <a:t>Use the multiple attribute to allow the user to select more than one value.</a:t>
            </a:r>
          </a:p>
          <a:p>
            <a:r>
              <a:rPr lang="en-US" dirty="0">
                <a:solidFill>
                  <a:schemeClr val="accent6">
                    <a:lumMod val="75000"/>
                  </a:schemeClr>
                </a:solidFill>
              </a:rPr>
              <a:t>&lt;select name="cars" size="4"</a:t>
            </a:r>
            <a:r>
              <a:rPr lang="en-US" b="1" dirty="0">
                <a:solidFill>
                  <a:schemeClr val="accent6">
                    <a:lumMod val="75000"/>
                  </a:schemeClr>
                </a:solidFill>
              </a:rPr>
              <a:t> multiple</a:t>
            </a:r>
            <a:r>
              <a:rPr lang="en-US" dirty="0">
                <a:solidFill>
                  <a:schemeClr val="accent6">
                    <a:lumMod val="75000"/>
                  </a:schemeClr>
                </a:solidFill>
              </a:rPr>
              <a:t>&gt;</a:t>
            </a:r>
          </a:p>
          <a:p>
            <a:r>
              <a:rPr lang="en-US" dirty="0">
                <a:solidFill>
                  <a:schemeClr val="accent6">
                    <a:lumMod val="75000"/>
                  </a:schemeClr>
                </a:solidFill>
              </a:rPr>
              <a:t>Use </a:t>
            </a:r>
            <a:r>
              <a:rPr lang="en-US" dirty="0" err="1">
                <a:solidFill>
                  <a:schemeClr val="accent6">
                    <a:lumMod val="75000"/>
                  </a:schemeClr>
                </a:solidFill>
              </a:rPr>
              <a:t>ctrl+arrow</a:t>
            </a:r>
            <a:r>
              <a:rPr lang="en-US" dirty="0">
                <a:solidFill>
                  <a:schemeClr val="accent6">
                    <a:lumMod val="75000"/>
                  </a:schemeClr>
                </a:solidFill>
              </a:rPr>
              <a:t> to select multiple elements</a:t>
            </a:r>
            <a:endParaRPr lang="en-IN"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183</a:t>
            </a:fld>
            <a:endParaRPr lang="en-IN" dirty="0"/>
          </a:p>
        </p:txBody>
      </p:sp>
    </p:spTree>
    <p:extLst>
      <p:ext uri="{BB962C8B-B14F-4D97-AF65-F5344CB8AC3E}">
        <p14:creationId xmlns:p14="http://schemas.microsoft.com/office/powerpoint/2010/main" val="164018072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&lt;</a:t>
            </a:r>
            <a:r>
              <a:rPr lang="en-IN" dirty="0" err="1"/>
              <a:t>optgroup</a:t>
            </a:r>
            <a:r>
              <a:rPr lang="en-IN" dirty="0"/>
              <a:t>&gt;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&lt;</a:t>
            </a:r>
            <a:r>
              <a:rPr lang="en-US" dirty="0" err="1"/>
              <a:t>optgroup</a:t>
            </a:r>
            <a:r>
              <a:rPr lang="en-US" dirty="0"/>
              <a:t>&gt; is used to group related options in a drop‐down list.</a:t>
            </a:r>
            <a:endParaRPr lang="en-IN" dirty="0">
              <a:solidFill>
                <a:srgbClr val="FF0000"/>
              </a:solidFill>
            </a:endParaRPr>
          </a:p>
          <a:p>
            <a:pPr marL="0" indent="0">
              <a:buNone/>
            </a:pPr>
            <a:r>
              <a:rPr lang="en-IN" dirty="0">
                <a:solidFill>
                  <a:schemeClr val="accent6">
                    <a:lumMod val="75000"/>
                  </a:schemeClr>
                </a:solidFill>
              </a:rPr>
              <a:t>&lt;select&gt;</a:t>
            </a:r>
          </a:p>
          <a:p>
            <a:pPr marL="0" indent="0">
              <a:buNone/>
            </a:pPr>
            <a:r>
              <a:rPr lang="en-IN" dirty="0">
                <a:solidFill>
                  <a:schemeClr val="accent6">
                    <a:lumMod val="75000"/>
                  </a:schemeClr>
                </a:solidFill>
              </a:rPr>
              <a:t>	&lt;</a:t>
            </a:r>
            <a:r>
              <a:rPr lang="en-IN" dirty="0" err="1">
                <a:solidFill>
                  <a:schemeClr val="accent6">
                    <a:lumMod val="75000"/>
                  </a:schemeClr>
                </a:solidFill>
              </a:rPr>
              <a:t>optgroup</a:t>
            </a:r>
            <a:r>
              <a:rPr lang="en-IN" dirty="0">
                <a:solidFill>
                  <a:schemeClr val="accent6">
                    <a:lumMod val="75000"/>
                  </a:schemeClr>
                </a:solidFill>
              </a:rPr>
              <a:t> label="Swedish Cars"&gt;</a:t>
            </a:r>
          </a:p>
          <a:p>
            <a:pPr marL="0" indent="0">
              <a:buNone/>
            </a:pPr>
            <a:r>
              <a:rPr lang="en-IN" dirty="0">
                <a:solidFill>
                  <a:schemeClr val="accent6">
                    <a:lumMod val="75000"/>
                  </a:schemeClr>
                </a:solidFill>
              </a:rPr>
              <a:t>		&lt;option value="</a:t>
            </a:r>
            <a:r>
              <a:rPr lang="en-IN" dirty="0" err="1">
                <a:solidFill>
                  <a:schemeClr val="accent6">
                    <a:lumMod val="75000"/>
                  </a:schemeClr>
                </a:solidFill>
              </a:rPr>
              <a:t>volvo</a:t>
            </a:r>
            <a:r>
              <a:rPr lang="en-IN" dirty="0">
                <a:solidFill>
                  <a:schemeClr val="accent6">
                    <a:lumMod val="75000"/>
                  </a:schemeClr>
                </a:solidFill>
              </a:rPr>
              <a:t>"&gt;Volvo&lt;/option&gt;</a:t>
            </a:r>
          </a:p>
          <a:p>
            <a:pPr marL="0" indent="0">
              <a:buNone/>
            </a:pPr>
            <a:r>
              <a:rPr lang="en-IN" dirty="0">
                <a:solidFill>
                  <a:schemeClr val="accent6">
                    <a:lumMod val="75000"/>
                  </a:schemeClr>
                </a:solidFill>
              </a:rPr>
              <a:t>		&lt;option value="</a:t>
            </a:r>
            <a:r>
              <a:rPr lang="en-IN" dirty="0" err="1">
                <a:solidFill>
                  <a:schemeClr val="accent6">
                    <a:lumMod val="75000"/>
                  </a:schemeClr>
                </a:solidFill>
              </a:rPr>
              <a:t>saab</a:t>
            </a:r>
            <a:r>
              <a:rPr lang="en-IN" dirty="0">
                <a:solidFill>
                  <a:schemeClr val="accent6">
                    <a:lumMod val="75000"/>
                  </a:schemeClr>
                </a:solidFill>
              </a:rPr>
              <a:t>"&gt;Saab&lt;/option&gt;</a:t>
            </a:r>
          </a:p>
          <a:p>
            <a:pPr marL="0" indent="0">
              <a:buNone/>
            </a:pPr>
            <a:r>
              <a:rPr lang="en-IN" dirty="0">
                <a:solidFill>
                  <a:schemeClr val="accent6">
                    <a:lumMod val="75000"/>
                  </a:schemeClr>
                </a:solidFill>
              </a:rPr>
              <a:t>	&lt;/</a:t>
            </a:r>
            <a:r>
              <a:rPr lang="en-IN" dirty="0" err="1">
                <a:solidFill>
                  <a:schemeClr val="accent6">
                    <a:lumMod val="75000"/>
                  </a:schemeClr>
                </a:solidFill>
              </a:rPr>
              <a:t>optgroup</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optgroup</a:t>
            </a:r>
            <a:r>
              <a:rPr lang="en-IN" dirty="0">
                <a:solidFill>
                  <a:schemeClr val="accent6">
                    <a:lumMod val="75000"/>
                  </a:schemeClr>
                </a:solidFill>
              </a:rPr>
              <a:t> label="German Cars"&gt;</a:t>
            </a:r>
          </a:p>
          <a:p>
            <a:pPr marL="0" indent="0">
              <a:buNone/>
            </a:pPr>
            <a:r>
              <a:rPr lang="en-IN" dirty="0">
                <a:solidFill>
                  <a:schemeClr val="accent6">
                    <a:lumMod val="75000"/>
                  </a:schemeClr>
                </a:solidFill>
              </a:rPr>
              <a:t>		&lt;option value="</a:t>
            </a:r>
            <a:r>
              <a:rPr lang="en-IN" dirty="0" err="1">
                <a:solidFill>
                  <a:schemeClr val="accent6">
                    <a:lumMod val="75000"/>
                  </a:schemeClr>
                </a:solidFill>
              </a:rPr>
              <a:t>mercedes</a:t>
            </a:r>
            <a:r>
              <a:rPr lang="en-IN" dirty="0">
                <a:solidFill>
                  <a:schemeClr val="accent6">
                    <a:lumMod val="75000"/>
                  </a:schemeClr>
                </a:solidFill>
              </a:rPr>
              <a:t>"&gt;Mercedes&lt;/option&gt;</a:t>
            </a:r>
          </a:p>
          <a:p>
            <a:pPr marL="0" indent="0">
              <a:buNone/>
            </a:pPr>
            <a:r>
              <a:rPr lang="en-IN" dirty="0">
                <a:solidFill>
                  <a:schemeClr val="accent6">
                    <a:lumMod val="75000"/>
                  </a:schemeClr>
                </a:solidFill>
              </a:rPr>
              <a:t>		&lt;option value="</a:t>
            </a:r>
            <a:r>
              <a:rPr lang="en-IN" dirty="0" err="1">
                <a:solidFill>
                  <a:schemeClr val="accent6">
                    <a:lumMod val="75000"/>
                  </a:schemeClr>
                </a:solidFill>
              </a:rPr>
              <a:t>audi</a:t>
            </a:r>
            <a:r>
              <a:rPr lang="en-IN" dirty="0">
                <a:solidFill>
                  <a:schemeClr val="accent6">
                    <a:lumMod val="75000"/>
                  </a:schemeClr>
                </a:solidFill>
              </a:rPr>
              <a:t>"&gt;Audi&lt;/option&gt;</a:t>
            </a:r>
          </a:p>
          <a:p>
            <a:pPr marL="0" indent="0">
              <a:buNone/>
            </a:pPr>
            <a:r>
              <a:rPr lang="en-IN" dirty="0">
                <a:solidFill>
                  <a:schemeClr val="accent6">
                    <a:lumMod val="75000"/>
                  </a:schemeClr>
                </a:solidFill>
              </a:rPr>
              <a:t>	&lt;/</a:t>
            </a:r>
            <a:r>
              <a:rPr lang="en-IN" dirty="0" err="1">
                <a:solidFill>
                  <a:schemeClr val="accent6">
                    <a:lumMod val="75000"/>
                  </a:schemeClr>
                </a:solidFill>
              </a:rPr>
              <a:t>optgroup</a:t>
            </a:r>
            <a:r>
              <a:rPr lang="en-IN" dirty="0">
                <a:solidFill>
                  <a:schemeClr val="accent6">
                    <a:lumMod val="75000"/>
                  </a:schemeClr>
                </a:solidFill>
              </a:rPr>
              <a:t>&gt;</a:t>
            </a:r>
          </a:p>
          <a:p>
            <a:pPr marL="0" indent="0">
              <a:buNone/>
            </a:pPr>
            <a:r>
              <a:rPr lang="en-IN" dirty="0">
                <a:solidFill>
                  <a:schemeClr val="accent6">
                    <a:lumMod val="75000"/>
                  </a:schemeClr>
                </a:solidFill>
              </a:rPr>
              <a:t>&lt;/select&gt;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184</a:t>
            </a:fld>
            <a:endParaRPr lang="en-IN" dirty="0"/>
          </a:p>
        </p:txBody>
      </p:sp>
    </p:spTree>
    <p:extLst>
      <p:ext uri="{BB962C8B-B14F-4D97-AF65-F5344CB8AC3E}">
        <p14:creationId xmlns:p14="http://schemas.microsoft.com/office/powerpoint/2010/main" val="40892837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lstStyle/>
          <a:p>
            <a:r>
              <a:rPr lang="en-US" b="1" dirty="0"/>
              <a:t>The &lt;</a:t>
            </a:r>
            <a:r>
              <a:rPr lang="en-US" b="1" dirty="0" err="1"/>
              <a:t>textarea</a:t>
            </a:r>
            <a:r>
              <a:rPr lang="en-US" b="1" dirty="0"/>
              <a:t>&gt; Element:</a:t>
            </a:r>
            <a:endParaRPr lang="en-US" dirty="0"/>
          </a:p>
          <a:p>
            <a:r>
              <a:rPr lang="en-US" dirty="0"/>
              <a:t>The &lt;</a:t>
            </a:r>
            <a:r>
              <a:rPr lang="en-US" dirty="0" err="1"/>
              <a:t>textarea</a:t>
            </a:r>
            <a:r>
              <a:rPr lang="en-US" dirty="0"/>
              <a:t>&gt; element defines a multi-line input field (a text area).</a:t>
            </a:r>
          </a:p>
          <a:p>
            <a:r>
              <a:rPr lang="en-US" dirty="0">
                <a:solidFill>
                  <a:schemeClr val="accent6">
                    <a:lumMod val="75000"/>
                  </a:schemeClr>
                </a:solidFill>
              </a:rPr>
              <a:t>&lt;</a:t>
            </a:r>
            <a:r>
              <a:rPr lang="en-US" dirty="0" err="1">
                <a:solidFill>
                  <a:schemeClr val="accent6">
                    <a:lumMod val="75000"/>
                  </a:schemeClr>
                </a:solidFill>
              </a:rPr>
              <a:t>textarea</a:t>
            </a:r>
            <a:r>
              <a:rPr lang="en-US" dirty="0">
                <a:solidFill>
                  <a:schemeClr val="accent6">
                    <a:lumMod val="75000"/>
                  </a:schemeClr>
                </a:solidFill>
              </a:rPr>
              <a:t> name="message" rows="10" cols="30"&gt;</a:t>
            </a:r>
            <a:br>
              <a:rPr lang="en-US" dirty="0">
                <a:solidFill>
                  <a:schemeClr val="accent6">
                    <a:lumMod val="75000"/>
                  </a:schemeClr>
                </a:solidFill>
              </a:rPr>
            </a:br>
            <a:r>
              <a:rPr lang="en-US" dirty="0">
                <a:solidFill>
                  <a:schemeClr val="accent6">
                    <a:lumMod val="75000"/>
                  </a:schemeClr>
                </a:solidFill>
              </a:rPr>
              <a:t>	The cat was playing in the garden.</a:t>
            </a:r>
            <a:br>
              <a:rPr lang="en-US" dirty="0">
                <a:solidFill>
                  <a:schemeClr val="accent6">
                    <a:lumMod val="75000"/>
                  </a:schemeClr>
                </a:solidFill>
              </a:rPr>
            </a:br>
            <a:r>
              <a:rPr lang="en-US" dirty="0">
                <a:solidFill>
                  <a:schemeClr val="accent6">
                    <a:lumMod val="75000"/>
                  </a:schemeClr>
                </a:solidFill>
              </a:rPr>
              <a:t>&lt;/</a:t>
            </a:r>
            <a:r>
              <a:rPr lang="en-US" dirty="0" err="1">
                <a:solidFill>
                  <a:schemeClr val="accent6">
                    <a:lumMod val="75000"/>
                  </a:schemeClr>
                </a:solidFill>
              </a:rPr>
              <a:t>textarea</a:t>
            </a:r>
            <a:r>
              <a:rPr lang="en-US" dirty="0">
                <a:solidFill>
                  <a:schemeClr val="accent6">
                    <a:lumMod val="75000"/>
                  </a:schemeClr>
                </a:solidFill>
              </a:rPr>
              <a:t>&gt; </a:t>
            </a:r>
          </a:p>
          <a:p>
            <a:r>
              <a:rPr lang="en-US" dirty="0"/>
              <a:t>The rows attribute specifies the visible number of lines in a text area.</a:t>
            </a:r>
          </a:p>
          <a:p>
            <a:r>
              <a:rPr lang="en-US" dirty="0"/>
              <a:t>The cols attribute specifies the visible width of a text area.</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185</a:t>
            </a:fld>
            <a:endParaRPr lang="en-IN" dirty="0"/>
          </a:p>
        </p:txBody>
      </p:sp>
    </p:spTree>
    <p:extLst>
      <p:ext uri="{BB962C8B-B14F-4D97-AF65-F5344CB8AC3E}">
        <p14:creationId xmlns:p14="http://schemas.microsoft.com/office/powerpoint/2010/main" val="251046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INPUT TYPES</a:t>
            </a:r>
          </a:p>
        </p:txBody>
      </p:sp>
      <p:sp>
        <p:nvSpPr>
          <p:cNvPr id="3" name="Content Placeholder 2"/>
          <p:cNvSpPr>
            <a:spLocks noGrp="1"/>
          </p:cNvSpPr>
          <p:nvPr>
            <p:ph idx="1"/>
          </p:nvPr>
        </p:nvSpPr>
        <p:spPr>
          <a:xfrm>
            <a:off x="3603009" y="864108"/>
            <a:ext cx="4451493" cy="5120640"/>
          </a:xfrm>
        </p:spPr>
        <p:txBody>
          <a:bodyPr>
            <a:normAutofit fontScale="92500" lnSpcReduction="10000"/>
          </a:bodyPr>
          <a:lstStyle/>
          <a:p>
            <a:pPr marL="285750" indent="-285750">
              <a:buFont typeface="Arial" panose="020B0604020202020204" pitchFamily="34" charset="0"/>
              <a:buChar char="•"/>
            </a:pPr>
            <a:r>
              <a:rPr lang="en-IN" dirty="0">
                <a:solidFill>
                  <a:schemeClr val="tx1"/>
                </a:solidFill>
              </a:rPr>
              <a:t>&lt;input type="button"&gt;</a:t>
            </a:r>
          </a:p>
          <a:p>
            <a:pPr marL="285750" indent="-285750">
              <a:buFont typeface="Arial" panose="020B0604020202020204" pitchFamily="34" charset="0"/>
              <a:buChar char="•"/>
            </a:pPr>
            <a:r>
              <a:rPr lang="en-IN" dirty="0">
                <a:solidFill>
                  <a:schemeClr val="tx1"/>
                </a:solidFill>
              </a:rPr>
              <a:t>&lt;input type="checkbox"&gt;</a:t>
            </a:r>
          </a:p>
          <a:p>
            <a:pPr marL="285750" indent="-285750">
              <a:buFont typeface="Arial" panose="020B0604020202020204" pitchFamily="34" charset="0"/>
              <a:buChar char="•"/>
            </a:pPr>
            <a:r>
              <a:rPr lang="en-IN" dirty="0">
                <a:solidFill>
                  <a:schemeClr val="tx1"/>
                </a:solidFill>
              </a:rPr>
              <a:t>&lt;input type="</a:t>
            </a:r>
            <a:r>
              <a:rPr lang="en-IN" dirty="0" err="1">
                <a:solidFill>
                  <a:schemeClr val="tx1"/>
                </a:solidFill>
              </a:rPr>
              <a:t>color</a:t>
            </a:r>
            <a:r>
              <a:rPr lang="en-IN" dirty="0">
                <a:solidFill>
                  <a:schemeClr val="tx1"/>
                </a:solidFill>
              </a:rPr>
              <a:t>"&gt;</a:t>
            </a:r>
          </a:p>
          <a:p>
            <a:pPr marL="285750" indent="-285750">
              <a:buFont typeface="Arial" panose="020B0604020202020204" pitchFamily="34" charset="0"/>
              <a:buChar char="•"/>
            </a:pPr>
            <a:r>
              <a:rPr lang="en-IN" dirty="0">
                <a:solidFill>
                  <a:schemeClr val="tx1"/>
                </a:solidFill>
              </a:rPr>
              <a:t>&lt;input type="date"&gt;</a:t>
            </a:r>
          </a:p>
          <a:p>
            <a:pPr marL="285750" indent="-285750">
              <a:buFont typeface="Arial" panose="020B0604020202020204" pitchFamily="34" charset="0"/>
              <a:buChar char="•"/>
            </a:pPr>
            <a:r>
              <a:rPr lang="en-IN" dirty="0">
                <a:solidFill>
                  <a:schemeClr val="tx1"/>
                </a:solidFill>
              </a:rPr>
              <a:t>&lt;input type="</a:t>
            </a:r>
            <a:r>
              <a:rPr lang="en-IN" dirty="0" err="1">
                <a:solidFill>
                  <a:schemeClr val="tx1"/>
                </a:solidFill>
              </a:rPr>
              <a:t>datetime</a:t>
            </a:r>
            <a:r>
              <a:rPr lang="en-IN" dirty="0">
                <a:solidFill>
                  <a:schemeClr val="tx1"/>
                </a:solidFill>
              </a:rPr>
              <a:t>-local"&gt;</a:t>
            </a:r>
          </a:p>
          <a:p>
            <a:pPr marL="285750" indent="-285750">
              <a:buFont typeface="Arial" panose="020B0604020202020204" pitchFamily="34" charset="0"/>
              <a:buChar char="•"/>
            </a:pPr>
            <a:r>
              <a:rPr lang="en-IN" dirty="0">
                <a:solidFill>
                  <a:schemeClr val="tx1"/>
                </a:solidFill>
              </a:rPr>
              <a:t>&lt;input type="email</a:t>
            </a:r>
            <a:r>
              <a:rPr lang="en-IN" sz="2600" dirty="0">
                <a:solidFill>
                  <a:schemeClr val="tx1"/>
                </a:solidFill>
              </a:rPr>
              <a:t>"&gt;</a:t>
            </a:r>
            <a:endParaRPr lang="en-IN" dirty="0">
              <a:solidFill>
                <a:schemeClr val="tx1"/>
              </a:solidFill>
            </a:endParaRPr>
          </a:p>
          <a:p>
            <a:pPr marL="285750" indent="-285750">
              <a:buFont typeface="Arial" panose="020B0604020202020204" pitchFamily="34" charset="0"/>
              <a:buChar char="•"/>
            </a:pPr>
            <a:r>
              <a:rPr lang="en-IN" dirty="0">
                <a:solidFill>
                  <a:schemeClr val="tx1"/>
                </a:solidFill>
              </a:rPr>
              <a:t>&lt;input type="file"&gt;</a:t>
            </a:r>
          </a:p>
          <a:p>
            <a:pPr marL="285750" indent="-285750">
              <a:buFont typeface="Arial" panose="020B0604020202020204" pitchFamily="34" charset="0"/>
              <a:buChar char="•"/>
            </a:pPr>
            <a:r>
              <a:rPr lang="en-IN" dirty="0">
                <a:solidFill>
                  <a:schemeClr val="tx1"/>
                </a:solidFill>
              </a:rPr>
              <a:t>&lt;input type="hidden"&gt;</a:t>
            </a:r>
          </a:p>
          <a:p>
            <a:pPr marL="285750" indent="-285750">
              <a:buFont typeface="Arial" panose="020B0604020202020204" pitchFamily="34" charset="0"/>
              <a:buChar char="•"/>
            </a:pPr>
            <a:r>
              <a:rPr lang="en-IN" dirty="0">
                <a:solidFill>
                  <a:schemeClr val="tx1"/>
                </a:solidFill>
              </a:rPr>
              <a:t>&lt;input type="image"&gt;</a:t>
            </a:r>
          </a:p>
          <a:p>
            <a:pPr marL="285750" indent="-285750">
              <a:buFont typeface="Arial" panose="020B0604020202020204" pitchFamily="34" charset="0"/>
              <a:buChar char="•"/>
            </a:pPr>
            <a:r>
              <a:rPr lang="en-IN" dirty="0">
                <a:solidFill>
                  <a:schemeClr val="tx1"/>
                </a:solidFill>
              </a:rPr>
              <a:t>&lt;input type="month"&gt;</a:t>
            </a:r>
          </a:p>
          <a:p>
            <a:pPr marL="285750" indent="-285750">
              <a:buFont typeface="Arial" panose="020B0604020202020204" pitchFamily="34" charset="0"/>
              <a:buChar char="•"/>
            </a:pPr>
            <a:r>
              <a:rPr lang="en-IN" dirty="0">
                <a:solidFill>
                  <a:schemeClr val="tx1"/>
                </a:solidFill>
              </a:rPr>
              <a:t>&lt;input type="number"&gt;</a:t>
            </a:r>
          </a:p>
          <a:p>
            <a:pPr marL="285750" indent="-285750">
              <a:buFont typeface="Arial" panose="020B0604020202020204" pitchFamily="34" charset="0"/>
              <a:buChar char="•"/>
            </a:pPr>
            <a:r>
              <a:rPr lang="en-IN" dirty="0">
                <a:solidFill>
                  <a:schemeClr val="tx1"/>
                </a:solidFill>
              </a:rPr>
              <a:t>&lt;input type="password"&gt;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186</a:t>
            </a:fld>
            <a:endParaRPr lang="en-IN" dirty="0"/>
          </a:p>
        </p:txBody>
      </p:sp>
      <p:sp>
        <p:nvSpPr>
          <p:cNvPr id="5" name="Rectangle 4"/>
          <p:cNvSpPr/>
          <p:nvPr/>
        </p:nvSpPr>
        <p:spPr>
          <a:xfrm>
            <a:off x="7746459" y="864108"/>
            <a:ext cx="6096000" cy="3785652"/>
          </a:xfrm>
          <a:prstGeom prst="rect">
            <a:avLst/>
          </a:prstGeom>
        </p:spPr>
        <p:txBody>
          <a:bodyPr>
            <a:spAutoFit/>
          </a:bodyPr>
          <a:lstStyle/>
          <a:p>
            <a:pPr marL="285750" indent="-285750">
              <a:buFont typeface="Arial" panose="020B0604020202020204" pitchFamily="34" charset="0"/>
              <a:buChar char="•"/>
            </a:pPr>
            <a:r>
              <a:rPr lang="en-IN" dirty="0"/>
              <a:t>&lt;</a:t>
            </a:r>
            <a:r>
              <a:rPr lang="en-IN" sz="2400" dirty="0">
                <a:latin typeface="Cambria" panose="02040503050406030204" pitchFamily="18" charset="0"/>
                <a:ea typeface="Cambria" panose="02040503050406030204" pitchFamily="18" charset="0"/>
              </a:rPr>
              <a:t>input type="radio"&gt;</a:t>
            </a:r>
          </a:p>
          <a:p>
            <a:pPr marL="285750" indent="-285750">
              <a:buFont typeface="Arial" panose="020B0604020202020204" pitchFamily="34" charset="0"/>
              <a:buChar char="•"/>
            </a:pPr>
            <a:r>
              <a:rPr lang="en-IN" sz="2400" dirty="0">
                <a:latin typeface="Cambria" panose="02040503050406030204" pitchFamily="18" charset="0"/>
                <a:ea typeface="Cambria" panose="02040503050406030204" pitchFamily="18" charset="0"/>
              </a:rPr>
              <a:t>&lt;input type="range"&gt;</a:t>
            </a:r>
          </a:p>
          <a:p>
            <a:pPr marL="285750" indent="-285750">
              <a:buFont typeface="Arial" panose="020B0604020202020204" pitchFamily="34" charset="0"/>
              <a:buChar char="•"/>
            </a:pPr>
            <a:r>
              <a:rPr lang="en-IN" sz="2400" dirty="0">
                <a:latin typeface="Cambria" panose="02040503050406030204" pitchFamily="18" charset="0"/>
                <a:ea typeface="Cambria" panose="02040503050406030204" pitchFamily="18" charset="0"/>
              </a:rPr>
              <a:t>&lt;input type="reset"&gt;</a:t>
            </a:r>
          </a:p>
          <a:p>
            <a:pPr marL="285750" indent="-285750">
              <a:buFont typeface="Arial" panose="020B0604020202020204" pitchFamily="34" charset="0"/>
              <a:buChar char="•"/>
            </a:pPr>
            <a:r>
              <a:rPr lang="en-IN" sz="2400" dirty="0">
                <a:latin typeface="Cambria" panose="02040503050406030204" pitchFamily="18" charset="0"/>
                <a:ea typeface="Cambria" panose="02040503050406030204" pitchFamily="18" charset="0"/>
              </a:rPr>
              <a:t>&lt;input type="search"&gt;</a:t>
            </a:r>
          </a:p>
          <a:p>
            <a:pPr marL="285750" indent="-285750">
              <a:buFont typeface="Arial" panose="020B0604020202020204" pitchFamily="34" charset="0"/>
              <a:buChar char="•"/>
            </a:pPr>
            <a:r>
              <a:rPr lang="en-IN" sz="2400" dirty="0">
                <a:latin typeface="Cambria" panose="02040503050406030204" pitchFamily="18" charset="0"/>
                <a:ea typeface="Cambria" panose="02040503050406030204" pitchFamily="18" charset="0"/>
              </a:rPr>
              <a:t>&lt;input type="submit"&gt;</a:t>
            </a:r>
          </a:p>
          <a:p>
            <a:pPr marL="285750" indent="-285750">
              <a:buFont typeface="Arial" panose="020B0604020202020204" pitchFamily="34" charset="0"/>
              <a:buChar char="•"/>
            </a:pPr>
            <a:r>
              <a:rPr lang="en-IN" sz="2400" dirty="0">
                <a:latin typeface="Cambria" panose="02040503050406030204" pitchFamily="18" charset="0"/>
                <a:ea typeface="Cambria" panose="02040503050406030204" pitchFamily="18" charset="0"/>
              </a:rPr>
              <a:t>&lt;input type="</a:t>
            </a:r>
            <a:r>
              <a:rPr lang="en-IN" sz="2400" dirty="0" err="1">
                <a:latin typeface="Cambria" panose="02040503050406030204" pitchFamily="18" charset="0"/>
                <a:ea typeface="Cambria" panose="02040503050406030204" pitchFamily="18" charset="0"/>
              </a:rPr>
              <a:t>tel</a:t>
            </a:r>
            <a:r>
              <a:rPr lang="en-IN" sz="2400" dirty="0">
                <a:latin typeface="Cambria" panose="02040503050406030204" pitchFamily="18" charset="0"/>
                <a:ea typeface="Cambria" panose="02040503050406030204" pitchFamily="18" charset="0"/>
              </a:rPr>
              <a:t>"&gt;</a:t>
            </a:r>
          </a:p>
          <a:p>
            <a:pPr marL="285750" indent="-285750">
              <a:buFont typeface="Arial" panose="020B0604020202020204" pitchFamily="34" charset="0"/>
              <a:buChar char="•"/>
            </a:pPr>
            <a:r>
              <a:rPr lang="en-IN" sz="2400" dirty="0">
                <a:latin typeface="Cambria" panose="02040503050406030204" pitchFamily="18" charset="0"/>
                <a:ea typeface="Cambria" panose="02040503050406030204" pitchFamily="18" charset="0"/>
              </a:rPr>
              <a:t>&lt;input type="text"&gt;</a:t>
            </a:r>
          </a:p>
          <a:p>
            <a:pPr marL="285750" indent="-285750">
              <a:buFont typeface="Arial" panose="020B0604020202020204" pitchFamily="34" charset="0"/>
              <a:buChar char="•"/>
            </a:pPr>
            <a:r>
              <a:rPr lang="en-IN" sz="2400" dirty="0">
                <a:latin typeface="Cambria" panose="02040503050406030204" pitchFamily="18" charset="0"/>
                <a:ea typeface="Cambria" panose="02040503050406030204" pitchFamily="18" charset="0"/>
              </a:rPr>
              <a:t>&lt;input type="time"&gt;</a:t>
            </a:r>
          </a:p>
          <a:p>
            <a:pPr marL="285750" indent="-285750">
              <a:buFont typeface="Arial" panose="020B0604020202020204" pitchFamily="34" charset="0"/>
              <a:buChar char="•"/>
            </a:pPr>
            <a:r>
              <a:rPr lang="en-IN" sz="2400" dirty="0">
                <a:latin typeface="Cambria" panose="02040503050406030204" pitchFamily="18" charset="0"/>
                <a:ea typeface="Cambria" panose="02040503050406030204" pitchFamily="18" charset="0"/>
              </a:rPr>
              <a:t>&lt;input type="</a:t>
            </a:r>
            <a:r>
              <a:rPr lang="en-IN" sz="2400" dirty="0" err="1">
                <a:latin typeface="Cambria" panose="02040503050406030204" pitchFamily="18" charset="0"/>
                <a:ea typeface="Cambria" panose="02040503050406030204" pitchFamily="18" charset="0"/>
              </a:rPr>
              <a:t>url</a:t>
            </a:r>
            <a:r>
              <a:rPr lang="en-IN" sz="2400" dirty="0">
                <a:latin typeface="Cambria" panose="02040503050406030204" pitchFamily="18" charset="0"/>
                <a:ea typeface="Cambria" panose="02040503050406030204" pitchFamily="18" charset="0"/>
              </a:rPr>
              <a:t>"&gt;</a:t>
            </a:r>
          </a:p>
          <a:p>
            <a:pPr marL="285750" indent="-285750">
              <a:buFont typeface="Arial" panose="020B0604020202020204" pitchFamily="34" charset="0"/>
              <a:buChar char="•"/>
            </a:pPr>
            <a:r>
              <a:rPr lang="en-IN" sz="2400" dirty="0">
                <a:latin typeface="Cambria" panose="02040503050406030204" pitchFamily="18" charset="0"/>
                <a:ea typeface="Cambria" panose="02040503050406030204" pitchFamily="18" charset="0"/>
              </a:rPr>
              <a:t>&lt;input type="week"&gt;</a:t>
            </a:r>
          </a:p>
        </p:txBody>
      </p:sp>
    </p:spTree>
    <p:extLst>
      <p:ext uri="{BB962C8B-B14F-4D97-AF65-F5344CB8AC3E}">
        <p14:creationId xmlns:p14="http://schemas.microsoft.com/office/powerpoint/2010/main" val="91992464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lstStyle/>
          <a:p>
            <a:r>
              <a:rPr lang="en-IN" b="1" dirty="0"/>
              <a:t>Input Type Password</a:t>
            </a:r>
          </a:p>
          <a:p>
            <a:r>
              <a:rPr lang="en-US" b="1" dirty="0">
                <a:solidFill>
                  <a:schemeClr val="accent6">
                    <a:lumMod val="75000"/>
                  </a:schemeClr>
                </a:solidFill>
              </a:rPr>
              <a:t>&lt;input type="password"&gt;</a:t>
            </a:r>
            <a:r>
              <a:rPr lang="en-US" b="1" dirty="0">
                <a:solidFill>
                  <a:srgbClr val="FF0000"/>
                </a:solidFill>
              </a:rPr>
              <a:t> </a:t>
            </a:r>
            <a:r>
              <a:rPr lang="en-US" dirty="0"/>
              <a:t>defines a password field.</a:t>
            </a:r>
          </a:p>
          <a:p>
            <a:r>
              <a:rPr lang="en-IN" b="1" dirty="0"/>
              <a:t>Input Type Submit</a:t>
            </a:r>
          </a:p>
          <a:p>
            <a:r>
              <a:rPr lang="en-US" b="1" dirty="0">
                <a:solidFill>
                  <a:schemeClr val="accent6">
                    <a:lumMod val="75000"/>
                  </a:schemeClr>
                </a:solidFill>
              </a:rPr>
              <a:t>&lt;input type="submit"&gt; </a:t>
            </a:r>
            <a:r>
              <a:rPr lang="en-US" dirty="0"/>
              <a:t>defines a button for submitting form data to a form-handler.</a:t>
            </a:r>
          </a:p>
          <a:p>
            <a:r>
              <a:rPr lang="en-US" dirty="0"/>
              <a:t>The form-handler is typically a server page with a script for processing input data.</a:t>
            </a:r>
          </a:p>
          <a:p>
            <a:r>
              <a:rPr lang="en-US" dirty="0"/>
              <a:t>The form-handler is specified in the form's action attribute.</a:t>
            </a:r>
          </a:p>
          <a:p>
            <a:r>
              <a:rPr lang="en-US" dirty="0"/>
              <a:t>If you omit the submit button's value attribute, the button will get a default text.</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187</a:t>
            </a:fld>
            <a:endParaRPr lang="en-IN" dirty="0"/>
          </a:p>
        </p:txBody>
      </p:sp>
    </p:spTree>
    <p:extLst>
      <p:ext uri="{BB962C8B-B14F-4D97-AF65-F5344CB8AC3E}">
        <p14:creationId xmlns:p14="http://schemas.microsoft.com/office/powerpoint/2010/main" val="26833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lstStyle/>
          <a:p>
            <a:r>
              <a:rPr lang="en-IN" b="1" dirty="0"/>
              <a:t>Input Type Reset</a:t>
            </a:r>
          </a:p>
          <a:p>
            <a:r>
              <a:rPr lang="en-US" b="1" dirty="0">
                <a:solidFill>
                  <a:schemeClr val="accent6">
                    <a:lumMod val="75000"/>
                  </a:schemeClr>
                </a:solidFill>
              </a:rPr>
              <a:t>&lt;input type="reset"&gt; </a:t>
            </a:r>
            <a:r>
              <a:rPr lang="en-US" dirty="0"/>
              <a:t>defines a reset button that will reset all form values to their default values.</a:t>
            </a:r>
          </a:p>
          <a:p>
            <a:r>
              <a:rPr lang="en-US" dirty="0"/>
              <a:t>If you change the input values and then click the "Reset" button, the form-data will be reset to the default values.</a:t>
            </a:r>
          </a:p>
          <a:p>
            <a:r>
              <a:rPr lang="en-IN" b="1" dirty="0"/>
              <a:t>Input Type Radio</a:t>
            </a:r>
          </a:p>
          <a:p>
            <a:r>
              <a:rPr lang="en-US" b="1" dirty="0">
                <a:solidFill>
                  <a:schemeClr val="accent6">
                    <a:lumMod val="75000"/>
                  </a:schemeClr>
                </a:solidFill>
              </a:rPr>
              <a:t>&lt;input type="radio"&gt; </a:t>
            </a:r>
            <a:r>
              <a:rPr lang="en-US" dirty="0"/>
              <a:t>defines a radio button.</a:t>
            </a:r>
          </a:p>
          <a:p>
            <a:r>
              <a:rPr lang="en-US" dirty="0"/>
              <a:t>Radio buttons let a user select ONLY ONE of a limited number of choices.</a:t>
            </a:r>
          </a:p>
          <a:p>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188</a:t>
            </a:fld>
            <a:endParaRPr lang="en-IN" dirty="0"/>
          </a:p>
        </p:txBody>
      </p:sp>
    </p:spTree>
    <p:extLst>
      <p:ext uri="{BB962C8B-B14F-4D97-AF65-F5344CB8AC3E}">
        <p14:creationId xmlns:p14="http://schemas.microsoft.com/office/powerpoint/2010/main" val="131190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a:xfrm>
            <a:off x="3632192" y="941929"/>
            <a:ext cx="8011236" cy="5120640"/>
          </a:xfrm>
        </p:spPr>
        <p:txBody>
          <a:bodyPr>
            <a:normAutofit/>
          </a:bodyPr>
          <a:lstStyle/>
          <a:p>
            <a:pPr marL="0" indent="0">
              <a:buNone/>
            </a:pPr>
            <a:r>
              <a:rPr lang="en-US" sz="1600" b="1" dirty="0">
                <a:solidFill>
                  <a:schemeClr val="accent6">
                    <a:lumMod val="75000"/>
                  </a:schemeClr>
                </a:solidFill>
              </a:rPr>
              <a:t>&lt;form&gt; </a:t>
            </a:r>
          </a:p>
          <a:p>
            <a:pPr marL="0" indent="0">
              <a:buNone/>
            </a:pPr>
            <a:r>
              <a:rPr lang="en-US" sz="1600" b="1" dirty="0">
                <a:solidFill>
                  <a:schemeClr val="accent6">
                    <a:lumMod val="75000"/>
                  </a:schemeClr>
                </a:solidFill>
              </a:rPr>
              <a:t>	&lt;input type="radio" name="gender" value="male" checked&gt; Male&lt;</a:t>
            </a:r>
            <a:r>
              <a:rPr lang="en-US" sz="1600" b="1" dirty="0" err="1">
                <a:solidFill>
                  <a:schemeClr val="accent6">
                    <a:lumMod val="75000"/>
                  </a:schemeClr>
                </a:solidFill>
              </a:rPr>
              <a:t>br</a:t>
            </a:r>
            <a:r>
              <a:rPr lang="en-US" sz="1600" b="1" dirty="0">
                <a:solidFill>
                  <a:schemeClr val="accent6">
                    <a:lumMod val="75000"/>
                  </a:schemeClr>
                </a:solidFill>
              </a:rPr>
              <a:t>&gt;</a:t>
            </a:r>
          </a:p>
          <a:p>
            <a:pPr marL="0" indent="0">
              <a:buNone/>
            </a:pPr>
            <a:r>
              <a:rPr lang="en-US" sz="1600" b="1" dirty="0">
                <a:solidFill>
                  <a:schemeClr val="accent6">
                    <a:lumMod val="75000"/>
                  </a:schemeClr>
                </a:solidFill>
              </a:rPr>
              <a:t>	&lt;input type="radio" name="gender" value="female"&gt; Female&lt;</a:t>
            </a:r>
            <a:r>
              <a:rPr lang="en-US" sz="1600" b="1" dirty="0" err="1">
                <a:solidFill>
                  <a:schemeClr val="accent6">
                    <a:lumMod val="75000"/>
                  </a:schemeClr>
                </a:solidFill>
              </a:rPr>
              <a:t>br</a:t>
            </a:r>
            <a:r>
              <a:rPr lang="en-US" sz="1600" b="1" dirty="0">
                <a:solidFill>
                  <a:schemeClr val="accent6">
                    <a:lumMod val="75000"/>
                  </a:schemeClr>
                </a:solidFill>
              </a:rPr>
              <a:t>&gt;</a:t>
            </a:r>
          </a:p>
          <a:p>
            <a:pPr marL="0" indent="0">
              <a:buNone/>
            </a:pPr>
            <a:r>
              <a:rPr lang="en-US" sz="1600" b="1" dirty="0">
                <a:solidFill>
                  <a:schemeClr val="accent6">
                    <a:lumMod val="75000"/>
                  </a:schemeClr>
                </a:solidFill>
              </a:rPr>
              <a:t>	&lt;input type="radio" name="gender“ value="other"&gt;Other</a:t>
            </a:r>
            <a:br>
              <a:rPr lang="en-US" sz="1600" b="1" dirty="0">
                <a:solidFill>
                  <a:schemeClr val="accent6">
                    <a:lumMod val="75000"/>
                  </a:schemeClr>
                </a:solidFill>
              </a:rPr>
            </a:br>
            <a:r>
              <a:rPr lang="en-US" sz="1600" b="1" dirty="0">
                <a:solidFill>
                  <a:schemeClr val="accent6">
                    <a:lumMod val="75000"/>
                  </a:schemeClr>
                </a:solidFill>
              </a:rPr>
              <a:t>&lt;/form&gt; </a:t>
            </a:r>
          </a:p>
          <a:p>
            <a:r>
              <a:rPr lang="en-IN" b="1" dirty="0"/>
              <a:t>Input Type Checkbox</a:t>
            </a:r>
          </a:p>
          <a:p>
            <a:r>
              <a:rPr lang="en-US" dirty="0"/>
              <a:t>&lt;input type="checkbox"&gt; defines a checkbox.</a:t>
            </a:r>
          </a:p>
          <a:p>
            <a:r>
              <a:rPr lang="en-US" dirty="0"/>
              <a:t>Checkboxes let a user select ZERO or MORE options of a limited number of choices.</a:t>
            </a:r>
            <a:endParaRPr lang="en-IN" dirty="0"/>
          </a:p>
          <a:p>
            <a:pPr marL="182880" lvl="0" indent="-182880" algn="l">
              <a:lnSpc>
                <a:spcPct val="90000"/>
              </a:lnSpc>
              <a:spcBef>
                <a:spcPts val="1200"/>
              </a:spcBef>
              <a:buClr>
                <a:srgbClr val="40BAD2"/>
              </a:buClr>
              <a:buFont typeface="Wingdings 2" pitchFamily="18" charset="2"/>
              <a:buChar char=""/>
            </a:pPr>
            <a:r>
              <a:rPr lang="en-US" sz="1600" b="1" dirty="0">
                <a:solidFill>
                  <a:schemeClr val="accent6">
                    <a:lumMod val="75000"/>
                  </a:schemeClr>
                </a:solidFill>
              </a:rPr>
              <a:t>&lt;form&gt;</a:t>
            </a:r>
            <a:br>
              <a:rPr lang="en-US" sz="1600" b="1" dirty="0">
                <a:solidFill>
                  <a:schemeClr val="accent6">
                    <a:lumMod val="75000"/>
                  </a:schemeClr>
                </a:solidFill>
              </a:rPr>
            </a:br>
            <a:r>
              <a:rPr lang="en-US" sz="1600" b="1" dirty="0">
                <a:solidFill>
                  <a:schemeClr val="accent6">
                    <a:lumMod val="75000"/>
                  </a:schemeClr>
                </a:solidFill>
              </a:rPr>
              <a:t>  &lt;input type="checkbox" name="vehicle1" value="Bike"&gt; I have a bike&lt;</a:t>
            </a:r>
            <a:r>
              <a:rPr lang="en-US" sz="1600" b="1" dirty="0" err="1">
                <a:solidFill>
                  <a:schemeClr val="accent6">
                    <a:lumMod val="75000"/>
                  </a:schemeClr>
                </a:solidFill>
              </a:rPr>
              <a:t>br</a:t>
            </a:r>
            <a:r>
              <a:rPr lang="en-US" sz="1600" b="1" dirty="0">
                <a:solidFill>
                  <a:schemeClr val="accent6">
                    <a:lumMod val="75000"/>
                  </a:schemeClr>
                </a:solidFill>
              </a:rPr>
              <a:t>&gt;</a:t>
            </a:r>
            <a:br>
              <a:rPr lang="en-US" sz="1600" b="1" dirty="0">
                <a:solidFill>
                  <a:schemeClr val="accent6">
                    <a:lumMod val="75000"/>
                  </a:schemeClr>
                </a:solidFill>
              </a:rPr>
            </a:br>
            <a:r>
              <a:rPr lang="en-US" sz="1600" b="1" dirty="0">
                <a:solidFill>
                  <a:schemeClr val="accent6">
                    <a:lumMod val="75000"/>
                  </a:schemeClr>
                </a:solidFill>
              </a:rPr>
              <a:t>  &lt;input type="checkbox" name="vehicle2" value="Car"&gt; I have a car </a:t>
            </a:r>
            <a:br>
              <a:rPr lang="en-US" sz="1600" b="1" dirty="0">
                <a:solidFill>
                  <a:schemeClr val="accent6">
                    <a:lumMod val="75000"/>
                  </a:schemeClr>
                </a:solidFill>
              </a:rPr>
            </a:br>
            <a:r>
              <a:rPr lang="en-US" sz="1600" b="1" dirty="0">
                <a:solidFill>
                  <a:schemeClr val="accent6">
                    <a:lumMod val="75000"/>
                  </a:schemeClr>
                </a:solidFill>
              </a:rPr>
              <a:t>&lt;/form&gt;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189</a:t>
            </a:fld>
            <a:endParaRPr lang="en-IN" dirty="0"/>
          </a:p>
        </p:txBody>
      </p:sp>
    </p:spTree>
    <p:extLst>
      <p:ext uri="{BB962C8B-B14F-4D97-AF65-F5344CB8AC3E}">
        <p14:creationId xmlns:p14="http://schemas.microsoft.com/office/powerpoint/2010/main" val="195864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A URL forwards user to a particular online resource, such as a video, webpage, or other resources. </a:t>
            </a:r>
          </a:p>
          <a:p>
            <a:r>
              <a:rPr lang="en-US" sz="2000" dirty="0"/>
              <a:t>For example, when you search information on Google, the search results display the URL of the relevant resources in response to your search query. The title which appears in the search results is a hyperlink of the URL of the webpage. </a:t>
            </a:r>
          </a:p>
          <a:p>
            <a:r>
              <a:rPr lang="en-US" sz="2000" dirty="0"/>
              <a:t>It is a </a:t>
            </a:r>
            <a:r>
              <a:rPr lang="en-US" sz="2000" b="1" dirty="0"/>
              <a:t>Uniform Resource Identifier</a:t>
            </a:r>
            <a:r>
              <a:rPr lang="en-US" sz="2000" dirty="0"/>
              <a:t>, which refers to all kinds of names and addresses of the resources on the webservers. URL's first part is known as a </a:t>
            </a:r>
            <a:r>
              <a:rPr lang="en-US" sz="2000" b="1" dirty="0"/>
              <a:t>protocol identifier</a:t>
            </a:r>
            <a:r>
              <a:rPr lang="en-US" sz="2000" dirty="0"/>
              <a:t>, and it specifies the protocol to use, and the second part, which is known as a resource name, represents the IP address or the domain name of a resource. </a:t>
            </a:r>
          </a:p>
          <a:p>
            <a:r>
              <a:rPr lang="en-US" sz="2000" dirty="0"/>
              <a:t>Both parts are differentiated by a colon and two forward slashes like </a:t>
            </a:r>
            <a:r>
              <a:rPr lang="en-US" sz="2000" b="1" dirty="0"/>
              <a:t>http://www.javatpoint.com.</a:t>
            </a:r>
            <a:endParaRPr lang="en-US"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a:t>
            </a:fld>
            <a:endParaRPr lang="en-IN" dirty="0"/>
          </a:p>
        </p:txBody>
      </p:sp>
    </p:spTree>
    <p:extLst>
      <p:ext uri="{BB962C8B-B14F-4D97-AF65-F5344CB8AC3E}">
        <p14:creationId xmlns:p14="http://schemas.microsoft.com/office/powerpoint/2010/main" val="225784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normAutofit fontScale="92500" lnSpcReduction="10000"/>
          </a:bodyPr>
          <a:lstStyle/>
          <a:p>
            <a:r>
              <a:rPr lang="en-IN" b="1" dirty="0"/>
              <a:t>Input Type Button</a:t>
            </a:r>
          </a:p>
          <a:p>
            <a:r>
              <a:rPr lang="en-US" dirty="0">
                <a:solidFill>
                  <a:schemeClr val="accent6">
                    <a:lumMod val="75000"/>
                  </a:schemeClr>
                </a:solidFill>
              </a:rPr>
              <a:t>&lt;input type="button"&gt; </a:t>
            </a:r>
            <a:r>
              <a:rPr lang="en-US" dirty="0"/>
              <a:t>defines a button.</a:t>
            </a:r>
          </a:p>
          <a:p>
            <a:r>
              <a:rPr lang="en-IN" b="1" dirty="0"/>
              <a:t>Input Type File</a:t>
            </a:r>
          </a:p>
          <a:p>
            <a:r>
              <a:rPr lang="en-US" dirty="0"/>
              <a:t>The </a:t>
            </a:r>
            <a:r>
              <a:rPr lang="en-US" b="1" dirty="0">
                <a:solidFill>
                  <a:schemeClr val="accent6">
                    <a:lumMod val="75000"/>
                  </a:schemeClr>
                </a:solidFill>
              </a:rPr>
              <a:t>&lt;input type="file"&gt; </a:t>
            </a:r>
            <a:r>
              <a:rPr lang="en-US" dirty="0"/>
              <a:t>defines a file-select field and a "Browse" button for file uploads.</a:t>
            </a:r>
          </a:p>
          <a:p>
            <a:r>
              <a:rPr lang="en-IN" dirty="0"/>
              <a:t>To upload a file through form we must use </a:t>
            </a:r>
            <a:r>
              <a:rPr lang="en-IN" dirty="0" err="1"/>
              <a:t>enctype</a:t>
            </a:r>
            <a:r>
              <a:rPr lang="en-IN" dirty="0"/>
              <a:t>.</a:t>
            </a:r>
          </a:p>
          <a:p>
            <a:r>
              <a:rPr lang="en-US" dirty="0"/>
              <a:t>The </a:t>
            </a:r>
            <a:r>
              <a:rPr lang="en-US" dirty="0" err="1"/>
              <a:t>enctype</a:t>
            </a:r>
            <a:r>
              <a:rPr lang="en-US" dirty="0"/>
              <a:t> attribute specifies how the form-data should be encoded when submitting it to the server.</a:t>
            </a:r>
          </a:p>
          <a:p>
            <a:r>
              <a:rPr lang="en-US" dirty="0"/>
              <a:t>Note: The </a:t>
            </a:r>
            <a:r>
              <a:rPr lang="en-US" dirty="0" err="1"/>
              <a:t>enctype</a:t>
            </a:r>
            <a:r>
              <a:rPr lang="en-US" dirty="0"/>
              <a:t> attribute can be used only if method="post".</a:t>
            </a:r>
          </a:p>
          <a:p>
            <a:r>
              <a:rPr lang="en-US" dirty="0"/>
              <a:t>Syntax</a:t>
            </a:r>
          </a:p>
          <a:p>
            <a:r>
              <a:rPr lang="en-US" b="1" dirty="0">
                <a:solidFill>
                  <a:schemeClr val="accent6">
                    <a:lumMod val="75000"/>
                  </a:schemeClr>
                </a:solidFill>
              </a:rPr>
              <a:t>&lt;form </a:t>
            </a:r>
            <a:r>
              <a:rPr lang="en-US" b="1" dirty="0" err="1">
                <a:solidFill>
                  <a:schemeClr val="accent6">
                    <a:lumMod val="75000"/>
                  </a:schemeClr>
                </a:solidFill>
              </a:rPr>
              <a:t>enctype</a:t>
            </a:r>
            <a:r>
              <a:rPr lang="en-US" b="1" dirty="0">
                <a:solidFill>
                  <a:schemeClr val="accent6">
                    <a:lumMod val="75000"/>
                  </a:schemeClr>
                </a:solidFill>
              </a:rPr>
              <a:t>="value"&gt; </a:t>
            </a:r>
            <a:endParaRPr lang="en-IN" b="1" dirty="0">
              <a:solidFill>
                <a:schemeClr val="accent6">
                  <a:lumMod val="75000"/>
                </a:schemeClr>
              </a:solidFill>
            </a:endParaRPr>
          </a:p>
          <a:p>
            <a:r>
              <a:rPr lang="en-IN" b="1" dirty="0">
                <a:solidFill>
                  <a:schemeClr val="accent6">
                    <a:lumMod val="75000"/>
                  </a:schemeClr>
                </a:solidFill>
              </a:rPr>
              <a:t>&lt;form </a:t>
            </a:r>
            <a:r>
              <a:rPr lang="en-IN" b="1" dirty="0" err="1">
                <a:solidFill>
                  <a:schemeClr val="accent6">
                    <a:lumMod val="75000"/>
                  </a:schemeClr>
                </a:solidFill>
              </a:rPr>
              <a:t>enctype</a:t>
            </a:r>
            <a:r>
              <a:rPr lang="en-IN" b="1" dirty="0">
                <a:solidFill>
                  <a:schemeClr val="accent6">
                    <a:lumMod val="75000"/>
                  </a:schemeClr>
                </a:solidFill>
              </a:rPr>
              <a:t>=“</a:t>
            </a:r>
            <a:r>
              <a:rPr lang="en-IN" b="1" dirty="0" err="1">
                <a:solidFill>
                  <a:schemeClr val="accent6">
                    <a:lumMod val="75000"/>
                  </a:schemeClr>
                </a:solidFill>
              </a:rPr>
              <a:t>multipar</a:t>
            </a:r>
            <a:r>
              <a:rPr lang="en-IN" b="1" dirty="0">
                <a:solidFill>
                  <a:schemeClr val="accent6">
                    <a:lumMod val="75000"/>
                  </a:schemeClr>
                </a:solidFill>
              </a:rPr>
              <a:t>/form-data”&gt;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190</a:t>
            </a:fld>
            <a:endParaRPr lang="en-IN" dirty="0"/>
          </a:p>
        </p:txBody>
      </p:sp>
    </p:spTree>
    <p:extLst>
      <p:ext uri="{BB962C8B-B14F-4D97-AF65-F5344CB8AC3E}">
        <p14:creationId xmlns:p14="http://schemas.microsoft.com/office/powerpoint/2010/main" val="2497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191</a:t>
            </a:fld>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6348" y="366292"/>
            <a:ext cx="8010525" cy="1832970"/>
          </a:xfrm>
          <a:prstGeom prst="rect">
            <a:avLst/>
          </a:prstGeom>
        </p:spPr>
      </p:pic>
      <p:sp>
        <p:nvSpPr>
          <p:cNvPr id="6" name="Rectangle 5"/>
          <p:cNvSpPr/>
          <p:nvPr/>
        </p:nvSpPr>
        <p:spPr>
          <a:xfrm>
            <a:off x="3584171" y="2199262"/>
            <a:ext cx="7612366" cy="4339650"/>
          </a:xfrm>
          <a:prstGeom prst="rect">
            <a:avLst/>
          </a:prstGeom>
        </p:spPr>
        <p:txBody>
          <a:bodyPr wrap="square">
            <a:spAutoFit/>
          </a:bodyPr>
          <a:lstStyle/>
          <a:p>
            <a:r>
              <a:rPr lang="en-IN" sz="2400" b="1" dirty="0">
                <a:latin typeface="Cambria" panose="02040503050406030204" pitchFamily="18" charset="0"/>
                <a:ea typeface="Cambria" panose="02040503050406030204" pitchFamily="18" charset="0"/>
              </a:rPr>
              <a:t>The value Attribute</a:t>
            </a:r>
          </a:p>
          <a:p>
            <a:r>
              <a:rPr lang="en-US" sz="2000" dirty="0">
                <a:latin typeface="Cambria" panose="02040503050406030204" pitchFamily="18" charset="0"/>
                <a:ea typeface="Cambria" panose="02040503050406030204" pitchFamily="18" charset="0"/>
              </a:rPr>
              <a:t>The value attribute specifies the initial value for an input field.</a:t>
            </a:r>
          </a:p>
          <a:p>
            <a:r>
              <a:rPr lang="en-US" sz="2000" b="1" dirty="0">
                <a:solidFill>
                  <a:schemeClr val="accent6">
                    <a:lumMod val="75000"/>
                  </a:schemeClr>
                </a:solidFill>
                <a:latin typeface="Cambria" panose="02040503050406030204" pitchFamily="18" charset="0"/>
                <a:ea typeface="Cambria" panose="02040503050406030204" pitchFamily="18" charset="0"/>
              </a:rPr>
              <a:t>&lt;input type="text" name="</a:t>
            </a:r>
            <a:r>
              <a:rPr lang="en-US" sz="2000" b="1" dirty="0" err="1">
                <a:solidFill>
                  <a:schemeClr val="accent6">
                    <a:lumMod val="75000"/>
                  </a:schemeClr>
                </a:solidFill>
                <a:latin typeface="Cambria" panose="02040503050406030204" pitchFamily="18" charset="0"/>
                <a:ea typeface="Cambria" panose="02040503050406030204" pitchFamily="18" charset="0"/>
              </a:rPr>
              <a:t>firstname</a:t>
            </a:r>
            <a:r>
              <a:rPr lang="en-US" sz="2000" b="1" dirty="0">
                <a:solidFill>
                  <a:schemeClr val="accent6">
                    <a:lumMod val="75000"/>
                  </a:schemeClr>
                </a:solidFill>
                <a:latin typeface="Cambria" panose="02040503050406030204" pitchFamily="18" charset="0"/>
                <a:ea typeface="Cambria" panose="02040503050406030204" pitchFamily="18" charset="0"/>
              </a:rPr>
              <a:t>" value="John"&gt;</a:t>
            </a:r>
          </a:p>
          <a:p>
            <a:r>
              <a:rPr lang="en-IN" sz="2400" b="1" dirty="0">
                <a:latin typeface="Cambria" panose="02040503050406030204" pitchFamily="18" charset="0"/>
                <a:ea typeface="Cambria" panose="02040503050406030204" pitchFamily="18" charset="0"/>
              </a:rPr>
              <a:t>The </a:t>
            </a:r>
            <a:r>
              <a:rPr lang="en-IN" sz="2400" b="1" dirty="0" err="1">
                <a:latin typeface="Cambria" panose="02040503050406030204" pitchFamily="18" charset="0"/>
                <a:ea typeface="Cambria" panose="02040503050406030204" pitchFamily="18" charset="0"/>
              </a:rPr>
              <a:t>readonly</a:t>
            </a:r>
            <a:r>
              <a:rPr lang="en-IN" sz="2400" b="1" dirty="0">
                <a:latin typeface="Cambria" panose="02040503050406030204" pitchFamily="18" charset="0"/>
                <a:ea typeface="Cambria" panose="02040503050406030204" pitchFamily="18" charset="0"/>
              </a:rPr>
              <a:t> Attribute</a:t>
            </a:r>
          </a:p>
          <a:p>
            <a:r>
              <a:rPr lang="en-US" sz="2000" dirty="0">
                <a:latin typeface="Cambria" panose="02040503050406030204" pitchFamily="18" charset="0"/>
                <a:ea typeface="Cambria" panose="02040503050406030204" pitchFamily="18" charset="0"/>
              </a:rPr>
              <a:t>The </a:t>
            </a:r>
            <a:r>
              <a:rPr lang="en-US" sz="2000" dirty="0" err="1">
                <a:latin typeface="Cambria" panose="02040503050406030204" pitchFamily="18" charset="0"/>
                <a:ea typeface="Cambria" panose="02040503050406030204" pitchFamily="18" charset="0"/>
              </a:rPr>
              <a:t>readonly</a:t>
            </a:r>
            <a:r>
              <a:rPr lang="en-US" sz="2000" dirty="0">
                <a:latin typeface="Cambria" panose="02040503050406030204" pitchFamily="18" charset="0"/>
                <a:ea typeface="Cambria" panose="02040503050406030204" pitchFamily="18" charset="0"/>
              </a:rPr>
              <a:t> attribute specifies that the input field is read only (cannot be changed).</a:t>
            </a:r>
          </a:p>
          <a:p>
            <a:r>
              <a:rPr lang="en-US" sz="2000" b="1" dirty="0">
                <a:solidFill>
                  <a:schemeClr val="accent6">
                    <a:lumMod val="75000"/>
                  </a:schemeClr>
                </a:solidFill>
                <a:latin typeface="Cambria" panose="02040503050406030204" pitchFamily="18" charset="0"/>
                <a:ea typeface="Cambria" panose="02040503050406030204" pitchFamily="18" charset="0"/>
              </a:rPr>
              <a:t>&lt;input type="text" name="</a:t>
            </a:r>
            <a:r>
              <a:rPr lang="en-US" sz="2000" b="1" dirty="0" err="1">
                <a:solidFill>
                  <a:schemeClr val="accent6">
                    <a:lumMod val="75000"/>
                  </a:schemeClr>
                </a:solidFill>
                <a:latin typeface="Cambria" panose="02040503050406030204" pitchFamily="18" charset="0"/>
                <a:ea typeface="Cambria" panose="02040503050406030204" pitchFamily="18" charset="0"/>
              </a:rPr>
              <a:t>firstname</a:t>
            </a:r>
            <a:r>
              <a:rPr lang="en-US" sz="2000" b="1" dirty="0">
                <a:solidFill>
                  <a:schemeClr val="accent6">
                    <a:lumMod val="75000"/>
                  </a:schemeClr>
                </a:solidFill>
                <a:latin typeface="Cambria" panose="02040503050406030204" pitchFamily="18" charset="0"/>
                <a:ea typeface="Cambria" panose="02040503050406030204" pitchFamily="18" charset="0"/>
              </a:rPr>
              <a:t>" value="John" </a:t>
            </a:r>
            <a:r>
              <a:rPr lang="en-US" sz="2000" b="1" dirty="0" err="1">
                <a:solidFill>
                  <a:schemeClr val="accent6">
                    <a:lumMod val="75000"/>
                  </a:schemeClr>
                </a:solidFill>
                <a:latin typeface="Cambria" panose="02040503050406030204" pitchFamily="18" charset="0"/>
                <a:ea typeface="Cambria" panose="02040503050406030204" pitchFamily="18" charset="0"/>
              </a:rPr>
              <a:t>readonly</a:t>
            </a:r>
            <a:r>
              <a:rPr lang="en-US" sz="2000" b="1" dirty="0">
                <a:solidFill>
                  <a:schemeClr val="accent6">
                    <a:lumMod val="75000"/>
                  </a:schemeClr>
                </a:solidFill>
                <a:latin typeface="Cambria" panose="02040503050406030204" pitchFamily="18" charset="0"/>
                <a:ea typeface="Cambria" panose="02040503050406030204" pitchFamily="18" charset="0"/>
              </a:rPr>
              <a:t>&gt;</a:t>
            </a:r>
            <a:endParaRPr lang="en-US" sz="2400" b="1" dirty="0">
              <a:solidFill>
                <a:schemeClr val="accent6">
                  <a:lumMod val="75000"/>
                </a:schemeClr>
              </a:solidFill>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The disabled Attribute</a:t>
            </a:r>
          </a:p>
          <a:p>
            <a:r>
              <a:rPr lang="en-US" sz="2000" dirty="0">
                <a:latin typeface="Cambria" panose="02040503050406030204" pitchFamily="18" charset="0"/>
                <a:ea typeface="Cambria" panose="02040503050406030204" pitchFamily="18" charset="0"/>
              </a:rPr>
              <a:t>The disabled attribute specifies that the input field is disabled.</a:t>
            </a:r>
          </a:p>
          <a:p>
            <a:r>
              <a:rPr lang="en-US" sz="2000" dirty="0">
                <a:latin typeface="Cambria" panose="02040503050406030204" pitchFamily="18" charset="0"/>
                <a:ea typeface="Cambria" panose="02040503050406030204" pitchFamily="18" charset="0"/>
              </a:rPr>
              <a:t>A disabled input field is unusable and un-clickable, and its value will not be sent when submitting the form.</a:t>
            </a:r>
          </a:p>
          <a:p>
            <a:r>
              <a:rPr lang="en-US" sz="2000" b="1" dirty="0">
                <a:solidFill>
                  <a:schemeClr val="accent6">
                    <a:lumMod val="75000"/>
                  </a:schemeClr>
                </a:solidFill>
                <a:latin typeface="Cambria" panose="02040503050406030204" pitchFamily="18" charset="0"/>
                <a:ea typeface="Cambria" panose="02040503050406030204" pitchFamily="18" charset="0"/>
              </a:rPr>
              <a:t>&lt;input type="text" name="</a:t>
            </a:r>
            <a:r>
              <a:rPr lang="en-US" sz="2000" b="1" dirty="0" err="1">
                <a:solidFill>
                  <a:schemeClr val="accent6">
                    <a:lumMod val="75000"/>
                  </a:schemeClr>
                </a:solidFill>
                <a:latin typeface="Cambria" panose="02040503050406030204" pitchFamily="18" charset="0"/>
                <a:ea typeface="Cambria" panose="02040503050406030204" pitchFamily="18" charset="0"/>
              </a:rPr>
              <a:t>firstname</a:t>
            </a:r>
            <a:r>
              <a:rPr lang="en-US" sz="2000" b="1" dirty="0">
                <a:solidFill>
                  <a:schemeClr val="accent6">
                    <a:lumMod val="75000"/>
                  </a:schemeClr>
                </a:solidFill>
                <a:latin typeface="Cambria" panose="02040503050406030204" pitchFamily="18" charset="0"/>
                <a:ea typeface="Cambria" panose="02040503050406030204" pitchFamily="18" charset="0"/>
              </a:rPr>
              <a:t>" value="John" disabled&gt;</a:t>
            </a:r>
          </a:p>
          <a:p>
            <a:endParaRPr lang="en-IN" sz="2000" b="1" dirty="0">
              <a:solidFill>
                <a:schemeClr val="accent6">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974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Elements and Attributes</a:t>
            </a:r>
          </a:p>
        </p:txBody>
      </p:sp>
      <p:sp>
        <p:nvSpPr>
          <p:cNvPr id="3" name="Content Placeholder 2"/>
          <p:cNvSpPr>
            <a:spLocks noGrp="1"/>
          </p:cNvSpPr>
          <p:nvPr>
            <p:ph idx="1"/>
          </p:nvPr>
        </p:nvSpPr>
        <p:spPr/>
        <p:txBody>
          <a:bodyPr>
            <a:normAutofit fontScale="92500" lnSpcReduction="10000"/>
          </a:bodyPr>
          <a:lstStyle/>
          <a:p>
            <a:r>
              <a:rPr lang="en-IN" b="1" dirty="0"/>
              <a:t>The size Attribute</a:t>
            </a:r>
          </a:p>
          <a:p>
            <a:r>
              <a:rPr lang="en-US" dirty="0"/>
              <a:t>The size attribute specifies the size (in characters) for the input field.</a:t>
            </a:r>
          </a:p>
          <a:p>
            <a:r>
              <a:rPr lang="en-US" b="1" dirty="0">
                <a:solidFill>
                  <a:schemeClr val="accent6">
                    <a:lumMod val="75000"/>
                  </a:schemeClr>
                </a:solidFill>
              </a:rPr>
              <a:t>&lt;input type="text" name="</a:t>
            </a:r>
            <a:r>
              <a:rPr lang="en-US" b="1" dirty="0" err="1">
                <a:solidFill>
                  <a:schemeClr val="accent6">
                    <a:lumMod val="75000"/>
                  </a:schemeClr>
                </a:solidFill>
              </a:rPr>
              <a:t>firstname</a:t>
            </a:r>
            <a:r>
              <a:rPr lang="en-US" b="1" dirty="0">
                <a:solidFill>
                  <a:schemeClr val="accent6">
                    <a:lumMod val="75000"/>
                  </a:schemeClr>
                </a:solidFill>
              </a:rPr>
              <a:t>" value="John" size="40"&gt;</a:t>
            </a:r>
          </a:p>
          <a:p>
            <a:r>
              <a:rPr lang="en-IN" b="1" dirty="0"/>
              <a:t>The </a:t>
            </a:r>
            <a:r>
              <a:rPr lang="en-IN" b="1" dirty="0" err="1"/>
              <a:t>maxlength</a:t>
            </a:r>
            <a:r>
              <a:rPr lang="en-IN" b="1" dirty="0"/>
              <a:t> Attribute</a:t>
            </a:r>
          </a:p>
          <a:p>
            <a:r>
              <a:rPr lang="en-US" dirty="0"/>
              <a:t>The </a:t>
            </a:r>
            <a:r>
              <a:rPr lang="en-US" dirty="0" err="1"/>
              <a:t>maxlength</a:t>
            </a:r>
            <a:r>
              <a:rPr lang="en-US" dirty="0"/>
              <a:t> attribute specifies the maximum allowed length for the input field.</a:t>
            </a:r>
          </a:p>
          <a:p>
            <a:r>
              <a:rPr lang="en-US" b="1" dirty="0">
                <a:solidFill>
                  <a:schemeClr val="accent6">
                    <a:lumMod val="75000"/>
                  </a:schemeClr>
                </a:solidFill>
              </a:rPr>
              <a:t>&lt;input type="text" name="</a:t>
            </a:r>
            <a:r>
              <a:rPr lang="en-US" b="1" dirty="0" err="1">
                <a:solidFill>
                  <a:schemeClr val="accent6">
                    <a:lumMod val="75000"/>
                  </a:schemeClr>
                </a:solidFill>
              </a:rPr>
              <a:t>firstname</a:t>
            </a:r>
            <a:r>
              <a:rPr lang="en-US" b="1" dirty="0">
                <a:solidFill>
                  <a:schemeClr val="accent6">
                    <a:lumMod val="75000"/>
                  </a:schemeClr>
                </a:solidFill>
              </a:rPr>
              <a:t>" </a:t>
            </a:r>
            <a:r>
              <a:rPr lang="en-US" b="1" dirty="0" err="1">
                <a:solidFill>
                  <a:schemeClr val="accent6">
                    <a:lumMod val="75000"/>
                  </a:schemeClr>
                </a:solidFill>
              </a:rPr>
              <a:t>maxlength</a:t>
            </a:r>
            <a:r>
              <a:rPr lang="en-US" b="1" dirty="0">
                <a:solidFill>
                  <a:schemeClr val="accent6">
                    <a:lumMod val="75000"/>
                  </a:schemeClr>
                </a:solidFill>
              </a:rPr>
              <a:t>="10"&gt;</a:t>
            </a:r>
          </a:p>
          <a:p>
            <a:r>
              <a:rPr lang="en-US" dirty="0"/>
              <a:t>With a </a:t>
            </a:r>
            <a:r>
              <a:rPr lang="en-US" dirty="0" err="1"/>
              <a:t>maxlength</a:t>
            </a:r>
            <a:r>
              <a:rPr lang="en-US" dirty="0"/>
              <a:t> attribute, the input field will not accept more than the allowed number of characters.</a:t>
            </a:r>
          </a:p>
          <a:p>
            <a:r>
              <a:rPr lang="en-US" dirty="0"/>
              <a:t>The </a:t>
            </a:r>
            <a:r>
              <a:rPr lang="en-US" dirty="0" err="1"/>
              <a:t>maxlength</a:t>
            </a:r>
            <a:r>
              <a:rPr lang="en-US" dirty="0"/>
              <a:t> attribute does not provide any feedback. If you want to alert the user, you must write JavaScript code</a:t>
            </a:r>
            <a:endParaRPr lang="en-IN" dirty="0"/>
          </a:p>
          <a:p>
            <a:endParaRPr lang="en-IN" b="1"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192</a:t>
            </a:fld>
            <a:endParaRPr lang="en-IN" dirty="0"/>
          </a:p>
        </p:txBody>
      </p:sp>
    </p:spTree>
    <p:extLst>
      <p:ext uri="{BB962C8B-B14F-4D97-AF65-F5344CB8AC3E}">
        <p14:creationId xmlns:p14="http://schemas.microsoft.com/office/powerpoint/2010/main" val="9915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193</a:t>
            </a:fld>
            <a:endParaRPr lang="en-IN"/>
          </a:p>
        </p:txBody>
      </p:sp>
      <p:pic>
        <p:nvPicPr>
          <p:cNvPr id="3"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40" y="196204"/>
            <a:ext cx="9856990" cy="5844673"/>
          </a:xfrm>
          <a:prstGeom prst="rect">
            <a:avLst/>
          </a:prstGeom>
        </p:spPr>
      </p:pic>
    </p:spTree>
    <p:extLst>
      <p:ext uri="{BB962C8B-B14F-4D97-AF65-F5344CB8AC3E}">
        <p14:creationId xmlns:p14="http://schemas.microsoft.com/office/powerpoint/2010/main" val="264508334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Input Types</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HTML5 added several new input types:</a:t>
            </a:r>
          </a:p>
          <a:p>
            <a:r>
              <a:rPr lang="en-US" dirty="0">
                <a:latin typeface="Times New Roman" panose="02020603050405020304" pitchFamily="18" charset="0"/>
                <a:cs typeface="Times New Roman" panose="02020603050405020304" pitchFamily="18" charset="0"/>
              </a:rPr>
              <a:t>    color</a:t>
            </a:r>
          </a:p>
          <a:p>
            <a:r>
              <a:rPr lang="en-US" dirty="0">
                <a:latin typeface="Times New Roman" panose="02020603050405020304" pitchFamily="18" charset="0"/>
                <a:cs typeface="Times New Roman" panose="02020603050405020304" pitchFamily="18" charset="0"/>
              </a:rPr>
              <a:t>    date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-local</a:t>
            </a:r>
          </a:p>
          <a:p>
            <a:r>
              <a:rPr lang="en-US" dirty="0">
                <a:latin typeface="Times New Roman" panose="02020603050405020304" pitchFamily="18" charset="0"/>
                <a:cs typeface="Times New Roman" panose="02020603050405020304" pitchFamily="18" charset="0"/>
              </a:rPr>
              <a:t>    email</a:t>
            </a:r>
          </a:p>
          <a:p>
            <a:r>
              <a:rPr lang="en-US" dirty="0">
                <a:latin typeface="Times New Roman" panose="02020603050405020304" pitchFamily="18" charset="0"/>
                <a:cs typeface="Times New Roman" panose="02020603050405020304" pitchFamily="18" charset="0"/>
              </a:rPr>
              <a:t>    month</a:t>
            </a:r>
          </a:p>
          <a:p>
            <a:r>
              <a:rPr lang="en-US" dirty="0">
                <a:latin typeface="Times New Roman" panose="02020603050405020304" pitchFamily="18" charset="0"/>
                <a:cs typeface="Times New Roman" panose="02020603050405020304" pitchFamily="18" charset="0"/>
              </a:rPr>
              <a:t>    number</a:t>
            </a:r>
          </a:p>
          <a:p>
            <a:r>
              <a:rPr lang="en-US" dirty="0">
                <a:latin typeface="Times New Roman" panose="02020603050405020304" pitchFamily="18" charset="0"/>
                <a:cs typeface="Times New Roman" panose="02020603050405020304" pitchFamily="18" charset="0"/>
              </a:rPr>
              <a:t>    range</a:t>
            </a:r>
          </a:p>
          <a:p>
            <a:r>
              <a:rPr lang="en-US" dirty="0">
                <a:latin typeface="Times New Roman" panose="02020603050405020304" pitchFamily="18" charset="0"/>
                <a:cs typeface="Times New Roman" panose="02020603050405020304" pitchFamily="18" charset="0"/>
              </a:rPr>
              <a:t>    search</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time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url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week</a:t>
            </a:r>
          </a:p>
          <a:p>
            <a:endParaRPr lang="en-IN"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194</a:t>
            </a:fld>
            <a:endParaRPr lang="en-IN" dirty="0"/>
          </a:p>
        </p:txBody>
      </p:sp>
    </p:spTree>
    <p:extLst>
      <p:ext uri="{BB962C8B-B14F-4D97-AF65-F5344CB8AC3E}">
        <p14:creationId xmlns:p14="http://schemas.microsoft.com/office/powerpoint/2010/main" val="377753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195</a:t>
            </a:fld>
            <a:endParaRPr lang="en-IN"/>
          </a:p>
        </p:txBody>
      </p:sp>
      <p:sp>
        <p:nvSpPr>
          <p:cNvPr id="3" name="Rectangle 2"/>
          <p:cNvSpPr/>
          <p:nvPr/>
        </p:nvSpPr>
        <p:spPr>
          <a:xfrm>
            <a:off x="-94033" y="69930"/>
            <a:ext cx="6096000" cy="7017306"/>
          </a:xfrm>
          <a:prstGeom prst="rect">
            <a:avLst/>
          </a:prstGeom>
        </p:spPr>
        <p:txBody>
          <a:bodyPr>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&lt;!DOCTYPE html&gt;</a:t>
            </a:r>
          </a:p>
          <a:p>
            <a:r>
              <a:rPr lang="en-US" dirty="0">
                <a:solidFill>
                  <a:schemeClr val="accent6">
                    <a:lumMod val="75000"/>
                  </a:schemeClr>
                </a:solidFill>
                <a:latin typeface="Times New Roman" panose="02020603050405020304" pitchFamily="18" charset="0"/>
                <a:cs typeface="Times New Roman" panose="02020603050405020304" pitchFamily="18" charset="0"/>
              </a:rPr>
              <a:t>&lt;html&gt;</a:t>
            </a:r>
          </a:p>
          <a:p>
            <a:r>
              <a:rPr lang="en-US" dirty="0">
                <a:solidFill>
                  <a:schemeClr val="accent6">
                    <a:lumMod val="75000"/>
                  </a:schemeClr>
                </a:solidFill>
                <a:latin typeface="Times New Roman" panose="02020603050405020304" pitchFamily="18" charset="0"/>
                <a:cs typeface="Times New Roman" panose="02020603050405020304" pitchFamily="18" charset="0"/>
              </a:rPr>
              <a:t>	&lt;head&gt;</a:t>
            </a:r>
          </a:p>
          <a:p>
            <a:r>
              <a:rPr lang="en-US" dirty="0">
                <a:solidFill>
                  <a:schemeClr val="accent6">
                    <a:lumMod val="75000"/>
                  </a:schemeClr>
                </a:solidFill>
                <a:latin typeface="Times New Roman" panose="02020603050405020304" pitchFamily="18" charset="0"/>
                <a:cs typeface="Times New Roman" panose="02020603050405020304" pitchFamily="18" charset="0"/>
              </a:rPr>
              <a:t>		&lt;title&gt;html 5 form&lt;/title&gt;</a:t>
            </a:r>
          </a:p>
          <a:p>
            <a:r>
              <a:rPr lang="en-US" dirty="0">
                <a:solidFill>
                  <a:schemeClr val="accent6">
                    <a:lumMod val="75000"/>
                  </a:schemeClr>
                </a:solidFill>
                <a:latin typeface="Times New Roman" panose="02020603050405020304" pitchFamily="18" charset="0"/>
                <a:cs typeface="Times New Roman" panose="02020603050405020304" pitchFamily="18" charset="0"/>
              </a:rPr>
              <a:t>	&lt;/head&gt;</a:t>
            </a:r>
          </a:p>
          <a:p>
            <a:r>
              <a:rPr lang="en-US" dirty="0">
                <a:solidFill>
                  <a:schemeClr val="accent6">
                    <a:lumMod val="75000"/>
                  </a:schemeClr>
                </a:solidFill>
                <a:latin typeface="Times New Roman" panose="02020603050405020304" pitchFamily="18" charset="0"/>
                <a:cs typeface="Times New Roman" panose="02020603050405020304" pitchFamily="18" charset="0"/>
              </a:rPr>
              <a:t>	&lt;body&gt;</a:t>
            </a:r>
          </a:p>
          <a:p>
            <a:r>
              <a:rPr lang="en-US" dirty="0">
                <a:solidFill>
                  <a:schemeClr val="accent6">
                    <a:lumMod val="75000"/>
                  </a:schemeClr>
                </a:solidFill>
                <a:latin typeface="Times New Roman" panose="02020603050405020304" pitchFamily="18" charset="0"/>
                <a:cs typeface="Times New Roman" panose="02020603050405020304" pitchFamily="18" charset="0"/>
              </a:rPr>
              <a:t>		&lt;form action = "success.html" method = "post"&gt;</a:t>
            </a:r>
          </a:p>
          <a:p>
            <a:r>
              <a:rPr lang="en-US" dirty="0">
                <a:solidFill>
                  <a:schemeClr val="accent6">
                    <a:lumMod val="75000"/>
                  </a:schemeClr>
                </a:solidFill>
                <a:latin typeface="Times New Roman" panose="02020603050405020304" pitchFamily="18" charset="0"/>
                <a:cs typeface="Times New Roman" panose="02020603050405020304" pitchFamily="18" charset="0"/>
              </a:rPr>
              <a:t>		  &lt;label for = "</a:t>
            </a:r>
            <a:r>
              <a:rPr lang="en-US" dirty="0" err="1">
                <a:solidFill>
                  <a:schemeClr val="accent6">
                    <a:lumMod val="75000"/>
                  </a:schemeClr>
                </a:solidFill>
                <a:latin typeface="Times New Roman" panose="02020603050405020304" pitchFamily="18" charset="0"/>
                <a:cs typeface="Times New Roman" panose="02020603050405020304" pitchFamily="18" charset="0"/>
              </a:rPr>
              <a:t>firstname</a:t>
            </a:r>
            <a:r>
              <a:rPr lang="en-US" dirty="0">
                <a:solidFill>
                  <a:schemeClr val="accent6">
                    <a:lumMod val="75000"/>
                  </a:schemeClr>
                </a:solidFill>
                <a:latin typeface="Times New Roman" panose="02020603050405020304" pitchFamily="18" charset="0"/>
                <a:cs typeface="Times New Roman" panose="02020603050405020304" pitchFamily="18" charset="0"/>
              </a:rPr>
              <a:t>"&gt;first name: &lt;/label&gt; </a:t>
            </a:r>
          </a:p>
          <a:p>
            <a:r>
              <a:rPr lang="en-US" dirty="0">
                <a:solidFill>
                  <a:schemeClr val="accent6">
                    <a:lumMod val="75000"/>
                  </a:schemeClr>
                </a:solidFill>
                <a:latin typeface="Times New Roman" panose="02020603050405020304" pitchFamily="18" charset="0"/>
                <a:cs typeface="Times New Roman" panose="02020603050405020304" pitchFamily="18" charset="0"/>
              </a:rPr>
              <a:t>		  &lt;input type = "text" id = "</a:t>
            </a:r>
            <a:r>
              <a:rPr lang="en-US" dirty="0" err="1">
                <a:solidFill>
                  <a:schemeClr val="accent6">
                    <a:lumMod val="75000"/>
                  </a:schemeClr>
                </a:solidFill>
                <a:latin typeface="Times New Roman" panose="02020603050405020304" pitchFamily="18" charset="0"/>
                <a:cs typeface="Times New Roman" panose="02020603050405020304" pitchFamily="18" charset="0"/>
              </a:rPr>
              <a:t>firstname</a:t>
            </a:r>
            <a:r>
              <a:rPr lang="en-US" dirty="0">
                <a:solidFill>
                  <a:schemeClr val="accent6">
                    <a:lumMod val="75000"/>
                  </a:schemeClr>
                </a:solidFill>
                <a:latin typeface="Times New Roman" panose="02020603050405020304" pitchFamily="18" charset="0"/>
                <a:cs typeface="Times New Roman" panose="02020603050405020304" pitchFamily="18" charset="0"/>
              </a:rPr>
              <a:t>"&gt;&lt;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 /&gt; </a:t>
            </a:r>
          </a:p>
          <a:p>
            <a:r>
              <a:rPr lang="en-US" dirty="0">
                <a:solidFill>
                  <a:schemeClr val="accent6">
                    <a:lumMod val="75000"/>
                  </a:schemeClr>
                </a:solidFill>
                <a:latin typeface="Times New Roman" panose="02020603050405020304" pitchFamily="18" charset="0"/>
                <a:cs typeface="Times New Roman" panose="02020603050405020304" pitchFamily="18" charset="0"/>
              </a:rPr>
              <a:t>	   </a:t>
            </a:r>
          </a:p>
          <a:p>
            <a:r>
              <a:rPr lang="en-US" dirty="0">
                <a:solidFill>
                  <a:schemeClr val="accent6">
                    <a:lumMod val="75000"/>
                  </a:schemeClr>
                </a:solidFill>
                <a:latin typeface="Times New Roman" panose="02020603050405020304" pitchFamily="18" charset="0"/>
                <a:cs typeface="Times New Roman" panose="02020603050405020304" pitchFamily="18" charset="0"/>
              </a:rPr>
              <a:t>		  &lt;label for = "</a:t>
            </a:r>
            <a:r>
              <a:rPr lang="en-US" dirty="0" err="1">
                <a:solidFill>
                  <a:schemeClr val="accent6">
                    <a:lumMod val="75000"/>
                  </a:schemeClr>
                </a:solidFill>
                <a:latin typeface="Times New Roman" panose="02020603050405020304" pitchFamily="18" charset="0"/>
                <a:cs typeface="Times New Roman" panose="02020603050405020304" pitchFamily="18" charset="0"/>
              </a:rPr>
              <a:t>lastname</a:t>
            </a:r>
            <a:r>
              <a:rPr lang="en-US" dirty="0">
                <a:solidFill>
                  <a:schemeClr val="accent6">
                    <a:lumMod val="75000"/>
                  </a:schemeClr>
                </a:solidFill>
                <a:latin typeface="Times New Roman" panose="02020603050405020304" pitchFamily="18" charset="0"/>
                <a:cs typeface="Times New Roman" panose="02020603050405020304" pitchFamily="18" charset="0"/>
              </a:rPr>
              <a:t>"&gt;last name: &lt;/label&gt; </a:t>
            </a:r>
          </a:p>
          <a:p>
            <a:r>
              <a:rPr lang="en-US" dirty="0">
                <a:solidFill>
                  <a:schemeClr val="accent6">
                    <a:lumMod val="75000"/>
                  </a:schemeClr>
                </a:solidFill>
                <a:latin typeface="Times New Roman" panose="02020603050405020304" pitchFamily="18" charset="0"/>
                <a:cs typeface="Times New Roman" panose="02020603050405020304" pitchFamily="18" charset="0"/>
              </a:rPr>
              <a:t>		  &lt;input type = "text" id = "</a:t>
            </a:r>
            <a:r>
              <a:rPr lang="en-US" dirty="0" err="1">
                <a:solidFill>
                  <a:schemeClr val="accent6">
                    <a:lumMod val="75000"/>
                  </a:schemeClr>
                </a:solidFill>
                <a:latin typeface="Times New Roman" panose="02020603050405020304" pitchFamily="18" charset="0"/>
                <a:cs typeface="Times New Roman" panose="02020603050405020304" pitchFamily="18" charset="0"/>
              </a:rPr>
              <a:t>lastname</a:t>
            </a:r>
            <a:r>
              <a:rPr lang="en-US" dirty="0">
                <a:solidFill>
                  <a:schemeClr val="accent6">
                    <a:lumMod val="75000"/>
                  </a:schemeClr>
                </a:solidFill>
                <a:latin typeface="Times New Roman" panose="02020603050405020304" pitchFamily="18" charset="0"/>
                <a:cs typeface="Times New Roman" panose="02020603050405020304" pitchFamily="18" charset="0"/>
              </a:rPr>
              <a:t>"&gt;&lt;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 /&gt; </a:t>
            </a:r>
          </a:p>
          <a:p>
            <a:r>
              <a:rPr lang="en-US" dirty="0">
                <a:solidFill>
                  <a:schemeClr val="accent6">
                    <a:lumMod val="75000"/>
                  </a:schemeClr>
                </a:solidFill>
                <a:latin typeface="Times New Roman" panose="02020603050405020304" pitchFamily="18" charset="0"/>
                <a:cs typeface="Times New Roman" panose="02020603050405020304" pitchFamily="18" charset="0"/>
              </a:rPr>
              <a:t>	   </a:t>
            </a:r>
          </a:p>
          <a:p>
            <a:r>
              <a:rPr lang="en-US" dirty="0">
                <a:solidFill>
                  <a:schemeClr val="accent6">
                    <a:lumMod val="75000"/>
                  </a:schemeClr>
                </a:solidFill>
                <a:latin typeface="Times New Roman" panose="02020603050405020304" pitchFamily="18" charset="0"/>
                <a:cs typeface="Times New Roman" panose="02020603050405020304" pitchFamily="18" charset="0"/>
              </a:rPr>
              <a:t>		  &lt;label for = "email"&gt;email: &lt;/label&gt; </a:t>
            </a:r>
          </a:p>
          <a:p>
            <a:r>
              <a:rPr lang="en-US" dirty="0">
                <a:solidFill>
                  <a:schemeClr val="accent6">
                    <a:lumMod val="75000"/>
                  </a:schemeClr>
                </a:solidFill>
                <a:latin typeface="Times New Roman" panose="02020603050405020304" pitchFamily="18" charset="0"/>
                <a:cs typeface="Times New Roman" panose="02020603050405020304" pitchFamily="18" charset="0"/>
              </a:rPr>
              <a:t>		  &lt;input type = “email" id = "email"&gt;&lt;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 </a:t>
            </a:r>
          </a:p>
          <a:p>
            <a:r>
              <a:rPr lang="en-US" dirty="0">
                <a:solidFill>
                  <a:schemeClr val="accent6">
                    <a:lumMod val="75000"/>
                  </a:schemeClr>
                </a:solidFill>
                <a:latin typeface="Times New Roman" panose="02020603050405020304" pitchFamily="18" charset="0"/>
                <a:cs typeface="Times New Roman" panose="02020603050405020304" pitchFamily="18" charset="0"/>
              </a:rPr>
              <a:t>		</a:t>
            </a:r>
          </a:p>
          <a:p>
            <a:r>
              <a:rPr lang="en-US" dirty="0">
                <a:solidFill>
                  <a:schemeClr val="accent6">
                    <a:lumMod val="75000"/>
                  </a:schemeClr>
                </a:solidFill>
                <a:latin typeface="Times New Roman" panose="02020603050405020304" pitchFamily="18" charset="0"/>
                <a:cs typeface="Times New Roman" panose="02020603050405020304" pitchFamily="18" charset="0"/>
              </a:rPr>
              <a:t>		&lt;input type = "radio" name = “gen" value = "male</a:t>
            </a:r>
            <a:r>
              <a:rPr lang="en-US">
                <a:solidFill>
                  <a:schemeClr val="accent6">
                    <a:lumMod val="75000"/>
                  </a:schemeClr>
                </a:solidFill>
                <a:latin typeface="Times New Roman" panose="02020603050405020304" pitchFamily="18" charset="0"/>
                <a:cs typeface="Times New Roman" panose="02020603050405020304" pitchFamily="18" charset="0"/>
              </a:rPr>
              <a:t>"&gt; 		Male&lt;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 </a:t>
            </a:r>
          </a:p>
          <a:p>
            <a:r>
              <a:rPr lang="en-US" dirty="0">
                <a:solidFill>
                  <a:schemeClr val="accent6">
                    <a:lumMod val="75000"/>
                  </a:schemeClr>
                </a:solidFill>
                <a:latin typeface="Times New Roman" panose="02020603050405020304" pitchFamily="18" charset="0"/>
                <a:cs typeface="Times New Roman" panose="02020603050405020304" pitchFamily="18" charset="0"/>
              </a:rPr>
              <a:t>		  &lt;input type = "radio" name = “gen" value = 			"female"&gt; Female&lt;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		  &lt;label for = "</a:t>
            </a:r>
            <a:r>
              <a:rPr lang="en-US" dirty="0" err="1">
                <a:solidFill>
                  <a:schemeClr val="accent6">
                    <a:lumMod val="75000"/>
                  </a:schemeClr>
                </a:solidFill>
                <a:latin typeface="Times New Roman" panose="02020603050405020304" pitchFamily="18" charset="0"/>
                <a:cs typeface="Times New Roman" panose="02020603050405020304" pitchFamily="18" charset="0"/>
              </a:rPr>
              <a:t>datetime</a:t>
            </a:r>
            <a:r>
              <a:rPr lang="en-US" dirty="0">
                <a:solidFill>
                  <a:schemeClr val="accent6">
                    <a:lumMod val="75000"/>
                  </a:schemeClr>
                </a:solidFill>
                <a:latin typeface="Times New Roman" panose="02020603050405020304" pitchFamily="18" charset="0"/>
                <a:cs typeface="Times New Roman" panose="02020603050405020304" pitchFamily="18" charset="0"/>
              </a:rPr>
              <a:t>"&gt; Date and Time :  &lt;/label&gt; </a:t>
            </a:r>
          </a:p>
          <a:p>
            <a:r>
              <a:rPr lang="en-US" dirty="0">
                <a:solidFill>
                  <a:schemeClr val="accent6">
                    <a:lumMod val="75000"/>
                  </a:schemeClr>
                </a:solidFill>
                <a:latin typeface="Times New Roman" panose="02020603050405020304" pitchFamily="18" charset="0"/>
                <a:cs typeface="Times New Roman" panose="02020603050405020304" pitchFamily="18" charset="0"/>
              </a:rPr>
              <a:t>		 &lt;input type = "</a:t>
            </a:r>
            <a:r>
              <a:rPr lang="en-US" dirty="0" err="1">
                <a:solidFill>
                  <a:schemeClr val="accent6">
                    <a:lumMod val="75000"/>
                  </a:schemeClr>
                </a:solidFill>
                <a:latin typeface="Times New Roman" panose="02020603050405020304" pitchFamily="18" charset="0"/>
                <a:cs typeface="Times New Roman" panose="02020603050405020304" pitchFamily="18" charset="0"/>
              </a:rPr>
              <a:t>datetime</a:t>
            </a:r>
            <a:r>
              <a:rPr lang="en-US" dirty="0">
                <a:solidFill>
                  <a:schemeClr val="accent6">
                    <a:lumMod val="75000"/>
                  </a:schemeClr>
                </a:solidFill>
                <a:latin typeface="Times New Roman" panose="02020603050405020304" pitchFamily="18" charset="0"/>
                <a:cs typeface="Times New Roman" panose="02020603050405020304" pitchFamily="18" charset="0"/>
              </a:rPr>
              <a:t>" name = "</a:t>
            </a:r>
            <a:r>
              <a:rPr lang="en-US" dirty="0" err="1">
                <a:solidFill>
                  <a:schemeClr val="accent6">
                    <a:lumMod val="75000"/>
                  </a:schemeClr>
                </a:solidFill>
                <a:latin typeface="Times New Roman" panose="02020603050405020304" pitchFamily="18" charset="0"/>
                <a:cs typeface="Times New Roman" panose="02020603050405020304" pitchFamily="18" charset="0"/>
              </a:rPr>
              <a:t>newinput</a:t>
            </a:r>
            <a:r>
              <a:rPr lang="en-US" dirty="0">
                <a:solidFill>
                  <a:schemeClr val="accent6">
                    <a:lumMod val="75000"/>
                  </a:schemeClr>
                </a:solidFill>
                <a:latin typeface="Times New Roman" panose="02020603050405020304" pitchFamily="18" charset="0"/>
                <a:cs typeface="Times New Roman" panose="02020603050405020304" pitchFamily="18" charset="0"/>
              </a:rPr>
              <a:t>" /&gt;&lt;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r>
              <a:rPr lang="en-US" dirty="0">
                <a:solidFill>
                  <a:schemeClr val="accent6">
                    <a:lumMod val="75000"/>
                  </a:schemeClr>
                </a:solidFill>
                <a:latin typeface="Times New Roman" panose="02020603050405020304" pitchFamily="18" charset="0"/>
                <a:cs typeface="Times New Roman" panose="02020603050405020304" pitchFamily="18" charset="0"/>
              </a:rPr>
              <a:t>		 </a:t>
            </a:r>
          </a:p>
          <a:p>
            <a:r>
              <a:rPr lang="en-US" dirty="0">
                <a:solidFill>
                  <a:schemeClr val="accent6">
                    <a:lumMod val="75000"/>
                  </a:schemeClr>
                </a:solidFill>
                <a:latin typeface="Times New Roman" panose="02020603050405020304" pitchFamily="18" charset="0"/>
                <a:cs typeface="Times New Roman" panose="02020603050405020304" pitchFamily="18" charset="0"/>
              </a:rPr>
              <a:t>		</a:t>
            </a:r>
          </a:p>
        </p:txBody>
      </p:sp>
      <p:sp>
        <p:nvSpPr>
          <p:cNvPr id="4" name="Rectangle 3"/>
          <p:cNvSpPr/>
          <p:nvPr/>
        </p:nvSpPr>
        <p:spPr>
          <a:xfrm>
            <a:off x="6001967" y="392775"/>
            <a:ext cx="6400800" cy="5355312"/>
          </a:xfrm>
          <a:prstGeom prst="rect">
            <a:avLst/>
          </a:prstGeom>
        </p:spPr>
        <p:txBody>
          <a:bodyPr wrap="square">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 &lt;label for = "</a:t>
            </a:r>
            <a:r>
              <a:rPr lang="en-US" dirty="0" err="1">
                <a:solidFill>
                  <a:schemeClr val="accent6">
                    <a:lumMod val="75000"/>
                  </a:schemeClr>
                </a:solidFill>
                <a:latin typeface="Times New Roman" panose="02020603050405020304" pitchFamily="18" charset="0"/>
                <a:cs typeface="Times New Roman" panose="02020603050405020304" pitchFamily="18" charset="0"/>
              </a:rPr>
              <a:t>datetime</a:t>
            </a:r>
            <a:r>
              <a:rPr lang="en-US" dirty="0">
                <a:solidFill>
                  <a:schemeClr val="accent6">
                    <a:lumMod val="75000"/>
                  </a:schemeClr>
                </a:solidFill>
                <a:latin typeface="Times New Roman" panose="02020603050405020304" pitchFamily="18" charset="0"/>
                <a:cs typeface="Times New Roman" panose="02020603050405020304" pitchFamily="18" charset="0"/>
              </a:rPr>
              <a:t>"&gt; Local Date and Time : &lt;/label&gt; </a:t>
            </a:r>
          </a:p>
          <a:p>
            <a:r>
              <a:rPr lang="en-US" dirty="0">
                <a:solidFill>
                  <a:schemeClr val="accent6">
                    <a:lumMod val="75000"/>
                  </a:schemeClr>
                </a:solidFill>
                <a:latin typeface="Times New Roman" panose="02020603050405020304" pitchFamily="18" charset="0"/>
                <a:cs typeface="Times New Roman" panose="02020603050405020304" pitchFamily="18" charset="0"/>
              </a:rPr>
              <a:t>		 &lt;input type = "</a:t>
            </a:r>
            <a:r>
              <a:rPr lang="en-US" dirty="0" err="1">
                <a:solidFill>
                  <a:schemeClr val="accent6">
                    <a:lumMod val="75000"/>
                  </a:schemeClr>
                </a:solidFill>
                <a:latin typeface="Times New Roman" panose="02020603050405020304" pitchFamily="18" charset="0"/>
                <a:cs typeface="Times New Roman" panose="02020603050405020304" pitchFamily="18" charset="0"/>
              </a:rPr>
              <a:t>datetime</a:t>
            </a:r>
            <a:r>
              <a:rPr lang="en-US" dirty="0">
                <a:solidFill>
                  <a:schemeClr val="accent6">
                    <a:lumMod val="75000"/>
                  </a:schemeClr>
                </a:solidFill>
                <a:latin typeface="Times New Roman" panose="02020603050405020304" pitchFamily="18" charset="0"/>
                <a:cs typeface="Times New Roman" panose="02020603050405020304" pitchFamily="18" charset="0"/>
              </a:rPr>
              <a:t>-local" name = "</a:t>
            </a:r>
            <a:r>
              <a:rPr lang="en-US" dirty="0" err="1">
                <a:solidFill>
                  <a:schemeClr val="accent6">
                    <a:lumMod val="75000"/>
                  </a:schemeClr>
                </a:solidFill>
                <a:latin typeface="Times New Roman" panose="02020603050405020304" pitchFamily="18" charset="0"/>
                <a:cs typeface="Times New Roman" panose="02020603050405020304" pitchFamily="18" charset="0"/>
              </a:rPr>
              <a:t>dtlocal</a:t>
            </a:r>
            <a:r>
              <a:rPr lang="en-US" dirty="0">
                <a:solidFill>
                  <a:schemeClr val="accent6">
                    <a:lumMod val="75000"/>
                  </a:schemeClr>
                </a:solidFill>
                <a:latin typeface="Times New Roman" panose="02020603050405020304" pitchFamily="18" charset="0"/>
                <a:cs typeface="Times New Roman" panose="02020603050405020304" pitchFamily="18" charset="0"/>
              </a:rPr>
              <a:t>" /&gt;&lt;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r>
              <a:rPr lang="en-US" dirty="0">
                <a:solidFill>
                  <a:schemeClr val="accent6">
                    <a:lumMod val="75000"/>
                  </a:schemeClr>
                </a:solidFill>
                <a:latin typeface="Times New Roman" panose="02020603050405020304" pitchFamily="18" charset="0"/>
                <a:cs typeface="Times New Roman" panose="02020603050405020304" pitchFamily="18" charset="0"/>
              </a:rPr>
              <a:t>		 </a:t>
            </a:r>
          </a:p>
          <a:p>
            <a:r>
              <a:rPr lang="en-US" dirty="0">
                <a:solidFill>
                  <a:schemeClr val="accent6">
                    <a:lumMod val="75000"/>
                  </a:schemeClr>
                </a:solidFill>
                <a:latin typeface="Times New Roman" panose="02020603050405020304" pitchFamily="18" charset="0"/>
                <a:cs typeface="Times New Roman" panose="02020603050405020304" pitchFamily="18" charset="0"/>
              </a:rPr>
              <a:t>		 Date : &lt;input type = "date" name = "date" /&gt;&lt;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r>
              <a:rPr lang="en-US" dirty="0">
                <a:solidFill>
                  <a:schemeClr val="accent6">
                    <a:lumMod val="75000"/>
                  </a:schemeClr>
                </a:solidFill>
                <a:latin typeface="Times New Roman" panose="02020603050405020304" pitchFamily="18" charset="0"/>
                <a:cs typeface="Times New Roman" panose="02020603050405020304" pitchFamily="18" charset="0"/>
              </a:rPr>
              <a:t>		 Month : &lt;input type = "month" name = "month" /&gt;&lt;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r>
              <a:rPr lang="en-US" dirty="0">
                <a:solidFill>
                  <a:schemeClr val="accent6">
                    <a:lumMod val="75000"/>
                  </a:schemeClr>
                </a:solidFill>
                <a:latin typeface="Times New Roman" panose="02020603050405020304" pitchFamily="18" charset="0"/>
                <a:cs typeface="Times New Roman" panose="02020603050405020304" pitchFamily="18" charset="0"/>
              </a:rPr>
              <a:t>		 Week : &lt;input type = "week" name = "week" /&gt;&lt;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r>
              <a:rPr lang="en-US" dirty="0">
                <a:solidFill>
                  <a:schemeClr val="accent6">
                    <a:lumMod val="75000"/>
                  </a:schemeClr>
                </a:solidFill>
                <a:latin typeface="Times New Roman" panose="02020603050405020304" pitchFamily="18" charset="0"/>
                <a:cs typeface="Times New Roman" panose="02020603050405020304" pitchFamily="18" charset="0"/>
              </a:rPr>
              <a:t>		 Time : &lt;input type = "time" name = "time" /&gt;&lt;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r>
              <a:rPr lang="en-US" dirty="0">
                <a:solidFill>
                  <a:schemeClr val="accent6">
                    <a:lumMod val="75000"/>
                  </a:schemeClr>
                </a:solidFill>
                <a:latin typeface="Times New Roman" panose="02020603050405020304" pitchFamily="18" charset="0"/>
                <a:cs typeface="Times New Roman" panose="02020603050405020304" pitchFamily="18" charset="0"/>
              </a:rPr>
              <a:t> 		Select Number : &lt;input type = "number" min = "0" max 		= "10" step "1“ value = "5" name = "</a:t>
            </a:r>
            <a:r>
              <a:rPr lang="en-US" dirty="0" err="1">
                <a:solidFill>
                  <a:schemeClr val="accent6">
                    <a:lumMod val="75000"/>
                  </a:schemeClr>
                </a:solidFill>
                <a:latin typeface="Times New Roman" panose="02020603050405020304" pitchFamily="18" charset="0"/>
                <a:cs typeface="Times New Roman" panose="02020603050405020304" pitchFamily="18" charset="0"/>
              </a:rPr>
              <a:t>num</a:t>
            </a:r>
            <a:r>
              <a:rPr lang="en-US" dirty="0">
                <a:solidFill>
                  <a:schemeClr val="accent6">
                    <a:lumMod val="75000"/>
                  </a:schemeClr>
                </a:solidFill>
                <a:latin typeface="Times New Roman" panose="02020603050405020304" pitchFamily="18" charset="0"/>
                <a:cs typeface="Times New Roman" panose="02020603050405020304" pitchFamily="18" charset="0"/>
              </a:rPr>
              <a:t>" /&gt;&lt;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r>
              <a:rPr lang="en-US" dirty="0">
                <a:solidFill>
                  <a:schemeClr val="accent6">
                    <a:lumMod val="75000"/>
                  </a:schemeClr>
                </a:solidFill>
                <a:latin typeface="Times New Roman" panose="02020603050405020304" pitchFamily="18" charset="0"/>
                <a:cs typeface="Times New Roman" panose="02020603050405020304" pitchFamily="18" charset="0"/>
              </a:rPr>
              <a:t>		 Select Range : &lt;input type = "range" min = "0" max = 		"10" step "1" value = "5" name = "ran" /&gt;&lt;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r>
              <a:rPr lang="en-US" dirty="0">
                <a:solidFill>
                  <a:schemeClr val="accent6">
                    <a:lumMod val="75000"/>
                  </a:schemeClr>
                </a:solidFill>
                <a:latin typeface="Times New Roman" panose="02020603050405020304" pitchFamily="18" charset="0"/>
                <a:cs typeface="Times New Roman" panose="02020603050405020304" pitchFamily="18" charset="0"/>
              </a:rPr>
              <a:t>		 Enter URL : &lt;input type = "</a:t>
            </a:r>
            <a:r>
              <a:rPr lang="en-US" dirty="0" err="1">
                <a:solidFill>
                  <a:schemeClr val="accent6">
                    <a:lumMod val="75000"/>
                  </a:schemeClr>
                </a:solidFill>
                <a:latin typeface="Times New Roman" panose="02020603050405020304" pitchFamily="18" charset="0"/>
                <a:cs typeface="Times New Roman" panose="02020603050405020304" pitchFamily="18" charset="0"/>
              </a:rPr>
              <a:t>url</a:t>
            </a:r>
            <a:r>
              <a:rPr lang="en-US" dirty="0">
                <a:solidFill>
                  <a:schemeClr val="accent6">
                    <a:lumMod val="75000"/>
                  </a:schemeClr>
                </a:solidFill>
                <a:latin typeface="Times New Roman" panose="02020603050405020304" pitchFamily="18" charset="0"/>
                <a:cs typeface="Times New Roman" panose="02020603050405020304" pitchFamily="18" charset="0"/>
              </a:rPr>
              <a:t>" name = "</a:t>
            </a:r>
            <a:r>
              <a:rPr lang="en-US" dirty="0" err="1">
                <a:solidFill>
                  <a:schemeClr val="accent6">
                    <a:lumMod val="75000"/>
                  </a:schemeClr>
                </a:solidFill>
                <a:latin typeface="Times New Roman" panose="02020603050405020304" pitchFamily="18" charset="0"/>
                <a:cs typeface="Times New Roman" panose="02020603050405020304" pitchFamily="18" charset="0"/>
              </a:rPr>
              <a:t>url</a:t>
            </a:r>
            <a:r>
              <a:rPr lang="en-US" dirty="0">
                <a:solidFill>
                  <a:schemeClr val="accent6">
                    <a:lumMod val="75000"/>
                  </a:schemeClr>
                </a:solidFill>
                <a:latin typeface="Times New Roman" panose="02020603050405020304" pitchFamily="18" charset="0"/>
                <a:cs typeface="Times New Roman" panose="02020603050405020304" pitchFamily="18" charset="0"/>
              </a:rPr>
              <a:t>" /&gt;&lt;</a:t>
            </a:r>
            <a:r>
              <a:rPr lang="en-US" dirty="0" err="1">
                <a:solidFill>
                  <a:schemeClr val="accent6">
                    <a:lumMod val="75000"/>
                  </a:schemeClr>
                </a:solidFill>
                <a:latin typeface="Times New Roman" panose="02020603050405020304" pitchFamily="18" charset="0"/>
                <a:cs typeface="Times New Roman" panose="02020603050405020304" pitchFamily="18" charset="0"/>
              </a:rPr>
              <a:t>br</a:t>
            </a:r>
            <a:r>
              <a:rPr lang="en-US" dirty="0">
                <a:solidFill>
                  <a:schemeClr val="accent6">
                    <a:lumMod val="75000"/>
                  </a:schemeClr>
                </a:solidFill>
                <a:latin typeface="Times New Roman" panose="02020603050405020304" pitchFamily="18" charset="0"/>
                <a:cs typeface="Times New Roman" panose="02020603050405020304" pitchFamily="18" charset="0"/>
              </a:rPr>
              <a:t>&gt;</a:t>
            </a:r>
          </a:p>
          <a:p>
            <a:r>
              <a:rPr lang="en-US" dirty="0">
                <a:solidFill>
                  <a:schemeClr val="accent6">
                    <a:lumMod val="75000"/>
                  </a:schemeClr>
                </a:solidFill>
                <a:latin typeface="Times New Roman" panose="02020603050405020304" pitchFamily="18" charset="0"/>
                <a:cs typeface="Times New Roman" panose="02020603050405020304" pitchFamily="18" charset="0"/>
              </a:rPr>
              <a:t>		 &lt;input type = "submit" value = "send"&gt; &lt;input type = 		"reset"&gt; </a:t>
            </a:r>
          </a:p>
          <a:p>
            <a:r>
              <a:rPr lang="en-US" dirty="0">
                <a:solidFill>
                  <a:schemeClr val="accent6">
                    <a:lumMod val="75000"/>
                  </a:schemeClr>
                </a:solidFill>
                <a:latin typeface="Times New Roman" panose="02020603050405020304" pitchFamily="18" charset="0"/>
                <a:cs typeface="Times New Roman" panose="02020603050405020304" pitchFamily="18" charset="0"/>
              </a:rPr>
              <a:t>		&lt;/form&gt;</a:t>
            </a:r>
          </a:p>
          <a:p>
            <a:r>
              <a:rPr lang="en-US" dirty="0">
                <a:solidFill>
                  <a:schemeClr val="accent6">
                    <a:lumMod val="75000"/>
                  </a:schemeClr>
                </a:solidFill>
                <a:latin typeface="Times New Roman" panose="02020603050405020304" pitchFamily="18" charset="0"/>
                <a:cs typeface="Times New Roman" panose="02020603050405020304" pitchFamily="18" charset="0"/>
              </a:rPr>
              <a:t>	&lt;/body&gt;</a:t>
            </a:r>
          </a:p>
          <a:p>
            <a:r>
              <a:rPr lang="en-US" dirty="0">
                <a:solidFill>
                  <a:schemeClr val="accent6">
                    <a:lumMod val="75000"/>
                  </a:schemeClr>
                </a:solidFill>
                <a:latin typeface="Times New Roman" panose="02020603050405020304" pitchFamily="18" charset="0"/>
                <a:cs typeface="Times New Roman" panose="02020603050405020304" pitchFamily="18" charset="0"/>
              </a:rPr>
              <a:t>&lt;/html&gt;</a:t>
            </a:r>
          </a:p>
          <a:p>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4155191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form Validation</a:t>
            </a:r>
          </a:p>
        </p:txBody>
      </p:sp>
      <p:sp>
        <p:nvSpPr>
          <p:cNvPr id="3" name="Content Placeholder 2"/>
          <p:cNvSpPr>
            <a:spLocks noGrp="1"/>
          </p:cNvSpPr>
          <p:nvPr>
            <p:ph idx="1"/>
          </p:nvPr>
        </p:nvSpPr>
        <p:spPr/>
        <p:txBody>
          <a:bodyPr>
            <a:normAutofit fontScale="70000" lnSpcReduction="20000"/>
          </a:bodyPr>
          <a:lstStyle/>
          <a:p>
            <a:r>
              <a:rPr lang="en-US" dirty="0"/>
              <a:t>Before submitting data to the server, it is important to ensure all required form controls are filled out, in the correct format. This is called client-side form validation, and helps ensure data submitted matches the requirements set forth in the various form controls. This article leads you through basic concepts and examples of client-side form validation. </a:t>
            </a:r>
          </a:p>
          <a:p>
            <a:r>
              <a:rPr lang="en-US" dirty="0"/>
              <a:t> Go to any popular site with a registration form, and you will notice that they provide feedback when you don't enter your data in the format they are expecting. You'll get messages such as:</a:t>
            </a:r>
          </a:p>
          <a:p>
            <a:endParaRPr lang="en-US" dirty="0"/>
          </a:p>
          <a:p>
            <a:r>
              <a:rPr lang="en-US" dirty="0"/>
              <a:t>    "This field is required" (You can't leave this field blank).</a:t>
            </a:r>
          </a:p>
          <a:p>
            <a:r>
              <a:rPr lang="en-US" dirty="0"/>
              <a:t>    "Please enter your phone number in the format xxx-</a:t>
            </a:r>
            <a:r>
              <a:rPr lang="en-US" dirty="0" err="1"/>
              <a:t>xxxx</a:t>
            </a:r>
            <a:r>
              <a:rPr lang="en-US" dirty="0"/>
              <a:t>" (A specific data format is required for it to be considered valid).</a:t>
            </a:r>
          </a:p>
          <a:p>
            <a:r>
              <a:rPr lang="en-US" dirty="0"/>
              <a:t>    "Please enter a valid email address" (the data you entered is not in the right format).</a:t>
            </a:r>
          </a:p>
          <a:p>
            <a:r>
              <a:rPr lang="en-US" dirty="0"/>
              <a:t>    "Your password needs to be between 8 and 30 characters long and contain one uppercase letter, one symbol, and a number." (A very specific data format is required for your data).</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196</a:t>
            </a:fld>
            <a:endParaRPr lang="en-IN" dirty="0"/>
          </a:p>
        </p:txBody>
      </p:sp>
    </p:spTree>
    <p:extLst>
      <p:ext uri="{BB962C8B-B14F-4D97-AF65-F5344CB8AC3E}">
        <p14:creationId xmlns:p14="http://schemas.microsoft.com/office/powerpoint/2010/main" val="106091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This is called form validation. When you enter data, the browser and/or the web server will check to see that the data is in the correct format and within the constraints set by the application. Validation done in the browser is called client-side validation, while validation done on the server is called server-side validation. In this chapter we are focusing on client-side validation. </a:t>
            </a:r>
          </a:p>
          <a:p>
            <a:r>
              <a:rPr lang="en-US" dirty="0"/>
              <a:t> We want to make filling out web forms as easy as possible. So why do we insist on validating our forms? There are three main reasons:</a:t>
            </a:r>
          </a:p>
          <a:p>
            <a:endParaRPr lang="en-US" dirty="0"/>
          </a:p>
          <a:p>
            <a:r>
              <a:rPr lang="en-US" dirty="0"/>
              <a:t>    We want to get the right data, in the right format. Our applications won't work properly if our users' data is stored in the wrong format, is incorrect, or is omitted altogether.</a:t>
            </a:r>
          </a:p>
          <a:p>
            <a:r>
              <a:rPr lang="en-US" dirty="0"/>
              <a:t>    We want to protect our users' data. Forcing our users to enter secure passwords makes it easier to protect their account information.</a:t>
            </a:r>
          </a:p>
          <a:p>
            <a:r>
              <a:rPr lang="en-US" dirty="0"/>
              <a:t>    We want to protect ourselves. There are many ways that malicious users can misuse unprotected forms to damage the application.</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197</a:t>
            </a:fld>
            <a:endParaRPr lang="en-IN" dirty="0"/>
          </a:p>
        </p:txBody>
      </p:sp>
    </p:spTree>
    <p:extLst>
      <p:ext uri="{BB962C8B-B14F-4D97-AF65-F5344CB8AC3E}">
        <p14:creationId xmlns:p14="http://schemas.microsoft.com/office/powerpoint/2010/main" val="49336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client-side validation</a:t>
            </a:r>
            <a:br>
              <a:rPr lang="en-US" dirty="0"/>
            </a:br>
            <a:endParaRPr lang="en-US" dirty="0"/>
          </a:p>
        </p:txBody>
      </p:sp>
      <p:sp>
        <p:nvSpPr>
          <p:cNvPr id="3" name="Content Placeholder 2"/>
          <p:cNvSpPr>
            <a:spLocks noGrp="1"/>
          </p:cNvSpPr>
          <p:nvPr>
            <p:ph idx="1"/>
          </p:nvPr>
        </p:nvSpPr>
        <p:spPr/>
        <p:txBody>
          <a:bodyPr>
            <a:normAutofit/>
          </a:bodyPr>
          <a:lstStyle/>
          <a:p>
            <a:r>
              <a:rPr lang="en-US" dirty="0"/>
              <a:t>There are two different types of client-side validation that you'll encounter on the web:</a:t>
            </a:r>
          </a:p>
          <a:p>
            <a:r>
              <a:rPr lang="en-US" dirty="0"/>
              <a:t>Built-in form validation uses HTML form validation features, which we've discussed in many places throughout this module. This validation generally doesn't require much JavaScript. Built-in form validation has better performance than JavaScript, but it is not as customizable as JavaScript validation.</a:t>
            </a:r>
          </a:p>
          <a:p>
            <a:r>
              <a:rPr lang="en-US" dirty="0"/>
              <a:t>JavaScript validation is coded using JavaScript. This validation is completely customizable, but you need to create it all (or use a library).</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198</a:t>
            </a:fld>
            <a:endParaRPr lang="en-IN" dirty="0"/>
          </a:p>
        </p:txBody>
      </p:sp>
    </p:spTree>
    <p:extLst>
      <p:ext uri="{BB962C8B-B14F-4D97-AF65-F5344CB8AC3E}">
        <p14:creationId xmlns:p14="http://schemas.microsoft.com/office/powerpoint/2010/main" val="343724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built-in form validation</a:t>
            </a:r>
          </a:p>
        </p:txBody>
      </p:sp>
      <p:sp>
        <p:nvSpPr>
          <p:cNvPr id="3" name="Content Placeholder 2"/>
          <p:cNvSpPr>
            <a:spLocks noGrp="1"/>
          </p:cNvSpPr>
          <p:nvPr>
            <p:ph idx="1"/>
          </p:nvPr>
        </p:nvSpPr>
        <p:spPr/>
        <p:txBody>
          <a:bodyPr>
            <a:normAutofit fontScale="70000" lnSpcReduction="20000"/>
          </a:bodyPr>
          <a:lstStyle/>
          <a:p>
            <a:r>
              <a:rPr lang="en-US" dirty="0"/>
              <a:t>One of the most significant features of modern form controls is the ability to validate most user data without relying on JavaScript. This is done by using validation attributes on form elements. We've seen many of these earlier in the course, but to recap:</a:t>
            </a:r>
          </a:p>
          <a:p>
            <a:endParaRPr lang="en-US" dirty="0"/>
          </a:p>
          <a:p>
            <a:r>
              <a:rPr lang="en-US" b="1" dirty="0"/>
              <a:t>required:</a:t>
            </a:r>
            <a:r>
              <a:rPr lang="en-US" dirty="0"/>
              <a:t> Specifies whether a form field needs to be filled in before the form can be submitted.</a:t>
            </a:r>
          </a:p>
          <a:p>
            <a:r>
              <a:rPr lang="en-US" b="1" dirty="0" err="1"/>
              <a:t>minlength</a:t>
            </a:r>
            <a:r>
              <a:rPr lang="en-US" b="1" dirty="0"/>
              <a:t> and </a:t>
            </a:r>
            <a:r>
              <a:rPr lang="en-US" b="1" dirty="0" err="1"/>
              <a:t>maxlength</a:t>
            </a:r>
            <a:r>
              <a:rPr lang="en-US" b="1" dirty="0"/>
              <a:t>: </a:t>
            </a:r>
            <a:r>
              <a:rPr lang="en-US" dirty="0"/>
              <a:t>Specifies the minimum and maximum length of textual data (strings).</a:t>
            </a:r>
          </a:p>
          <a:p>
            <a:r>
              <a:rPr lang="en-US" b="1" dirty="0"/>
              <a:t>min and max: </a:t>
            </a:r>
            <a:r>
              <a:rPr lang="en-US" dirty="0"/>
              <a:t>Specifies the minimum and maximum values of numerical input types.</a:t>
            </a:r>
          </a:p>
          <a:p>
            <a:r>
              <a:rPr lang="en-US" b="1" dirty="0"/>
              <a:t>type:</a:t>
            </a:r>
            <a:r>
              <a:rPr lang="en-US" dirty="0"/>
              <a:t> Specifies whether the data needs to be a number, an email address, or some other specific preset type.</a:t>
            </a:r>
          </a:p>
          <a:p>
            <a:r>
              <a:rPr lang="en-US" b="1" dirty="0"/>
              <a:t>pattern: </a:t>
            </a:r>
            <a:r>
              <a:rPr lang="en-US" dirty="0"/>
              <a:t>Specifies a regular expression that defines a pattern the entered data needs to follow.</a:t>
            </a:r>
          </a:p>
          <a:p>
            <a:endParaRPr lang="en-US" dirty="0"/>
          </a:p>
          <a:p>
            <a:r>
              <a:rPr lang="en-US" dirty="0"/>
              <a:t>If the data entered in a form field follows all of the rules specified by the above attributes, it is considered valid. If not, it is considered invalid.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199</a:t>
            </a:fld>
            <a:endParaRPr lang="en-IN" dirty="0"/>
          </a:p>
        </p:txBody>
      </p:sp>
    </p:spTree>
    <p:extLst>
      <p:ext uri="{BB962C8B-B14F-4D97-AF65-F5344CB8AC3E}">
        <p14:creationId xmlns:p14="http://schemas.microsoft.com/office/powerpoint/2010/main" val="341449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Content Placeholder 2"/>
          <p:cNvSpPr>
            <a:spLocks noGrp="1"/>
          </p:cNvSpPr>
          <p:nvPr>
            <p:ph idx="1"/>
          </p:nvPr>
        </p:nvSpPr>
        <p:spPr/>
        <p:txBody>
          <a:bodyPr/>
          <a:lstStyle/>
          <a:p>
            <a:r>
              <a:rPr lang="en-US" dirty="0"/>
              <a:t>Introduction to Web Servers,</a:t>
            </a:r>
          </a:p>
          <a:p>
            <a:r>
              <a:rPr lang="en-US" dirty="0"/>
              <a:t>HTTP request and Response Model, </a:t>
            </a:r>
          </a:p>
          <a:p>
            <a:r>
              <a:rPr lang="en-US" dirty="0"/>
              <a:t>Structure of HTML, </a:t>
            </a:r>
          </a:p>
          <a:p>
            <a:r>
              <a:rPr lang="en-US" dirty="0" err="1"/>
              <a:t>Doctypes</a:t>
            </a:r>
            <a:r>
              <a:rPr lang="en-US" dirty="0"/>
              <a:t> in HTML, </a:t>
            </a:r>
          </a:p>
          <a:p>
            <a:r>
              <a:rPr lang="en-US" dirty="0"/>
              <a:t>HTML Tags, Elements and attributes</a:t>
            </a:r>
          </a:p>
          <a:p>
            <a:r>
              <a:rPr lang="en-US" b="1" dirty="0"/>
              <a:t>HTML 5</a:t>
            </a:r>
          </a:p>
          <a:p>
            <a:pPr lvl="1"/>
            <a:r>
              <a:rPr lang="en-US" dirty="0"/>
              <a:t>HTML 5 Layout and syntax, </a:t>
            </a:r>
          </a:p>
          <a:p>
            <a:pPr lvl="1"/>
            <a:r>
              <a:rPr lang="en-US" dirty="0"/>
              <a:t>Attributes, </a:t>
            </a:r>
          </a:p>
          <a:p>
            <a:pPr lvl="1"/>
            <a:r>
              <a:rPr lang="en-US" dirty="0"/>
              <a:t>Events, </a:t>
            </a:r>
          </a:p>
          <a:p>
            <a:pPr lvl="1"/>
            <a:r>
              <a:rPr lang="en-US" dirty="0"/>
              <a:t>Web forms and validations, </a:t>
            </a:r>
          </a:p>
          <a:p>
            <a:pPr lvl="1"/>
            <a:r>
              <a:rPr lang="en-US" dirty="0"/>
              <a:t>Audio &amp; Video, </a:t>
            </a:r>
          </a:p>
          <a:p>
            <a:pPr lvl="1"/>
            <a:r>
              <a:rPr lang="en-US" dirty="0"/>
              <a:t>SVG.</a:t>
            </a:r>
          </a:p>
        </p:txBody>
      </p:sp>
      <p:sp>
        <p:nvSpPr>
          <p:cNvPr id="4" name="Slide Number Placeholder 3"/>
          <p:cNvSpPr>
            <a:spLocks noGrp="1"/>
          </p:cNvSpPr>
          <p:nvPr>
            <p:ph type="sldNum" sz="quarter" idx="12"/>
          </p:nvPr>
        </p:nvSpPr>
        <p:spPr/>
        <p:txBody>
          <a:bodyPr/>
          <a:lstStyle/>
          <a:p>
            <a:fld id="{9C11CE39-2868-44A2-A0C6-827D458F7A8B}" type="slidenum">
              <a:rPr lang="en-IN" sz="2400" smtClean="0">
                <a:latin typeface="Cambria" panose="02040503050406030204" pitchFamily="18" charset="0"/>
                <a:ea typeface="Cambria" panose="02040503050406030204" pitchFamily="18" charset="0"/>
              </a:rPr>
              <a:pPr/>
              <a:t>2</a:t>
            </a:fld>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7346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 of a Web browser</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User Interface: </a:t>
            </a:r>
            <a:r>
              <a:rPr lang="en-US" dirty="0"/>
              <a:t>The user interface is an area where the user can use several options like address bar, back and forward button, menu, bookmarking, and many other options to interact with the browser.</a:t>
            </a:r>
          </a:p>
          <a:p>
            <a:pPr marL="0" indent="0">
              <a:buNone/>
            </a:pPr>
            <a:endParaRPr lang="en-US" dirty="0"/>
          </a:p>
          <a:p>
            <a:r>
              <a:rPr lang="en-US" b="1" dirty="0"/>
              <a:t>Browser Engine: </a:t>
            </a:r>
            <a:r>
              <a:rPr lang="en-US" dirty="0"/>
              <a:t>It connects the UI (User Interface) and the rendering engine as a bridge. It queries and manipulates the rendering engine based on inputs from several user interfaces.</a:t>
            </a:r>
          </a:p>
          <a:p>
            <a:endParaRPr lang="en-US" dirty="0"/>
          </a:p>
          <a:p>
            <a:r>
              <a:rPr lang="en-US" b="1" dirty="0"/>
              <a:t>Rendering Engine: </a:t>
            </a:r>
            <a:r>
              <a:rPr lang="en-US" dirty="0"/>
              <a:t>It is responsible for displaying the requested content on the browser screen. It translates the HTML, XML files, and images, which are formatted by using the CSS. It generates the layout of the content and displays it on the browser screen.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dirty="0"/>
          </a:p>
        </p:txBody>
      </p:sp>
    </p:spTree>
    <p:extLst>
      <p:ext uri="{BB962C8B-B14F-4D97-AF65-F5344CB8AC3E}">
        <p14:creationId xmlns:p14="http://schemas.microsoft.com/office/powerpoint/2010/main" val="305348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required attribute</a:t>
            </a:r>
          </a:p>
        </p:txBody>
      </p:sp>
      <p:sp>
        <p:nvSpPr>
          <p:cNvPr id="3" name="Content Placeholder 2"/>
          <p:cNvSpPr>
            <a:spLocks noGrp="1"/>
          </p:cNvSpPr>
          <p:nvPr>
            <p:ph idx="1"/>
          </p:nvPr>
        </p:nvSpPr>
        <p:spPr/>
        <p:txBody>
          <a:bodyPr>
            <a:normAutofit fontScale="92500"/>
          </a:bodyPr>
          <a:lstStyle/>
          <a:p>
            <a:r>
              <a:rPr lang="en-US" dirty="0"/>
              <a:t>The simplest HTML validation feature is the required attribute. To make an input mandatory, add this attribute to the element. When this attribute is set, the element matches the :required and the form won't submit, displaying an error message on submission when the input is empty. While empty, the input will also be considered invalid, matching the :invalid </a:t>
            </a:r>
          </a:p>
          <a:p>
            <a:r>
              <a:rPr lang="en-US" dirty="0">
                <a:solidFill>
                  <a:schemeClr val="accent6">
                    <a:lumMod val="75000"/>
                  </a:schemeClr>
                </a:solidFill>
              </a:rPr>
              <a:t>&lt;form&gt;  </a:t>
            </a:r>
          </a:p>
          <a:p>
            <a:r>
              <a:rPr lang="en-US" dirty="0">
                <a:solidFill>
                  <a:schemeClr val="accent6">
                    <a:lumMod val="75000"/>
                  </a:schemeClr>
                </a:solidFill>
              </a:rPr>
              <a:t>	&lt;label for="choose"&gt;Would you prefer a banana or 	cherry? (required)&lt;/label&gt;  </a:t>
            </a:r>
          </a:p>
          <a:p>
            <a:r>
              <a:rPr lang="en-US" dirty="0">
                <a:solidFill>
                  <a:schemeClr val="accent6">
                    <a:lumMod val="75000"/>
                  </a:schemeClr>
                </a:solidFill>
              </a:rPr>
              <a:t>	&lt;input id="choose" name="</a:t>
            </a:r>
            <a:r>
              <a:rPr lang="en-US" dirty="0" err="1">
                <a:solidFill>
                  <a:schemeClr val="accent6">
                    <a:lumMod val="75000"/>
                  </a:schemeClr>
                </a:solidFill>
              </a:rPr>
              <a:t>i</a:t>
            </a:r>
            <a:r>
              <a:rPr lang="en-US" dirty="0">
                <a:solidFill>
                  <a:schemeClr val="accent6">
                    <a:lumMod val="75000"/>
                  </a:schemeClr>
                </a:solidFill>
              </a:rPr>
              <a:t>-like" required /&gt;  </a:t>
            </a:r>
          </a:p>
          <a:p>
            <a:r>
              <a:rPr lang="en-US" dirty="0">
                <a:solidFill>
                  <a:schemeClr val="accent6">
                    <a:lumMod val="75000"/>
                  </a:schemeClr>
                </a:solidFill>
              </a:rPr>
              <a:t>	&lt;button&gt;Submit&lt;/button&gt;</a:t>
            </a:r>
          </a:p>
          <a:p>
            <a:r>
              <a:rPr lang="en-US" dirty="0">
                <a:solidFill>
                  <a:schemeClr val="accent6">
                    <a:lumMod val="75000"/>
                  </a:schemeClr>
                </a:solidFill>
              </a:rPr>
              <a:t>&lt;/form&gt;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200</a:t>
            </a:fld>
            <a:endParaRPr lang="en-IN" dirty="0"/>
          </a:p>
        </p:txBody>
      </p:sp>
    </p:spTree>
    <p:extLst>
      <p:ext uri="{BB962C8B-B14F-4D97-AF65-F5344CB8AC3E}">
        <p14:creationId xmlns:p14="http://schemas.microsoft.com/office/powerpoint/2010/main" val="67388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text INPUT types</a:t>
            </a:r>
          </a:p>
        </p:txBody>
      </p:sp>
      <p:sp>
        <p:nvSpPr>
          <p:cNvPr id="3" name="Content Placeholder 2"/>
          <p:cNvSpPr>
            <a:spLocks noGrp="1"/>
          </p:cNvSpPr>
          <p:nvPr>
            <p:ph idx="1"/>
          </p:nvPr>
        </p:nvSpPr>
        <p:spPr/>
        <p:txBody>
          <a:bodyPr>
            <a:normAutofit fontScale="85000" lnSpcReduction="20000"/>
          </a:bodyPr>
          <a:lstStyle/>
          <a:p>
            <a:r>
              <a:rPr lang="en-US" dirty="0"/>
              <a:t>This is where HTML5 really gets interesting and more useful. Along with the text input type, there are now a host of other options, including email, </a:t>
            </a:r>
            <a:r>
              <a:rPr lang="en-US" dirty="0" err="1"/>
              <a:t>url</a:t>
            </a:r>
            <a:r>
              <a:rPr lang="en-US" dirty="0"/>
              <a:t>, number, </a:t>
            </a:r>
            <a:r>
              <a:rPr lang="en-US" dirty="0" err="1"/>
              <a:t>tel</a:t>
            </a:r>
            <a:r>
              <a:rPr lang="en-US" dirty="0"/>
              <a:t>, date and many others.</a:t>
            </a:r>
          </a:p>
          <a:p>
            <a:r>
              <a:rPr lang="en-US" dirty="0"/>
              <a:t>INPUT type="email"</a:t>
            </a:r>
          </a:p>
          <a:p>
            <a:endParaRPr lang="en-US" dirty="0"/>
          </a:p>
          <a:p>
            <a:r>
              <a:rPr lang="en-US" dirty="0"/>
              <a:t>By changing the input type to email while also using the required attribute, the browser can be used to validate (in a limited fashion) email addresses:</a:t>
            </a:r>
          </a:p>
          <a:p>
            <a:r>
              <a:rPr lang="en-US" b="1" dirty="0">
                <a:solidFill>
                  <a:schemeClr val="accent6">
                    <a:lumMod val="75000"/>
                  </a:schemeClr>
                </a:solidFill>
              </a:rPr>
              <a:t>Email Address: &lt;input type="email" name="email" required placeholder="Enter a valid email address"&gt;</a:t>
            </a:r>
          </a:p>
          <a:p>
            <a:endParaRPr lang="en-US" dirty="0"/>
          </a:p>
          <a:p>
            <a:r>
              <a:rPr lang="en-US" dirty="0"/>
              <a:t>Note that for this example we've made use of another HTML5 attribute placeholder which lets us display a prompt or instructions inside the field - something that previously had to be implemented using messy </a:t>
            </a:r>
            <a:r>
              <a:rPr lang="en-US" dirty="0" err="1"/>
              <a:t>onfocus</a:t>
            </a:r>
            <a:r>
              <a:rPr lang="en-US" dirty="0"/>
              <a:t> and </a:t>
            </a:r>
            <a:r>
              <a:rPr lang="en-US" dirty="0" err="1"/>
              <a:t>onblur</a:t>
            </a:r>
            <a:r>
              <a:rPr lang="en-US" dirty="0"/>
              <a:t> JavaScript events.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201</a:t>
            </a:fld>
            <a:endParaRPr lang="en-IN" dirty="0"/>
          </a:p>
        </p:txBody>
      </p:sp>
    </p:spTree>
    <p:extLst>
      <p:ext uri="{BB962C8B-B14F-4D97-AF65-F5344CB8AC3E}">
        <p14:creationId xmlns:p14="http://schemas.microsoft.com/office/powerpoint/2010/main" val="106199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r>
              <a:rPr lang="en-US" dirty="0"/>
              <a:t>Again, different browsers implement this differently. In Opera it's sufficient to enter just *@* for the input to be accepted. In Safari, Chrome and Firefox you need to enter at least *@-.-. </a:t>
            </a:r>
          </a:p>
          <a:p>
            <a:r>
              <a:rPr lang="en-US" dirty="0"/>
              <a:t>Obviously neither example is very limiting, but it will prevent people from entering completely wrong values, such as phone number, strings with multiple '@'s or spaces.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202</a:t>
            </a:fld>
            <a:endParaRPr lang="en-IN" dirty="0"/>
          </a:p>
        </p:txBody>
      </p:sp>
      <p:pic>
        <p:nvPicPr>
          <p:cNvPr id="5" name="Picture 4"/>
          <p:cNvPicPr>
            <a:picLocks noChangeAspect="1"/>
          </p:cNvPicPr>
          <p:nvPr/>
        </p:nvPicPr>
        <p:blipFill>
          <a:blip r:embed="rId2"/>
          <a:stretch>
            <a:fillRect/>
          </a:stretch>
        </p:blipFill>
        <p:spPr>
          <a:xfrm>
            <a:off x="3808897" y="741931"/>
            <a:ext cx="7902625" cy="1074513"/>
          </a:xfrm>
          <a:prstGeom prst="rect">
            <a:avLst/>
          </a:prstGeom>
        </p:spPr>
      </p:pic>
    </p:spTree>
    <p:extLst>
      <p:ext uri="{BB962C8B-B14F-4D97-AF65-F5344CB8AC3E}">
        <p14:creationId xmlns:p14="http://schemas.microsoft.com/office/powerpoint/2010/main" val="382561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b="1" dirty="0"/>
          </a:p>
          <a:p>
            <a:endParaRPr lang="en-US" b="1" dirty="0"/>
          </a:p>
          <a:p>
            <a:endParaRPr lang="en-US" b="1" dirty="0"/>
          </a:p>
          <a:p>
            <a:r>
              <a:rPr lang="en-US" b="1" dirty="0"/>
              <a:t>INPUT type="</a:t>
            </a:r>
            <a:r>
              <a:rPr lang="en-US" b="1" dirty="0" err="1"/>
              <a:t>url</a:t>
            </a:r>
            <a:r>
              <a:rPr lang="en-US" b="1" dirty="0"/>
              <a:t>"</a:t>
            </a:r>
            <a:endParaRPr lang="en-US" dirty="0"/>
          </a:p>
          <a:p>
            <a:r>
              <a:rPr lang="en-US" dirty="0"/>
              <a:t>In a similar fashion to the email input type above, this one is designed to accept only properly-formatted URLs. Of course it currently does nothing of the kind, but later you will see how to improve it's behavior using the pattern attribute.</a:t>
            </a:r>
          </a:p>
          <a:p>
            <a:r>
              <a:rPr lang="en-US" sz="2000" b="1" dirty="0">
                <a:solidFill>
                  <a:schemeClr val="accent6">
                    <a:lumMod val="75000"/>
                  </a:schemeClr>
                </a:solidFill>
              </a:rPr>
              <a:t>Website: &lt;input type="</a:t>
            </a:r>
            <a:r>
              <a:rPr lang="en-US" sz="2000" b="1" dirty="0" err="1">
                <a:solidFill>
                  <a:schemeClr val="accent6">
                    <a:lumMod val="75000"/>
                  </a:schemeClr>
                </a:solidFill>
              </a:rPr>
              <a:t>url</a:t>
            </a:r>
            <a:r>
              <a:rPr lang="en-US" sz="2000" b="1" dirty="0">
                <a:solidFill>
                  <a:schemeClr val="accent6">
                    <a:lumMod val="75000"/>
                  </a:schemeClr>
                </a:solidFill>
              </a:rPr>
              <a:t>" name="website" required&gt;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203</a:t>
            </a:fld>
            <a:endParaRPr lang="en-IN" dirty="0"/>
          </a:p>
        </p:txBody>
      </p:sp>
      <p:pic>
        <p:nvPicPr>
          <p:cNvPr id="5" name="Picture 4"/>
          <p:cNvPicPr>
            <a:picLocks noChangeAspect="1"/>
          </p:cNvPicPr>
          <p:nvPr/>
        </p:nvPicPr>
        <p:blipFill>
          <a:blip r:embed="rId2"/>
          <a:stretch>
            <a:fillRect/>
          </a:stretch>
        </p:blipFill>
        <p:spPr>
          <a:xfrm>
            <a:off x="4161239" y="732101"/>
            <a:ext cx="7453006" cy="1684166"/>
          </a:xfrm>
          <a:prstGeom prst="rect">
            <a:avLst/>
          </a:prstGeom>
        </p:spPr>
      </p:pic>
      <p:pic>
        <p:nvPicPr>
          <p:cNvPr id="6" name="Picture 5"/>
          <p:cNvPicPr>
            <a:picLocks noChangeAspect="1"/>
          </p:cNvPicPr>
          <p:nvPr/>
        </p:nvPicPr>
        <p:blipFill>
          <a:blip r:embed="rId3"/>
          <a:stretch>
            <a:fillRect/>
          </a:stretch>
        </p:blipFill>
        <p:spPr>
          <a:xfrm>
            <a:off x="3816141" y="5499931"/>
            <a:ext cx="7925487" cy="670618"/>
          </a:xfrm>
          <a:prstGeom prst="rect">
            <a:avLst/>
          </a:prstGeom>
        </p:spPr>
      </p:pic>
    </p:spTree>
    <p:extLst>
      <p:ext uri="{BB962C8B-B14F-4D97-AF65-F5344CB8AC3E}">
        <p14:creationId xmlns:p14="http://schemas.microsoft.com/office/powerpoint/2010/main" val="39968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mentioned above, we can improve on this by making use of the pattern attribute which accepts a JavaScript regular expression. So the code above becomes:</a:t>
            </a:r>
          </a:p>
          <a:p>
            <a:r>
              <a:rPr lang="en-US" dirty="0">
                <a:solidFill>
                  <a:schemeClr val="accent6">
                    <a:lumMod val="75000"/>
                  </a:schemeClr>
                </a:solidFill>
              </a:rPr>
              <a:t>Website: &lt;input type="</a:t>
            </a:r>
            <a:r>
              <a:rPr lang="en-US" dirty="0" err="1">
                <a:solidFill>
                  <a:schemeClr val="accent6">
                    <a:lumMod val="75000"/>
                  </a:schemeClr>
                </a:solidFill>
              </a:rPr>
              <a:t>url</a:t>
            </a:r>
            <a:r>
              <a:rPr lang="en-US" dirty="0">
                <a:solidFill>
                  <a:schemeClr val="accent6">
                    <a:lumMod val="75000"/>
                  </a:schemeClr>
                </a:solidFill>
              </a:rPr>
              <a:t>" name="website" required pattern="https?://.+"&gt;</a:t>
            </a:r>
          </a:p>
          <a:p>
            <a:endParaRPr lang="en-US" dirty="0"/>
          </a:p>
          <a:p>
            <a:r>
              <a:rPr lang="en-US" dirty="0"/>
              <a:t>Now our input box will only accept text starting with http:// or https:// and at least one additional character:</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204</a:t>
            </a:fld>
            <a:endParaRPr lang="en-IN" dirty="0"/>
          </a:p>
        </p:txBody>
      </p:sp>
      <p:pic>
        <p:nvPicPr>
          <p:cNvPr id="5" name="Picture 4"/>
          <p:cNvPicPr>
            <a:picLocks noChangeAspect="1"/>
          </p:cNvPicPr>
          <p:nvPr/>
        </p:nvPicPr>
        <p:blipFill>
          <a:blip r:embed="rId2"/>
          <a:stretch>
            <a:fillRect/>
          </a:stretch>
        </p:blipFill>
        <p:spPr>
          <a:xfrm>
            <a:off x="3735721" y="4711472"/>
            <a:ext cx="8047417" cy="1013548"/>
          </a:xfrm>
          <a:prstGeom prst="rect">
            <a:avLst/>
          </a:prstGeom>
        </p:spPr>
      </p:pic>
    </p:spTree>
    <p:extLst>
      <p:ext uri="{BB962C8B-B14F-4D97-AF65-F5344CB8AC3E}">
        <p14:creationId xmlns:p14="http://schemas.microsoft.com/office/powerpoint/2010/main" val="7480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type="number" and type="range"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INPUT type="number" and type="range"</a:t>
            </a:r>
          </a:p>
          <a:p>
            <a:endParaRPr lang="en-US" dirty="0"/>
          </a:p>
          <a:p>
            <a:r>
              <a:rPr lang="en-US" dirty="0"/>
              <a:t>The number and range input types also accept parameters for min, max and step. In most cases you can leave out step as it defaults to 1.</a:t>
            </a:r>
          </a:p>
          <a:p>
            <a:endParaRPr lang="en-US" dirty="0"/>
          </a:p>
          <a:p>
            <a:r>
              <a:rPr lang="en-US" dirty="0"/>
              <a:t>Here you see an example including both a number input, typically displayed as a 'roller' and a range input displayed as a 'slider':</a:t>
            </a:r>
          </a:p>
          <a:p>
            <a:r>
              <a:rPr lang="en-US" b="1" dirty="0">
                <a:solidFill>
                  <a:schemeClr val="accent6">
                    <a:lumMod val="75000"/>
                  </a:schemeClr>
                </a:solidFill>
              </a:rPr>
              <a:t>Age: &lt;input type="number" size="6" name="age" min="18" max="99" value="21"&gt;&lt;</a:t>
            </a:r>
            <a:r>
              <a:rPr lang="en-US" b="1" dirty="0" err="1">
                <a:solidFill>
                  <a:schemeClr val="accent6">
                    <a:lumMod val="75000"/>
                  </a:schemeClr>
                </a:solidFill>
              </a:rPr>
              <a:t>br</a:t>
            </a:r>
            <a:r>
              <a:rPr lang="en-US" b="1" dirty="0">
                <a:solidFill>
                  <a:schemeClr val="accent6">
                    <a:lumMod val="75000"/>
                  </a:schemeClr>
                </a:solidFill>
              </a:rPr>
              <a:t>&gt;</a:t>
            </a:r>
          </a:p>
          <a:p>
            <a:r>
              <a:rPr lang="en-US" b="1" dirty="0">
                <a:solidFill>
                  <a:schemeClr val="accent6">
                    <a:lumMod val="75000"/>
                  </a:schemeClr>
                </a:solidFill>
              </a:rPr>
              <a:t>Satisfaction: &lt;input type="range" size="2" name="satisfaction" min="1" max="5" value="3"&gt;</a:t>
            </a:r>
          </a:p>
          <a:p>
            <a:endParaRPr lang="en-US" dirty="0"/>
          </a:p>
          <a:p>
            <a:r>
              <a:rPr lang="en-US" dirty="0"/>
              <a:t>As with other HTML5 input types, browsers that don't </a:t>
            </a:r>
            <a:r>
              <a:rPr lang="en-US" dirty="0" err="1"/>
              <a:t>recognise</a:t>
            </a:r>
            <a:r>
              <a:rPr lang="en-US" dirty="0"/>
              <a:t> the new options will default to simple text inputs. For that reason it's a good idea to include a size for the input box.</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205</a:t>
            </a:fld>
            <a:endParaRPr lang="en-IN" dirty="0"/>
          </a:p>
        </p:txBody>
      </p:sp>
    </p:spTree>
    <p:extLst>
      <p:ext uri="{BB962C8B-B14F-4D97-AF65-F5344CB8AC3E}">
        <p14:creationId xmlns:p14="http://schemas.microsoft.com/office/powerpoint/2010/main" val="65307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type="password"</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endParaRPr lang="en-US" b="1" dirty="0"/>
          </a:p>
          <a:p>
            <a:pPr marL="0" indent="0">
              <a:buNone/>
            </a:pPr>
            <a:endParaRPr lang="en-US" b="1" dirty="0"/>
          </a:p>
          <a:p>
            <a:r>
              <a:rPr lang="en-US" b="1" dirty="0"/>
              <a:t>INPUT type="password"</a:t>
            </a:r>
          </a:p>
          <a:p>
            <a:r>
              <a:rPr lang="en-US" sz="2200" dirty="0"/>
              <a:t>We have a separate article with details on validating passwords using HTML5, including JavaScript code for customizing the browser generated alert messages.</a:t>
            </a:r>
          </a:p>
          <a:p>
            <a:r>
              <a:rPr lang="en-US" b="1" dirty="0" err="1"/>
              <a:t>Minlength</a:t>
            </a:r>
            <a:r>
              <a:rPr lang="en-US" b="1" dirty="0"/>
              <a:t> and </a:t>
            </a:r>
            <a:r>
              <a:rPr lang="en-US" b="1" dirty="0" err="1"/>
              <a:t>Maxlength</a:t>
            </a:r>
            <a:r>
              <a:rPr lang="en-US" b="1" dirty="0"/>
              <a:t>:</a:t>
            </a:r>
          </a:p>
          <a:p>
            <a:r>
              <a:rPr lang="en-US" sz="2200" dirty="0"/>
              <a:t>You can constrain the character length of all text fields created by &lt;input&gt; or &lt;</a:t>
            </a:r>
            <a:r>
              <a:rPr lang="en-US" sz="2200" dirty="0" err="1"/>
              <a:t>textarea</a:t>
            </a:r>
            <a:r>
              <a:rPr lang="en-US" sz="2200" dirty="0"/>
              <a:t>&gt; by using the </a:t>
            </a:r>
            <a:r>
              <a:rPr lang="en-US" sz="2200" dirty="0" err="1"/>
              <a:t>minlength</a:t>
            </a:r>
            <a:r>
              <a:rPr lang="en-US" sz="2200" dirty="0"/>
              <a:t> and </a:t>
            </a:r>
            <a:r>
              <a:rPr lang="en-US" sz="2200" dirty="0" err="1"/>
              <a:t>maxlength</a:t>
            </a:r>
            <a:r>
              <a:rPr lang="en-US" sz="2200" dirty="0"/>
              <a:t> attributes. A field is invalid if it has a value and that value has fewer characters than the </a:t>
            </a:r>
            <a:r>
              <a:rPr lang="en-US" sz="2200" dirty="0" err="1"/>
              <a:t>minlength</a:t>
            </a:r>
            <a:r>
              <a:rPr lang="en-US" sz="2200" dirty="0"/>
              <a:t> value or more than the </a:t>
            </a:r>
            <a:r>
              <a:rPr lang="en-US" sz="2200" dirty="0" err="1"/>
              <a:t>maxlength</a:t>
            </a:r>
            <a:r>
              <a:rPr lang="en-US" sz="2200" dirty="0"/>
              <a:t> value. </a:t>
            </a:r>
          </a:p>
          <a:p>
            <a:r>
              <a:rPr lang="en-US" b="1" dirty="0">
                <a:solidFill>
                  <a:schemeClr val="accent6">
                    <a:lumMod val="75000"/>
                  </a:schemeClr>
                </a:solidFill>
              </a:rPr>
              <a:t>&lt;input type="text" name="</a:t>
            </a:r>
            <a:r>
              <a:rPr lang="en-US" b="1" dirty="0" err="1">
                <a:solidFill>
                  <a:schemeClr val="accent6">
                    <a:lumMod val="75000"/>
                  </a:schemeClr>
                </a:solidFill>
              </a:rPr>
              <a:t>i</a:t>
            </a:r>
            <a:r>
              <a:rPr lang="en-US" b="1" dirty="0">
                <a:solidFill>
                  <a:schemeClr val="accent6">
                    <a:lumMod val="75000"/>
                  </a:schemeClr>
                </a:solidFill>
              </a:rPr>
              <a:t>-like"   required </a:t>
            </a:r>
            <a:r>
              <a:rPr lang="en-US" b="1" dirty="0" err="1">
                <a:solidFill>
                  <a:schemeClr val="accent6">
                    <a:lumMod val="75000"/>
                  </a:schemeClr>
                </a:solidFill>
              </a:rPr>
              <a:t>minlength</a:t>
            </a:r>
            <a:r>
              <a:rPr lang="en-US" b="1" dirty="0">
                <a:solidFill>
                  <a:schemeClr val="accent6">
                    <a:lumMod val="75000"/>
                  </a:schemeClr>
                </a:solidFill>
              </a:rPr>
              <a:t>="6" </a:t>
            </a:r>
            <a:r>
              <a:rPr lang="en-US" b="1" dirty="0" err="1">
                <a:solidFill>
                  <a:schemeClr val="accent6">
                    <a:lumMod val="75000"/>
                  </a:schemeClr>
                </a:solidFill>
              </a:rPr>
              <a:t>maxlength</a:t>
            </a:r>
            <a:r>
              <a:rPr lang="en-US" b="1" dirty="0">
                <a:solidFill>
                  <a:schemeClr val="accent6">
                    <a:lumMod val="75000"/>
                  </a:schemeClr>
                </a:solidFill>
              </a:rPr>
              <a:t>="6" /&gt;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206</a:t>
            </a:fld>
            <a:endParaRPr lang="en-IN" dirty="0"/>
          </a:p>
        </p:txBody>
      </p:sp>
      <p:pic>
        <p:nvPicPr>
          <p:cNvPr id="5" name="Picture 4"/>
          <p:cNvPicPr>
            <a:picLocks noChangeAspect="1"/>
          </p:cNvPicPr>
          <p:nvPr/>
        </p:nvPicPr>
        <p:blipFill>
          <a:blip r:embed="rId2"/>
          <a:stretch>
            <a:fillRect/>
          </a:stretch>
        </p:blipFill>
        <p:spPr>
          <a:xfrm>
            <a:off x="3650655" y="298987"/>
            <a:ext cx="7963590" cy="1318374"/>
          </a:xfrm>
          <a:prstGeom prst="rect">
            <a:avLst/>
          </a:prstGeom>
        </p:spPr>
      </p:pic>
    </p:spTree>
    <p:extLst>
      <p:ext uri="{BB962C8B-B14F-4D97-AF65-F5344CB8AC3E}">
        <p14:creationId xmlns:p14="http://schemas.microsoft.com/office/powerpoint/2010/main" val="261651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against a regular expression</a:t>
            </a:r>
          </a:p>
        </p:txBody>
      </p:sp>
      <p:sp>
        <p:nvSpPr>
          <p:cNvPr id="3" name="Content Placeholder 2"/>
          <p:cNvSpPr>
            <a:spLocks noGrp="1"/>
          </p:cNvSpPr>
          <p:nvPr>
            <p:ph idx="1"/>
          </p:nvPr>
        </p:nvSpPr>
        <p:spPr/>
        <p:txBody>
          <a:bodyPr>
            <a:normAutofit fontScale="70000" lnSpcReduction="20000"/>
          </a:bodyPr>
          <a:lstStyle/>
          <a:p>
            <a:r>
              <a:rPr lang="en-US" sz="2600" dirty="0"/>
              <a:t>Another useful validation feature is the pattern attribute, which expects a Regular Expression as its value. A regular expression (</a:t>
            </a:r>
            <a:r>
              <a:rPr lang="en-US" sz="2600" dirty="0" err="1"/>
              <a:t>regexp</a:t>
            </a:r>
            <a:r>
              <a:rPr lang="en-US" sz="2600" dirty="0"/>
              <a:t>) is a pattern that can be used to match character combinations in text strings, so </a:t>
            </a:r>
            <a:r>
              <a:rPr lang="en-US" sz="2600" dirty="0" err="1"/>
              <a:t>regexps</a:t>
            </a:r>
            <a:r>
              <a:rPr lang="en-US" sz="2600" dirty="0"/>
              <a:t> are ideal for form validation and serve a variety of other uses in JavaScript.</a:t>
            </a:r>
          </a:p>
          <a:p>
            <a:endParaRPr lang="en-US" sz="2600" dirty="0"/>
          </a:p>
          <a:p>
            <a:r>
              <a:rPr lang="en-US" sz="2600" dirty="0" err="1"/>
              <a:t>Regexps</a:t>
            </a:r>
            <a:r>
              <a:rPr lang="en-US" sz="2600" dirty="0"/>
              <a:t> are quite complex, and we don't intend to teach you them exhaustively in this article. Below are some examples to give you a basic idea of how they work.</a:t>
            </a:r>
          </a:p>
          <a:p>
            <a:endParaRPr lang="en-US" dirty="0"/>
          </a:p>
          <a:p>
            <a:r>
              <a:rPr lang="en-US" b="1" dirty="0">
                <a:solidFill>
                  <a:schemeClr val="accent6">
                    <a:lumMod val="75000"/>
                  </a:schemeClr>
                </a:solidFill>
              </a:rPr>
              <a:t>a — Matches one character that is a (not b, not aa, and so on).</a:t>
            </a:r>
          </a:p>
          <a:p>
            <a:r>
              <a:rPr lang="en-US" b="1" dirty="0" err="1">
                <a:solidFill>
                  <a:schemeClr val="accent6">
                    <a:lumMod val="75000"/>
                  </a:schemeClr>
                </a:solidFill>
              </a:rPr>
              <a:t>abc</a:t>
            </a:r>
            <a:r>
              <a:rPr lang="en-US" b="1" dirty="0">
                <a:solidFill>
                  <a:schemeClr val="accent6">
                    <a:lumMod val="75000"/>
                  </a:schemeClr>
                </a:solidFill>
              </a:rPr>
              <a:t> — Matches a, followed by b, followed by c.</a:t>
            </a:r>
          </a:p>
          <a:p>
            <a:r>
              <a:rPr lang="en-US" b="1" dirty="0" err="1">
                <a:solidFill>
                  <a:schemeClr val="accent6">
                    <a:lumMod val="75000"/>
                  </a:schemeClr>
                </a:solidFill>
              </a:rPr>
              <a:t>ab?c</a:t>
            </a:r>
            <a:r>
              <a:rPr lang="en-US" b="1" dirty="0">
                <a:solidFill>
                  <a:schemeClr val="accent6">
                    <a:lumMod val="75000"/>
                  </a:schemeClr>
                </a:solidFill>
              </a:rPr>
              <a:t> — Matches a, optionally followed by a single b, followed by c. (ac or </a:t>
            </a:r>
            <a:r>
              <a:rPr lang="en-US" b="1" dirty="0" err="1">
                <a:solidFill>
                  <a:schemeClr val="accent6">
                    <a:lumMod val="75000"/>
                  </a:schemeClr>
                </a:solidFill>
              </a:rPr>
              <a:t>abc</a:t>
            </a:r>
            <a:r>
              <a:rPr lang="en-US" b="1" dirty="0">
                <a:solidFill>
                  <a:schemeClr val="accent6">
                    <a:lumMod val="75000"/>
                  </a:schemeClr>
                </a:solidFill>
              </a:rPr>
              <a:t>)</a:t>
            </a:r>
          </a:p>
          <a:p>
            <a:r>
              <a:rPr lang="en-US" b="1" dirty="0">
                <a:solidFill>
                  <a:schemeClr val="accent6">
                    <a:lumMod val="75000"/>
                  </a:schemeClr>
                </a:solidFill>
              </a:rPr>
              <a:t>ab*c — Matches a, optionally followed by any number of </a:t>
            </a:r>
            <a:r>
              <a:rPr lang="en-US" b="1" dirty="0" err="1">
                <a:solidFill>
                  <a:schemeClr val="accent6">
                    <a:lumMod val="75000"/>
                  </a:schemeClr>
                </a:solidFill>
              </a:rPr>
              <a:t>bs</a:t>
            </a:r>
            <a:r>
              <a:rPr lang="en-US" b="1" dirty="0">
                <a:solidFill>
                  <a:schemeClr val="accent6">
                    <a:lumMod val="75000"/>
                  </a:schemeClr>
                </a:solidFill>
              </a:rPr>
              <a:t>, followed by c. (ac, </a:t>
            </a:r>
            <a:r>
              <a:rPr lang="en-US" b="1" dirty="0" err="1">
                <a:solidFill>
                  <a:schemeClr val="accent6">
                    <a:lumMod val="75000"/>
                  </a:schemeClr>
                </a:solidFill>
              </a:rPr>
              <a:t>abc</a:t>
            </a:r>
            <a:r>
              <a:rPr lang="en-US" b="1" dirty="0">
                <a:solidFill>
                  <a:schemeClr val="accent6">
                    <a:lumMod val="75000"/>
                  </a:schemeClr>
                </a:solidFill>
              </a:rPr>
              <a:t>, </a:t>
            </a:r>
            <a:r>
              <a:rPr lang="en-US" b="1" dirty="0" err="1">
                <a:solidFill>
                  <a:schemeClr val="accent6">
                    <a:lumMod val="75000"/>
                  </a:schemeClr>
                </a:solidFill>
              </a:rPr>
              <a:t>abbbbbc</a:t>
            </a:r>
            <a:r>
              <a:rPr lang="en-US" b="1" dirty="0">
                <a:solidFill>
                  <a:schemeClr val="accent6">
                    <a:lumMod val="75000"/>
                  </a:schemeClr>
                </a:solidFill>
              </a:rPr>
              <a:t>, and so on).</a:t>
            </a:r>
          </a:p>
          <a:p>
            <a:r>
              <a:rPr lang="en-US" b="1" dirty="0" err="1">
                <a:solidFill>
                  <a:schemeClr val="accent6">
                    <a:lumMod val="75000"/>
                  </a:schemeClr>
                </a:solidFill>
              </a:rPr>
              <a:t>a|b</a:t>
            </a:r>
            <a:r>
              <a:rPr lang="en-US" b="1" dirty="0">
                <a:solidFill>
                  <a:schemeClr val="accent6">
                    <a:lumMod val="75000"/>
                  </a:schemeClr>
                </a:solidFill>
              </a:rPr>
              <a:t> — Matches one character that is a or b.</a:t>
            </a:r>
          </a:p>
          <a:p>
            <a:r>
              <a:rPr lang="en-US" b="1" dirty="0" err="1">
                <a:solidFill>
                  <a:schemeClr val="accent6">
                    <a:lumMod val="75000"/>
                  </a:schemeClr>
                </a:solidFill>
              </a:rPr>
              <a:t>abc|xyz</a:t>
            </a:r>
            <a:r>
              <a:rPr lang="en-US" b="1" dirty="0">
                <a:solidFill>
                  <a:schemeClr val="accent6">
                    <a:lumMod val="75000"/>
                  </a:schemeClr>
                </a:solidFill>
              </a:rPr>
              <a:t> — Matches exactly </a:t>
            </a:r>
            <a:r>
              <a:rPr lang="en-US" b="1" dirty="0" err="1">
                <a:solidFill>
                  <a:schemeClr val="accent6">
                    <a:lumMod val="75000"/>
                  </a:schemeClr>
                </a:solidFill>
              </a:rPr>
              <a:t>abc</a:t>
            </a:r>
            <a:r>
              <a:rPr lang="en-US" b="1" dirty="0">
                <a:solidFill>
                  <a:schemeClr val="accent6">
                    <a:lumMod val="75000"/>
                  </a:schemeClr>
                </a:solidFill>
              </a:rPr>
              <a:t> or exactly xyz (but not </a:t>
            </a:r>
            <a:r>
              <a:rPr lang="en-US" b="1" dirty="0" err="1">
                <a:solidFill>
                  <a:schemeClr val="accent6">
                    <a:lumMod val="75000"/>
                  </a:schemeClr>
                </a:solidFill>
              </a:rPr>
              <a:t>abcxyz</a:t>
            </a:r>
            <a:r>
              <a:rPr lang="en-US" b="1" dirty="0">
                <a:solidFill>
                  <a:schemeClr val="accent6">
                    <a:lumMod val="75000"/>
                  </a:schemeClr>
                </a:solidFill>
              </a:rPr>
              <a:t> or a or y, and so on).</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207</a:t>
            </a:fld>
            <a:endParaRPr lang="en-IN" dirty="0"/>
          </a:p>
        </p:txBody>
      </p:sp>
    </p:spTree>
    <p:extLst>
      <p:ext uri="{BB962C8B-B14F-4D97-AF65-F5344CB8AC3E}">
        <p14:creationId xmlns:p14="http://schemas.microsoft.com/office/powerpoint/2010/main" val="157476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Validating against a regular expression</a:t>
            </a:r>
          </a:p>
          <a:p>
            <a:endParaRPr lang="en-US" dirty="0"/>
          </a:p>
          <a:p>
            <a:r>
              <a:rPr lang="en-US" b="1" dirty="0"/>
              <a:t>URL input pattern:</a:t>
            </a:r>
          </a:p>
          <a:p>
            <a:r>
              <a:rPr lang="en-US" dirty="0"/>
              <a:t>&lt;input type="</a:t>
            </a:r>
            <a:r>
              <a:rPr lang="en-US" dirty="0" err="1"/>
              <a:t>url</a:t>
            </a:r>
            <a:r>
              <a:rPr lang="en-US" dirty="0"/>
              <a:t>" </a:t>
            </a:r>
            <a:r>
              <a:rPr lang="en-US" dirty="0">
                <a:solidFill>
                  <a:schemeClr val="accent6">
                    <a:lumMod val="75000"/>
                  </a:schemeClr>
                </a:solidFill>
              </a:rPr>
              <a:t>pattern="https?://.+“&gt;</a:t>
            </a:r>
          </a:p>
          <a:p>
            <a:r>
              <a:rPr lang="en-US" b="1" dirty="0"/>
              <a:t>IPv4 Address input pattern:</a:t>
            </a:r>
          </a:p>
          <a:p>
            <a:r>
              <a:rPr lang="en-US" dirty="0"/>
              <a:t>&lt;</a:t>
            </a:r>
            <a:r>
              <a:rPr lang="en-US" dirty="0" err="1"/>
              <a:t>nput</a:t>
            </a:r>
            <a:r>
              <a:rPr lang="en-US" dirty="0"/>
              <a:t> type="text" </a:t>
            </a:r>
            <a:r>
              <a:rPr lang="en-US" dirty="0">
                <a:solidFill>
                  <a:schemeClr val="accent6">
                    <a:lumMod val="75000"/>
                  </a:schemeClr>
                </a:solidFill>
              </a:rPr>
              <a:t>pattern="\d{1,3}\.\d{1,3}\.\d{1,3}\.\d{1,3}“&gt;</a:t>
            </a:r>
          </a:p>
          <a:p>
            <a:r>
              <a:rPr lang="en-US" b="1" dirty="0"/>
              <a:t>Date input pattern (</a:t>
            </a:r>
            <a:r>
              <a:rPr lang="en-US" b="1" dirty="0" err="1"/>
              <a:t>dd</a:t>
            </a:r>
            <a:r>
              <a:rPr lang="en-US" b="1" dirty="0"/>
              <a:t>/mm/</a:t>
            </a:r>
            <a:r>
              <a:rPr lang="en-US" b="1" dirty="0" err="1"/>
              <a:t>yyyy</a:t>
            </a:r>
            <a:r>
              <a:rPr lang="en-US" b="1" dirty="0"/>
              <a:t> or mm/</a:t>
            </a:r>
            <a:r>
              <a:rPr lang="en-US" b="1" dirty="0" err="1"/>
              <a:t>dd</a:t>
            </a:r>
            <a:r>
              <a:rPr lang="en-US" b="1" dirty="0"/>
              <a:t>/</a:t>
            </a:r>
            <a:r>
              <a:rPr lang="en-US" b="1" dirty="0" err="1"/>
              <a:t>yyyy</a:t>
            </a:r>
            <a:r>
              <a:rPr lang="en-US" b="1" dirty="0"/>
              <a:t>):</a:t>
            </a:r>
          </a:p>
          <a:p>
            <a:r>
              <a:rPr lang="en-US" dirty="0"/>
              <a:t>&lt;input type="text</a:t>
            </a:r>
            <a:r>
              <a:rPr lang="en-US" dirty="0">
                <a:solidFill>
                  <a:schemeClr val="tx1"/>
                </a:solidFill>
              </a:rPr>
              <a:t>"</a:t>
            </a:r>
            <a:r>
              <a:rPr lang="en-US" dirty="0">
                <a:solidFill>
                  <a:schemeClr val="accent6"/>
                </a:solidFill>
              </a:rPr>
              <a:t> </a:t>
            </a:r>
            <a:r>
              <a:rPr lang="en-US" dirty="0">
                <a:solidFill>
                  <a:schemeClr val="accent6">
                    <a:lumMod val="75000"/>
                  </a:schemeClr>
                </a:solidFill>
              </a:rPr>
              <a:t>pattern="\d{1,2}/\d{1,2}/\d{4}“&gt;</a:t>
            </a:r>
          </a:p>
          <a:p>
            <a:r>
              <a:rPr lang="en-US" b="1" dirty="0"/>
              <a:t>Price input pattern:</a:t>
            </a:r>
          </a:p>
          <a:p>
            <a:r>
              <a:rPr lang="en-US" dirty="0"/>
              <a:t>&lt;input type="text" </a:t>
            </a:r>
            <a:r>
              <a:rPr lang="en-US" dirty="0">
                <a:solidFill>
                  <a:schemeClr val="accent6">
                    <a:lumMod val="75000"/>
                  </a:schemeClr>
                </a:solidFill>
              </a:rPr>
              <a:t>pattern="\d+(\.\d{2})?</a:t>
            </a:r>
            <a:r>
              <a:rPr lang="en-US" dirty="0"/>
              <a:t>“&gt;</a:t>
            </a:r>
          </a:p>
          <a:p>
            <a:r>
              <a:rPr lang="en-US" b="1" dirty="0"/>
              <a:t>Latitude/Longitude input pattern:</a:t>
            </a:r>
          </a:p>
          <a:p>
            <a:r>
              <a:rPr lang="en-US" dirty="0"/>
              <a:t>&lt;input type="text" </a:t>
            </a:r>
            <a:r>
              <a:rPr lang="en-US" dirty="0">
                <a:solidFill>
                  <a:schemeClr val="accent6">
                    <a:lumMod val="75000"/>
                  </a:schemeClr>
                </a:solidFill>
              </a:rPr>
              <a:t>pattern="-?\d{1,3}\.\d+“&gt;</a:t>
            </a:r>
          </a:p>
          <a:p>
            <a:endParaRPr lang="en-US" dirty="0"/>
          </a:p>
          <a:p>
            <a:r>
              <a:rPr lang="en-US" dirty="0"/>
              <a:t>To match a double-quote (") inside a pattern you can use the hex encoding \x22.</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208</a:t>
            </a:fld>
            <a:endParaRPr lang="en-IN" dirty="0"/>
          </a:p>
        </p:txBody>
      </p:sp>
    </p:spTree>
    <p:extLst>
      <p:ext uri="{BB962C8B-B14F-4D97-AF65-F5344CB8AC3E}">
        <p14:creationId xmlns:p14="http://schemas.microsoft.com/office/powerpoint/2010/main" val="262931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209</a:t>
            </a:fld>
            <a:endParaRPr lang="en-IN"/>
          </a:p>
        </p:txBody>
      </p:sp>
      <p:sp>
        <p:nvSpPr>
          <p:cNvPr id="3" name="Rectangle 2"/>
          <p:cNvSpPr/>
          <p:nvPr/>
        </p:nvSpPr>
        <p:spPr>
          <a:xfrm>
            <a:off x="1815395" y="1644373"/>
            <a:ext cx="8911415" cy="2800767"/>
          </a:xfrm>
          <a:prstGeom prst="rect">
            <a:avLst/>
          </a:prstGeom>
          <a:noFill/>
        </p:spPr>
        <p:txBody>
          <a:bodyPr wrap="none" lIns="91440" tIns="45720" rIns="91440" bIns="45720">
            <a:spAutoFit/>
          </a:bodyPr>
          <a:lstStyle/>
          <a:p>
            <a:pPr algn="ct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a:p>
            <a:pPr algn="ctr"/>
            <a:r>
              <a:rPr 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Happy Learning…</a:t>
            </a:r>
            <a:endPar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512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Although it can also display the other types of content by using different types of plugins or extensions. such as:</a:t>
            </a:r>
          </a:p>
          <a:p>
            <a:endParaRPr lang="en-US" dirty="0"/>
          </a:p>
          <a:p>
            <a:r>
              <a:rPr lang="en-US" dirty="0"/>
              <a:t>    Internet Explorer uses Trident</a:t>
            </a:r>
          </a:p>
          <a:p>
            <a:r>
              <a:rPr lang="en-US" dirty="0"/>
              <a:t>    Chrome &amp; Opera 15+ use Blink</a:t>
            </a:r>
          </a:p>
          <a:p>
            <a:r>
              <a:rPr lang="en-US" dirty="0"/>
              <a:t>    Chrome (iPhone) &amp; Safari use </a:t>
            </a:r>
            <a:r>
              <a:rPr lang="en-US" dirty="0" err="1"/>
              <a:t>Webkit</a:t>
            </a:r>
            <a:endParaRPr lang="en-US" dirty="0"/>
          </a:p>
          <a:p>
            <a:r>
              <a:rPr lang="en-US" dirty="0"/>
              <a:t>    Firefox &amp; other Mozilla browsers use Gecko</a:t>
            </a:r>
          </a:p>
          <a:p>
            <a:endParaRPr lang="en-US" dirty="0"/>
          </a:p>
          <a:p>
            <a:r>
              <a:rPr lang="en-US" b="1" dirty="0"/>
              <a:t>Networking:</a:t>
            </a:r>
            <a:r>
              <a:rPr lang="en-US" dirty="0"/>
              <a:t> It retrieves the URLs by using internet protocols like HTTP or FTP. It is responsible for maintaining all aspects of Internet communication and security. Furthermore, it may be used to cache a retrieved document to reduce network traffic.</a:t>
            </a:r>
          </a:p>
          <a:p>
            <a:r>
              <a:rPr lang="en-US" b="1" dirty="0"/>
              <a:t>JavaScript Interpreter: </a:t>
            </a:r>
            <a:r>
              <a:rPr lang="en-US" dirty="0"/>
              <a:t>As the name suggests, JavaScript Interpreter translates and executes the JavaScript code, which is included in a website. The translated results are sent to the rendering engine to display results on the device screen.</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dirty="0"/>
          </a:p>
        </p:txBody>
      </p:sp>
    </p:spTree>
    <p:extLst>
      <p:ext uri="{BB962C8B-B14F-4D97-AF65-F5344CB8AC3E}">
        <p14:creationId xmlns:p14="http://schemas.microsoft.com/office/powerpoint/2010/main" val="318478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t>UI Backend: </a:t>
            </a:r>
            <a:r>
              <a:rPr lang="en-US" sz="2000" dirty="0"/>
              <a:t>It is used to draw basic combo boxes and Windows (widgets). It specifies a generic interface, which is not platform-specific.</a:t>
            </a:r>
          </a:p>
          <a:p>
            <a:r>
              <a:rPr lang="en-US" sz="2000" b="1" dirty="0"/>
              <a:t>Data Storage: </a:t>
            </a:r>
            <a:r>
              <a:rPr lang="en-US" sz="2000" dirty="0"/>
              <a:t>The data storage is a persistence layer that is used by the browser to store all sorts of information locally, like cookies. A browser also supports different storage mechanisms such as </a:t>
            </a:r>
            <a:r>
              <a:rPr lang="en-US" sz="2000" dirty="0" err="1"/>
              <a:t>IndexedDB</a:t>
            </a:r>
            <a:r>
              <a:rPr lang="en-US" sz="2000" dirty="0"/>
              <a:t>, </a:t>
            </a:r>
            <a:r>
              <a:rPr lang="en-US" sz="2000" dirty="0" err="1"/>
              <a:t>WebSQL</a:t>
            </a:r>
            <a:r>
              <a:rPr lang="en-US" sz="2000" dirty="0"/>
              <a:t>, </a:t>
            </a:r>
            <a:r>
              <a:rPr lang="en-US" sz="2000" dirty="0" err="1"/>
              <a:t>localStorage</a:t>
            </a:r>
            <a:r>
              <a:rPr lang="en-US" sz="2000" dirty="0"/>
              <a:t>, and </a:t>
            </a:r>
            <a:r>
              <a:rPr lang="en-US" sz="2000" dirty="0" err="1"/>
              <a:t>FileSystem</a:t>
            </a:r>
            <a:r>
              <a:rPr lang="en-US" sz="2000" dirty="0"/>
              <a:t>. It is a database stored on the local drive of your computer where the browser is installed. It handles user data like cache, bookmarks, cookies, and preferences.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dirty="0"/>
          </a:p>
        </p:txBody>
      </p:sp>
    </p:spTree>
    <p:extLst>
      <p:ext uri="{BB962C8B-B14F-4D97-AF65-F5344CB8AC3E}">
        <p14:creationId xmlns:p14="http://schemas.microsoft.com/office/powerpoint/2010/main" val="4992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23</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273" y="817123"/>
            <a:ext cx="7191476" cy="5165388"/>
          </a:xfrm>
          <a:prstGeom prst="rect">
            <a:avLst/>
          </a:prstGeom>
        </p:spPr>
      </p:pic>
    </p:spTree>
    <p:extLst>
      <p:ext uri="{BB962C8B-B14F-4D97-AF65-F5344CB8AC3E}">
        <p14:creationId xmlns:p14="http://schemas.microsoft.com/office/powerpoint/2010/main" val="128785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a browser work?</a:t>
            </a:r>
            <a:endParaRPr lang="en-US" dirty="0"/>
          </a:p>
        </p:txBody>
      </p:sp>
      <p:sp>
        <p:nvSpPr>
          <p:cNvPr id="3" name="Content Placeholder 2"/>
          <p:cNvSpPr>
            <a:spLocks noGrp="1"/>
          </p:cNvSpPr>
          <p:nvPr>
            <p:ph idx="1"/>
          </p:nvPr>
        </p:nvSpPr>
        <p:spPr>
          <a:xfrm>
            <a:off x="3603009" y="864107"/>
            <a:ext cx="8011236" cy="5565875"/>
          </a:xfrm>
        </p:spPr>
        <p:txBody>
          <a:bodyPr>
            <a:normAutofit fontScale="70000" lnSpcReduction="20000"/>
          </a:bodyPr>
          <a:lstStyle/>
          <a:p>
            <a:r>
              <a:rPr lang="en-US" sz="2700" dirty="0"/>
              <a:t>When a user enters a web address or URL in the search bar like javatpoint.com, the request is passed to a </a:t>
            </a:r>
            <a:r>
              <a:rPr lang="en-US" sz="2700" b="1" dirty="0"/>
              <a:t>domain name servers</a:t>
            </a:r>
            <a:r>
              <a:rPr lang="en-US" sz="2700" dirty="0"/>
              <a:t> (DNS). All of these requests are routed via several routers and switches.</a:t>
            </a:r>
          </a:p>
          <a:p>
            <a:endParaRPr lang="en-US" sz="2700" dirty="0"/>
          </a:p>
          <a:p>
            <a:r>
              <a:rPr lang="en-US" sz="2700" dirty="0"/>
              <a:t>The domain name servers hold a list of system names and their corresponding IP addresses. Thus, when you type something in the browser search bar, it gets converted into a number that determines the computers to which the search results are to be displayed.</a:t>
            </a:r>
          </a:p>
          <a:p>
            <a:endParaRPr lang="en-US" sz="2700" dirty="0"/>
          </a:p>
          <a:p>
            <a:r>
              <a:rPr lang="en-US" sz="2700" dirty="0"/>
              <a:t>The browser acts as a part of the client-server model. A browser is a client program that sends the request to the server in response to the user search queries by using Hypertext Transfer Protocol or HTTP. When the server receives the request, it collects information about the requested document and forwards the information back to the browser. </a:t>
            </a:r>
          </a:p>
          <a:p>
            <a:pPr marL="0" indent="0">
              <a:buNone/>
            </a:pPr>
            <a:endParaRPr lang="en-US" sz="2700" dirty="0"/>
          </a:p>
          <a:p>
            <a:r>
              <a:rPr lang="en-US" sz="2700" dirty="0"/>
              <a:t>Thereafter, the browser translates and displays the information on the user device.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dirty="0"/>
          </a:p>
        </p:txBody>
      </p:sp>
    </p:spTree>
    <p:extLst>
      <p:ext uri="{BB962C8B-B14F-4D97-AF65-F5344CB8AC3E}">
        <p14:creationId xmlns:p14="http://schemas.microsoft.com/office/powerpoint/2010/main" val="325080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 HTTP request and Response Model 	</a:t>
            </a:r>
            <a:br>
              <a:rPr lang="en-US" dirty="0"/>
            </a:br>
            <a:endParaRPr lang="en-US" dirty="0"/>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HTTP means </a:t>
            </a:r>
            <a:r>
              <a:rPr lang="en-US" dirty="0" err="1">
                <a:solidFill>
                  <a:schemeClr val="tx1"/>
                </a:solidFill>
                <a:latin typeface="Times New Roman" panose="02020603050405020304" pitchFamily="18" charset="0"/>
                <a:cs typeface="Times New Roman" panose="02020603050405020304" pitchFamily="18" charset="0"/>
              </a:rPr>
              <a:t>HyperText</a:t>
            </a:r>
            <a:r>
              <a:rPr lang="en-US" dirty="0">
                <a:solidFill>
                  <a:schemeClr val="tx1"/>
                </a:solidFill>
                <a:latin typeface="Times New Roman" panose="02020603050405020304" pitchFamily="18" charset="0"/>
                <a:cs typeface="Times New Roman" panose="02020603050405020304" pitchFamily="18" charset="0"/>
              </a:rPr>
              <a:t> Transfer Protocol. </a:t>
            </a:r>
          </a:p>
          <a:p>
            <a:r>
              <a:rPr lang="en-US" dirty="0">
                <a:solidFill>
                  <a:schemeClr val="tx1"/>
                </a:solidFill>
                <a:latin typeface="Times New Roman" panose="02020603050405020304" pitchFamily="18" charset="0"/>
                <a:cs typeface="Times New Roman" panose="02020603050405020304" pitchFamily="18" charset="0"/>
              </a:rPr>
              <a:t>HTTP is used by the World Wide Web and this protocol.</a:t>
            </a:r>
          </a:p>
          <a:p>
            <a:r>
              <a:rPr lang="en-US" dirty="0">
                <a:solidFill>
                  <a:schemeClr val="tx1"/>
                </a:solidFill>
                <a:latin typeface="Times New Roman" panose="02020603050405020304" pitchFamily="18" charset="0"/>
                <a:cs typeface="Times New Roman" panose="02020603050405020304" pitchFamily="18" charset="0"/>
              </a:rPr>
              <a:t>defines how messages are formatted and transmitted, and what actions Web servers and browsers should take in response to various commands.</a:t>
            </a:r>
          </a:p>
          <a:p>
            <a:r>
              <a:rPr lang="en-US" dirty="0">
                <a:solidFill>
                  <a:schemeClr val="tx1"/>
                </a:solidFill>
                <a:latin typeface="Times New Roman" panose="02020603050405020304" pitchFamily="18" charset="0"/>
                <a:cs typeface="Times New Roman" panose="02020603050405020304" pitchFamily="18" charset="0"/>
              </a:rPr>
              <a:t>when you enter a URL in your browser, this actually sends an HTTP command to the Web server directing it to fetch and transmit the requested Web page.</a:t>
            </a:r>
          </a:p>
          <a:p>
            <a:r>
              <a:rPr lang="en-IN" dirty="0">
                <a:solidFill>
                  <a:schemeClr val="tx1"/>
                </a:solidFill>
                <a:latin typeface="Times New Roman" panose="02020603050405020304" pitchFamily="18" charset="0"/>
                <a:cs typeface="Times New Roman" panose="02020603050405020304" pitchFamily="18" charset="0"/>
              </a:rPr>
              <a:t>stateless protocol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dirty="0"/>
          </a:p>
        </p:txBody>
      </p:sp>
    </p:spTree>
    <p:extLst>
      <p:ext uri="{BB962C8B-B14F-4D97-AF65-F5344CB8AC3E}">
        <p14:creationId xmlns:p14="http://schemas.microsoft.com/office/powerpoint/2010/main" val="21769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Basic Features</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tx1"/>
                </a:solidFill>
                <a:latin typeface="Times New Roman" panose="02020603050405020304" pitchFamily="18" charset="0"/>
                <a:cs typeface="Times New Roman" panose="02020603050405020304" pitchFamily="18" charset="0"/>
              </a:rPr>
              <a:t>There are three basic features that make HTTP a simple but powerful protocol:</a:t>
            </a:r>
          </a:p>
          <a:p>
            <a:r>
              <a:rPr lang="en-US" b="1" dirty="0">
                <a:solidFill>
                  <a:schemeClr val="tx1"/>
                </a:solidFill>
                <a:latin typeface="Times New Roman" panose="02020603050405020304" pitchFamily="18" charset="0"/>
                <a:cs typeface="Times New Roman" panose="02020603050405020304" pitchFamily="18" charset="0"/>
              </a:rPr>
              <a:t>    HTTP is connectionless: </a:t>
            </a:r>
            <a:r>
              <a:rPr lang="en-US" dirty="0">
                <a:solidFill>
                  <a:schemeClr val="tx1"/>
                </a:solidFill>
                <a:latin typeface="Times New Roman" panose="02020603050405020304" pitchFamily="18" charset="0"/>
                <a:cs typeface="Times New Roman" panose="02020603050405020304" pitchFamily="18" charset="0"/>
              </a:rPr>
              <a:t>The HTTP client, i.e., a browser initiates an HTTP request and after a request is made, the client waits for the response. The server processes the request and sends a response back after which client disconnect the connection. So client and server knows about each other during current request and response only. Further requests are made on new connection like client and server are new to each other.</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    HTTP is media independent: </a:t>
            </a:r>
            <a:r>
              <a:rPr lang="en-US" dirty="0">
                <a:solidFill>
                  <a:schemeClr val="tx1"/>
                </a:solidFill>
                <a:latin typeface="Times New Roman" panose="02020603050405020304" pitchFamily="18" charset="0"/>
                <a:cs typeface="Times New Roman" panose="02020603050405020304" pitchFamily="18" charset="0"/>
              </a:rPr>
              <a:t>It means, any type of data can be sent by HTTP as long as both the client and the server know how to handle the data content. It is required for the client as well as the server to specify the content type using appropriate MIME-type.</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    HTTP is stateless: </a:t>
            </a:r>
            <a:r>
              <a:rPr lang="en-US" dirty="0">
                <a:solidFill>
                  <a:schemeClr val="tx1"/>
                </a:solidFill>
                <a:latin typeface="Times New Roman" panose="02020603050405020304" pitchFamily="18" charset="0"/>
                <a:cs typeface="Times New Roman" panose="02020603050405020304" pitchFamily="18" charset="0"/>
              </a:rPr>
              <a:t>As mentioned above, HTTP is connectionless and it is a direct result of HTTP being a stateless protocol. The server and client are aware of each other only during a current request. Afterwards, both of them forget about each other. Due to this nature of the protocol, neither the client nor the browser can retain information between different requests across the web pages.</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26</a:t>
            </a:fld>
            <a:endParaRPr lang="en-IN" dirty="0"/>
          </a:p>
        </p:txBody>
      </p:sp>
    </p:spTree>
    <p:extLst>
      <p:ext uri="{BB962C8B-B14F-4D97-AF65-F5344CB8AC3E}">
        <p14:creationId xmlns:p14="http://schemas.microsoft.com/office/powerpoint/2010/main" val="244608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Architecture</a:t>
            </a:r>
            <a:br>
              <a:rPr lang="en-US" dirty="0"/>
            </a:br>
            <a:endParaRPr lang="en-US" dirty="0"/>
          </a:p>
        </p:txBody>
      </p:sp>
      <p:sp>
        <p:nvSpPr>
          <p:cNvPr id="3" name="Content Placeholder 2"/>
          <p:cNvSpPr>
            <a:spLocks noGrp="1"/>
          </p:cNvSpPr>
          <p:nvPr>
            <p:ph idx="1"/>
          </p:nvPr>
        </p:nvSpPr>
        <p:spPr/>
        <p:txBody>
          <a:bodyPr/>
          <a:lstStyle/>
          <a:p>
            <a:r>
              <a:rPr lang="en-US" sz="1600" dirty="0"/>
              <a:t>HTTP/1.0 uses a new connection for each request/response exchange, where as HTTP/1.1 connection may be used for one or more request/response exchanges.</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997" y="2381325"/>
            <a:ext cx="3914775" cy="4340149"/>
          </a:xfrm>
          <a:prstGeom prst="rect">
            <a:avLst/>
          </a:prstGeom>
        </p:spPr>
      </p:pic>
    </p:spTree>
    <p:extLst>
      <p:ext uri="{BB962C8B-B14F-4D97-AF65-F5344CB8AC3E}">
        <p14:creationId xmlns:p14="http://schemas.microsoft.com/office/powerpoint/2010/main" val="185542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Method</a:t>
            </a:r>
          </a:p>
        </p:txBody>
      </p:sp>
      <p:sp>
        <p:nvSpPr>
          <p:cNvPr id="3" name="Content Placeholder 2"/>
          <p:cNvSpPr>
            <a:spLocks noGrp="1"/>
          </p:cNvSpPr>
          <p:nvPr>
            <p:ph idx="1"/>
          </p:nvPr>
        </p:nvSpPr>
        <p:spPr/>
        <p:txBody>
          <a:bodyPr>
            <a:normAutofit fontScale="92500" lnSpcReduction="10000"/>
          </a:bodyPr>
          <a:lstStyle/>
          <a:p>
            <a:r>
              <a:rPr lang="en-US" dirty="0"/>
              <a:t>The HTTP protocol is a request/response protocol based on the client/server based architecture where web browsers, robots and search engines, etc. act like HTTP clients, and the Web server acts as a server.</a:t>
            </a:r>
          </a:p>
          <a:p>
            <a:r>
              <a:rPr lang="en-US" dirty="0"/>
              <a:t>Request message:</a:t>
            </a:r>
          </a:p>
          <a:p>
            <a:pPr marL="457200" indent="-117475">
              <a:buNone/>
            </a:pPr>
            <a:r>
              <a:rPr lang="en-US" dirty="0">
                <a:solidFill>
                  <a:schemeClr val="accent6">
                    <a:lumMod val="50000"/>
                  </a:schemeClr>
                </a:solidFill>
              </a:rPr>
              <a:t>GET /guide/index.html HTTP/1.1</a:t>
            </a:r>
          </a:p>
          <a:p>
            <a:pPr marL="457200" indent="-117475">
              <a:buNone/>
            </a:pPr>
            <a:r>
              <a:rPr lang="en-US" dirty="0">
                <a:solidFill>
                  <a:schemeClr val="accent6">
                    <a:lumMod val="50000"/>
                  </a:schemeClr>
                </a:solidFill>
              </a:rPr>
              <a:t>Host: www.xxxx.com</a:t>
            </a:r>
          </a:p>
          <a:p>
            <a:pPr marL="457200" indent="-117475">
              <a:buNone/>
            </a:pPr>
            <a:r>
              <a:rPr lang="en-US" dirty="0">
                <a:solidFill>
                  <a:schemeClr val="accent6">
                    <a:lumMod val="50000"/>
                  </a:schemeClr>
                </a:solidFill>
              </a:rPr>
              <a:t>Accept: image/gif, image/jpeg, */*</a:t>
            </a:r>
          </a:p>
          <a:p>
            <a:pPr marL="457200" indent="-117475">
              <a:buNone/>
            </a:pPr>
            <a:r>
              <a:rPr lang="en-US" dirty="0">
                <a:solidFill>
                  <a:schemeClr val="accent6">
                    <a:lumMod val="50000"/>
                  </a:schemeClr>
                </a:solidFill>
              </a:rPr>
              <a:t>Accept-Language: </a:t>
            </a:r>
            <a:r>
              <a:rPr lang="en-US" dirty="0" err="1">
                <a:solidFill>
                  <a:schemeClr val="accent6">
                    <a:lumMod val="50000"/>
                  </a:schemeClr>
                </a:solidFill>
              </a:rPr>
              <a:t>en</a:t>
            </a:r>
            <a:r>
              <a:rPr lang="en-US" dirty="0">
                <a:solidFill>
                  <a:schemeClr val="accent6">
                    <a:lumMod val="50000"/>
                  </a:schemeClr>
                </a:solidFill>
              </a:rPr>
              <a:t>-us</a:t>
            </a:r>
          </a:p>
          <a:p>
            <a:pPr marL="457200" indent="-117475">
              <a:buNone/>
            </a:pPr>
            <a:r>
              <a:rPr lang="en-US" dirty="0">
                <a:solidFill>
                  <a:schemeClr val="accent6">
                    <a:lumMod val="50000"/>
                  </a:schemeClr>
                </a:solidFill>
              </a:rPr>
              <a:t>Accept-Encoding: </a:t>
            </a:r>
            <a:r>
              <a:rPr lang="en-US" dirty="0" err="1">
                <a:solidFill>
                  <a:schemeClr val="accent6">
                    <a:lumMod val="50000"/>
                  </a:schemeClr>
                </a:solidFill>
              </a:rPr>
              <a:t>gzip</a:t>
            </a:r>
            <a:r>
              <a:rPr lang="en-US" dirty="0">
                <a:solidFill>
                  <a:schemeClr val="accent6">
                    <a:lumMod val="50000"/>
                  </a:schemeClr>
                </a:solidFill>
              </a:rPr>
              <a:t>, deflate</a:t>
            </a:r>
          </a:p>
          <a:p>
            <a:pPr marL="457200" indent="-117475">
              <a:buNone/>
            </a:pPr>
            <a:r>
              <a:rPr lang="en-US" dirty="0">
                <a:solidFill>
                  <a:schemeClr val="accent6">
                    <a:lumMod val="50000"/>
                  </a:schemeClr>
                </a:solidFill>
              </a:rPr>
              <a:t>User-Agent: Mozilla/4.0 (compatible; MSIE</a:t>
            </a:r>
          </a:p>
          <a:p>
            <a:pPr marL="457200" indent="-117475">
              <a:buNone/>
            </a:pPr>
            <a:r>
              <a:rPr lang="en-US" dirty="0">
                <a:solidFill>
                  <a:schemeClr val="accent6">
                    <a:lumMod val="50000"/>
                  </a:schemeClr>
                </a:solidFill>
              </a:rPr>
              <a:t>6.0; Windows NT 5.1)</a:t>
            </a:r>
          </a:p>
          <a:p>
            <a:pPr marL="457200" indent="-117475">
              <a:buNone/>
            </a:pPr>
            <a:r>
              <a:rPr lang="en-US" dirty="0">
                <a:solidFill>
                  <a:schemeClr val="accent6">
                    <a:lumMod val="50000"/>
                  </a:schemeClr>
                </a:solidFill>
              </a:rPr>
              <a:t>(blank line)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extLst>
      <p:ext uri="{BB962C8B-B14F-4D97-AF65-F5344CB8AC3E}">
        <p14:creationId xmlns:p14="http://schemas.microsoft.com/office/powerpoint/2010/main" val="172061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 Methods</a:t>
            </a:r>
            <a:endParaRPr lang="en-US" dirty="0"/>
          </a:p>
        </p:txBody>
      </p:sp>
      <p:sp>
        <p:nvSpPr>
          <p:cNvPr id="3" name="Content Placeholder 2"/>
          <p:cNvSpPr>
            <a:spLocks noGrp="1"/>
          </p:cNvSpPr>
          <p:nvPr>
            <p:ph idx="1"/>
          </p:nvPr>
        </p:nvSpPr>
        <p:spPr/>
        <p:txBody>
          <a:bodyPr/>
          <a:lstStyle/>
          <a:p>
            <a:r>
              <a:rPr lang="en-US" dirty="0">
                <a:solidFill>
                  <a:schemeClr val="tx1"/>
                </a:solidFill>
              </a:rPr>
              <a:t>GET</a:t>
            </a:r>
          </a:p>
          <a:p>
            <a:r>
              <a:rPr lang="en-US" dirty="0">
                <a:solidFill>
                  <a:schemeClr val="tx1"/>
                </a:solidFill>
              </a:rPr>
              <a:t>POST</a:t>
            </a:r>
          </a:p>
          <a:p>
            <a:r>
              <a:rPr lang="en-US" dirty="0">
                <a:solidFill>
                  <a:schemeClr val="tx1"/>
                </a:solidFill>
              </a:rPr>
              <a:t>PUT</a:t>
            </a:r>
          </a:p>
          <a:p>
            <a:r>
              <a:rPr lang="en-US" dirty="0">
                <a:solidFill>
                  <a:schemeClr val="tx1"/>
                </a:solidFill>
              </a:rPr>
              <a:t>HEAD</a:t>
            </a:r>
          </a:p>
          <a:p>
            <a:r>
              <a:rPr lang="en-US" dirty="0">
                <a:solidFill>
                  <a:schemeClr val="tx1"/>
                </a:solidFill>
              </a:rPr>
              <a:t>DELETE</a:t>
            </a:r>
          </a:p>
          <a:p>
            <a:r>
              <a:rPr lang="en-US" dirty="0">
                <a:solidFill>
                  <a:schemeClr val="tx1"/>
                </a:solidFill>
              </a:rPr>
              <a:t>OPTIONS</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spTree>
    <p:extLst>
      <p:ext uri="{BB962C8B-B14F-4D97-AF65-F5344CB8AC3E}">
        <p14:creationId xmlns:p14="http://schemas.microsoft.com/office/powerpoint/2010/main" val="339913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 Mapping</a:t>
            </a:r>
          </a:p>
        </p:txBody>
      </p:sp>
      <p:sp>
        <p:nvSpPr>
          <p:cNvPr id="3" name="Content Placeholder 2"/>
          <p:cNvSpPr>
            <a:spLocks noGrp="1"/>
          </p:cNvSpPr>
          <p:nvPr>
            <p:ph idx="1"/>
          </p:nvPr>
        </p:nvSpPr>
        <p:spPr/>
        <p:txBody>
          <a:bodyPr/>
          <a:lstStyle/>
          <a:p>
            <a:endParaRPr lang="en-US" b="1" dirty="0"/>
          </a:p>
          <a:p>
            <a:endParaRPr lang="en-US" b="1" dirty="0"/>
          </a:p>
          <a:p>
            <a:endParaRPr lang="en-US" b="1" dirty="0"/>
          </a:p>
          <a:p>
            <a:r>
              <a:rPr lang="en-US" b="1" dirty="0"/>
              <a:t>CO1: Understand various web servers and HTTP request response method. (Understand) </a:t>
            </a:r>
            <a:endParaRPr lang="en-US" dirty="0"/>
          </a:p>
          <a:p>
            <a:endParaRPr lang="en-US" b="1" dirty="0"/>
          </a:p>
          <a:p>
            <a:r>
              <a:rPr lang="en-US" b="1" dirty="0"/>
              <a:t>CO2: Select various HTML 4, HTML 5 and CSS 3 tags to create an interactive pages. (Apply) </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dirty="0"/>
          </a:p>
        </p:txBody>
      </p:sp>
    </p:spTree>
    <p:extLst>
      <p:ext uri="{BB962C8B-B14F-4D97-AF65-F5344CB8AC3E}">
        <p14:creationId xmlns:p14="http://schemas.microsoft.com/office/powerpoint/2010/main" val="190105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Get Method</a:t>
            </a:r>
            <a:endParaRPr lang="en-US" dirty="0"/>
          </a:p>
        </p:txBody>
      </p:sp>
      <p:sp>
        <p:nvSpPr>
          <p:cNvPr id="3" name="Content Placeholder 2"/>
          <p:cNvSpPr>
            <a:spLocks noGrp="1"/>
          </p:cNvSpPr>
          <p:nvPr>
            <p:ph idx="1"/>
          </p:nvPr>
        </p:nvSpPr>
        <p:spPr/>
        <p:txBody>
          <a:bodyPr/>
          <a:lstStyle/>
          <a:p>
            <a:r>
              <a:rPr lang="en-IN" b="1" dirty="0">
                <a:solidFill>
                  <a:schemeClr val="tx1"/>
                </a:solidFill>
              </a:rPr>
              <a:t>GET Method</a:t>
            </a:r>
          </a:p>
          <a:p>
            <a:pPr lvl="1"/>
            <a:r>
              <a:rPr lang="en-US" b="1" dirty="0">
                <a:solidFill>
                  <a:schemeClr val="tx1"/>
                </a:solidFill>
              </a:rPr>
              <a:t>used to request data from a specified resource.</a:t>
            </a:r>
          </a:p>
          <a:p>
            <a:pPr lvl="1"/>
            <a:r>
              <a:rPr lang="en-US" dirty="0">
                <a:solidFill>
                  <a:schemeClr val="tx1"/>
                </a:solidFill>
              </a:rPr>
              <a:t>query string (name/value pairs) is sent in the URL of a GET request</a:t>
            </a:r>
          </a:p>
          <a:p>
            <a:pPr lvl="1"/>
            <a:r>
              <a:rPr lang="en-IN" dirty="0">
                <a:solidFill>
                  <a:schemeClr val="tx1"/>
                </a:solidFill>
              </a:rPr>
              <a:t>/test/demo_form.php?name1=kamal&amp;name2=</a:t>
            </a:r>
            <a:r>
              <a:rPr lang="en-IN" dirty="0" err="1">
                <a:solidFill>
                  <a:schemeClr val="tx1"/>
                </a:solidFill>
              </a:rPr>
              <a:t>nisha</a:t>
            </a:r>
            <a:endParaRPr lang="en-IN" dirty="0">
              <a:solidFill>
                <a:schemeClr val="tx1"/>
              </a:solidFill>
            </a:endParaRPr>
          </a:p>
          <a:p>
            <a:r>
              <a:rPr lang="en-US" dirty="0">
                <a:solidFill>
                  <a:schemeClr val="tx1"/>
                </a:solidFill>
              </a:rPr>
              <a:t>Notes</a:t>
            </a:r>
          </a:p>
          <a:p>
            <a:pPr lvl="1"/>
            <a:r>
              <a:rPr lang="en-US" dirty="0">
                <a:solidFill>
                  <a:schemeClr val="tx1"/>
                </a:solidFill>
              </a:rPr>
              <a:t>GET requests can be cached</a:t>
            </a:r>
          </a:p>
          <a:p>
            <a:pPr lvl="1"/>
            <a:r>
              <a:rPr lang="en-US" dirty="0">
                <a:solidFill>
                  <a:schemeClr val="tx1"/>
                </a:solidFill>
              </a:rPr>
              <a:t>GET requests remain in the browser history</a:t>
            </a:r>
          </a:p>
          <a:p>
            <a:pPr lvl="1"/>
            <a:r>
              <a:rPr lang="en-US" dirty="0">
                <a:solidFill>
                  <a:schemeClr val="tx1"/>
                </a:solidFill>
              </a:rPr>
              <a:t>GET requests can be bookmarked</a:t>
            </a:r>
          </a:p>
          <a:p>
            <a:pPr lvl="1"/>
            <a:r>
              <a:rPr lang="en-US" dirty="0">
                <a:solidFill>
                  <a:schemeClr val="tx1"/>
                </a:solidFill>
              </a:rPr>
              <a:t>GET requests should never be used when dealing with sensitive data</a:t>
            </a:r>
          </a:p>
          <a:p>
            <a:pPr lvl="1"/>
            <a:r>
              <a:rPr lang="en-US" dirty="0">
                <a:solidFill>
                  <a:schemeClr val="tx1"/>
                </a:solidFill>
              </a:rPr>
              <a:t>GET requests have length restrictions	</a:t>
            </a:r>
            <a:endParaRPr lang="en-IN"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extLst>
      <p:ext uri="{BB962C8B-B14F-4D97-AF65-F5344CB8AC3E}">
        <p14:creationId xmlns:p14="http://schemas.microsoft.com/office/powerpoint/2010/main" val="38212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 Method</a:t>
            </a:r>
            <a:endParaRPr lang="en-US" dirty="0"/>
          </a:p>
        </p:txBody>
      </p:sp>
      <p:sp>
        <p:nvSpPr>
          <p:cNvPr id="3" name="Content Placeholder 2"/>
          <p:cNvSpPr>
            <a:spLocks noGrp="1"/>
          </p:cNvSpPr>
          <p:nvPr>
            <p:ph idx="1"/>
          </p:nvPr>
        </p:nvSpPr>
        <p:spPr/>
        <p:txBody>
          <a:bodyPr/>
          <a:lstStyle/>
          <a:p>
            <a:pPr lvl="1"/>
            <a:r>
              <a:rPr lang="en-US" dirty="0">
                <a:solidFill>
                  <a:schemeClr val="tx1"/>
                </a:solidFill>
              </a:rPr>
              <a:t>used to send data to a server to create/update a resource.</a:t>
            </a:r>
          </a:p>
          <a:p>
            <a:pPr lvl="1"/>
            <a:r>
              <a:rPr lang="en-US" dirty="0">
                <a:solidFill>
                  <a:schemeClr val="tx1"/>
                </a:solidFill>
              </a:rPr>
              <a:t>data sent to the server with POST is stored in the request body of the HTTP request:</a:t>
            </a:r>
          </a:p>
          <a:p>
            <a:pPr lvl="1"/>
            <a:r>
              <a:rPr lang="en-US" dirty="0">
                <a:solidFill>
                  <a:schemeClr val="tx1"/>
                </a:solidFill>
              </a:rPr>
              <a:t>POST /test/</a:t>
            </a:r>
            <a:r>
              <a:rPr lang="en-US" dirty="0" err="1">
                <a:solidFill>
                  <a:schemeClr val="tx1"/>
                </a:solidFill>
              </a:rPr>
              <a:t>demo_form.php</a:t>
            </a:r>
            <a:r>
              <a:rPr lang="en-US" dirty="0">
                <a:solidFill>
                  <a:schemeClr val="tx1"/>
                </a:solidFill>
              </a:rPr>
              <a:t> HTTP/1.1</a:t>
            </a:r>
          </a:p>
          <a:p>
            <a:pPr lvl="1"/>
            <a:r>
              <a:rPr lang="en-US" dirty="0">
                <a:solidFill>
                  <a:schemeClr val="tx1"/>
                </a:solidFill>
              </a:rPr>
              <a:t>Host:w3schools.com?name1=value1&amp;name2=value2 </a:t>
            </a:r>
          </a:p>
          <a:p>
            <a:r>
              <a:rPr lang="en-US" dirty="0"/>
              <a:t>Notes</a:t>
            </a:r>
          </a:p>
          <a:p>
            <a:pPr lvl="1"/>
            <a:r>
              <a:rPr lang="en-US" dirty="0">
                <a:solidFill>
                  <a:schemeClr val="tx1"/>
                </a:solidFill>
              </a:rPr>
              <a:t>    POST requests are never cached</a:t>
            </a:r>
          </a:p>
          <a:p>
            <a:pPr lvl="1"/>
            <a:r>
              <a:rPr lang="en-US" dirty="0">
                <a:solidFill>
                  <a:schemeClr val="tx1"/>
                </a:solidFill>
              </a:rPr>
              <a:t>    POST requests do not remain in the browser history</a:t>
            </a:r>
          </a:p>
          <a:p>
            <a:pPr lvl="1"/>
            <a:r>
              <a:rPr lang="en-US" dirty="0">
                <a:solidFill>
                  <a:schemeClr val="tx1"/>
                </a:solidFill>
              </a:rPr>
              <a:t>    POST requests cannot be bookmarked</a:t>
            </a:r>
          </a:p>
          <a:p>
            <a:pPr lvl="1"/>
            <a:r>
              <a:rPr lang="en-US" dirty="0">
                <a:solidFill>
                  <a:schemeClr val="tx1"/>
                </a:solidFill>
              </a:rPr>
              <a:t>    POST requests have no restrictions on data length based o server configuration.</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extLst>
      <p:ext uri="{BB962C8B-B14F-4D97-AF65-F5344CB8AC3E}">
        <p14:creationId xmlns:p14="http://schemas.microsoft.com/office/powerpoint/2010/main" val="113614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Put method</a:t>
            </a:r>
            <a:br>
              <a:rPr lang="en-IN" dirty="0">
                <a:solidFill>
                  <a:schemeClr val="tx1"/>
                </a:solidFill>
              </a:rPr>
            </a:br>
            <a:endParaRPr lang="en-US" dirty="0"/>
          </a:p>
        </p:txBody>
      </p:sp>
      <p:sp>
        <p:nvSpPr>
          <p:cNvPr id="3" name="Content Placeholder 2"/>
          <p:cNvSpPr>
            <a:spLocks noGrp="1"/>
          </p:cNvSpPr>
          <p:nvPr>
            <p:ph idx="1"/>
          </p:nvPr>
        </p:nvSpPr>
        <p:spPr/>
        <p:txBody>
          <a:bodyPr/>
          <a:lstStyle/>
          <a:p>
            <a:r>
              <a:rPr lang="en-US" b="1" dirty="0">
                <a:solidFill>
                  <a:schemeClr val="tx1"/>
                </a:solidFill>
              </a:rPr>
              <a:t>PUT is used to send data to a server to create/update a resource.</a:t>
            </a:r>
            <a:endParaRPr lang="en-US" dirty="0">
              <a:solidFill>
                <a:schemeClr val="tx1"/>
              </a:solidFill>
            </a:endParaRPr>
          </a:p>
          <a:p>
            <a:r>
              <a:rPr lang="en-US" dirty="0">
                <a:solidFill>
                  <a:schemeClr val="tx1"/>
                </a:solidFill>
              </a:rPr>
              <a:t>The difference between POST and PUT is that PUT requests are idempotent. That is, calling the same PUT request multiple times will always produce the same result.</a:t>
            </a:r>
          </a:p>
          <a:p>
            <a:r>
              <a:rPr lang="en-US" dirty="0">
                <a:solidFill>
                  <a:schemeClr val="tx1"/>
                </a:solidFill>
              </a:rPr>
              <a:t> In contrast, calling a POST request repeatedly have side effects of creating the same resource multiple times.</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32</a:t>
            </a:fld>
            <a:endParaRPr lang="en-IN" dirty="0"/>
          </a:p>
        </p:txBody>
      </p:sp>
    </p:spTree>
    <p:extLst>
      <p:ext uri="{BB962C8B-B14F-4D97-AF65-F5344CB8AC3E}">
        <p14:creationId xmlns:p14="http://schemas.microsoft.com/office/powerpoint/2010/main" val="22086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solidFill>
                  <a:schemeClr val="tx1"/>
                </a:solidFill>
              </a:rPr>
              <a:t>HEAD Method:</a:t>
            </a:r>
          </a:p>
          <a:p>
            <a:r>
              <a:rPr lang="en-US" dirty="0">
                <a:solidFill>
                  <a:schemeClr val="tx1"/>
                </a:solidFill>
              </a:rPr>
              <a:t>HEAD is almost identical to GET, but without the response body.</a:t>
            </a:r>
          </a:p>
          <a:p>
            <a:r>
              <a:rPr lang="en-US" dirty="0">
                <a:solidFill>
                  <a:srgbClr val="000000"/>
                </a:solidFill>
              </a:rPr>
              <a:t>HEAD requests are useful for checking what a GET request will return before actually making a GET request - like before downloading a large file or response body.</a:t>
            </a:r>
            <a:endParaRPr lang="en-US" dirty="0">
              <a:solidFill>
                <a:schemeClr val="tx1"/>
              </a:solidFill>
            </a:endParaRPr>
          </a:p>
          <a:p>
            <a:r>
              <a:rPr lang="en-IN" b="1" dirty="0">
                <a:solidFill>
                  <a:schemeClr val="tx1"/>
                </a:solidFill>
              </a:rPr>
              <a:t>DELETE Method:</a:t>
            </a:r>
          </a:p>
          <a:p>
            <a:r>
              <a:rPr lang="en-US" dirty="0">
                <a:solidFill>
                  <a:schemeClr val="tx1"/>
                </a:solidFill>
              </a:rPr>
              <a:t>The DELETE method deletes the specified resource.</a:t>
            </a:r>
            <a:endParaRPr lang="en-IN" dirty="0">
              <a:solidFill>
                <a:schemeClr val="tx1"/>
              </a:solidFill>
            </a:endParaRPr>
          </a:p>
          <a:p>
            <a:r>
              <a:rPr lang="en-IN" b="1" dirty="0">
                <a:solidFill>
                  <a:schemeClr val="tx1"/>
                </a:solidFill>
              </a:rPr>
              <a:t>OPTIONS Method</a:t>
            </a:r>
          </a:p>
          <a:p>
            <a:r>
              <a:rPr lang="en-US" dirty="0">
                <a:solidFill>
                  <a:schemeClr val="tx1"/>
                </a:solidFill>
              </a:rPr>
              <a:t>The OPTIONS method describes the communication options for the target resource.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33</a:t>
            </a:fld>
            <a:endParaRPr lang="en-IN" dirty="0"/>
          </a:p>
        </p:txBody>
      </p:sp>
    </p:spTree>
    <p:extLst>
      <p:ext uri="{BB962C8B-B14F-4D97-AF65-F5344CB8AC3E}">
        <p14:creationId xmlns:p14="http://schemas.microsoft.com/office/powerpoint/2010/main" val="380390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Headers</a:t>
            </a:r>
            <a:endParaRPr lang="en-US" dirty="0"/>
          </a:p>
        </p:txBody>
      </p:sp>
      <p:sp>
        <p:nvSpPr>
          <p:cNvPr id="3" name="Content Placeholder 2"/>
          <p:cNvSpPr>
            <a:spLocks noGrp="1"/>
          </p:cNvSpPr>
          <p:nvPr>
            <p:ph idx="1"/>
          </p:nvPr>
        </p:nvSpPr>
        <p:spPr/>
        <p:txBody>
          <a:bodyPr>
            <a:normAutofit fontScale="85000" lnSpcReduction="10000"/>
          </a:bodyPr>
          <a:lstStyle/>
          <a:p>
            <a:pPr>
              <a:buFont typeface="Arial" panose="020B0604020202020204" pitchFamily="34" charset="0"/>
              <a:buChar char="•"/>
            </a:pPr>
            <a:r>
              <a:rPr lang="en-US" b="1" dirty="0">
                <a:solidFill>
                  <a:srgbClr val="000000"/>
                </a:solidFill>
              </a:rPr>
              <a:t>General-header:</a:t>
            </a:r>
            <a:r>
              <a:rPr lang="en-US" dirty="0">
                <a:solidFill>
                  <a:srgbClr val="000000"/>
                </a:solidFill>
              </a:rPr>
              <a:t> These header fields have general applicability for both request and response messages.</a:t>
            </a:r>
          </a:p>
          <a:p>
            <a:pPr>
              <a:buFont typeface="Arial" panose="020B0604020202020204" pitchFamily="34" charset="0"/>
              <a:buChar char="•"/>
            </a:pPr>
            <a:r>
              <a:rPr lang="en-US" b="1" dirty="0">
                <a:solidFill>
                  <a:srgbClr val="000000"/>
                </a:solidFill>
              </a:rPr>
              <a:t>Client Request-header:</a:t>
            </a:r>
            <a:r>
              <a:rPr lang="en-US" dirty="0">
                <a:solidFill>
                  <a:srgbClr val="000000"/>
                </a:solidFill>
              </a:rPr>
              <a:t> These header fields have applicability only for request messages. </a:t>
            </a:r>
            <a:r>
              <a:rPr lang="en-US" dirty="0">
                <a:solidFill>
                  <a:schemeClr val="tx1"/>
                </a:solidFill>
                <a:latin typeface="Roboto"/>
              </a:rPr>
              <a:t>This type of headers contains information about the fetched request by the client.</a:t>
            </a:r>
            <a:endParaRPr lang="en-US" dirty="0">
              <a:solidFill>
                <a:schemeClr val="tx1"/>
              </a:solidFill>
            </a:endParaRPr>
          </a:p>
          <a:p>
            <a:pPr>
              <a:buFont typeface="Arial" panose="020B0604020202020204" pitchFamily="34" charset="0"/>
              <a:buChar char="•"/>
            </a:pPr>
            <a:r>
              <a:rPr lang="en-US" b="1" dirty="0">
                <a:solidFill>
                  <a:srgbClr val="000000"/>
                </a:solidFill>
              </a:rPr>
              <a:t>Server Response-header:</a:t>
            </a:r>
            <a:r>
              <a:rPr lang="en-US" dirty="0">
                <a:solidFill>
                  <a:srgbClr val="000000"/>
                </a:solidFill>
              </a:rPr>
              <a:t> These header fields have applicability only for response messages. </a:t>
            </a:r>
            <a:r>
              <a:rPr lang="en-US" dirty="0">
                <a:solidFill>
                  <a:schemeClr val="tx1"/>
                </a:solidFill>
                <a:latin typeface="Roboto"/>
              </a:rPr>
              <a:t>This type of headers contains the location of the source that has been requested by the client.</a:t>
            </a:r>
            <a:endParaRPr lang="en-US" dirty="0">
              <a:solidFill>
                <a:schemeClr val="tx1"/>
              </a:solidFill>
            </a:endParaRPr>
          </a:p>
          <a:p>
            <a:pPr>
              <a:buFont typeface="Arial" panose="020B0604020202020204" pitchFamily="34" charset="0"/>
              <a:buChar char="•"/>
            </a:pPr>
            <a:r>
              <a:rPr lang="en-US" b="1" dirty="0">
                <a:solidFill>
                  <a:srgbClr val="000000"/>
                </a:solidFill>
              </a:rPr>
              <a:t>Entity-header:</a:t>
            </a:r>
            <a:r>
              <a:rPr lang="en-US" dirty="0">
                <a:solidFill>
                  <a:srgbClr val="000000"/>
                </a:solidFill>
              </a:rPr>
              <a:t> These header fields define meta information about the entity-body or, if no body is present, about the resource identified by the request.</a:t>
            </a:r>
            <a:r>
              <a:rPr lang="en-US" dirty="0">
                <a:latin typeface="Roboto"/>
              </a:rPr>
              <a:t> </a:t>
            </a:r>
            <a:r>
              <a:rPr lang="en-US" dirty="0">
                <a:solidFill>
                  <a:schemeClr val="tx1"/>
                </a:solidFill>
                <a:latin typeface="Roboto"/>
              </a:rPr>
              <a:t>This type of headers contains the information about the body of the resources like MIME type, Content-length.</a:t>
            </a:r>
            <a:endParaRPr lang="en-US"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extLst>
      <p:ext uri="{BB962C8B-B14F-4D97-AF65-F5344CB8AC3E}">
        <p14:creationId xmlns:p14="http://schemas.microsoft.com/office/powerpoint/2010/main" val="404385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Message</a:t>
            </a:r>
          </a:p>
        </p:txBody>
      </p:sp>
      <p:sp>
        <p:nvSpPr>
          <p:cNvPr id="3" name="Content Placeholder 2"/>
          <p:cNvSpPr>
            <a:spLocks noGrp="1"/>
          </p:cNvSpPr>
          <p:nvPr>
            <p:ph idx="1"/>
          </p:nvPr>
        </p:nvSpPr>
        <p:spPr/>
        <p:txBody>
          <a:bodyPr/>
          <a:lstStyle/>
          <a:p>
            <a:pPr marL="0" indent="0">
              <a:buNone/>
            </a:pPr>
            <a:r>
              <a:rPr lang="en-US" dirty="0"/>
              <a:t>HTTP/1.1 200 OK</a:t>
            </a:r>
          </a:p>
          <a:p>
            <a:pPr marL="0" indent="0">
              <a:buNone/>
            </a:pPr>
            <a:r>
              <a:rPr lang="en-US" dirty="0"/>
              <a:t>Date: Sun, 18 Oct 2015 08:56:53 GMT</a:t>
            </a:r>
          </a:p>
          <a:p>
            <a:pPr marL="0" indent="0">
              <a:buNone/>
            </a:pPr>
            <a:r>
              <a:rPr lang="en-US" dirty="0"/>
              <a:t>Server: Apache/2.2.14 (Win32)</a:t>
            </a:r>
          </a:p>
          <a:p>
            <a:pPr marL="0" indent="0">
              <a:buNone/>
            </a:pPr>
            <a:r>
              <a:rPr lang="en-US" dirty="0"/>
              <a:t>Last-Modified: Sat, 20 Nov 2015 07:16:26 GMT</a:t>
            </a:r>
          </a:p>
          <a:p>
            <a:pPr marL="0" indent="0">
              <a:buNone/>
            </a:pPr>
            <a:r>
              <a:rPr lang="en-US" dirty="0"/>
              <a:t>Accept-Ranges: bytes</a:t>
            </a:r>
          </a:p>
          <a:p>
            <a:pPr marL="0" indent="0">
              <a:buNone/>
            </a:pPr>
            <a:r>
              <a:rPr lang="en-US" dirty="0"/>
              <a:t>Content-Length: 44</a:t>
            </a:r>
          </a:p>
          <a:p>
            <a:pPr marL="0" indent="0">
              <a:buNone/>
            </a:pPr>
            <a:r>
              <a:rPr lang="en-US" dirty="0"/>
              <a:t>Connection: close</a:t>
            </a:r>
          </a:p>
          <a:p>
            <a:pPr marL="0" indent="0">
              <a:buNone/>
            </a:pPr>
            <a:r>
              <a:rPr lang="en-US" dirty="0"/>
              <a:t>Content-Type: text/html</a:t>
            </a:r>
          </a:p>
          <a:p>
            <a:pPr marL="0" indent="0">
              <a:buNone/>
            </a:pPr>
            <a:r>
              <a:rPr lang="en-US" dirty="0"/>
              <a:t>X-Pad: avoid browser bug</a:t>
            </a:r>
          </a:p>
          <a:p>
            <a:pPr marL="0" indent="0">
              <a:buNone/>
            </a:pPr>
            <a:r>
              <a:rPr lang="en-US" dirty="0"/>
              <a:t>&lt;html&gt;&lt;body&gt;&lt;h1&gt;Guide&lt;/h1&gt;&lt;p&gt;This is guide</a:t>
            </a:r>
          </a:p>
          <a:p>
            <a:pPr marL="0" indent="0">
              <a:buNone/>
            </a:pPr>
            <a:r>
              <a:rPr lang="en-US" dirty="0"/>
              <a:t>on HTTP protocol&lt;/p&gt;&lt;/body&gt;&lt;/html&gt;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35</a:t>
            </a:fld>
            <a:endParaRPr lang="en-IN" dirty="0"/>
          </a:p>
        </p:txBody>
      </p:sp>
    </p:spTree>
    <p:extLst>
      <p:ext uri="{BB962C8B-B14F-4D97-AF65-F5344CB8AC3E}">
        <p14:creationId xmlns:p14="http://schemas.microsoft.com/office/powerpoint/2010/main" val="44881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pic>
        <p:nvPicPr>
          <p:cNvPr id="5" name="Content Placeholder 4">
            <a:extLst>
              <a:ext uri="{FF2B5EF4-FFF2-40B4-BE49-F238E27FC236}">
                <a16:creationId xmlns:a16="http://schemas.microsoft.com/office/drawing/2014/main" id="{ED8985D8-CBA8-453E-A3EC-B8D251AAF5DF}"/>
              </a:ext>
            </a:extLst>
          </p:cNvPr>
          <p:cNvPicPr>
            <a:picLocks noGrp="1" noChangeAspect="1"/>
          </p:cNvPicPr>
          <p:nvPr>
            <p:ph idx="1"/>
          </p:nvPr>
        </p:nvPicPr>
        <p:blipFill>
          <a:blip r:embed="rId2"/>
          <a:stretch>
            <a:fillRect/>
          </a:stretch>
        </p:blipFill>
        <p:spPr>
          <a:xfrm>
            <a:off x="3603625" y="1437789"/>
            <a:ext cx="8010525" cy="3972896"/>
          </a:xfrm>
        </p:spPr>
      </p:pic>
    </p:spTree>
    <p:extLst>
      <p:ext uri="{BB962C8B-B14F-4D97-AF65-F5344CB8AC3E}">
        <p14:creationId xmlns:p14="http://schemas.microsoft.com/office/powerpoint/2010/main" val="112441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pic>
        <p:nvPicPr>
          <p:cNvPr id="5" name="Content Placeholder 4">
            <a:extLst>
              <a:ext uri="{FF2B5EF4-FFF2-40B4-BE49-F238E27FC236}">
                <a16:creationId xmlns:a16="http://schemas.microsoft.com/office/drawing/2014/main" id="{F1900D75-BDED-42DF-836D-19075227114C}"/>
              </a:ext>
            </a:extLst>
          </p:cNvPr>
          <p:cNvPicPr>
            <a:picLocks noGrp="1" noChangeAspect="1"/>
          </p:cNvPicPr>
          <p:nvPr>
            <p:ph idx="1"/>
          </p:nvPr>
        </p:nvPicPr>
        <p:blipFill>
          <a:blip r:embed="rId2"/>
          <a:stretch>
            <a:fillRect/>
          </a:stretch>
        </p:blipFill>
        <p:spPr>
          <a:xfrm>
            <a:off x="3651250" y="1195387"/>
            <a:ext cx="7915275" cy="4457700"/>
          </a:xfrm>
        </p:spPr>
      </p:pic>
    </p:spTree>
    <p:extLst>
      <p:ext uri="{BB962C8B-B14F-4D97-AF65-F5344CB8AC3E}">
        <p14:creationId xmlns:p14="http://schemas.microsoft.com/office/powerpoint/2010/main" val="348283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pic>
        <p:nvPicPr>
          <p:cNvPr id="5" name="Content Placeholder 4">
            <a:extLst>
              <a:ext uri="{FF2B5EF4-FFF2-40B4-BE49-F238E27FC236}">
                <a16:creationId xmlns:a16="http://schemas.microsoft.com/office/drawing/2014/main" id="{D43D1247-86D3-4079-98C9-D0DCBFAEA6A0}"/>
              </a:ext>
            </a:extLst>
          </p:cNvPr>
          <p:cNvPicPr>
            <a:picLocks noGrp="1" noChangeAspect="1"/>
          </p:cNvPicPr>
          <p:nvPr>
            <p:ph idx="1"/>
          </p:nvPr>
        </p:nvPicPr>
        <p:blipFill>
          <a:blip r:embed="rId2"/>
          <a:stretch>
            <a:fillRect/>
          </a:stretch>
        </p:blipFill>
        <p:spPr>
          <a:xfrm>
            <a:off x="3603625" y="1299166"/>
            <a:ext cx="8010525" cy="4250143"/>
          </a:xfrm>
        </p:spPr>
      </p:pic>
    </p:spTree>
    <p:extLst>
      <p:ext uri="{BB962C8B-B14F-4D97-AF65-F5344CB8AC3E}">
        <p14:creationId xmlns:p14="http://schemas.microsoft.com/office/powerpoint/2010/main" val="12876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39</a:t>
            </a:fld>
            <a:endParaRPr lang="en-IN"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4199" y="2373257"/>
            <a:ext cx="6369377" cy="3190963"/>
          </a:xfrm>
          <a:prstGeom prst="rect">
            <a:avLst/>
          </a:prstGeom>
        </p:spPr>
      </p:pic>
    </p:spTree>
    <p:extLst>
      <p:ext uri="{BB962C8B-B14F-4D97-AF65-F5344CB8AC3E}">
        <p14:creationId xmlns:p14="http://schemas.microsoft.com/office/powerpoint/2010/main" val="17206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WWW</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tx1"/>
                </a:solidFill>
                <a:cs typeface="Times New Roman" panose="02020603050405020304" pitchFamily="18" charset="0"/>
              </a:rPr>
              <a:t>The World Wide Web (WWW) is a network of online content that is formatted in HTML and accessed via HTTP. </a:t>
            </a:r>
          </a:p>
          <a:p>
            <a:r>
              <a:rPr lang="en-US" dirty="0">
                <a:solidFill>
                  <a:schemeClr val="tx1"/>
                </a:solidFill>
                <a:cs typeface="Times New Roman" panose="02020603050405020304" pitchFamily="18" charset="0"/>
              </a:rPr>
              <a:t>The term refers to all the interlinked HTML pages that can be accessed over the Internet.</a:t>
            </a:r>
          </a:p>
          <a:p>
            <a:r>
              <a:rPr lang="en-US" dirty="0">
                <a:solidFill>
                  <a:schemeClr val="tx1"/>
                </a:solidFill>
                <a:cs typeface="Times New Roman" panose="02020603050405020304" pitchFamily="18" charset="0"/>
              </a:rPr>
              <a:t>A properly designed hypertext document can help users to locate desired type of information rapidly.</a:t>
            </a:r>
          </a:p>
          <a:p>
            <a:r>
              <a:rPr lang="en-US" dirty="0">
                <a:solidFill>
                  <a:schemeClr val="tx1"/>
                </a:solidFill>
                <a:cs typeface="Times New Roman" panose="02020603050405020304" pitchFamily="18" charset="0"/>
              </a:rPr>
              <a:t> Hypertext documents enable this by using a series of link. </a:t>
            </a:r>
          </a:p>
          <a:p>
            <a:r>
              <a:rPr lang="en-US" dirty="0">
                <a:solidFill>
                  <a:schemeClr val="tx1"/>
                </a:solidFill>
                <a:cs typeface="Times New Roman" panose="02020603050405020304" pitchFamily="18" charset="0"/>
              </a:rPr>
              <a:t> A link is a special type of item in a hypertext document connecting the document to another document. </a:t>
            </a:r>
          </a:p>
          <a:p>
            <a:r>
              <a:rPr lang="en-US" dirty="0">
                <a:solidFill>
                  <a:schemeClr val="tx1"/>
                </a:solidFill>
                <a:cs typeface="Times New Roman" panose="02020603050405020304" pitchFamily="18" charset="0"/>
              </a:rPr>
              <a:t> Hypertext documents on internet are known as Web Pages. </a:t>
            </a:r>
          </a:p>
          <a:p>
            <a:r>
              <a:rPr lang="en-US" dirty="0">
                <a:solidFill>
                  <a:schemeClr val="tx1"/>
                </a:solidFill>
                <a:cs typeface="Times New Roman" panose="02020603050405020304" pitchFamily="18" charset="0"/>
              </a:rPr>
              <a:t>The World Wide Web was originally designed in 1991 by Tim Berners-Lee .</a:t>
            </a:r>
          </a:p>
          <a:p>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dirty="0"/>
          </a:p>
        </p:txBody>
      </p:sp>
    </p:spTree>
    <p:extLst>
      <p:ext uri="{BB962C8B-B14F-4D97-AF65-F5344CB8AC3E}">
        <p14:creationId xmlns:p14="http://schemas.microsoft.com/office/powerpoint/2010/main" val="407018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 Structure of HTML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HTML is the standard markup language for creating Web pages</a:t>
            </a:r>
          </a:p>
          <a:p>
            <a:r>
              <a:rPr lang="en-US" dirty="0"/>
              <a:t>stands for Hyper Text Markup Language</a:t>
            </a:r>
          </a:p>
          <a:p>
            <a:r>
              <a:rPr lang="en-US" dirty="0"/>
              <a:t>describes the structure of a Web page </a:t>
            </a:r>
          </a:p>
          <a:p>
            <a:r>
              <a:rPr lang="en-US" dirty="0"/>
              <a:t>consists of a series of elements</a:t>
            </a:r>
          </a:p>
          <a:p>
            <a:r>
              <a:rPr lang="en-US" dirty="0"/>
              <a:t>HTML elements tell the browser how to display the content</a:t>
            </a:r>
          </a:p>
          <a:p>
            <a:r>
              <a:rPr lang="en-US" dirty="0"/>
              <a:t>HTML elements are represented by tags</a:t>
            </a:r>
          </a:p>
          <a:p>
            <a:r>
              <a:rPr lang="en-US" dirty="0"/>
              <a:t>HTML tags label pieces of content such as "heading", "paragraph", "table", and so on</a:t>
            </a:r>
          </a:p>
          <a:p>
            <a:r>
              <a:rPr lang="en-US" dirty="0"/>
              <a:t>Browsers do not display the HTML tags, but use them to render the content of the page</a:t>
            </a:r>
          </a:p>
          <a:p>
            <a:r>
              <a:rPr lang="en-US" dirty="0"/>
              <a:t>HTML is not case sensitive</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40</a:t>
            </a:fld>
            <a:endParaRPr lang="en-IN" dirty="0"/>
          </a:p>
        </p:txBody>
      </p:sp>
    </p:spTree>
    <p:extLst>
      <p:ext uri="{BB962C8B-B14F-4D97-AF65-F5344CB8AC3E}">
        <p14:creationId xmlns:p14="http://schemas.microsoft.com/office/powerpoint/2010/main" val="1598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buNone/>
            </a:pPr>
            <a:r>
              <a:rPr lang="en-IN" dirty="0"/>
              <a:t>&lt;html&gt;</a:t>
            </a:r>
          </a:p>
          <a:p>
            <a:pPr marL="457200" lvl="1" indent="0">
              <a:buNone/>
            </a:pPr>
            <a:r>
              <a:rPr lang="en-IN" dirty="0">
                <a:solidFill>
                  <a:schemeClr val="tx1"/>
                </a:solidFill>
              </a:rPr>
              <a:t>A little bit of html</a:t>
            </a:r>
          </a:p>
          <a:p>
            <a:pPr marL="0" lvl="1" indent="0">
              <a:buNone/>
            </a:pPr>
            <a:r>
              <a:rPr lang="en-IN" dirty="0">
                <a:solidFill>
                  <a:schemeClr val="tx1"/>
                </a:solidFill>
              </a:rPr>
              <a:t>&lt;/html&gt;</a:t>
            </a:r>
          </a:p>
          <a:p>
            <a:pPr marL="0" lvl="1" indent="0">
              <a:buNone/>
            </a:pPr>
            <a:endParaRPr lang="en-IN" dirty="0">
              <a:solidFill>
                <a:schemeClr val="tx1"/>
              </a:solidFill>
            </a:endParaRPr>
          </a:p>
          <a:p>
            <a:pPr marL="342900" lvl="1" indent="-342900">
              <a:buFont typeface="Arial" panose="020B0604020202020204" pitchFamily="34" charset="0"/>
              <a:buChar char="•"/>
            </a:pPr>
            <a:r>
              <a:rPr lang="en-IN" dirty="0">
                <a:solidFill>
                  <a:schemeClr val="tx1"/>
                </a:solidFill>
              </a:rPr>
              <a:t>Anything written in triangular bracket is known as tag.</a:t>
            </a:r>
          </a:p>
          <a:p>
            <a:pPr marL="342900" lvl="1" indent="-342900">
              <a:buFont typeface="Arial" panose="020B0604020202020204" pitchFamily="34" charset="0"/>
              <a:buChar char="•"/>
            </a:pPr>
            <a:r>
              <a:rPr lang="en-IN" dirty="0">
                <a:solidFill>
                  <a:schemeClr val="tx1"/>
                </a:solidFill>
              </a:rPr>
              <a:t>&lt;html&gt; defines that it is HTML.</a:t>
            </a:r>
          </a:p>
          <a:p>
            <a:pPr marL="342900" lvl="1" indent="-342900">
              <a:buFont typeface="Arial" panose="020B0604020202020204" pitchFamily="34" charset="0"/>
              <a:buChar char="•"/>
            </a:pPr>
            <a:r>
              <a:rPr lang="en-IN" dirty="0">
                <a:solidFill>
                  <a:schemeClr val="tx1"/>
                </a:solidFill>
              </a:rPr>
              <a:t>First and last line is same except / it denotes closing tag is matching with opening  tag.</a:t>
            </a:r>
          </a:p>
          <a:p>
            <a:pPr marL="0" lvl="1" indent="0">
              <a:buNone/>
            </a:pPr>
            <a:r>
              <a:rPr lang="en-IN" dirty="0">
                <a:solidFill>
                  <a:schemeClr val="tx1"/>
                </a:solidFill>
              </a:rPr>
              <a:t>Note:</a:t>
            </a:r>
          </a:p>
          <a:p>
            <a:pPr marL="342900" lvl="1" indent="-342900">
              <a:buFont typeface="Arial" panose="020B0604020202020204" pitchFamily="34" charset="0"/>
              <a:buChar char="•"/>
            </a:pPr>
            <a:r>
              <a:rPr lang="en-IN" dirty="0">
                <a:solidFill>
                  <a:schemeClr val="tx1"/>
                </a:solidFill>
              </a:rPr>
              <a:t>Html tags are in lower case.</a:t>
            </a:r>
          </a:p>
          <a:p>
            <a:pPr marL="342900" lvl="1" indent="-342900">
              <a:buFont typeface="Arial" panose="020B0604020202020204" pitchFamily="34" charset="0"/>
              <a:buChar char="•"/>
            </a:pPr>
            <a:r>
              <a:rPr lang="en-IN" dirty="0">
                <a:solidFill>
                  <a:schemeClr val="tx1"/>
                </a:solidFill>
              </a:rPr>
              <a:t>Html is not case sensitive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41</a:t>
            </a:fld>
            <a:endParaRPr lang="en-IN" dirty="0"/>
          </a:p>
        </p:txBody>
      </p:sp>
    </p:spTree>
    <p:extLst>
      <p:ext uri="{BB962C8B-B14F-4D97-AF65-F5344CB8AC3E}">
        <p14:creationId xmlns:p14="http://schemas.microsoft.com/office/powerpoint/2010/main" val="19063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lvl="0" indent="0" algn="l">
              <a:lnSpc>
                <a:spcPct val="90000"/>
              </a:lnSpc>
              <a:spcBef>
                <a:spcPts val="1200"/>
              </a:spcBef>
              <a:buClr>
                <a:srgbClr val="40BAD2"/>
              </a:buClr>
              <a:buNone/>
            </a:pPr>
            <a:r>
              <a:rPr lang="en-US" sz="2000" dirty="0">
                <a:solidFill>
                  <a:schemeClr val="accent6">
                    <a:lumMod val="75000"/>
                  </a:schemeClr>
                </a:solidFill>
                <a:latin typeface="Corbel" panose="020B0503020204020204"/>
                <a:ea typeface="+mn-ea"/>
              </a:rPr>
              <a:t>&lt;!DOCTYPE html&gt;</a:t>
            </a:r>
            <a:br>
              <a:rPr lang="en-US" sz="2000" dirty="0">
                <a:solidFill>
                  <a:schemeClr val="accent6">
                    <a:lumMod val="75000"/>
                  </a:schemeClr>
                </a:solidFill>
                <a:latin typeface="Corbel" panose="020B0503020204020204"/>
                <a:ea typeface="+mn-ea"/>
              </a:rPr>
            </a:br>
            <a:r>
              <a:rPr lang="en-US" sz="2000" dirty="0">
                <a:solidFill>
                  <a:schemeClr val="accent6">
                    <a:lumMod val="75000"/>
                  </a:schemeClr>
                </a:solidFill>
                <a:latin typeface="Corbel" panose="020B0503020204020204"/>
                <a:ea typeface="+mn-ea"/>
              </a:rPr>
              <a:t>&lt;html&gt;</a:t>
            </a:r>
            <a:br>
              <a:rPr lang="en-US" sz="2000" dirty="0">
                <a:solidFill>
                  <a:schemeClr val="accent6">
                    <a:lumMod val="75000"/>
                  </a:schemeClr>
                </a:solidFill>
                <a:latin typeface="Corbel" panose="020B0503020204020204"/>
                <a:ea typeface="+mn-ea"/>
              </a:rPr>
            </a:br>
            <a:r>
              <a:rPr lang="en-US" sz="2000" dirty="0">
                <a:solidFill>
                  <a:schemeClr val="accent6">
                    <a:lumMod val="75000"/>
                  </a:schemeClr>
                </a:solidFill>
                <a:latin typeface="Corbel" panose="020B0503020204020204"/>
                <a:ea typeface="+mn-ea"/>
              </a:rPr>
              <a:t>	&lt;head&gt;</a:t>
            </a:r>
            <a:br>
              <a:rPr lang="en-US" sz="2000" dirty="0">
                <a:solidFill>
                  <a:schemeClr val="accent6">
                    <a:lumMod val="75000"/>
                  </a:schemeClr>
                </a:solidFill>
                <a:latin typeface="Corbel" panose="020B0503020204020204"/>
                <a:ea typeface="+mn-ea"/>
              </a:rPr>
            </a:br>
            <a:r>
              <a:rPr lang="en-US" sz="2000" dirty="0">
                <a:solidFill>
                  <a:schemeClr val="accent6">
                    <a:lumMod val="75000"/>
                  </a:schemeClr>
                </a:solidFill>
                <a:latin typeface="Corbel" panose="020B0503020204020204"/>
                <a:ea typeface="+mn-ea"/>
              </a:rPr>
              <a:t>		&lt;title&gt;Page Title&lt;/title&gt;</a:t>
            </a:r>
            <a:br>
              <a:rPr lang="en-US" sz="2000" dirty="0">
                <a:solidFill>
                  <a:schemeClr val="accent6">
                    <a:lumMod val="75000"/>
                  </a:schemeClr>
                </a:solidFill>
                <a:latin typeface="Corbel" panose="020B0503020204020204"/>
                <a:ea typeface="+mn-ea"/>
              </a:rPr>
            </a:br>
            <a:r>
              <a:rPr lang="en-US" sz="2000" dirty="0">
                <a:solidFill>
                  <a:schemeClr val="accent6">
                    <a:lumMod val="75000"/>
                  </a:schemeClr>
                </a:solidFill>
                <a:latin typeface="Corbel" panose="020B0503020204020204"/>
                <a:ea typeface="+mn-ea"/>
              </a:rPr>
              <a:t>	&lt;/head&gt;</a:t>
            </a:r>
            <a:br>
              <a:rPr lang="en-US" sz="2000" dirty="0">
                <a:solidFill>
                  <a:schemeClr val="accent6">
                    <a:lumMod val="75000"/>
                  </a:schemeClr>
                </a:solidFill>
                <a:latin typeface="Corbel" panose="020B0503020204020204"/>
                <a:ea typeface="+mn-ea"/>
              </a:rPr>
            </a:br>
            <a:r>
              <a:rPr lang="en-US" sz="2000" dirty="0">
                <a:solidFill>
                  <a:schemeClr val="accent6">
                    <a:lumMod val="75000"/>
                  </a:schemeClr>
                </a:solidFill>
                <a:latin typeface="Corbel" panose="020B0503020204020204"/>
                <a:ea typeface="+mn-ea"/>
              </a:rPr>
              <a:t>	&lt;body&gt;</a:t>
            </a:r>
            <a:br>
              <a:rPr lang="en-US" sz="2000" dirty="0">
                <a:solidFill>
                  <a:schemeClr val="accent6">
                    <a:lumMod val="75000"/>
                  </a:schemeClr>
                </a:solidFill>
                <a:latin typeface="Corbel" panose="020B0503020204020204"/>
                <a:ea typeface="+mn-ea"/>
              </a:rPr>
            </a:br>
            <a:br>
              <a:rPr lang="en-US" sz="2000" dirty="0">
                <a:solidFill>
                  <a:schemeClr val="accent6">
                    <a:lumMod val="75000"/>
                  </a:schemeClr>
                </a:solidFill>
                <a:latin typeface="Corbel" panose="020B0503020204020204"/>
                <a:ea typeface="+mn-ea"/>
              </a:rPr>
            </a:br>
            <a:r>
              <a:rPr lang="en-US" sz="2000" dirty="0">
                <a:solidFill>
                  <a:schemeClr val="accent6">
                    <a:lumMod val="75000"/>
                  </a:schemeClr>
                </a:solidFill>
                <a:latin typeface="Corbel" panose="020B0503020204020204"/>
                <a:ea typeface="+mn-ea"/>
              </a:rPr>
              <a:t>		&lt;h1&gt;My First Heading&lt;/h1&gt;</a:t>
            </a:r>
            <a:br>
              <a:rPr lang="en-US" sz="2000" dirty="0">
                <a:solidFill>
                  <a:schemeClr val="accent6">
                    <a:lumMod val="75000"/>
                  </a:schemeClr>
                </a:solidFill>
                <a:latin typeface="Corbel" panose="020B0503020204020204"/>
                <a:ea typeface="+mn-ea"/>
              </a:rPr>
            </a:br>
            <a:r>
              <a:rPr lang="en-US" sz="2000" dirty="0">
                <a:solidFill>
                  <a:schemeClr val="accent6">
                    <a:lumMod val="75000"/>
                  </a:schemeClr>
                </a:solidFill>
                <a:latin typeface="Corbel" panose="020B0503020204020204"/>
                <a:ea typeface="+mn-ea"/>
              </a:rPr>
              <a:t>		&lt;p&gt;My first paragraph.&lt;/p&gt;</a:t>
            </a:r>
            <a:br>
              <a:rPr lang="en-US" sz="2000" dirty="0">
                <a:solidFill>
                  <a:schemeClr val="accent6">
                    <a:lumMod val="75000"/>
                  </a:schemeClr>
                </a:solidFill>
                <a:latin typeface="Corbel" panose="020B0503020204020204"/>
                <a:ea typeface="+mn-ea"/>
              </a:rPr>
            </a:br>
            <a:br>
              <a:rPr lang="en-US" sz="2000" dirty="0">
                <a:solidFill>
                  <a:schemeClr val="accent6">
                    <a:lumMod val="75000"/>
                  </a:schemeClr>
                </a:solidFill>
                <a:latin typeface="Corbel" panose="020B0503020204020204"/>
                <a:ea typeface="+mn-ea"/>
              </a:rPr>
            </a:br>
            <a:r>
              <a:rPr lang="en-US" sz="2000" dirty="0">
                <a:solidFill>
                  <a:schemeClr val="accent6">
                    <a:lumMod val="75000"/>
                  </a:schemeClr>
                </a:solidFill>
                <a:latin typeface="Corbel" panose="020B0503020204020204"/>
                <a:ea typeface="+mn-ea"/>
              </a:rPr>
              <a:t>	&lt;/body&gt;</a:t>
            </a:r>
            <a:br>
              <a:rPr lang="en-US" sz="2000" dirty="0">
                <a:solidFill>
                  <a:schemeClr val="accent6">
                    <a:lumMod val="75000"/>
                  </a:schemeClr>
                </a:solidFill>
                <a:latin typeface="Corbel" panose="020B0503020204020204"/>
                <a:ea typeface="+mn-ea"/>
              </a:rPr>
            </a:br>
            <a:r>
              <a:rPr lang="en-US" sz="2000" dirty="0">
                <a:solidFill>
                  <a:schemeClr val="accent6">
                    <a:lumMod val="75000"/>
                  </a:schemeClr>
                </a:solidFill>
                <a:latin typeface="Corbel" panose="020B0503020204020204"/>
                <a:ea typeface="+mn-ea"/>
              </a:rPr>
              <a:t>&lt;/html&gt; </a:t>
            </a:r>
          </a:p>
          <a:p>
            <a:pPr marL="0" indent="0"/>
            <a:r>
              <a:rPr lang="en-US" sz="2000" dirty="0"/>
              <a:t>    The &lt;!DOCTYPE html&gt; declaration defines this document to be HTML5</a:t>
            </a:r>
          </a:p>
          <a:p>
            <a:pPr marL="0" indent="0"/>
            <a:r>
              <a:rPr lang="en-US" sz="2000" dirty="0"/>
              <a:t>    The &lt;html&gt; element is the root element of an HTML page</a:t>
            </a:r>
          </a:p>
          <a:p>
            <a:pPr marL="0" indent="0"/>
            <a:r>
              <a:rPr lang="en-US" sz="2000" dirty="0"/>
              <a:t>    The &lt;head&gt; element contains meta information about the document</a:t>
            </a:r>
          </a:p>
          <a:p>
            <a:pPr marL="0" indent="0"/>
            <a:r>
              <a:rPr lang="en-US" sz="2000" dirty="0"/>
              <a:t>    The &lt;title&gt; element specifies a title for the document</a:t>
            </a:r>
          </a:p>
          <a:p>
            <a:pPr marL="0" indent="0"/>
            <a:r>
              <a:rPr lang="en-US" sz="2000" dirty="0"/>
              <a:t>    The &lt;body&gt; element contains the visible page content</a:t>
            </a:r>
          </a:p>
          <a:p>
            <a:pPr marL="0" indent="0"/>
            <a:r>
              <a:rPr lang="en-US" sz="2000" dirty="0"/>
              <a:t>    The &lt;h1&gt; element defines a large heading</a:t>
            </a:r>
            <a:endParaRPr lang="en-US" sz="2000" dirty="0">
              <a:solidFill>
                <a:schemeClr val="accent6">
                  <a:lumMod val="75000"/>
                </a:schemeClr>
              </a:solidFill>
              <a:latin typeface="Corbel" panose="020B0503020204020204"/>
              <a:ea typeface="+mn-ea"/>
            </a:endParaRPr>
          </a:p>
          <a:p>
            <a:pPr marL="0" indent="0"/>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42</a:t>
            </a:fld>
            <a:endParaRPr lang="en-IN" dirty="0"/>
          </a:p>
        </p:txBody>
      </p:sp>
    </p:spTree>
    <p:extLst>
      <p:ext uri="{BB962C8B-B14F-4D97-AF65-F5344CB8AC3E}">
        <p14:creationId xmlns:p14="http://schemas.microsoft.com/office/powerpoint/2010/main" val="91889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purpose of a web browser (Chrome, Edge, Firefox, Safari) is to read HTML documents and display them.</a:t>
            </a:r>
          </a:p>
          <a:p>
            <a:r>
              <a:rPr lang="en-US" dirty="0"/>
              <a:t>The browser does not display the HTML tags, but uses them to determine how to display the document:</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43</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579" y="2955226"/>
            <a:ext cx="6049219" cy="2405303"/>
          </a:xfrm>
          <a:prstGeom prst="rect">
            <a:avLst/>
          </a:prstGeom>
        </p:spPr>
      </p:pic>
    </p:spTree>
    <p:extLst>
      <p:ext uri="{BB962C8B-B14F-4D97-AF65-F5344CB8AC3E}">
        <p14:creationId xmlns:p14="http://schemas.microsoft.com/office/powerpoint/2010/main" val="126162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Page Structure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44</a:t>
            </a:fld>
            <a:endParaRPr lang="en-IN"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691" y="928559"/>
            <a:ext cx="7620392" cy="4991357"/>
          </a:xfrm>
        </p:spPr>
      </p:pic>
    </p:spTree>
    <p:extLst>
      <p:ext uri="{BB962C8B-B14F-4D97-AF65-F5344CB8AC3E}">
        <p14:creationId xmlns:p14="http://schemas.microsoft.com/office/powerpoint/2010/main" val="38944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Doctype</a:t>
            </a:r>
            <a:r>
              <a:rPr lang="en-IN" dirty="0"/>
              <a:t>  in HTML</a:t>
            </a:r>
            <a:endParaRPr lang="en-US" dirty="0"/>
          </a:p>
        </p:txBody>
      </p:sp>
      <p:sp>
        <p:nvSpPr>
          <p:cNvPr id="3" name="Content Placeholder 2"/>
          <p:cNvSpPr>
            <a:spLocks noGrp="1"/>
          </p:cNvSpPr>
          <p:nvPr>
            <p:ph idx="1"/>
          </p:nvPr>
        </p:nvSpPr>
        <p:spPr>
          <a:xfrm>
            <a:off x="3603009" y="864107"/>
            <a:ext cx="8011236" cy="5682607"/>
          </a:xfrm>
        </p:spPr>
        <p:txBody>
          <a:bodyPr>
            <a:normAutofit fontScale="85000" lnSpcReduction="20000"/>
          </a:bodyPr>
          <a:lstStyle/>
          <a:p>
            <a:r>
              <a:rPr lang="en-US" dirty="0"/>
              <a:t>The &lt;!DOCTYPE&gt; declaration must be the very first thing in your HTML document, before the </a:t>
            </a:r>
            <a:r>
              <a:rPr lang="en-IN" dirty="0"/>
              <a:t>&lt;html&gt; tag.</a:t>
            </a:r>
          </a:p>
          <a:p>
            <a:r>
              <a:rPr lang="en-US" dirty="0"/>
              <a:t>The &lt;!DOCTYPE&gt; declaration is not an HTML tag.</a:t>
            </a:r>
          </a:p>
          <a:p>
            <a:r>
              <a:rPr lang="en-US" dirty="0"/>
              <a:t>It is an instruction to the web browser about what version of HTML the page is written in.</a:t>
            </a:r>
          </a:p>
          <a:p>
            <a:r>
              <a:rPr lang="en-US" dirty="0"/>
              <a:t>The DTD specifies the rules for the mark up language, so that the browsers render and display the content </a:t>
            </a:r>
            <a:r>
              <a:rPr lang="en-IN" dirty="0"/>
              <a:t>correctly.</a:t>
            </a:r>
          </a:p>
          <a:p>
            <a:r>
              <a:rPr lang="en-US" dirty="0"/>
              <a:t>There are different document types on the web.</a:t>
            </a:r>
          </a:p>
          <a:p>
            <a:r>
              <a:rPr lang="en-US" dirty="0"/>
              <a:t>To display a document correctly, the browser must know both type and version.</a:t>
            </a:r>
          </a:p>
          <a:p>
            <a:r>
              <a:rPr lang="en-US" dirty="0"/>
              <a:t>The </a:t>
            </a:r>
            <a:r>
              <a:rPr lang="en-US" dirty="0" err="1"/>
              <a:t>doctype</a:t>
            </a:r>
            <a:r>
              <a:rPr lang="en-US" dirty="0"/>
              <a:t> declaration is not case sensitive. All </a:t>
            </a:r>
            <a:r>
              <a:rPr lang="en-IN" dirty="0"/>
              <a:t>cases are acceptable:</a:t>
            </a:r>
          </a:p>
          <a:p>
            <a:r>
              <a:rPr lang="en-IN" dirty="0"/>
              <a:t>&lt;!DOCTYPE html&gt;</a:t>
            </a:r>
          </a:p>
          <a:p>
            <a:r>
              <a:rPr lang="en-IN" dirty="0"/>
              <a:t>&lt;!DOCTYPE HTML&gt;</a:t>
            </a:r>
          </a:p>
          <a:p>
            <a:r>
              <a:rPr lang="en-IN" dirty="0"/>
              <a:t>&lt;!</a:t>
            </a:r>
            <a:r>
              <a:rPr lang="en-IN" dirty="0" err="1"/>
              <a:t>doctype</a:t>
            </a:r>
            <a:r>
              <a:rPr lang="en-IN" dirty="0"/>
              <a:t> html&gt;</a:t>
            </a:r>
          </a:p>
          <a:p>
            <a:r>
              <a:rPr lang="en-IN" dirty="0"/>
              <a:t>&lt;!</a:t>
            </a:r>
            <a:r>
              <a:rPr lang="en-IN" dirty="0" err="1"/>
              <a:t>Doctype</a:t>
            </a:r>
            <a:r>
              <a:rPr lang="en-IN" dirty="0"/>
              <a:t> Html&gt;</a:t>
            </a:r>
          </a:p>
          <a:p>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extLst>
      <p:ext uri="{BB962C8B-B14F-4D97-AF65-F5344CB8AC3E}">
        <p14:creationId xmlns:p14="http://schemas.microsoft.com/office/powerpoint/2010/main" val="5176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DOCTYPE Declarations</a:t>
            </a:r>
            <a:br>
              <a:rPr lang="en-IN" dirty="0"/>
            </a:br>
            <a:endParaRPr lang="en-US" dirty="0"/>
          </a:p>
        </p:txBody>
      </p:sp>
      <p:sp>
        <p:nvSpPr>
          <p:cNvPr id="3" name="Content Placeholder 2"/>
          <p:cNvSpPr>
            <a:spLocks noGrp="1"/>
          </p:cNvSpPr>
          <p:nvPr>
            <p:ph idx="1"/>
          </p:nvPr>
        </p:nvSpPr>
        <p:spPr/>
        <p:txBody>
          <a:bodyPr>
            <a:normAutofit fontScale="77500" lnSpcReduction="20000"/>
          </a:bodyPr>
          <a:lstStyle/>
          <a:p>
            <a:r>
              <a:rPr lang="en-IN" b="1" dirty="0">
                <a:solidFill>
                  <a:schemeClr val="tx2">
                    <a:lumMod val="75000"/>
                  </a:schemeClr>
                </a:solidFill>
              </a:rPr>
              <a:t>HTML 5</a:t>
            </a:r>
          </a:p>
          <a:p>
            <a:r>
              <a:rPr lang="en-IN" dirty="0">
                <a:solidFill>
                  <a:srgbClr val="00B050"/>
                </a:solidFill>
              </a:rPr>
              <a:t>&lt;!DOCTYPE html&gt; </a:t>
            </a:r>
          </a:p>
          <a:p>
            <a:r>
              <a:rPr lang="en-US" b="1" dirty="0">
                <a:solidFill>
                  <a:schemeClr val="tx2">
                    <a:lumMod val="75000"/>
                  </a:schemeClr>
                </a:solidFill>
              </a:rPr>
              <a:t>HTML 4.01 Strict</a:t>
            </a:r>
          </a:p>
          <a:p>
            <a:r>
              <a:rPr lang="en-US" dirty="0"/>
              <a:t>This DTD contains all HTML </a:t>
            </a:r>
            <a:r>
              <a:rPr lang="en-US" b="1" dirty="0"/>
              <a:t>elements and attributes</a:t>
            </a:r>
            <a:r>
              <a:rPr lang="en-US" dirty="0"/>
              <a:t>, but does NOT INCLUDE presentational or deprecated elements (</a:t>
            </a:r>
            <a:r>
              <a:rPr lang="en-US" b="1" dirty="0"/>
              <a:t>like font</a:t>
            </a:r>
            <a:r>
              <a:rPr lang="en-US" dirty="0"/>
              <a:t>). </a:t>
            </a:r>
            <a:r>
              <a:rPr lang="en-US" b="1" dirty="0"/>
              <a:t>Framesets </a:t>
            </a:r>
            <a:r>
              <a:rPr lang="en-US" dirty="0"/>
              <a:t>are not allowed.</a:t>
            </a:r>
          </a:p>
          <a:p>
            <a:r>
              <a:rPr lang="en-US" dirty="0">
                <a:solidFill>
                  <a:srgbClr val="00B050"/>
                </a:solidFill>
              </a:rPr>
              <a:t>&lt;!DOCTYPE HTML PUBLIC "-//W3C//DTD HTML 4.01//EN" "http://www.w3.org/TR/html4/strict.dtd"&gt; </a:t>
            </a:r>
          </a:p>
          <a:p>
            <a:r>
              <a:rPr lang="en-US" sz="2800" b="1" dirty="0">
                <a:solidFill>
                  <a:schemeClr val="tx2">
                    <a:lumMod val="75000"/>
                  </a:schemeClr>
                </a:solidFill>
              </a:rPr>
              <a:t>HTML 4.01 Transitional</a:t>
            </a:r>
          </a:p>
          <a:p>
            <a:r>
              <a:rPr lang="en-US" sz="2800" dirty="0"/>
              <a:t>This DTD contains all HTML elements and attributes, INCLUDING presentational and deprecated elements (like font). Framesets are not allowed.</a:t>
            </a:r>
          </a:p>
          <a:p>
            <a:r>
              <a:rPr lang="en-US" sz="2800" dirty="0">
                <a:solidFill>
                  <a:srgbClr val="00B050"/>
                </a:solidFill>
              </a:rPr>
              <a:t>&lt;!DOCTYPE HTML PUBLIC "-//W3C//DTD HTML 4.01 Transitional//EN" "http://www.w3.org/TR/html4/loose.dtd"&gt;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extLst>
      <p:ext uri="{BB962C8B-B14F-4D97-AF65-F5344CB8AC3E}">
        <p14:creationId xmlns:p14="http://schemas.microsoft.com/office/powerpoint/2010/main" val="240995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DOCTYPE Declarations</a:t>
            </a:r>
            <a:br>
              <a:rPr lang="en-IN" dirty="0"/>
            </a:br>
            <a:endParaRPr lang="en-US" dirty="0"/>
          </a:p>
        </p:txBody>
      </p:sp>
      <p:sp>
        <p:nvSpPr>
          <p:cNvPr id="3" name="Content Placeholder 2"/>
          <p:cNvSpPr>
            <a:spLocks noGrp="1"/>
          </p:cNvSpPr>
          <p:nvPr>
            <p:ph idx="1"/>
          </p:nvPr>
        </p:nvSpPr>
        <p:spPr/>
        <p:txBody>
          <a:bodyPr/>
          <a:lstStyle/>
          <a:p>
            <a:r>
              <a:rPr lang="en-US" b="1" dirty="0">
                <a:solidFill>
                  <a:schemeClr val="tx2">
                    <a:lumMod val="75000"/>
                  </a:schemeClr>
                </a:solidFill>
              </a:rPr>
              <a:t>HTML 4.01 Frameset</a:t>
            </a:r>
          </a:p>
          <a:p>
            <a:r>
              <a:rPr lang="en-US" dirty="0"/>
              <a:t>This DTD is equal to HTML 4.01 Transitional, but allows the use of frameset content.</a:t>
            </a:r>
          </a:p>
          <a:p>
            <a:r>
              <a:rPr lang="en-US" dirty="0">
                <a:solidFill>
                  <a:srgbClr val="00B050"/>
                </a:solidFill>
              </a:rPr>
              <a:t>&lt;!DOCTYPE HTML PUBLIC "-//W3C//DTD HTML 4.01 Frameset//EN" "http://www.w3.org/TR/html4/frameset.dtd"&gt;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extLst>
      <p:ext uri="{BB962C8B-B14F-4D97-AF65-F5344CB8AC3E}">
        <p14:creationId xmlns:p14="http://schemas.microsoft.com/office/powerpoint/2010/main" val="341476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tags and attributes</a:t>
            </a:r>
          </a:p>
        </p:txBody>
      </p:sp>
      <p:sp>
        <p:nvSpPr>
          <p:cNvPr id="3" name="Content Placeholder 2"/>
          <p:cNvSpPr>
            <a:spLocks noGrp="1"/>
          </p:cNvSpPr>
          <p:nvPr>
            <p:ph idx="1"/>
          </p:nvPr>
        </p:nvSpPr>
        <p:spPr/>
        <p:txBody>
          <a:bodyPr/>
          <a:lstStyle/>
          <a:p>
            <a:r>
              <a:rPr lang="en-US" b="1" dirty="0"/>
              <a:t>HTML Elements</a:t>
            </a:r>
            <a:r>
              <a:rPr lang="en-US" dirty="0"/>
              <a:t>:</a:t>
            </a:r>
          </a:p>
          <a:p>
            <a:r>
              <a:rPr lang="en-US" dirty="0"/>
              <a:t>An HTML element usually consists of a </a:t>
            </a:r>
            <a:r>
              <a:rPr lang="en-US" b="1" dirty="0"/>
              <a:t>start</a:t>
            </a:r>
            <a:r>
              <a:rPr lang="en-US" dirty="0"/>
              <a:t> tag and an </a:t>
            </a:r>
            <a:r>
              <a:rPr lang="en-US" b="1" dirty="0"/>
              <a:t>end</a:t>
            </a:r>
            <a:r>
              <a:rPr lang="en-US" dirty="0"/>
              <a:t> tag, with the content inserted in between:</a:t>
            </a:r>
          </a:p>
          <a:p>
            <a:r>
              <a:rPr lang="en-US" dirty="0"/>
              <a:t>&lt;</a:t>
            </a:r>
            <a:r>
              <a:rPr lang="en-US" dirty="0" err="1"/>
              <a:t>tagname</a:t>
            </a:r>
            <a:r>
              <a:rPr lang="en-US" dirty="0"/>
              <a:t>&gt;Content goes here...&lt;/</a:t>
            </a:r>
            <a:r>
              <a:rPr lang="en-US" dirty="0" err="1"/>
              <a:t>tagname</a:t>
            </a:r>
            <a:r>
              <a:rPr lang="en-US" dirty="0"/>
              <a:t>&gt; </a:t>
            </a:r>
          </a:p>
          <a:p>
            <a:r>
              <a:rPr lang="en-US" dirty="0"/>
              <a:t>The HTML </a:t>
            </a:r>
            <a:r>
              <a:rPr lang="en-US" b="1" dirty="0"/>
              <a:t>element</a:t>
            </a:r>
            <a:r>
              <a:rPr lang="en-US" dirty="0"/>
              <a:t> is everything from the start tag to the end tag:</a:t>
            </a:r>
          </a:p>
          <a:p>
            <a:r>
              <a:rPr lang="en-US" dirty="0"/>
              <a:t>&lt;p&gt;My first paragraph.&lt;/p&gt;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48</a:t>
            </a:fld>
            <a:endParaRPr lang="en-IN" dirty="0"/>
          </a:p>
        </p:txBody>
      </p:sp>
      <p:pic>
        <p:nvPicPr>
          <p:cNvPr id="5" name="Picture 4"/>
          <p:cNvPicPr>
            <a:picLocks noChangeAspect="1"/>
          </p:cNvPicPr>
          <p:nvPr/>
        </p:nvPicPr>
        <p:blipFill>
          <a:blip r:embed="rId2"/>
          <a:stretch>
            <a:fillRect/>
          </a:stretch>
        </p:blipFill>
        <p:spPr>
          <a:xfrm>
            <a:off x="4109082" y="4228662"/>
            <a:ext cx="6230652" cy="2127688"/>
          </a:xfrm>
          <a:prstGeom prst="rect">
            <a:avLst/>
          </a:prstGeom>
        </p:spPr>
      </p:pic>
    </p:spTree>
    <p:extLst>
      <p:ext uri="{BB962C8B-B14F-4D97-AF65-F5344CB8AC3E}">
        <p14:creationId xmlns:p14="http://schemas.microsoft.com/office/powerpoint/2010/main" val="71322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Empty element</a:t>
            </a:r>
            <a:r>
              <a:rPr lang="en-IN" dirty="0"/>
              <a:t>:</a:t>
            </a:r>
          </a:p>
          <a:p>
            <a:r>
              <a:rPr lang="en-US" dirty="0"/>
              <a:t>HTML elements with no content are called empty elements. </a:t>
            </a:r>
          </a:p>
          <a:p>
            <a:r>
              <a:rPr lang="en-US" dirty="0"/>
              <a:t>Empty elements do not have an end tag, such as the &lt;</a:t>
            </a:r>
            <a:r>
              <a:rPr lang="en-US" dirty="0" err="1"/>
              <a:t>br</a:t>
            </a:r>
            <a:r>
              <a:rPr lang="en-US" dirty="0"/>
              <a:t>&gt; element (which indicates a line break).</a:t>
            </a:r>
          </a:p>
          <a:p>
            <a:r>
              <a:rPr lang="en-US" b="1" dirty="0"/>
              <a:t>Nested HTML Elements:</a:t>
            </a:r>
          </a:p>
          <a:p>
            <a:r>
              <a:rPr lang="en-US" dirty="0"/>
              <a:t>HTML elements can be nested (elements can contain elements).</a:t>
            </a:r>
          </a:p>
          <a:p>
            <a:r>
              <a:rPr lang="en-US" dirty="0"/>
              <a:t>All HTML documents consist of nested HTML elements.</a:t>
            </a:r>
          </a:p>
          <a:p>
            <a:endParaRPr lang="en-US" b="1"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extLst>
      <p:ext uri="{BB962C8B-B14F-4D97-AF65-F5344CB8AC3E}">
        <p14:creationId xmlns:p14="http://schemas.microsoft.com/office/powerpoint/2010/main" val="164452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pic>
        <p:nvPicPr>
          <p:cNvPr id="3" name="Content Placeholder 3" descr="welcome-to-the-world-wide-web-sign.jpg"/>
          <p:cNvPicPr>
            <a:picLocks noChangeAspect="1"/>
          </p:cNvPicPr>
          <p:nvPr/>
        </p:nvPicPr>
        <p:blipFill>
          <a:blip r:embed="rId2" cstate="print"/>
          <a:stretch>
            <a:fillRect/>
          </a:stretch>
        </p:blipFill>
        <p:spPr>
          <a:xfrm>
            <a:off x="2063552" y="277793"/>
            <a:ext cx="7452320" cy="5725021"/>
          </a:xfrm>
          <a:prstGeom prst="rect">
            <a:avLst/>
          </a:prstGeom>
        </p:spPr>
      </p:pic>
    </p:spTree>
    <p:extLst>
      <p:ext uri="{BB962C8B-B14F-4D97-AF65-F5344CB8AC3E}">
        <p14:creationId xmlns:p14="http://schemas.microsoft.com/office/powerpoint/2010/main" val="85724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82880" lvl="0" indent="-182880" algn="l">
              <a:lnSpc>
                <a:spcPct val="90000"/>
              </a:lnSpc>
              <a:spcBef>
                <a:spcPts val="1200"/>
              </a:spcBef>
              <a:buClr>
                <a:srgbClr val="40BAD2"/>
              </a:buClr>
              <a:buFont typeface="Wingdings 2" pitchFamily="18" charset="2"/>
              <a:buChar char=""/>
            </a:pPr>
            <a:r>
              <a:rPr lang="en-US" dirty="0">
                <a:solidFill>
                  <a:srgbClr val="000000">
                    <a:lumMod val="65000"/>
                    <a:lumOff val="35000"/>
                  </a:srgbClr>
                </a:solidFill>
              </a:rPr>
              <a:t>This example contains four HTML elements:</a:t>
            </a:r>
          </a:p>
          <a:p>
            <a:pPr marL="182880" lvl="0" indent="-182880" algn="l">
              <a:lnSpc>
                <a:spcPct val="90000"/>
              </a:lnSpc>
              <a:spcBef>
                <a:spcPts val="1200"/>
              </a:spcBef>
              <a:buClr>
                <a:srgbClr val="40BAD2"/>
              </a:buClr>
              <a:buFont typeface="Wingdings 2" pitchFamily="18" charset="2"/>
              <a:buChar char=""/>
            </a:pPr>
            <a:r>
              <a:rPr lang="en-US" dirty="0">
                <a:solidFill>
                  <a:schemeClr val="accent6">
                    <a:lumMod val="75000"/>
                  </a:schemeClr>
                </a:solidFill>
              </a:rPr>
              <a:t>&lt;!DOCTYPE html&gt;</a:t>
            </a:r>
            <a:br>
              <a:rPr lang="en-US" dirty="0">
                <a:solidFill>
                  <a:schemeClr val="accent6">
                    <a:lumMod val="75000"/>
                  </a:schemeClr>
                </a:solidFill>
              </a:rPr>
            </a:br>
            <a:r>
              <a:rPr lang="en-US" dirty="0">
                <a:solidFill>
                  <a:schemeClr val="accent6">
                    <a:lumMod val="75000"/>
                  </a:schemeClr>
                </a:solidFill>
              </a:rPr>
              <a:t>&lt;html&gt;</a:t>
            </a:r>
            <a:br>
              <a:rPr lang="en-US" dirty="0">
                <a:solidFill>
                  <a:schemeClr val="accent6">
                    <a:lumMod val="75000"/>
                  </a:schemeClr>
                </a:solidFill>
              </a:rPr>
            </a:br>
            <a:r>
              <a:rPr lang="en-US" dirty="0">
                <a:solidFill>
                  <a:schemeClr val="accent6">
                    <a:lumMod val="75000"/>
                  </a:schemeClr>
                </a:solidFill>
              </a:rPr>
              <a:t>	</a:t>
            </a:r>
            <a:br>
              <a:rPr lang="en-US" dirty="0">
                <a:solidFill>
                  <a:schemeClr val="accent6">
                    <a:lumMod val="75000"/>
                  </a:schemeClr>
                </a:solidFill>
              </a:rPr>
            </a:br>
            <a:r>
              <a:rPr lang="en-US" dirty="0">
                <a:solidFill>
                  <a:schemeClr val="accent6">
                    <a:lumMod val="75000"/>
                  </a:schemeClr>
                </a:solidFill>
              </a:rPr>
              <a:t>	&lt;body&gt;</a:t>
            </a:r>
            <a:br>
              <a:rPr lang="en-US" dirty="0">
                <a:solidFill>
                  <a:schemeClr val="accent6">
                    <a:lumMod val="75000"/>
                  </a:schemeClr>
                </a:solidFill>
              </a:rPr>
            </a:br>
            <a:br>
              <a:rPr lang="en-US" dirty="0">
                <a:solidFill>
                  <a:schemeClr val="accent6">
                    <a:lumMod val="75000"/>
                  </a:schemeClr>
                </a:solidFill>
              </a:rPr>
            </a:br>
            <a:r>
              <a:rPr lang="en-US" dirty="0">
                <a:solidFill>
                  <a:schemeClr val="accent6">
                    <a:lumMod val="75000"/>
                  </a:schemeClr>
                </a:solidFill>
              </a:rPr>
              <a:t>		&lt;h1&gt;My First Heading&lt;/h1&gt;</a:t>
            </a:r>
            <a:br>
              <a:rPr lang="en-US" dirty="0">
                <a:solidFill>
                  <a:schemeClr val="accent6">
                    <a:lumMod val="75000"/>
                  </a:schemeClr>
                </a:solidFill>
              </a:rPr>
            </a:br>
            <a:r>
              <a:rPr lang="en-US" dirty="0">
                <a:solidFill>
                  <a:schemeClr val="accent6">
                    <a:lumMod val="75000"/>
                  </a:schemeClr>
                </a:solidFill>
              </a:rPr>
              <a:t>		&lt;p&gt;My first paragraph.&lt;/p&gt;</a:t>
            </a:r>
            <a:br>
              <a:rPr lang="en-US" dirty="0">
                <a:solidFill>
                  <a:schemeClr val="accent6">
                    <a:lumMod val="75000"/>
                  </a:schemeClr>
                </a:solidFill>
              </a:rPr>
            </a:br>
            <a:br>
              <a:rPr lang="en-US" dirty="0">
                <a:solidFill>
                  <a:schemeClr val="accent6">
                    <a:lumMod val="75000"/>
                  </a:schemeClr>
                </a:solidFill>
              </a:rPr>
            </a:br>
            <a:r>
              <a:rPr lang="en-US" dirty="0">
                <a:solidFill>
                  <a:schemeClr val="accent6">
                    <a:lumMod val="75000"/>
                  </a:schemeClr>
                </a:solidFill>
              </a:rPr>
              <a:t>	&lt;/body&gt;</a:t>
            </a:r>
            <a:br>
              <a:rPr lang="en-US" dirty="0">
                <a:solidFill>
                  <a:schemeClr val="accent6">
                    <a:lumMod val="75000"/>
                  </a:schemeClr>
                </a:solidFill>
              </a:rPr>
            </a:br>
            <a:r>
              <a:rPr lang="en-US" dirty="0">
                <a:solidFill>
                  <a:schemeClr val="accent6">
                    <a:lumMod val="75000"/>
                  </a:schemeClr>
                </a:solidFill>
              </a:rPr>
              <a:t>&lt;/html&gt;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50</a:t>
            </a:fld>
            <a:endParaRPr lang="en-IN" dirty="0"/>
          </a:p>
        </p:txBody>
      </p:sp>
    </p:spTree>
    <p:extLst>
      <p:ext uri="{BB962C8B-B14F-4D97-AF65-F5344CB8AC3E}">
        <p14:creationId xmlns:p14="http://schemas.microsoft.com/office/powerpoint/2010/main" val="58111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Attributes</a:t>
            </a:r>
            <a:br>
              <a:rPr lang="en-IN" dirty="0"/>
            </a:br>
            <a:endParaRPr lang="en-US" dirty="0"/>
          </a:p>
        </p:txBody>
      </p:sp>
      <p:sp>
        <p:nvSpPr>
          <p:cNvPr id="3" name="Content Placeholder 2"/>
          <p:cNvSpPr>
            <a:spLocks noGrp="1"/>
          </p:cNvSpPr>
          <p:nvPr>
            <p:ph idx="1"/>
          </p:nvPr>
        </p:nvSpPr>
        <p:spPr/>
        <p:txBody>
          <a:bodyPr/>
          <a:lstStyle/>
          <a:p>
            <a:r>
              <a:rPr lang="en-US" dirty="0"/>
              <a:t>All HTML elements can have </a:t>
            </a:r>
            <a:r>
              <a:rPr lang="en-US" b="1" dirty="0"/>
              <a:t>attributes</a:t>
            </a:r>
            <a:endParaRPr lang="en-US" dirty="0"/>
          </a:p>
          <a:p>
            <a:r>
              <a:rPr lang="en-US" dirty="0"/>
              <a:t>Attributes provide </a:t>
            </a:r>
            <a:r>
              <a:rPr lang="en-US" b="1" dirty="0"/>
              <a:t>additional information</a:t>
            </a:r>
            <a:r>
              <a:rPr lang="en-US" dirty="0"/>
              <a:t> about an HTML element</a:t>
            </a:r>
          </a:p>
          <a:p>
            <a:r>
              <a:rPr lang="en-US" dirty="0"/>
              <a:t>Attributes are always specified in </a:t>
            </a:r>
            <a:r>
              <a:rPr lang="en-US" b="1" dirty="0"/>
              <a:t>the start tag</a:t>
            </a:r>
            <a:endParaRPr lang="en-US" dirty="0"/>
          </a:p>
          <a:p>
            <a:r>
              <a:rPr lang="en-US" dirty="0"/>
              <a:t>Attributes usually come in name/value pairs like: </a:t>
            </a:r>
            <a:r>
              <a:rPr lang="en-US" b="1" dirty="0"/>
              <a:t>name="value"</a:t>
            </a:r>
            <a:endParaRPr lang="en-US" dirty="0"/>
          </a:p>
          <a:p>
            <a:r>
              <a:rPr lang="en-US" b="1" dirty="0"/>
              <a:t>The </a:t>
            </a:r>
            <a:r>
              <a:rPr lang="en-US" b="1" dirty="0" err="1"/>
              <a:t>href</a:t>
            </a:r>
            <a:r>
              <a:rPr lang="en-US" b="1" dirty="0"/>
              <a:t> Attribute:</a:t>
            </a:r>
          </a:p>
          <a:p>
            <a:r>
              <a:rPr lang="en-US" dirty="0"/>
              <a:t>HTML links are defined with the &lt;a&gt; tag. The link address is specified in the </a:t>
            </a:r>
            <a:r>
              <a:rPr lang="en-US" dirty="0" err="1"/>
              <a:t>href</a:t>
            </a:r>
            <a:r>
              <a:rPr lang="en-US" dirty="0"/>
              <a:t> attribute:</a:t>
            </a:r>
          </a:p>
          <a:p>
            <a:r>
              <a:rPr lang="en-US" dirty="0"/>
              <a:t>&lt;a </a:t>
            </a:r>
            <a:r>
              <a:rPr lang="en-US" dirty="0" err="1"/>
              <a:t>href</a:t>
            </a:r>
            <a:r>
              <a:rPr lang="en-US" dirty="0"/>
              <a:t>="https://www.w3schools.com"&gt;This is a link&lt;/a&gt; </a:t>
            </a:r>
          </a:p>
          <a:p>
            <a:endParaRPr lang="en-US"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extLst>
      <p:ext uri="{BB962C8B-B14F-4D97-AF65-F5344CB8AC3E}">
        <p14:creationId xmlns:p14="http://schemas.microsoft.com/office/powerpoint/2010/main" val="95914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a:t>
            </a:r>
            <a:r>
              <a:rPr lang="en-US" b="1" dirty="0" err="1"/>
              <a:t>src</a:t>
            </a:r>
            <a:r>
              <a:rPr lang="en-US" b="1" dirty="0"/>
              <a:t> Attribute:</a:t>
            </a:r>
          </a:p>
          <a:p>
            <a:r>
              <a:rPr lang="en-US" dirty="0"/>
              <a:t>HTML images are defined with the &lt;</a:t>
            </a:r>
            <a:r>
              <a:rPr lang="en-US" dirty="0" err="1"/>
              <a:t>img</a:t>
            </a:r>
            <a:r>
              <a:rPr lang="en-US" dirty="0"/>
              <a:t>&gt; tag.</a:t>
            </a:r>
          </a:p>
          <a:p>
            <a:r>
              <a:rPr lang="en-US" dirty="0"/>
              <a:t>The filename of the image source is specified in the </a:t>
            </a:r>
            <a:r>
              <a:rPr lang="en-US" dirty="0" err="1"/>
              <a:t>src</a:t>
            </a:r>
            <a:r>
              <a:rPr lang="en-US" dirty="0"/>
              <a:t> attribute:</a:t>
            </a:r>
          </a:p>
          <a:p>
            <a:r>
              <a:rPr lang="en-US" dirty="0"/>
              <a:t>&lt;</a:t>
            </a:r>
            <a:r>
              <a:rPr lang="en-US" dirty="0" err="1"/>
              <a:t>img</a:t>
            </a:r>
            <a:r>
              <a:rPr lang="en-US" dirty="0"/>
              <a:t> </a:t>
            </a:r>
            <a:r>
              <a:rPr lang="en-US" dirty="0" err="1"/>
              <a:t>src</a:t>
            </a:r>
            <a:r>
              <a:rPr lang="en-US" dirty="0"/>
              <a:t>="img_girl.jpg"&gt; </a:t>
            </a:r>
          </a:p>
          <a:p>
            <a:r>
              <a:rPr lang="en-US" b="1" dirty="0"/>
              <a:t>The width and height Attributes</a:t>
            </a:r>
          </a:p>
          <a:p>
            <a:r>
              <a:rPr lang="en-US" dirty="0"/>
              <a:t>HTML images also have width and height attributes, which specifies the width and height of the image:</a:t>
            </a:r>
          </a:p>
          <a:p>
            <a:r>
              <a:rPr lang="en-US" dirty="0"/>
              <a:t>&lt;</a:t>
            </a:r>
            <a:r>
              <a:rPr lang="en-US" dirty="0" err="1"/>
              <a:t>img</a:t>
            </a:r>
            <a:r>
              <a:rPr lang="en-US" dirty="0"/>
              <a:t> </a:t>
            </a:r>
            <a:r>
              <a:rPr lang="en-US" dirty="0" err="1"/>
              <a:t>src</a:t>
            </a:r>
            <a:r>
              <a:rPr lang="en-US" dirty="0"/>
              <a:t>="img_girl.jpg" width="500" height=“500"&gt; </a:t>
            </a:r>
          </a:p>
          <a:p>
            <a:r>
              <a:rPr lang="en-US" dirty="0"/>
              <a:t>The width and height are specified in pixels by default; so width="500" means 500 pixels wide.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extLst>
      <p:ext uri="{BB962C8B-B14F-4D97-AF65-F5344CB8AC3E}">
        <p14:creationId xmlns:p14="http://schemas.microsoft.com/office/powerpoint/2010/main" val="218631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alt attribute specifies an alternative text to be used, if an image cannot be displayed.</a:t>
            </a:r>
          </a:p>
          <a:p>
            <a:r>
              <a:rPr lang="en-US" dirty="0"/>
              <a:t>The value of the alt attribute can be read by screen readers. This way, someone "listening" to the webpage, e.g. a vision impaired person, can "hear" the element.</a:t>
            </a:r>
          </a:p>
          <a:p>
            <a:r>
              <a:rPr lang="en-US" dirty="0"/>
              <a:t>&lt;</a:t>
            </a:r>
            <a:r>
              <a:rPr lang="en-US" dirty="0" err="1"/>
              <a:t>img</a:t>
            </a:r>
            <a:r>
              <a:rPr lang="en-US" dirty="0"/>
              <a:t> </a:t>
            </a:r>
            <a:r>
              <a:rPr lang="en-US" dirty="0" err="1"/>
              <a:t>src</a:t>
            </a:r>
            <a:r>
              <a:rPr lang="en-US" dirty="0"/>
              <a:t>="img_girl.jpg" alt="Girl with a jacket"&gt; </a:t>
            </a:r>
          </a:p>
          <a:p>
            <a:r>
              <a:rPr lang="en-US" b="1" dirty="0"/>
              <a:t>The style Attribute</a:t>
            </a:r>
          </a:p>
          <a:p>
            <a:r>
              <a:rPr lang="en-US" dirty="0"/>
              <a:t>The style attribute is used to specify the styling of an element, like color, font, size etc.</a:t>
            </a:r>
          </a:p>
          <a:p>
            <a:r>
              <a:rPr lang="en-US" dirty="0"/>
              <a:t>&lt;p style="</a:t>
            </a:r>
            <a:r>
              <a:rPr lang="en-US" dirty="0" err="1"/>
              <a:t>color:red</a:t>
            </a:r>
            <a:r>
              <a:rPr lang="en-US" dirty="0"/>
              <a:t>"&gt;This is a paragraph.&lt;/p&gt; </a:t>
            </a:r>
          </a:p>
          <a:p>
            <a:endParaRPr lang="en-US" dirty="0"/>
          </a:p>
          <a:p>
            <a:r>
              <a:rPr lang="en-US" b="1" dirty="0"/>
              <a:t>The </a:t>
            </a:r>
            <a:r>
              <a:rPr lang="en-US" b="1" dirty="0" err="1"/>
              <a:t>lang</a:t>
            </a:r>
            <a:r>
              <a:rPr lang="en-US" b="1" dirty="0"/>
              <a:t> Attribute:</a:t>
            </a:r>
          </a:p>
          <a:p>
            <a:r>
              <a:rPr lang="en-US" dirty="0"/>
              <a:t>The language of the document can be declared in the &lt;html&gt; tag.</a:t>
            </a:r>
          </a:p>
          <a:p>
            <a:r>
              <a:rPr lang="en-US" dirty="0"/>
              <a:t>The language is declared with the </a:t>
            </a:r>
            <a:r>
              <a:rPr lang="en-US" dirty="0" err="1"/>
              <a:t>lang</a:t>
            </a:r>
            <a:r>
              <a:rPr lang="en-US" dirty="0"/>
              <a:t> attribute.</a:t>
            </a:r>
          </a:p>
          <a:p>
            <a:r>
              <a:rPr lang="en-US" dirty="0"/>
              <a:t>Declaring a language is important for accessibility applications (screen readers) and search engines:</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extLst>
      <p:ext uri="{BB962C8B-B14F-4D97-AF65-F5344CB8AC3E}">
        <p14:creationId xmlns:p14="http://schemas.microsoft.com/office/powerpoint/2010/main" val="264151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182880" lvl="0" indent="-182880" algn="l">
              <a:lnSpc>
                <a:spcPct val="90000"/>
              </a:lnSpc>
              <a:spcBef>
                <a:spcPts val="1200"/>
              </a:spcBef>
              <a:buClr>
                <a:srgbClr val="40BAD2"/>
              </a:buClr>
              <a:buFont typeface="Wingdings 2" pitchFamily="18" charset="2"/>
              <a:buChar char=""/>
            </a:pPr>
            <a:r>
              <a:rPr lang="en-US" dirty="0">
                <a:solidFill>
                  <a:schemeClr val="accent6">
                    <a:lumMod val="75000"/>
                  </a:schemeClr>
                </a:solidFill>
              </a:rPr>
              <a:t>&lt;!DOCTYPE html&gt;</a:t>
            </a:r>
            <a:br>
              <a:rPr lang="en-US" dirty="0">
                <a:solidFill>
                  <a:schemeClr val="accent6">
                    <a:lumMod val="75000"/>
                  </a:schemeClr>
                </a:solidFill>
              </a:rPr>
            </a:br>
            <a:r>
              <a:rPr lang="en-US" dirty="0">
                <a:solidFill>
                  <a:schemeClr val="accent6">
                    <a:lumMod val="75000"/>
                  </a:schemeClr>
                </a:solidFill>
              </a:rPr>
              <a:t>&lt;html </a:t>
            </a:r>
            <a:r>
              <a:rPr lang="en-US" dirty="0" err="1">
                <a:solidFill>
                  <a:schemeClr val="accent6">
                    <a:lumMod val="75000"/>
                  </a:schemeClr>
                </a:solidFill>
              </a:rPr>
              <a:t>lang</a:t>
            </a:r>
            <a:r>
              <a:rPr lang="en-US" dirty="0">
                <a:solidFill>
                  <a:schemeClr val="accent6">
                    <a:lumMod val="75000"/>
                  </a:schemeClr>
                </a:solidFill>
              </a:rPr>
              <a:t>="</a:t>
            </a:r>
            <a:r>
              <a:rPr lang="en-US" dirty="0" err="1">
                <a:solidFill>
                  <a:schemeClr val="accent6">
                    <a:lumMod val="75000"/>
                  </a:schemeClr>
                </a:solidFill>
              </a:rPr>
              <a:t>en</a:t>
            </a:r>
            <a:r>
              <a:rPr lang="en-US" dirty="0">
                <a:solidFill>
                  <a:schemeClr val="accent6">
                    <a:lumMod val="75000"/>
                  </a:schemeClr>
                </a:solidFill>
              </a:rPr>
              <a:t>-US"&gt;</a:t>
            </a:r>
            <a:br>
              <a:rPr lang="en-US" dirty="0">
                <a:solidFill>
                  <a:schemeClr val="accent6">
                    <a:lumMod val="75000"/>
                  </a:schemeClr>
                </a:solidFill>
              </a:rPr>
            </a:br>
            <a:r>
              <a:rPr lang="en-US" dirty="0">
                <a:solidFill>
                  <a:schemeClr val="accent6">
                    <a:lumMod val="75000"/>
                  </a:schemeClr>
                </a:solidFill>
              </a:rPr>
              <a:t>&lt;body&gt;</a:t>
            </a:r>
            <a:br>
              <a:rPr lang="en-US" dirty="0">
                <a:solidFill>
                  <a:schemeClr val="accent6">
                    <a:lumMod val="75000"/>
                  </a:schemeClr>
                </a:solidFill>
              </a:rPr>
            </a:br>
            <a:br>
              <a:rPr lang="en-US" dirty="0">
                <a:solidFill>
                  <a:schemeClr val="accent6">
                    <a:lumMod val="75000"/>
                  </a:schemeClr>
                </a:solidFill>
              </a:rPr>
            </a:br>
            <a:r>
              <a:rPr lang="en-US" dirty="0">
                <a:solidFill>
                  <a:schemeClr val="accent6">
                    <a:lumMod val="75000"/>
                  </a:schemeClr>
                </a:solidFill>
              </a:rPr>
              <a:t>...</a:t>
            </a:r>
            <a:br>
              <a:rPr lang="en-US" dirty="0">
                <a:solidFill>
                  <a:schemeClr val="accent6">
                    <a:lumMod val="75000"/>
                  </a:schemeClr>
                </a:solidFill>
              </a:rPr>
            </a:br>
            <a:br>
              <a:rPr lang="en-US" dirty="0">
                <a:solidFill>
                  <a:schemeClr val="accent6">
                    <a:lumMod val="75000"/>
                  </a:schemeClr>
                </a:solidFill>
              </a:rPr>
            </a:br>
            <a:r>
              <a:rPr lang="en-US" dirty="0">
                <a:solidFill>
                  <a:schemeClr val="accent6">
                    <a:lumMod val="75000"/>
                  </a:schemeClr>
                </a:solidFill>
              </a:rPr>
              <a:t>&lt;/body&gt;</a:t>
            </a:r>
            <a:br>
              <a:rPr lang="en-US" dirty="0">
                <a:solidFill>
                  <a:schemeClr val="accent6">
                    <a:lumMod val="75000"/>
                  </a:schemeClr>
                </a:solidFill>
              </a:rPr>
            </a:br>
            <a:r>
              <a:rPr lang="en-US" dirty="0">
                <a:solidFill>
                  <a:schemeClr val="accent6">
                    <a:lumMod val="75000"/>
                  </a:schemeClr>
                </a:solidFill>
              </a:rPr>
              <a:t>&lt;/html&gt; </a:t>
            </a:r>
          </a:p>
          <a:p>
            <a:pPr marL="182880" lvl="0" indent="-182880" algn="l">
              <a:lnSpc>
                <a:spcPct val="90000"/>
              </a:lnSpc>
              <a:spcBef>
                <a:spcPts val="1200"/>
              </a:spcBef>
              <a:buClr>
                <a:srgbClr val="40BAD2"/>
              </a:buClr>
              <a:buFont typeface="Wingdings 2" pitchFamily="18" charset="2"/>
              <a:buChar char=""/>
            </a:pPr>
            <a:r>
              <a:rPr lang="en-US" dirty="0">
                <a:solidFill>
                  <a:srgbClr val="000000">
                    <a:lumMod val="65000"/>
                    <a:lumOff val="35000"/>
                  </a:srgbClr>
                </a:solidFill>
              </a:rPr>
              <a:t>The first two letters specify the language (</a:t>
            </a:r>
            <a:r>
              <a:rPr lang="en-US" dirty="0" err="1">
                <a:solidFill>
                  <a:srgbClr val="000000">
                    <a:lumMod val="65000"/>
                    <a:lumOff val="35000"/>
                  </a:srgbClr>
                </a:solidFill>
              </a:rPr>
              <a:t>en</a:t>
            </a:r>
            <a:r>
              <a:rPr lang="en-US" dirty="0">
                <a:solidFill>
                  <a:srgbClr val="000000">
                    <a:lumMod val="65000"/>
                    <a:lumOff val="35000"/>
                  </a:srgbClr>
                </a:solidFill>
              </a:rPr>
              <a:t>) If there is a dialect, add two more letters (US).</a:t>
            </a:r>
          </a:p>
          <a:p>
            <a:pPr marL="182880" lvl="0" indent="-182880" algn="l">
              <a:lnSpc>
                <a:spcPct val="90000"/>
              </a:lnSpc>
              <a:spcBef>
                <a:spcPts val="1200"/>
              </a:spcBef>
              <a:buClr>
                <a:srgbClr val="40BAD2"/>
              </a:buClr>
              <a:buFont typeface="Wingdings 2" pitchFamily="18" charset="2"/>
              <a:buChar char=""/>
            </a:pPr>
            <a:r>
              <a:rPr lang="en-IN" b="1" dirty="0">
                <a:solidFill>
                  <a:srgbClr val="000000">
                    <a:lumMod val="65000"/>
                    <a:lumOff val="35000"/>
                  </a:srgbClr>
                </a:solidFill>
              </a:rPr>
              <a:t>The title Attribute</a:t>
            </a:r>
          </a:p>
          <a:p>
            <a:pPr marL="182880" lvl="0" indent="-182880" algn="l">
              <a:lnSpc>
                <a:spcPct val="90000"/>
              </a:lnSpc>
              <a:spcBef>
                <a:spcPts val="1200"/>
              </a:spcBef>
              <a:buClr>
                <a:srgbClr val="40BAD2"/>
              </a:buClr>
              <a:buFont typeface="Wingdings 2" pitchFamily="18" charset="2"/>
              <a:buChar char=""/>
            </a:pPr>
            <a:r>
              <a:rPr lang="en-US" sz="2200" dirty="0">
                <a:solidFill>
                  <a:srgbClr val="000000">
                    <a:lumMod val="65000"/>
                    <a:lumOff val="35000"/>
                  </a:srgbClr>
                </a:solidFill>
              </a:rPr>
              <a:t>Here, a title attribute is added to the &lt;p&gt; element. The value of the title attribute will be displayed as a tooltip when you mouse over the paragraph:</a:t>
            </a:r>
          </a:p>
          <a:p>
            <a:pPr marL="182880" lvl="0" indent="-182880" algn="l">
              <a:lnSpc>
                <a:spcPct val="90000"/>
              </a:lnSpc>
              <a:spcBef>
                <a:spcPts val="1200"/>
              </a:spcBef>
              <a:buClr>
                <a:srgbClr val="40BAD2"/>
              </a:buClr>
              <a:buFont typeface="Wingdings 2" pitchFamily="18" charset="2"/>
              <a:buChar char=""/>
            </a:pPr>
            <a:r>
              <a:rPr lang="en-US" sz="2200" dirty="0">
                <a:solidFill>
                  <a:schemeClr val="accent6">
                    <a:lumMod val="75000"/>
                  </a:schemeClr>
                </a:solidFill>
              </a:rPr>
              <a:t>&lt;p title="I'm a tooltip"&gt;</a:t>
            </a:r>
            <a:br>
              <a:rPr lang="en-US" sz="2200" dirty="0">
                <a:solidFill>
                  <a:schemeClr val="accent6">
                    <a:lumMod val="75000"/>
                  </a:schemeClr>
                </a:solidFill>
              </a:rPr>
            </a:br>
            <a:r>
              <a:rPr lang="en-US" sz="2200" dirty="0">
                <a:solidFill>
                  <a:schemeClr val="accent6">
                    <a:lumMod val="75000"/>
                  </a:schemeClr>
                </a:solidFill>
              </a:rPr>
              <a:t>	This is a paragraph.</a:t>
            </a:r>
            <a:br>
              <a:rPr lang="en-US" sz="2200" dirty="0">
                <a:solidFill>
                  <a:schemeClr val="accent6">
                    <a:lumMod val="75000"/>
                  </a:schemeClr>
                </a:solidFill>
              </a:rPr>
            </a:br>
            <a:r>
              <a:rPr lang="en-US" sz="2200" dirty="0">
                <a:solidFill>
                  <a:schemeClr val="accent6">
                    <a:lumMod val="75000"/>
                  </a:schemeClr>
                </a:solidFill>
              </a:rPr>
              <a:t>&lt;/p&gt;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extLst>
      <p:ext uri="{BB962C8B-B14F-4D97-AF65-F5344CB8AC3E}">
        <p14:creationId xmlns:p14="http://schemas.microsoft.com/office/powerpoint/2010/main" val="188036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Formatting and Fonts</a:t>
            </a:r>
            <a:endParaRPr lang="en-US" dirty="0"/>
          </a:p>
        </p:txBody>
      </p:sp>
      <p:sp>
        <p:nvSpPr>
          <p:cNvPr id="3" name="Content Placeholder 2"/>
          <p:cNvSpPr>
            <a:spLocks noGrp="1"/>
          </p:cNvSpPr>
          <p:nvPr>
            <p:ph idx="1"/>
          </p:nvPr>
        </p:nvSpPr>
        <p:spPr/>
        <p:txBody>
          <a:bodyPr/>
          <a:lstStyle/>
          <a:p>
            <a:r>
              <a:rPr lang="en-IN" sz="3200" b="1" dirty="0"/>
              <a:t>HTML Headings</a:t>
            </a:r>
          </a:p>
          <a:p>
            <a:r>
              <a:rPr lang="en-US" dirty="0"/>
              <a:t>Headings are defined with the &lt;h1&gt; to &lt;h6&gt; tags.</a:t>
            </a:r>
          </a:p>
          <a:p>
            <a:r>
              <a:rPr lang="en-US" dirty="0"/>
              <a:t>&lt;h1&gt; defines the most important heading. &lt;h6&gt; defines the least important heading.</a:t>
            </a:r>
          </a:p>
          <a:p>
            <a:r>
              <a:rPr lang="en-US" b="1" dirty="0"/>
              <a:t>Note:</a:t>
            </a:r>
            <a:r>
              <a:rPr lang="en-US" dirty="0"/>
              <a:t> Browsers automatically add some white space (a margin) before and after a heading.</a:t>
            </a:r>
          </a:p>
          <a:p>
            <a:r>
              <a:rPr lang="en-US" dirty="0"/>
              <a:t>Headings Are Important for Search engines to index the structure and content of your web pages.</a:t>
            </a:r>
          </a:p>
          <a:p>
            <a:r>
              <a:rPr lang="en-US" dirty="0"/>
              <a:t>Users often skim a page by its headings. It is important to use headings to show the document structure.</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extLst>
      <p:ext uri="{BB962C8B-B14F-4D97-AF65-F5344CB8AC3E}">
        <p14:creationId xmlns:p14="http://schemas.microsoft.com/office/powerpoint/2010/main" val="91590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lvl="0" indent="0" algn="l">
              <a:lnSpc>
                <a:spcPct val="90000"/>
              </a:lnSpc>
              <a:spcBef>
                <a:spcPts val="1200"/>
              </a:spcBef>
              <a:buClr>
                <a:srgbClr val="40BAD2"/>
              </a:buClr>
              <a:buNone/>
            </a:pPr>
            <a:r>
              <a:rPr lang="en-US" sz="2000" dirty="0">
                <a:solidFill>
                  <a:schemeClr val="accent6">
                    <a:lumMod val="75000"/>
                  </a:schemeClr>
                </a:solidFill>
                <a:latin typeface="Corbel" panose="020B0503020204020204"/>
                <a:ea typeface="+mn-ea"/>
              </a:rPr>
              <a:t>&lt;html&gt;</a:t>
            </a:r>
          </a:p>
          <a:p>
            <a:pPr marL="0" lvl="0" indent="0" algn="l">
              <a:lnSpc>
                <a:spcPct val="90000"/>
              </a:lnSpc>
              <a:spcBef>
                <a:spcPts val="1200"/>
              </a:spcBef>
              <a:buClr>
                <a:srgbClr val="40BAD2"/>
              </a:buClr>
              <a:buNone/>
            </a:pPr>
            <a:r>
              <a:rPr lang="en-US" sz="2000" dirty="0">
                <a:solidFill>
                  <a:schemeClr val="accent6">
                    <a:lumMod val="75000"/>
                  </a:schemeClr>
                </a:solidFill>
                <a:latin typeface="Corbel" panose="020B0503020204020204"/>
                <a:ea typeface="+mn-ea"/>
              </a:rPr>
              <a:t>	&lt;body&gt;</a:t>
            </a:r>
          </a:p>
          <a:p>
            <a:pPr marL="0" lvl="0" indent="0" algn="l">
              <a:lnSpc>
                <a:spcPct val="90000"/>
              </a:lnSpc>
              <a:spcBef>
                <a:spcPts val="1200"/>
              </a:spcBef>
              <a:buClr>
                <a:srgbClr val="40BAD2"/>
              </a:buClr>
              <a:buNone/>
            </a:pPr>
            <a:endParaRPr lang="en-US" sz="2000" dirty="0">
              <a:solidFill>
                <a:schemeClr val="accent6">
                  <a:lumMod val="75000"/>
                </a:schemeClr>
              </a:solidFill>
              <a:latin typeface="Corbel" panose="020B0503020204020204"/>
              <a:ea typeface="+mn-ea"/>
            </a:endParaRPr>
          </a:p>
          <a:p>
            <a:pPr marL="1257300" lvl="3" indent="0" algn="l">
              <a:lnSpc>
                <a:spcPct val="90000"/>
              </a:lnSpc>
              <a:spcBef>
                <a:spcPts val="250"/>
              </a:spcBef>
              <a:spcAft>
                <a:spcPts val="250"/>
              </a:spcAft>
              <a:buClr>
                <a:srgbClr val="40BAD2"/>
              </a:buClr>
              <a:buNone/>
            </a:pPr>
            <a:r>
              <a:rPr lang="en-US" sz="2800" dirty="0">
                <a:solidFill>
                  <a:schemeClr val="accent6">
                    <a:lumMod val="75000"/>
                  </a:schemeClr>
                </a:solidFill>
                <a:latin typeface="Corbel" panose="020B0503020204020204"/>
                <a:ea typeface="+mn-ea"/>
              </a:rPr>
              <a:t>&lt;h1&gt;Heading 1&lt;/h1&gt;</a:t>
            </a:r>
          </a:p>
          <a:p>
            <a:pPr marL="1257300" lvl="3" indent="0" algn="l">
              <a:lnSpc>
                <a:spcPct val="90000"/>
              </a:lnSpc>
              <a:spcBef>
                <a:spcPts val="250"/>
              </a:spcBef>
              <a:spcAft>
                <a:spcPts val="250"/>
              </a:spcAft>
              <a:buClr>
                <a:srgbClr val="40BAD2"/>
              </a:buClr>
              <a:buNone/>
            </a:pPr>
            <a:r>
              <a:rPr lang="en-US" sz="2800" dirty="0">
                <a:solidFill>
                  <a:schemeClr val="accent6">
                    <a:lumMod val="75000"/>
                  </a:schemeClr>
                </a:solidFill>
                <a:latin typeface="Corbel" panose="020B0503020204020204"/>
                <a:ea typeface="+mn-ea"/>
              </a:rPr>
              <a:t>&lt;h2&gt;Heading 2&lt;/h2&gt;</a:t>
            </a:r>
          </a:p>
          <a:p>
            <a:pPr marL="1257300" lvl="3" indent="0" algn="l">
              <a:lnSpc>
                <a:spcPct val="90000"/>
              </a:lnSpc>
              <a:spcBef>
                <a:spcPts val="250"/>
              </a:spcBef>
              <a:spcAft>
                <a:spcPts val="250"/>
              </a:spcAft>
              <a:buClr>
                <a:srgbClr val="40BAD2"/>
              </a:buClr>
              <a:buNone/>
            </a:pPr>
            <a:r>
              <a:rPr lang="en-US" sz="2800" dirty="0">
                <a:solidFill>
                  <a:schemeClr val="accent6">
                    <a:lumMod val="75000"/>
                  </a:schemeClr>
                </a:solidFill>
                <a:latin typeface="Corbel" panose="020B0503020204020204"/>
                <a:ea typeface="+mn-ea"/>
              </a:rPr>
              <a:t>&lt;h3&gt;Heading 3&lt;/h3&gt;</a:t>
            </a:r>
          </a:p>
          <a:p>
            <a:pPr marL="1257300" lvl="3" indent="0" algn="l">
              <a:lnSpc>
                <a:spcPct val="90000"/>
              </a:lnSpc>
              <a:spcBef>
                <a:spcPts val="250"/>
              </a:spcBef>
              <a:spcAft>
                <a:spcPts val="250"/>
              </a:spcAft>
              <a:buClr>
                <a:srgbClr val="40BAD2"/>
              </a:buClr>
              <a:buNone/>
            </a:pPr>
            <a:r>
              <a:rPr lang="en-US" sz="2800" dirty="0">
                <a:solidFill>
                  <a:schemeClr val="accent6">
                    <a:lumMod val="75000"/>
                  </a:schemeClr>
                </a:solidFill>
                <a:latin typeface="Corbel" panose="020B0503020204020204"/>
                <a:ea typeface="+mn-ea"/>
              </a:rPr>
              <a:t>&lt;h4&gt;Heading 4&lt;/h4&gt;</a:t>
            </a:r>
          </a:p>
          <a:p>
            <a:pPr marL="1257300" lvl="3" indent="0" algn="l">
              <a:lnSpc>
                <a:spcPct val="90000"/>
              </a:lnSpc>
              <a:spcBef>
                <a:spcPts val="250"/>
              </a:spcBef>
              <a:spcAft>
                <a:spcPts val="250"/>
              </a:spcAft>
              <a:buClr>
                <a:srgbClr val="40BAD2"/>
              </a:buClr>
              <a:buNone/>
            </a:pPr>
            <a:r>
              <a:rPr lang="en-US" sz="2800" dirty="0">
                <a:solidFill>
                  <a:schemeClr val="accent6">
                    <a:lumMod val="75000"/>
                  </a:schemeClr>
                </a:solidFill>
                <a:latin typeface="Corbel" panose="020B0503020204020204"/>
                <a:ea typeface="+mn-ea"/>
              </a:rPr>
              <a:t>&lt;h5&gt;Heading 5&lt;/h5&gt;</a:t>
            </a:r>
          </a:p>
          <a:p>
            <a:pPr marL="1257300" lvl="3" indent="0" algn="l">
              <a:lnSpc>
                <a:spcPct val="90000"/>
              </a:lnSpc>
              <a:spcBef>
                <a:spcPts val="250"/>
              </a:spcBef>
              <a:spcAft>
                <a:spcPts val="250"/>
              </a:spcAft>
              <a:buClr>
                <a:srgbClr val="40BAD2"/>
              </a:buClr>
              <a:buNone/>
            </a:pPr>
            <a:r>
              <a:rPr lang="en-US" sz="2800" dirty="0">
                <a:solidFill>
                  <a:schemeClr val="accent6">
                    <a:lumMod val="75000"/>
                  </a:schemeClr>
                </a:solidFill>
                <a:latin typeface="Corbel" panose="020B0503020204020204"/>
                <a:ea typeface="+mn-ea"/>
              </a:rPr>
              <a:t>&lt;h6&gt;Heading 6&lt;/h6&gt;</a:t>
            </a:r>
          </a:p>
          <a:p>
            <a:pPr marL="0" lvl="0" indent="0" algn="l">
              <a:lnSpc>
                <a:spcPct val="90000"/>
              </a:lnSpc>
              <a:spcBef>
                <a:spcPts val="1200"/>
              </a:spcBef>
              <a:buClr>
                <a:srgbClr val="40BAD2"/>
              </a:buClr>
              <a:buNone/>
            </a:pPr>
            <a:endParaRPr lang="en-US" sz="2000" dirty="0">
              <a:solidFill>
                <a:schemeClr val="accent6">
                  <a:lumMod val="75000"/>
                </a:schemeClr>
              </a:solidFill>
              <a:latin typeface="Corbel" panose="020B0503020204020204"/>
              <a:ea typeface="+mn-ea"/>
            </a:endParaRPr>
          </a:p>
          <a:p>
            <a:pPr marL="0" lvl="0" indent="0" algn="l">
              <a:lnSpc>
                <a:spcPct val="90000"/>
              </a:lnSpc>
              <a:spcBef>
                <a:spcPts val="1200"/>
              </a:spcBef>
              <a:buClr>
                <a:srgbClr val="40BAD2"/>
              </a:buClr>
              <a:buNone/>
            </a:pPr>
            <a:r>
              <a:rPr lang="en-US" sz="2000" dirty="0">
                <a:solidFill>
                  <a:schemeClr val="accent6">
                    <a:lumMod val="75000"/>
                  </a:schemeClr>
                </a:solidFill>
                <a:latin typeface="Corbel" panose="020B0503020204020204"/>
                <a:ea typeface="+mn-ea"/>
              </a:rPr>
              <a:t>	&lt;/body&gt;</a:t>
            </a:r>
          </a:p>
          <a:p>
            <a:pPr marL="0" lvl="0" indent="0" algn="l">
              <a:lnSpc>
                <a:spcPct val="90000"/>
              </a:lnSpc>
              <a:spcBef>
                <a:spcPts val="1200"/>
              </a:spcBef>
              <a:buClr>
                <a:srgbClr val="40BAD2"/>
              </a:buClr>
              <a:buNone/>
            </a:pPr>
            <a:r>
              <a:rPr lang="en-US" sz="2000" dirty="0">
                <a:solidFill>
                  <a:schemeClr val="accent6">
                    <a:lumMod val="75000"/>
                  </a:schemeClr>
                </a:solidFill>
                <a:latin typeface="Corbel" panose="020B0503020204020204"/>
                <a:ea typeface="+mn-ea"/>
              </a:rPr>
              <a:t>&lt;/html&gt;</a:t>
            </a:r>
            <a:endParaRPr lang="en-IN" sz="2000" dirty="0">
              <a:solidFill>
                <a:schemeClr val="accent6">
                  <a:lumMod val="75000"/>
                </a:schemeClr>
              </a:solidFill>
              <a:latin typeface="Corbel" panose="020B0503020204020204"/>
              <a:ea typeface="+mn-ea"/>
            </a:endParaRPr>
          </a:p>
          <a:p>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extLst>
      <p:ext uri="{BB962C8B-B14F-4D97-AF65-F5344CB8AC3E}">
        <p14:creationId xmlns:p14="http://schemas.microsoft.com/office/powerpoint/2010/main" val="258653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Bigger Headings</a:t>
            </a:r>
            <a:br>
              <a:rPr lang="en-IN" dirty="0"/>
            </a:br>
            <a:endParaRPr lang="en-US" dirty="0"/>
          </a:p>
        </p:txBody>
      </p:sp>
      <p:sp>
        <p:nvSpPr>
          <p:cNvPr id="3" name="Content Placeholder 2"/>
          <p:cNvSpPr>
            <a:spLocks noGrp="1"/>
          </p:cNvSpPr>
          <p:nvPr>
            <p:ph idx="1"/>
          </p:nvPr>
        </p:nvSpPr>
        <p:spPr/>
        <p:txBody>
          <a:bodyPr>
            <a:normAutofit fontScale="92500"/>
          </a:bodyPr>
          <a:lstStyle/>
          <a:p>
            <a:r>
              <a:rPr lang="en-US" dirty="0"/>
              <a:t>Each HTML heading has a default size. However, you can specify the size for any heading with the style attribute, using the CSS font-size property:</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endParaRPr lang="en-US" dirty="0">
              <a:solidFill>
                <a:schemeClr val="accent6">
                  <a:lumMod val="75000"/>
                </a:schemeClr>
              </a:solidFill>
            </a:endParaRPr>
          </a:p>
          <a:p>
            <a:pPr marL="0" indent="0">
              <a:buNone/>
            </a:pPr>
            <a:r>
              <a:rPr lang="en-US" dirty="0">
                <a:solidFill>
                  <a:schemeClr val="accent6">
                    <a:lumMod val="75000"/>
                  </a:schemeClr>
                </a:solidFill>
              </a:rPr>
              <a:t>		&lt;h1 style="font-size:60px;"&gt;Heading 1&lt;/h1&gt;</a:t>
            </a:r>
          </a:p>
          <a:p>
            <a:pPr marL="0" indent="0">
              <a:buNone/>
            </a:pPr>
            <a:r>
              <a:rPr lang="en-US" dirty="0">
                <a:solidFill>
                  <a:schemeClr val="accent6">
                    <a:lumMod val="75000"/>
                  </a:schemeClr>
                </a:solidFill>
              </a:rPr>
              <a:t>		&lt;p&gt;You can change the size of a heading with the style attribute, 		using the font-size property.&lt;/p&gt;</a:t>
            </a:r>
          </a:p>
          <a:p>
            <a:pPr marL="0" indent="0">
              <a:buNone/>
            </a:pPr>
            <a:endParaRPr lang="en-US" dirty="0">
              <a:solidFill>
                <a:schemeClr val="accent6">
                  <a:lumMod val="75000"/>
                </a:schemeClr>
              </a:solidFill>
            </a:endParaRP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endParaRPr lang="en-IN"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extLst>
      <p:ext uri="{BB962C8B-B14F-4D97-AF65-F5344CB8AC3E}">
        <p14:creationId xmlns:p14="http://schemas.microsoft.com/office/powerpoint/2010/main" val="11091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Horizontal Rules</a:t>
            </a:r>
            <a:br>
              <a:rPr lang="en-IN" dirty="0"/>
            </a:br>
            <a:endParaRPr lang="en-US" dirty="0"/>
          </a:p>
        </p:txBody>
      </p:sp>
      <p:sp>
        <p:nvSpPr>
          <p:cNvPr id="3" name="Content Placeholder 2"/>
          <p:cNvSpPr>
            <a:spLocks noGrp="1"/>
          </p:cNvSpPr>
          <p:nvPr>
            <p:ph idx="1"/>
          </p:nvPr>
        </p:nvSpPr>
        <p:spPr/>
        <p:txBody>
          <a:bodyPr>
            <a:normAutofit fontScale="70000" lnSpcReduction="20000"/>
          </a:bodyPr>
          <a:lstStyle/>
          <a:p>
            <a:r>
              <a:rPr lang="en-IN" b="1" dirty="0"/>
              <a:t>HTML Horizontal Rules:</a:t>
            </a:r>
          </a:p>
          <a:p>
            <a:r>
              <a:rPr lang="en-US" dirty="0"/>
              <a:t>The &lt;</a:t>
            </a:r>
            <a:r>
              <a:rPr lang="en-US" dirty="0" err="1"/>
              <a:t>hr</a:t>
            </a:r>
            <a:r>
              <a:rPr lang="en-US" dirty="0"/>
              <a:t>&gt; tag defines a thematic break in an HTML page, and is most often displayed as a horizontal rule.</a:t>
            </a:r>
          </a:p>
          <a:p>
            <a:r>
              <a:rPr lang="en-US" dirty="0"/>
              <a:t>The &lt;</a:t>
            </a:r>
            <a:r>
              <a:rPr lang="en-US" dirty="0" err="1"/>
              <a:t>hr</a:t>
            </a:r>
            <a:r>
              <a:rPr lang="en-US" dirty="0"/>
              <a:t>&gt; element is used to separate content (or define a change) in an HTML page</a:t>
            </a:r>
            <a:endParaRPr lang="en-IN" dirty="0"/>
          </a:p>
          <a:p>
            <a:pPr marL="0" indent="0">
              <a:buNone/>
            </a:pPr>
            <a:r>
              <a:rPr lang="en-IN" sz="2800" dirty="0">
                <a:solidFill>
                  <a:schemeClr val="accent6">
                    <a:lumMod val="75000"/>
                  </a:schemeClr>
                </a:solidFill>
              </a:rPr>
              <a:t>&lt;html&gt;</a:t>
            </a:r>
          </a:p>
          <a:p>
            <a:pPr marL="0" indent="0">
              <a:buNone/>
            </a:pPr>
            <a:r>
              <a:rPr lang="en-IN" sz="2800" dirty="0">
                <a:solidFill>
                  <a:schemeClr val="accent6">
                    <a:lumMod val="75000"/>
                  </a:schemeClr>
                </a:solidFill>
              </a:rPr>
              <a:t>	&lt;head&gt;</a:t>
            </a:r>
          </a:p>
          <a:p>
            <a:pPr marL="0" indent="0">
              <a:buNone/>
            </a:pPr>
            <a:r>
              <a:rPr lang="en-IN" sz="2800" dirty="0">
                <a:solidFill>
                  <a:schemeClr val="accent6">
                    <a:lumMod val="75000"/>
                  </a:schemeClr>
                </a:solidFill>
              </a:rPr>
              <a:t>		&lt;title&gt;1st webpage&lt;/title&gt;</a:t>
            </a:r>
          </a:p>
          <a:p>
            <a:pPr marL="0" indent="0">
              <a:buNone/>
            </a:pPr>
            <a:r>
              <a:rPr lang="en-IN" sz="2800" dirty="0">
                <a:solidFill>
                  <a:schemeClr val="accent6">
                    <a:lumMod val="75000"/>
                  </a:schemeClr>
                </a:solidFill>
              </a:rPr>
              <a:t>	&lt;/head&gt;</a:t>
            </a:r>
          </a:p>
          <a:p>
            <a:pPr marL="0" indent="0">
              <a:buNone/>
            </a:pPr>
            <a:r>
              <a:rPr lang="en-IN" sz="2800" dirty="0">
                <a:solidFill>
                  <a:schemeClr val="accent6">
                    <a:lumMod val="75000"/>
                  </a:schemeClr>
                </a:solidFill>
              </a:rPr>
              <a:t>	&lt;body&gt;</a:t>
            </a:r>
          </a:p>
          <a:p>
            <a:pPr marL="0" indent="0">
              <a:buNone/>
            </a:pPr>
            <a:r>
              <a:rPr lang="en-IN" sz="2800" dirty="0">
                <a:solidFill>
                  <a:schemeClr val="accent6">
                    <a:lumMod val="75000"/>
                  </a:schemeClr>
                </a:solidFill>
              </a:rPr>
              <a:t>		&lt;h1&gt;My First Heading&lt;/h1&gt;</a:t>
            </a:r>
          </a:p>
          <a:p>
            <a:pPr marL="0" indent="0">
              <a:buNone/>
            </a:pPr>
            <a:r>
              <a:rPr lang="en-IN" sz="2800" dirty="0">
                <a:solidFill>
                  <a:schemeClr val="accent6">
                    <a:lumMod val="75000"/>
                  </a:schemeClr>
                </a:solidFill>
              </a:rPr>
              <a:t>		&lt;hr/&gt;</a:t>
            </a:r>
          </a:p>
          <a:p>
            <a:pPr marL="0" indent="0">
              <a:buNone/>
            </a:pPr>
            <a:r>
              <a:rPr lang="en-IN" sz="2800" dirty="0">
                <a:solidFill>
                  <a:schemeClr val="accent6">
                    <a:lumMod val="75000"/>
                  </a:schemeClr>
                </a:solidFill>
              </a:rPr>
              <a:t>		&lt;p&gt;My first paragraph.&lt;/p&gt;</a:t>
            </a:r>
          </a:p>
          <a:p>
            <a:pPr marL="0" indent="0">
              <a:buNone/>
            </a:pPr>
            <a:r>
              <a:rPr lang="en-IN" sz="2800" dirty="0">
                <a:solidFill>
                  <a:schemeClr val="accent6">
                    <a:lumMod val="75000"/>
                  </a:schemeClr>
                </a:solidFill>
              </a:rPr>
              <a:t>	</a:t>
            </a:r>
          </a:p>
          <a:p>
            <a:pPr marL="0" indent="0">
              <a:buNone/>
            </a:pPr>
            <a:r>
              <a:rPr lang="en-IN" sz="2800" dirty="0">
                <a:solidFill>
                  <a:schemeClr val="accent6">
                    <a:lumMod val="75000"/>
                  </a:schemeClr>
                </a:solidFill>
              </a:rPr>
              <a:t>	&lt;/body&gt;</a:t>
            </a:r>
          </a:p>
          <a:p>
            <a:pPr marL="0" indent="0">
              <a:buNone/>
            </a:pPr>
            <a:r>
              <a:rPr lang="en-IN" sz="2800" dirty="0">
                <a:solidFill>
                  <a:schemeClr val="accent6">
                    <a:lumMod val="75000"/>
                  </a:schemeClr>
                </a:solidFill>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extLst>
      <p:ext uri="{BB962C8B-B14F-4D97-AF65-F5344CB8AC3E}">
        <p14:creationId xmlns:p14="http://schemas.microsoft.com/office/powerpoint/2010/main" val="382940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Paragraphs</a:t>
            </a:r>
            <a:br>
              <a:rPr lang="en-IN" dirty="0"/>
            </a:br>
            <a:endParaRPr lang="en-US" dirty="0"/>
          </a:p>
        </p:txBody>
      </p:sp>
      <p:sp>
        <p:nvSpPr>
          <p:cNvPr id="3" name="Content Placeholder 2"/>
          <p:cNvSpPr>
            <a:spLocks noGrp="1"/>
          </p:cNvSpPr>
          <p:nvPr>
            <p:ph idx="1"/>
          </p:nvPr>
        </p:nvSpPr>
        <p:spPr/>
        <p:txBody>
          <a:bodyPr/>
          <a:lstStyle/>
          <a:p>
            <a:r>
              <a:rPr lang="en-IN" b="1" dirty="0"/>
              <a:t>HTML Paragraphs:</a:t>
            </a:r>
          </a:p>
          <a:p>
            <a:r>
              <a:rPr lang="en-US" dirty="0"/>
              <a:t>The HTML &lt;p&gt; element defines a paragraph.</a:t>
            </a:r>
          </a:p>
          <a:p>
            <a:r>
              <a:rPr lang="en-US" b="1" dirty="0"/>
              <a:t>Note:</a:t>
            </a:r>
            <a:r>
              <a:rPr lang="en-US" dirty="0"/>
              <a:t> Browsers automatically add some white space (a margin) before and after a paragraph.</a:t>
            </a:r>
          </a:p>
          <a:p>
            <a:r>
              <a:rPr lang="en-US" dirty="0"/>
              <a:t>You cannot be sure how HTML will be displayed. Large or small screens, and resized windows will create different results.</a:t>
            </a:r>
          </a:p>
          <a:p>
            <a:r>
              <a:rPr lang="en-US" dirty="0"/>
              <a:t>With HTML, you cannot change the output by adding extra spaces or extra lines in your HTML code.</a:t>
            </a:r>
          </a:p>
          <a:p>
            <a:r>
              <a:rPr lang="en-US" dirty="0"/>
              <a:t>The browser will remove any extra spaces and extra lines when the page is displayed:</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extLst>
      <p:ext uri="{BB962C8B-B14F-4D97-AF65-F5344CB8AC3E}">
        <p14:creationId xmlns:p14="http://schemas.microsoft.com/office/powerpoint/2010/main" val="254898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Internet vs. WWW</a:t>
            </a:r>
            <a:endParaRPr lang="en-US" dirty="0"/>
          </a:p>
        </p:txBody>
      </p:sp>
      <p:sp>
        <p:nvSpPr>
          <p:cNvPr id="3" name="Content Placeholder 2"/>
          <p:cNvSpPr>
            <a:spLocks noGrp="1"/>
          </p:cNvSpPr>
          <p:nvPr>
            <p:ph idx="1"/>
          </p:nvPr>
        </p:nvSpPr>
        <p:spPr/>
        <p:txBody>
          <a:bodyPr/>
          <a:lstStyle/>
          <a:p>
            <a:r>
              <a:rPr lang="en-US" dirty="0">
                <a:solidFill>
                  <a:schemeClr val="tx1"/>
                </a:solidFill>
                <a:cs typeface="Times New Roman" panose="02020603050405020304" pitchFamily="18" charset="0"/>
              </a:rPr>
              <a:t>It is all the Web pages, pictures, videos and other online content that can be accessed via a Web browser.</a:t>
            </a:r>
          </a:p>
          <a:p>
            <a:r>
              <a:rPr lang="en-US" dirty="0">
                <a:solidFill>
                  <a:schemeClr val="tx1"/>
                </a:solidFill>
                <a:cs typeface="Times New Roman" panose="02020603050405020304" pitchFamily="18" charset="0"/>
              </a:rPr>
              <a:t>The Internet, in contrast, is the underlying network connection that allows us to send email and access the World Wide Web. </a:t>
            </a:r>
            <a:endParaRPr lang="en-IN" dirty="0">
              <a:solidFill>
                <a:schemeClr val="tx1"/>
              </a:solidFill>
              <a:cs typeface="Times New Roman" panose="02020603050405020304" pitchFamily="18" charset="0"/>
            </a:endParaRPr>
          </a:p>
          <a:p>
            <a:r>
              <a:rPr lang="en-US" b="1" dirty="0"/>
              <a:t>Internet</a:t>
            </a:r>
          </a:p>
          <a:p>
            <a:r>
              <a:rPr lang="en-IN" dirty="0">
                <a:solidFill>
                  <a:schemeClr val="tx1"/>
                </a:solidFill>
                <a:cs typeface="Times New Roman" panose="02020603050405020304" pitchFamily="18" charset="0"/>
              </a:rPr>
              <a:t>Global system of interconnected computer networks to share information</a:t>
            </a:r>
          </a:p>
          <a:p>
            <a:r>
              <a:rPr lang="en-IN" dirty="0">
                <a:solidFill>
                  <a:schemeClr val="tx1"/>
                </a:solidFill>
                <a:cs typeface="Times New Roman" panose="02020603050405020304" pitchFamily="18" charset="0"/>
              </a:rPr>
              <a:t>Use the standard Internet Protocol suite (TCP/IP)</a:t>
            </a:r>
          </a:p>
          <a:p>
            <a:r>
              <a:rPr lang="en-IN" i="1" dirty="0">
                <a:solidFill>
                  <a:schemeClr val="tx1"/>
                </a:solidFill>
                <a:cs typeface="Times New Roman" panose="02020603050405020304" pitchFamily="18" charset="0"/>
              </a:rPr>
              <a:t>network of networks</a:t>
            </a:r>
          </a:p>
          <a:p>
            <a:endParaRPr lang="en-IN" dirty="0"/>
          </a:p>
          <a:p>
            <a:endParaRPr lang="en-US"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dirty="0"/>
          </a:p>
        </p:txBody>
      </p:sp>
    </p:spTree>
    <p:extLst>
      <p:ext uri="{BB962C8B-B14F-4D97-AF65-F5344CB8AC3E}">
        <p14:creationId xmlns:p14="http://schemas.microsoft.com/office/powerpoint/2010/main" val="387052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60</a:t>
            </a:fld>
            <a:endParaRPr lang="en-IN"/>
          </a:p>
        </p:txBody>
      </p:sp>
      <p:sp>
        <p:nvSpPr>
          <p:cNvPr id="3" name="Rectangle 2"/>
          <p:cNvSpPr/>
          <p:nvPr/>
        </p:nvSpPr>
        <p:spPr>
          <a:xfrm>
            <a:off x="635540" y="178766"/>
            <a:ext cx="9811965" cy="7017306"/>
          </a:xfrm>
          <a:prstGeom prst="rect">
            <a:avLst/>
          </a:prstGeom>
        </p:spPr>
        <p:txBody>
          <a:bodyPr wrap="square">
            <a:spAutoFit/>
          </a:bodyPr>
          <a:lstStyle/>
          <a:p>
            <a:r>
              <a:rPr lang="en-US" dirty="0">
                <a:solidFill>
                  <a:schemeClr val="accent6">
                    <a:lumMod val="75000"/>
                  </a:schemeClr>
                </a:solidFill>
              </a:rPr>
              <a:t>&lt;html&gt;</a:t>
            </a:r>
          </a:p>
          <a:p>
            <a:r>
              <a:rPr lang="en-US" dirty="0">
                <a:solidFill>
                  <a:schemeClr val="accent6">
                    <a:lumMod val="75000"/>
                  </a:schemeClr>
                </a:solidFill>
              </a:rPr>
              <a:t>	&lt;body&gt;</a:t>
            </a:r>
          </a:p>
          <a:p>
            <a:endParaRPr lang="en-US" dirty="0">
              <a:solidFill>
                <a:schemeClr val="accent6">
                  <a:lumMod val="75000"/>
                </a:schemeClr>
              </a:solidFill>
            </a:endParaRPr>
          </a:p>
          <a:p>
            <a:r>
              <a:rPr lang="en-US" dirty="0">
                <a:solidFill>
                  <a:schemeClr val="accent6">
                    <a:lumMod val="75000"/>
                  </a:schemeClr>
                </a:solidFill>
              </a:rPr>
              <a:t>		&lt;p&gt;</a:t>
            </a:r>
          </a:p>
          <a:p>
            <a:pPr marL="2171700" lvl="5" indent="0">
              <a:buNone/>
            </a:pPr>
            <a:r>
              <a:rPr lang="en-US" dirty="0">
                <a:solidFill>
                  <a:schemeClr val="accent6">
                    <a:lumMod val="75000"/>
                  </a:schemeClr>
                </a:solidFill>
              </a:rPr>
              <a:t>This paragraph</a:t>
            </a:r>
          </a:p>
          <a:p>
            <a:pPr marL="2171700" lvl="5" indent="0">
              <a:buNone/>
            </a:pPr>
            <a:r>
              <a:rPr lang="en-US" dirty="0">
                <a:solidFill>
                  <a:schemeClr val="accent6">
                    <a:lumMod val="75000"/>
                  </a:schemeClr>
                </a:solidFill>
              </a:rPr>
              <a:t>contains a lot of lines</a:t>
            </a:r>
          </a:p>
          <a:p>
            <a:pPr marL="2171700" lvl="5" indent="0">
              <a:buNone/>
            </a:pPr>
            <a:r>
              <a:rPr lang="en-US" dirty="0">
                <a:solidFill>
                  <a:schemeClr val="accent6">
                    <a:lumMod val="75000"/>
                  </a:schemeClr>
                </a:solidFill>
              </a:rPr>
              <a:t>in the source code,</a:t>
            </a:r>
          </a:p>
          <a:p>
            <a:pPr marL="2171700" lvl="5" indent="0">
              <a:buNone/>
            </a:pPr>
            <a:r>
              <a:rPr lang="en-US" dirty="0">
                <a:solidFill>
                  <a:schemeClr val="accent6">
                    <a:lumMod val="75000"/>
                  </a:schemeClr>
                </a:solidFill>
              </a:rPr>
              <a:t>but the browser </a:t>
            </a:r>
          </a:p>
          <a:p>
            <a:pPr marL="2171700" lvl="5" indent="0">
              <a:buNone/>
            </a:pPr>
            <a:r>
              <a:rPr lang="en-US" dirty="0">
                <a:solidFill>
                  <a:schemeClr val="accent6">
                    <a:lumMod val="75000"/>
                  </a:schemeClr>
                </a:solidFill>
              </a:rPr>
              <a:t>ignores it.</a:t>
            </a:r>
          </a:p>
          <a:p>
            <a:r>
              <a:rPr lang="en-US" dirty="0">
                <a:solidFill>
                  <a:schemeClr val="accent6">
                    <a:lumMod val="75000"/>
                  </a:schemeClr>
                </a:solidFill>
              </a:rPr>
              <a:t>		&lt;/p&gt;</a:t>
            </a:r>
          </a:p>
          <a:p>
            <a:pPr marL="855663" lvl="1">
              <a:buNone/>
            </a:pPr>
            <a:r>
              <a:rPr lang="en-US" dirty="0">
                <a:solidFill>
                  <a:schemeClr val="accent6">
                    <a:lumMod val="75000"/>
                  </a:schemeClr>
                </a:solidFill>
              </a:rPr>
              <a:t>&lt;p&gt;</a:t>
            </a:r>
          </a:p>
          <a:p>
            <a:pPr marL="2111375" lvl="2">
              <a:buNone/>
            </a:pPr>
            <a:r>
              <a:rPr lang="en-US" dirty="0">
                <a:solidFill>
                  <a:schemeClr val="accent6">
                    <a:lumMod val="75000"/>
                  </a:schemeClr>
                </a:solidFill>
              </a:rPr>
              <a:t>This paragraph</a:t>
            </a:r>
          </a:p>
          <a:p>
            <a:pPr marL="2111375" lvl="2">
              <a:buNone/>
            </a:pPr>
            <a:r>
              <a:rPr lang="en-US" dirty="0">
                <a:solidFill>
                  <a:schemeClr val="accent6">
                    <a:lumMod val="75000"/>
                  </a:schemeClr>
                </a:solidFill>
              </a:rPr>
              <a:t>contains      a lot of spaces</a:t>
            </a:r>
          </a:p>
          <a:p>
            <a:pPr marL="2111375" lvl="2">
              <a:buNone/>
            </a:pPr>
            <a:r>
              <a:rPr lang="en-US" dirty="0">
                <a:solidFill>
                  <a:schemeClr val="accent6">
                    <a:lumMod val="75000"/>
                  </a:schemeClr>
                </a:solidFill>
              </a:rPr>
              <a:t>in the source     code,</a:t>
            </a:r>
          </a:p>
          <a:p>
            <a:pPr marL="2111375" lvl="2">
              <a:buNone/>
            </a:pPr>
            <a:r>
              <a:rPr lang="en-US" dirty="0">
                <a:solidFill>
                  <a:schemeClr val="accent6">
                    <a:lumMod val="75000"/>
                  </a:schemeClr>
                </a:solidFill>
              </a:rPr>
              <a:t>but the    browser </a:t>
            </a:r>
          </a:p>
          <a:p>
            <a:pPr marL="2111375" lvl="2">
              <a:buNone/>
            </a:pPr>
            <a:r>
              <a:rPr lang="en-US" dirty="0">
                <a:solidFill>
                  <a:schemeClr val="accent6">
                    <a:lumMod val="75000"/>
                  </a:schemeClr>
                </a:solidFill>
              </a:rPr>
              <a:t>ignores it.</a:t>
            </a:r>
          </a:p>
          <a:p>
            <a:pPr marL="855663" lvl="1">
              <a:buNone/>
            </a:pPr>
            <a:r>
              <a:rPr lang="en-US" dirty="0">
                <a:solidFill>
                  <a:schemeClr val="accent6">
                    <a:lumMod val="75000"/>
                  </a:schemeClr>
                </a:solidFill>
              </a:rPr>
              <a:t>&lt;/p&gt;</a:t>
            </a:r>
          </a:p>
          <a:p>
            <a:pPr marL="855663" lvl="1">
              <a:buNone/>
            </a:pPr>
            <a:r>
              <a:rPr lang="en-US" dirty="0">
                <a:solidFill>
                  <a:schemeClr val="accent6">
                    <a:lumMod val="75000"/>
                  </a:schemeClr>
                </a:solidFill>
              </a:rPr>
              <a:t>&lt;p&gt;</a:t>
            </a:r>
          </a:p>
          <a:p>
            <a:pPr marL="2062163" lvl="1">
              <a:buNone/>
            </a:pPr>
            <a:r>
              <a:rPr lang="en-US" dirty="0">
                <a:solidFill>
                  <a:schemeClr val="accent6">
                    <a:lumMod val="75000"/>
                  </a:schemeClr>
                </a:solidFill>
              </a:rPr>
              <a:t>The number of lines in a paragraph depends on the size of the browser window. If you resize the browser window, the number of lines in this paragraph will change.</a:t>
            </a:r>
          </a:p>
          <a:p>
            <a:pPr marL="855663" lvl="1">
              <a:buNone/>
            </a:pPr>
            <a:r>
              <a:rPr lang="en-US" dirty="0">
                <a:solidFill>
                  <a:schemeClr val="accent6">
                    <a:lumMod val="75000"/>
                  </a:schemeClr>
                </a:solidFill>
              </a:rPr>
              <a:t>&lt;/p&gt;</a:t>
            </a:r>
          </a:p>
          <a:p>
            <a:pPr marL="233363" lvl="1">
              <a:buNone/>
            </a:pPr>
            <a:r>
              <a:rPr lang="en-IN" dirty="0">
                <a:solidFill>
                  <a:schemeClr val="accent6">
                    <a:lumMod val="75000"/>
                  </a:schemeClr>
                </a:solidFill>
              </a:rPr>
              <a:t>&lt;/body&gt;</a:t>
            </a:r>
          </a:p>
          <a:p>
            <a:pPr marL="0" lvl="1">
              <a:buNone/>
            </a:pPr>
            <a:r>
              <a:rPr lang="en-IN" dirty="0">
                <a:solidFill>
                  <a:schemeClr val="accent6">
                    <a:lumMod val="75000"/>
                  </a:schemeClr>
                </a:solidFill>
              </a:rPr>
              <a:t>&lt;/html&gt;</a:t>
            </a:r>
          </a:p>
          <a:p>
            <a:endParaRPr lang="en-IN" dirty="0">
              <a:solidFill>
                <a:schemeClr val="accent6">
                  <a:lumMod val="75000"/>
                </a:schemeClr>
              </a:solidFill>
            </a:endParaRPr>
          </a:p>
        </p:txBody>
      </p:sp>
    </p:spTree>
    <p:extLst>
      <p:ext uri="{BB962C8B-B14F-4D97-AF65-F5344CB8AC3E}">
        <p14:creationId xmlns:p14="http://schemas.microsoft.com/office/powerpoint/2010/main" val="3825667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b="1" dirty="0"/>
              <a:t>Br tag:</a:t>
            </a:r>
          </a:p>
          <a:p>
            <a:r>
              <a:rPr lang="en-US" dirty="0"/>
              <a:t>The HTML &lt;</a:t>
            </a:r>
            <a:r>
              <a:rPr lang="en-US" dirty="0" err="1"/>
              <a:t>br</a:t>
            </a:r>
            <a:r>
              <a:rPr lang="en-US" dirty="0"/>
              <a:t>&gt; element defines a line break.</a:t>
            </a:r>
          </a:p>
          <a:p>
            <a:r>
              <a:rPr lang="en-US" dirty="0"/>
              <a:t>Use &lt;</a:t>
            </a:r>
            <a:r>
              <a:rPr lang="en-US" dirty="0" err="1"/>
              <a:t>br</a:t>
            </a:r>
            <a:r>
              <a:rPr lang="en-US" dirty="0"/>
              <a:t>&gt; if you want a line break (a new line) without starting a new paragraph.</a:t>
            </a:r>
          </a:p>
          <a:p>
            <a:r>
              <a:rPr lang="en-US" dirty="0"/>
              <a:t>The &lt;</a:t>
            </a:r>
            <a:r>
              <a:rPr lang="en-US" dirty="0" err="1"/>
              <a:t>br</a:t>
            </a:r>
            <a:r>
              <a:rPr lang="en-US" dirty="0"/>
              <a:t>&gt; tag is an empty tag, which means that it has no end tag.</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endParaRPr lang="en-US" dirty="0">
              <a:solidFill>
                <a:schemeClr val="accent6">
                  <a:lumMod val="75000"/>
                </a:schemeClr>
              </a:solidFill>
            </a:endParaRPr>
          </a:p>
          <a:p>
            <a:pPr marL="0" indent="0">
              <a:buNone/>
            </a:pPr>
            <a:r>
              <a:rPr lang="en-US" dirty="0">
                <a:solidFill>
                  <a:schemeClr val="accent6">
                    <a:lumMod val="75000"/>
                  </a:schemeClr>
                </a:solidFill>
              </a:rPr>
              <a:t>		&lt;p&gt;This is&lt;</a:t>
            </a:r>
            <a:r>
              <a:rPr lang="en-US" dirty="0" err="1">
                <a:solidFill>
                  <a:schemeClr val="accent6">
                    <a:lumMod val="75000"/>
                  </a:schemeClr>
                </a:solidFill>
              </a:rPr>
              <a:t>br</a:t>
            </a:r>
            <a:r>
              <a:rPr lang="en-US" dirty="0">
                <a:solidFill>
                  <a:schemeClr val="accent6">
                    <a:lumMod val="75000"/>
                  </a:schemeClr>
                </a:solidFill>
              </a:rPr>
              <a:t>&gt;a paragraph&lt;</a:t>
            </a:r>
            <a:r>
              <a:rPr lang="en-US" dirty="0" err="1">
                <a:solidFill>
                  <a:schemeClr val="accent6">
                    <a:lumMod val="75000"/>
                  </a:schemeClr>
                </a:solidFill>
              </a:rPr>
              <a:t>br</a:t>
            </a:r>
            <a:r>
              <a:rPr lang="en-US" dirty="0">
                <a:solidFill>
                  <a:schemeClr val="accent6">
                    <a:lumMod val="75000"/>
                  </a:schemeClr>
                </a:solidFill>
              </a:rPr>
              <a:t>&gt;with line breaks&lt;/p&gt;</a:t>
            </a:r>
          </a:p>
          <a:p>
            <a:pPr marL="0" indent="0">
              <a:buNone/>
            </a:pPr>
            <a:endParaRPr lang="en-US" dirty="0">
              <a:solidFill>
                <a:schemeClr val="accent6">
                  <a:lumMod val="75000"/>
                </a:schemeClr>
              </a:solidFill>
            </a:endParaRP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endParaRPr lang="en-IN"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extLst>
      <p:ext uri="{BB962C8B-B14F-4D97-AF65-F5344CB8AC3E}">
        <p14:creationId xmlns:p14="http://schemas.microsoft.com/office/powerpoint/2010/main" val="15034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tag</a:t>
            </a:r>
          </a:p>
        </p:txBody>
      </p:sp>
      <p:sp>
        <p:nvSpPr>
          <p:cNvPr id="3" name="Content Placeholder 2"/>
          <p:cNvSpPr>
            <a:spLocks noGrp="1"/>
          </p:cNvSpPr>
          <p:nvPr>
            <p:ph idx="1"/>
          </p:nvPr>
        </p:nvSpPr>
        <p:spPr/>
        <p:txBody>
          <a:bodyPr>
            <a:normAutofit fontScale="47500" lnSpcReduction="20000"/>
          </a:bodyPr>
          <a:lstStyle/>
          <a:p>
            <a:r>
              <a:rPr lang="en-IN" sz="3600" b="1" dirty="0"/>
              <a:t>The Poem Problem:</a:t>
            </a:r>
          </a:p>
          <a:p>
            <a:pPr marL="0" indent="0">
              <a:lnSpc>
                <a:spcPct val="120000"/>
              </a:lnSpc>
              <a:buNone/>
            </a:pPr>
            <a:r>
              <a:rPr lang="en-US" sz="2900" dirty="0">
                <a:solidFill>
                  <a:schemeClr val="accent6">
                    <a:lumMod val="75000"/>
                  </a:schemeClr>
                </a:solidFill>
              </a:rPr>
              <a:t>&lt;html&gt;</a:t>
            </a:r>
          </a:p>
          <a:p>
            <a:pPr marL="0" indent="0">
              <a:lnSpc>
                <a:spcPct val="120000"/>
              </a:lnSpc>
              <a:buNone/>
            </a:pPr>
            <a:r>
              <a:rPr lang="en-US" sz="2900" dirty="0">
                <a:solidFill>
                  <a:schemeClr val="accent6">
                    <a:lumMod val="75000"/>
                  </a:schemeClr>
                </a:solidFill>
              </a:rPr>
              <a:t>	&lt;body&gt;</a:t>
            </a:r>
          </a:p>
          <a:p>
            <a:pPr marL="0" indent="0">
              <a:lnSpc>
                <a:spcPct val="120000"/>
              </a:lnSpc>
              <a:buNone/>
            </a:pPr>
            <a:endParaRPr lang="en-US" sz="2900" dirty="0">
              <a:solidFill>
                <a:schemeClr val="accent6">
                  <a:lumMod val="75000"/>
                </a:schemeClr>
              </a:solidFill>
            </a:endParaRPr>
          </a:p>
          <a:p>
            <a:pPr marL="0" indent="0">
              <a:lnSpc>
                <a:spcPct val="120000"/>
              </a:lnSpc>
              <a:buNone/>
            </a:pPr>
            <a:r>
              <a:rPr lang="en-US" sz="2900" dirty="0">
                <a:solidFill>
                  <a:schemeClr val="accent6">
                    <a:lumMod val="75000"/>
                  </a:schemeClr>
                </a:solidFill>
              </a:rPr>
              <a:t>		&lt;p&gt;In HTML, spaces and new lines are ignored:&lt;/p&gt;</a:t>
            </a:r>
          </a:p>
          <a:p>
            <a:pPr marL="0" indent="0">
              <a:lnSpc>
                <a:spcPct val="120000"/>
              </a:lnSpc>
              <a:buNone/>
            </a:pPr>
            <a:endParaRPr lang="en-US" sz="2900" dirty="0">
              <a:solidFill>
                <a:schemeClr val="accent6">
                  <a:lumMod val="75000"/>
                </a:schemeClr>
              </a:solidFill>
            </a:endParaRPr>
          </a:p>
          <a:p>
            <a:pPr marL="0" indent="0">
              <a:lnSpc>
                <a:spcPct val="120000"/>
              </a:lnSpc>
              <a:buNone/>
            </a:pPr>
            <a:r>
              <a:rPr lang="en-US" sz="2900" dirty="0">
                <a:solidFill>
                  <a:schemeClr val="accent6">
                    <a:lumMod val="75000"/>
                  </a:schemeClr>
                </a:solidFill>
              </a:rPr>
              <a:t>		&lt;p&gt;</a:t>
            </a:r>
          </a:p>
          <a:p>
            <a:pPr marL="0" indent="0">
              <a:lnSpc>
                <a:spcPct val="120000"/>
              </a:lnSpc>
              <a:buNone/>
            </a:pPr>
            <a:endParaRPr lang="en-US" sz="2900" dirty="0">
              <a:solidFill>
                <a:schemeClr val="accent6">
                  <a:lumMod val="75000"/>
                </a:schemeClr>
              </a:solidFill>
            </a:endParaRPr>
          </a:p>
          <a:p>
            <a:pPr marL="2171700" lvl="5" indent="0">
              <a:lnSpc>
                <a:spcPct val="120000"/>
              </a:lnSpc>
              <a:buNone/>
            </a:pPr>
            <a:r>
              <a:rPr lang="en-US" sz="2900" dirty="0">
                <a:solidFill>
                  <a:schemeClr val="accent6">
                    <a:lumMod val="75000"/>
                  </a:schemeClr>
                </a:solidFill>
                <a:latin typeface="Cambria" panose="02040503050406030204" pitchFamily="18" charset="0"/>
                <a:ea typeface="Cambria" panose="02040503050406030204" pitchFamily="18" charset="0"/>
              </a:rPr>
              <a:t>  My Bonnie lies over the ocean.</a:t>
            </a:r>
          </a:p>
          <a:p>
            <a:pPr marL="2171700" lvl="5" indent="0">
              <a:lnSpc>
                <a:spcPct val="120000"/>
              </a:lnSpc>
              <a:buNone/>
            </a:pPr>
            <a:endParaRPr lang="en-US" sz="2900" dirty="0">
              <a:solidFill>
                <a:schemeClr val="accent6">
                  <a:lumMod val="75000"/>
                </a:schemeClr>
              </a:solidFill>
              <a:latin typeface="Cambria" panose="02040503050406030204" pitchFamily="18" charset="0"/>
              <a:ea typeface="Cambria" panose="02040503050406030204" pitchFamily="18" charset="0"/>
            </a:endParaRPr>
          </a:p>
          <a:p>
            <a:pPr marL="2171700" lvl="5" indent="0">
              <a:lnSpc>
                <a:spcPct val="120000"/>
              </a:lnSpc>
              <a:buNone/>
            </a:pPr>
            <a:r>
              <a:rPr lang="en-US" sz="2900" dirty="0">
                <a:solidFill>
                  <a:schemeClr val="accent6">
                    <a:lumMod val="75000"/>
                  </a:schemeClr>
                </a:solidFill>
                <a:latin typeface="Cambria" panose="02040503050406030204" pitchFamily="18" charset="0"/>
                <a:ea typeface="Cambria" panose="02040503050406030204" pitchFamily="18" charset="0"/>
              </a:rPr>
              <a:t>  My Bonnie lies over the sea.</a:t>
            </a:r>
          </a:p>
          <a:p>
            <a:pPr marL="2171700" lvl="5" indent="0">
              <a:lnSpc>
                <a:spcPct val="120000"/>
              </a:lnSpc>
              <a:buNone/>
            </a:pPr>
            <a:endParaRPr lang="en-US" sz="2900" dirty="0">
              <a:solidFill>
                <a:schemeClr val="accent6">
                  <a:lumMod val="75000"/>
                </a:schemeClr>
              </a:solidFill>
              <a:latin typeface="Cambria" panose="02040503050406030204" pitchFamily="18" charset="0"/>
              <a:ea typeface="Cambria" panose="02040503050406030204" pitchFamily="18" charset="0"/>
            </a:endParaRPr>
          </a:p>
          <a:p>
            <a:pPr marL="2171700" lvl="5" indent="0">
              <a:lnSpc>
                <a:spcPct val="120000"/>
              </a:lnSpc>
              <a:buNone/>
            </a:pPr>
            <a:r>
              <a:rPr lang="en-US" sz="2900" dirty="0">
                <a:solidFill>
                  <a:schemeClr val="accent6">
                    <a:lumMod val="75000"/>
                  </a:schemeClr>
                </a:solidFill>
                <a:latin typeface="Cambria" panose="02040503050406030204" pitchFamily="18" charset="0"/>
                <a:ea typeface="Cambria" panose="02040503050406030204" pitchFamily="18" charset="0"/>
              </a:rPr>
              <a:t>  My Bonnie lies over the ocean.</a:t>
            </a:r>
          </a:p>
          <a:p>
            <a:pPr marL="2171700" lvl="5" indent="0">
              <a:lnSpc>
                <a:spcPct val="120000"/>
              </a:lnSpc>
              <a:buNone/>
            </a:pPr>
            <a:r>
              <a:rPr lang="en-US" sz="2900" dirty="0">
                <a:solidFill>
                  <a:schemeClr val="accent6">
                    <a:lumMod val="75000"/>
                  </a:schemeClr>
                </a:solidFill>
                <a:latin typeface="Cambria" panose="02040503050406030204" pitchFamily="18" charset="0"/>
                <a:ea typeface="Cambria" panose="02040503050406030204" pitchFamily="18" charset="0"/>
              </a:rPr>
              <a:t>  </a:t>
            </a:r>
          </a:p>
          <a:p>
            <a:pPr marL="2171700" lvl="5" indent="0">
              <a:lnSpc>
                <a:spcPct val="120000"/>
              </a:lnSpc>
              <a:buNone/>
            </a:pPr>
            <a:r>
              <a:rPr lang="en-US" sz="2900" dirty="0">
                <a:solidFill>
                  <a:schemeClr val="accent6">
                    <a:lumMod val="75000"/>
                  </a:schemeClr>
                </a:solidFill>
                <a:latin typeface="Cambria" panose="02040503050406030204" pitchFamily="18" charset="0"/>
                <a:ea typeface="Cambria" panose="02040503050406030204" pitchFamily="18" charset="0"/>
              </a:rPr>
              <a:t>  Oh, bring back my Bonnie to me.</a:t>
            </a:r>
          </a:p>
          <a:p>
            <a:pPr marL="0" indent="0">
              <a:lnSpc>
                <a:spcPct val="120000"/>
              </a:lnSpc>
              <a:buNone/>
            </a:pPr>
            <a:endParaRPr lang="en-US" sz="2900" dirty="0">
              <a:solidFill>
                <a:schemeClr val="accent6">
                  <a:lumMod val="75000"/>
                </a:schemeClr>
              </a:solidFill>
            </a:endParaRPr>
          </a:p>
          <a:p>
            <a:pPr marL="0" indent="0">
              <a:lnSpc>
                <a:spcPct val="120000"/>
              </a:lnSpc>
              <a:buNone/>
            </a:pPr>
            <a:r>
              <a:rPr lang="en-US" sz="2900" dirty="0">
                <a:solidFill>
                  <a:schemeClr val="accent6">
                    <a:lumMod val="75000"/>
                  </a:schemeClr>
                </a:solidFill>
              </a:rPr>
              <a:t>		&lt;/p&gt;</a:t>
            </a:r>
          </a:p>
          <a:p>
            <a:pPr marL="0" indent="0">
              <a:lnSpc>
                <a:spcPct val="120000"/>
              </a:lnSpc>
              <a:buNone/>
            </a:pPr>
            <a:endParaRPr lang="en-US" sz="2900" dirty="0">
              <a:solidFill>
                <a:schemeClr val="accent6">
                  <a:lumMod val="75000"/>
                </a:schemeClr>
              </a:solidFill>
            </a:endParaRPr>
          </a:p>
          <a:p>
            <a:pPr marL="0" indent="0">
              <a:lnSpc>
                <a:spcPct val="120000"/>
              </a:lnSpc>
              <a:buNone/>
            </a:pPr>
            <a:r>
              <a:rPr lang="en-US" sz="2900" dirty="0">
                <a:solidFill>
                  <a:schemeClr val="accent6">
                    <a:lumMod val="75000"/>
                  </a:schemeClr>
                </a:solidFill>
              </a:rPr>
              <a:t>	&lt;/body&gt;</a:t>
            </a:r>
          </a:p>
          <a:p>
            <a:pPr marL="0" indent="0">
              <a:lnSpc>
                <a:spcPct val="120000"/>
              </a:lnSpc>
              <a:buNone/>
            </a:pPr>
            <a:r>
              <a:rPr lang="en-US" sz="2900" dirty="0">
                <a:solidFill>
                  <a:schemeClr val="accent6">
                    <a:lumMod val="75000"/>
                  </a:schemeClr>
                </a:solidFill>
              </a:rPr>
              <a:t>&lt;/html&gt;</a:t>
            </a:r>
            <a:endParaRPr lang="en-IN" sz="2900"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extLst>
      <p:ext uri="{BB962C8B-B14F-4D97-AF65-F5344CB8AC3E}">
        <p14:creationId xmlns:p14="http://schemas.microsoft.com/office/powerpoint/2010/main" val="31667814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poem will display on a single line.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268" y="1828692"/>
            <a:ext cx="6320118" cy="3704253"/>
          </a:xfrm>
          <a:prstGeom prst="rect">
            <a:avLst/>
          </a:prstGeom>
        </p:spPr>
      </p:pic>
    </p:spTree>
    <p:extLst>
      <p:ext uri="{BB962C8B-B14F-4D97-AF65-F5344CB8AC3E}">
        <p14:creationId xmlns:p14="http://schemas.microsoft.com/office/powerpoint/2010/main" val="1471090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603009" y="864108"/>
            <a:ext cx="8011236" cy="5993892"/>
          </a:xfrm>
        </p:spPr>
        <p:txBody>
          <a:bodyPr>
            <a:normAutofit fontScale="62500" lnSpcReduction="20000"/>
          </a:bodyPr>
          <a:lstStyle/>
          <a:p>
            <a:r>
              <a:rPr lang="en-US" dirty="0"/>
              <a:t>The HTML &lt;pre&gt; element defines preformatted text.</a:t>
            </a:r>
          </a:p>
          <a:p>
            <a:endParaRPr lang="en-US" dirty="0"/>
          </a:p>
          <a:p>
            <a:r>
              <a:rPr lang="en-US" dirty="0"/>
              <a:t>The text inside a &lt;pre&gt; element is displayed in a fixed-width font (usually Courier), and it preserves both spaces and line breaks</a:t>
            </a:r>
            <a:endParaRPr lang="en-IN" dirty="0"/>
          </a:p>
          <a:p>
            <a:pPr marL="0" indent="0">
              <a:buNone/>
            </a:pPr>
            <a:r>
              <a:rPr lang="en-US" sz="2500" dirty="0">
                <a:solidFill>
                  <a:schemeClr val="accent6">
                    <a:lumMod val="75000"/>
                  </a:schemeClr>
                </a:solidFill>
              </a:rPr>
              <a:t>&lt;html&gt;</a:t>
            </a:r>
          </a:p>
          <a:p>
            <a:pPr marL="0" indent="0">
              <a:buNone/>
            </a:pPr>
            <a:r>
              <a:rPr lang="en-US" sz="2500" dirty="0">
                <a:solidFill>
                  <a:schemeClr val="accent6">
                    <a:lumMod val="75000"/>
                  </a:schemeClr>
                </a:solidFill>
              </a:rPr>
              <a:t>	&lt;body&gt;</a:t>
            </a:r>
          </a:p>
          <a:p>
            <a:pPr marL="0" indent="0">
              <a:buNone/>
            </a:pPr>
            <a:endParaRPr lang="en-US" sz="2500" dirty="0">
              <a:solidFill>
                <a:schemeClr val="accent6">
                  <a:lumMod val="75000"/>
                </a:schemeClr>
              </a:solidFill>
            </a:endParaRPr>
          </a:p>
          <a:p>
            <a:pPr marL="0" indent="0">
              <a:buNone/>
            </a:pPr>
            <a:r>
              <a:rPr lang="en-US" sz="2500" dirty="0">
                <a:solidFill>
                  <a:schemeClr val="accent6">
                    <a:lumMod val="75000"/>
                  </a:schemeClr>
                </a:solidFill>
              </a:rPr>
              <a:t>		&lt;p&gt;In HTML, spaces and new lines are ignored:&lt;/p&gt;</a:t>
            </a:r>
          </a:p>
          <a:p>
            <a:pPr marL="0" indent="0">
              <a:buNone/>
            </a:pPr>
            <a:endParaRPr lang="en-US" sz="2500" dirty="0">
              <a:solidFill>
                <a:schemeClr val="accent6">
                  <a:lumMod val="75000"/>
                </a:schemeClr>
              </a:solidFill>
            </a:endParaRPr>
          </a:p>
          <a:p>
            <a:pPr marL="0" indent="0">
              <a:buNone/>
            </a:pPr>
            <a:r>
              <a:rPr lang="en-US" sz="2500" dirty="0">
                <a:solidFill>
                  <a:schemeClr val="accent6">
                    <a:lumMod val="75000"/>
                  </a:schemeClr>
                </a:solidFill>
              </a:rPr>
              <a:t>		&lt;pre&gt;</a:t>
            </a:r>
          </a:p>
          <a:p>
            <a:pPr marL="0" indent="0">
              <a:buNone/>
            </a:pPr>
            <a:endParaRPr lang="en-US" sz="2500" dirty="0">
              <a:solidFill>
                <a:schemeClr val="accent6">
                  <a:lumMod val="75000"/>
                </a:schemeClr>
              </a:solidFill>
            </a:endParaRPr>
          </a:p>
          <a:p>
            <a:pPr marL="2171700" lvl="5" indent="0">
              <a:buNone/>
            </a:pPr>
            <a:r>
              <a:rPr lang="en-US" sz="2500" dirty="0">
                <a:solidFill>
                  <a:schemeClr val="accent6">
                    <a:lumMod val="75000"/>
                  </a:schemeClr>
                </a:solidFill>
              </a:rPr>
              <a:t>  My Bonnie lies over the ocean.</a:t>
            </a:r>
          </a:p>
          <a:p>
            <a:pPr marL="2171700" lvl="5" indent="0">
              <a:buNone/>
            </a:pPr>
            <a:endParaRPr lang="en-US" sz="2500" dirty="0">
              <a:solidFill>
                <a:schemeClr val="accent6">
                  <a:lumMod val="75000"/>
                </a:schemeClr>
              </a:solidFill>
            </a:endParaRPr>
          </a:p>
          <a:p>
            <a:pPr marL="2171700" lvl="5" indent="0">
              <a:buNone/>
            </a:pPr>
            <a:r>
              <a:rPr lang="en-US" sz="2500" dirty="0">
                <a:solidFill>
                  <a:schemeClr val="accent6">
                    <a:lumMod val="75000"/>
                  </a:schemeClr>
                </a:solidFill>
              </a:rPr>
              <a:t>  My Bonnie lies over the sea.</a:t>
            </a:r>
          </a:p>
          <a:p>
            <a:pPr marL="2171700" lvl="5" indent="0">
              <a:buNone/>
            </a:pPr>
            <a:endParaRPr lang="en-US" sz="2500" dirty="0">
              <a:solidFill>
                <a:schemeClr val="accent6">
                  <a:lumMod val="75000"/>
                </a:schemeClr>
              </a:solidFill>
            </a:endParaRPr>
          </a:p>
          <a:p>
            <a:pPr marL="2171700" lvl="5" indent="0">
              <a:buNone/>
            </a:pPr>
            <a:r>
              <a:rPr lang="en-US" sz="2500" dirty="0">
                <a:solidFill>
                  <a:schemeClr val="accent6">
                    <a:lumMod val="75000"/>
                  </a:schemeClr>
                </a:solidFill>
              </a:rPr>
              <a:t>  My Bonnie lies over the ocean.</a:t>
            </a:r>
          </a:p>
          <a:p>
            <a:pPr marL="2171700" lvl="5" indent="0">
              <a:buNone/>
            </a:pPr>
            <a:r>
              <a:rPr lang="en-US" sz="2500" dirty="0">
                <a:solidFill>
                  <a:schemeClr val="accent6">
                    <a:lumMod val="75000"/>
                  </a:schemeClr>
                </a:solidFill>
              </a:rPr>
              <a:t>  </a:t>
            </a:r>
          </a:p>
          <a:p>
            <a:pPr marL="2171700" lvl="5" indent="0">
              <a:buNone/>
            </a:pPr>
            <a:r>
              <a:rPr lang="en-US" sz="2500" dirty="0">
                <a:solidFill>
                  <a:schemeClr val="accent6">
                    <a:lumMod val="75000"/>
                  </a:schemeClr>
                </a:solidFill>
              </a:rPr>
              <a:t>  Oh, bring back my Bonnie to me.</a:t>
            </a:r>
          </a:p>
          <a:p>
            <a:pPr marL="0" indent="0">
              <a:buNone/>
            </a:pPr>
            <a:endParaRPr lang="en-US" sz="2500" dirty="0">
              <a:solidFill>
                <a:schemeClr val="accent6">
                  <a:lumMod val="75000"/>
                </a:schemeClr>
              </a:solidFill>
            </a:endParaRPr>
          </a:p>
          <a:p>
            <a:pPr marL="0" indent="0">
              <a:buNone/>
            </a:pPr>
            <a:r>
              <a:rPr lang="en-US" sz="2500" dirty="0">
                <a:solidFill>
                  <a:schemeClr val="accent6">
                    <a:lumMod val="75000"/>
                  </a:schemeClr>
                </a:solidFill>
              </a:rPr>
              <a:t>		&lt;/pre&gt;</a:t>
            </a:r>
          </a:p>
          <a:p>
            <a:pPr marL="0" indent="0">
              <a:buNone/>
            </a:pPr>
            <a:endParaRPr lang="en-US" sz="2500" dirty="0">
              <a:solidFill>
                <a:schemeClr val="accent6">
                  <a:lumMod val="75000"/>
                </a:schemeClr>
              </a:solidFill>
            </a:endParaRPr>
          </a:p>
          <a:p>
            <a:pPr marL="0" indent="0">
              <a:buNone/>
            </a:pPr>
            <a:r>
              <a:rPr lang="en-US" sz="2500" dirty="0">
                <a:solidFill>
                  <a:schemeClr val="accent6">
                    <a:lumMod val="75000"/>
                  </a:schemeClr>
                </a:solidFill>
              </a:rPr>
              <a:t>	&lt;/body&gt;</a:t>
            </a:r>
          </a:p>
          <a:p>
            <a:pPr marL="0" indent="0">
              <a:buNone/>
            </a:pPr>
            <a:r>
              <a:rPr lang="en-US" sz="2500" dirty="0">
                <a:solidFill>
                  <a:schemeClr val="accent6">
                    <a:lumMod val="75000"/>
                  </a:schemeClr>
                </a:solidFill>
              </a:rPr>
              <a:t>&lt;/html&gt;</a:t>
            </a:r>
            <a:endParaRPr lang="en-IN" sz="2500"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extLst>
      <p:ext uri="{BB962C8B-B14F-4D97-AF65-F5344CB8AC3E}">
        <p14:creationId xmlns:p14="http://schemas.microsoft.com/office/powerpoint/2010/main" val="380166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Styles </a:t>
            </a:r>
          </a:p>
        </p:txBody>
      </p:sp>
      <p:sp>
        <p:nvSpPr>
          <p:cNvPr id="3" name="Content Placeholder 2"/>
          <p:cNvSpPr>
            <a:spLocks noGrp="1"/>
          </p:cNvSpPr>
          <p:nvPr>
            <p:ph idx="1"/>
          </p:nvPr>
        </p:nvSpPr>
        <p:spPr/>
        <p:txBody>
          <a:bodyPr/>
          <a:lstStyle/>
          <a:p>
            <a:r>
              <a:rPr lang="en-US" dirty="0"/>
              <a:t>Setting the style of an HTML element, can be done with the style attribute.</a:t>
            </a:r>
          </a:p>
          <a:p>
            <a:r>
              <a:rPr lang="en-IN" dirty="0">
                <a:solidFill>
                  <a:srgbClr val="FF0000"/>
                </a:solidFill>
              </a:rPr>
              <a:t>&lt;</a:t>
            </a:r>
            <a:r>
              <a:rPr lang="en-IN" i="1" dirty="0" err="1">
                <a:solidFill>
                  <a:srgbClr val="FF0000"/>
                </a:solidFill>
              </a:rPr>
              <a:t>tagname</a:t>
            </a:r>
            <a:r>
              <a:rPr lang="en-IN" dirty="0">
                <a:solidFill>
                  <a:srgbClr val="FF0000"/>
                </a:solidFill>
              </a:rPr>
              <a:t> style="</a:t>
            </a:r>
            <a:r>
              <a:rPr lang="en-IN" i="1" dirty="0" err="1">
                <a:solidFill>
                  <a:srgbClr val="FF0000"/>
                </a:solidFill>
              </a:rPr>
              <a:t>property</a:t>
            </a:r>
            <a:r>
              <a:rPr lang="en-IN" dirty="0" err="1">
                <a:solidFill>
                  <a:srgbClr val="FF0000"/>
                </a:solidFill>
              </a:rPr>
              <a:t>:</a:t>
            </a:r>
            <a:r>
              <a:rPr lang="en-IN" i="1" dirty="0" err="1">
                <a:solidFill>
                  <a:srgbClr val="FF0000"/>
                </a:solidFill>
              </a:rPr>
              <a:t>value</a:t>
            </a:r>
            <a:r>
              <a:rPr lang="en-IN" i="1" dirty="0">
                <a:solidFill>
                  <a:srgbClr val="FF0000"/>
                </a:solidFill>
              </a:rPr>
              <a:t>;</a:t>
            </a:r>
            <a:r>
              <a:rPr lang="en-IN" dirty="0">
                <a:solidFill>
                  <a:srgbClr val="FF0000"/>
                </a:solidFill>
              </a:rPr>
              <a:t>"&gt; </a:t>
            </a:r>
          </a:p>
          <a:p>
            <a:r>
              <a:rPr lang="en-US" dirty="0"/>
              <a:t>The </a:t>
            </a:r>
            <a:r>
              <a:rPr lang="en-US" b="1" i="1" dirty="0"/>
              <a:t>property</a:t>
            </a:r>
            <a:r>
              <a:rPr lang="en-US" dirty="0"/>
              <a:t> is a CSS property. The </a:t>
            </a:r>
            <a:r>
              <a:rPr lang="en-US" b="1" i="1" dirty="0"/>
              <a:t>value</a:t>
            </a:r>
            <a:r>
              <a:rPr lang="en-US" dirty="0"/>
              <a:t> is a CSS value.</a:t>
            </a:r>
            <a:endParaRPr lang="en-IN" dirty="0"/>
          </a:p>
          <a:p>
            <a:r>
              <a:rPr lang="en-US" b="1" dirty="0">
                <a:solidFill>
                  <a:srgbClr val="FF0000"/>
                </a:solidFill>
              </a:rPr>
              <a:t>style attribute: </a:t>
            </a:r>
            <a:r>
              <a:rPr lang="en-US" dirty="0"/>
              <a:t>for styling HTML elements</a:t>
            </a:r>
          </a:p>
          <a:p>
            <a:r>
              <a:rPr lang="en-US" b="1" dirty="0">
                <a:solidFill>
                  <a:srgbClr val="FF0000"/>
                </a:solidFill>
              </a:rPr>
              <a:t> background-color: </a:t>
            </a:r>
            <a:r>
              <a:rPr lang="en-US" dirty="0"/>
              <a:t>for background color</a:t>
            </a:r>
          </a:p>
          <a:p>
            <a:r>
              <a:rPr lang="en-US" b="1" dirty="0">
                <a:solidFill>
                  <a:srgbClr val="FF0000"/>
                </a:solidFill>
              </a:rPr>
              <a:t> color : </a:t>
            </a:r>
            <a:r>
              <a:rPr lang="en-US" dirty="0"/>
              <a:t>for text colors</a:t>
            </a:r>
          </a:p>
          <a:p>
            <a:r>
              <a:rPr lang="en-US" b="1" dirty="0">
                <a:solidFill>
                  <a:srgbClr val="FF0000"/>
                </a:solidFill>
              </a:rPr>
              <a:t> font-family: </a:t>
            </a:r>
            <a:r>
              <a:rPr lang="en-US" dirty="0"/>
              <a:t>for text fonts</a:t>
            </a:r>
          </a:p>
          <a:p>
            <a:r>
              <a:rPr lang="en-US" dirty="0"/>
              <a:t> </a:t>
            </a:r>
            <a:r>
              <a:rPr lang="en-US" b="1" dirty="0">
                <a:solidFill>
                  <a:srgbClr val="FF0000"/>
                </a:solidFill>
              </a:rPr>
              <a:t>font-size:</a:t>
            </a:r>
            <a:r>
              <a:rPr lang="en-US" dirty="0">
                <a:solidFill>
                  <a:srgbClr val="FF0000"/>
                </a:solidFill>
              </a:rPr>
              <a:t> </a:t>
            </a:r>
            <a:r>
              <a:rPr lang="en-US" dirty="0"/>
              <a:t>for text sizes</a:t>
            </a:r>
          </a:p>
          <a:p>
            <a:r>
              <a:rPr lang="en-US" b="1" dirty="0">
                <a:solidFill>
                  <a:srgbClr val="FF0000"/>
                </a:solidFill>
              </a:rPr>
              <a:t> text-align: </a:t>
            </a:r>
            <a:r>
              <a:rPr lang="en-US" dirty="0"/>
              <a:t>for text alignment</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extLst>
      <p:ext uri="{BB962C8B-B14F-4D97-AF65-F5344CB8AC3E}">
        <p14:creationId xmlns:p14="http://schemas.microsoft.com/office/powerpoint/2010/main" val="410293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Background </a:t>
            </a:r>
            <a:r>
              <a:rPr lang="en-IN" b="1" dirty="0" err="1"/>
              <a:t>Color</a:t>
            </a:r>
            <a:endParaRPr lang="en-IN" b="1" dirty="0"/>
          </a:p>
          <a:p>
            <a:r>
              <a:rPr lang="en-US" dirty="0"/>
              <a:t>The CSS</a:t>
            </a:r>
            <a:r>
              <a:rPr lang="en-US" dirty="0">
                <a:solidFill>
                  <a:srgbClr val="FF0000"/>
                </a:solidFill>
              </a:rPr>
              <a:t> </a:t>
            </a:r>
            <a:r>
              <a:rPr lang="en-US" b="1" dirty="0">
                <a:solidFill>
                  <a:srgbClr val="FF0000"/>
                </a:solidFill>
              </a:rPr>
              <a:t>background-color</a:t>
            </a:r>
            <a:r>
              <a:rPr lang="en-US" dirty="0">
                <a:solidFill>
                  <a:srgbClr val="FF0000"/>
                </a:solidFill>
              </a:rPr>
              <a:t> </a:t>
            </a:r>
            <a:r>
              <a:rPr lang="en-US" dirty="0"/>
              <a:t>property defines the background color for an HTML element.</a:t>
            </a:r>
          </a:p>
          <a:p>
            <a:pPr marL="182880" lvl="0" indent="-182880" algn="l">
              <a:lnSpc>
                <a:spcPct val="90000"/>
              </a:lnSpc>
              <a:spcBef>
                <a:spcPts val="1200"/>
              </a:spcBef>
              <a:buClr>
                <a:srgbClr val="40BAD2"/>
              </a:buClr>
              <a:buFont typeface="Wingdings 2" pitchFamily="18" charset="2"/>
              <a:buChar char=""/>
            </a:pPr>
            <a:r>
              <a:rPr lang="en-US" dirty="0">
                <a:solidFill>
                  <a:schemeClr val="accent6">
                    <a:lumMod val="75000"/>
                  </a:schemeClr>
                </a:solidFill>
              </a:rPr>
              <a:t>&lt;body style="</a:t>
            </a:r>
            <a:r>
              <a:rPr lang="en-US" dirty="0" err="1">
                <a:solidFill>
                  <a:schemeClr val="accent6">
                    <a:lumMod val="75000"/>
                  </a:schemeClr>
                </a:solidFill>
              </a:rPr>
              <a:t>background-color:powderblue</a:t>
            </a:r>
            <a:r>
              <a:rPr lang="en-US" dirty="0">
                <a:solidFill>
                  <a:schemeClr val="accent6">
                    <a:lumMod val="75000"/>
                  </a:schemeClr>
                </a:solidFill>
              </a:rPr>
              <a:t>;"&gt;</a:t>
            </a:r>
            <a:br>
              <a:rPr lang="en-US" dirty="0">
                <a:solidFill>
                  <a:schemeClr val="accent6">
                    <a:lumMod val="75000"/>
                  </a:schemeClr>
                </a:solidFill>
              </a:rPr>
            </a:br>
            <a:br>
              <a:rPr lang="en-US" dirty="0">
                <a:solidFill>
                  <a:schemeClr val="accent6">
                    <a:lumMod val="75000"/>
                  </a:schemeClr>
                </a:solidFill>
              </a:rPr>
            </a:br>
            <a:r>
              <a:rPr lang="en-US" dirty="0">
                <a:solidFill>
                  <a:schemeClr val="accent6">
                    <a:lumMod val="75000"/>
                  </a:schemeClr>
                </a:solidFill>
              </a:rPr>
              <a:t>	&lt;h1&gt;This is a heading&lt;/h1&gt;</a:t>
            </a:r>
            <a:br>
              <a:rPr lang="en-US" dirty="0">
                <a:solidFill>
                  <a:schemeClr val="accent6">
                    <a:lumMod val="75000"/>
                  </a:schemeClr>
                </a:solidFill>
              </a:rPr>
            </a:br>
            <a:r>
              <a:rPr lang="en-US" dirty="0">
                <a:solidFill>
                  <a:schemeClr val="accent6">
                    <a:lumMod val="75000"/>
                  </a:schemeClr>
                </a:solidFill>
              </a:rPr>
              <a:t>	&lt;p&gt;This is a paragraph.&lt;/p&gt;</a:t>
            </a:r>
            <a:br>
              <a:rPr lang="en-US" dirty="0">
                <a:solidFill>
                  <a:schemeClr val="accent6">
                    <a:lumMod val="75000"/>
                  </a:schemeClr>
                </a:solidFill>
              </a:rPr>
            </a:br>
            <a:br>
              <a:rPr lang="en-US" dirty="0">
                <a:solidFill>
                  <a:schemeClr val="accent6">
                    <a:lumMod val="75000"/>
                  </a:schemeClr>
                </a:solidFill>
              </a:rPr>
            </a:br>
            <a:r>
              <a:rPr lang="en-US" dirty="0">
                <a:solidFill>
                  <a:schemeClr val="accent6">
                    <a:lumMod val="75000"/>
                  </a:schemeClr>
                </a:solidFill>
              </a:rPr>
              <a:t>&lt;/body&gt; </a:t>
            </a:r>
          </a:p>
          <a:p>
            <a:r>
              <a:rPr lang="en-IN" b="1" dirty="0"/>
              <a:t>Font family</a:t>
            </a:r>
          </a:p>
          <a:p>
            <a:r>
              <a:rPr lang="en-US" dirty="0"/>
              <a:t>The CSS</a:t>
            </a:r>
            <a:r>
              <a:rPr lang="en-US" b="1" dirty="0">
                <a:solidFill>
                  <a:srgbClr val="FF0000"/>
                </a:solidFill>
              </a:rPr>
              <a:t> font-family </a:t>
            </a:r>
            <a:r>
              <a:rPr lang="en-US" dirty="0"/>
              <a:t>property defines the font to be used for an HTML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extLst>
      <p:ext uri="{BB962C8B-B14F-4D97-AF65-F5344CB8AC3E}">
        <p14:creationId xmlns:p14="http://schemas.microsoft.com/office/powerpoint/2010/main" val="169834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lvl="0" indent="0" algn="l">
              <a:lnSpc>
                <a:spcPct val="90000"/>
              </a:lnSpc>
              <a:spcBef>
                <a:spcPts val="1200"/>
              </a:spcBef>
              <a:buClr>
                <a:srgbClr val="40BAD2"/>
              </a:buClr>
              <a:buNone/>
            </a:pPr>
            <a:r>
              <a:rPr lang="en-US" sz="2000" dirty="0">
                <a:solidFill>
                  <a:schemeClr val="accent6">
                    <a:lumMod val="75000"/>
                  </a:schemeClr>
                </a:solidFill>
              </a:rPr>
              <a:t>&lt;body&gt;</a:t>
            </a:r>
          </a:p>
          <a:p>
            <a:pPr marL="0" lvl="0" indent="0" algn="l">
              <a:lnSpc>
                <a:spcPct val="90000"/>
              </a:lnSpc>
              <a:spcBef>
                <a:spcPts val="1200"/>
              </a:spcBef>
              <a:buClr>
                <a:srgbClr val="40BAD2"/>
              </a:buClr>
              <a:buNone/>
            </a:pPr>
            <a:endParaRPr lang="en-US" sz="2000" dirty="0">
              <a:solidFill>
                <a:schemeClr val="accent6">
                  <a:lumMod val="75000"/>
                </a:schemeClr>
              </a:solidFill>
            </a:endParaRPr>
          </a:p>
          <a:p>
            <a:pPr marL="0" lvl="0" indent="0" algn="l">
              <a:lnSpc>
                <a:spcPct val="90000"/>
              </a:lnSpc>
              <a:spcBef>
                <a:spcPts val="1200"/>
              </a:spcBef>
              <a:buClr>
                <a:srgbClr val="40BAD2"/>
              </a:buClr>
              <a:buNone/>
            </a:pPr>
            <a:r>
              <a:rPr lang="en-US" sz="2000" dirty="0">
                <a:solidFill>
                  <a:schemeClr val="accent6">
                    <a:lumMod val="75000"/>
                  </a:schemeClr>
                </a:solidFill>
              </a:rPr>
              <a:t>	&lt;h1 style="</a:t>
            </a:r>
            <a:r>
              <a:rPr lang="en-US" sz="2000" dirty="0" err="1">
                <a:solidFill>
                  <a:schemeClr val="accent6">
                    <a:lumMod val="75000"/>
                  </a:schemeClr>
                </a:solidFill>
              </a:rPr>
              <a:t>font-family:verdana</a:t>
            </a:r>
            <a:r>
              <a:rPr lang="en-US" sz="2000" dirty="0">
                <a:solidFill>
                  <a:schemeClr val="accent6">
                    <a:lumMod val="75000"/>
                  </a:schemeClr>
                </a:solidFill>
              </a:rPr>
              <a:t>;"&gt;This is a heading&lt;/h1&gt;</a:t>
            </a:r>
          </a:p>
          <a:p>
            <a:pPr marL="0" lvl="0" indent="0" algn="l">
              <a:lnSpc>
                <a:spcPct val="90000"/>
              </a:lnSpc>
              <a:spcBef>
                <a:spcPts val="1200"/>
              </a:spcBef>
              <a:buClr>
                <a:srgbClr val="40BAD2"/>
              </a:buClr>
              <a:buNone/>
            </a:pPr>
            <a:r>
              <a:rPr lang="en-US" sz="2000" dirty="0">
                <a:solidFill>
                  <a:schemeClr val="accent6">
                    <a:lumMod val="75000"/>
                  </a:schemeClr>
                </a:solidFill>
              </a:rPr>
              <a:t>	&lt;p style="</a:t>
            </a:r>
            <a:r>
              <a:rPr lang="en-US" sz="2000" dirty="0" err="1">
                <a:solidFill>
                  <a:schemeClr val="accent6">
                    <a:lumMod val="75000"/>
                  </a:schemeClr>
                </a:solidFill>
              </a:rPr>
              <a:t>font-family:courier</a:t>
            </a:r>
            <a:r>
              <a:rPr lang="en-US" sz="2000" dirty="0">
                <a:solidFill>
                  <a:schemeClr val="accent6">
                    <a:lumMod val="75000"/>
                  </a:schemeClr>
                </a:solidFill>
              </a:rPr>
              <a:t>;"&gt;This is a paragraph.&lt;/p&gt;</a:t>
            </a:r>
          </a:p>
          <a:p>
            <a:pPr marL="0" lvl="0" indent="0" algn="l">
              <a:lnSpc>
                <a:spcPct val="90000"/>
              </a:lnSpc>
              <a:spcBef>
                <a:spcPts val="1200"/>
              </a:spcBef>
              <a:buClr>
                <a:srgbClr val="40BAD2"/>
              </a:buClr>
              <a:buNone/>
            </a:pPr>
            <a:endParaRPr lang="en-US" sz="2000" dirty="0">
              <a:solidFill>
                <a:schemeClr val="accent6">
                  <a:lumMod val="75000"/>
                </a:schemeClr>
              </a:solidFill>
            </a:endParaRPr>
          </a:p>
          <a:p>
            <a:pPr marL="0" lvl="0" indent="0" algn="l">
              <a:lnSpc>
                <a:spcPct val="90000"/>
              </a:lnSpc>
              <a:spcBef>
                <a:spcPts val="1200"/>
              </a:spcBef>
              <a:buClr>
                <a:srgbClr val="40BAD2"/>
              </a:buClr>
              <a:buNone/>
            </a:pPr>
            <a:r>
              <a:rPr lang="en-US" sz="2000" dirty="0">
                <a:solidFill>
                  <a:schemeClr val="accent6">
                    <a:lumMod val="75000"/>
                  </a:schemeClr>
                </a:solidFill>
              </a:rPr>
              <a:t>&lt;/body&gt;</a:t>
            </a:r>
          </a:p>
          <a:p>
            <a:r>
              <a:rPr lang="en-IN" b="1" dirty="0"/>
              <a:t>Font </a:t>
            </a:r>
            <a:r>
              <a:rPr lang="en-IN" b="1" dirty="0" err="1"/>
              <a:t>color</a:t>
            </a:r>
            <a:endParaRPr lang="en-IN" b="1" dirty="0"/>
          </a:p>
          <a:p>
            <a:r>
              <a:rPr lang="en-IN" b="1" dirty="0"/>
              <a:t>t</a:t>
            </a:r>
            <a:r>
              <a:rPr lang="en-US" dirty="0"/>
              <a:t>he CSS</a:t>
            </a:r>
            <a:r>
              <a:rPr lang="en-US" b="1" dirty="0">
                <a:solidFill>
                  <a:srgbClr val="FF0000"/>
                </a:solidFill>
              </a:rPr>
              <a:t> color </a:t>
            </a:r>
            <a:r>
              <a:rPr lang="en-US" dirty="0"/>
              <a:t>property defines the font to be used for an HTML element.</a:t>
            </a:r>
          </a:p>
          <a:p>
            <a:pPr marL="0" lvl="0" indent="0" algn="l">
              <a:lnSpc>
                <a:spcPct val="90000"/>
              </a:lnSpc>
              <a:spcBef>
                <a:spcPts val="1200"/>
              </a:spcBef>
              <a:buClr>
                <a:srgbClr val="40BAD2"/>
              </a:buClr>
              <a:buNone/>
            </a:pPr>
            <a:r>
              <a:rPr lang="en-US" sz="2000" dirty="0">
                <a:solidFill>
                  <a:schemeClr val="accent6">
                    <a:lumMod val="75000"/>
                  </a:schemeClr>
                </a:solidFill>
                <a:latin typeface="Corbel" panose="020B0503020204020204"/>
                <a:ea typeface="+mn-ea"/>
              </a:rPr>
              <a:t>&lt;body&gt;</a:t>
            </a:r>
          </a:p>
          <a:p>
            <a:pPr marL="0" lvl="0" indent="0" algn="l">
              <a:lnSpc>
                <a:spcPct val="90000"/>
              </a:lnSpc>
              <a:spcBef>
                <a:spcPts val="1200"/>
              </a:spcBef>
              <a:buClr>
                <a:srgbClr val="40BAD2"/>
              </a:buClr>
              <a:buNone/>
            </a:pPr>
            <a:endParaRPr lang="en-US" sz="2000" dirty="0">
              <a:solidFill>
                <a:schemeClr val="accent6">
                  <a:lumMod val="75000"/>
                </a:schemeClr>
              </a:solidFill>
              <a:latin typeface="Corbel" panose="020B0503020204020204"/>
              <a:ea typeface="+mn-ea"/>
            </a:endParaRPr>
          </a:p>
          <a:p>
            <a:pPr marL="0" lvl="0" indent="0" algn="l">
              <a:lnSpc>
                <a:spcPct val="90000"/>
              </a:lnSpc>
              <a:spcBef>
                <a:spcPts val="1200"/>
              </a:spcBef>
              <a:buClr>
                <a:srgbClr val="40BAD2"/>
              </a:buClr>
              <a:buNone/>
            </a:pPr>
            <a:r>
              <a:rPr lang="en-US" sz="2000" dirty="0">
                <a:solidFill>
                  <a:schemeClr val="accent6">
                    <a:lumMod val="75000"/>
                  </a:schemeClr>
                </a:solidFill>
                <a:latin typeface="Corbel" panose="020B0503020204020204"/>
                <a:ea typeface="+mn-ea"/>
              </a:rPr>
              <a:t>	&lt;h1 style=“</a:t>
            </a:r>
            <a:r>
              <a:rPr lang="en-US" sz="2000" dirty="0" err="1">
                <a:solidFill>
                  <a:schemeClr val="accent6">
                    <a:lumMod val="75000"/>
                  </a:schemeClr>
                </a:solidFill>
                <a:latin typeface="Corbel" panose="020B0503020204020204"/>
                <a:ea typeface="+mn-ea"/>
              </a:rPr>
              <a:t>color:red</a:t>
            </a:r>
            <a:r>
              <a:rPr lang="en-US" sz="2000" dirty="0">
                <a:solidFill>
                  <a:schemeClr val="accent6">
                    <a:lumMod val="75000"/>
                  </a:schemeClr>
                </a:solidFill>
                <a:latin typeface="Corbel" panose="020B0503020204020204"/>
                <a:ea typeface="+mn-ea"/>
              </a:rPr>
              <a:t>;"&gt;This is a heading&lt;/h1&gt;</a:t>
            </a:r>
          </a:p>
          <a:p>
            <a:pPr marL="0" lvl="0" indent="0" algn="l">
              <a:lnSpc>
                <a:spcPct val="90000"/>
              </a:lnSpc>
              <a:spcBef>
                <a:spcPts val="1200"/>
              </a:spcBef>
              <a:buClr>
                <a:srgbClr val="40BAD2"/>
              </a:buClr>
              <a:buNone/>
            </a:pPr>
            <a:r>
              <a:rPr lang="en-US" sz="2000" dirty="0">
                <a:solidFill>
                  <a:schemeClr val="accent6">
                    <a:lumMod val="75000"/>
                  </a:schemeClr>
                </a:solidFill>
                <a:latin typeface="Corbel" panose="020B0503020204020204"/>
                <a:ea typeface="+mn-ea"/>
              </a:rPr>
              <a:t>	&lt;p style="</a:t>
            </a:r>
            <a:r>
              <a:rPr lang="en-US" sz="2000" dirty="0" err="1">
                <a:solidFill>
                  <a:schemeClr val="accent6">
                    <a:lumMod val="75000"/>
                  </a:schemeClr>
                </a:solidFill>
                <a:latin typeface="Corbel" panose="020B0503020204020204"/>
                <a:ea typeface="+mn-ea"/>
              </a:rPr>
              <a:t>font-family:courier</a:t>
            </a:r>
            <a:r>
              <a:rPr lang="en-US" sz="2000" dirty="0">
                <a:solidFill>
                  <a:schemeClr val="accent6">
                    <a:lumMod val="75000"/>
                  </a:schemeClr>
                </a:solidFill>
                <a:latin typeface="Corbel" panose="020B0503020204020204"/>
                <a:ea typeface="+mn-ea"/>
              </a:rPr>
              <a:t>;"&gt;This is a paragraph.&lt;/p&gt;</a:t>
            </a:r>
          </a:p>
          <a:p>
            <a:pPr marL="0" lvl="0" indent="0" algn="l">
              <a:lnSpc>
                <a:spcPct val="90000"/>
              </a:lnSpc>
              <a:spcBef>
                <a:spcPts val="1200"/>
              </a:spcBef>
              <a:buClr>
                <a:srgbClr val="40BAD2"/>
              </a:buClr>
              <a:buNone/>
            </a:pPr>
            <a:endParaRPr lang="en-US" sz="2000" dirty="0">
              <a:solidFill>
                <a:schemeClr val="accent6">
                  <a:lumMod val="75000"/>
                </a:schemeClr>
              </a:solidFill>
              <a:latin typeface="Corbel" panose="020B0503020204020204"/>
              <a:ea typeface="+mn-ea"/>
            </a:endParaRPr>
          </a:p>
          <a:p>
            <a:pPr marL="0" lvl="0" indent="0" algn="l">
              <a:lnSpc>
                <a:spcPct val="90000"/>
              </a:lnSpc>
              <a:spcBef>
                <a:spcPts val="1200"/>
              </a:spcBef>
              <a:buClr>
                <a:srgbClr val="40BAD2"/>
              </a:buClr>
              <a:buNone/>
            </a:pPr>
            <a:r>
              <a:rPr lang="en-US" sz="2000" dirty="0">
                <a:solidFill>
                  <a:schemeClr val="accent6">
                    <a:lumMod val="75000"/>
                  </a:schemeClr>
                </a:solidFill>
                <a:latin typeface="Corbel" panose="020B0503020204020204"/>
                <a:ea typeface="+mn-ea"/>
              </a:rPr>
              <a:t>&lt;/body&gt;</a:t>
            </a:r>
            <a:endParaRPr lang="en-IN" sz="2000" dirty="0">
              <a:solidFill>
                <a:schemeClr val="accent6">
                  <a:lumMod val="75000"/>
                </a:schemeClr>
              </a:solidFill>
              <a:latin typeface="Corbel" panose="020B0503020204020204"/>
              <a:ea typeface="+mn-ea"/>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extLst>
      <p:ext uri="{BB962C8B-B14F-4D97-AF65-F5344CB8AC3E}">
        <p14:creationId xmlns:p14="http://schemas.microsoft.com/office/powerpoint/2010/main" val="26297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Text Size</a:t>
            </a:r>
          </a:p>
          <a:p>
            <a:r>
              <a:rPr lang="en-US" dirty="0"/>
              <a:t>The CSS </a:t>
            </a:r>
            <a:r>
              <a:rPr lang="en-US" b="1" dirty="0">
                <a:solidFill>
                  <a:srgbClr val="FF0000"/>
                </a:solidFill>
              </a:rPr>
              <a:t>font-size</a:t>
            </a:r>
            <a:r>
              <a:rPr lang="en-US" dirty="0"/>
              <a:t> property defines the text size for an HTML element.</a:t>
            </a:r>
          </a:p>
          <a:p>
            <a:pPr marL="0" lvl="0" indent="0" algn="l">
              <a:lnSpc>
                <a:spcPct val="90000"/>
              </a:lnSpc>
              <a:spcBef>
                <a:spcPts val="1200"/>
              </a:spcBef>
              <a:buClr>
                <a:srgbClr val="40BAD2"/>
              </a:buClr>
              <a:buNone/>
            </a:pPr>
            <a:r>
              <a:rPr lang="en-US" sz="2000" dirty="0">
                <a:solidFill>
                  <a:schemeClr val="accent6">
                    <a:lumMod val="75000"/>
                  </a:schemeClr>
                </a:solidFill>
              </a:rPr>
              <a:t>&lt;html&gt;</a:t>
            </a:r>
          </a:p>
          <a:p>
            <a:pPr marL="0" lvl="0" indent="0" algn="l">
              <a:lnSpc>
                <a:spcPct val="90000"/>
              </a:lnSpc>
              <a:spcBef>
                <a:spcPts val="1200"/>
              </a:spcBef>
              <a:buClr>
                <a:srgbClr val="40BAD2"/>
              </a:buClr>
              <a:buNone/>
            </a:pPr>
            <a:r>
              <a:rPr lang="en-US" sz="2000" dirty="0">
                <a:solidFill>
                  <a:schemeClr val="accent6">
                    <a:lumMod val="75000"/>
                  </a:schemeClr>
                </a:solidFill>
              </a:rPr>
              <a:t>	&lt;body&gt;</a:t>
            </a:r>
          </a:p>
          <a:p>
            <a:pPr marL="0" lvl="0" indent="0" algn="l">
              <a:lnSpc>
                <a:spcPct val="90000"/>
              </a:lnSpc>
              <a:spcBef>
                <a:spcPts val="1200"/>
              </a:spcBef>
              <a:buClr>
                <a:srgbClr val="40BAD2"/>
              </a:buClr>
              <a:buNone/>
            </a:pPr>
            <a:endParaRPr lang="en-US" sz="2000" dirty="0">
              <a:solidFill>
                <a:schemeClr val="accent6">
                  <a:lumMod val="75000"/>
                </a:schemeClr>
              </a:solidFill>
            </a:endParaRPr>
          </a:p>
          <a:p>
            <a:pPr marL="0" lvl="0" indent="0" algn="l">
              <a:lnSpc>
                <a:spcPct val="90000"/>
              </a:lnSpc>
              <a:spcBef>
                <a:spcPts val="1200"/>
              </a:spcBef>
              <a:buClr>
                <a:srgbClr val="40BAD2"/>
              </a:buClr>
              <a:buNone/>
            </a:pPr>
            <a:r>
              <a:rPr lang="en-US" sz="2000" dirty="0">
                <a:solidFill>
                  <a:schemeClr val="accent6">
                    <a:lumMod val="75000"/>
                  </a:schemeClr>
                </a:solidFill>
              </a:rPr>
              <a:t>		&lt;h1 style="font-size:300%;"&gt;This is a heading&lt;/h1&gt;</a:t>
            </a:r>
          </a:p>
          <a:p>
            <a:pPr marL="0" lvl="0" indent="0" algn="l">
              <a:lnSpc>
                <a:spcPct val="90000"/>
              </a:lnSpc>
              <a:spcBef>
                <a:spcPts val="1200"/>
              </a:spcBef>
              <a:buClr>
                <a:srgbClr val="40BAD2"/>
              </a:buClr>
              <a:buNone/>
            </a:pPr>
            <a:r>
              <a:rPr lang="en-US" sz="2000" dirty="0">
                <a:solidFill>
                  <a:schemeClr val="accent6">
                    <a:lumMod val="75000"/>
                  </a:schemeClr>
                </a:solidFill>
              </a:rPr>
              <a:t>		&lt;p style="font-size:160%;"&gt;This is a paragraph.&lt;/p&gt;</a:t>
            </a:r>
          </a:p>
          <a:p>
            <a:pPr marL="0" lvl="0" indent="0" algn="l">
              <a:lnSpc>
                <a:spcPct val="90000"/>
              </a:lnSpc>
              <a:spcBef>
                <a:spcPts val="1200"/>
              </a:spcBef>
              <a:buClr>
                <a:srgbClr val="40BAD2"/>
              </a:buClr>
              <a:buNone/>
            </a:pPr>
            <a:endParaRPr lang="en-US" sz="2000" dirty="0">
              <a:solidFill>
                <a:schemeClr val="accent6">
                  <a:lumMod val="75000"/>
                </a:schemeClr>
              </a:solidFill>
            </a:endParaRPr>
          </a:p>
          <a:p>
            <a:pPr marL="0" lvl="0" indent="0" algn="l">
              <a:lnSpc>
                <a:spcPct val="90000"/>
              </a:lnSpc>
              <a:spcBef>
                <a:spcPts val="1200"/>
              </a:spcBef>
              <a:buClr>
                <a:srgbClr val="40BAD2"/>
              </a:buClr>
              <a:buNone/>
            </a:pPr>
            <a:r>
              <a:rPr lang="en-US" sz="2000" dirty="0">
                <a:solidFill>
                  <a:schemeClr val="accent6">
                    <a:lumMod val="75000"/>
                  </a:schemeClr>
                </a:solidFill>
              </a:rPr>
              <a:t>	&lt;/body&gt;</a:t>
            </a:r>
          </a:p>
          <a:p>
            <a:pPr marL="0" lvl="0" indent="0" algn="l">
              <a:lnSpc>
                <a:spcPct val="90000"/>
              </a:lnSpc>
              <a:spcBef>
                <a:spcPts val="1200"/>
              </a:spcBef>
              <a:buClr>
                <a:srgbClr val="40BAD2"/>
              </a:buClr>
              <a:buNone/>
            </a:pPr>
            <a:r>
              <a:rPr lang="en-US" sz="2000" dirty="0">
                <a:solidFill>
                  <a:schemeClr val="accent6">
                    <a:lumMod val="75000"/>
                  </a:schemeClr>
                </a:solidFill>
              </a:rPr>
              <a:t>&lt;/html&gt;</a:t>
            </a:r>
            <a:endParaRPr lang="en-IN" sz="2000"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extLst>
      <p:ext uri="{BB962C8B-B14F-4D97-AF65-F5344CB8AC3E}">
        <p14:creationId xmlns:p14="http://schemas.microsoft.com/office/powerpoint/2010/main" val="309550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Text Alignment:</a:t>
            </a:r>
          </a:p>
          <a:p>
            <a:r>
              <a:rPr lang="en-US" dirty="0"/>
              <a:t>The CSS</a:t>
            </a:r>
            <a:r>
              <a:rPr lang="en-US" b="1" dirty="0">
                <a:solidFill>
                  <a:srgbClr val="FF0000"/>
                </a:solidFill>
              </a:rPr>
              <a:t> text-align </a:t>
            </a:r>
            <a:r>
              <a:rPr lang="en-US" dirty="0"/>
              <a:t>property defines the horizontal text alignment for an HTML element.</a:t>
            </a:r>
          </a:p>
          <a:p>
            <a:pPr marL="0" lvl="0" indent="0" algn="l">
              <a:lnSpc>
                <a:spcPct val="90000"/>
              </a:lnSpc>
              <a:spcBef>
                <a:spcPts val="1200"/>
              </a:spcBef>
              <a:buClr>
                <a:srgbClr val="40BAD2"/>
              </a:buClr>
              <a:buNone/>
            </a:pPr>
            <a:r>
              <a:rPr lang="en-IN" sz="2000" dirty="0">
                <a:solidFill>
                  <a:schemeClr val="accent6">
                    <a:lumMod val="75000"/>
                  </a:schemeClr>
                </a:solidFill>
                <a:latin typeface="Corbel" panose="020B0503020204020204"/>
                <a:ea typeface="+mn-ea"/>
              </a:rPr>
              <a:t>&lt;html&gt;</a:t>
            </a:r>
          </a:p>
          <a:p>
            <a:pPr marL="0" lvl="0" indent="0" algn="l">
              <a:lnSpc>
                <a:spcPct val="90000"/>
              </a:lnSpc>
              <a:spcBef>
                <a:spcPts val="1200"/>
              </a:spcBef>
              <a:buClr>
                <a:srgbClr val="40BAD2"/>
              </a:buClr>
              <a:buNone/>
            </a:pPr>
            <a:r>
              <a:rPr lang="en-IN" sz="2000" dirty="0">
                <a:solidFill>
                  <a:schemeClr val="accent6">
                    <a:lumMod val="75000"/>
                  </a:schemeClr>
                </a:solidFill>
                <a:latin typeface="Corbel" panose="020B0503020204020204"/>
                <a:ea typeface="+mn-ea"/>
              </a:rPr>
              <a:t>	&lt;body&gt;</a:t>
            </a:r>
          </a:p>
          <a:p>
            <a:pPr marL="0" lvl="0" indent="0" algn="l">
              <a:lnSpc>
                <a:spcPct val="90000"/>
              </a:lnSpc>
              <a:spcBef>
                <a:spcPts val="1200"/>
              </a:spcBef>
              <a:buClr>
                <a:srgbClr val="40BAD2"/>
              </a:buClr>
              <a:buNone/>
            </a:pPr>
            <a:endParaRPr lang="en-IN" sz="2000" dirty="0">
              <a:solidFill>
                <a:schemeClr val="accent6">
                  <a:lumMod val="75000"/>
                </a:schemeClr>
              </a:solidFill>
              <a:latin typeface="Corbel" panose="020B0503020204020204"/>
              <a:ea typeface="+mn-ea"/>
            </a:endParaRPr>
          </a:p>
          <a:p>
            <a:pPr marL="0" lvl="0" indent="0" algn="l">
              <a:lnSpc>
                <a:spcPct val="90000"/>
              </a:lnSpc>
              <a:spcBef>
                <a:spcPts val="1200"/>
              </a:spcBef>
              <a:buClr>
                <a:srgbClr val="40BAD2"/>
              </a:buClr>
              <a:buNone/>
            </a:pPr>
            <a:r>
              <a:rPr lang="en-IN" sz="2000" dirty="0">
                <a:solidFill>
                  <a:schemeClr val="accent6">
                    <a:lumMod val="75000"/>
                  </a:schemeClr>
                </a:solidFill>
                <a:latin typeface="Corbel" panose="020B0503020204020204"/>
                <a:ea typeface="+mn-ea"/>
              </a:rPr>
              <a:t>	&lt;h1 style="</a:t>
            </a:r>
            <a:r>
              <a:rPr lang="en-IN" sz="2000" dirty="0" err="1">
                <a:solidFill>
                  <a:schemeClr val="accent6">
                    <a:lumMod val="75000"/>
                  </a:schemeClr>
                </a:solidFill>
                <a:latin typeface="Corbel" panose="020B0503020204020204"/>
                <a:ea typeface="+mn-ea"/>
              </a:rPr>
              <a:t>text-align:center</a:t>
            </a:r>
            <a:r>
              <a:rPr lang="en-IN" sz="2000" dirty="0">
                <a:solidFill>
                  <a:schemeClr val="accent6">
                    <a:lumMod val="75000"/>
                  </a:schemeClr>
                </a:solidFill>
                <a:latin typeface="Corbel" panose="020B0503020204020204"/>
                <a:ea typeface="+mn-ea"/>
              </a:rPr>
              <a:t>;"&gt;</a:t>
            </a:r>
            <a:r>
              <a:rPr lang="en-IN" sz="2000" dirty="0" err="1">
                <a:solidFill>
                  <a:schemeClr val="accent6">
                    <a:lumMod val="75000"/>
                  </a:schemeClr>
                </a:solidFill>
                <a:latin typeface="Corbel" panose="020B0503020204020204"/>
                <a:ea typeface="+mn-ea"/>
              </a:rPr>
              <a:t>Centered</a:t>
            </a:r>
            <a:r>
              <a:rPr lang="en-IN" sz="2000" dirty="0">
                <a:solidFill>
                  <a:schemeClr val="accent6">
                    <a:lumMod val="75000"/>
                  </a:schemeClr>
                </a:solidFill>
                <a:latin typeface="Corbel" panose="020B0503020204020204"/>
                <a:ea typeface="+mn-ea"/>
              </a:rPr>
              <a:t> Heading&lt;/h1&gt;</a:t>
            </a:r>
          </a:p>
          <a:p>
            <a:pPr marL="0" lvl="0" indent="0" algn="l">
              <a:lnSpc>
                <a:spcPct val="90000"/>
              </a:lnSpc>
              <a:spcBef>
                <a:spcPts val="1200"/>
              </a:spcBef>
              <a:buClr>
                <a:srgbClr val="40BAD2"/>
              </a:buClr>
              <a:buNone/>
            </a:pPr>
            <a:r>
              <a:rPr lang="en-IN" sz="2000" dirty="0">
                <a:solidFill>
                  <a:schemeClr val="accent6">
                    <a:lumMod val="75000"/>
                  </a:schemeClr>
                </a:solidFill>
                <a:latin typeface="Corbel" panose="020B0503020204020204"/>
                <a:ea typeface="+mn-ea"/>
              </a:rPr>
              <a:t>	&lt;p style="</a:t>
            </a:r>
            <a:r>
              <a:rPr lang="en-IN" sz="2000" dirty="0" err="1">
                <a:solidFill>
                  <a:schemeClr val="accent6">
                    <a:lumMod val="75000"/>
                  </a:schemeClr>
                </a:solidFill>
                <a:latin typeface="Corbel" panose="020B0503020204020204"/>
                <a:ea typeface="+mn-ea"/>
              </a:rPr>
              <a:t>text-align:right</a:t>
            </a:r>
            <a:r>
              <a:rPr lang="en-IN" sz="2000" dirty="0">
                <a:solidFill>
                  <a:schemeClr val="accent6">
                    <a:lumMod val="75000"/>
                  </a:schemeClr>
                </a:solidFill>
                <a:latin typeface="Corbel" panose="020B0503020204020204"/>
                <a:ea typeface="+mn-ea"/>
              </a:rPr>
              <a:t>;"&gt;</a:t>
            </a:r>
            <a:r>
              <a:rPr lang="en-IN" sz="2000" dirty="0" err="1">
                <a:solidFill>
                  <a:schemeClr val="accent6">
                    <a:lumMod val="75000"/>
                  </a:schemeClr>
                </a:solidFill>
                <a:latin typeface="Corbel" panose="020B0503020204020204"/>
                <a:ea typeface="+mn-ea"/>
              </a:rPr>
              <a:t>Centered</a:t>
            </a:r>
            <a:r>
              <a:rPr lang="en-IN" sz="2000" dirty="0">
                <a:solidFill>
                  <a:schemeClr val="accent6">
                    <a:lumMod val="75000"/>
                  </a:schemeClr>
                </a:solidFill>
                <a:latin typeface="Corbel" panose="020B0503020204020204"/>
                <a:ea typeface="+mn-ea"/>
              </a:rPr>
              <a:t> paragraph.&lt;/p&gt;</a:t>
            </a:r>
          </a:p>
          <a:p>
            <a:pPr marL="0" lvl="0" indent="0" algn="l">
              <a:lnSpc>
                <a:spcPct val="90000"/>
              </a:lnSpc>
              <a:spcBef>
                <a:spcPts val="1200"/>
              </a:spcBef>
              <a:buClr>
                <a:srgbClr val="40BAD2"/>
              </a:buClr>
              <a:buNone/>
            </a:pPr>
            <a:endParaRPr lang="en-IN" sz="2000" dirty="0">
              <a:solidFill>
                <a:schemeClr val="accent6">
                  <a:lumMod val="75000"/>
                </a:schemeClr>
              </a:solidFill>
              <a:latin typeface="Corbel" panose="020B0503020204020204"/>
              <a:ea typeface="+mn-ea"/>
            </a:endParaRPr>
          </a:p>
          <a:p>
            <a:pPr marL="0" lvl="0" indent="0" algn="l">
              <a:lnSpc>
                <a:spcPct val="90000"/>
              </a:lnSpc>
              <a:spcBef>
                <a:spcPts val="1200"/>
              </a:spcBef>
              <a:buClr>
                <a:srgbClr val="40BAD2"/>
              </a:buClr>
              <a:buNone/>
            </a:pPr>
            <a:r>
              <a:rPr lang="en-IN" sz="2000" dirty="0">
                <a:solidFill>
                  <a:schemeClr val="accent6">
                    <a:lumMod val="75000"/>
                  </a:schemeClr>
                </a:solidFill>
                <a:latin typeface="Corbel" panose="020B0503020204020204"/>
                <a:ea typeface="+mn-ea"/>
              </a:rPr>
              <a:t>	&lt;/body&gt;</a:t>
            </a:r>
          </a:p>
          <a:p>
            <a:pPr marL="0" lvl="0" indent="0" algn="l">
              <a:lnSpc>
                <a:spcPct val="90000"/>
              </a:lnSpc>
              <a:spcBef>
                <a:spcPts val="1200"/>
              </a:spcBef>
              <a:buClr>
                <a:srgbClr val="40BAD2"/>
              </a:buClr>
              <a:buNone/>
            </a:pPr>
            <a:r>
              <a:rPr lang="en-IN" sz="2000" dirty="0">
                <a:solidFill>
                  <a:schemeClr val="accent6">
                    <a:lumMod val="75000"/>
                  </a:schemeClr>
                </a:solidFill>
                <a:latin typeface="Corbel" panose="020B0503020204020204"/>
                <a:ea typeface="+mn-ea"/>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extLst>
      <p:ext uri="{BB962C8B-B14F-4D97-AF65-F5344CB8AC3E}">
        <p14:creationId xmlns:p14="http://schemas.microsoft.com/office/powerpoint/2010/main" val="396371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Internet vs. www</a:t>
            </a:r>
            <a:endParaRPr lang="en-US" dirty="0"/>
          </a:p>
        </p:txBody>
      </p:sp>
      <p:pic>
        <p:nvPicPr>
          <p:cNvPr id="5" name="Content Placeholder 4"/>
          <p:cNvPicPr>
            <a:picLocks noGrp="1" noChangeAspect="1"/>
          </p:cNvPicPr>
          <p:nvPr>
            <p:ph idx="1"/>
          </p:nvPr>
        </p:nvPicPr>
        <p:blipFill>
          <a:blip r:embed="rId2"/>
          <a:stretch>
            <a:fillRect/>
          </a:stretch>
        </p:blipFill>
        <p:spPr>
          <a:xfrm>
            <a:off x="3932681" y="2031181"/>
            <a:ext cx="7352413" cy="2786113"/>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dirty="0"/>
          </a:p>
        </p:txBody>
      </p:sp>
    </p:spTree>
    <p:extLst>
      <p:ext uri="{BB962C8B-B14F-4D97-AF65-F5344CB8AC3E}">
        <p14:creationId xmlns:p14="http://schemas.microsoft.com/office/powerpoint/2010/main" val="19792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Alignments can be:</a:t>
            </a:r>
          </a:p>
          <a:p>
            <a:r>
              <a:rPr lang="en-US" dirty="0"/>
              <a:t>Right </a:t>
            </a:r>
          </a:p>
          <a:p>
            <a:r>
              <a:rPr lang="en-US" dirty="0"/>
              <a:t>Left</a:t>
            </a:r>
          </a:p>
          <a:p>
            <a:r>
              <a:rPr lang="en-US" dirty="0"/>
              <a:t>Center</a:t>
            </a:r>
          </a:p>
          <a:p>
            <a:r>
              <a:rPr lang="en-US" dirty="0"/>
              <a:t>Justify</a:t>
            </a:r>
          </a:p>
          <a:p>
            <a:pPr marL="0" lvl="0" indent="0" algn="l">
              <a:lnSpc>
                <a:spcPct val="90000"/>
              </a:lnSpc>
              <a:spcBef>
                <a:spcPts val="1200"/>
              </a:spcBef>
              <a:buClr>
                <a:srgbClr val="40BAD2"/>
              </a:buClr>
              <a:buNone/>
            </a:pPr>
            <a:r>
              <a:rPr lang="en-IN" sz="2000" dirty="0">
                <a:solidFill>
                  <a:schemeClr val="accent6">
                    <a:lumMod val="75000"/>
                  </a:schemeClr>
                </a:solidFill>
              </a:rPr>
              <a:t>&lt;html&gt;</a:t>
            </a:r>
          </a:p>
          <a:p>
            <a:pPr marL="0" lvl="0" indent="0" algn="l">
              <a:lnSpc>
                <a:spcPct val="90000"/>
              </a:lnSpc>
              <a:spcBef>
                <a:spcPts val="1200"/>
              </a:spcBef>
              <a:buClr>
                <a:srgbClr val="40BAD2"/>
              </a:buClr>
              <a:buNone/>
            </a:pPr>
            <a:r>
              <a:rPr lang="en-IN" sz="2000" dirty="0">
                <a:solidFill>
                  <a:schemeClr val="accent6">
                    <a:lumMod val="75000"/>
                  </a:schemeClr>
                </a:solidFill>
              </a:rPr>
              <a:t>	&lt;body&gt;</a:t>
            </a:r>
          </a:p>
          <a:p>
            <a:pPr marL="0" lvl="0" indent="0" algn="l">
              <a:lnSpc>
                <a:spcPct val="90000"/>
              </a:lnSpc>
              <a:spcBef>
                <a:spcPts val="1200"/>
              </a:spcBef>
              <a:buClr>
                <a:srgbClr val="40BAD2"/>
              </a:buClr>
              <a:buNone/>
            </a:pPr>
            <a:endParaRPr lang="en-IN" sz="2000" dirty="0">
              <a:solidFill>
                <a:schemeClr val="accent6">
                  <a:lumMod val="75000"/>
                </a:schemeClr>
              </a:solidFill>
            </a:endParaRPr>
          </a:p>
          <a:p>
            <a:pPr marL="0" lvl="0" indent="0" algn="l">
              <a:lnSpc>
                <a:spcPct val="90000"/>
              </a:lnSpc>
              <a:spcBef>
                <a:spcPts val="1200"/>
              </a:spcBef>
              <a:buClr>
                <a:srgbClr val="40BAD2"/>
              </a:buClr>
              <a:buNone/>
            </a:pPr>
            <a:r>
              <a:rPr lang="en-IN" sz="2000" dirty="0">
                <a:solidFill>
                  <a:schemeClr val="accent6">
                    <a:lumMod val="75000"/>
                  </a:schemeClr>
                </a:solidFill>
              </a:rPr>
              <a:t>		&lt;p&gt;I am normal&lt;/p&gt;</a:t>
            </a:r>
          </a:p>
          <a:p>
            <a:pPr marL="0" lvl="0" indent="0" algn="l">
              <a:lnSpc>
                <a:spcPct val="90000"/>
              </a:lnSpc>
              <a:spcBef>
                <a:spcPts val="1200"/>
              </a:spcBef>
              <a:buClr>
                <a:srgbClr val="40BAD2"/>
              </a:buClr>
              <a:buNone/>
            </a:pPr>
            <a:r>
              <a:rPr lang="en-IN" sz="2000" dirty="0">
                <a:solidFill>
                  <a:schemeClr val="accent6">
                    <a:lumMod val="75000"/>
                  </a:schemeClr>
                </a:solidFill>
              </a:rPr>
              <a:t>		&lt;p style="</a:t>
            </a:r>
            <a:r>
              <a:rPr lang="en-IN" sz="2000" dirty="0" err="1">
                <a:solidFill>
                  <a:schemeClr val="accent6">
                    <a:lumMod val="75000"/>
                  </a:schemeClr>
                </a:solidFill>
              </a:rPr>
              <a:t>color:red</a:t>
            </a:r>
            <a:r>
              <a:rPr lang="en-IN" sz="2000" dirty="0">
                <a:solidFill>
                  <a:schemeClr val="accent6">
                    <a:lumMod val="75000"/>
                  </a:schemeClr>
                </a:solidFill>
              </a:rPr>
              <a:t>;"&gt;I am red&lt;/p&gt;</a:t>
            </a:r>
          </a:p>
          <a:p>
            <a:pPr marL="0" lvl="0" indent="0" algn="l">
              <a:lnSpc>
                <a:spcPct val="90000"/>
              </a:lnSpc>
              <a:spcBef>
                <a:spcPts val="1200"/>
              </a:spcBef>
              <a:buClr>
                <a:srgbClr val="40BAD2"/>
              </a:buClr>
              <a:buNone/>
            </a:pPr>
            <a:r>
              <a:rPr lang="en-IN" sz="2000" dirty="0">
                <a:solidFill>
                  <a:schemeClr val="accent6">
                    <a:lumMod val="75000"/>
                  </a:schemeClr>
                </a:solidFill>
              </a:rPr>
              <a:t>		&lt;p style="</a:t>
            </a:r>
            <a:r>
              <a:rPr lang="en-IN" sz="2000" dirty="0" err="1">
                <a:solidFill>
                  <a:schemeClr val="accent6">
                    <a:lumMod val="75000"/>
                  </a:schemeClr>
                </a:solidFill>
              </a:rPr>
              <a:t>color:blue</a:t>
            </a:r>
            <a:r>
              <a:rPr lang="en-IN" sz="2000" dirty="0">
                <a:solidFill>
                  <a:schemeClr val="accent6">
                    <a:lumMod val="75000"/>
                  </a:schemeClr>
                </a:solidFill>
              </a:rPr>
              <a:t>;"&gt;I am blue&lt;/p&gt;</a:t>
            </a:r>
          </a:p>
          <a:p>
            <a:pPr marL="0" lvl="0" indent="0" algn="l">
              <a:lnSpc>
                <a:spcPct val="90000"/>
              </a:lnSpc>
              <a:spcBef>
                <a:spcPts val="1200"/>
              </a:spcBef>
              <a:buClr>
                <a:srgbClr val="40BAD2"/>
              </a:buClr>
              <a:buNone/>
            </a:pPr>
            <a:r>
              <a:rPr lang="en-IN" sz="2000" dirty="0">
                <a:solidFill>
                  <a:schemeClr val="accent6">
                    <a:lumMod val="75000"/>
                  </a:schemeClr>
                </a:solidFill>
              </a:rPr>
              <a:t>		&lt;p style="font-size:50px;"&gt;I am big&lt;/p&gt;</a:t>
            </a:r>
          </a:p>
          <a:p>
            <a:pPr marL="0" lvl="0" indent="0" algn="l">
              <a:lnSpc>
                <a:spcPct val="90000"/>
              </a:lnSpc>
              <a:spcBef>
                <a:spcPts val="1200"/>
              </a:spcBef>
              <a:buClr>
                <a:srgbClr val="40BAD2"/>
              </a:buClr>
              <a:buNone/>
            </a:pPr>
            <a:endParaRPr lang="en-IN" sz="2000" dirty="0">
              <a:solidFill>
                <a:schemeClr val="accent6">
                  <a:lumMod val="75000"/>
                </a:schemeClr>
              </a:solidFill>
            </a:endParaRPr>
          </a:p>
          <a:p>
            <a:pPr marL="0" lvl="0" indent="0" algn="l">
              <a:lnSpc>
                <a:spcPct val="90000"/>
              </a:lnSpc>
              <a:spcBef>
                <a:spcPts val="1200"/>
              </a:spcBef>
              <a:buClr>
                <a:srgbClr val="40BAD2"/>
              </a:buClr>
              <a:buNone/>
            </a:pPr>
            <a:r>
              <a:rPr lang="en-IN" sz="2000" dirty="0">
                <a:solidFill>
                  <a:schemeClr val="accent6">
                    <a:lumMod val="75000"/>
                  </a:schemeClr>
                </a:solidFill>
              </a:rPr>
              <a:t>	&lt;/body&gt;</a:t>
            </a:r>
          </a:p>
          <a:p>
            <a:pPr marL="0" lvl="0" indent="0" algn="l">
              <a:lnSpc>
                <a:spcPct val="90000"/>
              </a:lnSpc>
              <a:spcBef>
                <a:spcPts val="1200"/>
              </a:spcBef>
              <a:buClr>
                <a:srgbClr val="40BAD2"/>
              </a:buClr>
              <a:buNone/>
            </a:pPr>
            <a:r>
              <a:rPr lang="en-IN" sz="2000" dirty="0">
                <a:solidFill>
                  <a:schemeClr val="accent6">
                    <a:lumMod val="75000"/>
                  </a:schemeClr>
                </a:solidFill>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extLst>
      <p:ext uri="{BB962C8B-B14F-4D97-AF65-F5344CB8AC3E}">
        <p14:creationId xmlns:p14="http://schemas.microsoft.com/office/powerpoint/2010/main" val="379867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Text Formatting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pic>
        <p:nvPicPr>
          <p:cNvPr id="5" name="Content Placeholder 4"/>
          <p:cNvPicPr>
            <a:picLocks noGrp="1" noChangeAspect="1"/>
          </p:cNvPicPr>
          <p:nvPr>
            <p:ph idx="1"/>
          </p:nvPr>
        </p:nvPicPr>
        <p:blipFill>
          <a:blip r:embed="rId2"/>
          <a:stretch>
            <a:fillRect/>
          </a:stretch>
        </p:blipFill>
        <p:spPr>
          <a:xfrm>
            <a:off x="4766554" y="851069"/>
            <a:ext cx="5067638" cy="4979988"/>
          </a:xfrm>
          <a:prstGeom prst="rect">
            <a:avLst/>
          </a:prstGeom>
        </p:spPr>
      </p:pic>
    </p:spTree>
    <p:extLst>
      <p:ext uri="{BB962C8B-B14F-4D97-AF65-F5344CB8AC3E}">
        <p14:creationId xmlns:p14="http://schemas.microsoft.com/office/powerpoint/2010/main" val="134995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182880" lvl="0" indent="-182880" algn="l">
              <a:lnSpc>
                <a:spcPct val="90000"/>
              </a:lnSpc>
              <a:spcBef>
                <a:spcPts val="1200"/>
              </a:spcBef>
              <a:buClr>
                <a:srgbClr val="40BAD2"/>
              </a:buClr>
              <a:buFont typeface="Wingdings 2" pitchFamily="18" charset="2"/>
              <a:buChar char=""/>
            </a:pPr>
            <a:r>
              <a:rPr lang="en-US" b="1" dirty="0">
                <a:solidFill>
                  <a:srgbClr val="000000">
                    <a:lumMod val="65000"/>
                    <a:lumOff val="35000"/>
                  </a:srgbClr>
                </a:solidFill>
              </a:rPr>
              <a:t>HTML &lt;b&gt; and &lt;strong&gt; Elements:</a:t>
            </a:r>
          </a:p>
          <a:p>
            <a:pPr marL="182880" lvl="0" indent="-182880" algn="l">
              <a:lnSpc>
                <a:spcPct val="90000"/>
              </a:lnSpc>
              <a:spcBef>
                <a:spcPts val="1200"/>
              </a:spcBef>
              <a:buClr>
                <a:srgbClr val="40BAD2"/>
              </a:buClr>
              <a:buFont typeface="Wingdings 2" pitchFamily="18" charset="2"/>
              <a:buChar char=""/>
            </a:pPr>
            <a:r>
              <a:rPr lang="en-US" b="1" dirty="0">
                <a:solidFill>
                  <a:srgbClr val="000000">
                    <a:lumMod val="65000"/>
                    <a:lumOff val="35000"/>
                  </a:srgbClr>
                </a:solidFill>
              </a:rPr>
              <a:t>Bold:</a:t>
            </a:r>
          </a:p>
          <a:p>
            <a:pPr marL="182880" lvl="0" indent="-182880" algn="l">
              <a:lnSpc>
                <a:spcPct val="90000"/>
              </a:lnSpc>
              <a:spcBef>
                <a:spcPts val="1200"/>
              </a:spcBef>
              <a:buClr>
                <a:srgbClr val="40BAD2"/>
              </a:buClr>
              <a:buFont typeface="Wingdings 2" pitchFamily="18" charset="2"/>
              <a:buChar char=""/>
            </a:pPr>
            <a:r>
              <a:rPr lang="en-US" dirty="0">
                <a:solidFill>
                  <a:srgbClr val="000000">
                    <a:lumMod val="65000"/>
                    <a:lumOff val="35000"/>
                  </a:srgbClr>
                </a:solidFill>
              </a:rPr>
              <a:t>The HTML &lt;b&gt; element defines bold text, without any extra importance.</a:t>
            </a:r>
          </a:p>
          <a:p>
            <a:pPr marL="0" lvl="0" indent="0" algn="l">
              <a:lnSpc>
                <a:spcPct val="90000"/>
              </a:lnSpc>
              <a:spcBef>
                <a:spcPts val="1200"/>
              </a:spcBef>
              <a:buClr>
                <a:srgbClr val="40BAD2"/>
              </a:buClr>
              <a:buNone/>
            </a:pPr>
            <a:r>
              <a:rPr lang="en-US" dirty="0">
                <a:solidFill>
                  <a:schemeClr val="accent6">
                    <a:lumMod val="75000"/>
                  </a:schemeClr>
                </a:solidFill>
              </a:rPr>
              <a:t>&lt;html&gt;</a:t>
            </a:r>
          </a:p>
          <a:p>
            <a:pPr marL="0" lvl="0" indent="0" algn="l">
              <a:lnSpc>
                <a:spcPct val="90000"/>
              </a:lnSpc>
              <a:spcBef>
                <a:spcPts val="1200"/>
              </a:spcBef>
              <a:buClr>
                <a:srgbClr val="40BAD2"/>
              </a:buClr>
              <a:buNone/>
            </a:pPr>
            <a:r>
              <a:rPr lang="en-US" dirty="0">
                <a:solidFill>
                  <a:schemeClr val="accent6">
                    <a:lumMod val="75000"/>
                  </a:schemeClr>
                </a:solidFill>
              </a:rPr>
              <a:t>	&lt;body&gt;</a:t>
            </a:r>
          </a:p>
          <a:p>
            <a:pPr marL="0" lvl="0" indent="0" algn="l">
              <a:lnSpc>
                <a:spcPct val="90000"/>
              </a:lnSpc>
              <a:spcBef>
                <a:spcPts val="1200"/>
              </a:spcBef>
              <a:buClr>
                <a:srgbClr val="40BAD2"/>
              </a:buClr>
              <a:buNone/>
            </a:pPr>
            <a:endParaRPr lang="en-US" dirty="0">
              <a:solidFill>
                <a:schemeClr val="accent6">
                  <a:lumMod val="75000"/>
                </a:schemeClr>
              </a:solidFill>
            </a:endParaRPr>
          </a:p>
          <a:p>
            <a:pPr marL="0" lvl="0" indent="0" algn="l">
              <a:lnSpc>
                <a:spcPct val="90000"/>
              </a:lnSpc>
              <a:spcBef>
                <a:spcPts val="1200"/>
              </a:spcBef>
              <a:buClr>
                <a:srgbClr val="40BAD2"/>
              </a:buClr>
              <a:buNone/>
            </a:pPr>
            <a:r>
              <a:rPr lang="en-US" dirty="0">
                <a:solidFill>
                  <a:schemeClr val="accent6">
                    <a:lumMod val="75000"/>
                  </a:schemeClr>
                </a:solidFill>
              </a:rPr>
              <a:t>	&lt;p&gt;This text is normal.&lt;/p&gt;</a:t>
            </a:r>
          </a:p>
          <a:p>
            <a:pPr marL="0" lvl="0" indent="0" algn="l">
              <a:lnSpc>
                <a:spcPct val="90000"/>
              </a:lnSpc>
              <a:spcBef>
                <a:spcPts val="1200"/>
              </a:spcBef>
              <a:buClr>
                <a:srgbClr val="40BAD2"/>
              </a:buClr>
              <a:buNone/>
            </a:pPr>
            <a:r>
              <a:rPr lang="en-US" dirty="0">
                <a:solidFill>
                  <a:schemeClr val="accent6">
                    <a:lumMod val="75000"/>
                  </a:schemeClr>
                </a:solidFill>
              </a:rPr>
              <a:t>	&lt;p&gt;&lt;b&gt;This text is bold.&lt;/b&gt;&lt;/p&gt;</a:t>
            </a:r>
          </a:p>
          <a:p>
            <a:pPr marL="0" lvl="0" indent="0" algn="l">
              <a:lnSpc>
                <a:spcPct val="90000"/>
              </a:lnSpc>
              <a:spcBef>
                <a:spcPts val="1200"/>
              </a:spcBef>
              <a:buClr>
                <a:srgbClr val="40BAD2"/>
              </a:buClr>
              <a:buNone/>
            </a:pPr>
            <a:endParaRPr lang="en-US" dirty="0">
              <a:solidFill>
                <a:schemeClr val="accent6">
                  <a:lumMod val="75000"/>
                </a:schemeClr>
              </a:solidFill>
            </a:endParaRPr>
          </a:p>
          <a:p>
            <a:pPr marL="0" lvl="0" indent="0" algn="l">
              <a:lnSpc>
                <a:spcPct val="90000"/>
              </a:lnSpc>
              <a:spcBef>
                <a:spcPts val="1200"/>
              </a:spcBef>
              <a:buClr>
                <a:srgbClr val="40BAD2"/>
              </a:buClr>
              <a:buNone/>
            </a:pPr>
            <a:r>
              <a:rPr lang="en-US" dirty="0">
                <a:solidFill>
                  <a:schemeClr val="accent6">
                    <a:lumMod val="75000"/>
                  </a:schemeClr>
                </a:solidFill>
              </a:rPr>
              <a:t>	&lt;/body&gt;</a:t>
            </a:r>
          </a:p>
          <a:p>
            <a:pPr marL="0" lvl="0" indent="0" algn="l">
              <a:lnSpc>
                <a:spcPct val="90000"/>
              </a:lnSpc>
              <a:spcBef>
                <a:spcPts val="1200"/>
              </a:spcBef>
              <a:buClr>
                <a:srgbClr val="40BAD2"/>
              </a:buClr>
              <a:buNone/>
            </a:pPr>
            <a:r>
              <a:rPr lang="en-US" dirty="0">
                <a:solidFill>
                  <a:schemeClr val="accent6">
                    <a:lumMod val="75000"/>
                  </a:schemeClr>
                </a:solidFill>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extLst>
      <p:ext uri="{BB962C8B-B14F-4D97-AF65-F5344CB8AC3E}">
        <p14:creationId xmlns:p14="http://schemas.microsoft.com/office/powerpoint/2010/main" val="380449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HTML &lt;</a:t>
            </a:r>
            <a:r>
              <a:rPr lang="en-US" b="1" dirty="0" err="1"/>
              <a:t>i</a:t>
            </a:r>
            <a:r>
              <a:rPr lang="en-US" b="1" dirty="0"/>
              <a:t>&gt; and &lt;</a:t>
            </a:r>
            <a:r>
              <a:rPr lang="en-US" b="1" dirty="0" err="1"/>
              <a:t>em</a:t>
            </a:r>
            <a:r>
              <a:rPr lang="en-US" b="1" dirty="0"/>
              <a:t>&gt; Elements</a:t>
            </a:r>
          </a:p>
          <a:p>
            <a:r>
              <a:rPr lang="en-US" b="1" dirty="0"/>
              <a:t>Italic:</a:t>
            </a:r>
          </a:p>
          <a:p>
            <a:r>
              <a:rPr lang="en-US" dirty="0"/>
              <a:t>The HTML &lt;</a:t>
            </a:r>
            <a:r>
              <a:rPr lang="en-US" dirty="0" err="1"/>
              <a:t>i</a:t>
            </a:r>
            <a:r>
              <a:rPr lang="en-US" dirty="0"/>
              <a:t>&gt; element defines italic text, without any extra importance.</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		&lt;p&gt;This text is normal.&lt;/p&gt;</a:t>
            </a:r>
          </a:p>
          <a:p>
            <a:pPr marL="0" indent="0">
              <a:buNone/>
            </a:pPr>
            <a:r>
              <a:rPr lang="en-US" dirty="0">
                <a:solidFill>
                  <a:schemeClr val="accent6">
                    <a:lumMod val="75000"/>
                  </a:schemeClr>
                </a:solidFill>
              </a:rPr>
              <a:t>		&lt;p&gt;&lt;</a:t>
            </a:r>
            <a:r>
              <a:rPr lang="en-US" dirty="0" err="1">
                <a:solidFill>
                  <a:schemeClr val="accent6">
                    <a:lumMod val="75000"/>
                  </a:schemeClr>
                </a:solidFill>
              </a:rPr>
              <a:t>i</a:t>
            </a:r>
            <a:r>
              <a:rPr lang="en-US" dirty="0">
                <a:solidFill>
                  <a:schemeClr val="accent6">
                    <a:lumMod val="75000"/>
                  </a:schemeClr>
                </a:solidFill>
              </a:rPr>
              <a:t>&gt;This text is italic.&lt;/</a:t>
            </a:r>
            <a:r>
              <a:rPr lang="en-US" dirty="0" err="1">
                <a:solidFill>
                  <a:schemeClr val="accent6">
                    <a:lumMod val="75000"/>
                  </a:schemeClr>
                </a:solidFill>
              </a:rPr>
              <a:t>i</a:t>
            </a:r>
            <a:r>
              <a:rPr lang="en-US" dirty="0">
                <a:solidFill>
                  <a:schemeClr val="accent6">
                    <a:lumMod val="75000"/>
                  </a:schemeClr>
                </a:solidFill>
              </a:rPr>
              <a:t>&gt;&lt;/p&gt;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endParaRPr lang="en-IN"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extLst>
      <p:ext uri="{BB962C8B-B14F-4D97-AF65-F5344CB8AC3E}">
        <p14:creationId xmlns:p14="http://schemas.microsoft.com/office/powerpoint/2010/main" val="285132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b="1" dirty="0"/>
              <a:t>Emphasize:</a:t>
            </a:r>
          </a:p>
          <a:p>
            <a:r>
              <a:rPr lang="en-US" dirty="0"/>
              <a:t>The HTML &lt;</a:t>
            </a:r>
            <a:r>
              <a:rPr lang="en-US" dirty="0" err="1"/>
              <a:t>em</a:t>
            </a:r>
            <a:r>
              <a:rPr lang="en-US" dirty="0"/>
              <a:t>&gt; element defines emphasized text, with added semantic importance.</a:t>
            </a:r>
            <a:endParaRPr lang="en-IN" dirty="0"/>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		&lt;p&gt;This text is normal.&lt;/p&gt;</a:t>
            </a:r>
          </a:p>
          <a:p>
            <a:pPr marL="0" indent="0">
              <a:buNone/>
            </a:pPr>
            <a:r>
              <a:rPr lang="en-US" dirty="0">
                <a:solidFill>
                  <a:schemeClr val="accent6">
                    <a:lumMod val="75000"/>
                  </a:schemeClr>
                </a:solidFill>
              </a:rPr>
              <a:t>		&lt;p&gt;&lt;</a:t>
            </a:r>
            <a:r>
              <a:rPr lang="en-US" dirty="0" err="1">
                <a:solidFill>
                  <a:schemeClr val="accent6">
                    <a:lumMod val="75000"/>
                  </a:schemeClr>
                </a:solidFill>
              </a:rPr>
              <a:t>em</a:t>
            </a:r>
            <a:r>
              <a:rPr lang="en-US" dirty="0">
                <a:solidFill>
                  <a:schemeClr val="accent6">
                    <a:lumMod val="75000"/>
                  </a:schemeClr>
                </a:solidFill>
              </a:rPr>
              <a:t>&gt;This text is emphasized.&lt;/</a:t>
            </a:r>
            <a:r>
              <a:rPr lang="en-US" dirty="0" err="1">
                <a:solidFill>
                  <a:schemeClr val="accent6">
                    <a:lumMod val="75000"/>
                  </a:schemeClr>
                </a:solidFill>
              </a:rPr>
              <a:t>em</a:t>
            </a:r>
            <a:r>
              <a:rPr lang="en-US" dirty="0">
                <a:solidFill>
                  <a:schemeClr val="accent6">
                    <a:lumMod val="75000"/>
                  </a:schemeClr>
                </a:solidFill>
              </a:rPr>
              <a:t>&gt;&lt;/p&gt;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p>
          <a:p>
            <a:pPr marL="0" indent="0">
              <a:buNone/>
            </a:pPr>
            <a:endParaRPr lang="en-US" dirty="0">
              <a:solidFill>
                <a:srgbClr val="FF0000"/>
              </a:solidFill>
            </a:endParaRPr>
          </a:p>
          <a:p>
            <a:pPr marL="0" indent="0">
              <a:buNone/>
            </a:pPr>
            <a:r>
              <a:rPr lang="en-US" dirty="0"/>
              <a:t>Note: Browsers display &lt;strong&gt; as &lt;b&gt;, and &lt;</a:t>
            </a:r>
            <a:r>
              <a:rPr lang="en-US" dirty="0" err="1"/>
              <a:t>em</a:t>
            </a:r>
            <a:r>
              <a:rPr lang="en-US" dirty="0"/>
              <a:t>&gt; as &lt;</a:t>
            </a:r>
            <a:r>
              <a:rPr lang="en-US" dirty="0" err="1"/>
              <a:t>i</a:t>
            </a:r>
            <a:r>
              <a:rPr lang="en-US" dirty="0"/>
              <a:t>&gt;. However, there is a difference in the meaning of these tags: &lt;b&gt; and &lt;</a:t>
            </a:r>
            <a:r>
              <a:rPr lang="en-US" dirty="0" err="1"/>
              <a:t>i</a:t>
            </a:r>
            <a:r>
              <a:rPr lang="en-US" dirty="0"/>
              <a:t>&gt; defines bold and italic text, but &lt;strong&gt; and &lt;</a:t>
            </a:r>
            <a:r>
              <a:rPr lang="en-US" dirty="0" err="1"/>
              <a:t>em</a:t>
            </a:r>
            <a:r>
              <a:rPr lang="en-US" dirty="0"/>
              <a:t>&gt; means that the text is "important".</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74</a:t>
            </a:fld>
            <a:endParaRPr lang="en-IN" dirty="0"/>
          </a:p>
        </p:txBody>
      </p:sp>
    </p:spTree>
    <p:extLst>
      <p:ext uri="{BB962C8B-B14F-4D97-AF65-F5344CB8AC3E}">
        <p14:creationId xmlns:p14="http://schemas.microsoft.com/office/powerpoint/2010/main" val="67628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b="1" dirty="0"/>
              <a:t>HTML &lt;small&gt; Element:</a:t>
            </a:r>
          </a:p>
          <a:p>
            <a:r>
              <a:rPr lang="en-US" dirty="0"/>
              <a:t>The HTML &lt;small&gt; element defines smaller text.</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	&lt;h2&gt;HTML&lt;small&gt;Small&lt;/small&gt;Formatting&lt;/h2&gt;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p>
          <a:p>
            <a:r>
              <a:rPr lang="en-IN" sz="4000" b="1" dirty="0"/>
              <a:t>HTML &lt;mark&gt; Element</a:t>
            </a:r>
          </a:p>
          <a:p>
            <a:r>
              <a:rPr lang="en-US" dirty="0"/>
              <a:t>The HTML &lt;mark&gt; element defines marked/highlighted text</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		&lt;h2&gt;HTML &lt;mark&gt;Marked&lt;/mark&gt; Formatting&lt;/h2&gt;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endParaRPr lang="en-IN" dirty="0">
              <a:solidFill>
                <a:schemeClr val="accent6">
                  <a:lumMod val="75000"/>
                </a:schemeClr>
              </a:solidFill>
            </a:endParaRPr>
          </a:p>
          <a:p>
            <a:pPr marL="0" indent="0">
              <a:buNone/>
            </a:pPr>
            <a:endParaRPr lang="en-IN" dirty="0">
              <a:solidFill>
                <a:srgbClr val="FF0000"/>
              </a:solidFill>
            </a:endParaRPr>
          </a:p>
          <a:p>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75</a:t>
            </a:fld>
            <a:endParaRPr lang="en-IN" dirty="0"/>
          </a:p>
        </p:txBody>
      </p:sp>
    </p:spTree>
    <p:extLst>
      <p:ext uri="{BB962C8B-B14F-4D97-AF65-F5344CB8AC3E}">
        <p14:creationId xmlns:p14="http://schemas.microsoft.com/office/powerpoint/2010/main" val="73464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3600" b="1" dirty="0"/>
              <a:t>HTML &lt;del&gt; Element</a:t>
            </a:r>
          </a:p>
          <a:p>
            <a:r>
              <a:rPr lang="en-US" dirty="0"/>
              <a:t>The HTML &lt;del&gt; element defines deleted/removed text.</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		&lt;p&gt;The del element represents deleted (removed) text.&lt;/p&gt;</a:t>
            </a:r>
          </a:p>
          <a:p>
            <a:pPr marL="0" indent="0">
              <a:buNone/>
            </a:pPr>
            <a:r>
              <a:rPr lang="en-US" dirty="0">
                <a:solidFill>
                  <a:schemeClr val="accent6">
                    <a:lumMod val="75000"/>
                  </a:schemeClr>
                </a:solidFill>
              </a:rPr>
              <a:t>		&lt;p&gt;My favorite color is &lt;del&gt;blue&lt;/del&gt; red.&lt;/p&gt;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endParaRPr lang="en-IN"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76</a:t>
            </a:fld>
            <a:endParaRPr lang="en-IN" dirty="0"/>
          </a:p>
        </p:txBody>
      </p:sp>
    </p:spTree>
    <p:extLst>
      <p:ext uri="{BB962C8B-B14F-4D97-AF65-F5344CB8AC3E}">
        <p14:creationId xmlns:p14="http://schemas.microsoft.com/office/powerpoint/2010/main" val="28859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sz="2600" b="1" dirty="0"/>
              <a:t>HTML &lt;ins&gt; Element</a:t>
            </a:r>
          </a:p>
          <a:p>
            <a:r>
              <a:rPr lang="en-US" sz="2600" dirty="0"/>
              <a:t>The HTML &lt;ins&gt; element defines inserted/added text.</a:t>
            </a:r>
            <a:endParaRPr lang="en-IN" sz="2600" dirty="0"/>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		&lt;p&gt;The del element represents deleted (removed) text.&lt;/p&gt;</a:t>
            </a:r>
          </a:p>
          <a:p>
            <a:pPr marL="0" indent="0">
              <a:buNone/>
            </a:pPr>
            <a:r>
              <a:rPr lang="en-US" dirty="0">
                <a:solidFill>
                  <a:schemeClr val="accent6">
                    <a:lumMod val="75000"/>
                  </a:schemeClr>
                </a:solidFill>
              </a:rPr>
              <a:t>		&lt;p&gt;My favorite color is &lt;ins&gt;blue&lt;/ins&gt; red.&lt;/p&gt;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endParaRPr lang="en-IN"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77</a:t>
            </a:fld>
            <a:endParaRPr lang="en-IN" dirty="0"/>
          </a:p>
        </p:txBody>
      </p:sp>
    </p:spTree>
    <p:extLst>
      <p:ext uri="{BB962C8B-B14F-4D97-AF65-F5344CB8AC3E}">
        <p14:creationId xmlns:p14="http://schemas.microsoft.com/office/powerpoint/2010/main" val="85525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sz="3600" b="1" dirty="0"/>
              <a:t>HTML &lt;sub&gt; Element</a:t>
            </a:r>
          </a:p>
          <a:p>
            <a:r>
              <a:rPr lang="en-US" dirty="0"/>
              <a:t>The HTML &lt;sub&gt; element defines subscripted text.</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		&lt;This is &lt;sub&gt;subscripted&lt;/sub&gt; text.&lt;/p&gt;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endParaRPr lang="en-IN" dirty="0">
              <a:solidFill>
                <a:schemeClr val="accent6">
                  <a:lumMod val="75000"/>
                </a:schemeClr>
              </a:solidFill>
            </a:endParaRPr>
          </a:p>
          <a:p>
            <a:r>
              <a:rPr lang="en-IN" sz="3600" b="1" dirty="0"/>
              <a:t>HTML &lt;sup&gt; Element</a:t>
            </a:r>
          </a:p>
          <a:p>
            <a:r>
              <a:rPr lang="en-US" dirty="0"/>
              <a:t>The HTML &lt;sup&gt; element defines superscripted text.</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		&lt;This is &lt;sup&gt;subscripted&lt;/sup&gt; text.&lt;/p&gt;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endParaRPr lang="en-IN"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78</a:t>
            </a:fld>
            <a:endParaRPr lang="en-IN" dirty="0"/>
          </a:p>
        </p:txBody>
      </p:sp>
    </p:spTree>
    <p:extLst>
      <p:ext uri="{BB962C8B-B14F-4D97-AF65-F5344CB8AC3E}">
        <p14:creationId xmlns:p14="http://schemas.microsoft.com/office/powerpoint/2010/main" val="270329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Links</a:t>
            </a:r>
            <a:endParaRPr lang="en-US" dirty="0"/>
          </a:p>
        </p:txBody>
      </p:sp>
      <p:sp>
        <p:nvSpPr>
          <p:cNvPr id="3" name="Content Placeholder 2"/>
          <p:cNvSpPr>
            <a:spLocks noGrp="1"/>
          </p:cNvSpPr>
          <p:nvPr>
            <p:ph idx="1"/>
          </p:nvPr>
        </p:nvSpPr>
        <p:spPr/>
        <p:txBody>
          <a:bodyPr/>
          <a:lstStyle/>
          <a:p>
            <a:r>
              <a:rPr lang="en-US" dirty="0"/>
              <a:t>Links are found in nearly all web pages. Links allow users to click their way from page to page.</a:t>
            </a:r>
          </a:p>
          <a:p>
            <a:r>
              <a:rPr lang="en-US" dirty="0"/>
              <a:t>HTML links are hyperlinks. You can click on a link and jump to another document.</a:t>
            </a:r>
          </a:p>
          <a:p>
            <a:r>
              <a:rPr lang="en-US" b="1" dirty="0">
                <a:solidFill>
                  <a:srgbClr val="FF0000"/>
                </a:solidFill>
              </a:rPr>
              <a:t>&lt;a </a:t>
            </a:r>
            <a:r>
              <a:rPr lang="en-US" b="1" dirty="0" err="1">
                <a:solidFill>
                  <a:srgbClr val="FF0000"/>
                </a:solidFill>
              </a:rPr>
              <a:t>href</a:t>
            </a:r>
            <a:r>
              <a:rPr lang="en-US" b="1" dirty="0">
                <a:solidFill>
                  <a:srgbClr val="FF0000"/>
                </a:solidFill>
              </a:rPr>
              <a:t>="</a:t>
            </a:r>
            <a:r>
              <a:rPr lang="en-US" b="1" i="1" dirty="0" err="1">
                <a:solidFill>
                  <a:srgbClr val="FF0000"/>
                </a:solidFill>
              </a:rPr>
              <a:t>url</a:t>
            </a:r>
            <a:r>
              <a:rPr lang="en-US" b="1" dirty="0">
                <a:solidFill>
                  <a:srgbClr val="FF0000"/>
                </a:solidFill>
              </a:rPr>
              <a:t>"&gt;</a:t>
            </a:r>
            <a:r>
              <a:rPr lang="en-US" b="1" i="1" dirty="0">
                <a:solidFill>
                  <a:srgbClr val="FF0000"/>
                </a:solidFill>
              </a:rPr>
              <a:t>link text</a:t>
            </a:r>
            <a:r>
              <a:rPr lang="en-US" b="1" dirty="0">
                <a:solidFill>
                  <a:srgbClr val="FF0000"/>
                </a:solidFill>
              </a:rPr>
              <a:t>&lt;/a&gt; </a:t>
            </a:r>
          </a:p>
          <a:p>
            <a:r>
              <a:rPr lang="en-US" dirty="0"/>
              <a:t>Hyperlinks are defined with the HTML &lt;a&gt; anchor tag.</a:t>
            </a:r>
          </a:p>
          <a:p>
            <a:r>
              <a:rPr lang="en-US" dirty="0"/>
              <a:t>The </a:t>
            </a:r>
            <a:r>
              <a:rPr lang="en-US" dirty="0" err="1"/>
              <a:t>href</a:t>
            </a:r>
            <a:r>
              <a:rPr lang="en-US" dirty="0"/>
              <a:t> attribute specifies the destination address </a:t>
            </a:r>
          </a:p>
          <a:p>
            <a:r>
              <a:rPr lang="en-US" dirty="0"/>
              <a:t>The </a:t>
            </a:r>
            <a:r>
              <a:rPr lang="en-US" b="1" dirty="0"/>
              <a:t>link text</a:t>
            </a:r>
            <a:r>
              <a:rPr lang="en-US" dirty="0"/>
              <a:t> is the visible part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79</a:t>
            </a:fld>
            <a:endParaRPr lang="en-IN" dirty="0"/>
          </a:p>
        </p:txBody>
      </p:sp>
    </p:spTree>
    <p:extLst>
      <p:ext uri="{BB962C8B-B14F-4D97-AF65-F5344CB8AC3E}">
        <p14:creationId xmlns:p14="http://schemas.microsoft.com/office/powerpoint/2010/main" val="230505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WWW Structural &amp; Semantic components</a:t>
            </a:r>
          </a:p>
        </p:txBody>
      </p:sp>
      <p:sp>
        <p:nvSpPr>
          <p:cNvPr id="3" name="Content Placeholder 2"/>
          <p:cNvSpPr>
            <a:spLocks noGrp="1"/>
          </p:cNvSpPr>
          <p:nvPr>
            <p:ph idx="1"/>
          </p:nvPr>
        </p:nvSpPr>
        <p:spPr/>
        <p:txBody>
          <a:bodyPr>
            <a:normAutofit fontScale="92500"/>
          </a:bodyPr>
          <a:lstStyle/>
          <a:p>
            <a:r>
              <a:rPr lang="en-US" dirty="0">
                <a:solidFill>
                  <a:schemeClr val="tx1"/>
                </a:solidFill>
                <a:cs typeface="Times New Roman" panose="02020603050405020304" pitchFamily="18" charset="0"/>
              </a:rPr>
              <a:t>The structural components of a web application basically refer to the functionality of the web application with which a user interacts, the control and the database storage.</a:t>
            </a:r>
          </a:p>
          <a:p>
            <a:r>
              <a:rPr lang="en-US" dirty="0">
                <a:solidFill>
                  <a:schemeClr val="tx1"/>
                </a:solidFill>
                <a:cs typeface="Times New Roman" panose="02020603050405020304" pitchFamily="18" charset="0"/>
              </a:rPr>
              <a:t>The web browser or client</a:t>
            </a:r>
          </a:p>
          <a:p>
            <a:r>
              <a:rPr lang="en-US" dirty="0">
                <a:solidFill>
                  <a:schemeClr val="tx1"/>
                </a:solidFill>
                <a:cs typeface="Times New Roman" panose="02020603050405020304" pitchFamily="18" charset="0"/>
              </a:rPr>
              <a:t> The web application server </a:t>
            </a:r>
          </a:p>
          <a:p>
            <a:r>
              <a:rPr lang="en-US" dirty="0">
                <a:solidFill>
                  <a:schemeClr val="tx1"/>
                </a:solidFill>
                <a:cs typeface="Times New Roman" panose="02020603050405020304" pitchFamily="18" charset="0"/>
              </a:rPr>
              <a:t>Cache</a:t>
            </a:r>
          </a:p>
          <a:p>
            <a:r>
              <a:rPr lang="en-US" dirty="0">
                <a:solidFill>
                  <a:schemeClr val="tx1"/>
                </a:solidFill>
                <a:cs typeface="Times New Roman" panose="02020603050405020304" pitchFamily="18" charset="0"/>
              </a:rPr>
              <a:t>Internet</a:t>
            </a:r>
          </a:p>
          <a:p>
            <a:r>
              <a:rPr lang="en-US" b="1" dirty="0"/>
              <a:t>Semantic Components</a:t>
            </a:r>
          </a:p>
          <a:p>
            <a:r>
              <a:rPr lang="en-US" dirty="0">
                <a:solidFill>
                  <a:schemeClr val="tx1"/>
                </a:solidFill>
                <a:cs typeface="Times New Roman" panose="02020603050405020304" pitchFamily="18" charset="0"/>
              </a:rPr>
              <a:t>A system of globally unique identifiers for resources on the Web, known as Uniform Resource Locator (URL)</a:t>
            </a:r>
          </a:p>
          <a:p>
            <a:r>
              <a:rPr lang="en-US" dirty="0">
                <a:solidFill>
                  <a:schemeClr val="tx1"/>
                </a:solidFill>
                <a:cs typeface="Times New Roman" panose="02020603050405020304" pitchFamily="18" charset="0"/>
              </a:rPr>
              <a:t>The publishing language Hypertext Markup Language (HTML)</a:t>
            </a:r>
          </a:p>
          <a:p>
            <a:r>
              <a:rPr lang="en-US" dirty="0">
                <a:solidFill>
                  <a:schemeClr val="tx1"/>
                </a:solidFill>
                <a:cs typeface="Times New Roman" panose="02020603050405020304" pitchFamily="18" charset="0"/>
              </a:rPr>
              <a:t>The Hypertext Transfer Protocol (HTTP)</a:t>
            </a:r>
          </a:p>
          <a:p>
            <a:pPr marL="0" indent="0">
              <a:buNone/>
            </a:pPr>
            <a:endParaRPr lang="en-IN" dirty="0"/>
          </a:p>
          <a:p>
            <a:endParaRPr lang="en-US"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dirty="0"/>
          </a:p>
        </p:txBody>
      </p:sp>
    </p:spTree>
    <p:extLst>
      <p:ext uri="{BB962C8B-B14F-4D97-AF65-F5344CB8AC3E}">
        <p14:creationId xmlns:p14="http://schemas.microsoft.com/office/powerpoint/2010/main" val="270429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HTML Links - The target Attribute</a:t>
            </a:r>
          </a:p>
          <a:p>
            <a:r>
              <a:rPr lang="en-US" dirty="0"/>
              <a:t>The target attribute specifies where to open the linked document.</a:t>
            </a:r>
          </a:p>
          <a:p>
            <a:endParaRPr lang="en-US" dirty="0"/>
          </a:p>
          <a:p>
            <a:r>
              <a:rPr lang="en-US" dirty="0"/>
              <a:t>    </a:t>
            </a:r>
            <a:r>
              <a:rPr lang="en-US" b="1" dirty="0"/>
              <a:t>_blank </a:t>
            </a:r>
            <a:r>
              <a:rPr lang="en-US" dirty="0"/>
              <a:t>- Opens the linked document in a new window or tab</a:t>
            </a:r>
          </a:p>
          <a:p>
            <a:r>
              <a:rPr lang="en-US" dirty="0"/>
              <a:t>    </a:t>
            </a:r>
            <a:r>
              <a:rPr lang="en-US" b="1" dirty="0"/>
              <a:t>_self </a:t>
            </a:r>
            <a:r>
              <a:rPr lang="en-US" dirty="0"/>
              <a:t>- Opens the linked document in the same window/tab as it was clicked (this is default)</a:t>
            </a:r>
          </a:p>
          <a:p>
            <a:r>
              <a:rPr lang="en-US" b="1" dirty="0"/>
              <a:t>    _parent </a:t>
            </a:r>
            <a:r>
              <a:rPr lang="en-US" dirty="0"/>
              <a:t>- Opens the linked document in the parent frame</a:t>
            </a:r>
          </a:p>
          <a:p>
            <a:r>
              <a:rPr lang="en-US" b="1" dirty="0"/>
              <a:t>    _top </a:t>
            </a:r>
            <a:r>
              <a:rPr lang="en-US" dirty="0"/>
              <a:t>- Opens the linked document in the full body of the window</a:t>
            </a:r>
          </a:p>
          <a:p>
            <a:r>
              <a:rPr lang="en-US" dirty="0"/>
              <a:t>   </a:t>
            </a:r>
            <a:r>
              <a:rPr lang="en-US" b="1" dirty="0"/>
              <a:t> </a:t>
            </a:r>
            <a:r>
              <a:rPr lang="en-US" b="1" dirty="0" err="1"/>
              <a:t>framename</a:t>
            </a:r>
            <a:r>
              <a:rPr lang="en-US" b="1" dirty="0"/>
              <a:t> </a:t>
            </a:r>
            <a:r>
              <a:rPr lang="en-US" dirty="0"/>
              <a:t>- Opens the linked document in a named frame</a:t>
            </a:r>
          </a:p>
          <a:p>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80</a:t>
            </a:fld>
            <a:endParaRPr lang="en-IN" dirty="0"/>
          </a:p>
        </p:txBody>
      </p:sp>
    </p:spTree>
    <p:extLst>
      <p:ext uri="{BB962C8B-B14F-4D97-AF65-F5344CB8AC3E}">
        <p14:creationId xmlns:p14="http://schemas.microsoft.com/office/powerpoint/2010/main" val="104637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C11CE39-2868-44A2-A0C6-827D458F7A8B}" type="slidenum">
              <a:rPr lang="en-IN" smtClean="0"/>
              <a:pPr/>
              <a:t>81</a:t>
            </a:fld>
            <a:endParaRPr lang="en-IN"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03625" y="1215843"/>
            <a:ext cx="8010525" cy="4416789"/>
          </a:xfrm>
        </p:spPr>
      </p:pic>
    </p:spTree>
    <p:extLst>
      <p:ext uri="{BB962C8B-B14F-4D97-AF65-F5344CB8AC3E}">
        <p14:creationId xmlns:p14="http://schemas.microsoft.com/office/powerpoint/2010/main" val="183950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Imagine a webpage containing 3 nested &lt;iframe&gt; aka "frame"/"frameset". So:</a:t>
            </a:r>
          </a:p>
          <a:p>
            <a:endParaRPr lang="en-US" dirty="0"/>
          </a:p>
          <a:p>
            <a:r>
              <a:rPr lang="en-US" dirty="0"/>
              <a:t>    the outermost webpage/browser is the starting context</a:t>
            </a:r>
          </a:p>
          <a:p>
            <a:r>
              <a:rPr lang="en-US" dirty="0"/>
              <a:t>    the outermost webpage is the parent of frame 3</a:t>
            </a:r>
          </a:p>
          <a:p>
            <a:r>
              <a:rPr lang="en-US" dirty="0"/>
              <a:t>    frame 3 is the parent of frame 2</a:t>
            </a:r>
          </a:p>
          <a:p>
            <a:r>
              <a:rPr lang="en-US" dirty="0"/>
              <a:t>    frame 2 is the parent of frame 1</a:t>
            </a:r>
          </a:p>
          <a:p>
            <a:r>
              <a:rPr lang="en-US" dirty="0"/>
              <a:t>    frame 1 is the innermost frame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82</a:t>
            </a:fld>
            <a:endParaRPr lang="en-IN" dirty="0"/>
          </a:p>
        </p:txBody>
      </p:sp>
    </p:spTree>
    <p:extLst>
      <p:ext uri="{BB962C8B-B14F-4D97-AF65-F5344CB8AC3E}">
        <p14:creationId xmlns:p14="http://schemas.microsoft.com/office/powerpoint/2010/main" val="5365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Then target attributes have these effects:</a:t>
            </a:r>
          </a:p>
          <a:p>
            <a:r>
              <a:rPr lang="en-US" dirty="0"/>
              <a:t>If frame 1 has a link with target="_self", the link targets frame 1 (i.e. the link targets the frame containing the link (i.e. targets itself))</a:t>
            </a:r>
          </a:p>
          <a:p>
            <a:r>
              <a:rPr lang="en-US" dirty="0"/>
              <a:t> If frame 1 has a link with target="_parent", the link targets frame 2 (i.e. the link targets the parent frame)</a:t>
            </a:r>
          </a:p>
          <a:p>
            <a:r>
              <a:rPr lang="en-US" dirty="0"/>
              <a:t>If frame 1 has a link with target="_top", the link targets the initial webpage (i.e. the link targets the topmost/outermost frame; (in this case; the link skips past the grandparent frame 3))</a:t>
            </a:r>
          </a:p>
          <a:p>
            <a:r>
              <a:rPr lang="en-US" dirty="0"/>
              <a:t>If frame 2 has a link with target="_top", the link also targets the initial webpage (i.e. again, the link targets the topmost/outermost frame)</a:t>
            </a:r>
          </a:p>
          <a:p>
            <a:r>
              <a:rPr lang="en-US" dirty="0"/>
              <a:t> If any of these frames has a link with target="_blank", the link targets an auxiliary browsing context, aka a "new window"/"new tab"</a:t>
            </a:r>
          </a:p>
          <a:p>
            <a:r>
              <a:rPr lang="en-US" dirty="0"/>
              <a:t>This applies to frame 3, frame 2, frame 1, and the outermost webpage. Be careful of "</a:t>
            </a:r>
            <a:r>
              <a:rPr lang="en-US" dirty="0" err="1"/>
              <a:t>tabnabbing</a:t>
            </a:r>
            <a:r>
              <a:rPr lang="en-US" dirty="0"/>
              <a:t>" in case of target="_blank"; use the </a:t>
            </a:r>
            <a:r>
              <a:rPr lang="en-US" dirty="0" err="1"/>
              <a:t>rel</a:t>
            </a:r>
            <a:r>
              <a:rPr lang="en-US" dirty="0"/>
              <a:t>="</a:t>
            </a:r>
            <a:r>
              <a:rPr lang="en-US" dirty="0" err="1"/>
              <a:t>noopener</a:t>
            </a:r>
            <a:r>
              <a:rPr lang="en-US" dirty="0"/>
              <a:t>" attribute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83</a:t>
            </a:fld>
            <a:endParaRPr lang="en-IN" dirty="0"/>
          </a:p>
        </p:txBody>
      </p:sp>
    </p:spTree>
    <p:extLst>
      <p:ext uri="{BB962C8B-B14F-4D97-AF65-F5344CB8AC3E}">
        <p14:creationId xmlns:p14="http://schemas.microsoft.com/office/powerpoint/2010/main" val="233128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Image as Link</a:t>
            </a:r>
          </a:p>
          <a:p>
            <a:pPr marL="0" lvl="0" indent="0" algn="l">
              <a:lnSpc>
                <a:spcPct val="90000"/>
              </a:lnSpc>
              <a:spcBef>
                <a:spcPts val="1200"/>
              </a:spcBef>
              <a:buClr>
                <a:srgbClr val="40BAD2"/>
              </a:buClr>
              <a:buNone/>
            </a:pPr>
            <a:r>
              <a:rPr lang="en-IN" sz="2000" dirty="0">
                <a:solidFill>
                  <a:schemeClr val="accent6">
                    <a:lumMod val="75000"/>
                  </a:schemeClr>
                </a:solidFill>
                <a:latin typeface="Corbel" panose="020B0503020204020204"/>
                <a:ea typeface="+mn-ea"/>
              </a:rPr>
              <a:t>&lt;a </a:t>
            </a:r>
            <a:r>
              <a:rPr lang="en-IN" sz="2000" dirty="0" err="1">
                <a:solidFill>
                  <a:schemeClr val="accent6">
                    <a:lumMod val="75000"/>
                  </a:schemeClr>
                </a:solidFill>
                <a:latin typeface="Corbel" panose="020B0503020204020204"/>
                <a:ea typeface="+mn-ea"/>
              </a:rPr>
              <a:t>href</a:t>
            </a:r>
            <a:r>
              <a:rPr lang="en-IN" sz="2000" dirty="0">
                <a:solidFill>
                  <a:schemeClr val="accent6">
                    <a:lumMod val="75000"/>
                  </a:schemeClr>
                </a:solidFill>
                <a:latin typeface="Corbel" panose="020B0503020204020204"/>
                <a:ea typeface="+mn-ea"/>
              </a:rPr>
              <a:t>="default.asp"&gt;</a:t>
            </a:r>
            <a:br>
              <a:rPr lang="en-IN" sz="2000" dirty="0">
                <a:solidFill>
                  <a:schemeClr val="accent6">
                    <a:lumMod val="75000"/>
                  </a:schemeClr>
                </a:solidFill>
                <a:latin typeface="Corbel" panose="020B0503020204020204"/>
                <a:ea typeface="+mn-ea"/>
              </a:rPr>
            </a:br>
            <a:r>
              <a:rPr lang="en-IN" sz="2000" dirty="0">
                <a:solidFill>
                  <a:schemeClr val="accent6">
                    <a:lumMod val="75000"/>
                  </a:schemeClr>
                </a:solidFill>
                <a:latin typeface="Corbel" panose="020B0503020204020204"/>
                <a:ea typeface="+mn-ea"/>
              </a:rPr>
              <a:t>  	&lt;</a:t>
            </a:r>
            <a:r>
              <a:rPr lang="en-IN" sz="2000" dirty="0" err="1">
                <a:solidFill>
                  <a:schemeClr val="accent6">
                    <a:lumMod val="75000"/>
                  </a:schemeClr>
                </a:solidFill>
                <a:latin typeface="Corbel" panose="020B0503020204020204"/>
                <a:ea typeface="+mn-ea"/>
              </a:rPr>
              <a:t>img</a:t>
            </a:r>
            <a:r>
              <a:rPr lang="en-IN" sz="2000" dirty="0">
                <a:solidFill>
                  <a:schemeClr val="accent6">
                    <a:lumMod val="75000"/>
                  </a:schemeClr>
                </a:solidFill>
                <a:latin typeface="Corbel" panose="020B0503020204020204"/>
                <a:ea typeface="+mn-ea"/>
              </a:rPr>
              <a:t> </a:t>
            </a:r>
            <a:r>
              <a:rPr lang="en-IN" sz="2000" dirty="0" err="1">
                <a:solidFill>
                  <a:schemeClr val="accent6">
                    <a:lumMod val="75000"/>
                  </a:schemeClr>
                </a:solidFill>
                <a:latin typeface="Corbel" panose="020B0503020204020204"/>
                <a:ea typeface="+mn-ea"/>
              </a:rPr>
              <a:t>src</a:t>
            </a:r>
            <a:r>
              <a:rPr lang="en-IN" sz="2000" dirty="0">
                <a:solidFill>
                  <a:schemeClr val="accent6">
                    <a:lumMod val="75000"/>
                  </a:schemeClr>
                </a:solidFill>
                <a:latin typeface="Corbel" panose="020B0503020204020204"/>
                <a:ea typeface="+mn-ea"/>
              </a:rPr>
              <a:t>="smiley.gif" alt="HTML tutorial“ style="width:42px;height:42px;border:0;"&gt;</a:t>
            </a:r>
            <a:br>
              <a:rPr lang="en-IN" sz="2000" dirty="0">
                <a:solidFill>
                  <a:schemeClr val="accent6">
                    <a:lumMod val="75000"/>
                  </a:schemeClr>
                </a:solidFill>
                <a:latin typeface="Corbel" panose="020B0503020204020204"/>
                <a:ea typeface="+mn-ea"/>
              </a:rPr>
            </a:br>
            <a:r>
              <a:rPr lang="en-IN" sz="2000" dirty="0">
                <a:solidFill>
                  <a:schemeClr val="accent6">
                    <a:lumMod val="75000"/>
                  </a:schemeClr>
                </a:solidFill>
                <a:latin typeface="Corbel" panose="020B0503020204020204"/>
                <a:ea typeface="+mn-ea"/>
              </a:rPr>
              <a:t>&lt;/a&gt; </a:t>
            </a:r>
          </a:p>
          <a:p>
            <a:r>
              <a:rPr lang="en-IN" b="1" dirty="0"/>
              <a:t>Link Titles</a:t>
            </a:r>
          </a:p>
          <a:p>
            <a:r>
              <a:rPr lang="en-US" dirty="0"/>
              <a:t>specifies extra information about an element.</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84</a:t>
            </a:fld>
            <a:endParaRPr lang="en-IN" dirty="0"/>
          </a:p>
        </p:txBody>
      </p:sp>
    </p:spTree>
    <p:extLst>
      <p:ext uri="{BB962C8B-B14F-4D97-AF65-F5344CB8AC3E}">
        <p14:creationId xmlns:p14="http://schemas.microsoft.com/office/powerpoint/2010/main" val="136467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pPr marL="0" lvl="0" indent="0" algn="l">
              <a:lnSpc>
                <a:spcPct val="90000"/>
              </a:lnSpc>
              <a:spcBef>
                <a:spcPts val="1200"/>
              </a:spcBef>
              <a:buClr>
                <a:srgbClr val="40BAD2"/>
              </a:buClr>
              <a:buNone/>
            </a:pPr>
            <a:r>
              <a:rPr lang="en-US" sz="2000" dirty="0">
                <a:solidFill>
                  <a:schemeClr val="accent6">
                    <a:lumMod val="75000"/>
                  </a:schemeClr>
                </a:solidFill>
              </a:rPr>
              <a:t>&lt;html </a:t>
            </a:r>
            <a:r>
              <a:rPr lang="en-US" sz="2000" dirty="0" err="1">
                <a:solidFill>
                  <a:schemeClr val="accent6">
                    <a:lumMod val="75000"/>
                  </a:schemeClr>
                </a:solidFill>
              </a:rPr>
              <a:t>lang</a:t>
            </a:r>
            <a:r>
              <a:rPr lang="en-US" sz="2000" dirty="0">
                <a:solidFill>
                  <a:schemeClr val="accent6">
                    <a:lumMod val="75000"/>
                  </a:schemeClr>
                </a:solidFill>
              </a:rPr>
              <a:t>="</a:t>
            </a:r>
            <a:r>
              <a:rPr lang="en-US" sz="2000" dirty="0" err="1">
                <a:solidFill>
                  <a:schemeClr val="accent6">
                    <a:lumMod val="75000"/>
                  </a:schemeClr>
                </a:solidFill>
              </a:rPr>
              <a:t>en</a:t>
            </a:r>
            <a:r>
              <a:rPr lang="en-US" sz="2000" dirty="0">
                <a:solidFill>
                  <a:schemeClr val="accent6">
                    <a:lumMod val="75000"/>
                  </a:schemeClr>
                </a:solidFill>
              </a:rPr>
              <a:t>-US"&gt;</a:t>
            </a:r>
          </a:p>
          <a:p>
            <a:pPr marL="0" lvl="0" indent="0" algn="l">
              <a:lnSpc>
                <a:spcPct val="90000"/>
              </a:lnSpc>
              <a:spcBef>
                <a:spcPts val="1200"/>
              </a:spcBef>
              <a:buClr>
                <a:srgbClr val="40BAD2"/>
              </a:buClr>
              <a:buNone/>
            </a:pPr>
            <a:r>
              <a:rPr lang="en-US" sz="2000" dirty="0">
                <a:solidFill>
                  <a:schemeClr val="accent6">
                    <a:lumMod val="75000"/>
                  </a:schemeClr>
                </a:solidFill>
              </a:rPr>
              <a:t>	&lt;body&gt;</a:t>
            </a:r>
          </a:p>
          <a:p>
            <a:pPr marL="1257300" lvl="3" indent="0" algn="l">
              <a:lnSpc>
                <a:spcPct val="90000"/>
              </a:lnSpc>
              <a:spcBef>
                <a:spcPts val="250"/>
              </a:spcBef>
              <a:spcAft>
                <a:spcPts val="250"/>
              </a:spcAft>
              <a:buClr>
                <a:srgbClr val="40BAD2"/>
              </a:buClr>
              <a:buNone/>
            </a:pPr>
            <a:r>
              <a:rPr lang="en-IN" sz="2000" dirty="0">
                <a:solidFill>
                  <a:schemeClr val="accent6">
                    <a:lumMod val="75000"/>
                  </a:schemeClr>
                </a:solidFill>
              </a:rPr>
              <a:t>&lt;a </a:t>
            </a:r>
            <a:r>
              <a:rPr lang="en-IN" sz="2000" dirty="0" err="1">
                <a:solidFill>
                  <a:schemeClr val="accent6">
                    <a:lumMod val="75000"/>
                  </a:schemeClr>
                </a:solidFill>
              </a:rPr>
              <a:t>href</a:t>
            </a:r>
            <a:r>
              <a:rPr lang="en-IN" sz="2000" dirty="0">
                <a:solidFill>
                  <a:schemeClr val="accent6">
                    <a:lumMod val="75000"/>
                  </a:schemeClr>
                </a:solidFill>
              </a:rPr>
              <a:t>="https://www.marwadiuniversity.ac.in/"&gt;Visit our HTML tutorial&lt;/a&gt; </a:t>
            </a:r>
          </a:p>
          <a:p>
            <a:pPr marL="1257300" lvl="3" indent="0" algn="l">
              <a:lnSpc>
                <a:spcPct val="90000"/>
              </a:lnSpc>
              <a:spcBef>
                <a:spcPts val="250"/>
              </a:spcBef>
              <a:spcAft>
                <a:spcPts val="250"/>
              </a:spcAft>
              <a:buClr>
                <a:srgbClr val="40BAD2"/>
              </a:buClr>
              <a:buNone/>
            </a:pPr>
            <a:r>
              <a:rPr lang="en-US" sz="2000" dirty="0">
                <a:solidFill>
                  <a:schemeClr val="accent6">
                    <a:lumMod val="75000"/>
                  </a:schemeClr>
                </a:solidFill>
              </a:rPr>
              <a:t>&lt;a </a:t>
            </a:r>
            <a:r>
              <a:rPr lang="en-US" sz="2000" dirty="0" err="1">
                <a:solidFill>
                  <a:schemeClr val="accent6">
                    <a:lumMod val="75000"/>
                  </a:schemeClr>
                </a:solidFill>
              </a:rPr>
              <a:t>href</a:t>
            </a:r>
            <a:r>
              <a:rPr lang="en-US" sz="2000" dirty="0">
                <a:solidFill>
                  <a:schemeClr val="accent6">
                    <a:lumMod val="75000"/>
                  </a:schemeClr>
                </a:solidFill>
              </a:rPr>
              <a:t>=https://www.marwadiuniversity.ac.in/“ target="_blank"&gt;Visit W3Schools!&lt;/a&gt; </a:t>
            </a:r>
          </a:p>
          <a:p>
            <a:pPr marL="1257300" lvl="3" indent="0" algn="l">
              <a:lnSpc>
                <a:spcPct val="90000"/>
              </a:lnSpc>
              <a:spcBef>
                <a:spcPts val="250"/>
              </a:spcBef>
              <a:spcAft>
                <a:spcPts val="250"/>
              </a:spcAft>
              <a:buClr>
                <a:srgbClr val="40BAD2"/>
              </a:buClr>
              <a:buNone/>
            </a:pPr>
            <a:r>
              <a:rPr lang="en-IN" sz="2000" dirty="0">
                <a:solidFill>
                  <a:schemeClr val="accent6">
                    <a:lumMod val="75000"/>
                  </a:schemeClr>
                </a:solidFill>
              </a:rPr>
              <a:t>&lt;a </a:t>
            </a:r>
            <a:r>
              <a:rPr lang="en-IN" sz="2000" dirty="0" err="1">
                <a:solidFill>
                  <a:schemeClr val="accent6">
                    <a:lumMod val="75000"/>
                  </a:schemeClr>
                </a:solidFill>
              </a:rPr>
              <a:t>href</a:t>
            </a:r>
            <a:r>
              <a:rPr lang="en-IN" sz="2000" dirty="0">
                <a:solidFill>
                  <a:schemeClr val="accent6">
                    <a:lumMod val="75000"/>
                  </a:schemeClr>
                </a:solidFill>
              </a:rPr>
              <a:t>="default.asp"&gt;</a:t>
            </a:r>
            <a:br>
              <a:rPr lang="en-IN" sz="2000" dirty="0">
                <a:solidFill>
                  <a:schemeClr val="accent6">
                    <a:lumMod val="75000"/>
                  </a:schemeClr>
                </a:solidFill>
              </a:rPr>
            </a:br>
            <a:r>
              <a:rPr lang="en-IN" sz="2000" dirty="0">
                <a:solidFill>
                  <a:schemeClr val="accent6">
                    <a:lumMod val="75000"/>
                  </a:schemeClr>
                </a:solidFill>
              </a:rPr>
              <a:t>  &lt;</a:t>
            </a:r>
            <a:r>
              <a:rPr lang="en-IN" sz="2000" dirty="0" err="1">
                <a:solidFill>
                  <a:schemeClr val="accent6">
                    <a:lumMod val="75000"/>
                  </a:schemeClr>
                </a:solidFill>
              </a:rPr>
              <a:t>img</a:t>
            </a:r>
            <a:r>
              <a:rPr lang="en-IN" sz="2000" dirty="0">
                <a:solidFill>
                  <a:schemeClr val="accent6">
                    <a:lumMod val="75000"/>
                  </a:schemeClr>
                </a:solidFill>
              </a:rPr>
              <a:t> </a:t>
            </a:r>
            <a:r>
              <a:rPr lang="en-IN" sz="2000" dirty="0" err="1">
                <a:solidFill>
                  <a:schemeClr val="accent6">
                    <a:lumMod val="75000"/>
                  </a:schemeClr>
                </a:solidFill>
              </a:rPr>
              <a:t>src</a:t>
            </a:r>
            <a:r>
              <a:rPr lang="en-IN" sz="2000" dirty="0">
                <a:solidFill>
                  <a:schemeClr val="accent6">
                    <a:lumMod val="75000"/>
                  </a:schemeClr>
                </a:solidFill>
              </a:rPr>
              <a:t>="smiley.gif" alt="HTML tutorial" style="width:42px;height:42px;border:0;"&gt;</a:t>
            </a:r>
            <a:br>
              <a:rPr lang="en-IN" sz="2000" dirty="0">
                <a:solidFill>
                  <a:schemeClr val="accent6">
                    <a:lumMod val="75000"/>
                  </a:schemeClr>
                </a:solidFill>
              </a:rPr>
            </a:br>
            <a:r>
              <a:rPr lang="en-IN" sz="2000" dirty="0">
                <a:solidFill>
                  <a:schemeClr val="accent6">
                    <a:lumMod val="75000"/>
                  </a:schemeClr>
                </a:solidFill>
              </a:rPr>
              <a:t>&lt;/a&gt; </a:t>
            </a:r>
          </a:p>
          <a:p>
            <a:pPr marL="1257300" lvl="3" indent="0" algn="l">
              <a:lnSpc>
                <a:spcPct val="90000"/>
              </a:lnSpc>
              <a:spcBef>
                <a:spcPts val="250"/>
              </a:spcBef>
              <a:spcAft>
                <a:spcPts val="250"/>
              </a:spcAft>
              <a:buClr>
                <a:srgbClr val="40BAD2"/>
              </a:buClr>
              <a:buNone/>
            </a:pPr>
            <a:r>
              <a:rPr lang="en-US" sz="2000" dirty="0">
                <a:solidFill>
                  <a:schemeClr val="accent6">
                    <a:lumMod val="75000"/>
                  </a:schemeClr>
                </a:solidFill>
              </a:rPr>
              <a:t>&lt;a </a:t>
            </a:r>
            <a:r>
              <a:rPr lang="en-US" sz="2000" dirty="0" err="1">
                <a:solidFill>
                  <a:schemeClr val="accent6">
                    <a:lumMod val="75000"/>
                  </a:schemeClr>
                </a:solidFill>
              </a:rPr>
              <a:t>href</a:t>
            </a:r>
            <a:r>
              <a:rPr lang="en-US" sz="2000" dirty="0">
                <a:solidFill>
                  <a:schemeClr val="accent6">
                    <a:lumMod val="75000"/>
                  </a:schemeClr>
                </a:solidFill>
              </a:rPr>
              <a:t>="https://www.marwadiuniversity.ac.in/” title="Go to W3Schools HTML section"&gt;Visit our HTML Tutorial&lt;/a&gt;</a:t>
            </a:r>
          </a:p>
          <a:p>
            <a:pPr marL="0" lvl="0" indent="0" algn="l">
              <a:lnSpc>
                <a:spcPct val="90000"/>
              </a:lnSpc>
              <a:spcBef>
                <a:spcPts val="1200"/>
              </a:spcBef>
              <a:buClr>
                <a:srgbClr val="40BAD2"/>
              </a:buClr>
              <a:buNone/>
            </a:pPr>
            <a:r>
              <a:rPr lang="en-US" sz="2000" dirty="0">
                <a:solidFill>
                  <a:schemeClr val="accent6">
                    <a:lumMod val="75000"/>
                  </a:schemeClr>
                </a:solidFill>
              </a:rPr>
              <a:t>	&lt;/body&gt;</a:t>
            </a:r>
          </a:p>
          <a:p>
            <a:pPr marL="0" lvl="0" indent="0" algn="l">
              <a:lnSpc>
                <a:spcPct val="90000"/>
              </a:lnSpc>
              <a:spcBef>
                <a:spcPts val="1200"/>
              </a:spcBef>
              <a:buClr>
                <a:srgbClr val="40BAD2"/>
              </a:buClr>
              <a:buNone/>
            </a:pPr>
            <a:r>
              <a:rPr lang="en-US" sz="2000" dirty="0">
                <a:solidFill>
                  <a:schemeClr val="accent6">
                    <a:lumMod val="75000"/>
                  </a:schemeClr>
                </a:solidFill>
              </a:rPr>
              <a:t>&lt;/html&gt;</a:t>
            </a:r>
            <a:endParaRPr lang="en-IN" sz="2000" dirty="0">
              <a:solidFill>
                <a:schemeClr val="accent6">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85</a:t>
            </a:fld>
            <a:endParaRPr lang="en-IN" dirty="0"/>
          </a:p>
        </p:txBody>
      </p:sp>
    </p:spTree>
    <p:extLst>
      <p:ext uri="{BB962C8B-B14F-4D97-AF65-F5344CB8AC3E}">
        <p14:creationId xmlns:p14="http://schemas.microsoft.com/office/powerpoint/2010/main" val="41930035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chemeClr val="accent6">
                    <a:lumMod val="75000"/>
                  </a:schemeClr>
                </a:solidFill>
              </a:rPr>
              <a:t>&lt;!DOCTYPE html&gt;</a:t>
            </a:r>
          </a:p>
          <a:p>
            <a:pPr marL="0" indent="0">
              <a:buNone/>
            </a:pPr>
            <a:r>
              <a:rPr lang="en-US" dirty="0">
                <a:solidFill>
                  <a:schemeClr val="accent6">
                    <a:lumMod val="75000"/>
                  </a:schemeClr>
                </a:solidFill>
              </a:rPr>
              <a:t>&lt;html&gt;</a:t>
            </a:r>
          </a:p>
          <a:p>
            <a:pPr marL="0" indent="0">
              <a:buNone/>
            </a:pPr>
            <a:r>
              <a:rPr lang="en-US" dirty="0">
                <a:solidFill>
                  <a:schemeClr val="accent6">
                    <a:lumMod val="75000"/>
                  </a:schemeClr>
                </a:solidFill>
              </a:rPr>
              <a:t>	&lt;head&gt;</a:t>
            </a:r>
          </a:p>
          <a:p>
            <a:pPr marL="0" indent="0">
              <a:buNone/>
            </a:pPr>
            <a:r>
              <a:rPr lang="en-US" dirty="0">
                <a:solidFill>
                  <a:schemeClr val="accent6">
                    <a:lumMod val="75000"/>
                  </a:schemeClr>
                </a:solidFill>
              </a:rPr>
              <a:t>		&lt;title&gt;anchor tag&lt;/title&gt;</a:t>
            </a:r>
          </a:p>
          <a:p>
            <a:pPr marL="0" indent="0">
              <a:buNone/>
            </a:pPr>
            <a:r>
              <a:rPr lang="en-US" dirty="0">
                <a:solidFill>
                  <a:schemeClr val="accent6">
                    <a:lumMod val="75000"/>
                  </a:schemeClr>
                </a:solidFill>
              </a:rPr>
              <a:t>	&lt;/head&gt;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	&lt;a </a:t>
            </a:r>
            <a:r>
              <a:rPr lang="en-US" dirty="0" err="1">
                <a:solidFill>
                  <a:schemeClr val="accent6">
                    <a:lumMod val="75000"/>
                  </a:schemeClr>
                </a:solidFill>
              </a:rPr>
              <a:t>href</a:t>
            </a:r>
            <a:r>
              <a:rPr lang="en-US" dirty="0">
                <a:solidFill>
                  <a:schemeClr val="accent6">
                    <a:lumMod val="75000"/>
                  </a:schemeClr>
                </a:solidFill>
              </a:rPr>
              <a:t>="https://www.google.com/" target="_blank"&gt;Click here&lt;/a&gt;&lt;</a:t>
            </a:r>
            <a:r>
              <a:rPr lang="en-US" dirty="0" err="1">
                <a:solidFill>
                  <a:schemeClr val="accent6">
                    <a:lumMod val="75000"/>
                  </a:schemeClr>
                </a:solidFill>
              </a:rPr>
              <a:t>br</a:t>
            </a:r>
            <a:r>
              <a:rPr lang="en-US" dirty="0">
                <a:solidFill>
                  <a:schemeClr val="accent6">
                    <a:lumMod val="75000"/>
                  </a:schemeClr>
                </a:solidFill>
              </a:rPr>
              <a:t>&gt;</a:t>
            </a:r>
          </a:p>
          <a:p>
            <a:pPr marL="0" indent="0">
              <a:buNone/>
            </a:pPr>
            <a:r>
              <a:rPr lang="en-US" dirty="0">
                <a:solidFill>
                  <a:schemeClr val="accent6">
                    <a:lumMod val="75000"/>
                  </a:schemeClr>
                </a:solidFill>
              </a:rPr>
              <a:t>	&lt;a </a:t>
            </a:r>
            <a:r>
              <a:rPr lang="en-US" dirty="0" err="1">
                <a:solidFill>
                  <a:schemeClr val="accent6">
                    <a:lumMod val="75000"/>
                  </a:schemeClr>
                </a:solidFill>
              </a:rPr>
              <a:t>href</a:t>
            </a:r>
            <a:r>
              <a:rPr lang="en-US" dirty="0">
                <a:solidFill>
                  <a:schemeClr val="accent6">
                    <a:lumMod val="75000"/>
                  </a:schemeClr>
                </a:solidFill>
              </a:rPr>
              <a:t>="https://www.google.com/" target="_self"&gt;Click here&lt;/a&gt;&lt;</a:t>
            </a:r>
            <a:r>
              <a:rPr lang="en-US" dirty="0" err="1">
                <a:solidFill>
                  <a:schemeClr val="accent6">
                    <a:lumMod val="75000"/>
                  </a:schemeClr>
                </a:solidFill>
              </a:rPr>
              <a:t>br</a:t>
            </a:r>
            <a:r>
              <a:rPr lang="en-US" dirty="0">
                <a:solidFill>
                  <a:schemeClr val="accent6">
                    <a:lumMod val="75000"/>
                  </a:schemeClr>
                </a:solidFill>
              </a:rPr>
              <a:t>&gt;</a:t>
            </a:r>
          </a:p>
          <a:p>
            <a:pPr marL="0" indent="0">
              <a:buNone/>
            </a:pPr>
            <a:r>
              <a:rPr lang="en-US" dirty="0">
                <a:solidFill>
                  <a:schemeClr val="accent6">
                    <a:lumMod val="75000"/>
                  </a:schemeClr>
                </a:solidFill>
              </a:rPr>
              <a:t>	&lt;a </a:t>
            </a:r>
            <a:r>
              <a:rPr lang="en-US" dirty="0" err="1">
                <a:solidFill>
                  <a:schemeClr val="accent6">
                    <a:lumMod val="75000"/>
                  </a:schemeClr>
                </a:solidFill>
              </a:rPr>
              <a:t>href</a:t>
            </a:r>
            <a:r>
              <a:rPr lang="en-US" dirty="0">
                <a:solidFill>
                  <a:schemeClr val="accent6">
                    <a:lumMod val="75000"/>
                  </a:schemeClr>
                </a:solidFill>
              </a:rPr>
              <a:t>="https://www.google.com/" target="_top"&gt;Click here&lt;/a&gt;&lt;</a:t>
            </a:r>
            <a:r>
              <a:rPr lang="en-US" dirty="0" err="1">
                <a:solidFill>
                  <a:schemeClr val="accent6">
                    <a:lumMod val="75000"/>
                  </a:schemeClr>
                </a:solidFill>
              </a:rPr>
              <a:t>br</a:t>
            </a:r>
            <a:r>
              <a:rPr lang="en-US" dirty="0">
                <a:solidFill>
                  <a:schemeClr val="accent6">
                    <a:lumMod val="75000"/>
                  </a:schemeClr>
                </a:solidFill>
              </a:rPr>
              <a:t>&gt;</a:t>
            </a:r>
          </a:p>
          <a:p>
            <a:pPr marL="0" indent="0">
              <a:buNone/>
            </a:pPr>
            <a:r>
              <a:rPr lang="en-US" dirty="0">
                <a:solidFill>
                  <a:schemeClr val="accent6">
                    <a:lumMod val="75000"/>
                  </a:schemeClr>
                </a:solidFill>
              </a:rPr>
              <a:t>	&lt;a </a:t>
            </a:r>
            <a:r>
              <a:rPr lang="en-US" dirty="0" err="1">
                <a:solidFill>
                  <a:schemeClr val="accent6">
                    <a:lumMod val="75000"/>
                  </a:schemeClr>
                </a:solidFill>
              </a:rPr>
              <a:t>href</a:t>
            </a:r>
            <a:r>
              <a:rPr lang="en-US" dirty="0">
                <a:solidFill>
                  <a:schemeClr val="accent6">
                    <a:lumMod val="75000"/>
                  </a:schemeClr>
                </a:solidFill>
              </a:rPr>
              <a:t>="https://www.google.com/" target="_parent"&gt;Click here&lt;/a&gt;&lt;</a:t>
            </a:r>
            <a:r>
              <a:rPr lang="en-US" dirty="0" err="1">
                <a:solidFill>
                  <a:schemeClr val="accent6">
                    <a:lumMod val="75000"/>
                  </a:schemeClr>
                </a:solidFill>
              </a:rPr>
              <a:t>br</a:t>
            </a:r>
            <a:r>
              <a:rPr lang="en-US" dirty="0">
                <a:solidFill>
                  <a:schemeClr val="accent6">
                    <a:lumMod val="75000"/>
                  </a:schemeClr>
                </a:solidFill>
              </a:rPr>
              <a:t>&gt;</a:t>
            </a:r>
          </a:p>
          <a:p>
            <a:pPr marL="0" indent="0">
              <a:buNone/>
            </a:pPr>
            <a:r>
              <a:rPr lang="en-US" dirty="0">
                <a:solidFill>
                  <a:schemeClr val="accent6">
                    <a:lumMod val="75000"/>
                  </a:schemeClr>
                </a:solidFill>
              </a:rPr>
              <a:t>	&lt;a </a:t>
            </a:r>
            <a:r>
              <a:rPr lang="en-US" dirty="0" err="1">
                <a:solidFill>
                  <a:schemeClr val="accent6">
                    <a:lumMod val="75000"/>
                  </a:schemeClr>
                </a:solidFill>
              </a:rPr>
              <a:t>href</a:t>
            </a:r>
            <a:r>
              <a:rPr lang="en-US" dirty="0">
                <a:solidFill>
                  <a:schemeClr val="accent6">
                    <a:lumMod val="75000"/>
                  </a:schemeClr>
                </a:solidFill>
              </a:rPr>
              <a:t>="https://www.google.com/" target="</a:t>
            </a:r>
            <a:r>
              <a:rPr lang="en-US" dirty="0" err="1">
                <a:solidFill>
                  <a:schemeClr val="accent6">
                    <a:lumMod val="75000"/>
                  </a:schemeClr>
                </a:solidFill>
              </a:rPr>
              <a:t>framename</a:t>
            </a:r>
            <a:r>
              <a:rPr lang="en-US" dirty="0">
                <a:solidFill>
                  <a:schemeClr val="accent6">
                    <a:lumMod val="75000"/>
                  </a:schemeClr>
                </a:solidFill>
              </a:rPr>
              <a:t>"&gt;Click here&lt;/a&gt;</a:t>
            </a:r>
          </a:p>
          <a:p>
            <a:pPr marL="0" indent="0">
              <a:buNone/>
            </a:pPr>
            <a:r>
              <a:rPr lang="en-US" dirty="0">
                <a:solidFill>
                  <a:schemeClr val="accent6">
                    <a:lumMod val="75000"/>
                  </a:schemeClr>
                </a:solidFill>
              </a:rPr>
              <a:t>	&lt;/body&gt;</a:t>
            </a:r>
          </a:p>
          <a:p>
            <a:pPr marL="0" indent="0">
              <a:buNone/>
            </a:pPr>
            <a:r>
              <a:rPr lang="en-US" dirty="0">
                <a:solidFill>
                  <a:schemeClr val="accent6">
                    <a:lumMod val="75000"/>
                  </a:schemeClr>
                </a:solidFill>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86</a:t>
            </a:fld>
            <a:endParaRPr lang="en-IN" dirty="0"/>
          </a:p>
        </p:txBody>
      </p:sp>
    </p:spTree>
    <p:extLst>
      <p:ext uri="{BB962C8B-B14F-4D97-AF65-F5344CB8AC3E}">
        <p14:creationId xmlns:p14="http://schemas.microsoft.com/office/powerpoint/2010/main" val="39343980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IMAGES</a:t>
            </a:r>
          </a:p>
        </p:txBody>
      </p:sp>
      <p:sp>
        <p:nvSpPr>
          <p:cNvPr id="3" name="Content Placeholder 2"/>
          <p:cNvSpPr>
            <a:spLocks noGrp="1"/>
          </p:cNvSpPr>
          <p:nvPr>
            <p:ph idx="1"/>
          </p:nvPr>
        </p:nvSpPr>
        <p:spPr/>
        <p:txBody>
          <a:bodyPr>
            <a:normAutofit fontScale="92500"/>
          </a:bodyPr>
          <a:lstStyle/>
          <a:p>
            <a:r>
              <a:rPr lang="en-US" dirty="0"/>
              <a:t>Images can improve the design and the appearance of a web page.</a:t>
            </a:r>
          </a:p>
          <a:p>
            <a:r>
              <a:rPr lang="en-US" dirty="0"/>
              <a:t>In HTML, images are defined with the &lt;</a:t>
            </a:r>
            <a:r>
              <a:rPr lang="en-US" dirty="0" err="1"/>
              <a:t>img</a:t>
            </a:r>
            <a:r>
              <a:rPr lang="en-US" dirty="0"/>
              <a:t>&gt; tag.</a:t>
            </a:r>
          </a:p>
          <a:p>
            <a:r>
              <a:rPr lang="en-IN" dirty="0">
                <a:solidFill>
                  <a:srgbClr val="FF0000"/>
                </a:solidFill>
              </a:rPr>
              <a:t>&lt;</a:t>
            </a:r>
            <a:r>
              <a:rPr lang="en-IN" dirty="0" err="1">
                <a:solidFill>
                  <a:srgbClr val="FF0000"/>
                </a:solidFill>
              </a:rPr>
              <a:t>img</a:t>
            </a:r>
            <a:r>
              <a:rPr lang="en-IN" dirty="0">
                <a:solidFill>
                  <a:srgbClr val="FF0000"/>
                </a:solidFill>
              </a:rPr>
              <a:t> </a:t>
            </a:r>
            <a:r>
              <a:rPr lang="en-IN" dirty="0" err="1">
                <a:solidFill>
                  <a:srgbClr val="FF0000"/>
                </a:solidFill>
              </a:rPr>
              <a:t>src</a:t>
            </a:r>
            <a:r>
              <a:rPr lang="en-IN" dirty="0">
                <a:solidFill>
                  <a:srgbClr val="FF0000"/>
                </a:solidFill>
              </a:rPr>
              <a:t>="</a:t>
            </a:r>
            <a:r>
              <a:rPr lang="en-IN" i="1" dirty="0" err="1">
                <a:solidFill>
                  <a:srgbClr val="FF0000"/>
                </a:solidFill>
              </a:rPr>
              <a:t>url</a:t>
            </a:r>
            <a:r>
              <a:rPr lang="en-IN" dirty="0">
                <a:solidFill>
                  <a:srgbClr val="FF0000"/>
                </a:solidFill>
              </a:rPr>
              <a:t>"&gt; </a:t>
            </a:r>
            <a:endParaRPr lang="en-US" dirty="0"/>
          </a:p>
          <a:p>
            <a:r>
              <a:rPr lang="en-US" dirty="0"/>
              <a:t>The &lt;</a:t>
            </a:r>
            <a:r>
              <a:rPr lang="en-US" dirty="0" err="1"/>
              <a:t>img</a:t>
            </a:r>
            <a:r>
              <a:rPr lang="en-US" dirty="0"/>
              <a:t>&gt; tag is empty, it contains attributes only, and does not have a closing tag.</a:t>
            </a:r>
          </a:p>
          <a:p>
            <a:r>
              <a:rPr lang="en-US" dirty="0"/>
              <a:t>The </a:t>
            </a:r>
            <a:r>
              <a:rPr lang="en-US" dirty="0" err="1"/>
              <a:t>src</a:t>
            </a:r>
            <a:r>
              <a:rPr lang="en-US" dirty="0"/>
              <a:t> attribute specifies the URL (web address) of the image</a:t>
            </a:r>
          </a:p>
          <a:p>
            <a:r>
              <a:rPr lang="en-IN" b="1" dirty="0"/>
              <a:t>alt Attribute</a:t>
            </a:r>
          </a:p>
          <a:p>
            <a:r>
              <a:rPr lang="en-US" dirty="0"/>
              <a:t>The alt attribute provides an alternate text for an image, if the user for some reason cannot view it (because of slow connection, an error in the </a:t>
            </a:r>
            <a:r>
              <a:rPr lang="en-US" dirty="0" err="1"/>
              <a:t>src</a:t>
            </a:r>
            <a:r>
              <a:rPr lang="en-US" dirty="0"/>
              <a:t> attribute, or if the user uses a screen reader).</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87</a:t>
            </a:fld>
            <a:endParaRPr lang="en-IN" dirty="0"/>
          </a:p>
        </p:txBody>
      </p:sp>
    </p:spTree>
    <p:extLst>
      <p:ext uri="{BB962C8B-B14F-4D97-AF65-F5344CB8AC3E}">
        <p14:creationId xmlns:p14="http://schemas.microsoft.com/office/powerpoint/2010/main" val="132060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a browser cannot find an image, it will display the value of the alt attribute</a:t>
            </a:r>
          </a:p>
          <a:p>
            <a:r>
              <a:rPr lang="en-US" b="1" dirty="0"/>
              <a:t>Image Size - Width and Height</a:t>
            </a:r>
          </a:p>
          <a:p>
            <a:r>
              <a:rPr lang="en-US" dirty="0"/>
              <a:t>You can use the style attribute to specify the width and height of an image.</a:t>
            </a:r>
          </a:p>
          <a:p>
            <a:r>
              <a:rPr lang="en-IN" b="1" dirty="0"/>
              <a:t>Images in Another Folder</a:t>
            </a:r>
          </a:p>
          <a:p>
            <a:r>
              <a:rPr lang="en-US" dirty="0"/>
              <a:t>If not specified, the browser expects to find the image in the same folder as the web page.</a:t>
            </a:r>
          </a:p>
          <a:p>
            <a:r>
              <a:rPr lang="en-US" dirty="0"/>
              <a:t>However, it is common to store images in a sub-folder. You must then include the folder name in the </a:t>
            </a:r>
            <a:r>
              <a:rPr lang="en-US" dirty="0" err="1"/>
              <a:t>src</a:t>
            </a:r>
            <a:r>
              <a:rPr lang="en-US" dirty="0"/>
              <a:t> attribute: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88</a:t>
            </a:fld>
            <a:endParaRPr lang="en-IN" dirty="0"/>
          </a:p>
        </p:txBody>
      </p:sp>
    </p:spTree>
    <p:extLst>
      <p:ext uri="{BB962C8B-B14F-4D97-AF65-F5344CB8AC3E}">
        <p14:creationId xmlns:p14="http://schemas.microsoft.com/office/powerpoint/2010/main" val="220961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PATH</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89</a:t>
            </a:fld>
            <a:endParaRPr lang="en-IN" dirty="0"/>
          </a:p>
        </p:txBody>
      </p:sp>
      <p:pic>
        <p:nvPicPr>
          <p:cNvPr id="5" name="Content Placeholder 4"/>
          <p:cNvPicPr>
            <a:picLocks noGrp="1" noChangeAspect="1"/>
          </p:cNvPicPr>
          <p:nvPr>
            <p:ph idx="1"/>
          </p:nvPr>
        </p:nvPicPr>
        <p:blipFill>
          <a:blip r:embed="rId2"/>
          <a:stretch>
            <a:fillRect/>
          </a:stretch>
        </p:blipFill>
        <p:spPr>
          <a:xfrm>
            <a:off x="3770312" y="2266950"/>
            <a:ext cx="7677150" cy="2314575"/>
          </a:xfrm>
          <a:prstGeom prst="rect">
            <a:avLst/>
          </a:prstGeom>
        </p:spPr>
      </p:pic>
    </p:spTree>
    <p:extLst>
      <p:ext uri="{BB962C8B-B14F-4D97-AF65-F5344CB8AC3E}">
        <p14:creationId xmlns:p14="http://schemas.microsoft.com/office/powerpoint/2010/main" val="33998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Servers</a:t>
            </a:r>
          </a:p>
        </p:txBody>
      </p:sp>
      <p:sp>
        <p:nvSpPr>
          <p:cNvPr id="3" name="Content Placeholder 2"/>
          <p:cNvSpPr>
            <a:spLocks noGrp="1"/>
          </p:cNvSpPr>
          <p:nvPr>
            <p:ph idx="1"/>
          </p:nvPr>
        </p:nvSpPr>
        <p:spPr/>
        <p:txBody>
          <a:bodyPr>
            <a:normAutofit fontScale="77500" lnSpcReduction="20000"/>
          </a:bodyPr>
          <a:lstStyle/>
          <a:p>
            <a:r>
              <a:rPr lang="en-US" dirty="0"/>
              <a:t>Web server is a computer where the web content is stored. Basically web server is used to host the web sites but there exists other web servers also such as gaming, storage, FTP, email etc.</a:t>
            </a:r>
          </a:p>
          <a:p>
            <a:endParaRPr lang="en-US" dirty="0"/>
          </a:p>
          <a:p>
            <a:r>
              <a:rPr lang="en-US" dirty="0"/>
              <a:t>Web site is collection of web pages while web server is a software that respond to the request for web resources.</a:t>
            </a:r>
          </a:p>
          <a:p>
            <a:endParaRPr lang="en-US" dirty="0"/>
          </a:p>
          <a:p>
            <a:r>
              <a:rPr lang="en-US" b="1" dirty="0"/>
              <a:t>Web Server Working</a:t>
            </a:r>
          </a:p>
          <a:p>
            <a:endParaRPr lang="en-US" dirty="0"/>
          </a:p>
          <a:p>
            <a:r>
              <a:rPr lang="en-US" dirty="0"/>
              <a:t>Web server respond to the client request in either of the following two ways:</a:t>
            </a:r>
          </a:p>
          <a:p>
            <a:endParaRPr lang="en-US" dirty="0"/>
          </a:p>
          <a:p>
            <a:r>
              <a:rPr lang="en-US" dirty="0"/>
              <a:t> Sending the file to the client associated with the requested URL.</a:t>
            </a:r>
          </a:p>
          <a:p>
            <a:endParaRPr lang="en-US" dirty="0"/>
          </a:p>
          <a:p>
            <a:r>
              <a:rPr lang="en-US" dirty="0"/>
              <a:t>Generating response by invoking a script and communicating with database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a:p>
        </p:txBody>
      </p:sp>
    </p:spTree>
    <p:extLst>
      <p:ext uri="{BB962C8B-B14F-4D97-AF65-F5344CB8AC3E}">
        <p14:creationId xmlns:p14="http://schemas.microsoft.com/office/powerpoint/2010/main" val="319674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IN" sz="2000" dirty="0">
                <a:solidFill>
                  <a:schemeClr val="accent6">
                    <a:lumMod val="75000"/>
                  </a:schemeClr>
                </a:solidFill>
              </a:rPr>
              <a:t>&lt;html&gt;</a:t>
            </a:r>
          </a:p>
          <a:p>
            <a:pPr marL="0" indent="0">
              <a:buNone/>
            </a:pPr>
            <a:r>
              <a:rPr lang="en-IN" sz="2000" dirty="0">
                <a:solidFill>
                  <a:schemeClr val="accent6">
                    <a:lumMod val="75000"/>
                  </a:schemeClr>
                </a:solidFill>
              </a:rPr>
              <a:t>	&lt;body&gt;</a:t>
            </a:r>
          </a:p>
          <a:p>
            <a:pPr marL="0" indent="0">
              <a:buNone/>
            </a:pPr>
            <a:r>
              <a:rPr lang="en-IN" sz="2000" dirty="0">
                <a:solidFill>
                  <a:schemeClr val="accent6">
                    <a:lumMod val="75000"/>
                  </a:schemeClr>
                </a:solidFill>
              </a:rPr>
              <a:t>		&lt;h2&gt;HTML Image&lt;/h2&gt;</a:t>
            </a:r>
          </a:p>
          <a:p>
            <a:pPr marL="0" indent="0">
              <a:buNone/>
            </a:pPr>
            <a:endParaRPr lang="en-IN" sz="2000" dirty="0">
              <a:solidFill>
                <a:schemeClr val="accent6">
                  <a:lumMod val="75000"/>
                </a:schemeClr>
              </a:solidFill>
            </a:endParaRPr>
          </a:p>
          <a:p>
            <a:pPr marL="2628900" lvl="6" indent="0">
              <a:buNone/>
            </a:pPr>
            <a:r>
              <a:rPr lang="en-IN" sz="2000" dirty="0">
                <a:solidFill>
                  <a:schemeClr val="accent6">
                    <a:lumMod val="75000"/>
                  </a:schemeClr>
                </a:solidFill>
                <a:latin typeface="Cambria" panose="02040503050406030204" pitchFamily="18" charset="0"/>
                <a:ea typeface="Cambria" panose="02040503050406030204" pitchFamily="18" charset="0"/>
              </a:rPr>
              <a:t>&lt;</a:t>
            </a:r>
            <a:r>
              <a:rPr lang="en-IN" sz="2000" dirty="0" err="1">
                <a:solidFill>
                  <a:schemeClr val="accent6">
                    <a:lumMod val="75000"/>
                  </a:schemeClr>
                </a:solidFill>
                <a:latin typeface="Cambria" panose="02040503050406030204" pitchFamily="18" charset="0"/>
                <a:ea typeface="Cambria" panose="02040503050406030204" pitchFamily="18" charset="0"/>
              </a:rPr>
              <a:t>img</a:t>
            </a:r>
            <a:r>
              <a:rPr lang="en-IN" sz="2000" dirty="0">
                <a:solidFill>
                  <a:schemeClr val="accent6">
                    <a:lumMod val="75000"/>
                  </a:schemeClr>
                </a:solidFill>
                <a:latin typeface="Cambria" panose="02040503050406030204" pitchFamily="18" charset="0"/>
                <a:ea typeface="Cambria" panose="02040503050406030204" pitchFamily="18" charset="0"/>
              </a:rPr>
              <a:t> </a:t>
            </a:r>
            <a:r>
              <a:rPr lang="en-IN" sz="2000" dirty="0" err="1">
                <a:solidFill>
                  <a:schemeClr val="accent6">
                    <a:lumMod val="75000"/>
                  </a:schemeClr>
                </a:solidFill>
                <a:latin typeface="Cambria" panose="02040503050406030204" pitchFamily="18" charset="0"/>
                <a:ea typeface="Cambria" panose="02040503050406030204" pitchFamily="18" charset="0"/>
              </a:rPr>
              <a:t>src</a:t>
            </a:r>
            <a:r>
              <a:rPr lang="en-IN" sz="2000" dirty="0">
                <a:solidFill>
                  <a:schemeClr val="accent6">
                    <a:lumMod val="75000"/>
                  </a:schemeClr>
                </a:solidFill>
                <a:latin typeface="Cambria" panose="02040503050406030204" pitchFamily="18" charset="0"/>
                <a:ea typeface="Cambria" panose="02040503050406030204" pitchFamily="18" charset="0"/>
              </a:rPr>
              <a:t>="../images/rose.jpg" alt="rose" width="500" height="333"&gt;&lt;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a:t>
            </a:r>
          </a:p>
          <a:p>
            <a:pPr marL="2628900" lvl="6" indent="0">
              <a:buNone/>
            </a:pPr>
            <a:r>
              <a:rPr lang="en-IN" sz="2000" dirty="0">
                <a:solidFill>
                  <a:schemeClr val="accent6">
                    <a:lumMod val="75000"/>
                  </a:schemeClr>
                </a:solidFill>
                <a:latin typeface="Cambria" panose="02040503050406030204" pitchFamily="18" charset="0"/>
                <a:ea typeface="Cambria" panose="02040503050406030204" pitchFamily="18" charset="0"/>
              </a:rPr>
              <a:t>&lt;</a:t>
            </a:r>
            <a:r>
              <a:rPr lang="en-IN" sz="2000" dirty="0" err="1">
                <a:solidFill>
                  <a:schemeClr val="accent6">
                    <a:lumMod val="75000"/>
                  </a:schemeClr>
                </a:solidFill>
                <a:latin typeface="Cambria" panose="02040503050406030204" pitchFamily="18" charset="0"/>
                <a:ea typeface="Cambria" panose="02040503050406030204" pitchFamily="18" charset="0"/>
              </a:rPr>
              <a:t>img</a:t>
            </a:r>
            <a:r>
              <a:rPr lang="en-IN" sz="2000" dirty="0">
                <a:solidFill>
                  <a:schemeClr val="accent6">
                    <a:lumMod val="75000"/>
                  </a:schemeClr>
                </a:solidFill>
                <a:latin typeface="Cambria" panose="02040503050406030204" pitchFamily="18" charset="0"/>
                <a:ea typeface="Cambria" panose="02040503050406030204" pitchFamily="18" charset="0"/>
              </a:rPr>
              <a:t> </a:t>
            </a:r>
            <a:r>
              <a:rPr lang="en-IN" sz="2000" dirty="0" err="1">
                <a:solidFill>
                  <a:schemeClr val="accent6">
                    <a:lumMod val="75000"/>
                  </a:schemeClr>
                </a:solidFill>
                <a:latin typeface="Cambria" panose="02040503050406030204" pitchFamily="18" charset="0"/>
                <a:ea typeface="Cambria" panose="02040503050406030204" pitchFamily="18" charset="0"/>
              </a:rPr>
              <a:t>src</a:t>
            </a:r>
            <a:r>
              <a:rPr lang="en-IN" sz="2000" dirty="0">
                <a:solidFill>
                  <a:schemeClr val="accent6">
                    <a:lumMod val="75000"/>
                  </a:schemeClr>
                </a:solidFill>
                <a:latin typeface="Cambria" panose="02040503050406030204" pitchFamily="18" charset="0"/>
                <a:ea typeface="Cambria" panose="02040503050406030204" pitchFamily="18" charset="0"/>
              </a:rPr>
              <a:t>="images/rose.jpg" alt="rose" width="500" height="333"&gt;&lt;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a:t>
            </a:r>
          </a:p>
          <a:p>
            <a:pPr marL="2628900" lvl="6" indent="0">
              <a:buNone/>
            </a:pPr>
            <a:r>
              <a:rPr lang="en-IN" sz="2000" dirty="0">
                <a:solidFill>
                  <a:schemeClr val="accent6">
                    <a:lumMod val="75000"/>
                  </a:schemeClr>
                </a:solidFill>
                <a:latin typeface="Cambria" panose="02040503050406030204" pitchFamily="18" charset="0"/>
                <a:ea typeface="Cambria" panose="02040503050406030204" pitchFamily="18" charset="0"/>
              </a:rPr>
              <a:t>&lt;</a:t>
            </a:r>
            <a:r>
              <a:rPr lang="en-IN" sz="2000" dirty="0" err="1">
                <a:solidFill>
                  <a:schemeClr val="accent6">
                    <a:lumMod val="75000"/>
                  </a:schemeClr>
                </a:solidFill>
                <a:latin typeface="Cambria" panose="02040503050406030204" pitchFamily="18" charset="0"/>
                <a:ea typeface="Cambria" panose="02040503050406030204" pitchFamily="18" charset="0"/>
              </a:rPr>
              <a:t>img</a:t>
            </a:r>
            <a:r>
              <a:rPr lang="en-IN" sz="2000" dirty="0">
                <a:solidFill>
                  <a:schemeClr val="accent6">
                    <a:lumMod val="75000"/>
                  </a:schemeClr>
                </a:solidFill>
                <a:latin typeface="Cambria" panose="02040503050406030204" pitchFamily="18" charset="0"/>
                <a:ea typeface="Cambria" panose="02040503050406030204" pitchFamily="18" charset="0"/>
              </a:rPr>
              <a:t> </a:t>
            </a:r>
            <a:r>
              <a:rPr lang="en-IN" sz="2000" dirty="0" err="1">
                <a:solidFill>
                  <a:schemeClr val="accent6">
                    <a:lumMod val="75000"/>
                  </a:schemeClr>
                </a:solidFill>
                <a:latin typeface="Cambria" panose="02040503050406030204" pitchFamily="18" charset="0"/>
                <a:ea typeface="Cambria" panose="02040503050406030204" pitchFamily="18" charset="0"/>
              </a:rPr>
              <a:t>src</a:t>
            </a:r>
            <a:r>
              <a:rPr lang="en-IN" sz="2000" dirty="0">
                <a:solidFill>
                  <a:schemeClr val="accent6">
                    <a:lumMod val="75000"/>
                  </a:schemeClr>
                </a:solidFill>
                <a:latin typeface="Cambria" panose="02040503050406030204" pitchFamily="18" charset="0"/>
                <a:ea typeface="Cambria" panose="02040503050406030204" pitchFamily="18" charset="0"/>
              </a:rPr>
              <a:t>="/images/rose.jpg" alt="rose" width="100" height="333"&gt;&lt;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&gt;&lt;</a:t>
            </a:r>
            <a:r>
              <a:rPr lang="en-IN" sz="2000" dirty="0" err="1">
                <a:solidFill>
                  <a:schemeClr val="accent6">
                    <a:lumMod val="75000"/>
                  </a:schemeClr>
                </a:solidFill>
                <a:latin typeface="Cambria" panose="02040503050406030204" pitchFamily="18" charset="0"/>
                <a:ea typeface="Cambria" panose="02040503050406030204" pitchFamily="18" charset="0"/>
              </a:rPr>
              <a:t>br</a:t>
            </a:r>
            <a:r>
              <a:rPr lang="en-IN" sz="2000" dirty="0">
                <a:solidFill>
                  <a:schemeClr val="accent6">
                    <a:lumMod val="75000"/>
                  </a:schemeClr>
                </a:solidFill>
                <a:latin typeface="Cambria" panose="02040503050406030204" pitchFamily="18" charset="0"/>
                <a:ea typeface="Cambria" panose="02040503050406030204" pitchFamily="18" charset="0"/>
              </a:rPr>
              <a:t>&gt;</a:t>
            </a:r>
          </a:p>
          <a:p>
            <a:pPr marL="2628900" lvl="6" indent="0">
              <a:buNone/>
            </a:pPr>
            <a:r>
              <a:rPr lang="en-IN" sz="2000" dirty="0">
                <a:solidFill>
                  <a:schemeClr val="accent6">
                    <a:lumMod val="75000"/>
                  </a:schemeClr>
                </a:solidFill>
                <a:latin typeface="Cambria" panose="02040503050406030204" pitchFamily="18" charset="0"/>
                <a:ea typeface="Cambria" panose="02040503050406030204" pitchFamily="18" charset="0"/>
              </a:rPr>
              <a:t>&lt;</a:t>
            </a:r>
            <a:r>
              <a:rPr lang="en-IN" sz="2000" dirty="0" err="1">
                <a:solidFill>
                  <a:schemeClr val="accent6">
                    <a:lumMod val="75000"/>
                  </a:schemeClr>
                </a:solidFill>
                <a:latin typeface="Cambria" panose="02040503050406030204" pitchFamily="18" charset="0"/>
                <a:ea typeface="Cambria" panose="02040503050406030204" pitchFamily="18" charset="0"/>
              </a:rPr>
              <a:t>img</a:t>
            </a:r>
            <a:r>
              <a:rPr lang="en-IN" sz="2000" dirty="0">
                <a:solidFill>
                  <a:schemeClr val="accent6">
                    <a:lumMod val="75000"/>
                  </a:schemeClr>
                </a:solidFill>
                <a:latin typeface="Cambria" panose="02040503050406030204" pitchFamily="18" charset="0"/>
                <a:ea typeface="Cambria" panose="02040503050406030204" pitchFamily="18" charset="0"/>
              </a:rPr>
              <a:t> </a:t>
            </a:r>
            <a:r>
              <a:rPr lang="en-IN" sz="2000" dirty="0" err="1">
                <a:solidFill>
                  <a:schemeClr val="accent6">
                    <a:lumMod val="75000"/>
                  </a:schemeClr>
                </a:solidFill>
                <a:latin typeface="Cambria" panose="02040503050406030204" pitchFamily="18" charset="0"/>
                <a:ea typeface="Cambria" panose="02040503050406030204" pitchFamily="18" charset="0"/>
              </a:rPr>
              <a:t>src</a:t>
            </a:r>
            <a:r>
              <a:rPr lang="en-IN" sz="2000" dirty="0">
                <a:solidFill>
                  <a:schemeClr val="accent6">
                    <a:lumMod val="75000"/>
                  </a:schemeClr>
                </a:solidFill>
                <a:latin typeface="Cambria" panose="02040503050406030204" pitchFamily="18" charset="0"/>
                <a:ea typeface="Cambria" panose="02040503050406030204" pitchFamily="18" charset="0"/>
              </a:rPr>
              <a:t>="" alt="rose" width="500" height="333"&gt;</a:t>
            </a:r>
          </a:p>
          <a:p>
            <a:pPr marL="0" indent="0">
              <a:buNone/>
            </a:pPr>
            <a:endParaRPr lang="en-IN" sz="2000" dirty="0">
              <a:solidFill>
                <a:schemeClr val="accent6">
                  <a:lumMod val="75000"/>
                </a:schemeClr>
              </a:solidFill>
            </a:endParaRPr>
          </a:p>
          <a:p>
            <a:pPr marL="0" indent="0">
              <a:buNone/>
            </a:pPr>
            <a:r>
              <a:rPr lang="en-IN" sz="2000" dirty="0">
                <a:solidFill>
                  <a:schemeClr val="accent6">
                    <a:lumMod val="75000"/>
                  </a:schemeClr>
                </a:solidFill>
              </a:rPr>
              <a:t>	&lt;/body&gt;</a:t>
            </a:r>
          </a:p>
          <a:p>
            <a:pPr marL="0" indent="0">
              <a:buNone/>
            </a:pPr>
            <a:r>
              <a:rPr lang="en-IN" sz="2000" dirty="0">
                <a:solidFill>
                  <a:schemeClr val="accent6">
                    <a:lumMod val="75000"/>
                  </a:schemeClr>
                </a:solidFill>
              </a:rPr>
              <a:t>&lt;/html&gt;</a:t>
            </a:r>
          </a:p>
          <a:p>
            <a:endParaRPr lang="en-US" sz="2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90</a:t>
            </a:fld>
            <a:endParaRPr lang="en-IN" dirty="0"/>
          </a:p>
        </p:txBody>
      </p:sp>
    </p:spTree>
    <p:extLst>
      <p:ext uri="{BB962C8B-B14F-4D97-AF65-F5344CB8AC3E}">
        <p14:creationId xmlns:p14="http://schemas.microsoft.com/office/powerpoint/2010/main" val="3297616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3" name="Content Placeholder 2"/>
          <p:cNvSpPr>
            <a:spLocks noGrp="1"/>
          </p:cNvSpPr>
          <p:nvPr>
            <p:ph idx="1"/>
          </p:nvPr>
        </p:nvSpPr>
        <p:spPr/>
        <p:txBody>
          <a:bodyPr/>
          <a:lstStyle/>
          <a:p>
            <a:r>
              <a:rPr lang="en-US" dirty="0"/>
              <a:t>Using HTML we can form Lists, which can be numbered or just bulleted.</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graphicFrame>
        <p:nvGraphicFramePr>
          <p:cNvPr id="5" name="Diagram 4"/>
          <p:cNvGraphicFramePr/>
          <p:nvPr>
            <p:extLst>
              <p:ext uri="{D42A27DB-BD31-4B8C-83A1-F6EECF244321}">
                <p14:modId xmlns:p14="http://schemas.microsoft.com/office/powerpoint/2010/main" val="1283520440"/>
              </p:ext>
            </p:extLst>
          </p:nvPr>
        </p:nvGraphicFramePr>
        <p:xfrm>
          <a:off x="3547035" y="1721590"/>
          <a:ext cx="8128000" cy="3415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508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UNORDERED 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unordered list starts with the &lt;</a:t>
            </a:r>
            <a:r>
              <a:rPr lang="en-US" dirty="0" err="1"/>
              <a:t>ul</a:t>
            </a:r>
            <a:r>
              <a:rPr lang="en-US" dirty="0"/>
              <a:t>&gt; tag. Each list item starts with the &lt;li&gt; tag.</a:t>
            </a:r>
          </a:p>
          <a:p>
            <a:r>
              <a:rPr lang="en-US" dirty="0"/>
              <a:t>The list items will be marked with bullets (small black circles) by default.</a:t>
            </a:r>
          </a:p>
          <a:p>
            <a:r>
              <a:rPr lang="en-US" dirty="0"/>
              <a:t>The CSS list-style-type property is used to define the style of the list item marker.</a:t>
            </a:r>
          </a:p>
          <a:p>
            <a:pPr marL="0" lvl="0" indent="0" algn="l">
              <a:lnSpc>
                <a:spcPct val="100000"/>
              </a:lnSpc>
              <a:buClrTx/>
              <a:buNone/>
            </a:pPr>
            <a:r>
              <a:rPr lang="en-IN" sz="1800" dirty="0">
                <a:solidFill>
                  <a:schemeClr val="accent6">
                    <a:lumMod val="75000"/>
                  </a:schemeClr>
                </a:solidFill>
                <a:latin typeface="Corbel" panose="020B0503020204020204"/>
                <a:ea typeface="+mn-ea"/>
              </a:rPr>
              <a:t>&lt;!DOCTYPE html&gt;</a:t>
            </a:r>
          </a:p>
          <a:p>
            <a:pPr marL="0" lvl="0" indent="0" algn="l">
              <a:lnSpc>
                <a:spcPct val="100000"/>
              </a:lnSpc>
              <a:buClrTx/>
              <a:buNone/>
            </a:pPr>
            <a:r>
              <a:rPr lang="en-IN" sz="1800" dirty="0">
                <a:solidFill>
                  <a:schemeClr val="accent6">
                    <a:lumMod val="75000"/>
                  </a:schemeClr>
                </a:solidFill>
                <a:latin typeface="Corbel" panose="020B0503020204020204"/>
                <a:ea typeface="+mn-ea"/>
              </a:rPr>
              <a:t>&lt;html&gt;</a:t>
            </a:r>
          </a:p>
          <a:p>
            <a:pPr marL="0" lvl="0" indent="0" algn="l">
              <a:lnSpc>
                <a:spcPct val="100000"/>
              </a:lnSpc>
              <a:buClrTx/>
              <a:buNone/>
            </a:pPr>
            <a:r>
              <a:rPr lang="en-IN" sz="1800" dirty="0">
                <a:solidFill>
                  <a:schemeClr val="accent6">
                    <a:lumMod val="75000"/>
                  </a:schemeClr>
                </a:solidFill>
                <a:latin typeface="Corbel" panose="020B0503020204020204"/>
                <a:ea typeface="+mn-ea"/>
              </a:rPr>
              <a:t>	&lt;body&gt;</a:t>
            </a:r>
          </a:p>
          <a:p>
            <a:pPr marL="0" lvl="0" indent="0" algn="l">
              <a:lnSpc>
                <a:spcPct val="100000"/>
              </a:lnSpc>
              <a:buClrTx/>
              <a:buNone/>
            </a:pPr>
            <a:r>
              <a:rPr lang="en-IN" sz="1800" dirty="0">
                <a:solidFill>
                  <a:schemeClr val="accent6">
                    <a:lumMod val="75000"/>
                  </a:schemeClr>
                </a:solidFill>
                <a:latin typeface="Corbel" panose="020B0503020204020204"/>
                <a:ea typeface="+mn-ea"/>
              </a:rPr>
              <a:t>		&lt;h2&gt;An unordered HTML list&lt;/h2&gt;</a:t>
            </a:r>
          </a:p>
          <a:p>
            <a:pPr marL="0" lvl="0" indent="0" algn="l">
              <a:lnSpc>
                <a:spcPct val="100000"/>
              </a:lnSpc>
              <a:buClrTx/>
              <a:buNone/>
            </a:pPr>
            <a:endParaRPr lang="en-IN" sz="1800" dirty="0">
              <a:solidFill>
                <a:schemeClr val="accent6">
                  <a:lumMod val="75000"/>
                </a:schemeClr>
              </a:solidFill>
              <a:latin typeface="Corbel" panose="020B0503020204020204"/>
              <a:ea typeface="+mn-ea"/>
            </a:endParaRPr>
          </a:p>
          <a:p>
            <a:pPr marL="1828800" lvl="4" indent="0" algn="l">
              <a:lnSpc>
                <a:spcPct val="100000"/>
              </a:lnSpc>
              <a:buClrTx/>
              <a:buNone/>
            </a:pPr>
            <a:r>
              <a:rPr lang="en-IN" sz="1800" dirty="0">
                <a:solidFill>
                  <a:schemeClr val="accent6">
                    <a:lumMod val="75000"/>
                  </a:schemeClr>
                </a:solidFill>
                <a:latin typeface="Corbel" panose="020B0503020204020204"/>
                <a:ea typeface="+mn-ea"/>
              </a:rPr>
              <a:t>&lt;</a:t>
            </a:r>
            <a:r>
              <a:rPr lang="en-IN" sz="1800" dirty="0" err="1">
                <a:solidFill>
                  <a:schemeClr val="accent6">
                    <a:lumMod val="75000"/>
                  </a:schemeClr>
                </a:solidFill>
                <a:latin typeface="Corbel" panose="020B0503020204020204"/>
                <a:ea typeface="+mn-ea"/>
              </a:rPr>
              <a:t>ul</a:t>
            </a:r>
            <a:r>
              <a:rPr lang="en-IN" sz="1800" dirty="0">
                <a:solidFill>
                  <a:schemeClr val="accent6">
                    <a:lumMod val="75000"/>
                  </a:schemeClr>
                </a:solidFill>
                <a:latin typeface="Corbel" panose="020B0503020204020204"/>
                <a:ea typeface="+mn-ea"/>
              </a:rPr>
              <a:t>&gt;</a:t>
            </a:r>
          </a:p>
          <a:p>
            <a:pPr marL="1828800" lvl="4" indent="0" algn="l">
              <a:lnSpc>
                <a:spcPct val="100000"/>
              </a:lnSpc>
              <a:buClrTx/>
              <a:buNone/>
            </a:pPr>
            <a:r>
              <a:rPr lang="en-IN" sz="1800" dirty="0">
                <a:solidFill>
                  <a:schemeClr val="accent6">
                    <a:lumMod val="75000"/>
                  </a:schemeClr>
                </a:solidFill>
                <a:latin typeface="Corbel" panose="020B0503020204020204"/>
                <a:ea typeface="+mn-ea"/>
              </a:rPr>
              <a:t>  &lt;li&gt;Coffee&lt;/li&gt;</a:t>
            </a:r>
          </a:p>
          <a:p>
            <a:pPr marL="1828800" lvl="4" indent="0" algn="l">
              <a:lnSpc>
                <a:spcPct val="100000"/>
              </a:lnSpc>
              <a:buClrTx/>
              <a:buNone/>
            </a:pPr>
            <a:r>
              <a:rPr lang="en-IN" sz="1800" dirty="0">
                <a:solidFill>
                  <a:schemeClr val="accent6">
                    <a:lumMod val="75000"/>
                  </a:schemeClr>
                </a:solidFill>
                <a:latin typeface="Corbel" panose="020B0503020204020204"/>
                <a:ea typeface="+mn-ea"/>
              </a:rPr>
              <a:t>  &lt;li&gt;Tea&lt;/li&gt;</a:t>
            </a:r>
          </a:p>
          <a:p>
            <a:pPr marL="1828800" lvl="4" indent="0" algn="l">
              <a:lnSpc>
                <a:spcPct val="100000"/>
              </a:lnSpc>
              <a:buClrTx/>
              <a:buNone/>
            </a:pPr>
            <a:r>
              <a:rPr lang="en-IN" sz="1800" dirty="0">
                <a:solidFill>
                  <a:schemeClr val="accent6">
                    <a:lumMod val="75000"/>
                  </a:schemeClr>
                </a:solidFill>
                <a:latin typeface="Corbel" panose="020B0503020204020204"/>
                <a:ea typeface="+mn-ea"/>
              </a:rPr>
              <a:t>  &lt;li&gt;Milk&lt;/li&gt;</a:t>
            </a:r>
          </a:p>
          <a:p>
            <a:pPr marL="1828800" lvl="4" indent="0" algn="l">
              <a:lnSpc>
                <a:spcPct val="100000"/>
              </a:lnSpc>
              <a:buClrTx/>
              <a:buNone/>
            </a:pPr>
            <a:r>
              <a:rPr lang="en-IN" sz="1800" dirty="0">
                <a:solidFill>
                  <a:schemeClr val="accent6">
                    <a:lumMod val="75000"/>
                  </a:schemeClr>
                </a:solidFill>
                <a:latin typeface="Corbel" panose="020B0503020204020204"/>
                <a:ea typeface="+mn-ea"/>
              </a:rPr>
              <a:t>&lt;/</a:t>
            </a:r>
            <a:r>
              <a:rPr lang="en-IN" sz="1800" dirty="0" err="1">
                <a:solidFill>
                  <a:schemeClr val="accent6">
                    <a:lumMod val="75000"/>
                  </a:schemeClr>
                </a:solidFill>
                <a:latin typeface="Corbel" panose="020B0503020204020204"/>
                <a:ea typeface="+mn-ea"/>
              </a:rPr>
              <a:t>ul</a:t>
            </a:r>
            <a:r>
              <a:rPr lang="en-IN" sz="1800" dirty="0">
                <a:solidFill>
                  <a:schemeClr val="accent6">
                    <a:lumMod val="75000"/>
                  </a:schemeClr>
                </a:solidFill>
                <a:latin typeface="Corbel" panose="020B0503020204020204"/>
                <a:ea typeface="+mn-ea"/>
              </a:rPr>
              <a:t>&gt;  </a:t>
            </a:r>
          </a:p>
          <a:p>
            <a:pPr marL="0" lvl="0" indent="0" algn="l">
              <a:lnSpc>
                <a:spcPct val="100000"/>
              </a:lnSpc>
              <a:buClrTx/>
              <a:buNone/>
            </a:pPr>
            <a:endParaRPr lang="en-IN" sz="1800" dirty="0">
              <a:solidFill>
                <a:schemeClr val="accent6">
                  <a:lumMod val="75000"/>
                </a:schemeClr>
              </a:solidFill>
              <a:latin typeface="Corbel" panose="020B0503020204020204"/>
              <a:ea typeface="+mn-ea"/>
            </a:endParaRPr>
          </a:p>
          <a:p>
            <a:pPr marL="0" lvl="0" indent="0" algn="l">
              <a:lnSpc>
                <a:spcPct val="100000"/>
              </a:lnSpc>
              <a:buClrTx/>
              <a:buNone/>
            </a:pPr>
            <a:r>
              <a:rPr lang="en-IN" sz="1800" dirty="0">
                <a:solidFill>
                  <a:schemeClr val="accent6">
                    <a:lumMod val="75000"/>
                  </a:schemeClr>
                </a:solidFill>
                <a:latin typeface="Corbel" panose="020B0503020204020204"/>
                <a:ea typeface="+mn-ea"/>
              </a:rPr>
              <a:t>	&lt;/body&gt;</a:t>
            </a:r>
          </a:p>
          <a:p>
            <a:pPr marL="0" lvl="0" indent="0" algn="l">
              <a:lnSpc>
                <a:spcPct val="100000"/>
              </a:lnSpc>
              <a:buClrTx/>
              <a:buNone/>
            </a:pPr>
            <a:r>
              <a:rPr lang="en-IN" sz="1800" dirty="0">
                <a:solidFill>
                  <a:schemeClr val="accent6">
                    <a:lumMod val="75000"/>
                  </a:schemeClr>
                </a:solidFill>
                <a:latin typeface="Corbel" panose="020B0503020204020204"/>
                <a:ea typeface="+mn-ea"/>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pic>
        <p:nvPicPr>
          <p:cNvPr id="5" name="Content Placeholder 3"/>
          <p:cNvPicPr>
            <a:picLocks noChangeAspect="1"/>
          </p:cNvPicPr>
          <p:nvPr/>
        </p:nvPicPr>
        <p:blipFill>
          <a:blip r:embed="rId2"/>
          <a:stretch>
            <a:fillRect/>
          </a:stretch>
        </p:blipFill>
        <p:spPr>
          <a:xfrm>
            <a:off x="7460255" y="4085205"/>
            <a:ext cx="3687643" cy="2636270"/>
          </a:xfrm>
          <a:prstGeom prst="rect">
            <a:avLst/>
          </a:prstGeom>
        </p:spPr>
      </p:pic>
    </p:spTree>
    <p:extLst>
      <p:ext uri="{BB962C8B-B14F-4D97-AF65-F5344CB8AC3E}">
        <p14:creationId xmlns:p14="http://schemas.microsoft.com/office/powerpoint/2010/main" val="212752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IN" sz="2200" dirty="0">
                <a:solidFill>
                  <a:schemeClr val="accent6">
                    <a:lumMod val="75000"/>
                  </a:schemeClr>
                </a:solidFill>
              </a:rPr>
              <a:t>&lt;!DOCTYPE html&gt;</a:t>
            </a:r>
          </a:p>
          <a:p>
            <a:pPr marL="0" indent="0">
              <a:buNone/>
            </a:pPr>
            <a:r>
              <a:rPr lang="en-IN" sz="2200" dirty="0">
                <a:solidFill>
                  <a:schemeClr val="accent6">
                    <a:lumMod val="75000"/>
                  </a:schemeClr>
                </a:solidFill>
              </a:rPr>
              <a:t>&lt;html&gt;</a:t>
            </a:r>
          </a:p>
          <a:p>
            <a:pPr marL="0" indent="0">
              <a:buNone/>
            </a:pPr>
            <a:r>
              <a:rPr lang="en-IN" sz="2200" dirty="0">
                <a:solidFill>
                  <a:schemeClr val="accent6">
                    <a:lumMod val="75000"/>
                  </a:schemeClr>
                </a:solidFill>
              </a:rPr>
              <a:t>	&lt;body&gt;</a:t>
            </a:r>
          </a:p>
          <a:p>
            <a:pPr marL="0" indent="0">
              <a:buNone/>
            </a:pPr>
            <a:r>
              <a:rPr lang="en-IN" sz="2200" dirty="0">
                <a:solidFill>
                  <a:schemeClr val="accent6">
                    <a:lumMod val="75000"/>
                  </a:schemeClr>
                </a:solidFill>
              </a:rPr>
              <a:t>		&lt;h2&gt;An unordered HTML list&lt;/h2&gt;</a:t>
            </a:r>
          </a:p>
          <a:p>
            <a:pPr marL="0" indent="0">
              <a:buNone/>
            </a:pPr>
            <a:endParaRPr lang="en-IN" sz="2200" dirty="0">
              <a:solidFill>
                <a:schemeClr val="accent6">
                  <a:lumMod val="75000"/>
                </a:schemeClr>
              </a:solidFill>
            </a:endParaRPr>
          </a:p>
          <a:p>
            <a:pPr marL="1828800" lvl="4" indent="0">
              <a:buNone/>
            </a:pPr>
            <a:r>
              <a:rPr lang="en-IN" sz="2200" dirty="0">
                <a:solidFill>
                  <a:schemeClr val="accent6">
                    <a:lumMod val="75000"/>
                  </a:schemeClr>
                </a:solidFill>
              </a:rPr>
              <a:t>&lt;</a:t>
            </a:r>
            <a:r>
              <a:rPr lang="en-IN" sz="2200" dirty="0" err="1">
                <a:solidFill>
                  <a:schemeClr val="accent6">
                    <a:lumMod val="75000"/>
                  </a:schemeClr>
                </a:solidFill>
              </a:rPr>
              <a:t>ul</a:t>
            </a:r>
            <a:r>
              <a:rPr lang="en-IN" sz="2200" dirty="0">
                <a:solidFill>
                  <a:schemeClr val="accent6">
                    <a:lumMod val="75000"/>
                  </a:schemeClr>
                </a:solidFill>
              </a:rPr>
              <a:t> style="</a:t>
            </a:r>
            <a:r>
              <a:rPr lang="en-IN" sz="2200" dirty="0" err="1">
                <a:solidFill>
                  <a:schemeClr val="accent6">
                    <a:lumMod val="75000"/>
                  </a:schemeClr>
                </a:solidFill>
              </a:rPr>
              <a:t>list-style-type:disc</a:t>
            </a:r>
            <a:r>
              <a:rPr lang="en-IN" sz="2200" dirty="0">
                <a:solidFill>
                  <a:schemeClr val="accent6">
                    <a:lumMod val="75000"/>
                  </a:schemeClr>
                </a:solidFill>
              </a:rPr>
              <a:t>;"&gt;</a:t>
            </a:r>
          </a:p>
          <a:p>
            <a:pPr marL="1828800" lvl="4" indent="0">
              <a:buNone/>
            </a:pPr>
            <a:r>
              <a:rPr lang="en-IN" sz="2200" dirty="0">
                <a:solidFill>
                  <a:schemeClr val="accent6">
                    <a:lumMod val="75000"/>
                  </a:schemeClr>
                </a:solidFill>
              </a:rPr>
              <a:t>  &lt;li&gt;Coffee&lt;/li&gt;</a:t>
            </a:r>
          </a:p>
          <a:p>
            <a:pPr marL="1828800" lvl="4" indent="0">
              <a:buNone/>
            </a:pPr>
            <a:r>
              <a:rPr lang="en-IN" sz="2200" dirty="0">
                <a:solidFill>
                  <a:schemeClr val="accent6">
                    <a:lumMod val="75000"/>
                  </a:schemeClr>
                </a:solidFill>
              </a:rPr>
              <a:t>  &lt;li&gt;Tea&lt;/li&gt;</a:t>
            </a:r>
          </a:p>
          <a:p>
            <a:pPr marL="1828800" lvl="4" indent="0">
              <a:buNone/>
            </a:pPr>
            <a:r>
              <a:rPr lang="en-IN" sz="2200" dirty="0">
                <a:solidFill>
                  <a:schemeClr val="accent6">
                    <a:lumMod val="75000"/>
                  </a:schemeClr>
                </a:solidFill>
              </a:rPr>
              <a:t>  &lt;li&gt;Milk&lt;/li&gt;</a:t>
            </a:r>
          </a:p>
          <a:p>
            <a:pPr marL="1828800" lvl="4" indent="0">
              <a:buNone/>
            </a:pPr>
            <a:r>
              <a:rPr lang="en-IN" sz="2200" dirty="0">
                <a:solidFill>
                  <a:schemeClr val="accent6">
                    <a:lumMod val="75000"/>
                  </a:schemeClr>
                </a:solidFill>
              </a:rPr>
              <a:t>&lt;/</a:t>
            </a:r>
            <a:r>
              <a:rPr lang="en-IN" sz="2200" dirty="0" err="1">
                <a:solidFill>
                  <a:schemeClr val="accent6">
                    <a:lumMod val="75000"/>
                  </a:schemeClr>
                </a:solidFill>
              </a:rPr>
              <a:t>ul</a:t>
            </a:r>
            <a:r>
              <a:rPr lang="en-IN" sz="2200" dirty="0">
                <a:solidFill>
                  <a:schemeClr val="accent6">
                    <a:lumMod val="75000"/>
                  </a:schemeClr>
                </a:solidFill>
              </a:rPr>
              <a:t>&gt;  </a:t>
            </a:r>
          </a:p>
          <a:p>
            <a:pPr marL="0" indent="0">
              <a:buNone/>
            </a:pPr>
            <a:endParaRPr lang="en-IN" sz="2200" dirty="0">
              <a:solidFill>
                <a:schemeClr val="accent6">
                  <a:lumMod val="75000"/>
                </a:schemeClr>
              </a:solidFill>
            </a:endParaRPr>
          </a:p>
          <a:p>
            <a:pPr marL="0" indent="0">
              <a:buNone/>
            </a:pPr>
            <a:r>
              <a:rPr lang="en-IN" sz="2200" dirty="0">
                <a:solidFill>
                  <a:schemeClr val="accent6">
                    <a:lumMod val="75000"/>
                  </a:schemeClr>
                </a:solidFill>
              </a:rPr>
              <a:t>	&lt;/body&gt;</a:t>
            </a:r>
          </a:p>
          <a:p>
            <a:pPr marL="0" indent="0">
              <a:buNone/>
            </a:pPr>
            <a:r>
              <a:rPr lang="en-IN" sz="2200" dirty="0">
                <a:solidFill>
                  <a:schemeClr val="accent6">
                    <a:lumMod val="75000"/>
                  </a:schemeClr>
                </a:solidFill>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93</a:t>
            </a:fld>
            <a:endParaRPr lang="en-IN" dirty="0"/>
          </a:p>
        </p:txBody>
      </p:sp>
    </p:spTree>
    <p:extLst>
      <p:ext uri="{BB962C8B-B14F-4D97-AF65-F5344CB8AC3E}">
        <p14:creationId xmlns:p14="http://schemas.microsoft.com/office/powerpoint/2010/main" val="28032823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Ordered HTML List</a:t>
            </a:r>
            <a:br>
              <a:rPr lang="en-IN" b="1" dirty="0"/>
            </a:br>
            <a:endParaRPr lang="en-US" dirty="0"/>
          </a:p>
        </p:txBody>
      </p:sp>
      <p:sp>
        <p:nvSpPr>
          <p:cNvPr id="3" name="Content Placeholder 2"/>
          <p:cNvSpPr>
            <a:spLocks noGrp="1"/>
          </p:cNvSpPr>
          <p:nvPr>
            <p:ph idx="1"/>
          </p:nvPr>
        </p:nvSpPr>
        <p:spPr/>
        <p:txBody>
          <a:bodyPr/>
          <a:lstStyle/>
          <a:p>
            <a:r>
              <a:rPr lang="en-US" dirty="0"/>
              <a:t>An ordered list starts with the &lt;</a:t>
            </a:r>
            <a:r>
              <a:rPr lang="en-US" dirty="0" err="1"/>
              <a:t>ol</a:t>
            </a:r>
            <a:r>
              <a:rPr lang="en-US" dirty="0"/>
              <a:t>&gt; tag. Each list item starts with the &lt;li&gt; tag.</a:t>
            </a:r>
          </a:p>
          <a:p>
            <a:r>
              <a:rPr lang="en-US" dirty="0"/>
              <a:t>The list items will be marked with  numbers by default</a:t>
            </a:r>
            <a:r>
              <a:rPr lang="en-IN" dirty="0"/>
              <a:t>.</a:t>
            </a:r>
            <a:r>
              <a:rPr lang="en-US" dirty="0"/>
              <a:t>The type attribute of the &lt;</a:t>
            </a:r>
            <a:r>
              <a:rPr lang="en-US" dirty="0" err="1"/>
              <a:t>ol</a:t>
            </a:r>
            <a:r>
              <a:rPr lang="en-US" dirty="0"/>
              <a:t>&gt; tag,  defines the type of the list item marker.</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94</a:t>
            </a:fld>
            <a:endParaRPr lang="en-IN" dirty="0"/>
          </a:p>
        </p:txBody>
      </p:sp>
      <p:pic>
        <p:nvPicPr>
          <p:cNvPr id="5" name="Picture 4"/>
          <p:cNvPicPr>
            <a:picLocks noChangeAspect="1"/>
          </p:cNvPicPr>
          <p:nvPr/>
        </p:nvPicPr>
        <p:blipFill>
          <a:blip r:embed="rId2"/>
          <a:stretch>
            <a:fillRect/>
          </a:stretch>
        </p:blipFill>
        <p:spPr>
          <a:xfrm>
            <a:off x="4044311" y="3231568"/>
            <a:ext cx="5041261" cy="3009018"/>
          </a:xfrm>
          <a:prstGeom prst="rect">
            <a:avLst/>
          </a:prstGeom>
        </p:spPr>
      </p:pic>
    </p:spTree>
    <p:extLst>
      <p:ext uri="{BB962C8B-B14F-4D97-AF65-F5344CB8AC3E}">
        <p14:creationId xmlns:p14="http://schemas.microsoft.com/office/powerpoint/2010/main" val="80811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IN" sz="2000" dirty="0">
                <a:solidFill>
                  <a:schemeClr val="accent6">
                    <a:lumMod val="75000"/>
                  </a:schemeClr>
                </a:solidFill>
              </a:rPr>
              <a:t>&lt;!DOCTYPE html&gt;</a:t>
            </a:r>
          </a:p>
          <a:p>
            <a:pPr marL="0" indent="0">
              <a:buNone/>
            </a:pPr>
            <a:r>
              <a:rPr lang="en-IN" sz="2000" dirty="0">
                <a:solidFill>
                  <a:schemeClr val="accent6">
                    <a:lumMod val="75000"/>
                  </a:schemeClr>
                </a:solidFill>
              </a:rPr>
              <a:t>&lt;html&gt;</a:t>
            </a:r>
          </a:p>
          <a:p>
            <a:pPr marL="0" indent="0">
              <a:buNone/>
            </a:pPr>
            <a:r>
              <a:rPr lang="en-IN" sz="2000" dirty="0">
                <a:solidFill>
                  <a:schemeClr val="accent6">
                    <a:lumMod val="75000"/>
                  </a:schemeClr>
                </a:solidFill>
              </a:rPr>
              <a:t>	&lt;body&gt;</a:t>
            </a:r>
          </a:p>
          <a:p>
            <a:pPr marL="0" indent="0">
              <a:buNone/>
            </a:pPr>
            <a:r>
              <a:rPr lang="en-IN" sz="2000" dirty="0">
                <a:solidFill>
                  <a:schemeClr val="accent6">
                    <a:lumMod val="75000"/>
                  </a:schemeClr>
                </a:solidFill>
              </a:rPr>
              <a:t>		&lt;h2&gt;An ordered HTML list&lt;/h2&gt;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&lt;</a:t>
            </a:r>
            <a:r>
              <a:rPr lang="en-IN" sz="2000" dirty="0" err="1">
                <a:solidFill>
                  <a:schemeClr val="accent6">
                    <a:lumMod val="75000"/>
                  </a:schemeClr>
                </a:solidFill>
                <a:latin typeface="Cambria" panose="02040503050406030204" pitchFamily="18" charset="0"/>
                <a:ea typeface="Cambria" panose="02040503050406030204" pitchFamily="18" charset="0"/>
              </a:rPr>
              <a:t>ol</a:t>
            </a:r>
            <a:r>
              <a:rPr lang="en-IN" sz="2000" dirty="0">
                <a:solidFill>
                  <a:schemeClr val="accent6">
                    <a:lumMod val="75000"/>
                  </a:schemeClr>
                </a:solidFill>
                <a:latin typeface="Cambria" panose="02040503050406030204" pitchFamily="18" charset="0"/>
                <a:ea typeface="Cambria" panose="02040503050406030204" pitchFamily="18" charset="0"/>
              </a:rPr>
              <a:t>&gt;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  &lt;li&gt;Coffee&lt;/li&gt;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  &lt;li&gt;Tea&lt;/li&gt;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  &lt;li&gt;Milk&lt;/li&gt;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&lt;/</a:t>
            </a:r>
            <a:r>
              <a:rPr lang="en-IN" sz="2000" dirty="0" err="1">
                <a:solidFill>
                  <a:schemeClr val="accent6">
                    <a:lumMod val="75000"/>
                  </a:schemeClr>
                </a:solidFill>
                <a:latin typeface="Cambria" panose="02040503050406030204" pitchFamily="18" charset="0"/>
                <a:ea typeface="Cambria" panose="02040503050406030204" pitchFamily="18" charset="0"/>
              </a:rPr>
              <a:t>ol</a:t>
            </a:r>
            <a:r>
              <a:rPr lang="en-IN" sz="2000" dirty="0">
                <a:solidFill>
                  <a:schemeClr val="accent6">
                    <a:lumMod val="75000"/>
                  </a:schemeClr>
                </a:solidFill>
                <a:latin typeface="Cambria" panose="02040503050406030204" pitchFamily="18" charset="0"/>
                <a:ea typeface="Cambria" panose="02040503050406030204" pitchFamily="18" charset="0"/>
              </a:rPr>
              <a:t>&gt;  </a:t>
            </a:r>
          </a:p>
          <a:p>
            <a:pPr marL="0" indent="0">
              <a:buNone/>
            </a:pPr>
            <a:r>
              <a:rPr lang="en-IN" sz="2000" dirty="0">
                <a:solidFill>
                  <a:schemeClr val="accent6">
                    <a:lumMod val="75000"/>
                  </a:schemeClr>
                </a:solidFill>
              </a:rPr>
              <a:t>	&lt;/body&gt;</a:t>
            </a:r>
          </a:p>
          <a:p>
            <a:pPr marL="0" indent="0">
              <a:buNone/>
            </a:pPr>
            <a:r>
              <a:rPr lang="en-IN" sz="2000" dirty="0">
                <a:solidFill>
                  <a:schemeClr val="accent6">
                    <a:lumMod val="75000"/>
                  </a:schemeClr>
                </a:solidFill>
              </a:rPr>
              <a:t>&lt;/html&gt;</a:t>
            </a:r>
          </a:p>
          <a:p>
            <a:endParaRPr lang="en-US" sz="2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95</a:t>
            </a:fld>
            <a:endParaRPr lang="en-IN" dirty="0"/>
          </a:p>
        </p:txBody>
      </p:sp>
    </p:spTree>
    <p:extLst>
      <p:ext uri="{BB962C8B-B14F-4D97-AF65-F5344CB8AC3E}">
        <p14:creationId xmlns:p14="http://schemas.microsoft.com/office/powerpoint/2010/main" val="33771939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IN" sz="2000" dirty="0">
                <a:solidFill>
                  <a:schemeClr val="accent6">
                    <a:lumMod val="75000"/>
                  </a:schemeClr>
                </a:solidFill>
              </a:rPr>
              <a:t>&lt;!DOCTYPE html&gt;</a:t>
            </a:r>
          </a:p>
          <a:p>
            <a:pPr marL="0" indent="0">
              <a:buNone/>
            </a:pPr>
            <a:r>
              <a:rPr lang="en-IN" sz="2000" dirty="0">
                <a:solidFill>
                  <a:schemeClr val="accent6">
                    <a:lumMod val="75000"/>
                  </a:schemeClr>
                </a:solidFill>
              </a:rPr>
              <a:t>&lt;html&gt;</a:t>
            </a:r>
          </a:p>
          <a:p>
            <a:pPr marL="0" indent="0">
              <a:buNone/>
            </a:pPr>
            <a:r>
              <a:rPr lang="en-IN" sz="2000" dirty="0">
                <a:solidFill>
                  <a:schemeClr val="accent6">
                    <a:lumMod val="75000"/>
                  </a:schemeClr>
                </a:solidFill>
              </a:rPr>
              <a:t>	&lt;body&gt;</a:t>
            </a:r>
          </a:p>
          <a:p>
            <a:pPr marL="0" indent="0">
              <a:buNone/>
            </a:pPr>
            <a:r>
              <a:rPr lang="en-IN" sz="2000" dirty="0">
                <a:solidFill>
                  <a:schemeClr val="accent6">
                    <a:lumMod val="75000"/>
                  </a:schemeClr>
                </a:solidFill>
              </a:rPr>
              <a:t>		&lt;h2&gt;An ordered HTML list&lt;/h2&gt;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&lt;</a:t>
            </a:r>
            <a:r>
              <a:rPr lang="en-IN" sz="2000" dirty="0" err="1">
                <a:solidFill>
                  <a:schemeClr val="accent6">
                    <a:lumMod val="75000"/>
                  </a:schemeClr>
                </a:solidFill>
                <a:latin typeface="Cambria" panose="02040503050406030204" pitchFamily="18" charset="0"/>
                <a:ea typeface="Cambria" panose="02040503050406030204" pitchFamily="18" charset="0"/>
              </a:rPr>
              <a:t>ol</a:t>
            </a:r>
            <a:r>
              <a:rPr lang="en-IN" sz="2000" dirty="0">
                <a:solidFill>
                  <a:schemeClr val="accent6">
                    <a:lumMod val="75000"/>
                  </a:schemeClr>
                </a:solidFill>
                <a:latin typeface="Cambria" panose="02040503050406030204" pitchFamily="18" charset="0"/>
                <a:ea typeface="Cambria" panose="02040503050406030204" pitchFamily="18" charset="0"/>
              </a:rPr>
              <a:t> type="1"&gt;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  &lt;li&gt;Coffee&lt;/li&gt;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  &lt;li&gt;Tea&lt;/li&gt;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  &lt;li&gt;Milk&lt;/li&gt;</a:t>
            </a:r>
          </a:p>
          <a:p>
            <a:pPr marL="2171700" lvl="5" indent="0">
              <a:buNone/>
            </a:pPr>
            <a:r>
              <a:rPr lang="en-IN" sz="2000" dirty="0">
                <a:solidFill>
                  <a:schemeClr val="accent6">
                    <a:lumMod val="75000"/>
                  </a:schemeClr>
                </a:solidFill>
                <a:latin typeface="Cambria" panose="02040503050406030204" pitchFamily="18" charset="0"/>
                <a:ea typeface="Cambria" panose="02040503050406030204" pitchFamily="18" charset="0"/>
              </a:rPr>
              <a:t>&lt;/</a:t>
            </a:r>
            <a:r>
              <a:rPr lang="en-IN" sz="2000" dirty="0" err="1">
                <a:solidFill>
                  <a:schemeClr val="accent6">
                    <a:lumMod val="75000"/>
                  </a:schemeClr>
                </a:solidFill>
                <a:latin typeface="Cambria" panose="02040503050406030204" pitchFamily="18" charset="0"/>
                <a:ea typeface="Cambria" panose="02040503050406030204" pitchFamily="18" charset="0"/>
              </a:rPr>
              <a:t>ol</a:t>
            </a:r>
            <a:r>
              <a:rPr lang="en-IN" sz="2000" dirty="0">
                <a:solidFill>
                  <a:schemeClr val="accent6">
                    <a:lumMod val="75000"/>
                  </a:schemeClr>
                </a:solidFill>
                <a:latin typeface="Cambria" panose="02040503050406030204" pitchFamily="18" charset="0"/>
                <a:ea typeface="Cambria" panose="02040503050406030204" pitchFamily="18" charset="0"/>
              </a:rPr>
              <a:t>&gt;  </a:t>
            </a:r>
          </a:p>
          <a:p>
            <a:pPr marL="0" indent="0">
              <a:buNone/>
            </a:pPr>
            <a:r>
              <a:rPr lang="en-IN" sz="2000" dirty="0">
                <a:solidFill>
                  <a:schemeClr val="accent6">
                    <a:lumMod val="75000"/>
                  </a:schemeClr>
                </a:solidFill>
              </a:rPr>
              <a:t>	&lt;/body&gt;</a:t>
            </a:r>
          </a:p>
          <a:p>
            <a:pPr marL="0" indent="0">
              <a:buNone/>
            </a:pPr>
            <a:r>
              <a:rPr lang="en-IN" sz="2000" dirty="0">
                <a:solidFill>
                  <a:schemeClr val="accent6">
                    <a:lumMod val="75000"/>
                  </a:schemeClr>
                </a:solidFill>
              </a:rPr>
              <a:t>&lt;/html&gt;</a:t>
            </a:r>
          </a:p>
          <a:p>
            <a:endParaRPr lang="en-US" sz="2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96</a:t>
            </a:fld>
            <a:endParaRPr lang="en-IN" dirty="0"/>
          </a:p>
        </p:txBody>
      </p:sp>
    </p:spTree>
    <p:extLst>
      <p:ext uri="{BB962C8B-B14F-4D97-AF65-F5344CB8AC3E}">
        <p14:creationId xmlns:p14="http://schemas.microsoft.com/office/powerpoint/2010/main" val="42617195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Nested HTML Lists</a:t>
            </a:r>
            <a:endParaRPr lang="en-US" dirty="0"/>
          </a:p>
        </p:txBody>
      </p:sp>
      <p:sp>
        <p:nvSpPr>
          <p:cNvPr id="3" name="Content Placeholder 2"/>
          <p:cNvSpPr>
            <a:spLocks noGrp="1"/>
          </p:cNvSpPr>
          <p:nvPr>
            <p:ph idx="1"/>
          </p:nvPr>
        </p:nvSpPr>
        <p:spPr/>
        <p:txBody>
          <a:bodyPr/>
          <a:lstStyle/>
          <a:p>
            <a:r>
              <a:rPr lang="en-US" dirty="0"/>
              <a:t>List can be nested means we can nest list within another list.</a:t>
            </a:r>
          </a:p>
          <a:p>
            <a:r>
              <a:rPr lang="en-US" dirty="0"/>
              <a:t>So we can make an unordered list inside a numbered one list.</a:t>
            </a:r>
          </a:p>
          <a:p>
            <a:r>
              <a:rPr lang="en-US" b="1" dirty="0"/>
              <a:t>Note:</a:t>
            </a:r>
            <a:r>
              <a:rPr lang="en-US" dirty="0"/>
              <a:t> List items can contain new list, and other HTML elements, like images and links, etc.</a:t>
            </a:r>
            <a:endParaRPr lang="en-IN" b="1"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extLst>
      <p:ext uri="{BB962C8B-B14F-4D97-AF65-F5344CB8AC3E}">
        <p14:creationId xmlns:p14="http://schemas.microsoft.com/office/powerpoint/2010/main" val="318822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IN" sz="2600" dirty="0">
                <a:solidFill>
                  <a:schemeClr val="accent6">
                    <a:lumMod val="75000"/>
                  </a:schemeClr>
                </a:solidFill>
              </a:rPr>
              <a:t>&lt;!DOCTYPE html&gt;</a:t>
            </a:r>
          </a:p>
          <a:p>
            <a:pPr marL="0" indent="0">
              <a:buNone/>
            </a:pPr>
            <a:r>
              <a:rPr lang="en-IN" sz="2600" dirty="0">
                <a:solidFill>
                  <a:schemeClr val="accent6">
                    <a:lumMod val="75000"/>
                  </a:schemeClr>
                </a:solidFill>
              </a:rPr>
              <a:t>&lt;html&gt;</a:t>
            </a:r>
          </a:p>
          <a:p>
            <a:pPr marL="0" indent="0">
              <a:buNone/>
            </a:pPr>
            <a:r>
              <a:rPr lang="en-IN" sz="2600" dirty="0">
                <a:solidFill>
                  <a:schemeClr val="accent6">
                    <a:lumMod val="75000"/>
                  </a:schemeClr>
                </a:solidFill>
              </a:rPr>
              <a:t>	&lt;body&gt;</a:t>
            </a:r>
          </a:p>
          <a:p>
            <a:pPr marL="0" indent="0">
              <a:buNone/>
            </a:pPr>
            <a:r>
              <a:rPr lang="en-IN" sz="2600" dirty="0">
                <a:solidFill>
                  <a:schemeClr val="accent6">
                    <a:lumMod val="75000"/>
                  </a:schemeClr>
                </a:solidFill>
              </a:rPr>
              <a:t>		&lt;</a:t>
            </a:r>
            <a:r>
              <a:rPr lang="en-IN" sz="2600" dirty="0" err="1">
                <a:solidFill>
                  <a:schemeClr val="accent6">
                    <a:lumMod val="75000"/>
                  </a:schemeClr>
                </a:solidFill>
              </a:rPr>
              <a:t>ol</a:t>
            </a:r>
            <a:r>
              <a:rPr lang="en-IN" sz="2600" dirty="0">
                <a:solidFill>
                  <a:schemeClr val="accent6">
                    <a:lumMod val="75000"/>
                  </a:schemeClr>
                </a:solidFill>
              </a:rPr>
              <a:t>&gt;</a:t>
            </a:r>
          </a:p>
          <a:p>
            <a:pPr marL="0" indent="0">
              <a:buNone/>
            </a:pPr>
            <a:r>
              <a:rPr lang="en-IN" sz="2600" dirty="0">
                <a:solidFill>
                  <a:schemeClr val="accent6">
                    <a:lumMod val="75000"/>
                  </a:schemeClr>
                </a:solidFill>
              </a:rPr>
              <a:t>  			&lt;li&gt;Coffee&lt;/li&gt;</a:t>
            </a:r>
          </a:p>
          <a:p>
            <a:pPr marL="0" indent="0">
              <a:buNone/>
            </a:pPr>
            <a:r>
              <a:rPr lang="en-IN" sz="2600" dirty="0">
                <a:solidFill>
                  <a:schemeClr val="accent6">
                    <a:lumMod val="75000"/>
                  </a:schemeClr>
                </a:solidFill>
              </a:rPr>
              <a:t> 			 &lt;li&gt;Tea</a:t>
            </a:r>
          </a:p>
          <a:p>
            <a:pPr marL="0" indent="0">
              <a:buNone/>
            </a:pPr>
            <a:r>
              <a:rPr lang="en-IN" sz="2600" dirty="0">
                <a:solidFill>
                  <a:schemeClr val="accent6">
                    <a:lumMod val="75000"/>
                  </a:schemeClr>
                </a:solidFill>
              </a:rPr>
              <a:t> 			   &lt;</a:t>
            </a:r>
            <a:r>
              <a:rPr lang="en-IN" sz="2600" dirty="0" err="1">
                <a:solidFill>
                  <a:schemeClr val="accent6">
                    <a:lumMod val="75000"/>
                  </a:schemeClr>
                </a:solidFill>
              </a:rPr>
              <a:t>ul</a:t>
            </a:r>
            <a:r>
              <a:rPr lang="en-IN" sz="2600" dirty="0">
                <a:solidFill>
                  <a:schemeClr val="accent6">
                    <a:lumMod val="75000"/>
                  </a:schemeClr>
                </a:solidFill>
              </a:rPr>
              <a:t>&gt;</a:t>
            </a:r>
          </a:p>
          <a:p>
            <a:pPr marL="0" indent="0">
              <a:buNone/>
            </a:pPr>
            <a:r>
              <a:rPr lang="en-IN" sz="2600" dirty="0">
                <a:solidFill>
                  <a:schemeClr val="accent6">
                    <a:lumMod val="75000"/>
                  </a:schemeClr>
                </a:solidFill>
              </a:rPr>
              <a:t>  				    &lt;li&gt;Black tea&lt;/li&gt;</a:t>
            </a:r>
          </a:p>
          <a:p>
            <a:pPr marL="0" indent="0">
              <a:buNone/>
            </a:pPr>
            <a:r>
              <a:rPr lang="en-IN" sz="2600" dirty="0">
                <a:solidFill>
                  <a:schemeClr val="accent6">
                    <a:lumMod val="75000"/>
                  </a:schemeClr>
                </a:solidFill>
              </a:rPr>
              <a:t>  				    &lt;li&gt;Green tea&lt;/li&gt;</a:t>
            </a:r>
          </a:p>
          <a:p>
            <a:pPr marL="0" indent="0">
              <a:buNone/>
            </a:pPr>
            <a:r>
              <a:rPr lang="en-IN" sz="2600" dirty="0">
                <a:solidFill>
                  <a:schemeClr val="accent6">
                    <a:lumMod val="75000"/>
                  </a:schemeClr>
                </a:solidFill>
              </a:rPr>
              <a:t>   			 &lt;/</a:t>
            </a:r>
            <a:r>
              <a:rPr lang="en-IN" sz="2600" dirty="0" err="1">
                <a:solidFill>
                  <a:schemeClr val="accent6">
                    <a:lumMod val="75000"/>
                  </a:schemeClr>
                </a:solidFill>
              </a:rPr>
              <a:t>ul</a:t>
            </a:r>
            <a:r>
              <a:rPr lang="en-IN" sz="2600" dirty="0">
                <a:solidFill>
                  <a:schemeClr val="accent6">
                    <a:lumMod val="75000"/>
                  </a:schemeClr>
                </a:solidFill>
              </a:rPr>
              <a:t>&gt;</a:t>
            </a:r>
          </a:p>
          <a:p>
            <a:pPr marL="0" indent="0">
              <a:buNone/>
            </a:pPr>
            <a:r>
              <a:rPr lang="en-IN" sz="2600" dirty="0">
                <a:solidFill>
                  <a:schemeClr val="accent6">
                    <a:lumMod val="75000"/>
                  </a:schemeClr>
                </a:solidFill>
              </a:rPr>
              <a:t> 			 &lt;/li&gt;</a:t>
            </a:r>
          </a:p>
          <a:p>
            <a:pPr marL="0" indent="0">
              <a:buNone/>
            </a:pPr>
            <a:r>
              <a:rPr lang="en-IN" sz="2600" dirty="0">
                <a:solidFill>
                  <a:schemeClr val="accent6">
                    <a:lumMod val="75000"/>
                  </a:schemeClr>
                </a:solidFill>
              </a:rPr>
              <a:t> 			 &lt;li&gt;Milk&lt;/li&gt;</a:t>
            </a:r>
          </a:p>
          <a:p>
            <a:pPr marL="0" indent="0">
              <a:buNone/>
            </a:pPr>
            <a:r>
              <a:rPr lang="en-IN" sz="2600" dirty="0">
                <a:solidFill>
                  <a:schemeClr val="accent6">
                    <a:lumMod val="75000"/>
                  </a:schemeClr>
                </a:solidFill>
              </a:rPr>
              <a:t>		&lt;/</a:t>
            </a:r>
            <a:r>
              <a:rPr lang="en-IN" sz="2600" dirty="0" err="1">
                <a:solidFill>
                  <a:schemeClr val="accent6">
                    <a:lumMod val="75000"/>
                  </a:schemeClr>
                </a:solidFill>
              </a:rPr>
              <a:t>ol</a:t>
            </a:r>
            <a:r>
              <a:rPr lang="en-IN" sz="2600" dirty="0">
                <a:solidFill>
                  <a:schemeClr val="accent6">
                    <a:lumMod val="75000"/>
                  </a:schemeClr>
                </a:solidFill>
              </a:rPr>
              <a:t>&gt;</a:t>
            </a:r>
          </a:p>
          <a:p>
            <a:pPr marL="0" indent="0">
              <a:buNone/>
            </a:pPr>
            <a:endParaRPr lang="en-IN" sz="2600" dirty="0">
              <a:solidFill>
                <a:schemeClr val="accent6">
                  <a:lumMod val="75000"/>
                </a:schemeClr>
              </a:solidFill>
            </a:endParaRPr>
          </a:p>
          <a:p>
            <a:pPr marL="0" indent="0">
              <a:buNone/>
            </a:pPr>
            <a:r>
              <a:rPr lang="en-IN" sz="2600" dirty="0">
                <a:solidFill>
                  <a:schemeClr val="accent6">
                    <a:lumMod val="75000"/>
                  </a:schemeClr>
                </a:solidFill>
              </a:rPr>
              <a:t>	&lt;/body&gt;</a:t>
            </a:r>
          </a:p>
          <a:p>
            <a:pPr marL="0" indent="0">
              <a:buNone/>
            </a:pPr>
            <a:r>
              <a:rPr lang="en-IN" sz="2600" dirty="0">
                <a:solidFill>
                  <a:schemeClr val="accent6">
                    <a:lumMod val="75000"/>
                  </a:schemeClr>
                </a:solidFill>
              </a:rPr>
              <a:t>&lt;/html&gt;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extLst>
      <p:ext uri="{BB962C8B-B14F-4D97-AF65-F5344CB8AC3E}">
        <p14:creationId xmlns:p14="http://schemas.microsoft.com/office/powerpoint/2010/main" val="15494667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HTML Definition Lists</a:t>
            </a:r>
            <a:endParaRPr lang="en-US" dirty="0"/>
          </a:p>
        </p:txBody>
      </p:sp>
      <p:sp>
        <p:nvSpPr>
          <p:cNvPr id="3" name="Content Placeholder 2"/>
          <p:cNvSpPr>
            <a:spLocks noGrp="1"/>
          </p:cNvSpPr>
          <p:nvPr>
            <p:ph idx="1"/>
          </p:nvPr>
        </p:nvSpPr>
        <p:spPr/>
        <p:txBody>
          <a:bodyPr/>
          <a:lstStyle/>
          <a:p>
            <a:r>
              <a:rPr lang="en-US" dirty="0"/>
              <a:t>HTML also supports </a:t>
            </a:r>
            <a:r>
              <a:rPr lang="en-IN" b="1" dirty="0"/>
              <a:t>Definition </a:t>
            </a:r>
            <a:r>
              <a:rPr lang="en-US" dirty="0"/>
              <a:t>lists.</a:t>
            </a:r>
          </a:p>
          <a:p>
            <a:r>
              <a:rPr lang="en-US" dirty="0"/>
              <a:t>A </a:t>
            </a:r>
            <a:r>
              <a:rPr lang="en-IN" b="1" dirty="0"/>
              <a:t>Definition </a:t>
            </a:r>
            <a:r>
              <a:rPr lang="en-US" dirty="0"/>
              <a:t>list is a list of terms, with a description of each term.</a:t>
            </a:r>
          </a:p>
          <a:p>
            <a:r>
              <a:rPr lang="en-US" dirty="0"/>
              <a:t>The &lt;dl&gt; tag defines the description list, </a:t>
            </a:r>
          </a:p>
          <a:p>
            <a:r>
              <a:rPr lang="en-US" dirty="0"/>
              <a:t>the &lt;</a:t>
            </a:r>
            <a:r>
              <a:rPr lang="en-US" dirty="0" err="1"/>
              <a:t>dt</a:t>
            </a:r>
            <a:r>
              <a:rPr lang="en-US" dirty="0"/>
              <a:t>&gt; tag defines the term (name), and </a:t>
            </a:r>
          </a:p>
          <a:p>
            <a:r>
              <a:rPr lang="en-US" dirty="0"/>
              <a:t>the &lt;</a:t>
            </a:r>
            <a:r>
              <a:rPr lang="en-US" dirty="0" err="1"/>
              <a:t>dd</a:t>
            </a:r>
            <a:r>
              <a:rPr lang="en-US" dirty="0"/>
              <a:t>&gt; tag describes each term.</a:t>
            </a:r>
            <a:endParaRPr lang="en-IN"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extLst>
      <p:ext uri="{BB962C8B-B14F-4D97-AF65-F5344CB8AC3E}">
        <p14:creationId xmlns:p14="http://schemas.microsoft.com/office/powerpoint/2010/main" val="212586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5109</TotalTime>
  <Words>19697</Words>
  <Application>Microsoft Office PowerPoint</Application>
  <PresentationFormat>Widescreen</PresentationFormat>
  <Paragraphs>2095</Paragraphs>
  <Slides>209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209</vt:i4>
      </vt:variant>
    </vt:vector>
  </HeadingPairs>
  <TitlesOfParts>
    <vt:vector size="219" baseType="lpstr">
      <vt:lpstr>Arial</vt:lpstr>
      <vt:lpstr>Calibri</vt:lpstr>
      <vt:lpstr>Cambria</vt:lpstr>
      <vt:lpstr>CastleT</vt:lpstr>
      <vt:lpstr>Corbel</vt:lpstr>
      <vt:lpstr>Roboto</vt:lpstr>
      <vt:lpstr>Times New Roman</vt:lpstr>
      <vt:lpstr>Wingdings</vt:lpstr>
      <vt:lpstr>Wingdings 2</vt:lpstr>
      <vt:lpstr>Frame</vt:lpstr>
      <vt:lpstr>PowerPoint Presentation</vt:lpstr>
      <vt:lpstr>Outlines</vt:lpstr>
      <vt:lpstr>CO Mapping</vt:lpstr>
      <vt:lpstr>Introduction to WWW</vt:lpstr>
      <vt:lpstr>PowerPoint Presentation</vt:lpstr>
      <vt:lpstr>Internet vs. WWW</vt:lpstr>
      <vt:lpstr>Internet vs. www</vt:lpstr>
      <vt:lpstr>WWW Structural &amp; Semantic components</vt:lpstr>
      <vt:lpstr>Introduction to Web Servers</vt:lpstr>
      <vt:lpstr>PowerPoint Presentation</vt:lpstr>
      <vt:lpstr>Cont..</vt:lpstr>
      <vt:lpstr>Cont..</vt:lpstr>
      <vt:lpstr>Cont..</vt:lpstr>
      <vt:lpstr>Examples</vt:lpstr>
      <vt:lpstr>Introduction to Web Browser</vt:lpstr>
      <vt:lpstr>Cont..</vt:lpstr>
      <vt:lpstr>Cont..</vt:lpstr>
      <vt:lpstr>Cont…</vt:lpstr>
      <vt:lpstr>PowerPoint Presentation</vt:lpstr>
      <vt:lpstr>Component of a Web browser </vt:lpstr>
      <vt:lpstr>PowerPoint Presentation</vt:lpstr>
      <vt:lpstr>PowerPoint Presentation</vt:lpstr>
      <vt:lpstr>PowerPoint Presentation</vt:lpstr>
      <vt:lpstr>How does a browser work?</vt:lpstr>
      <vt:lpstr>  HTTP request and Response Model   </vt:lpstr>
      <vt:lpstr>Basic Features </vt:lpstr>
      <vt:lpstr>Basic Architecture </vt:lpstr>
      <vt:lpstr>HTTP Request Method</vt:lpstr>
      <vt:lpstr>HTTP Request Methods</vt:lpstr>
      <vt:lpstr>Get Method</vt:lpstr>
      <vt:lpstr>Post Method</vt:lpstr>
      <vt:lpstr>Put method </vt:lpstr>
      <vt:lpstr>PowerPoint Presentation</vt:lpstr>
      <vt:lpstr>HTTP Headers</vt:lpstr>
      <vt:lpstr>HTTP Response Message</vt:lpstr>
      <vt:lpstr>PowerPoint Presentation</vt:lpstr>
      <vt:lpstr>PowerPoint Presentation</vt:lpstr>
      <vt:lpstr>PowerPoint Presentation</vt:lpstr>
      <vt:lpstr>Difference</vt:lpstr>
      <vt:lpstr>  Structure of HTML  </vt:lpstr>
      <vt:lpstr>Cont..</vt:lpstr>
      <vt:lpstr>PowerPoint Presentation</vt:lpstr>
      <vt:lpstr>PowerPoint Presentation</vt:lpstr>
      <vt:lpstr>HTML Page Structure</vt:lpstr>
      <vt:lpstr>Doctype  in HTML</vt:lpstr>
      <vt:lpstr>Common DOCTYPE Declarations </vt:lpstr>
      <vt:lpstr>Common DOCTYPE Declarations </vt:lpstr>
      <vt:lpstr>HTML Elements, tags and attributes</vt:lpstr>
      <vt:lpstr>PowerPoint Presentation</vt:lpstr>
      <vt:lpstr>PowerPoint Presentation</vt:lpstr>
      <vt:lpstr>HTML Attributes </vt:lpstr>
      <vt:lpstr>PowerPoint Presentation</vt:lpstr>
      <vt:lpstr>PowerPoint Presentation</vt:lpstr>
      <vt:lpstr>PowerPoint Presentation</vt:lpstr>
      <vt:lpstr>Formatting and Fonts</vt:lpstr>
      <vt:lpstr>PowerPoint Presentation</vt:lpstr>
      <vt:lpstr>Bigger Headings </vt:lpstr>
      <vt:lpstr>HTML Horizontal Rules </vt:lpstr>
      <vt:lpstr>HTML Paragraphs </vt:lpstr>
      <vt:lpstr>PowerPoint Presentation</vt:lpstr>
      <vt:lpstr>PowerPoint Presentation</vt:lpstr>
      <vt:lpstr>PRE tag</vt:lpstr>
      <vt:lpstr>PowerPoint Presentation</vt:lpstr>
      <vt:lpstr>PowerPoint Presentation</vt:lpstr>
      <vt:lpstr>HTML Styles </vt:lpstr>
      <vt:lpstr>PowerPoint Presentation</vt:lpstr>
      <vt:lpstr>PowerPoint Presentation</vt:lpstr>
      <vt:lpstr>PowerPoint Presentation</vt:lpstr>
      <vt:lpstr>PowerPoint Presentation</vt:lpstr>
      <vt:lpstr>PowerPoint Presentation</vt:lpstr>
      <vt:lpstr>HTML Text Formatting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Links</vt:lpstr>
      <vt:lpstr>PowerPoint Presentation</vt:lpstr>
      <vt:lpstr>PowerPoint Presentation</vt:lpstr>
      <vt:lpstr>PowerPoint Presentation</vt:lpstr>
      <vt:lpstr>PowerPoint Presentation</vt:lpstr>
      <vt:lpstr>PowerPoint Presentation</vt:lpstr>
      <vt:lpstr>Example 1</vt:lpstr>
      <vt:lpstr>Example 2</vt:lpstr>
      <vt:lpstr>HTML IMAGES</vt:lpstr>
      <vt:lpstr>PowerPoint Presentation</vt:lpstr>
      <vt:lpstr>FILE PATH</vt:lpstr>
      <vt:lpstr>PowerPoint Presentation</vt:lpstr>
      <vt:lpstr>List</vt:lpstr>
      <vt:lpstr>UNORDERED List</vt:lpstr>
      <vt:lpstr>PowerPoint Presentation</vt:lpstr>
      <vt:lpstr>Ordered HTML List </vt:lpstr>
      <vt:lpstr>PowerPoint Presentation</vt:lpstr>
      <vt:lpstr>PowerPoint Presentation</vt:lpstr>
      <vt:lpstr>Nested HTML Lists</vt:lpstr>
      <vt:lpstr>PowerPoint Presentation</vt:lpstr>
      <vt:lpstr>HTML Definition Lists</vt:lpstr>
      <vt:lpstr>PowerPoint Presentation</vt:lpstr>
      <vt:lpstr>HTML TABLES</vt:lpstr>
      <vt:lpstr>PowerPoint Presentation</vt:lpstr>
      <vt:lpstr>PowerPoint Presentation</vt:lpstr>
      <vt:lpstr>Irregular Tables</vt:lpstr>
      <vt:lpstr>Colspan</vt:lpstr>
      <vt:lpstr>Rowspan </vt:lpstr>
      <vt:lpstr>PowerPoint Presentation</vt:lpstr>
      <vt:lpstr>Table Property</vt:lpstr>
      <vt:lpstr>PowerPoint Presentation</vt:lpstr>
      <vt:lpstr>HTML 5 Layout and syntax,   </vt:lpstr>
      <vt:lpstr>PowerPoint Presentation</vt:lpstr>
      <vt:lpstr>New Added Elements in HTML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&lt;aside&gt;,&lt;canvas&gt;</vt:lpstr>
      <vt:lpstr>&lt;data&gt;,&lt;datalist&gt;</vt:lpstr>
      <vt:lpstr>&lt;details&gt;,&lt;summary&gt;</vt:lpstr>
      <vt:lpstr>&lt;figure&gt;, &lt;figurecaption&gt;</vt:lpstr>
      <vt:lpstr>&lt;header&gt;, &lt;nav&gt;</vt:lpstr>
      <vt:lpstr>&lt;section&gt;</vt:lpstr>
      <vt:lpstr>&lt;progress&gt;, &lt;menu&gt; </vt:lpstr>
      <vt:lpstr>&lt;footer&gt;,&lt;address&gt;,</vt:lpstr>
      <vt:lpstr>&lt;svg&gt;,&lt;video&gt;&lt;source&gt;,&lt;circle&gt;</vt:lpstr>
      <vt:lpstr>&lt;audio&gt;</vt:lpstr>
      <vt:lpstr>HTML Event Attributes  </vt:lpstr>
      <vt:lpstr>Windows Event Attributes </vt:lpstr>
      <vt:lpstr>Windows Event Attributes </vt:lpstr>
      <vt:lpstr>Example of Window event</vt:lpstr>
      <vt:lpstr>Form Event Attributes </vt:lpstr>
      <vt:lpstr>PowerPoint Presentation</vt:lpstr>
      <vt:lpstr>Form event Example</vt:lpstr>
      <vt:lpstr>Keyboard Event Attributes </vt:lpstr>
      <vt:lpstr>Keyboard Example</vt:lpstr>
      <vt:lpstr>Mouse Event Attributes </vt:lpstr>
      <vt:lpstr>Mouse Event Example</vt:lpstr>
      <vt:lpstr>Drag and Drop Event</vt:lpstr>
      <vt:lpstr>HTML VIDEO</vt:lpstr>
      <vt:lpstr>PowerPoint Presentation</vt:lpstr>
      <vt:lpstr> HTML &lt;video&gt; Autoplay</vt:lpstr>
      <vt:lpstr>HTML Video - Methods, Properties, and Events </vt:lpstr>
      <vt:lpstr>PowerPoint Presentation</vt:lpstr>
      <vt:lpstr>PowerPoint Presentation</vt:lpstr>
      <vt:lpstr>PowerPoint Presentation</vt:lpstr>
      <vt:lpstr>Audio </vt:lpstr>
      <vt:lpstr>Common Audio Formats</vt:lpstr>
      <vt:lpstr>PowerPoint Presentation</vt:lpstr>
      <vt:lpstr>HTML AUDIO</vt:lpstr>
      <vt:lpstr>HTML YouTube Videos</vt:lpstr>
      <vt:lpstr>PowerPoint Presentation</vt:lpstr>
      <vt:lpstr>HTML SVG </vt:lpstr>
      <vt:lpstr>HTML SVG Circle Example </vt:lpstr>
      <vt:lpstr>PowerPoint Presentation</vt:lpstr>
      <vt:lpstr>HTML SVG Rectangle Example </vt:lpstr>
      <vt:lpstr>PowerPoint Presentation</vt:lpstr>
      <vt:lpstr>Ellipse </vt:lpstr>
      <vt:lpstr>PowerPoint Presentation</vt:lpstr>
      <vt:lpstr>Line </vt:lpstr>
      <vt:lpstr>PowerPoint Presentation</vt:lpstr>
      <vt:lpstr>HTML SVG polygon Example </vt:lpstr>
      <vt:lpstr>Why SVG is preferred over other image formats? </vt:lpstr>
      <vt:lpstr>SVG Text </vt:lpstr>
      <vt:lpstr>PowerPoint Presentation</vt:lpstr>
      <vt:lpstr>SVG Transformation</vt:lpstr>
      <vt:lpstr>Translate</vt:lpstr>
      <vt:lpstr>Rotate </vt:lpstr>
      <vt:lpstr>Scale </vt:lpstr>
      <vt:lpstr>Scale</vt:lpstr>
      <vt:lpstr>Skew </vt:lpstr>
      <vt:lpstr>Web forms and validations   </vt:lpstr>
      <vt:lpstr>HTML form Elements and Attributes</vt:lpstr>
      <vt:lpstr>HTML form Elements and Attributes</vt:lpstr>
      <vt:lpstr>HTML form Elements and Attributes</vt:lpstr>
      <vt:lpstr>HTML form Elements and Attributes</vt:lpstr>
      <vt:lpstr>HTML form Elements and Attributes</vt:lpstr>
      <vt:lpstr>PowerPoint Presentation</vt:lpstr>
      <vt:lpstr>PowerPoint Presentation</vt:lpstr>
      <vt:lpstr>HTML form Elements and Attributes</vt:lpstr>
      <vt:lpstr>HTML form Elements and Attributes</vt:lpstr>
      <vt:lpstr>&lt;optgroup&gt;</vt:lpstr>
      <vt:lpstr>HTML form Elements and Attributes</vt:lpstr>
      <vt:lpstr>HTML INPUT TYPES</vt:lpstr>
      <vt:lpstr>HTML form Elements and Attributes</vt:lpstr>
      <vt:lpstr>HTML form Elements and Attributes</vt:lpstr>
      <vt:lpstr>HTML form Elements and Attributes</vt:lpstr>
      <vt:lpstr>HTML form Elements and Attributes</vt:lpstr>
      <vt:lpstr>HTML form Elements and Attributes</vt:lpstr>
      <vt:lpstr>HTML form Elements and Attributes</vt:lpstr>
      <vt:lpstr>PowerPoint Presentation</vt:lpstr>
      <vt:lpstr>HTML 5 Input Types</vt:lpstr>
      <vt:lpstr>PowerPoint Presentation</vt:lpstr>
      <vt:lpstr>HTML 5 form Validation</vt:lpstr>
      <vt:lpstr>PowerPoint Presentation</vt:lpstr>
      <vt:lpstr>Different types of client-side validation </vt:lpstr>
      <vt:lpstr>Using built-in form validation</vt:lpstr>
      <vt:lpstr>The required attribute</vt:lpstr>
      <vt:lpstr>New text INPUT types</vt:lpstr>
      <vt:lpstr>PowerPoint Presentation</vt:lpstr>
      <vt:lpstr>PowerPoint Presentation</vt:lpstr>
      <vt:lpstr>PowerPoint Presentation</vt:lpstr>
      <vt:lpstr>INPUT type="number" and type="range" </vt:lpstr>
      <vt:lpstr>INPUT type="password" </vt:lpstr>
      <vt:lpstr>Validating against a regular expression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435</cp:revision>
  <dcterms:created xsi:type="dcterms:W3CDTF">2019-05-12T04:30:40Z</dcterms:created>
  <dcterms:modified xsi:type="dcterms:W3CDTF">2023-08-02T08:17:53Z</dcterms:modified>
</cp:coreProperties>
</file>