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0"/>
  </p:notesMasterIdLst>
  <p:sldIdLst>
    <p:sldId id="257" r:id="rId2"/>
    <p:sldId id="305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58" r:id="rId63"/>
    <p:sldId id="559" r:id="rId64"/>
    <p:sldId id="560" r:id="rId65"/>
    <p:sldId id="561" r:id="rId66"/>
    <p:sldId id="562" r:id="rId67"/>
    <p:sldId id="563" r:id="rId68"/>
    <p:sldId id="564" r:id="rId69"/>
    <p:sldId id="566" r:id="rId70"/>
    <p:sldId id="565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79" r:id="rId84"/>
    <p:sldId id="580" r:id="rId85"/>
    <p:sldId id="581" r:id="rId86"/>
    <p:sldId id="582" r:id="rId87"/>
    <p:sldId id="583" r:id="rId88"/>
    <p:sldId id="584" r:id="rId89"/>
    <p:sldId id="585" r:id="rId90"/>
    <p:sldId id="586" r:id="rId91"/>
    <p:sldId id="587" r:id="rId92"/>
    <p:sldId id="588" r:id="rId93"/>
    <p:sldId id="589" r:id="rId94"/>
    <p:sldId id="590" r:id="rId95"/>
    <p:sldId id="591" r:id="rId96"/>
    <p:sldId id="592" r:id="rId97"/>
    <p:sldId id="593" r:id="rId98"/>
    <p:sldId id="594" r:id="rId99"/>
    <p:sldId id="595" r:id="rId100"/>
    <p:sldId id="596" r:id="rId101"/>
    <p:sldId id="597" r:id="rId102"/>
    <p:sldId id="598" r:id="rId103"/>
    <p:sldId id="599" r:id="rId104"/>
    <p:sldId id="600" r:id="rId105"/>
    <p:sldId id="601" r:id="rId106"/>
    <p:sldId id="602" r:id="rId107"/>
    <p:sldId id="603" r:id="rId108"/>
    <p:sldId id="498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AF"/>
    <a:srgbClr val="FFFFF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2" autoAdjust="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hi Kotak" userId="abf3ef09c9bd71dc" providerId="LiveId" clId="{9F04ABFE-FB8B-4DB4-A075-D92985A6337F}"/>
    <pc:docChg chg="undo custSel addSld delSld modSld sldOrd">
      <pc:chgData name="Ridhi Kotak" userId="abf3ef09c9bd71dc" providerId="LiveId" clId="{9F04ABFE-FB8B-4DB4-A075-D92985A6337F}" dt="2022-10-03T06:07:16.007" v="310" actId="20577"/>
      <pc:docMkLst>
        <pc:docMk/>
      </pc:docMkLst>
      <pc:sldChg chg="modSp mod">
        <pc:chgData name="Ridhi Kotak" userId="abf3ef09c9bd71dc" providerId="LiveId" clId="{9F04ABFE-FB8B-4DB4-A075-D92985A6337F}" dt="2022-09-22T05:41:11.667" v="66" actId="20577"/>
        <pc:sldMkLst>
          <pc:docMk/>
          <pc:sldMk cId="3082812034" sldId="257"/>
        </pc:sldMkLst>
        <pc:spChg chg="mod">
          <ac:chgData name="Ridhi Kotak" userId="abf3ef09c9bd71dc" providerId="LiveId" clId="{9F04ABFE-FB8B-4DB4-A075-D92985A6337F}" dt="2022-09-22T05:40:59.351" v="42" actId="14100"/>
          <ac:spMkLst>
            <pc:docMk/>
            <pc:sldMk cId="3082812034" sldId="257"/>
            <ac:spMk id="5" creationId="{00000000-0000-0000-0000-000000000000}"/>
          </ac:spMkLst>
        </pc:spChg>
        <pc:spChg chg="mod">
          <ac:chgData name="Ridhi Kotak" userId="abf3ef09c9bd71dc" providerId="LiveId" clId="{9F04ABFE-FB8B-4DB4-A075-D92985A6337F}" dt="2022-09-22T05:41:11.667" v="66" actId="20577"/>
          <ac:spMkLst>
            <pc:docMk/>
            <pc:sldMk cId="3082812034" sldId="257"/>
            <ac:spMk id="6" creationId="{00000000-0000-0000-0000-000000000000}"/>
          </ac:spMkLst>
        </pc:spChg>
      </pc:sldChg>
      <pc:sldChg chg="ord">
        <pc:chgData name="Ridhi Kotak" userId="abf3ef09c9bd71dc" providerId="LiveId" clId="{9F04ABFE-FB8B-4DB4-A075-D92985A6337F}" dt="2022-09-22T05:44:01.564" v="69"/>
        <pc:sldMkLst>
          <pc:docMk/>
          <pc:sldMk cId="3199298894" sldId="258"/>
        </pc:sldMkLst>
      </pc:sldChg>
      <pc:sldChg chg="addSp delSp modSp mod ord modClrScheme modAnim chgLayout">
        <pc:chgData name="Ridhi Kotak" userId="abf3ef09c9bd71dc" providerId="LiveId" clId="{9F04ABFE-FB8B-4DB4-A075-D92985A6337F}" dt="2022-09-27T08:11:02.875" v="201" actId="27636"/>
        <pc:sldMkLst>
          <pc:docMk/>
          <pc:sldMk cId="1955800453" sldId="259"/>
        </pc:sldMkLst>
        <pc:spChg chg="mod ord">
          <ac:chgData name="Ridhi Kotak" userId="abf3ef09c9bd71dc" providerId="LiveId" clId="{9F04ABFE-FB8B-4DB4-A075-D92985A6337F}" dt="2022-09-27T08:11:02.812" v="200" actId="700"/>
          <ac:spMkLst>
            <pc:docMk/>
            <pc:sldMk cId="1955800453" sldId="259"/>
            <ac:spMk id="2" creationId="{00000000-0000-0000-0000-000000000000}"/>
          </ac:spMkLst>
        </pc:spChg>
        <pc:spChg chg="mod ord">
          <ac:chgData name="Ridhi Kotak" userId="abf3ef09c9bd71dc" providerId="LiveId" clId="{9F04ABFE-FB8B-4DB4-A075-D92985A6337F}" dt="2022-09-27T08:11:02.875" v="201" actId="27636"/>
          <ac:spMkLst>
            <pc:docMk/>
            <pc:sldMk cId="1955800453" sldId="259"/>
            <ac:spMk id="3" creationId="{00000000-0000-0000-0000-000000000000}"/>
          </ac:spMkLst>
        </pc:spChg>
        <pc:spChg chg="add del mod">
          <ac:chgData name="Ridhi Kotak" userId="abf3ef09c9bd71dc" providerId="LiveId" clId="{9F04ABFE-FB8B-4DB4-A075-D92985A6337F}" dt="2022-09-27T08:11:02.812" v="200" actId="700"/>
          <ac:spMkLst>
            <pc:docMk/>
            <pc:sldMk cId="1955800453" sldId="259"/>
            <ac:spMk id="5" creationId="{E9CFBC3E-463D-0FEB-C3A3-C60358C30DE1}"/>
          </ac:spMkLst>
        </pc:spChg>
        <pc:spChg chg="add del mod ord">
          <ac:chgData name="Ridhi Kotak" userId="abf3ef09c9bd71dc" providerId="LiveId" clId="{9F04ABFE-FB8B-4DB4-A075-D92985A6337F}" dt="2022-09-26T05:09:42.618" v="188" actId="22"/>
          <ac:spMkLst>
            <pc:docMk/>
            <pc:sldMk cId="1955800453" sldId="259"/>
            <ac:spMk id="7" creationId="{70DD3ED6-58C8-555D-7AA2-9BE801C87B5C}"/>
          </ac:spMkLst>
        </pc:spChg>
        <pc:picChg chg="add del mod">
          <ac:chgData name="Ridhi Kotak" userId="abf3ef09c9bd71dc" providerId="LiveId" clId="{9F04ABFE-FB8B-4DB4-A075-D92985A6337F}" dt="2022-09-26T05:08:12.077" v="148" actId="478"/>
          <ac:picMkLst>
            <pc:docMk/>
            <pc:sldMk cId="1955800453" sldId="259"/>
            <ac:picMk id="6" creationId="{4B85ADEE-5410-C8DA-3EC1-EB0A316DDDB9}"/>
          </ac:picMkLst>
        </pc:picChg>
        <pc:picChg chg="add del">
          <ac:chgData name="Ridhi Kotak" userId="abf3ef09c9bd71dc" providerId="LiveId" clId="{9F04ABFE-FB8B-4DB4-A075-D92985A6337F}" dt="2022-09-26T05:08:19.791" v="155" actId="478"/>
          <ac:picMkLst>
            <pc:docMk/>
            <pc:sldMk cId="1955800453" sldId="259"/>
            <ac:picMk id="9" creationId="{82178831-3E13-AB56-40B4-3CB45115B26F}"/>
          </ac:picMkLst>
        </pc:picChg>
        <pc:picChg chg="add del mod ord">
          <ac:chgData name="Ridhi Kotak" userId="abf3ef09c9bd71dc" providerId="LiveId" clId="{9F04ABFE-FB8B-4DB4-A075-D92985A6337F}" dt="2022-09-27T08:10:51.386" v="197" actId="478"/>
          <ac:picMkLst>
            <pc:docMk/>
            <pc:sldMk cId="1955800453" sldId="259"/>
            <ac:picMk id="11" creationId="{9F25DC29-7FDD-9199-4A0B-A7B7476F8D98}"/>
          </ac:picMkLst>
        </pc:picChg>
        <pc:inkChg chg="del">
          <ac:chgData name="Ridhi Kotak" userId="abf3ef09c9bd71dc" providerId="LiveId" clId="{9F04ABFE-FB8B-4DB4-A075-D92985A6337F}" dt="2022-09-26T05:07:13.370" v="138" actId="478"/>
          <ac:inkMkLst>
            <pc:docMk/>
            <pc:sldMk cId="1955800453" sldId="259"/>
            <ac:inkMk id="4" creationId="{00000000-0000-0000-0000-000000000000}"/>
          </ac:inkMkLst>
        </pc:inkChg>
      </pc:sldChg>
      <pc:sldChg chg="addSp modSp mod ord">
        <pc:chgData name="Ridhi Kotak" userId="abf3ef09c9bd71dc" providerId="LiveId" clId="{9F04ABFE-FB8B-4DB4-A075-D92985A6337F}" dt="2022-09-22T05:59:35.781" v="114"/>
        <pc:sldMkLst>
          <pc:docMk/>
          <pc:sldMk cId="357554182" sldId="260"/>
        </pc:sldMkLst>
        <pc:picChg chg="add mod">
          <ac:chgData name="Ridhi Kotak" userId="abf3ef09c9bd71dc" providerId="LiveId" clId="{9F04ABFE-FB8B-4DB4-A075-D92985A6337F}" dt="2022-09-22T05:48:47.491" v="100" actId="1076"/>
          <ac:picMkLst>
            <pc:docMk/>
            <pc:sldMk cId="357554182" sldId="260"/>
            <ac:picMk id="5" creationId="{E69A144D-4D21-4FB2-2048-C7DE5D4A0290}"/>
          </ac:picMkLst>
        </pc:picChg>
      </pc:sldChg>
      <pc:sldChg chg="ord">
        <pc:chgData name="Ridhi Kotak" userId="abf3ef09c9bd71dc" providerId="LiveId" clId="{9F04ABFE-FB8B-4DB4-A075-D92985A6337F}" dt="2022-09-22T05:46:24.366" v="84"/>
        <pc:sldMkLst>
          <pc:docMk/>
          <pc:sldMk cId="2295237749" sldId="261"/>
        </pc:sldMkLst>
      </pc:sldChg>
      <pc:sldChg chg="modSp ord">
        <pc:chgData name="Ridhi Kotak" userId="abf3ef09c9bd71dc" providerId="LiveId" clId="{9F04ABFE-FB8B-4DB4-A075-D92985A6337F}" dt="2022-09-26T05:12:35.613" v="196" actId="255"/>
        <pc:sldMkLst>
          <pc:docMk/>
          <pc:sldMk cId="1298965189" sldId="262"/>
        </pc:sldMkLst>
        <pc:spChg chg="mod">
          <ac:chgData name="Ridhi Kotak" userId="abf3ef09c9bd71dc" providerId="LiveId" clId="{9F04ABFE-FB8B-4DB4-A075-D92985A6337F}" dt="2022-09-26T05:12:35.613" v="196" actId="255"/>
          <ac:spMkLst>
            <pc:docMk/>
            <pc:sldMk cId="1298965189" sldId="262"/>
            <ac:spMk id="3" creationId="{00000000-0000-0000-0000-000000000000}"/>
          </ac:spMkLst>
        </pc:spChg>
      </pc:sldChg>
      <pc:sldChg chg="modSp">
        <pc:chgData name="Ridhi Kotak" userId="abf3ef09c9bd71dc" providerId="LiveId" clId="{9F04ABFE-FB8B-4DB4-A075-D92985A6337F}" dt="2022-09-29T06:20:51.117" v="268" actId="255"/>
        <pc:sldMkLst>
          <pc:docMk/>
          <pc:sldMk cId="792773651" sldId="269"/>
        </pc:sldMkLst>
        <pc:spChg chg="mod">
          <ac:chgData name="Ridhi Kotak" userId="abf3ef09c9bd71dc" providerId="LiveId" clId="{9F04ABFE-FB8B-4DB4-A075-D92985A6337F}" dt="2022-09-29T06:20:51.117" v="268" actId="255"/>
          <ac:spMkLst>
            <pc:docMk/>
            <pc:sldMk cId="792773651" sldId="269"/>
            <ac:spMk id="3" creationId="{00000000-0000-0000-0000-000000000000}"/>
          </ac:spMkLst>
        </pc:spChg>
      </pc:sldChg>
      <pc:sldChg chg="modSp mod">
        <pc:chgData name="Ridhi Kotak" userId="abf3ef09c9bd71dc" providerId="LiveId" clId="{9F04ABFE-FB8B-4DB4-A075-D92985A6337F}" dt="2022-09-29T06:38:22.355" v="269" actId="255"/>
        <pc:sldMkLst>
          <pc:docMk/>
          <pc:sldMk cId="3793164648" sldId="270"/>
        </pc:sldMkLst>
        <pc:spChg chg="mod">
          <ac:chgData name="Ridhi Kotak" userId="abf3ef09c9bd71dc" providerId="LiveId" clId="{9F04ABFE-FB8B-4DB4-A075-D92985A6337F}" dt="2022-09-29T06:38:22.355" v="269" actId="255"/>
          <ac:spMkLst>
            <pc:docMk/>
            <pc:sldMk cId="3793164648" sldId="270"/>
            <ac:spMk id="8" creationId="{00000000-0000-0000-0000-000000000000}"/>
          </ac:spMkLst>
        </pc:spChg>
      </pc:sldChg>
      <pc:sldChg chg="modSp">
        <pc:chgData name="Ridhi Kotak" userId="abf3ef09c9bd71dc" providerId="LiveId" clId="{9F04ABFE-FB8B-4DB4-A075-D92985A6337F}" dt="2022-09-29T06:52:24.887" v="270" actId="255"/>
        <pc:sldMkLst>
          <pc:docMk/>
          <pc:sldMk cId="2611996821" sldId="273"/>
        </pc:sldMkLst>
        <pc:spChg chg="mod">
          <ac:chgData name="Ridhi Kotak" userId="abf3ef09c9bd71dc" providerId="LiveId" clId="{9F04ABFE-FB8B-4DB4-A075-D92985A6337F}" dt="2022-09-29T06:52:24.887" v="270" actId="255"/>
          <ac:spMkLst>
            <pc:docMk/>
            <pc:sldMk cId="2611996821" sldId="273"/>
            <ac:spMk id="3" creationId="{00000000-0000-0000-0000-000000000000}"/>
          </ac:spMkLst>
        </pc:spChg>
      </pc:sldChg>
      <pc:sldChg chg="delSp modSp mod">
        <pc:chgData name="Ridhi Kotak" userId="abf3ef09c9bd71dc" providerId="LiveId" clId="{9F04ABFE-FB8B-4DB4-A075-D92985A6337F}" dt="2022-09-30T05:21:56.126" v="273" actId="255"/>
        <pc:sldMkLst>
          <pc:docMk/>
          <pc:sldMk cId="754344629" sldId="274"/>
        </pc:sldMkLst>
        <pc:spChg chg="mod">
          <ac:chgData name="Ridhi Kotak" userId="abf3ef09c9bd71dc" providerId="LiveId" clId="{9F04ABFE-FB8B-4DB4-A075-D92985A6337F}" dt="2022-09-30T05:21:56.126" v="273" actId="255"/>
          <ac:spMkLst>
            <pc:docMk/>
            <pc:sldMk cId="754344629" sldId="274"/>
            <ac:spMk id="3" creationId="{00000000-0000-0000-0000-000000000000}"/>
          </ac:spMkLst>
        </pc:spChg>
        <pc:inkChg chg="del">
          <ac:chgData name="Ridhi Kotak" userId="abf3ef09c9bd71dc" providerId="LiveId" clId="{9F04ABFE-FB8B-4DB4-A075-D92985A6337F}" dt="2022-09-30T04:28:51.168" v="271" actId="478"/>
          <ac:inkMkLst>
            <pc:docMk/>
            <pc:sldMk cId="754344629" sldId="274"/>
            <ac:inkMk id="4" creationId="{00000000-0000-0000-0000-000000000000}"/>
          </ac:inkMkLst>
        </pc:inkChg>
      </pc:sldChg>
      <pc:sldChg chg="delSp modSp mod">
        <pc:chgData name="Ridhi Kotak" userId="abf3ef09c9bd71dc" providerId="LiveId" clId="{9F04ABFE-FB8B-4DB4-A075-D92985A6337F}" dt="2022-09-30T05:22:06.921" v="274" actId="255"/>
        <pc:sldMkLst>
          <pc:docMk/>
          <pc:sldMk cId="2392871599" sldId="275"/>
        </pc:sldMkLst>
        <pc:spChg chg="mod">
          <ac:chgData name="Ridhi Kotak" userId="abf3ef09c9bd71dc" providerId="LiveId" clId="{9F04ABFE-FB8B-4DB4-A075-D92985A6337F}" dt="2022-09-30T05:22:06.921" v="274" actId="255"/>
          <ac:spMkLst>
            <pc:docMk/>
            <pc:sldMk cId="2392871599" sldId="275"/>
            <ac:spMk id="3" creationId="{00000000-0000-0000-0000-000000000000}"/>
          </ac:spMkLst>
        </pc:spChg>
        <pc:inkChg chg="del">
          <ac:chgData name="Ridhi Kotak" userId="abf3ef09c9bd71dc" providerId="LiveId" clId="{9F04ABFE-FB8B-4DB4-A075-D92985A6337F}" dt="2022-09-30T04:31:24.041" v="272" actId="478"/>
          <ac:inkMkLst>
            <pc:docMk/>
            <pc:sldMk cId="2392871599" sldId="275"/>
            <ac:inkMk id="4" creationId="{00000000-0000-0000-0000-000000000000}"/>
          </ac:inkMkLst>
        </pc:inkChg>
      </pc:sldChg>
      <pc:sldChg chg="modSp">
        <pc:chgData name="Ridhi Kotak" userId="abf3ef09c9bd71dc" providerId="LiveId" clId="{9F04ABFE-FB8B-4DB4-A075-D92985A6337F}" dt="2022-09-30T05:22:19.170" v="275" actId="255"/>
        <pc:sldMkLst>
          <pc:docMk/>
          <pc:sldMk cId="3567254782" sldId="276"/>
        </pc:sldMkLst>
        <pc:spChg chg="mod">
          <ac:chgData name="Ridhi Kotak" userId="abf3ef09c9bd71dc" providerId="LiveId" clId="{9F04ABFE-FB8B-4DB4-A075-D92985A6337F}" dt="2022-09-30T05:22:19.170" v="275" actId="255"/>
          <ac:spMkLst>
            <pc:docMk/>
            <pc:sldMk cId="3567254782" sldId="276"/>
            <ac:spMk id="3" creationId="{00000000-0000-0000-0000-000000000000}"/>
          </ac:spMkLst>
        </pc:spChg>
      </pc:sldChg>
      <pc:sldChg chg="modSp">
        <pc:chgData name="Ridhi Kotak" userId="abf3ef09c9bd71dc" providerId="LiveId" clId="{9F04ABFE-FB8B-4DB4-A075-D92985A6337F}" dt="2022-09-30T05:22:36.935" v="277" actId="255"/>
        <pc:sldMkLst>
          <pc:docMk/>
          <pc:sldMk cId="1435237978" sldId="277"/>
        </pc:sldMkLst>
        <pc:spChg chg="mod">
          <ac:chgData name="Ridhi Kotak" userId="abf3ef09c9bd71dc" providerId="LiveId" clId="{9F04ABFE-FB8B-4DB4-A075-D92985A6337F}" dt="2022-09-30T05:22:36.935" v="277" actId="255"/>
          <ac:spMkLst>
            <pc:docMk/>
            <pc:sldMk cId="1435237978" sldId="277"/>
            <ac:spMk id="3" creationId="{00000000-0000-0000-0000-000000000000}"/>
          </ac:spMkLst>
        </pc:spChg>
      </pc:sldChg>
      <pc:sldChg chg="modSp mod">
        <pc:chgData name="Ridhi Kotak" userId="abf3ef09c9bd71dc" providerId="LiveId" clId="{9F04ABFE-FB8B-4DB4-A075-D92985A6337F}" dt="2022-10-03T06:07:16.007" v="310" actId="20577"/>
        <pc:sldMkLst>
          <pc:docMk/>
          <pc:sldMk cId="2094444072" sldId="280"/>
        </pc:sldMkLst>
        <pc:spChg chg="mod">
          <ac:chgData name="Ridhi Kotak" userId="abf3ef09c9bd71dc" providerId="LiveId" clId="{9F04ABFE-FB8B-4DB4-A075-D92985A6337F}" dt="2022-10-03T06:07:16.007" v="310" actId="20577"/>
          <ac:spMkLst>
            <pc:docMk/>
            <pc:sldMk cId="2094444072" sldId="280"/>
            <ac:spMk id="3" creationId="{00000000-0000-0000-0000-000000000000}"/>
          </ac:spMkLst>
        </pc:spChg>
      </pc:sldChg>
      <pc:sldChg chg="addSp delSp modSp new mod modClrScheme chgLayout">
        <pc:chgData name="Ridhi Kotak" userId="abf3ef09c9bd71dc" providerId="LiveId" clId="{9F04ABFE-FB8B-4DB4-A075-D92985A6337F}" dt="2022-09-22T05:45:59.586" v="82" actId="27636"/>
        <pc:sldMkLst>
          <pc:docMk/>
          <pc:sldMk cId="393456490" sldId="282"/>
        </pc:sldMkLst>
        <pc:spChg chg="mod ord">
          <ac:chgData name="Ridhi Kotak" userId="abf3ef09c9bd71dc" providerId="LiveId" clId="{9F04ABFE-FB8B-4DB4-A075-D92985A6337F}" dt="2022-09-22T05:44:34.371" v="73" actId="700"/>
          <ac:spMkLst>
            <pc:docMk/>
            <pc:sldMk cId="393456490" sldId="282"/>
            <ac:spMk id="2" creationId="{D37DDABD-B042-0FBE-F36F-504EB59D671E}"/>
          </ac:spMkLst>
        </pc:spChg>
        <pc:spChg chg="del">
          <ac:chgData name="Ridhi Kotak" userId="abf3ef09c9bd71dc" providerId="LiveId" clId="{9F04ABFE-FB8B-4DB4-A075-D92985A6337F}" dt="2022-09-22T05:44:22.063" v="71"/>
          <ac:spMkLst>
            <pc:docMk/>
            <pc:sldMk cId="393456490" sldId="282"/>
            <ac:spMk id="3" creationId="{0AC20042-C15A-3DBB-CDEF-9A0EAABF94A0}"/>
          </ac:spMkLst>
        </pc:spChg>
        <pc:spChg chg="add mod ord">
          <ac:chgData name="Ridhi Kotak" userId="abf3ef09c9bd71dc" providerId="LiveId" clId="{9F04ABFE-FB8B-4DB4-A075-D92985A6337F}" dt="2022-09-22T05:45:59.586" v="82" actId="27636"/>
          <ac:spMkLst>
            <pc:docMk/>
            <pc:sldMk cId="393456490" sldId="282"/>
            <ac:spMk id="5" creationId="{B608C3FE-7299-76A1-5935-059CB3328757}"/>
          </ac:spMkLst>
        </pc:spChg>
        <pc:picChg chg="add mod ord">
          <ac:chgData name="Ridhi Kotak" userId="abf3ef09c9bd71dc" providerId="LiveId" clId="{9F04ABFE-FB8B-4DB4-A075-D92985A6337F}" dt="2022-09-22T05:45:55.228" v="80" actId="14100"/>
          <ac:picMkLst>
            <pc:docMk/>
            <pc:sldMk cId="393456490" sldId="282"/>
            <ac:picMk id="4" creationId="{2C38310C-924B-7E35-2B41-6689EADD0AF0}"/>
          </ac:picMkLst>
        </pc:picChg>
      </pc:sldChg>
      <pc:sldChg chg="addSp delSp modSp new mod ord">
        <pc:chgData name="Ridhi Kotak" userId="abf3ef09c9bd71dc" providerId="LiveId" clId="{9F04ABFE-FB8B-4DB4-A075-D92985A6337F}" dt="2022-09-22T05:47:23.367" v="91" actId="22"/>
        <pc:sldMkLst>
          <pc:docMk/>
          <pc:sldMk cId="716120108" sldId="283"/>
        </pc:sldMkLst>
        <pc:spChg chg="mod">
          <ac:chgData name="Ridhi Kotak" userId="abf3ef09c9bd71dc" providerId="LiveId" clId="{9F04ABFE-FB8B-4DB4-A075-D92985A6337F}" dt="2022-09-22T05:46:45.812" v="90"/>
          <ac:spMkLst>
            <pc:docMk/>
            <pc:sldMk cId="716120108" sldId="283"/>
            <ac:spMk id="2" creationId="{1880DC7E-BDD0-9C09-6664-C0060BF1C763}"/>
          </ac:spMkLst>
        </pc:spChg>
        <pc:spChg chg="del">
          <ac:chgData name="Ridhi Kotak" userId="abf3ef09c9bd71dc" providerId="LiveId" clId="{9F04ABFE-FB8B-4DB4-A075-D92985A6337F}" dt="2022-09-22T05:47:23.367" v="91" actId="22"/>
          <ac:spMkLst>
            <pc:docMk/>
            <pc:sldMk cId="716120108" sldId="283"/>
            <ac:spMk id="3" creationId="{C9B43F46-5614-C065-91B9-A73EC2034EFA}"/>
          </ac:spMkLst>
        </pc:spChg>
        <pc:picChg chg="add mod ord">
          <ac:chgData name="Ridhi Kotak" userId="abf3ef09c9bd71dc" providerId="LiveId" clId="{9F04ABFE-FB8B-4DB4-A075-D92985A6337F}" dt="2022-09-22T05:47:23.367" v="91" actId="22"/>
          <ac:picMkLst>
            <pc:docMk/>
            <pc:sldMk cId="716120108" sldId="283"/>
            <ac:picMk id="5" creationId="{C904E225-2C47-E2DC-C608-4D36F458BBC2}"/>
          </ac:picMkLst>
        </pc:picChg>
      </pc:sldChg>
      <pc:sldChg chg="addSp delSp modSp new mod">
        <pc:chgData name="Ridhi Kotak" userId="abf3ef09c9bd71dc" providerId="LiveId" clId="{9F04ABFE-FB8B-4DB4-A075-D92985A6337F}" dt="2022-09-22T05:49:51.672" v="104" actId="22"/>
        <pc:sldMkLst>
          <pc:docMk/>
          <pc:sldMk cId="1895259013" sldId="284"/>
        </pc:sldMkLst>
        <pc:spChg chg="mod">
          <ac:chgData name="Ridhi Kotak" userId="abf3ef09c9bd71dc" providerId="LiveId" clId="{9F04ABFE-FB8B-4DB4-A075-D92985A6337F}" dt="2022-09-22T05:49:36.893" v="103"/>
          <ac:spMkLst>
            <pc:docMk/>
            <pc:sldMk cId="1895259013" sldId="284"/>
            <ac:spMk id="2" creationId="{78BDE014-49CE-0880-89A1-23800062A9D8}"/>
          </ac:spMkLst>
        </pc:spChg>
        <pc:spChg chg="del">
          <ac:chgData name="Ridhi Kotak" userId="abf3ef09c9bd71dc" providerId="LiveId" clId="{9F04ABFE-FB8B-4DB4-A075-D92985A6337F}" dt="2022-09-22T05:49:51.672" v="104" actId="22"/>
          <ac:spMkLst>
            <pc:docMk/>
            <pc:sldMk cId="1895259013" sldId="284"/>
            <ac:spMk id="3" creationId="{D1882E81-1AA2-E99B-B21E-E0BA22393A25}"/>
          </ac:spMkLst>
        </pc:spChg>
        <pc:picChg chg="add mod ord">
          <ac:chgData name="Ridhi Kotak" userId="abf3ef09c9bd71dc" providerId="LiveId" clId="{9F04ABFE-FB8B-4DB4-A075-D92985A6337F}" dt="2022-09-22T05:49:51.672" v="104" actId="22"/>
          <ac:picMkLst>
            <pc:docMk/>
            <pc:sldMk cId="1895259013" sldId="284"/>
            <ac:picMk id="5" creationId="{AECBE4DA-F92B-890A-BAAB-26C4A96372F6}"/>
          </ac:picMkLst>
        </pc:picChg>
      </pc:sldChg>
      <pc:sldChg chg="new del">
        <pc:chgData name="Ridhi Kotak" userId="abf3ef09c9bd71dc" providerId="LiveId" clId="{9F04ABFE-FB8B-4DB4-A075-D92985A6337F}" dt="2022-09-22T05:49:00.989" v="101" actId="47"/>
        <pc:sldMkLst>
          <pc:docMk/>
          <pc:sldMk cId="2380465155" sldId="284"/>
        </pc:sldMkLst>
      </pc:sldChg>
      <pc:sldChg chg="addSp delSp modSp new mod ord">
        <pc:chgData name="Ridhi Kotak" userId="abf3ef09c9bd71dc" providerId="LiveId" clId="{9F04ABFE-FB8B-4DB4-A075-D92985A6337F}" dt="2022-09-22T05:50:39.241" v="109" actId="22"/>
        <pc:sldMkLst>
          <pc:docMk/>
          <pc:sldMk cId="1739220786" sldId="285"/>
        </pc:sldMkLst>
        <pc:spChg chg="mod">
          <ac:chgData name="Ridhi Kotak" userId="abf3ef09c9bd71dc" providerId="LiveId" clId="{9F04ABFE-FB8B-4DB4-A075-D92985A6337F}" dt="2022-09-22T05:50:23.771" v="108"/>
          <ac:spMkLst>
            <pc:docMk/>
            <pc:sldMk cId="1739220786" sldId="285"/>
            <ac:spMk id="2" creationId="{D9158646-359B-F9CE-D5AD-C234E6E7F748}"/>
          </ac:spMkLst>
        </pc:spChg>
        <pc:spChg chg="del">
          <ac:chgData name="Ridhi Kotak" userId="abf3ef09c9bd71dc" providerId="LiveId" clId="{9F04ABFE-FB8B-4DB4-A075-D92985A6337F}" dt="2022-09-22T05:50:39.241" v="109" actId="22"/>
          <ac:spMkLst>
            <pc:docMk/>
            <pc:sldMk cId="1739220786" sldId="285"/>
            <ac:spMk id="3" creationId="{D8B93A2E-3A19-85DE-D63B-A4569729378E}"/>
          </ac:spMkLst>
        </pc:spChg>
        <pc:picChg chg="add mod ord">
          <ac:chgData name="Ridhi Kotak" userId="abf3ef09c9bd71dc" providerId="LiveId" clId="{9F04ABFE-FB8B-4DB4-A075-D92985A6337F}" dt="2022-09-22T05:50:39.241" v="109" actId="22"/>
          <ac:picMkLst>
            <pc:docMk/>
            <pc:sldMk cId="1739220786" sldId="285"/>
            <ac:picMk id="5" creationId="{8391C880-5984-26E6-74E1-76129FC6D2D7}"/>
          </ac:picMkLst>
        </pc:picChg>
      </pc:sldChg>
      <pc:sldChg chg="modSp new mod">
        <pc:chgData name="Ridhi Kotak" userId="abf3ef09c9bd71dc" providerId="LiveId" clId="{9F04ABFE-FB8B-4DB4-A075-D92985A6337F}" dt="2022-09-22T05:51:35.417" v="112"/>
        <pc:sldMkLst>
          <pc:docMk/>
          <pc:sldMk cId="1942179937" sldId="286"/>
        </pc:sldMkLst>
        <pc:spChg chg="mod">
          <ac:chgData name="Ridhi Kotak" userId="abf3ef09c9bd71dc" providerId="LiveId" clId="{9F04ABFE-FB8B-4DB4-A075-D92985A6337F}" dt="2022-09-22T05:51:28.869" v="111"/>
          <ac:spMkLst>
            <pc:docMk/>
            <pc:sldMk cId="1942179937" sldId="286"/>
            <ac:spMk id="2" creationId="{04FAB30C-D2D3-D53F-DF11-A5C8322FA2EA}"/>
          </ac:spMkLst>
        </pc:spChg>
        <pc:spChg chg="mod">
          <ac:chgData name="Ridhi Kotak" userId="abf3ef09c9bd71dc" providerId="LiveId" clId="{9F04ABFE-FB8B-4DB4-A075-D92985A6337F}" dt="2022-09-22T05:51:35.417" v="112"/>
          <ac:spMkLst>
            <pc:docMk/>
            <pc:sldMk cId="1942179937" sldId="286"/>
            <ac:spMk id="3" creationId="{31779D22-3D7A-8DA8-6D97-5979DF029FBC}"/>
          </ac:spMkLst>
        </pc:spChg>
      </pc:sldChg>
      <pc:sldChg chg="modSp mod">
        <pc:chgData name="Ridhi Kotak" userId="abf3ef09c9bd71dc" providerId="LiveId" clId="{9F04ABFE-FB8B-4DB4-A075-D92985A6337F}" dt="2022-09-27T09:19:46.811" v="203" actId="113"/>
        <pc:sldMkLst>
          <pc:docMk/>
          <pc:sldMk cId="3451860728" sldId="288"/>
        </pc:sldMkLst>
        <pc:spChg chg="mod">
          <ac:chgData name="Ridhi Kotak" userId="abf3ef09c9bd71dc" providerId="LiveId" clId="{9F04ABFE-FB8B-4DB4-A075-D92985A6337F}" dt="2022-09-27T09:19:46.811" v="203" actId="113"/>
          <ac:spMkLst>
            <pc:docMk/>
            <pc:sldMk cId="3451860728" sldId="288"/>
            <ac:spMk id="3" creationId="{D0A90F7D-1E87-6E49-C84E-D454BE13166D}"/>
          </ac:spMkLst>
        </pc:spChg>
      </pc:sldChg>
      <pc:sldChg chg="modSp mod">
        <pc:chgData name="Ridhi Kotak" userId="abf3ef09c9bd71dc" providerId="LiveId" clId="{9F04ABFE-FB8B-4DB4-A075-D92985A6337F}" dt="2022-09-27T09:19:17.830" v="202" actId="1036"/>
        <pc:sldMkLst>
          <pc:docMk/>
          <pc:sldMk cId="4060152680" sldId="289"/>
        </pc:sldMkLst>
        <pc:picChg chg="mod">
          <ac:chgData name="Ridhi Kotak" userId="abf3ef09c9bd71dc" providerId="LiveId" clId="{9F04ABFE-FB8B-4DB4-A075-D92985A6337F}" dt="2022-09-27T09:19:17.830" v="202" actId="1036"/>
          <ac:picMkLst>
            <pc:docMk/>
            <pc:sldMk cId="4060152680" sldId="289"/>
            <ac:picMk id="5" creationId="{D6A1B9B5-5F4A-97C1-4D7D-8A1F344C0D11}"/>
          </ac:picMkLst>
        </pc:picChg>
      </pc:sldChg>
      <pc:sldChg chg="modSp new mod ord">
        <pc:chgData name="Ridhi Kotak" userId="abf3ef09c9bd71dc" providerId="LiveId" clId="{9F04ABFE-FB8B-4DB4-A075-D92985A6337F}" dt="2022-09-26T05:06:41.097" v="131"/>
        <pc:sldMkLst>
          <pc:docMk/>
          <pc:sldMk cId="937574845" sldId="290"/>
        </pc:sldMkLst>
        <pc:spChg chg="mod">
          <ac:chgData name="Ridhi Kotak" userId="abf3ef09c9bd71dc" providerId="LiveId" clId="{9F04ABFE-FB8B-4DB4-A075-D92985A6337F}" dt="2022-09-26T05:06:05.481" v="122"/>
          <ac:spMkLst>
            <pc:docMk/>
            <pc:sldMk cId="937574845" sldId="290"/>
            <ac:spMk id="2" creationId="{287316BE-8081-171B-50E1-9DD872F8AE81}"/>
          </ac:spMkLst>
        </pc:spChg>
        <pc:spChg chg="mod">
          <ac:chgData name="Ridhi Kotak" userId="abf3ef09c9bd71dc" providerId="LiveId" clId="{9F04ABFE-FB8B-4DB4-A075-D92985A6337F}" dt="2022-09-26T05:06:41.097" v="131"/>
          <ac:spMkLst>
            <pc:docMk/>
            <pc:sldMk cId="937574845" sldId="290"/>
            <ac:spMk id="3" creationId="{B5BD8B04-7769-35A7-BDD2-BCF201B28A06}"/>
          </ac:spMkLst>
        </pc:spChg>
      </pc:sldChg>
      <pc:sldChg chg="modSp new mod">
        <pc:chgData name="Ridhi Kotak" userId="abf3ef09c9bd71dc" providerId="LiveId" clId="{9F04ABFE-FB8B-4DB4-A075-D92985A6337F}" dt="2022-09-26T05:12:08.778" v="194" actId="255"/>
        <pc:sldMkLst>
          <pc:docMk/>
          <pc:sldMk cId="1336211608" sldId="291"/>
        </pc:sldMkLst>
        <pc:spChg chg="mod">
          <ac:chgData name="Ridhi Kotak" userId="abf3ef09c9bd71dc" providerId="LiveId" clId="{9F04ABFE-FB8B-4DB4-A075-D92985A6337F}" dt="2022-09-26T05:10:14.409" v="192"/>
          <ac:spMkLst>
            <pc:docMk/>
            <pc:sldMk cId="1336211608" sldId="291"/>
            <ac:spMk id="2" creationId="{15E46DDA-3ACC-A691-6B2C-8DAFDA18BC8D}"/>
          </ac:spMkLst>
        </pc:spChg>
        <pc:spChg chg="mod">
          <ac:chgData name="Ridhi Kotak" userId="abf3ef09c9bd71dc" providerId="LiveId" clId="{9F04ABFE-FB8B-4DB4-A075-D92985A6337F}" dt="2022-09-26T05:12:08.778" v="194" actId="255"/>
          <ac:spMkLst>
            <pc:docMk/>
            <pc:sldMk cId="1336211608" sldId="291"/>
            <ac:spMk id="3" creationId="{3145BB31-EE34-8064-399E-47663842336B}"/>
          </ac:spMkLst>
        </pc:spChg>
      </pc:sldChg>
      <pc:sldChg chg="modSp new mod">
        <pc:chgData name="Ridhi Kotak" userId="abf3ef09c9bd71dc" providerId="LiveId" clId="{9F04ABFE-FB8B-4DB4-A075-D92985A6337F}" dt="2022-09-26T05:12:22.146" v="195" actId="255"/>
        <pc:sldMkLst>
          <pc:docMk/>
          <pc:sldMk cId="563351240" sldId="292"/>
        </pc:sldMkLst>
        <pc:spChg chg="mod">
          <ac:chgData name="Ridhi Kotak" userId="abf3ef09c9bd71dc" providerId="LiveId" clId="{9F04ABFE-FB8B-4DB4-A075-D92985A6337F}" dt="2022-09-26T05:10:20.078" v="193"/>
          <ac:spMkLst>
            <pc:docMk/>
            <pc:sldMk cId="563351240" sldId="292"/>
            <ac:spMk id="2" creationId="{6B5B7FCE-A072-491D-0457-E32A01003D33}"/>
          </ac:spMkLst>
        </pc:spChg>
        <pc:spChg chg="mod">
          <ac:chgData name="Ridhi Kotak" userId="abf3ef09c9bd71dc" providerId="LiveId" clId="{9F04ABFE-FB8B-4DB4-A075-D92985A6337F}" dt="2022-09-26T05:12:22.146" v="195" actId="255"/>
          <ac:spMkLst>
            <pc:docMk/>
            <pc:sldMk cId="563351240" sldId="292"/>
            <ac:spMk id="3" creationId="{1AA88273-AC75-63EE-D183-7006465E32C4}"/>
          </ac:spMkLst>
        </pc:spChg>
      </pc:sldChg>
      <pc:sldChg chg="modSp new mod">
        <pc:chgData name="Ridhi Kotak" userId="abf3ef09c9bd71dc" providerId="LiveId" clId="{9F04ABFE-FB8B-4DB4-A075-D92985A6337F}" dt="2022-09-29T05:51:04.020" v="211" actId="27636"/>
        <pc:sldMkLst>
          <pc:docMk/>
          <pc:sldMk cId="317282238" sldId="293"/>
        </pc:sldMkLst>
        <pc:spChg chg="mod">
          <ac:chgData name="Ridhi Kotak" userId="abf3ef09c9bd71dc" providerId="LiveId" clId="{9F04ABFE-FB8B-4DB4-A075-D92985A6337F}" dt="2022-09-29T05:50:45.332" v="209"/>
          <ac:spMkLst>
            <pc:docMk/>
            <pc:sldMk cId="317282238" sldId="293"/>
            <ac:spMk id="2" creationId="{BC34A8FC-C29F-12B6-DA6F-2A50FF8665F4}"/>
          </ac:spMkLst>
        </pc:spChg>
        <pc:spChg chg="mod">
          <ac:chgData name="Ridhi Kotak" userId="abf3ef09c9bd71dc" providerId="LiveId" clId="{9F04ABFE-FB8B-4DB4-A075-D92985A6337F}" dt="2022-09-29T05:51:04.020" v="211" actId="27636"/>
          <ac:spMkLst>
            <pc:docMk/>
            <pc:sldMk cId="317282238" sldId="293"/>
            <ac:spMk id="3" creationId="{1A4200E6-7D40-E61F-DA17-049E4FE222BD}"/>
          </ac:spMkLst>
        </pc:spChg>
      </pc:sldChg>
      <pc:sldChg chg="new del">
        <pc:chgData name="Ridhi Kotak" userId="abf3ef09c9bd71dc" providerId="LiveId" clId="{9F04ABFE-FB8B-4DB4-A075-D92985A6337F}" dt="2022-09-27T08:10:58.014" v="199" actId="680"/>
        <pc:sldMkLst>
          <pc:docMk/>
          <pc:sldMk cId="2596200677" sldId="293"/>
        </pc:sldMkLst>
      </pc:sldChg>
      <pc:sldChg chg="modSp new mod">
        <pc:chgData name="Ridhi Kotak" userId="abf3ef09c9bd71dc" providerId="LiveId" clId="{9F04ABFE-FB8B-4DB4-A075-D92985A6337F}" dt="2022-09-29T05:51:27.203" v="223" actId="20577"/>
        <pc:sldMkLst>
          <pc:docMk/>
          <pc:sldMk cId="1465903116" sldId="294"/>
        </pc:sldMkLst>
        <pc:spChg chg="mod">
          <ac:chgData name="Ridhi Kotak" userId="abf3ef09c9bd71dc" providerId="LiveId" clId="{9F04ABFE-FB8B-4DB4-A075-D92985A6337F}" dt="2022-09-29T05:51:27.203" v="223" actId="20577"/>
          <ac:spMkLst>
            <pc:docMk/>
            <pc:sldMk cId="1465903116" sldId="294"/>
            <ac:spMk id="2" creationId="{47A1DF19-ACBB-174A-E7DC-9B7CD6035A9E}"/>
          </ac:spMkLst>
        </pc:spChg>
        <pc:spChg chg="mod">
          <ac:chgData name="Ridhi Kotak" userId="abf3ef09c9bd71dc" providerId="LiveId" clId="{9F04ABFE-FB8B-4DB4-A075-D92985A6337F}" dt="2022-09-29T05:51:21.071" v="213"/>
          <ac:spMkLst>
            <pc:docMk/>
            <pc:sldMk cId="1465903116" sldId="294"/>
            <ac:spMk id="3" creationId="{3818E38A-0714-3E4E-DE7B-C65A4237F0A8}"/>
          </ac:spMkLst>
        </pc:spChg>
      </pc:sldChg>
      <pc:sldChg chg="modSp new mod">
        <pc:chgData name="Ridhi Kotak" userId="abf3ef09c9bd71dc" providerId="LiveId" clId="{9F04ABFE-FB8B-4DB4-A075-D92985A6337F}" dt="2022-09-29T05:52:42.643" v="246" actId="123"/>
        <pc:sldMkLst>
          <pc:docMk/>
          <pc:sldMk cId="2164833635" sldId="295"/>
        </pc:sldMkLst>
        <pc:spChg chg="mod">
          <ac:chgData name="Ridhi Kotak" userId="abf3ef09c9bd71dc" providerId="LiveId" clId="{9F04ABFE-FB8B-4DB4-A075-D92985A6337F}" dt="2022-09-29T05:51:50.072" v="239" actId="5793"/>
          <ac:spMkLst>
            <pc:docMk/>
            <pc:sldMk cId="2164833635" sldId="295"/>
            <ac:spMk id="2" creationId="{5B5484BA-DBC9-29C1-FE38-A7D10BC0375E}"/>
          </ac:spMkLst>
        </pc:spChg>
        <pc:spChg chg="mod">
          <ac:chgData name="Ridhi Kotak" userId="abf3ef09c9bd71dc" providerId="LiveId" clId="{9F04ABFE-FB8B-4DB4-A075-D92985A6337F}" dt="2022-09-29T05:52:42.643" v="246" actId="123"/>
          <ac:spMkLst>
            <pc:docMk/>
            <pc:sldMk cId="2164833635" sldId="295"/>
            <ac:spMk id="3" creationId="{B6113E29-0B34-EE3D-B4FE-2DC383B81884}"/>
          </ac:spMkLst>
        </pc:spChg>
      </pc:sldChg>
      <pc:sldChg chg="modSp new mod">
        <pc:chgData name="Ridhi Kotak" userId="abf3ef09c9bd71dc" providerId="LiveId" clId="{9F04ABFE-FB8B-4DB4-A075-D92985A6337F}" dt="2022-09-29T05:53:33.874" v="265" actId="27636"/>
        <pc:sldMkLst>
          <pc:docMk/>
          <pc:sldMk cId="255195663" sldId="296"/>
        </pc:sldMkLst>
        <pc:spChg chg="mod">
          <ac:chgData name="Ridhi Kotak" userId="abf3ef09c9bd71dc" providerId="LiveId" clId="{9F04ABFE-FB8B-4DB4-A075-D92985A6337F}" dt="2022-09-29T05:53:07.395" v="259" actId="20577"/>
          <ac:spMkLst>
            <pc:docMk/>
            <pc:sldMk cId="255195663" sldId="296"/>
            <ac:spMk id="2" creationId="{40EE85F7-C1BA-CA67-E8F5-3641E24077BA}"/>
          </ac:spMkLst>
        </pc:spChg>
        <pc:spChg chg="mod">
          <ac:chgData name="Ridhi Kotak" userId="abf3ef09c9bd71dc" providerId="LiveId" clId="{9F04ABFE-FB8B-4DB4-A075-D92985A6337F}" dt="2022-09-29T05:53:33.874" v="265" actId="27636"/>
          <ac:spMkLst>
            <pc:docMk/>
            <pc:sldMk cId="255195663" sldId="296"/>
            <ac:spMk id="3" creationId="{5A9C08C8-75B6-7DBD-D7B5-AF91C5FF41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7B9C-FD90-43FE-B258-E43B2405BB95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FB90-03BD-4A17-BAC5-69A026058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3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FB90-03BD-4A17-BAC5-69A026058711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1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9CE3-4752-4951-BBB4-166566D3A8F1}" type="datetime1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7B84-BCED-4D8F-9F92-50D380E13252}" type="datetime1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4D-90AC-4A13-A9BE-6613023189F7}" type="datetime1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009" y="864108"/>
            <a:ext cx="8011236" cy="5120640"/>
          </a:xfrm>
        </p:spPr>
        <p:txBody>
          <a:bodyPr anchor="t" anchorCtr="0">
            <a:normAutofit/>
          </a:bodyPr>
          <a:lstStyle>
            <a:lvl1pPr marL="355600" indent="-3556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4863" indent="-30162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5713" indent="-29527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06563" indent="-28892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5F13-6A05-4A37-9E7A-2E04C90A01FB}" type="datetime1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00AD-9492-475A-AF5D-F14B292BE686}" type="datetime1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8EDE-D834-4191-BA87-E0220B1373CA}" type="datetime1">
              <a:rPr lang="en-IN" smtClean="0"/>
              <a:t>23-10-2023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6C5-F1C2-40A8-8827-F20724869CC8}" type="datetime1">
              <a:rPr lang="en-IN" smtClean="0"/>
              <a:t>23-10-2023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7BD-3087-4BDA-8FB2-F08C3621A9FC}" type="datetime1">
              <a:rPr lang="en-IN" smtClean="0"/>
              <a:t>23-10-2023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319-C212-4E62-BD3F-F14CA5F542B1}" type="datetime1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3ECB-BD6B-400E-A5A5-C01C57BA9C82}" type="datetime1">
              <a:rPr lang="en-IN" smtClean="0"/>
              <a:t>23-10-2023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86D9-D969-4A34-B188-CF34D7FD79EE}" type="datetime1">
              <a:rPr lang="en-IN" smtClean="0"/>
              <a:t>23-10-2023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87C298-D1CE-496B-AE72-D7323395097D}" type="datetime1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8" y="1755104"/>
            <a:ext cx="3048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</a:t>
            </a:r>
            <a:r>
              <a:rPr lang="en-IN" sz="2200" dirty="0" smtClean="0">
                <a:solidFill>
                  <a:srgbClr val="0098A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Engineering</a:t>
            </a:r>
            <a:endParaRPr lang="en-IN" sz="2200" dirty="0">
              <a:solidFill>
                <a:srgbClr val="0098A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8823" y="5657787"/>
            <a:ext cx="2275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Prof.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Kajal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Tanchak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45419" y="319584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0098A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Technology-01CE0306</a:t>
            </a:r>
            <a:endParaRPr lang="en-IN" sz="2200" dirty="0">
              <a:solidFill>
                <a:srgbClr val="0098A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297" y="2459504"/>
            <a:ext cx="8780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Bold" panose="020B0806030504020204" pitchFamily="34" charset="0"/>
              </a:rPr>
              <a:t>Unit-4  XML</a:t>
            </a: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Bold" panose="020B0806030504020204" pitchFamily="34" charset="0"/>
              </a:rPr>
              <a:t>	</a:t>
            </a:r>
          </a:p>
          <a:p>
            <a:endParaRPr lang="en-US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XML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XML Separates Data from HTML</a:t>
            </a:r>
          </a:p>
          <a:p>
            <a:r>
              <a:rPr lang="en-US" dirty="0"/>
              <a:t>When displaying data in HTML, you should not have to edit the HTML file when the data changes.</a:t>
            </a:r>
          </a:p>
          <a:p>
            <a:r>
              <a:rPr lang="en-US" dirty="0"/>
              <a:t>With XML, the data can be stored in separate XML files.</a:t>
            </a:r>
          </a:p>
          <a:p>
            <a:r>
              <a:rPr lang="en-US" dirty="0"/>
              <a:t>With a few lines of JavaScript code, you can read an XML file and update the data content of any HTML page. </a:t>
            </a:r>
          </a:p>
          <a:p>
            <a:r>
              <a:rPr lang="en-US" b="1" dirty="0"/>
              <a:t>Transaction Data</a:t>
            </a:r>
          </a:p>
          <a:p>
            <a:r>
              <a:rPr lang="en-US" dirty="0"/>
              <a:t>Thousands of XML formats exist, in many different industries, to describe day-to-day data transactions:</a:t>
            </a:r>
          </a:p>
          <a:p>
            <a:r>
              <a:rPr lang="en-US" dirty="0"/>
              <a:t>Stocks and Shares</a:t>
            </a:r>
          </a:p>
          <a:p>
            <a:r>
              <a:rPr lang="en-US" dirty="0"/>
              <a:t>Financial transactions</a:t>
            </a:r>
          </a:p>
          <a:p>
            <a:r>
              <a:rPr lang="en-US" dirty="0"/>
              <a:t>Medical data</a:t>
            </a:r>
          </a:p>
          <a:p>
            <a:r>
              <a:rPr lang="en-US" dirty="0"/>
              <a:t>Mathematical data</a:t>
            </a:r>
          </a:p>
          <a:p>
            <a:r>
              <a:rPr lang="en-US" dirty="0"/>
              <a:t>Scientific measurements</a:t>
            </a:r>
          </a:p>
          <a:p>
            <a:r>
              <a:rPr lang="en-US" dirty="0"/>
              <a:t>News information</a:t>
            </a:r>
          </a:p>
          <a:p>
            <a:r>
              <a:rPr lang="en-US" dirty="0"/>
              <a:t>Weather services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getAllResponseHeaders</a:t>
            </a:r>
            <a:r>
              <a:rPr lang="en-IN" b="1" dirty="0"/>
              <a:t>()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getAllResponseHeaders</a:t>
            </a:r>
            <a:r>
              <a:rPr lang="en-US" b="1" dirty="0"/>
              <a:t>()</a:t>
            </a:r>
            <a:r>
              <a:rPr lang="en-US" dirty="0"/>
              <a:t> method returns all header information from the server response</a:t>
            </a:r>
            <a:r>
              <a:rPr lang="en-US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xhttp</a:t>
            </a:r>
            <a:r>
              <a:rPr lang="en-IN" dirty="0"/>
              <a:t> = new </a:t>
            </a:r>
            <a:r>
              <a:rPr lang="en-IN" dirty="0" err="1"/>
              <a:t>XMLHttpRequest</a:t>
            </a:r>
            <a:r>
              <a:rPr lang="en-IN" dirty="0"/>
              <a:t>();</a:t>
            </a:r>
          </a:p>
          <a:p>
            <a:r>
              <a:rPr lang="en-IN" dirty="0" err="1"/>
              <a:t>xhttp.onreadystatechange</a:t>
            </a:r>
            <a:r>
              <a:rPr lang="en-IN" dirty="0"/>
              <a:t> = function() {</a:t>
            </a:r>
          </a:p>
          <a:p>
            <a:r>
              <a:rPr lang="en-IN" dirty="0"/>
              <a:t>  if (</a:t>
            </a:r>
            <a:r>
              <a:rPr lang="en-IN" dirty="0" err="1"/>
              <a:t>this.readyState</a:t>
            </a:r>
            <a:r>
              <a:rPr lang="en-IN" dirty="0"/>
              <a:t> == 4 &amp;&amp; </a:t>
            </a:r>
            <a:r>
              <a:rPr lang="en-IN" dirty="0" err="1"/>
              <a:t>this.status</a:t>
            </a:r>
            <a:r>
              <a:rPr lang="en-IN" dirty="0"/>
              <a:t> == 200)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    </a:t>
            </a:r>
            <a:r>
              <a:rPr lang="en-IN" dirty="0" err="1"/>
              <a:t>this.getAllResponseHeaders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2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getResponseHeader</a:t>
            </a:r>
            <a:r>
              <a:rPr lang="en-IN" b="1" dirty="0"/>
              <a:t>()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getResponseHeader</a:t>
            </a:r>
            <a:r>
              <a:rPr lang="en-US" b="1" dirty="0"/>
              <a:t>()</a:t>
            </a:r>
            <a:r>
              <a:rPr lang="en-US" dirty="0"/>
              <a:t> method returns specific header information from the server response</a:t>
            </a:r>
            <a:r>
              <a:rPr lang="en-US" dirty="0" smtClean="0"/>
              <a:t>.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xhttp</a:t>
            </a:r>
            <a:r>
              <a:rPr lang="en-IN" dirty="0"/>
              <a:t> = new </a:t>
            </a:r>
            <a:r>
              <a:rPr lang="en-IN" dirty="0" err="1"/>
              <a:t>XMLHttpRequest</a:t>
            </a:r>
            <a:r>
              <a:rPr lang="en-IN" dirty="0"/>
              <a:t>();</a:t>
            </a:r>
          </a:p>
          <a:p>
            <a:r>
              <a:rPr lang="en-IN" dirty="0" err="1"/>
              <a:t>xhttp.onreadystatechange</a:t>
            </a:r>
            <a:r>
              <a:rPr lang="en-IN" dirty="0"/>
              <a:t> = function() {</a:t>
            </a:r>
          </a:p>
          <a:p>
            <a:r>
              <a:rPr lang="en-IN" dirty="0"/>
              <a:t>  if (</a:t>
            </a:r>
            <a:r>
              <a:rPr lang="en-IN" dirty="0" err="1"/>
              <a:t>this.readyState</a:t>
            </a:r>
            <a:r>
              <a:rPr lang="en-IN" dirty="0"/>
              <a:t> == 4 &amp;&amp; </a:t>
            </a:r>
            <a:r>
              <a:rPr lang="en-IN" dirty="0" err="1"/>
              <a:t>this.status</a:t>
            </a:r>
            <a:r>
              <a:rPr lang="en-IN" dirty="0"/>
              <a:t> == 200)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</a:t>
            </a:r>
          </a:p>
          <a:p>
            <a:r>
              <a:rPr lang="en-IN" dirty="0"/>
              <a:t>    </a:t>
            </a:r>
            <a:r>
              <a:rPr lang="en-IN" dirty="0" err="1"/>
              <a:t>this.getResponseHeader</a:t>
            </a:r>
            <a:r>
              <a:rPr lang="en-IN" dirty="0"/>
              <a:t>("Last-Modified");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};</a:t>
            </a:r>
          </a:p>
          <a:p>
            <a:r>
              <a:rPr lang="en-IN" dirty="0" err="1"/>
              <a:t>xhttp.open</a:t>
            </a:r>
            <a:r>
              <a:rPr lang="en-IN" dirty="0"/>
              <a:t>("GET", "ajax_info.txt", true);</a:t>
            </a:r>
          </a:p>
          <a:p>
            <a:r>
              <a:rPr lang="en-IN" dirty="0" err="1"/>
              <a:t>xhttp.send</a:t>
            </a:r>
            <a:r>
              <a:rPr lang="en-IN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3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DOM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is the DOM?</a:t>
            </a:r>
          </a:p>
          <a:p>
            <a:r>
              <a:rPr lang="en-US" dirty="0"/>
              <a:t>The DOM defines a standard for accessing and manipulating documents:</a:t>
            </a:r>
          </a:p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  <a:p>
            <a:r>
              <a:rPr lang="en-US" dirty="0"/>
              <a:t>The HTML DOM defines a standard way for accessing and manipulating HTML documents. It presents an HTML document as a tree-structure.</a:t>
            </a:r>
          </a:p>
          <a:p>
            <a:r>
              <a:rPr lang="en-US" dirty="0"/>
              <a:t>The XML DOM defines a standard way for accessing and manipulating XML documents. It presents an XML document as a tree-structure.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6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DOM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</a:t>
            </a:r>
            <a:r>
              <a:rPr lang="en-US" dirty="0"/>
              <a:t>HTML elements can be accessed through the HTML DOM.</a:t>
            </a:r>
          </a:p>
          <a:p>
            <a:r>
              <a:rPr lang="en-US" dirty="0"/>
              <a:t>This example changes the value of an HTML element with id="demo"</a:t>
            </a:r>
          </a:p>
          <a:p>
            <a:r>
              <a:rPr lang="en-US" b="1" dirty="0"/>
              <a:t> &lt;h1&gt;This is a Heading&lt;/h1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&lt;h1&gt;This is a Heading&lt;/h1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b="1" dirty="0"/>
              <a:t>&lt;script&gt;</a:t>
            </a:r>
          </a:p>
          <a:p>
            <a:r>
              <a:rPr lang="en-US" b="1" dirty="0" err="1"/>
              <a:t>document.getElementsByTagName</a:t>
            </a:r>
            <a:r>
              <a:rPr lang="en-US" b="1" dirty="0"/>
              <a:t>("h1")[0].</a:t>
            </a:r>
            <a:r>
              <a:rPr lang="en-US" b="1" dirty="0" err="1"/>
              <a:t>innerHTML</a:t>
            </a:r>
            <a:r>
              <a:rPr lang="en-US" b="1" dirty="0"/>
              <a:t> = "Hello World!";</a:t>
            </a:r>
          </a:p>
          <a:p>
            <a:r>
              <a:rPr lang="en-US" b="1" dirty="0"/>
              <a:t>&lt;/script&gt; </a:t>
            </a:r>
            <a:endParaRPr lang="en-US" b="1" dirty="0" smtClean="0"/>
          </a:p>
          <a:p>
            <a:r>
              <a:rPr lang="en-US" b="1" dirty="0"/>
              <a:t>Note:</a:t>
            </a:r>
            <a:r>
              <a:rPr lang="en-US" dirty="0"/>
              <a:t> Even if the HTML document contains only ONE &lt;h1&gt; element you still have to specify the array index [0], because the </a:t>
            </a:r>
            <a:r>
              <a:rPr lang="en-US" dirty="0" err="1"/>
              <a:t>getElementsByTagName</a:t>
            </a:r>
            <a:r>
              <a:rPr lang="en-US" dirty="0"/>
              <a:t>() method always returns an array.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XML DOM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XML elements can be accessed through the XML DOM.</a:t>
            </a:r>
          </a:p>
          <a:p>
            <a:r>
              <a:rPr lang="en-US" dirty="0"/>
              <a:t>The XML DOM is:</a:t>
            </a:r>
          </a:p>
          <a:p>
            <a:r>
              <a:rPr lang="en-US" dirty="0"/>
              <a:t>A standard object model for XML</a:t>
            </a:r>
          </a:p>
          <a:p>
            <a:r>
              <a:rPr lang="en-US" dirty="0"/>
              <a:t>A standard programming interface for XML</a:t>
            </a:r>
          </a:p>
          <a:p>
            <a:r>
              <a:rPr lang="en-US" dirty="0"/>
              <a:t>Platform- and language-independent</a:t>
            </a:r>
          </a:p>
          <a:p>
            <a:r>
              <a:rPr lang="en-US" dirty="0"/>
              <a:t>A W3C standard</a:t>
            </a:r>
          </a:p>
          <a:p>
            <a:r>
              <a:rPr lang="en-US" dirty="0"/>
              <a:t>In other words: </a:t>
            </a:r>
            <a:r>
              <a:rPr lang="en-US" b="1" dirty="0"/>
              <a:t>The XML DOM is a standard for how to get, change, add, or delete XML elements</a:t>
            </a:r>
            <a:r>
              <a:rPr lang="en-US" b="1" dirty="0" smtClean="0"/>
              <a:t>.</a:t>
            </a:r>
          </a:p>
          <a:p>
            <a:r>
              <a:rPr lang="en-US" b="1" dirty="0"/>
              <a:t>Get the Value of an XML Element</a:t>
            </a:r>
          </a:p>
          <a:p>
            <a:r>
              <a:rPr lang="en-US" dirty="0"/>
              <a:t>This code retrieves the text value of the first &lt;title&gt; element in an XML </a:t>
            </a:r>
            <a:r>
              <a:rPr lang="en-US" dirty="0" smtClean="0"/>
              <a:t>document</a:t>
            </a:r>
          </a:p>
          <a:p>
            <a:r>
              <a:rPr lang="en-US" b="1" dirty="0" smtClean="0"/>
              <a:t>txt=</a:t>
            </a:r>
            <a:r>
              <a:rPr lang="en-US" b="1" dirty="0" err="1" smtClean="0"/>
              <a:t>xmlDoc.getElementsByTagName</a:t>
            </a:r>
            <a:r>
              <a:rPr lang="en-US" b="1" dirty="0"/>
              <a:t>("title")[0].</a:t>
            </a:r>
            <a:r>
              <a:rPr lang="en-US" b="1" dirty="0" err="1"/>
              <a:t>childNodes</a:t>
            </a:r>
            <a:r>
              <a:rPr lang="en-US" b="1" dirty="0"/>
              <a:t>[0].</a:t>
            </a:r>
            <a:r>
              <a:rPr lang="en-US" b="1" dirty="0" err="1"/>
              <a:t>nodeValue</a:t>
            </a:r>
            <a:r>
              <a:rPr lang="en-US" b="1" dirty="0"/>
              <a:t>;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9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xmlDoc</a:t>
            </a:r>
            <a:r>
              <a:rPr lang="en-US" dirty="0"/>
              <a:t> - the XML DOM object created by the parser.</a:t>
            </a:r>
          </a:p>
          <a:p>
            <a:r>
              <a:rPr lang="en-US" b="1" dirty="0" err="1"/>
              <a:t>getElementsByTagName</a:t>
            </a:r>
            <a:r>
              <a:rPr lang="en-US" b="1" dirty="0"/>
              <a:t>("title")[0]</a:t>
            </a:r>
            <a:r>
              <a:rPr lang="en-US" dirty="0"/>
              <a:t> - get the first &lt;title&gt; element</a:t>
            </a:r>
          </a:p>
          <a:p>
            <a:r>
              <a:rPr lang="en-US" b="1" dirty="0" err="1"/>
              <a:t>childNodes</a:t>
            </a:r>
            <a:r>
              <a:rPr lang="en-US" b="1" dirty="0"/>
              <a:t>[0]</a:t>
            </a:r>
            <a:r>
              <a:rPr lang="en-US" dirty="0"/>
              <a:t> - the first child of the &lt;title&gt; element (the text node)</a:t>
            </a:r>
          </a:p>
          <a:p>
            <a:r>
              <a:rPr lang="en-US" b="1" dirty="0" err="1"/>
              <a:t>nodeValue</a:t>
            </a:r>
            <a:r>
              <a:rPr lang="en-US" dirty="0"/>
              <a:t> - the value of the node (the text itself)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4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Programming Interface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DOM models XML as a set of node objects. The nodes can be accessed with JavaScript or other programming languages. In this tutorial we use JavaScript.</a:t>
            </a:r>
          </a:p>
          <a:p>
            <a:r>
              <a:rPr lang="en-US" dirty="0"/>
              <a:t>The programming interface to the DOM is defined by a set standard properties and methods.</a:t>
            </a:r>
          </a:p>
          <a:p>
            <a:r>
              <a:rPr lang="en-US" b="1" dirty="0"/>
              <a:t>Properties</a:t>
            </a:r>
            <a:r>
              <a:rPr lang="en-US" dirty="0"/>
              <a:t> are often referred to as something that is (i.e. </a:t>
            </a:r>
            <a:r>
              <a:rPr lang="en-US" dirty="0" err="1"/>
              <a:t>nodename</a:t>
            </a:r>
            <a:r>
              <a:rPr lang="en-US" dirty="0"/>
              <a:t> is "book").</a:t>
            </a:r>
          </a:p>
          <a:p>
            <a:r>
              <a:rPr lang="en-US" b="1" dirty="0"/>
              <a:t>Methods</a:t>
            </a:r>
            <a:r>
              <a:rPr lang="en-US" dirty="0"/>
              <a:t> are often referred to as something that is done (i.e. delete "book").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7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DOM Properties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some typical DOM properties:</a:t>
            </a:r>
          </a:p>
          <a:p>
            <a:r>
              <a:rPr lang="en-US" dirty="0" err="1"/>
              <a:t>x.nodeName</a:t>
            </a:r>
            <a:r>
              <a:rPr lang="en-US" dirty="0"/>
              <a:t> - the name of x</a:t>
            </a:r>
          </a:p>
          <a:p>
            <a:r>
              <a:rPr lang="en-US" dirty="0" err="1"/>
              <a:t>x.nodeValue</a:t>
            </a:r>
            <a:r>
              <a:rPr lang="en-US" dirty="0"/>
              <a:t> - the value of x</a:t>
            </a:r>
          </a:p>
          <a:p>
            <a:r>
              <a:rPr lang="en-US" dirty="0" err="1"/>
              <a:t>x.parentNode</a:t>
            </a:r>
            <a:r>
              <a:rPr lang="en-US" dirty="0"/>
              <a:t> - the parent node of x</a:t>
            </a:r>
          </a:p>
          <a:p>
            <a:r>
              <a:rPr lang="en-US" dirty="0" err="1"/>
              <a:t>x.childNodes</a:t>
            </a:r>
            <a:r>
              <a:rPr lang="en-US" dirty="0"/>
              <a:t> - the child nodes of x</a:t>
            </a:r>
          </a:p>
          <a:p>
            <a:r>
              <a:rPr lang="en-US" dirty="0" err="1"/>
              <a:t>x.attributes</a:t>
            </a:r>
            <a:r>
              <a:rPr lang="en-US" dirty="0"/>
              <a:t> - the attributes nodes of x</a:t>
            </a:r>
          </a:p>
          <a:p>
            <a:r>
              <a:rPr lang="en-US" b="1" dirty="0"/>
              <a:t>Note:</a:t>
            </a:r>
            <a:r>
              <a:rPr lang="en-US" dirty="0"/>
              <a:t> In the list above, x is a node object.</a:t>
            </a:r>
          </a:p>
          <a:p>
            <a:r>
              <a:rPr lang="en-IN" b="1" dirty="0"/>
              <a:t>XML DOM Methods</a:t>
            </a:r>
          </a:p>
          <a:p>
            <a:r>
              <a:rPr lang="en-US" dirty="0" err="1"/>
              <a:t>x.getElementsByTagName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 - get all elements with a specified tag name</a:t>
            </a:r>
          </a:p>
          <a:p>
            <a:r>
              <a:rPr lang="en-US" dirty="0" err="1"/>
              <a:t>x.appendChild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- insert a child node to x</a:t>
            </a:r>
          </a:p>
          <a:p>
            <a:r>
              <a:rPr lang="en-US" dirty="0" err="1"/>
              <a:t>x.removeChild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- remove a child node from x</a:t>
            </a:r>
          </a:p>
          <a:p>
            <a:r>
              <a:rPr lang="en-US" b="1" dirty="0"/>
              <a:t>Note:</a:t>
            </a:r>
            <a:r>
              <a:rPr lang="en-US" dirty="0"/>
              <a:t> In the list above, x is a node object.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815395" y="1644373"/>
            <a:ext cx="891141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YOU..!</a:t>
            </a:r>
          </a:p>
          <a:p>
            <a:pPr algn="ctr"/>
            <a:r>
              <a:rPr lang="en-U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Happy Learning…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rules of XML are very simple and logical. The rules are easy to learn, and easy to use</a:t>
            </a:r>
            <a:r>
              <a:rPr lang="en-US" dirty="0" smtClean="0"/>
              <a:t>.</a:t>
            </a:r>
          </a:p>
          <a:p>
            <a:r>
              <a:rPr lang="en-US" b="1" dirty="0"/>
              <a:t>XML Documents Must Have a Root Element</a:t>
            </a:r>
          </a:p>
          <a:p>
            <a:r>
              <a:rPr lang="en-US" dirty="0"/>
              <a:t>XML documents must contain one </a:t>
            </a:r>
            <a:r>
              <a:rPr lang="en-US" b="1" dirty="0"/>
              <a:t>root</a:t>
            </a:r>
            <a:r>
              <a:rPr lang="en-US" dirty="0"/>
              <a:t> element that is the </a:t>
            </a:r>
            <a:r>
              <a:rPr lang="en-US" b="1" dirty="0"/>
              <a:t>parent</a:t>
            </a:r>
            <a:r>
              <a:rPr lang="en-US" dirty="0"/>
              <a:t> of all other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/>
              <a:t>&lt;root&gt;</a:t>
            </a:r>
          </a:p>
          <a:p>
            <a:r>
              <a:rPr lang="en-US" dirty="0"/>
              <a:t>  &lt;child&gt;</a:t>
            </a:r>
          </a:p>
          <a:p>
            <a:r>
              <a:rPr lang="en-US" dirty="0"/>
              <a:t>    &lt;</a:t>
            </a:r>
            <a:r>
              <a:rPr lang="en-US" dirty="0" err="1"/>
              <a:t>subchild</a:t>
            </a:r>
            <a:r>
              <a:rPr lang="en-US" dirty="0"/>
              <a:t>&gt;.....&lt;/</a:t>
            </a:r>
            <a:r>
              <a:rPr lang="en-US" dirty="0" err="1"/>
              <a:t>subchild</a:t>
            </a:r>
            <a:r>
              <a:rPr lang="en-US" dirty="0"/>
              <a:t>&gt;</a:t>
            </a:r>
          </a:p>
          <a:p>
            <a:r>
              <a:rPr lang="en-US" dirty="0"/>
              <a:t>  &lt;/child&gt;</a:t>
            </a:r>
          </a:p>
          <a:p>
            <a:r>
              <a:rPr lang="en-US" dirty="0"/>
              <a:t>&lt;/root&gt;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 </a:t>
            </a:r>
            <a:r>
              <a:rPr lang="en-US" b="1" dirty="0"/>
              <a:t>&lt;note&gt;</a:t>
            </a:r>
            <a:r>
              <a:rPr lang="en-US" dirty="0"/>
              <a:t> is the root element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5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/>
              <a:t>xml version="1.0" encoding="UTF-8"?&gt;</a:t>
            </a:r>
          </a:p>
          <a:p>
            <a:r>
              <a:rPr lang="en-US" sz="1800" dirty="0"/>
              <a:t>&lt;note&gt;</a:t>
            </a:r>
          </a:p>
          <a:p>
            <a:r>
              <a:rPr lang="en-US" sz="1800" dirty="0"/>
              <a:t>  &lt;to&gt;</a:t>
            </a:r>
            <a:r>
              <a:rPr lang="en-US" sz="1800" dirty="0" err="1"/>
              <a:t>Tove</a:t>
            </a:r>
            <a:r>
              <a:rPr lang="en-US" sz="1800" dirty="0"/>
              <a:t>&lt;/to&gt;</a:t>
            </a:r>
          </a:p>
          <a:p>
            <a:r>
              <a:rPr lang="en-US" sz="1800" dirty="0"/>
              <a:t>  &lt;from&gt;</a:t>
            </a:r>
            <a:r>
              <a:rPr lang="en-US" sz="1800" dirty="0" err="1"/>
              <a:t>Jani</a:t>
            </a:r>
            <a:r>
              <a:rPr lang="en-US" sz="1800" dirty="0"/>
              <a:t>&lt;/from&gt;</a:t>
            </a:r>
          </a:p>
          <a:p>
            <a:r>
              <a:rPr lang="en-US" sz="1800" dirty="0"/>
              <a:t>  &lt;heading&gt;Reminder&lt;/heading&gt;</a:t>
            </a:r>
          </a:p>
          <a:p>
            <a:r>
              <a:rPr lang="en-US" sz="1800" dirty="0"/>
              <a:t>  &lt;body&gt;Don't forget me this weekend!&lt;/body&gt;</a:t>
            </a:r>
          </a:p>
          <a:p>
            <a:r>
              <a:rPr lang="en-US" sz="1800" dirty="0"/>
              <a:t>&lt;/</a:t>
            </a:r>
            <a:r>
              <a:rPr lang="en-US" sz="1800" dirty="0" smtClean="0"/>
              <a:t>note&gt;</a:t>
            </a:r>
          </a:p>
          <a:p>
            <a:r>
              <a:rPr lang="en-US" sz="1800" b="1" dirty="0"/>
              <a:t>The XML Prolog</a:t>
            </a:r>
          </a:p>
          <a:p>
            <a:r>
              <a:rPr lang="en-US" sz="1800" dirty="0"/>
              <a:t>This line is called the XML </a:t>
            </a:r>
            <a:r>
              <a:rPr lang="en-US" sz="1800" b="1" dirty="0"/>
              <a:t>prolog</a:t>
            </a:r>
            <a:endParaRPr lang="en-US" sz="1800" dirty="0"/>
          </a:p>
          <a:p>
            <a:r>
              <a:rPr lang="en-IN" sz="1800" b="1" dirty="0"/>
              <a:t>&lt;?xml version="1.0" encoding="UTF-8"?&gt;</a:t>
            </a:r>
            <a:r>
              <a:rPr lang="en-IN" sz="1800" b="1" dirty="0"/>
              <a:t> </a:t>
            </a:r>
          </a:p>
          <a:p>
            <a:r>
              <a:rPr lang="en-US" sz="1800" dirty="0"/>
              <a:t> The XML prolog is optional. If it exists, it must come first in the document. </a:t>
            </a:r>
          </a:p>
          <a:p>
            <a:r>
              <a:rPr lang="en-US" sz="1800" dirty="0"/>
              <a:t>XML documents can contain international characters, like Norwegian </a:t>
            </a:r>
            <a:r>
              <a:rPr lang="en-US" sz="1800" dirty="0" err="1"/>
              <a:t>øæå</a:t>
            </a:r>
            <a:r>
              <a:rPr lang="en-US" sz="1800" dirty="0"/>
              <a:t> or French </a:t>
            </a:r>
            <a:r>
              <a:rPr lang="en-US" sz="1800" dirty="0" err="1"/>
              <a:t>êèé</a:t>
            </a:r>
            <a:r>
              <a:rPr lang="en-US" sz="1800" dirty="0"/>
              <a:t>.</a:t>
            </a:r>
          </a:p>
          <a:p>
            <a:r>
              <a:rPr lang="en-US" sz="1800" dirty="0"/>
              <a:t>To avoid errors, you should specify the encoding used, or save your XML files as UTF-8.</a:t>
            </a:r>
          </a:p>
          <a:p>
            <a:r>
              <a:rPr lang="en-US" sz="1800" dirty="0"/>
              <a:t>UTF-8 is the default character encoding for XML documents.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All XML Elements Must Have a Closing Tag</a:t>
            </a:r>
          </a:p>
          <a:p>
            <a:r>
              <a:rPr lang="en-US" dirty="0"/>
              <a:t>In XML, it is illegal to omit the closing tag. All elements </a:t>
            </a:r>
            <a:r>
              <a:rPr lang="en-US" b="1" dirty="0"/>
              <a:t>must</a:t>
            </a:r>
            <a:r>
              <a:rPr lang="en-US" dirty="0"/>
              <a:t> have a closing tag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&lt;p&gt;This is a paragraph.&lt;/p&gt;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 </a:t>
            </a:r>
            <a:endParaRPr lang="en-US" b="1" dirty="0" smtClean="0"/>
          </a:p>
          <a:p>
            <a:r>
              <a:rPr lang="en-US" b="1" dirty="0"/>
              <a:t>Note:</a:t>
            </a:r>
            <a:r>
              <a:rPr lang="en-US" dirty="0"/>
              <a:t> The XML prolog does not have a closing tag! This is not an error. The prolog is not a part of the XML document. </a:t>
            </a:r>
            <a:endParaRPr lang="en-US" dirty="0" smtClean="0"/>
          </a:p>
          <a:p>
            <a:r>
              <a:rPr lang="en-US" b="1" dirty="0"/>
              <a:t>XML Tags are Case Sensitive</a:t>
            </a:r>
          </a:p>
          <a:p>
            <a:r>
              <a:rPr lang="en-US" dirty="0"/>
              <a:t>XML tags are case sensitive. The tag &lt;Letter&gt; is different from the tag &lt;letter&gt;.</a:t>
            </a:r>
          </a:p>
          <a:p>
            <a:r>
              <a:rPr lang="en-US" dirty="0"/>
              <a:t>Opening and closing tags must be written with the same case</a:t>
            </a:r>
          </a:p>
          <a:p>
            <a:r>
              <a:rPr lang="en-IN" dirty="0"/>
              <a:t>&lt;message&gt;</a:t>
            </a:r>
            <a:r>
              <a:rPr lang="en-IN" dirty="0"/>
              <a:t>This is correct</a:t>
            </a:r>
            <a:r>
              <a:rPr lang="en-IN" dirty="0"/>
              <a:t>&lt;/message&gt;</a:t>
            </a:r>
            <a:r>
              <a:rPr lang="en-IN" dirty="0"/>
              <a:t> </a:t>
            </a:r>
          </a:p>
          <a:p>
            <a:r>
              <a:rPr lang="en-US" dirty="0"/>
              <a:t>"Opening and closing tags" are often referred to as "Start and end tags". Use whatever you prefer. It is exactly the same thing.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XML Elements Must be Properly Nested</a:t>
            </a:r>
          </a:p>
          <a:p>
            <a:r>
              <a:rPr lang="en-US" dirty="0"/>
              <a:t>In HTML, you might see improperly nested </a:t>
            </a:r>
            <a:r>
              <a:rPr lang="en-US" dirty="0" smtClean="0"/>
              <a:t>elements.</a:t>
            </a:r>
          </a:p>
          <a:p>
            <a:r>
              <a:rPr lang="en-US" dirty="0"/>
              <a:t>&lt;b&gt;&lt;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/>
              <a:t>This text is bold and italic</a:t>
            </a:r>
            <a:r>
              <a:rPr lang="en-US" dirty="0"/>
              <a:t>&lt;/b&gt;&lt;/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/>
              <a:t> </a:t>
            </a:r>
          </a:p>
          <a:p>
            <a:r>
              <a:rPr lang="en-US" dirty="0"/>
              <a:t>In XML, all elements </a:t>
            </a:r>
            <a:r>
              <a:rPr lang="en-US" b="1" dirty="0"/>
              <a:t>must</a:t>
            </a:r>
            <a:r>
              <a:rPr lang="en-US" dirty="0"/>
              <a:t> be properly nested within each </a:t>
            </a:r>
            <a:r>
              <a:rPr lang="en-US" dirty="0" smtClean="0"/>
              <a:t>other.</a:t>
            </a:r>
          </a:p>
          <a:p>
            <a:r>
              <a:rPr lang="en-US" dirty="0"/>
              <a:t>&lt;b&gt;&lt;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/>
              <a:t>This text is bold and italic</a:t>
            </a:r>
            <a:r>
              <a:rPr lang="en-US" dirty="0"/>
              <a:t>&lt;/</a:t>
            </a:r>
            <a:r>
              <a:rPr lang="en-US" dirty="0" err="1"/>
              <a:t>i</a:t>
            </a:r>
            <a:r>
              <a:rPr lang="en-US" dirty="0"/>
              <a:t>&gt;&lt;/b&gt;</a:t>
            </a:r>
            <a:r>
              <a:rPr lang="en-US" dirty="0"/>
              <a:t> </a:t>
            </a:r>
          </a:p>
          <a:p>
            <a:r>
              <a:rPr lang="en-US" dirty="0"/>
              <a:t>In the example above, "Properly nested" simply means that since the &lt;</a:t>
            </a:r>
            <a:r>
              <a:rPr lang="en-US" dirty="0" err="1"/>
              <a:t>i</a:t>
            </a:r>
            <a:r>
              <a:rPr lang="en-US" dirty="0"/>
              <a:t>&gt; element is opened inside the &lt;b&gt; element, it must be closed inside the &lt;b&gt; element.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XML Attribute Values Must Always be Quoted</a:t>
            </a:r>
          </a:p>
          <a:p>
            <a:r>
              <a:rPr lang="en-US" dirty="0"/>
              <a:t>XML elements can have attributes in name/value pairs just like in HTML.</a:t>
            </a:r>
          </a:p>
          <a:p>
            <a:r>
              <a:rPr lang="en-US" dirty="0"/>
              <a:t>In XML, the attribute values must always be </a:t>
            </a:r>
            <a:r>
              <a:rPr lang="en-US" dirty="0" smtClean="0"/>
              <a:t>quoted</a:t>
            </a:r>
            <a:endParaRPr lang="en-US" dirty="0"/>
          </a:p>
          <a:p>
            <a:r>
              <a:rPr lang="en-US" dirty="0"/>
              <a:t>&lt;note date="12/11/2007"&gt;</a:t>
            </a:r>
          </a:p>
          <a:p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 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</a:p>
          <a:p>
            <a:r>
              <a:rPr lang="en-US" dirty="0"/>
              <a:t>&lt;/</a:t>
            </a:r>
            <a:r>
              <a:rPr lang="en-US" dirty="0" smtClean="0"/>
              <a:t>note&gt;</a:t>
            </a:r>
          </a:p>
          <a:p>
            <a:r>
              <a:rPr lang="en-US" b="1" dirty="0"/>
              <a:t>Entity References</a:t>
            </a:r>
          </a:p>
          <a:p>
            <a:r>
              <a:rPr lang="en-US" dirty="0"/>
              <a:t>Some characters have a special meaning in XML.</a:t>
            </a:r>
          </a:p>
          <a:p>
            <a:r>
              <a:rPr lang="en-US" dirty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dirty="0"/>
              <a:t>This will generate an XML error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&lt;message&gt;salary &lt; 1000&lt;/message</a:t>
            </a:r>
            <a:r>
              <a:rPr lang="en-IN" b="1" dirty="0" smtClean="0"/>
              <a:t>&gt;</a:t>
            </a:r>
          </a:p>
          <a:p>
            <a:r>
              <a:rPr lang="en-US" dirty="0"/>
              <a:t>To avoid this error, replace the "&lt;" character with an </a:t>
            </a:r>
            <a:r>
              <a:rPr lang="en-US" b="1" dirty="0"/>
              <a:t>entity </a:t>
            </a:r>
            <a:r>
              <a:rPr lang="en-US" b="1" dirty="0" smtClean="0"/>
              <a:t>reference.</a:t>
            </a:r>
          </a:p>
          <a:p>
            <a:r>
              <a:rPr lang="en-IN" b="1" dirty="0"/>
              <a:t>&lt;message&gt;</a:t>
            </a:r>
            <a:r>
              <a:rPr lang="en-IN" b="1" dirty="0"/>
              <a:t>salary &amp;</a:t>
            </a:r>
            <a:r>
              <a:rPr lang="en-IN" b="1" dirty="0" err="1"/>
              <a:t>lt</a:t>
            </a:r>
            <a:r>
              <a:rPr lang="en-IN" b="1" dirty="0"/>
              <a:t>; 1000</a:t>
            </a:r>
            <a:r>
              <a:rPr lang="en-IN" b="1" dirty="0"/>
              <a:t>&lt;/message</a:t>
            </a:r>
            <a:r>
              <a:rPr lang="en-IN" b="1" dirty="0" smtClean="0"/>
              <a:t>&gt;</a:t>
            </a:r>
          </a:p>
          <a:p>
            <a:r>
              <a:rPr lang="en-US" dirty="0"/>
              <a:t>Only &lt; and &amp; are strictly illegal in XML, but it is a good habit to replace &gt; with &amp;</a:t>
            </a:r>
            <a:r>
              <a:rPr lang="en-US" dirty="0" err="1"/>
              <a:t>gt</a:t>
            </a:r>
            <a:r>
              <a:rPr lang="en-US" dirty="0"/>
              <a:t>; as well.</a:t>
            </a:r>
            <a:endParaRPr lang="en-IN" b="1" dirty="0" smtClean="0"/>
          </a:p>
          <a:p>
            <a:r>
              <a:rPr lang="en-US" dirty="0"/>
              <a:t>There are 5 pre-defined entity references in XML</a:t>
            </a:r>
            <a:r>
              <a:rPr lang="en-IN" b="1" dirty="0" smtClean="0"/>
              <a:t> </a:t>
            </a:r>
            <a:endParaRPr lang="en-IN" b="1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21" y="4059534"/>
            <a:ext cx="5629275" cy="23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Comments in XML</a:t>
            </a:r>
          </a:p>
          <a:p>
            <a:r>
              <a:rPr lang="en-US" dirty="0"/>
              <a:t>The syntax for writing comments in XML is similar to that of HTML</a:t>
            </a:r>
            <a:r>
              <a:rPr lang="en-US" dirty="0" smtClean="0"/>
              <a:t>:</a:t>
            </a:r>
          </a:p>
          <a:p>
            <a:r>
              <a:rPr lang="en-IN" dirty="0"/>
              <a:t>&lt;!-- This is a comment </a:t>
            </a:r>
            <a:r>
              <a:rPr lang="en-IN" dirty="0" smtClean="0"/>
              <a:t>--&gt;</a:t>
            </a:r>
          </a:p>
          <a:p>
            <a:r>
              <a:rPr lang="en-US" dirty="0"/>
              <a:t>Two dashes in the middle of a comment are not allowed:</a:t>
            </a:r>
          </a:p>
          <a:p>
            <a:r>
              <a:rPr lang="en-US" dirty="0"/>
              <a:t>&lt;!-- This is an invalid -- comment --&gt;</a:t>
            </a:r>
            <a:r>
              <a:rPr lang="en-US" dirty="0"/>
              <a:t> </a:t>
            </a:r>
          </a:p>
          <a:p>
            <a:r>
              <a:rPr lang="en-US" b="1" dirty="0"/>
              <a:t>White-space is Preserved in XML</a:t>
            </a:r>
          </a:p>
          <a:p>
            <a:r>
              <a:rPr lang="en-US" dirty="0"/>
              <a:t>XML does not truncate multiple white-spaces (HTML truncates multiple white-spaces to one single white-space</a:t>
            </a:r>
            <a:r>
              <a:rPr lang="en-US" dirty="0" smtClean="0"/>
              <a:t>):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56" y="5410200"/>
            <a:ext cx="6505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Syntax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XML Stores New Line as LF</a:t>
            </a:r>
          </a:p>
          <a:p>
            <a:r>
              <a:rPr lang="en-US" dirty="0"/>
              <a:t>Windows applications store a new line as: carriage return and line feed (CR+LF).</a:t>
            </a:r>
          </a:p>
          <a:p>
            <a:r>
              <a:rPr lang="en-US" dirty="0"/>
              <a:t>Unix and Mac OSX use LF.</a:t>
            </a:r>
          </a:p>
          <a:p>
            <a:r>
              <a:rPr lang="en-US" dirty="0"/>
              <a:t>Old Mac systems use CR.</a:t>
            </a:r>
          </a:p>
          <a:p>
            <a:r>
              <a:rPr lang="en-US" dirty="0"/>
              <a:t>XML stores a new line as LF.</a:t>
            </a:r>
          </a:p>
          <a:p>
            <a:r>
              <a:rPr lang="en-US" b="1" dirty="0"/>
              <a:t>Well Formed XML</a:t>
            </a:r>
          </a:p>
          <a:p>
            <a:r>
              <a:rPr lang="en-US" dirty="0"/>
              <a:t>XML documents that conform to the syntax rules above are said to be "Well Formed" XML documents.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7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 XML document </a:t>
            </a:r>
            <a:r>
              <a:rPr lang="fr-FR" dirty="0" err="1"/>
              <a:t>contains</a:t>
            </a:r>
            <a:r>
              <a:rPr lang="fr-FR" dirty="0"/>
              <a:t> XML </a:t>
            </a:r>
            <a:r>
              <a:rPr lang="fr-FR" dirty="0" err="1"/>
              <a:t>Elements</a:t>
            </a:r>
            <a:r>
              <a:rPr lang="fr-FR" dirty="0" smtClean="0"/>
              <a:t>.</a:t>
            </a:r>
          </a:p>
          <a:p>
            <a:r>
              <a:rPr lang="en-US" b="1" dirty="0"/>
              <a:t>What is an XML Element?</a:t>
            </a:r>
          </a:p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r>
              <a:rPr lang="en-IN" b="1" dirty="0"/>
              <a:t>&lt;price&gt;</a:t>
            </a:r>
            <a:r>
              <a:rPr lang="en-IN" b="1" dirty="0"/>
              <a:t>29.99</a:t>
            </a:r>
            <a:r>
              <a:rPr lang="en-IN" b="1" dirty="0"/>
              <a:t>&lt;/price&gt;</a:t>
            </a:r>
            <a:r>
              <a:rPr lang="en-IN" b="1" dirty="0"/>
              <a:t> </a:t>
            </a:r>
          </a:p>
          <a:p>
            <a:r>
              <a:rPr lang="en-US" dirty="0"/>
              <a:t>An element can contain: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other elements</a:t>
            </a:r>
          </a:p>
          <a:p>
            <a:r>
              <a:rPr lang="en-US" dirty="0"/>
              <a:t>or a mix of the above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XML, 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of XML,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XML,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key</a:t>
            </a:r>
          </a:p>
          <a:p>
            <a:r>
              <a:rPr lang="en-US" dirty="0"/>
              <a:t>components, </a:t>
            </a:r>
            <a:endParaRPr lang="en-US" dirty="0" smtClean="0"/>
          </a:p>
          <a:p>
            <a:r>
              <a:rPr lang="en-US" dirty="0" smtClean="0"/>
              <a:t>DTD </a:t>
            </a:r>
            <a:r>
              <a:rPr lang="en-US" dirty="0"/>
              <a:t>and Schemas, </a:t>
            </a:r>
            <a:endParaRPr lang="en-US" dirty="0" smtClean="0"/>
          </a:p>
          <a:p>
            <a:r>
              <a:rPr lang="en-US" dirty="0" smtClean="0"/>
              <a:t>Transforming </a:t>
            </a:r>
            <a:r>
              <a:rPr lang="en-US" dirty="0"/>
              <a:t>XML using XSL </a:t>
            </a:r>
            <a:r>
              <a:rPr lang="en-US" dirty="0" smtClean="0"/>
              <a:t>and XSLT,</a:t>
            </a:r>
          </a:p>
          <a:p>
            <a:r>
              <a:rPr lang="en-US" dirty="0" smtClean="0"/>
              <a:t> </a:t>
            </a:r>
            <a:r>
              <a:rPr lang="en-US" dirty="0"/>
              <a:t>XML AJAX,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z="2400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bookstore&gt;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book category="children"&gt;</a:t>
            </a:r>
          </a:p>
          <a:p>
            <a:pPr marL="1350963" lvl="3" indent="0">
              <a:buNone/>
            </a:pPr>
            <a:r>
              <a:rPr lang="en-US" sz="2200" dirty="0"/>
              <a:t>    &lt;title&gt;Harry Potter&lt;/title&gt;</a:t>
            </a:r>
          </a:p>
          <a:p>
            <a:pPr marL="1350963" lvl="3" indent="0">
              <a:buNone/>
            </a:pPr>
            <a:r>
              <a:rPr lang="en-US" sz="2200" dirty="0"/>
              <a:t>    &lt;author&gt;J K. Rowling&lt;/author&gt;</a:t>
            </a:r>
          </a:p>
          <a:p>
            <a:pPr marL="1350963" lvl="3" indent="0">
              <a:buNone/>
            </a:pPr>
            <a:r>
              <a:rPr lang="en-US" sz="2200" dirty="0"/>
              <a:t>    &lt;year&gt;2005&lt;/year&gt;</a:t>
            </a:r>
          </a:p>
          <a:p>
            <a:pPr marL="1350963" lvl="3" indent="0">
              <a:buNone/>
            </a:pPr>
            <a:r>
              <a:rPr lang="en-US" sz="2200" dirty="0"/>
              <a:t>    &lt;price&gt;29.99&lt;/price&gt;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&lt;/book&gt;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book category="web"&gt;</a:t>
            </a:r>
          </a:p>
          <a:p>
            <a:pPr marL="1350963" lvl="3" indent="0">
              <a:buNone/>
            </a:pPr>
            <a:r>
              <a:rPr lang="en-US" sz="2200" dirty="0"/>
              <a:t>    &lt;title&gt;Learning XML&lt;/title&gt;</a:t>
            </a:r>
          </a:p>
          <a:p>
            <a:pPr marL="1350963" lvl="3" indent="0">
              <a:buNone/>
            </a:pPr>
            <a:r>
              <a:rPr lang="en-US" sz="2200" dirty="0"/>
              <a:t>    &lt;author&gt;Erik T. Ray&lt;/author&gt;</a:t>
            </a:r>
          </a:p>
          <a:p>
            <a:pPr marL="1350963" lvl="3" indent="0">
              <a:buNone/>
            </a:pPr>
            <a:r>
              <a:rPr lang="en-US" sz="2200" dirty="0"/>
              <a:t>    &lt;year&gt;2003&lt;/year&gt;</a:t>
            </a:r>
          </a:p>
          <a:p>
            <a:pPr marL="1350963" lvl="3" indent="0">
              <a:buNone/>
            </a:pPr>
            <a:r>
              <a:rPr lang="en-US" sz="2200" dirty="0"/>
              <a:t>    &lt;price&gt;39.95&lt;/price&gt;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&lt;/</a:t>
            </a:r>
            <a:r>
              <a:rPr lang="en-US" dirty="0"/>
              <a:t>book&gt;</a:t>
            </a:r>
          </a:p>
          <a:p>
            <a:pPr marL="0" indent="0">
              <a:buNone/>
            </a:pPr>
            <a:r>
              <a:rPr lang="en-US" dirty="0"/>
              <a:t>&lt;/bookstore&gt;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example </a:t>
            </a:r>
            <a:r>
              <a:rPr lang="en-US" dirty="0" smtClean="0"/>
              <a:t>in previous slide:</a:t>
            </a:r>
            <a:endParaRPr lang="en-US" dirty="0"/>
          </a:p>
          <a:p>
            <a:r>
              <a:rPr lang="en-US" dirty="0"/>
              <a:t>&lt;title&gt;, &lt;author&gt;, &lt;year&gt;, and &lt;price&gt; have text content because they contain text (like 29.99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&lt;bookstore&gt; and &lt;book&gt; have element contents, because they contain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&lt;book&gt; has an attribute (category="children").</a:t>
            </a:r>
          </a:p>
          <a:p>
            <a:r>
              <a:rPr lang="en-IN" b="1" dirty="0"/>
              <a:t>Empty XML Elements</a:t>
            </a:r>
          </a:p>
          <a:p>
            <a:r>
              <a:rPr lang="en-US" dirty="0"/>
              <a:t>An element with no content is said to be empty.</a:t>
            </a:r>
          </a:p>
          <a:p>
            <a:r>
              <a:rPr lang="en-US" dirty="0"/>
              <a:t>In XML, you can indicate an empty element like this</a:t>
            </a:r>
          </a:p>
          <a:p>
            <a:r>
              <a:rPr lang="en-IN" b="1" dirty="0"/>
              <a:t>&lt;element&gt;&lt;/element&gt;</a:t>
            </a:r>
            <a:r>
              <a:rPr lang="en-IN" b="1" dirty="0"/>
              <a:t> </a:t>
            </a:r>
          </a:p>
          <a:p>
            <a:r>
              <a:rPr lang="en-US" dirty="0"/>
              <a:t>You can also use a so called self-closing </a:t>
            </a:r>
            <a:r>
              <a:rPr lang="en-US" dirty="0" smtClean="0"/>
              <a:t>tag</a:t>
            </a:r>
          </a:p>
          <a:p>
            <a:r>
              <a:rPr lang="en-IN" b="1" dirty="0"/>
              <a:t>&lt;element /&gt;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US" dirty="0"/>
              <a:t>Empty elements can have attributes.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6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XML Naming Rules</a:t>
            </a:r>
          </a:p>
          <a:p>
            <a:r>
              <a:rPr lang="en-US" dirty="0"/>
              <a:t>XML elements must follow these naming rules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/>
              <a:t>    Element names are case-sensitive</a:t>
            </a:r>
          </a:p>
          <a:p>
            <a:pPr lvl="1"/>
            <a:r>
              <a:rPr lang="en-US" b="1" dirty="0"/>
              <a:t>    Element names must start with a letter or underscore</a:t>
            </a:r>
          </a:p>
          <a:p>
            <a:pPr lvl="1"/>
            <a:r>
              <a:rPr lang="en-US" b="1" dirty="0"/>
              <a:t>    Element names cannot start with the letters xml (or XML, </a:t>
            </a:r>
            <a:r>
              <a:rPr lang="en-US" b="1" dirty="0" smtClean="0"/>
              <a:t>  	  or Xml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    Element names can contain letters, digits, hyphens, </a:t>
            </a:r>
            <a:r>
              <a:rPr lang="en-US" b="1" dirty="0" smtClean="0"/>
              <a:t>   		   underscores</a:t>
            </a:r>
            <a:r>
              <a:rPr lang="en-US" b="1" dirty="0"/>
              <a:t>, and periods</a:t>
            </a:r>
          </a:p>
          <a:p>
            <a:pPr lvl="1"/>
            <a:r>
              <a:rPr lang="en-US" b="1" dirty="0"/>
              <a:t>    Element names cannot contain </a:t>
            </a:r>
            <a:r>
              <a:rPr lang="en-US" b="1" dirty="0" smtClean="0"/>
              <a:t>spaces</a:t>
            </a:r>
            <a:endParaRPr lang="en-US" b="1" dirty="0"/>
          </a:p>
          <a:p>
            <a:r>
              <a:rPr lang="en-US" dirty="0"/>
              <a:t>Any name can be used, no words are reserved (except xml</a:t>
            </a:r>
            <a:r>
              <a:rPr lang="en-US" dirty="0" smtClean="0"/>
              <a:t>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Best Naming Practices</a:t>
            </a:r>
          </a:p>
          <a:p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r>
              <a:rPr lang="en-US" dirty="0"/>
              <a:t>Avoid "-". If you name something "first-name", some software may think you want to subtract "name" from "first".</a:t>
            </a:r>
          </a:p>
          <a:p>
            <a:r>
              <a:rPr lang="en-US" dirty="0"/>
              <a:t>Avoid ".". If you name something "first.name", some software may think that "name" is a property of the object "first".</a:t>
            </a:r>
          </a:p>
          <a:p>
            <a:r>
              <a:rPr lang="en-US" dirty="0"/>
              <a:t>Avoid ":". Colons are reserved for namespaces (more later).</a:t>
            </a:r>
          </a:p>
          <a:p>
            <a:r>
              <a:rPr lang="en-US" dirty="0"/>
              <a:t>Non-English letters like </a:t>
            </a:r>
            <a:r>
              <a:rPr lang="en-US" dirty="0" err="1"/>
              <a:t>éòá</a:t>
            </a:r>
            <a:r>
              <a:rPr lang="en-US" dirty="0"/>
              <a:t> are perfectly legal in XML, but watch out for problems if your software doesn't support them!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6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Naming Conventions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93" y="1627833"/>
            <a:ext cx="7794119" cy="45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Tip!</a:t>
            </a:r>
            <a:r>
              <a:rPr lang="en-US" dirty="0"/>
              <a:t> Choose your naming style, and be consistent about it!</a:t>
            </a:r>
          </a:p>
          <a:p>
            <a:r>
              <a:rPr lang="en-US" dirty="0"/>
              <a:t>XML documents often have a corresponding database. A common practice is to use the naming rules of the database for the XML elements.</a:t>
            </a:r>
          </a:p>
          <a:p>
            <a:r>
              <a:rPr lang="en-IN" b="1" dirty="0"/>
              <a:t>XML Elements are Extensible</a:t>
            </a:r>
          </a:p>
          <a:p>
            <a:r>
              <a:rPr lang="en-US" dirty="0"/>
              <a:t>XML elements can be extended to carry more information.</a:t>
            </a:r>
          </a:p>
          <a:p>
            <a:r>
              <a:rPr lang="en-US" dirty="0"/>
              <a:t>Look at the following XML example:</a:t>
            </a:r>
          </a:p>
          <a:p>
            <a:endParaRPr lang="en-US" dirty="0"/>
          </a:p>
          <a:p>
            <a:r>
              <a:rPr lang="en-US" dirty="0"/>
              <a:t>&lt;note&gt;</a:t>
            </a:r>
          </a:p>
          <a:p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 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</a:p>
          <a:p>
            <a:r>
              <a:rPr lang="en-US" dirty="0"/>
              <a:t>  &lt;body&gt;Don't forget me this weekend!&lt;/body&gt;</a:t>
            </a:r>
          </a:p>
          <a:p>
            <a:r>
              <a:rPr lang="en-US" dirty="0"/>
              <a:t>&lt;/note&gt;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Imagine that the author of the XML document added some extra information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&lt;note&gt;</a:t>
            </a:r>
          </a:p>
          <a:p>
            <a:r>
              <a:rPr lang="en-US" dirty="0"/>
              <a:t>  &lt;date&gt;2008-01-10&lt;/date&gt;</a:t>
            </a:r>
          </a:p>
          <a:p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 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</a:p>
          <a:p>
            <a:r>
              <a:rPr lang="en-US" dirty="0"/>
              <a:t>  &lt;heading&gt;Reminder&lt;/heading&gt;</a:t>
            </a:r>
          </a:p>
          <a:p>
            <a:r>
              <a:rPr lang="en-US" dirty="0"/>
              <a:t>  &lt;body&gt;Don't forget me this weekend!&lt;/body&gt;</a:t>
            </a:r>
          </a:p>
          <a:p>
            <a:r>
              <a:rPr lang="en-US" dirty="0" smtClean="0"/>
              <a:t>&lt;/note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/>
              <a:t>Should the application break or crash?</a:t>
            </a:r>
          </a:p>
          <a:p>
            <a:r>
              <a:rPr lang="en-US" dirty="0"/>
              <a:t>No. The application should still be able to find the &lt;to&gt;, &lt;from&gt;, and &lt;body&gt; elements in the XML document and produce the same output.</a:t>
            </a:r>
          </a:p>
          <a:p>
            <a:r>
              <a:rPr lang="en-US" dirty="0"/>
              <a:t>This is one of the beauties of XML. It can be extended without breaking applications.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4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element.</a:t>
            </a:r>
          </a:p>
          <a:p>
            <a:r>
              <a:rPr lang="en-US" b="1" dirty="0"/>
              <a:t>XML Attributes Must be Quoted</a:t>
            </a:r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</a:t>
            </a:r>
          </a:p>
          <a:p>
            <a:r>
              <a:rPr lang="en-IN" b="1" dirty="0"/>
              <a:t>&lt;person gender="female"&gt;</a:t>
            </a:r>
            <a:r>
              <a:rPr lang="en-IN" b="1" dirty="0"/>
              <a:t> </a:t>
            </a:r>
          </a:p>
          <a:p>
            <a:r>
              <a:rPr lang="en-US" dirty="0"/>
              <a:t>or like this:</a:t>
            </a:r>
          </a:p>
          <a:p>
            <a:r>
              <a:rPr lang="en-US" b="1" dirty="0"/>
              <a:t>&lt;person gender='female'&gt;</a:t>
            </a:r>
            <a:r>
              <a:rPr lang="en-US" b="1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8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attribute value itself contains double quotes you can use single quotes, like in this example</a:t>
            </a:r>
            <a:r>
              <a:rPr lang="en-US" dirty="0" smtClean="0"/>
              <a:t>:</a:t>
            </a:r>
          </a:p>
          <a:p>
            <a:r>
              <a:rPr lang="en-IN" b="1" dirty="0"/>
              <a:t>&lt;gangster name='George "Shotgun" Ziegler'&gt;</a:t>
            </a:r>
            <a:r>
              <a:rPr lang="en-IN" b="1" dirty="0"/>
              <a:t> </a:t>
            </a:r>
          </a:p>
          <a:p>
            <a:r>
              <a:rPr lang="en-US" dirty="0"/>
              <a:t>or you can use character entities</a:t>
            </a:r>
            <a:r>
              <a:rPr lang="en-US" dirty="0" smtClean="0"/>
              <a:t>:</a:t>
            </a:r>
          </a:p>
          <a:p>
            <a:r>
              <a:rPr lang="de-DE" b="1" dirty="0"/>
              <a:t>&lt;gangster name="George &amp;quot;Shotgun&amp;quot; Ziegler"&gt;</a:t>
            </a:r>
            <a:r>
              <a:rPr lang="de-DE" b="1" dirty="0"/>
              <a:t> </a:t>
            </a:r>
            <a:endParaRPr lang="de-DE" b="1" dirty="0" smtClean="0"/>
          </a:p>
          <a:p>
            <a:r>
              <a:rPr lang="en-IN" b="1" dirty="0"/>
              <a:t>XML Elements vs. Attributes</a:t>
            </a:r>
          </a:p>
          <a:p>
            <a:r>
              <a:rPr lang="en-US" dirty="0"/>
              <a:t>Take a look at these two examples:</a:t>
            </a:r>
          </a:p>
          <a:p>
            <a:r>
              <a:rPr lang="en-US" b="1" dirty="0"/>
              <a:t>&lt;person gender="female"&gt;</a:t>
            </a:r>
          </a:p>
          <a:p>
            <a:r>
              <a:rPr lang="en-US" b="1" dirty="0"/>
              <a:t>  &lt;</a:t>
            </a:r>
            <a:r>
              <a:rPr lang="en-US" b="1" dirty="0" err="1"/>
              <a:t>firstname</a:t>
            </a:r>
            <a:r>
              <a:rPr lang="en-US" b="1" dirty="0"/>
              <a:t>&gt;Anna&lt;/</a:t>
            </a:r>
            <a:r>
              <a:rPr lang="en-US" b="1" dirty="0" err="1"/>
              <a:t>firstname</a:t>
            </a:r>
            <a:r>
              <a:rPr lang="en-US" b="1" dirty="0"/>
              <a:t>&gt;</a:t>
            </a:r>
          </a:p>
          <a:p>
            <a:r>
              <a:rPr lang="en-US" b="1" dirty="0"/>
              <a:t>  &lt;</a:t>
            </a:r>
            <a:r>
              <a:rPr lang="en-US" b="1" dirty="0" err="1"/>
              <a:t>lastname</a:t>
            </a:r>
            <a:r>
              <a:rPr lang="en-US" b="1" dirty="0"/>
              <a:t>&gt;Smith&lt;/</a:t>
            </a:r>
            <a:r>
              <a:rPr lang="en-US" b="1" dirty="0" err="1"/>
              <a:t>lastname</a:t>
            </a:r>
            <a:r>
              <a:rPr lang="en-US" b="1" dirty="0"/>
              <a:t>&gt;</a:t>
            </a:r>
          </a:p>
          <a:p>
            <a:r>
              <a:rPr lang="en-US" b="1" dirty="0"/>
              <a:t>&lt;/person&gt; </a:t>
            </a:r>
            <a:endParaRPr lang="de-DE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8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&lt;</a:t>
            </a:r>
            <a:r>
              <a:rPr lang="en-IN" b="1" dirty="0"/>
              <a:t>person&gt;</a:t>
            </a:r>
          </a:p>
          <a:p>
            <a:r>
              <a:rPr lang="en-IN" b="1" dirty="0"/>
              <a:t>  &lt;gender&gt;female&lt;/gender&gt;</a:t>
            </a:r>
          </a:p>
          <a:p>
            <a:r>
              <a:rPr lang="en-IN" b="1" dirty="0"/>
              <a:t>  &lt;</a:t>
            </a:r>
            <a:r>
              <a:rPr lang="en-IN" b="1" dirty="0" err="1"/>
              <a:t>firstname</a:t>
            </a:r>
            <a:r>
              <a:rPr lang="en-IN" b="1" dirty="0"/>
              <a:t>&gt;Anna&lt;/</a:t>
            </a:r>
            <a:r>
              <a:rPr lang="en-IN" b="1" dirty="0" err="1"/>
              <a:t>firstname</a:t>
            </a:r>
            <a:r>
              <a:rPr lang="en-IN" b="1" dirty="0"/>
              <a:t>&gt;</a:t>
            </a:r>
          </a:p>
          <a:p>
            <a:r>
              <a:rPr lang="en-IN" b="1" dirty="0"/>
              <a:t>  &lt;</a:t>
            </a:r>
            <a:r>
              <a:rPr lang="en-IN" b="1" dirty="0" err="1"/>
              <a:t>lastname</a:t>
            </a:r>
            <a:r>
              <a:rPr lang="en-IN" b="1" dirty="0"/>
              <a:t>&gt;Smith&lt;/</a:t>
            </a:r>
            <a:r>
              <a:rPr lang="en-IN" b="1" dirty="0" err="1"/>
              <a:t>lastname</a:t>
            </a:r>
            <a:r>
              <a:rPr lang="en-IN" b="1" dirty="0"/>
              <a:t>&gt;</a:t>
            </a:r>
          </a:p>
          <a:p>
            <a:r>
              <a:rPr lang="en-IN" b="1" dirty="0"/>
              <a:t>&lt;/person&gt; </a:t>
            </a:r>
            <a:endParaRPr lang="en-IN" b="1" dirty="0" smtClean="0"/>
          </a:p>
          <a:p>
            <a:r>
              <a:rPr lang="en-US" dirty="0"/>
              <a:t>In the first example, gender is an attribute. In the last example, gender is an element. Both examples provide the same information.</a:t>
            </a:r>
          </a:p>
          <a:p>
            <a:r>
              <a:rPr lang="en-US" dirty="0"/>
              <a:t>There are no rules about when to use attributes or when to use elements in XML.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CO4</a:t>
            </a:r>
            <a:r>
              <a:rPr lang="en-US" b="1" dirty="0"/>
              <a:t>: </a:t>
            </a:r>
            <a:r>
              <a:rPr lang="en-US" b="1" dirty="0" smtClean="0"/>
              <a:t>Categories </a:t>
            </a:r>
            <a:r>
              <a:rPr lang="en-US" b="1" dirty="0"/>
              <a:t>various XML components to </a:t>
            </a:r>
            <a:r>
              <a:rPr lang="en-US" b="1" dirty="0" err="1"/>
              <a:t>structurize</a:t>
            </a:r>
            <a:r>
              <a:rPr lang="en-US" b="1" dirty="0"/>
              <a:t> data. (Analyze)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Standard Way:</a:t>
            </a:r>
          </a:p>
          <a:p>
            <a:r>
              <a:rPr lang="en-US" dirty="0"/>
              <a:t>The following three XML documents contain exactly the same information:</a:t>
            </a:r>
          </a:p>
          <a:p>
            <a:r>
              <a:rPr lang="en-US" dirty="0"/>
              <a:t>A date attribute is used in the first 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&lt;note date="2008-01-10"&gt;</a:t>
            </a:r>
          </a:p>
          <a:p>
            <a:r>
              <a:rPr lang="en-US" b="1" dirty="0"/>
              <a:t>  &lt;to&gt;</a:t>
            </a:r>
            <a:r>
              <a:rPr lang="en-US" b="1" dirty="0" err="1"/>
              <a:t>Tove</a:t>
            </a:r>
            <a:r>
              <a:rPr lang="en-US" b="1" dirty="0"/>
              <a:t>&lt;/to&gt;</a:t>
            </a:r>
          </a:p>
          <a:p>
            <a:r>
              <a:rPr lang="en-US" b="1" dirty="0"/>
              <a:t>  &lt;from&gt;</a:t>
            </a:r>
            <a:r>
              <a:rPr lang="en-US" b="1" dirty="0" err="1"/>
              <a:t>Jani</a:t>
            </a:r>
            <a:r>
              <a:rPr lang="en-US" b="1" dirty="0"/>
              <a:t>&lt;/from&gt;</a:t>
            </a:r>
          </a:p>
          <a:p>
            <a:r>
              <a:rPr lang="en-US" b="1" dirty="0"/>
              <a:t>&lt;/note&gt; </a:t>
            </a:r>
            <a:endParaRPr lang="en-US" b="1" dirty="0" smtClean="0"/>
          </a:p>
          <a:p>
            <a:r>
              <a:rPr lang="en-US" dirty="0"/>
              <a:t>A &lt;date&gt; element is used in the second </a:t>
            </a:r>
            <a:r>
              <a:rPr lang="en-US" dirty="0" smtClean="0"/>
              <a:t>example.</a:t>
            </a:r>
            <a:endParaRPr lang="en-US" dirty="0"/>
          </a:p>
          <a:p>
            <a:r>
              <a:rPr lang="en-US" b="1" dirty="0"/>
              <a:t>&lt;note&gt;</a:t>
            </a:r>
          </a:p>
          <a:p>
            <a:r>
              <a:rPr lang="en-US" b="1" dirty="0"/>
              <a:t>  &lt;date&gt;2008-01-10&lt;/date&gt;</a:t>
            </a:r>
          </a:p>
          <a:p>
            <a:r>
              <a:rPr lang="en-US" b="1" dirty="0"/>
              <a:t>  &lt;to&gt;</a:t>
            </a:r>
            <a:r>
              <a:rPr lang="en-US" b="1" dirty="0" err="1"/>
              <a:t>Tove</a:t>
            </a:r>
            <a:r>
              <a:rPr lang="en-US" b="1" dirty="0"/>
              <a:t>&lt;/to&gt;</a:t>
            </a:r>
          </a:p>
          <a:p>
            <a:r>
              <a:rPr lang="en-US" b="1" dirty="0"/>
              <a:t>  &lt;from&gt;</a:t>
            </a:r>
            <a:r>
              <a:rPr lang="en-US" b="1" dirty="0" err="1"/>
              <a:t>Jani</a:t>
            </a:r>
            <a:r>
              <a:rPr lang="en-US" b="1" dirty="0"/>
              <a:t>&lt;/from&gt;</a:t>
            </a:r>
          </a:p>
          <a:p>
            <a:r>
              <a:rPr lang="en-US" b="1" dirty="0"/>
              <a:t>&lt;/note&gt;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expanded &lt;date&gt; element is used in the third </a:t>
            </a:r>
            <a:r>
              <a:rPr lang="en-US" dirty="0" smtClean="0"/>
              <a:t>example.</a:t>
            </a:r>
          </a:p>
          <a:p>
            <a:endParaRPr lang="en-US" dirty="0"/>
          </a:p>
          <a:p>
            <a:r>
              <a:rPr lang="en-US" dirty="0"/>
              <a:t>&lt;note&gt;</a:t>
            </a:r>
          </a:p>
          <a:p>
            <a:r>
              <a:rPr lang="en-US" dirty="0"/>
              <a:t>  &lt;date&gt;</a:t>
            </a:r>
          </a:p>
          <a:p>
            <a:r>
              <a:rPr lang="en-US" dirty="0"/>
              <a:t>    &lt;year&gt;2008&lt;/year&gt;</a:t>
            </a:r>
          </a:p>
          <a:p>
            <a:r>
              <a:rPr lang="en-US" dirty="0"/>
              <a:t>    &lt;month&gt;01&lt;/month&gt;</a:t>
            </a:r>
          </a:p>
          <a:p>
            <a:r>
              <a:rPr lang="en-US" dirty="0"/>
              <a:t>    &lt;day&gt;10&lt;/day&gt;</a:t>
            </a:r>
          </a:p>
          <a:p>
            <a:r>
              <a:rPr lang="en-US" dirty="0"/>
              <a:t>  &lt;/date&gt;</a:t>
            </a:r>
          </a:p>
          <a:p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 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</a:p>
          <a:p>
            <a:r>
              <a:rPr lang="en-US" dirty="0"/>
              <a:t>&lt;/note&gt;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0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Avoid XML Attributes?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things to consider when using attributes are:</a:t>
            </a:r>
          </a:p>
          <a:p>
            <a:r>
              <a:rPr lang="en-US" dirty="0"/>
              <a:t>attributes cannot contain multiple values (elements can)</a:t>
            </a:r>
          </a:p>
          <a:p>
            <a:r>
              <a:rPr lang="en-US" dirty="0"/>
              <a:t>attributes cannot contain tree structures (elements can)</a:t>
            </a:r>
          </a:p>
          <a:p>
            <a:r>
              <a:rPr lang="en-US" dirty="0"/>
              <a:t>attributes are not easily expandable (for future changes)</a:t>
            </a:r>
          </a:p>
          <a:p>
            <a:r>
              <a:rPr lang="en-US" dirty="0"/>
              <a:t>Don't end up like this</a:t>
            </a:r>
          </a:p>
          <a:p>
            <a:endParaRPr lang="en-US" dirty="0"/>
          </a:p>
          <a:p>
            <a:r>
              <a:rPr lang="en-US" dirty="0"/>
              <a:t>&lt;note day="10" month="01" year="2008"</a:t>
            </a:r>
          </a:p>
          <a:p>
            <a:r>
              <a:rPr lang="en-US" dirty="0"/>
              <a:t>to="</a:t>
            </a:r>
            <a:r>
              <a:rPr lang="en-US" dirty="0" err="1"/>
              <a:t>Tove</a:t>
            </a:r>
            <a:r>
              <a:rPr lang="en-US" dirty="0"/>
              <a:t>" from="</a:t>
            </a:r>
            <a:r>
              <a:rPr lang="en-US" dirty="0" err="1"/>
              <a:t>Jani</a:t>
            </a:r>
            <a:r>
              <a:rPr lang="en-US" dirty="0"/>
              <a:t>" heading="Reminder"</a:t>
            </a:r>
          </a:p>
          <a:p>
            <a:r>
              <a:rPr lang="en-US" dirty="0"/>
              <a:t>body="Don't forget me this weekend!"&gt;</a:t>
            </a:r>
          </a:p>
          <a:p>
            <a:r>
              <a:rPr lang="en-US" dirty="0"/>
              <a:t>&lt;/note&gt;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3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Attributes for Metadata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2864" y="452126"/>
            <a:ext cx="8011236" cy="5120640"/>
          </a:xfrm>
        </p:spPr>
        <p:txBody>
          <a:bodyPr>
            <a:noAutofit/>
          </a:bodyPr>
          <a:lstStyle/>
          <a:p>
            <a:r>
              <a:rPr lang="en-US" sz="1600" dirty="0"/>
              <a:t>Sometimes ID references are assigned to elements. These IDs can be used to identify XML elements in much the same way as the id attribute in HTML. This example demonstrates </a:t>
            </a:r>
            <a:r>
              <a:rPr lang="en-US" sz="1600" dirty="0" smtClean="0"/>
              <a:t>this.</a:t>
            </a:r>
          </a:p>
          <a:p>
            <a:endParaRPr lang="en-US" sz="1600" dirty="0"/>
          </a:p>
          <a:p>
            <a:r>
              <a:rPr lang="en-US" sz="1600" dirty="0"/>
              <a:t>&lt;messages&gt;</a:t>
            </a:r>
          </a:p>
          <a:p>
            <a:r>
              <a:rPr lang="en-US" sz="1600" dirty="0"/>
              <a:t>  &lt;note id="501"&gt;</a:t>
            </a:r>
          </a:p>
          <a:p>
            <a:r>
              <a:rPr lang="en-US" sz="1600" dirty="0"/>
              <a:t>    &lt;to&gt;</a:t>
            </a:r>
            <a:r>
              <a:rPr lang="en-US" sz="1600" dirty="0" err="1"/>
              <a:t>Tove</a:t>
            </a:r>
            <a:r>
              <a:rPr lang="en-US" sz="1600" dirty="0"/>
              <a:t>&lt;/to&gt;</a:t>
            </a:r>
          </a:p>
          <a:p>
            <a:r>
              <a:rPr lang="en-US" sz="1600" dirty="0"/>
              <a:t>    &lt;from&gt;</a:t>
            </a:r>
            <a:r>
              <a:rPr lang="en-US" sz="1600" dirty="0" err="1"/>
              <a:t>Jani</a:t>
            </a:r>
            <a:r>
              <a:rPr lang="en-US" sz="1600" dirty="0"/>
              <a:t>&lt;/from&gt;</a:t>
            </a:r>
          </a:p>
          <a:p>
            <a:r>
              <a:rPr lang="en-US" sz="1600" dirty="0"/>
              <a:t>    &lt;heading&gt;Reminder&lt;/heading&gt;</a:t>
            </a:r>
          </a:p>
          <a:p>
            <a:r>
              <a:rPr lang="en-US" sz="1600" dirty="0"/>
              <a:t>    &lt;body&gt;Don't forget me this weekend!&lt;/body&gt;</a:t>
            </a:r>
          </a:p>
          <a:p>
            <a:r>
              <a:rPr lang="en-US" sz="1600" dirty="0"/>
              <a:t>  &lt;/note&gt;</a:t>
            </a:r>
          </a:p>
          <a:p>
            <a:r>
              <a:rPr lang="en-US" sz="1600" dirty="0"/>
              <a:t>  &lt;note id="502"&gt;</a:t>
            </a:r>
          </a:p>
          <a:p>
            <a:r>
              <a:rPr lang="en-US" sz="1600" dirty="0"/>
              <a:t>    &lt;to&gt;</a:t>
            </a:r>
            <a:r>
              <a:rPr lang="en-US" sz="1600" dirty="0" err="1"/>
              <a:t>Jani</a:t>
            </a:r>
            <a:r>
              <a:rPr lang="en-US" sz="1600" dirty="0"/>
              <a:t>&lt;/to&gt;</a:t>
            </a:r>
          </a:p>
          <a:p>
            <a:r>
              <a:rPr lang="en-US" sz="1600" dirty="0"/>
              <a:t>    &lt;from&gt;</a:t>
            </a:r>
            <a:r>
              <a:rPr lang="en-US" sz="1600" dirty="0" err="1"/>
              <a:t>Tove</a:t>
            </a:r>
            <a:r>
              <a:rPr lang="en-US" sz="1600" dirty="0"/>
              <a:t>&lt;/from&gt;</a:t>
            </a:r>
          </a:p>
          <a:p>
            <a:r>
              <a:rPr lang="en-US" sz="1600" dirty="0"/>
              <a:t>    &lt;heading&gt;Re: Reminder&lt;/heading&gt;</a:t>
            </a:r>
          </a:p>
          <a:p>
            <a:r>
              <a:rPr lang="en-US" sz="1600" dirty="0"/>
              <a:t>    &lt;body&gt;I will not&lt;/body&gt;</a:t>
            </a:r>
          </a:p>
          <a:p>
            <a:r>
              <a:rPr lang="en-US" sz="1600" dirty="0"/>
              <a:t>  &lt;/note&gt;</a:t>
            </a:r>
          </a:p>
          <a:p>
            <a:r>
              <a:rPr lang="en-US" sz="1600" dirty="0"/>
              <a:t>&lt;/messages&gt; </a:t>
            </a:r>
            <a:endParaRPr lang="en-US" sz="1600" dirty="0" smtClean="0"/>
          </a:p>
          <a:p>
            <a:r>
              <a:rPr lang="en-US" sz="1600" dirty="0"/>
              <a:t>The id attributes above are for identifying the different notes. It is not a part of the note itself.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Namespaces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XML Namespaces provide a method to avoid element name conflicts.</a:t>
            </a:r>
          </a:p>
          <a:p>
            <a:r>
              <a:rPr lang="en-US" b="1" dirty="0"/>
              <a:t>Name Conflicts</a:t>
            </a:r>
          </a:p>
          <a:p>
            <a:r>
              <a:rPr lang="en-US" dirty="0"/>
              <a:t>In XML, element names are defined by the developer. This often results in a conflict when trying to mix XML documents from different XML applications.</a:t>
            </a:r>
          </a:p>
          <a:p>
            <a:r>
              <a:rPr lang="en-US" dirty="0"/>
              <a:t>This XML carries HTML table information</a:t>
            </a:r>
          </a:p>
          <a:p>
            <a:endParaRPr lang="en-US" dirty="0"/>
          </a:p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&lt;td&gt;Apples&lt;/td&gt;</a:t>
            </a:r>
          </a:p>
          <a:p>
            <a:r>
              <a:rPr lang="en-US" dirty="0"/>
              <a:t>    &lt;td&gt;Bananas&lt;/td&gt;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8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Namespaces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XML carries information about a table (a piece of </a:t>
            </a:r>
            <a:r>
              <a:rPr lang="en-US" dirty="0" smtClean="0"/>
              <a:t>furniture)</a:t>
            </a:r>
          </a:p>
          <a:p>
            <a:endParaRPr lang="en-US" dirty="0"/>
          </a:p>
          <a:p>
            <a:r>
              <a:rPr lang="en-US" dirty="0"/>
              <a:t>&lt;table&gt;</a:t>
            </a:r>
          </a:p>
          <a:p>
            <a:r>
              <a:rPr lang="en-US" dirty="0"/>
              <a:t>  &lt;name&gt;African Coffee Table&lt;/name&gt;</a:t>
            </a:r>
          </a:p>
          <a:p>
            <a:r>
              <a:rPr lang="en-US" dirty="0"/>
              <a:t>  &lt;width&gt;80&lt;/width&gt;</a:t>
            </a:r>
          </a:p>
          <a:p>
            <a:r>
              <a:rPr lang="en-US" dirty="0"/>
              <a:t>  &lt;length&gt;120&lt;/length&gt;</a:t>
            </a:r>
          </a:p>
          <a:p>
            <a:r>
              <a:rPr lang="en-US" dirty="0"/>
              <a:t>&lt;/table&gt; </a:t>
            </a:r>
            <a:endParaRPr lang="en-US" dirty="0" smtClean="0"/>
          </a:p>
          <a:p>
            <a:r>
              <a:rPr lang="en-US" dirty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/>
              <a:t>A user or an XML application will not know how to handle these differences.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8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Name Conflict Using a Prefix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 conflicts in XML can easily be avoided using a name prefix.</a:t>
            </a:r>
          </a:p>
          <a:p>
            <a:r>
              <a:rPr lang="en-US" dirty="0"/>
              <a:t>This XML carries information about an HTML table, and a piece of </a:t>
            </a:r>
            <a:r>
              <a:rPr lang="en-US" dirty="0" err="1"/>
              <a:t>furnitur</a:t>
            </a:r>
            <a:endParaRPr lang="en-US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h:table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h:tr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h:td</a:t>
            </a:r>
            <a:r>
              <a:rPr lang="en-IN" dirty="0"/>
              <a:t>&gt;Apples&lt;/</a:t>
            </a:r>
            <a:r>
              <a:rPr lang="en-IN" dirty="0" err="1"/>
              <a:t>h:td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h:td</a:t>
            </a:r>
            <a:r>
              <a:rPr lang="en-IN" dirty="0"/>
              <a:t>&gt;Bananas&lt;/</a:t>
            </a:r>
            <a:r>
              <a:rPr lang="en-IN" dirty="0" err="1"/>
              <a:t>h:td</a:t>
            </a:r>
            <a:r>
              <a:rPr lang="en-IN" dirty="0"/>
              <a:t>&gt;</a:t>
            </a:r>
          </a:p>
          <a:p>
            <a:r>
              <a:rPr lang="en-IN" dirty="0"/>
              <a:t>  &lt;/</a:t>
            </a:r>
            <a:r>
              <a:rPr lang="en-IN" dirty="0" err="1"/>
              <a:t>h:tr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h:table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f:table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f:name</a:t>
            </a:r>
            <a:r>
              <a:rPr lang="en-IN" dirty="0"/>
              <a:t>&gt;African Coffee Table&lt;/</a:t>
            </a:r>
            <a:r>
              <a:rPr lang="en-IN" dirty="0" err="1"/>
              <a:t>f:name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f:width</a:t>
            </a:r>
            <a:r>
              <a:rPr lang="en-IN" dirty="0"/>
              <a:t>&gt;80&lt;/</a:t>
            </a:r>
            <a:r>
              <a:rPr lang="en-IN" dirty="0" err="1"/>
              <a:t>f:width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f:length</a:t>
            </a:r>
            <a:r>
              <a:rPr lang="en-IN" dirty="0"/>
              <a:t>&gt;120&lt;/</a:t>
            </a:r>
            <a:r>
              <a:rPr lang="en-IN" dirty="0" err="1"/>
              <a:t>f:length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f:table</a:t>
            </a:r>
            <a:r>
              <a:rPr lang="en-IN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5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Namespaces - The </a:t>
            </a:r>
            <a:r>
              <a:rPr lang="en-US" b="1" dirty="0" err="1"/>
              <a:t>xmlns</a:t>
            </a:r>
            <a:r>
              <a:rPr lang="en-US" b="1" dirty="0"/>
              <a:t> Attribute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XML Namespaces - The </a:t>
            </a:r>
            <a:r>
              <a:rPr lang="en-US" b="1" dirty="0" err="1"/>
              <a:t>xmlns</a:t>
            </a:r>
            <a:r>
              <a:rPr lang="en-US" b="1" dirty="0"/>
              <a:t> Attribute</a:t>
            </a:r>
          </a:p>
          <a:p>
            <a:r>
              <a:rPr lang="en-US" dirty="0"/>
              <a:t>When using prefixes in XML, a </a:t>
            </a:r>
            <a:r>
              <a:rPr lang="en-US" b="1" dirty="0"/>
              <a:t>namespace</a:t>
            </a:r>
            <a:r>
              <a:rPr lang="en-US" dirty="0"/>
              <a:t> for the prefix must be defined.</a:t>
            </a:r>
          </a:p>
          <a:p>
            <a:r>
              <a:rPr lang="en-US" dirty="0"/>
              <a:t>The namespace can be defined by an </a:t>
            </a:r>
            <a:r>
              <a:rPr lang="en-US" b="1" dirty="0" err="1"/>
              <a:t>xmlns</a:t>
            </a:r>
            <a:r>
              <a:rPr lang="en-US" dirty="0"/>
              <a:t> attribute 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</a:t>
            </a:r>
            <a:r>
              <a:rPr lang="en-US" i="1" dirty="0" err="1"/>
              <a:t>prefix</a:t>
            </a:r>
            <a:r>
              <a:rPr lang="en-US" dirty="0"/>
              <a:t>="</a:t>
            </a:r>
            <a:r>
              <a:rPr lang="en-US" i="1" dirty="0"/>
              <a:t>URI</a:t>
            </a:r>
            <a:r>
              <a:rPr lang="en-US" dirty="0"/>
              <a:t>".</a:t>
            </a:r>
          </a:p>
          <a:p>
            <a:endParaRPr lang="en-IN" dirty="0"/>
          </a:p>
          <a:p>
            <a:r>
              <a:rPr lang="en-IN" dirty="0"/>
              <a:t>&lt;root&gt;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h:table</a:t>
            </a:r>
            <a:r>
              <a:rPr lang="en-IN" dirty="0"/>
              <a:t> </a:t>
            </a:r>
            <a:r>
              <a:rPr lang="en-IN" dirty="0" err="1"/>
              <a:t>xmlns:h</a:t>
            </a:r>
            <a:r>
              <a:rPr lang="en-IN" dirty="0"/>
              <a:t>="http://www.w3.org/TR/html4/"&gt;</a:t>
            </a:r>
          </a:p>
          <a:p>
            <a:r>
              <a:rPr lang="en-IN" dirty="0"/>
              <a:t>  &lt;</a:t>
            </a:r>
            <a:r>
              <a:rPr lang="en-IN" dirty="0" err="1"/>
              <a:t>h:tr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h:td</a:t>
            </a:r>
            <a:r>
              <a:rPr lang="en-IN" dirty="0"/>
              <a:t>&gt;Apples&lt;/</a:t>
            </a:r>
            <a:r>
              <a:rPr lang="en-IN" dirty="0" err="1"/>
              <a:t>h:td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h:td</a:t>
            </a:r>
            <a:r>
              <a:rPr lang="en-IN" dirty="0"/>
              <a:t>&gt;Bananas&lt;/</a:t>
            </a:r>
            <a:r>
              <a:rPr lang="en-IN" dirty="0" err="1"/>
              <a:t>h:td</a:t>
            </a:r>
            <a:r>
              <a:rPr lang="en-IN" dirty="0"/>
              <a:t>&gt;</a:t>
            </a:r>
          </a:p>
          <a:p>
            <a:r>
              <a:rPr lang="en-IN" dirty="0"/>
              <a:t>  &lt;/</a:t>
            </a:r>
            <a:r>
              <a:rPr lang="en-IN" dirty="0" err="1"/>
              <a:t>h:tr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h:table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Namespaces - The </a:t>
            </a:r>
            <a:r>
              <a:rPr lang="en-US" b="1" dirty="0" err="1"/>
              <a:t>xmlns</a:t>
            </a:r>
            <a:r>
              <a:rPr lang="en-US" b="1" dirty="0"/>
              <a:t> Attribute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&lt;</a:t>
            </a:r>
            <a:r>
              <a:rPr lang="en-IN" dirty="0" err="1"/>
              <a:t>f:table</a:t>
            </a:r>
            <a:r>
              <a:rPr lang="en-IN" dirty="0"/>
              <a:t> </a:t>
            </a:r>
            <a:r>
              <a:rPr lang="en-IN" dirty="0" err="1"/>
              <a:t>xmlns:f</a:t>
            </a:r>
            <a:r>
              <a:rPr lang="en-IN" dirty="0"/>
              <a:t>="https://www.w3schools.com/furniture"&gt;</a:t>
            </a:r>
          </a:p>
          <a:p>
            <a:r>
              <a:rPr lang="en-IN" dirty="0"/>
              <a:t>  &lt;</a:t>
            </a:r>
            <a:r>
              <a:rPr lang="en-IN" dirty="0" err="1"/>
              <a:t>f:name</a:t>
            </a:r>
            <a:r>
              <a:rPr lang="en-IN" dirty="0"/>
              <a:t>&gt;African Coffee Table&lt;/</a:t>
            </a:r>
            <a:r>
              <a:rPr lang="en-IN" dirty="0" err="1"/>
              <a:t>f:name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f:width</a:t>
            </a:r>
            <a:r>
              <a:rPr lang="en-IN" dirty="0"/>
              <a:t>&gt;80&lt;/</a:t>
            </a:r>
            <a:r>
              <a:rPr lang="en-IN" dirty="0" err="1"/>
              <a:t>f:width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f:length</a:t>
            </a:r>
            <a:r>
              <a:rPr lang="en-IN" dirty="0"/>
              <a:t>&gt;120&lt;/</a:t>
            </a:r>
            <a:r>
              <a:rPr lang="en-IN" dirty="0" err="1"/>
              <a:t>f:length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f:table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&lt;/root&gt; </a:t>
            </a:r>
          </a:p>
          <a:p>
            <a:r>
              <a:rPr lang="en-US" dirty="0"/>
              <a:t>In the example above:</a:t>
            </a:r>
          </a:p>
          <a:p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attribute in the first &lt;table&gt; element gives the h: prefix a qualified namespace.</a:t>
            </a:r>
          </a:p>
          <a:p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attribute in the second &lt;table&gt; element gives the f: prefix a qualified namespace.</a:t>
            </a:r>
          </a:p>
          <a:p>
            <a:r>
              <a:rPr lang="en-US" dirty="0"/>
              <a:t>When a namespace is defined for an element, all child elements with the same prefix are associated with the same namespace.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Namespaces - The </a:t>
            </a:r>
            <a:r>
              <a:rPr lang="en-US" b="1" dirty="0" err="1"/>
              <a:t>xmlns</a:t>
            </a:r>
            <a:r>
              <a:rPr lang="en-US" b="1" dirty="0"/>
              <a:t> Attribute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can also be declared in the XML root </a:t>
            </a:r>
            <a:r>
              <a:rPr lang="en-US" dirty="0" smtClean="0"/>
              <a:t>element.</a:t>
            </a:r>
          </a:p>
          <a:p>
            <a:r>
              <a:rPr lang="pt-BR" dirty="0"/>
              <a:t>&lt;root xmlns:h="http://www.w3.org/TR/html4/"</a:t>
            </a:r>
          </a:p>
          <a:p>
            <a:r>
              <a:rPr lang="pt-BR" dirty="0"/>
              <a:t>xmlns:f="https://www.w3schools.com/furniture"&gt;</a:t>
            </a:r>
          </a:p>
          <a:p>
            <a:endParaRPr lang="pt-BR" dirty="0"/>
          </a:p>
          <a:p>
            <a:r>
              <a:rPr lang="pt-BR" dirty="0"/>
              <a:t>&lt;h:table&gt;</a:t>
            </a:r>
          </a:p>
          <a:p>
            <a:r>
              <a:rPr lang="pt-BR" dirty="0"/>
              <a:t>  &lt;h:tr&gt;</a:t>
            </a:r>
          </a:p>
          <a:p>
            <a:r>
              <a:rPr lang="pt-BR" dirty="0"/>
              <a:t>    &lt;h:td&gt;Apples&lt;/h:td&gt;</a:t>
            </a:r>
          </a:p>
          <a:p>
            <a:r>
              <a:rPr lang="pt-BR" dirty="0"/>
              <a:t>    &lt;h:td&gt;Bananas&lt;/h:td&gt;</a:t>
            </a:r>
          </a:p>
          <a:p>
            <a:r>
              <a:rPr lang="pt-BR" dirty="0"/>
              <a:t>  &lt;/h:tr&gt;</a:t>
            </a:r>
          </a:p>
          <a:p>
            <a:r>
              <a:rPr lang="pt-BR" dirty="0"/>
              <a:t>&lt;/h:table&gt;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XML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XML is a software- and hardware-independent tool for storing and transporting data</a:t>
            </a:r>
            <a:r>
              <a:rPr lang="en-US" dirty="0" smtClean="0"/>
              <a:t>.</a:t>
            </a:r>
          </a:p>
          <a:p>
            <a:r>
              <a:rPr lang="en-US" dirty="0"/>
              <a:t>What is XML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    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    XML is a markup language much like HTML</a:t>
            </a:r>
          </a:p>
          <a:p>
            <a:r>
              <a:rPr lang="en-US" dirty="0"/>
              <a:t>    XML was designed to store and transport data</a:t>
            </a:r>
          </a:p>
          <a:p>
            <a:r>
              <a:rPr lang="en-US" dirty="0"/>
              <a:t>    XML was designed to be self-descriptive</a:t>
            </a:r>
          </a:p>
          <a:p>
            <a:r>
              <a:rPr lang="en-US" dirty="0"/>
              <a:t>    XML is a W3C </a:t>
            </a:r>
            <a:r>
              <a:rPr lang="en-US" dirty="0" smtClean="0"/>
              <a:t>Recommendation</a:t>
            </a:r>
          </a:p>
          <a:p>
            <a:r>
              <a:rPr lang="en-US" b="1" dirty="0"/>
              <a:t>XML Does Not DO Anything</a:t>
            </a:r>
          </a:p>
          <a:p>
            <a:r>
              <a:rPr lang="en-US" dirty="0"/>
              <a:t>Maybe it is a little hard to understand, but XML does not DO anything.</a:t>
            </a:r>
          </a:p>
          <a:p>
            <a:r>
              <a:rPr lang="en-US" dirty="0"/>
              <a:t>This note is a note to </a:t>
            </a:r>
            <a:r>
              <a:rPr lang="en-US" dirty="0" err="1"/>
              <a:t>Tove</a:t>
            </a:r>
            <a:r>
              <a:rPr lang="en-US" dirty="0"/>
              <a:t> from </a:t>
            </a:r>
            <a:r>
              <a:rPr lang="en-US" dirty="0" err="1"/>
              <a:t>Jani</a:t>
            </a:r>
            <a:r>
              <a:rPr lang="en-US" dirty="0"/>
              <a:t>, stored as XML: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Resource Identifier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Note:</a:t>
            </a:r>
            <a:r>
              <a:rPr lang="en-US" dirty="0"/>
              <a:t> The namespace URI is not used by the parser to look up information.</a:t>
            </a:r>
          </a:p>
          <a:p>
            <a:r>
              <a:rPr lang="en-US" dirty="0"/>
              <a:t>The purpose of using an URI is to give the namespace a unique name.</a:t>
            </a:r>
          </a:p>
          <a:p>
            <a:r>
              <a:rPr lang="en-US" dirty="0"/>
              <a:t>However, companies often use the namespace as a pointer to a web page containing namespace information.</a:t>
            </a:r>
          </a:p>
          <a:p>
            <a:r>
              <a:rPr lang="en-US" b="1" dirty="0"/>
              <a:t>Uniform Resource Identifier (URI)</a:t>
            </a:r>
          </a:p>
          <a:p>
            <a:r>
              <a:rPr lang="en-US" dirty="0"/>
              <a:t>A </a:t>
            </a:r>
            <a:r>
              <a:rPr lang="en-US" b="1" dirty="0"/>
              <a:t>Uniform Resource Identifier</a:t>
            </a:r>
            <a:r>
              <a:rPr lang="en-US" dirty="0"/>
              <a:t> (URI) is a string of characters which identifies an Internet Resource.</a:t>
            </a:r>
          </a:p>
          <a:p>
            <a:r>
              <a:rPr lang="en-US" dirty="0"/>
              <a:t>The most common URI is the </a:t>
            </a:r>
            <a:r>
              <a:rPr lang="en-US" b="1" dirty="0"/>
              <a:t>Uniform Resource Locator</a:t>
            </a:r>
            <a:r>
              <a:rPr lang="en-US" dirty="0"/>
              <a:t> (URL) which identifies an Internet domain address. Another, not so common type of URI is the </a:t>
            </a:r>
            <a:r>
              <a:rPr lang="en-US" b="1" dirty="0"/>
              <a:t>Uniform Resource Name</a:t>
            </a:r>
            <a:r>
              <a:rPr lang="en-US" dirty="0"/>
              <a:t> (URN).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6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Namespaces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Default Namespaces</a:t>
            </a:r>
          </a:p>
          <a:p>
            <a:r>
              <a:rPr lang="en-US" dirty="0"/>
              <a:t>Defining a default namespace for an element saves us from using prefixes in all the child elements. It has the following syntax</a:t>
            </a:r>
          </a:p>
          <a:p>
            <a:r>
              <a:rPr lang="en-IN" b="1" dirty="0" err="1" smtClean="0"/>
              <a:t>xmlns</a:t>
            </a:r>
            <a:r>
              <a:rPr lang="en-IN" b="1" dirty="0"/>
              <a:t>="</a:t>
            </a:r>
            <a:r>
              <a:rPr lang="en-IN" b="1" i="1" dirty="0" err="1"/>
              <a:t>namespaceURI</a:t>
            </a:r>
            <a:r>
              <a:rPr lang="en-IN" b="1" dirty="0"/>
              <a:t>" </a:t>
            </a:r>
            <a:endParaRPr lang="en-IN" b="1" dirty="0" smtClean="0"/>
          </a:p>
          <a:p>
            <a:r>
              <a:rPr lang="en-US" dirty="0" smtClean="0"/>
              <a:t>This </a:t>
            </a:r>
            <a:r>
              <a:rPr lang="en-US" dirty="0"/>
              <a:t>XML carries HTML table </a:t>
            </a:r>
            <a:r>
              <a:rPr lang="en-US" dirty="0" smtClean="0"/>
              <a:t>information.</a:t>
            </a:r>
          </a:p>
          <a:p>
            <a:endParaRPr lang="en-US" b="1" dirty="0"/>
          </a:p>
          <a:p>
            <a:r>
              <a:rPr lang="en-US" b="1" dirty="0"/>
              <a:t>&lt;table </a:t>
            </a:r>
            <a:r>
              <a:rPr lang="en-US" b="1" dirty="0" err="1"/>
              <a:t>xmlns</a:t>
            </a:r>
            <a:r>
              <a:rPr lang="en-US" b="1" dirty="0"/>
              <a:t>="http://www.w3.org/TR/html4/"&gt;</a:t>
            </a:r>
          </a:p>
          <a:p>
            <a:r>
              <a:rPr lang="en-US" b="1" dirty="0"/>
              <a:t>  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r>
              <a:rPr lang="en-US" b="1" dirty="0"/>
              <a:t>    &lt;td&gt;Apples&lt;/td&gt;</a:t>
            </a:r>
          </a:p>
          <a:p>
            <a:r>
              <a:rPr lang="en-US" b="1" dirty="0"/>
              <a:t>    &lt;td&gt;Bananas&lt;/td&gt;</a:t>
            </a:r>
          </a:p>
          <a:p>
            <a:r>
              <a:rPr lang="en-US" b="1" dirty="0"/>
              <a:t>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r>
              <a:rPr lang="en-US" b="1" dirty="0"/>
              <a:t>&lt;/table&gt;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6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Namespaces in Real Use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XSLT is a language that can be used to transform XML documents into other formats.</a:t>
            </a:r>
          </a:p>
          <a:p>
            <a:endParaRPr lang="en-US" dirty="0"/>
          </a:p>
          <a:p>
            <a:r>
              <a:rPr lang="en-US" dirty="0"/>
              <a:t>The XML document below, is a document used to transform XML into HTML.</a:t>
            </a:r>
          </a:p>
          <a:p>
            <a:endParaRPr lang="en-US" dirty="0"/>
          </a:p>
          <a:p>
            <a:r>
              <a:rPr lang="en-US" dirty="0"/>
              <a:t>The namespace "http://www.w3.org/1999/XSL/Transform" identifies XSLT elements inside an HTML document: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r>
              <a:rPr lang="en-US" b="1" dirty="0"/>
              <a:t>What is a DTD?</a:t>
            </a:r>
          </a:p>
          <a:p>
            <a:r>
              <a:rPr lang="en-US" dirty="0"/>
              <a:t>DTD stands for Document Type Definition.</a:t>
            </a:r>
          </a:p>
          <a:p>
            <a:r>
              <a:rPr lang="en-US" dirty="0"/>
              <a:t>A DTD defines the structure and the legal elements and attributes of an XML document.</a:t>
            </a:r>
          </a:p>
          <a:p>
            <a:r>
              <a:rPr lang="en-US" b="1" dirty="0"/>
              <a:t>Valid XML Documents</a:t>
            </a:r>
          </a:p>
          <a:p>
            <a:r>
              <a:rPr lang="en-US" dirty="0"/>
              <a:t>A "Valid" XML document is "Well Formed", as well as it conforms to the rules of a DTD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&lt;?xml version="1.0" encoding="UTF-8</a:t>
            </a:r>
            <a:r>
              <a:rPr lang="en-IN" b="1" dirty="0" smtClean="0"/>
              <a:t>"?&gt;</a:t>
            </a:r>
          </a:p>
          <a:p>
            <a:r>
              <a:rPr lang="en-IN" b="1" dirty="0" smtClean="0"/>
              <a:t>&lt;!</a:t>
            </a:r>
            <a:r>
              <a:rPr lang="en-IN" b="1" dirty="0"/>
              <a:t>DOCTYPE note </a:t>
            </a:r>
            <a:r>
              <a:rPr lang="en-IN" b="1" dirty="0" smtClean="0"/>
              <a:t>SYSTEM </a:t>
            </a:r>
            <a:r>
              <a:rPr lang="en-IN" b="1" dirty="0"/>
              <a:t>"Note.dtd</a:t>
            </a:r>
            <a:r>
              <a:rPr lang="en-IN" b="1" dirty="0" smtClean="0"/>
              <a:t>"&gt;</a:t>
            </a:r>
          </a:p>
          <a:p>
            <a:r>
              <a:rPr lang="en-US" b="1" dirty="0"/>
              <a:t>&lt;note&gt;</a:t>
            </a:r>
          </a:p>
          <a:p>
            <a:r>
              <a:rPr lang="en-US" b="1" dirty="0"/>
              <a:t>&lt;to&gt;</a:t>
            </a:r>
            <a:r>
              <a:rPr lang="en-US" b="1" dirty="0" err="1"/>
              <a:t>Tove</a:t>
            </a:r>
            <a:r>
              <a:rPr lang="en-US" b="1" dirty="0"/>
              <a:t>&lt;/to&gt;</a:t>
            </a:r>
          </a:p>
          <a:p>
            <a:r>
              <a:rPr lang="en-US" b="1" dirty="0"/>
              <a:t>&lt;from&gt;</a:t>
            </a:r>
            <a:r>
              <a:rPr lang="en-US" b="1" dirty="0" err="1"/>
              <a:t>Jani</a:t>
            </a:r>
            <a:r>
              <a:rPr lang="en-US" b="1" dirty="0"/>
              <a:t>&lt;/from&gt;</a:t>
            </a:r>
          </a:p>
          <a:p>
            <a:r>
              <a:rPr lang="en-US" b="1" dirty="0"/>
              <a:t>&lt;heading&gt;Reminder&lt;/heading&gt;</a:t>
            </a:r>
          </a:p>
          <a:p>
            <a:r>
              <a:rPr lang="en-US" b="1" dirty="0"/>
              <a:t>&lt;body&gt;Don't forget me this weekend!&lt;/body&gt;</a:t>
            </a:r>
          </a:p>
          <a:p>
            <a:r>
              <a:rPr lang="en-US" b="1" dirty="0"/>
              <a:t>&lt;/note</a:t>
            </a:r>
            <a:r>
              <a:rPr lang="en-US" b="1" dirty="0" smtClean="0"/>
              <a:t>&gt;</a:t>
            </a:r>
          </a:p>
          <a:p>
            <a:r>
              <a:rPr lang="en-US" dirty="0"/>
              <a:t>The DOCTYPE declaration above contains a reference to a DTD file. The content of the DTD file is shown and explained below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DTD is to define the structure and the </a:t>
            </a:r>
            <a:r>
              <a:rPr lang="en-US" dirty="0" smtClean="0"/>
              <a:t>legal </a:t>
            </a:r>
            <a:r>
              <a:rPr lang="en-US" dirty="0"/>
              <a:t>elements and attributes of an XML </a:t>
            </a:r>
            <a:r>
              <a:rPr lang="en-US" dirty="0" smtClean="0"/>
              <a:t>document</a:t>
            </a:r>
          </a:p>
          <a:p>
            <a:r>
              <a:rPr lang="en-US" dirty="0"/>
              <a:t>&lt;!DOCTYPE note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</a:p>
          <a:p>
            <a:r>
              <a:rPr lang="en-US" dirty="0"/>
              <a:t>&lt;!ELEMENT to (#PCDATA)&gt;</a:t>
            </a:r>
          </a:p>
          <a:p>
            <a:r>
              <a:rPr lang="en-US" dirty="0"/>
              <a:t>&lt;!ELEMENT from (#PCDATA)&gt;</a:t>
            </a:r>
          </a:p>
          <a:p>
            <a:r>
              <a:rPr lang="en-US" dirty="0"/>
              <a:t>&lt;!ELEMENT heading (#PCDATA)&gt;</a:t>
            </a:r>
          </a:p>
          <a:p>
            <a:r>
              <a:rPr lang="en-US" dirty="0"/>
              <a:t>&lt;!ELEMENT body (#PCDATA)&gt;</a:t>
            </a:r>
          </a:p>
          <a:p>
            <a:r>
              <a:rPr lang="en-US" dirty="0"/>
              <a:t>]&gt;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7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DTD above is interpreted like this:</a:t>
            </a:r>
          </a:p>
          <a:p>
            <a:r>
              <a:rPr lang="en-US" dirty="0"/>
              <a:t>!DOCTYPE note -  Defines that the root element of the document is note</a:t>
            </a:r>
          </a:p>
          <a:p>
            <a:r>
              <a:rPr lang="en-US" dirty="0"/>
              <a:t>!ELEMENT note - Defines that the note element must contain the elements: "to, from, heading, body"</a:t>
            </a:r>
          </a:p>
          <a:p>
            <a:r>
              <a:rPr lang="en-US" dirty="0"/>
              <a:t>!ELEMENT to - Defines the to element to be of type "#PCDATA"</a:t>
            </a:r>
          </a:p>
          <a:p>
            <a:r>
              <a:rPr lang="en-US" dirty="0"/>
              <a:t>!ELEMENT from - Defines the from element to be of type "#PCDATA"</a:t>
            </a:r>
          </a:p>
          <a:p>
            <a:r>
              <a:rPr lang="en-US" dirty="0"/>
              <a:t>!ELEMENT heading  - Defines the heading element to be of type "#PCDATA"</a:t>
            </a:r>
          </a:p>
          <a:p>
            <a:r>
              <a:rPr lang="en-US" dirty="0"/>
              <a:t>!ELEMENT body - Defines the body element to be of type "#PCDATA"</a:t>
            </a:r>
          </a:p>
          <a:p>
            <a:r>
              <a:rPr lang="en-US" b="1" dirty="0"/>
              <a:t>Tip:</a:t>
            </a:r>
            <a:r>
              <a:rPr lang="en-US" dirty="0"/>
              <a:t> #PCDATA means </a:t>
            </a:r>
            <a:r>
              <a:rPr lang="en-US" dirty="0" err="1"/>
              <a:t>parseable</a:t>
            </a:r>
            <a:r>
              <a:rPr lang="en-US" dirty="0"/>
              <a:t> character data.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2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Using DTD for Entity Declaration</a:t>
            </a:r>
          </a:p>
          <a:p>
            <a:r>
              <a:rPr lang="en-US" dirty="0"/>
              <a:t>A DOCTYPE declaration can also be used to define special characters or strings, used in the document</a:t>
            </a:r>
          </a:p>
          <a:p>
            <a:r>
              <a:rPr lang="en-IN" dirty="0"/>
              <a:t>&lt;?xml version="1.0" encoding="UTF-8"?&gt;</a:t>
            </a:r>
          </a:p>
          <a:p>
            <a:endParaRPr lang="en-IN" dirty="0"/>
          </a:p>
          <a:p>
            <a:r>
              <a:rPr lang="en-IN" dirty="0"/>
              <a:t>&lt;!DOCTYPE note [</a:t>
            </a:r>
          </a:p>
          <a:p>
            <a:r>
              <a:rPr lang="en-IN" dirty="0"/>
              <a:t>&lt;!ENTITY </a:t>
            </a:r>
            <a:r>
              <a:rPr lang="en-IN" dirty="0" err="1"/>
              <a:t>nbsp</a:t>
            </a:r>
            <a:r>
              <a:rPr lang="en-IN" dirty="0"/>
              <a:t> "&amp;#xA0;"&gt;</a:t>
            </a:r>
          </a:p>
          <a:p>
            <a:r>
              <a:rPr lang="en-IN" dirty="0"/>
              <a:t>&lt;!ENTITY writer "Writer: Donald Duck."&gt;</a:t>
            </a:r>
          </a:p>
          <a:p>
            <a:r>
              <a:rPr lang="en-IN" dirty="0"/>
              <a:t>&lt;!ENTITY copyright "Copyright: W3Schools."&gt;</a:t>
            </a:r>
          </a:p>
          <a:p>
            <a:r>
              <a:rPr lang="en-IN" dirty="0" smtClean="0"/>
              <a:t>]&gt;</a:t>
            </a:r>
          </a:p>
          <a:p>
            <a:r>
              <a:rPr lang="en-US" b="1" dirty="0"/>
              <a:t>Tip:</a:t>
            </a:r>
            <a:r>
              <a:rPr lang="en-US" dirty="0"/>
              <a:t> An entity has three parts: it starts with an ampersand (&amp;), then comes the entity name, and it ends with a semicolon (;).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Usages of DTD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When to Use a DTD?</a:t>
            </a:r>
          </a:p>
          <a:p>
            <a:r>
              <a:rPr lang="en-US" dirty="0"/>
              <a:t>With a DTD, independent groups of people can agree to use a standard DTD for interchanging data.</a:t>
            </a:r>
          </a:p>
          <a:p>
            <a:r>
              <a:rPr lang="en-US" dirty="0"/>
              <a:t>With a DTD, you can verify that the data you receive from the outside world is valid.</a:t>
            </a:r>
          </a:p>
          <a:p>
            <a:r>
              <a:rPr lang="en-US" dirty="0"/>
              <a:t>You can also use a DTD to verify your own data.</a:t>
            </a:r>
          </a:p>
          <a:p>
            <a:r>
              <a:rPr lang="en-US" b="1" dirty="0"/>
              <a:t>When NOT to Use a DTD?</a:t>
            </a:r>
          </a:p>
          <a:p>
            <a:r>
              <a:rPr lang="en-US" dirty="0"/>
              <a:t>XML does not require a DTD.</a:t>
            </a:r>
          </a:p>
          <a:p>
            <a:r>
              <a:rPr lang="en-US" dirty="0"/>
              <a:t>When you are experimenting with XML, or when you are working with small XML files, creating DTDs may be a waste of time.</a:t>
            </a:r>
          </a:p>
          <a:p>
            <a:r>
              <a:rPr lang="en-US" dirty="0"/>
              <a:t>If you develop applications, wait until the specification is stable before you add a DTD. Otherwise, your software might stop working because of validation errors.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5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Schema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XML Schema describes the structure of an XML document, just like a DTD.</a:t>
            </a:r>
          </a:p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an XML Schema is both "Well Formed" and "Valid".</a:t>
            </a:r>
          </a:p>
          <a:p>
            <a:r>
              <a:rPr lang="en-US" dirty="0"/>
              <a:t>XML Schema is an XML-based alternative to </a:t>
            </a:r>
            <a:r>
              <a:rPr lang="en-US" dirty="0" smtClean="0"/>
              <a:t>DTD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XML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&lt;note&gt;</a:t>
            </a:r>
          </a:p>
          <a:p>
            <a:r>
              <a:rPr lang="en-US" dirty="0"/>
              <a:t> 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 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</a:p>
          <a:p>
            <a:r>
              <a:rPr lang="en-US" dirty="0"/>
              <a:t>  &lt;heading&gt;Reminder&lt;/heading&gt;</a:t>
            </a:r>
          </a:p>
          <a:p>
            <a:r>
              <a:rPr lang="en-US" dirty="0"/>
              <a:t>  &lt;body&gt;Don't forget me this weekend!&lt;/body&gt;</a:t>
            </a:r>
          </a:p>
          <a:p>
            <a:r>
              <a:rPr lang="en-US" dirty="0"/>
              <a:t>&lt;/note&gt;</a:t>
            </a:r>
          </a:p>
          <a:p>
            <a:r>
              <a:rPr lang="en-US" dirty="0"/>
              <a:t>The XML above is quite self-descriptive:</a:t>
            </a:r>
          </a:p>
          <a:p>
            <a:endParaRPr lang="en-US" dirty="0"/>
          </a:p>
          <a:p>
            <a:r>
              <a:rPr lang="en-US" dirty="0"/>
              <a:t>    It has sender information</a:t>
            </a:r>
          </a:p>
          <a:p>
            <a:r>
              <a:rPr lang="en-US" dirty="0"/>
              <a:t>    It has receiver information</a:t>
            </a:r>
          </a:p>
          <a:p>
            <a:r>
              <a:rPr lang="en-US" dirty="0"/>
              <a:t>    It has a heading</a:t>
            </a:r>
          </a:p>
          <a:p>
            <a:r>
              <a:rPr lang="en-US" dirty="0"/>
              <a:t>    It has a message body</a:t>
            </a:r>
          </a:p>
          <a:p>
            <a:endParaRPr lang="en-US" dirty="0"/>
          </a:p>
          <a:p>
            <a:r>
              <a:rPr lang="en-US" dirty="0"/>
              <a:t>But still, the XML above does not DO anything. XML is just information wrapped in tags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Someone must write a piece of software to send, receive, store, or display 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Schema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 name="note"&gt;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xs:complexType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xs:sequence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xs:element</a:t>
            </a:r>
            <a:r>
              <a:rPr lang="en-IN" dirty="0"/>
              <a:t> name="to" 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</a:p>
          <a:p>
            <a:r>
              <a:rPr lang="en-IN" dirty="0"/>
              <a:t>    &lt;</a:t>
            </a:r>
            <a:r>
              <a:rPr lang="en-IN" dirty="0" err="1"/>
              <a:t>xs:element</a:t>
            </a:r>
            <a:r>
              <a:rPr lang="en-IN" dirty="0"/>
              <a:t> name="from" 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</a:p>
          <a:p>
            <a:r>
              <a:rPr lang="en-IN" dirty="0"/>
              <a:t>    &lt;</a:t>
            </a:r>
            <a:r>
              <a:rPr lang="en-IN" dirty="0" err="1"/>
              <a:t>xs:element</a:t>
            </a:r>
            <a:r>
              <a:rPr lang="en-IN" dirty="0"/>
              <a:t> name="heading" 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</a:p>
          <a:p>
            <a:r>
              <a:rPr lang="en-IN" dirty="0"/>
              <a:t>    &lt;</a:t>
            </a:r>
            <a:r>
              <a:rPr lang="en-IN" dirty="0" err="1"/>
              <a:t>xs:element</a:t>
            </a:r>
            <a:r>
              <a:rPr lang="en-IN" dirty="0"/>
              <a:t> name="body" 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</a:p>
          <a:p>
            <a:r>
              <a:rPr lang="en-IN" dirty="0"/>
              <a:t>  &lt;/</a:t>
            </a:r>
            <a:r>
              <a:rPr lang="en-IN" dirty="0" err="1"/>
              <a:t>xs:sequence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xs:complexType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xs:element</a:t>
            </a:r>
            <a:r>
              <a:rPr lang="en-IN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4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Schema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Schema above is interpreted like this: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name="note"&gt; defines the element called "note"</a:t>
            </a:r>
          </a:p>
          <a:p>
            <a:r>
              <a:rPr lang="en-US" dirty="0"/>
              <a:t>    &lt;</a:t>
            </a:r>
            <a:r>
              <a:rPr lang="en-US" dirty="0" err="1"/>
              <a:t>xs:complexType</a:t>
            </a:r>
            <a:r>
              <a:rPr lang="en-US" dirty="0"/>
              <a:t>&gt; the "note" element is a complex type</a:t>
            </a:r>
          </a:p>
          <a:p>
            <a:r>
              <a:rPr lang="en-US" dirty="0"/>
              <a:t>    &lt;</a:t>
            </a:r>
            <a:r>
              <a:rPr lang="en-US" dirty="0" err="1"/>
              <a:t>xs:sequence</a:t>
            </a:r>
            <a:r>
              <a:rPr lang="en-US" dirty="0"/>
              <a:t>&gt; the complex type is a sequence of elements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name="to" type="</a:t>
            </a:r>
            <a:r>
              <a:rPr lang="en-US" dirty="0" err="1"/>
              <a:t>xs:string</a:t>
            </a:r>
            <a:r>
              <a:rPr lang="en-US" dirty="0"/>
              <a:t>"&gt; the element "to" is of type string (text)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name="from" type="</a:t>
            </a:r>
            <a:r>
              <a:rPr lang="en-US" dirty="0" err="1"/>
              <a:t>xs:string</a:t>
            </a:r>
            <a:r>
              <a:rPr lang="en-US" dirty="0"/>
              <a:t>"&gt; the element "from" is of type string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name="heading" type="</a:t>
            </a:r>
            <a:r>
              <a:rPr lang="en-US" dirty="0" err="1"/>
              <a:t>xs:string</a:t>
            </a:r>
            <a:r>
              <a:rPr lang="en-US" dirty="0"/>
              <a:t>"&gt; the element "heading" is of type string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name="body" type="</a:t>
            </a:r>
            <a:r>
              <a:rPr lang="en-US" dirty="0" err="1"/>
              <a:t>xs:string</a:t>
            </a:r>
            <a:r>
              <a:rPr lang="en-US" dirty="0"/>
              <a:t>"&gt; the element "body" is of type string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3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Schemas are More Powerful than DTD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Schemas are written in XML</a:t>
            </a:r>
          </a:p>
          <a:p>
            <a:r>
              <a:rPr lang="en-US" dirty="0"/>
              <a:t>XML Schemas are extensible to additions</a:t>
            </a:r>
          </a:p>
          <a:p>
            <a:r>
              <a:rPr lang="en-US" dirty="0"/>
              <a:t>XML Schemas support data types</a:t>
            </a:r>
          </a:p>
          <a:p>
            <a:r>
              <a:rPr lang="en-US" dirty="0"/>
              <a:t>XML Schemas support namespaces</a:t>
            </a:r>
          </a:p>
          <a:p>
            <a:r>
              <a:rPr lang="en-US" b="1" dirty="0"/>
              <a:t>Why Use an XML Schema?</a:t>
            </a:r>
          </a:p>
          <a:p>
            <a:r>
              <a:rPr lang="en-US" dirty="0"/>
              <a:t>With XML Schema, your XML files can carry a description of its own format.</a:t>
            </a:r>
          </a:p>
          <a:p>
            <a:r>
              <a:rPr lang="en-US" dirty="0"/>
              <a:t>With XML Schema, independent groups of people can agree on a standard for interchanging data.</a:t>
            </a:r>
          </a:p>
          <a:p>
            <a:r>
              <a:rPr lang="en-US" dirty="0"/>
              <a:t>With XML Schema, you can verify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3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Schema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XML Schemas Support Data </a:t>
            </a:r>
            <a:r>
              <a:rPr lang="en-US" b="1" dirty="0" smtClean="0"/>
              <a:t>Types:</a:t>
            </a:r>
            <a:endParaRPr lang="en-US" b="1" dirty="0"/>
          </a:p>
          <a:p>
            <a:r>
              <a:rPr lang="en-US" dirty="0"/>
              <a:t>One of the greatest strengths of XML Schemas is the support for data types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It is easier to describe document content</a:t>
            </a:r>
          </a:p>
          <a:p>
            <a:r>
              <a:rPr lang="en-US" dirty="0"/>
              <a:t>    It is easier to define restrictions on data</a:t>
            </a:r>
          </a:p>
          <a:p>
            <a:r>
              <a:rPr lang="en-US" dirty="0"/>
              <a:t>    It is easier to validate the correctness of data</a:t>
            </a:r>
          </a:p>
          <a:p>
            <a:r>
              <a:rPr lang="en-US" dirty="0"/>
              <a:t>    It is easier to convert data between different data types</a:t>
            </a:r>
          </a:p>
          <a:p>
            <a:endParaRPr lang="en-US" dirty="0"/>
          </a:p>
          <a:p>
            <a:r>
              <a:rPr lang="en-US" b="1" dirty="0"/>
              <a:t>XML Schemas use XML Syntax</a:t>
            </a:r>
          </a:p>
          <a:p>
            <a:r>
              <a:rPr lang="en-US" dirty="0"/>
              <a:t>Another great strength about XML Schemas is that they are written in XML:</a:t>
            </a:r>
          </a:p>
          <a:p>
            <a:r>
              <a:rPr lang="en-US" dirty="0"/>
              <a:t>You don't have to learn a new language</a:t>
            </a:r>
          </a:p>
          <a:p>
            <a:r>
              <a:rPr lang="en-US" dirty="0"/>
              <a:t>You can use your XML editor to edit your Schema files</a:t>
            </a:r>
          </a:p>
          <a:p>
            <a:r>
              <a:rPr lang="en-US" dirty="0"/>
              <a:t>You can use your XML parser to parse your Schema files</a:t>
            </a:r>
          </a:p>
          <a:p>
            <a:r>
              <a:rPr lang="en-US" dirty="0"/>
              <a:t>You can manipulate your Schemas with the XML DOM</a:t>
            </a:r>
          </a:p>
          <a:p>
            <a:r>
              <a:rPr lang="en-US" dirty="0"/>
              <a:t>You can transform your Schemas with XSLT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43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and XPath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XPath?</a:t>
            </a:r>
          </a:p>
          <a:p>
            <a:r>
              <a:rPr lang="en-US" dirty="0"/>
              <a:t>XPath is a major element in the XSLT standard.</a:t>
            </a:r>
          </a:p>
          <a:p>
            <a:r>
              <a:rPr lang="en-US" dirty="0"/>
              <a:t>XPath can be used to navigate through elements and attributes in an XML document.</a:t>
            </a:r>
          </a:p>
          <a:p>
            <a:r>
              <a:rPr lang="en-US" dirty="0"/>
              <a:t>XPath is a syntax for defining parts of an XML document</a:t>
            </a:r>
          </a:p>
          <a:p>
            <a:r>
              <a:rPr lang="en-US" dirty="0"/>
              <a:t>XPath uses path expressions to navigate in XML documents</a:t>
            </a:r>
          </a:p>
          <a:p>
            <a:r>
              <a:rPr lang="en-US" dirty="0"/>
              <a:t>XPath contains a library of standard functions</a:t>
            </a:r>
          </a:p>
          <a:p>
            <a:r>
              <a:rPr lang="en-US" dirty="0"/>
              <a:t>XPath is a major element in XSLT and in XQuery</a:t>
            </a:r>
          </a:p>
          <a:p>
            <a:r>
              <a:rPr lang="en-US" dirty="0"/>
              <a:t>XPath is a W3C recommendation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178" y="50149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XPath Path Expressions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XPath uses path expressions to select nodes or node-sets in an XML document. These path expressions look very much like the expressions you see when you work with a traditional computer file system.</a:t>
            </a:r>
          </a:p>
          <a:p>
            <a:r>
              <a:rPr lang="en-US" dirty="0"/>
              <a:t>XPath expressions can be used in JavaScript, Java, XML Schema, PHP, Python, C and C++, and lots of other languages.</a:t>
            </a:r>
          </a:p>
          <a:p>
            <a:r>
              <a:rPr lang="en-US" b="1" dirty="0"/>
              <a:t>XPath is Used in XSLT</a:t>
            </a:r>
          </a:p>
          <a:p>
            <a:r>
              <a:rPr lang="en-US" dirty="0"/>
              <a:t>XPath is a major element in the XSLT standard.</a:t>
            </a:r>
          </a:p>
          <a:p>
            <a:r>
              <a:rPr lang="en-US" dirty="0"/>
              <a:t>With XPath knowledge you will be able to take great advantage of XSL.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2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XPath Example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will use the following XML document</a:t>
            </a:r>
          </a:p>
          <a:p>
            <a:endParaRPr lang="en-IN" dirty="0"/>
          </a:p>
          <a:p>
            <a:r>
              <a:rPr lang="en-IN" dirty="0"/>
              <a:t>&lt;?xml version="1.0" encoding="UTF-8"?&gt;</a:t>
            </a:r>
          </a:p>
          <a:p>
            <a:endParaRPr lang="en-IN" dirty="0"/>
          </a:p>
          <a:p>
            <a:r>
              <a:rPr lang="en-IN" dirty="0"/>
              <a:t>&lt;bookstore&gt;</a:t>
            </a:r>
          </a:p>
          <a:p>
            <a:endParaRPr lang="en-IN" dirty="0"/>
          </a:p>
          <a:p>
            <a:r>
              <a:rPr lang="en-IN" dirty="0"/>
              <a:t>&lt;book category="cooking"&gt;</a:t>
            </a:r>
          </a:p>
          <a:p>
            <a:r>
              <a:rPr lang="en-IN" dirty="0"/>
              <a:t>  &lt;title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"&gt;Everyday Italian&lt;/title&gt;</a:t>
            </a:r>
          </a:p>
          <a:p>
            <a:r>
              <a:rPr lang="en-IN" dirty="0"/>
              <a:t>  &lt;author&gt;Giada De </a:t>
            </a:r>
            <a:r>
              <a:rPr lang="en-IN" dirty="0" err="1"/>
              <a:t>Laurentiis</a:t>
            </a:r>
            <a:r>
              <a:rPr lang="en-IN" dirty="0"/>
              <a:t>&lt;/author&gt;</a:t>
            </a:r>
          </a:p>
          <a:p>
            <a:r>
              <a:rPr lang="en-IN" dirty="0"/>
              <a:t>  &lt;year&gt;2005&lt;/year&gt;</a:t>
            </a:r>
          </a:p>
          <a:p>
            <a:r>
              <a:rPr lang="en-IN" dirty="0"/>
              <a:t>  &lt;price&gt;30.00&lt;/price&gt;</a:t>
            </a:r>
          </a:p>
          <a:p>
            <a:r>
              <a:rPr lang="en-IN" dirty="0"/>
              <a:t>&lt;/book&gt;</a:t>
            </a:r>
          </a:p>
          <a:p>
            <a:endParaRPr lang="en-IN" dirty="0"/>
          </a:p>
          <a:p>
            <a:r>
              <a:rPr lang="en-IN" dirty="0"/>
              <a:t>&lt;book category="children"&gt;</a:t>
            </a:r>
          </a:p>
          <a:p>
            <a:r>
              <a:rPr lang="en-IN" dirty="0"/>
              <a:t>  &lt;title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"&gt;Harry Potter&lt;/title&gt;</a:t>
            </a:r>
          </a:p>
          <a:p>
            <a:r>
              <a:rPr lang="en-IN" dirty="0"/>
              <a:t>  &lt;author&gt;J K. Rowling&lt;/author&gt;</a:t>
            </a:r>
          </a:p>
          <a:p>
            <a:r>
              <a:rPr lang="en-IN" dirty="0"/>
              <a:t>  &lt;year&gt;2005&lt;/year&gt;</a:t>
            </a:r>
          </a:p>
          <a:p>
            <a:r>
              <a:rPr lang="en-IN" dirty="0"/>
              <a:t>  &lt;price&gt;29.99&lt;/price&gt;</a:t>
            </a:r>
          </a:p>
          <a:p>
            <a:r>
              <a:rPr lang="en-IN" dirty="0"/>
              <a:t>&lt;/book&gt;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2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&lt;book category="web"&gt;</a:t>
            </a:r>
          </a:p>
          <a:p>
            <a:r>
              <a:rPr lang="en-IN" dirty="0"/>
              <a:t>  &lt;title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"&gt;XQuery Kick Start&lt;/title&gt;</a:t>
            </a:r>
          </a:p>
          <a:p>
            <a:r>
              <a:rPr lang="en-IN" dirty="0"/>
              <a:t>  &lt;author&gt;James McGovern&lt;/author&gt;</a:t>
            </a:r>
          </a:p>
          <a:p>
            <a:r>
              <a:rPr lang="en-IN" dirty="0"/>
              <a:t>  &lt;author&gt;Per </a:t>
            </a:r>
            <a:r>
              <a:rPr lang="en-IN" dirty="0" err="1"/>
              <a:t>Bothner</a:t>
            </a:r>
            <a:r>
              <a:rPr lang="en-IN" dirty="0"/>
              <a:t>&lt;/author&gt;</a:t>
            </a:r>
          </a:p>
          <a:p>
            <a:r>
              <a:rPr lang="en-IN" dirty="0"/>
              <a:t>  &lt;author&gt;Kurt Cagle&lt;/author&gt;</a:t>
            </a:r>
          </a:p>
          <a:p>
            <a:r>
              <a:rPr lang="en-IN" dirty="0"/>
              <a:t>  &lt;author&gt;James Linn&lt;/author&gt;</a:t>
            </a:r>
          </a:p>
          <a:p>
            <a:r>
              <a:rPr lang="en-IN" dirty="0"/>
              <a:t>  &lt;author&gt;</a:t>
            </a:r>
            <a:r>
              <a:rPr lang="en-IN" dirty="0" err="1"/>
              <a:t>Vaidyanathan</a:t>
            </a:r>
            <a:r>
              <a:rPr lang="en-IN" dirty="0"/>
              <a:t> </a:t>
            </a:r>
            <a:r>
              <a:rPr lang="en-IN" dirty="0" err="1"/>
              <a:t>Nagarajan</a:t>
            </a:r>
            <a:r>
              <a:rPr lang="en-IN" dirty="0"/>
              <a:t>&lt;/author&gt;</a:t>
            </a:r>
          </a:p>
          <a:p>
            <a:r>
              <a:rPr lang="en-IN" dirty="0"/>
              <a:t>  &lt;year&gt;2003&lt;/year&gt;</a:t>
            </a:r>
          </a:p>
          <a:p>
            <a:r>
              <a:rPr lang="en-IN" dirty="0"/>
              <a:t>  &lt;price&gt;49.99&lt;/price&gt;</a:t>
            </a:r>
          </a:p>
          <a:p>
            <a:r>
              <a:rPr lang="en-IN" dirty="0"/>
              <a:t>&lt;/book&gt;</a:t>
            </a:r>
          </a:p>
          <a:p>
            <a:endParaRPr lang="en-IN" dirty="0"/>
          </a:p>
          <a:p>
            <a:r>
              <a:rPr lang="en-IN" dirty="0"/>
              <a:t>&lt;book category="web"&gt;</a:t>
            </a:r>
          </a:p>
          <a:p>
            <a:r>
              <a:rPr lang="en-IN" dirty="0"/>
              <a:t>  &lt;title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"&gt;Learning XML&lt;/title&gt;</a:t>
            </a:r>
          </a:p>
          <a:p>
            <a:r>
              <a:rPr lang="en-IN" dirty="0"/>
              <a:t>  &lt;author&gt;Erik T. Ray&lt;/author&gt;</a:t>
            </a:r>
          </a:p>
          <a:p>
            <a:r>
              <a:rPr lang="en-IN" dirty="0"/>
              <a:t>  &lt;year&gt;2003&lt;/year&gt;</a:t>
            </a:r>
          </a:p>
          <a:p>
            <a:r>
              <a:rPr lang="en-IN" dirty="0"/>
              <a:t>  &lt;price&gt;39.95&lt;/price&gt;</a:t>
            </a:r>
          </a:p>
          <a:p>
            <a:r>
              <a:rPr lang="en-IN" dirty="0"/>
              <a:t>&lt;/book&gt;</a:t>
            </a:r>
          </a:p>
          <a:p>
            <a:endParaRPr lang="en-IN" dirty="0"/>
          </a:p>
          <a:p>
            <a:r>
              <a:rPr lang="en-IN" dirty="0"/>
              <a:t>&lt;/bookstore&gt;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25" y="1113116"/>
            <a:ext cx="8010525" cy="46222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0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XSL (</a:t>
            </a:r>
            <a:r>
              <a:rPr lang="en-US" dirty="0" err="1"/>
              <a:t>eXtensible</a:t>
            </a:r>
            <a:r>
              <a:rPr lang="en-US" dirty="0"/>
              <a:t> Stylesheet Language) is a styling language for XML.</a:t>
            </a:r>
          </a:p>
          <a:p>
            <a:r>
              <a:rPr lang="en-US" dirty="0"/>
              <a:t>XSLT stands for XSL Transformations.</a:t>
            </a:r>
          </a:p>
          <a:p>
            <a:r>
              <a:rPr lang="en-IN" b="1" dirty="0"/>
              <a:t>XSL(T) Languages</a:t>
            </a:r>
          </a:p>
          <a:p>
            <a:r>
              <a:rPr lang="en-IN" b="1" dirty="0"/>
              <a:t>XSLT</a:t>
            </a:r>
            <a:r>
              <a:rPr lang="en-IN" dirty="0"/>
              <a:t> is a language for transforming XML documents.</a:t>
            </a:r>
          </a:p>
          <a:p>
            <a:r>
              <a:rPr lang="en-IN" b="1" dirty="0"/>
              <a:t>XPath</a:t>
            </a:r>
            <a:r>
              <a:rPr lang="en-IN" dirty="0"/>
              <a:t> is a language for navigating in XML documents.</a:t>
            </a:r>
          </a:p>
          <a:p>
            <a:r>
              <a:rPr lang="en-IN" b="1" dirty="0"/>
              <a:t>XQuery</a:t>
            </a:r>
            <a:r>
              <a:rPr lang="en-IN" dirty="0"/>
              <a:t> is a language for querying XML documents.</a:t>
            </a:r>
          </a:p>
          <a:p>
            <a:r>
              <a:rPr lang="en-US" b="1" dirty="0"/>
              <a:t>It Started with XSL</a:t>
            </a:r>
          </a:p>
          <a:p>
            <a:r>
              <a:rPr lang="en-US" dirty="0"/>
              <a:t>XSL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tylesheet </a:t>
            </a:r>
            <a:r>
              <a:rPr lang="en-US" b="1" dirty="0"/>
              <a:t>L</a:t>
            </a:r>
            <a:r>
              <a:rPr lang="en-US" dirty="0"/>
              <a:t>anguage.</a:t>
            </a:r>
          </a:p>
          <a:p>
            <a:r>
              <a:rPr lang="en-US" dirty="0"/>
              <a:t>The World Wide Web Consortium (W3C) started to develop XSL because there was a need for an XML-based Stylesheet Language.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Difference Between XML and HTML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Difference Between XML and HTML</a:t>
            </a:r>
          </a:p>
          <a:p>
            <a:r>
              <a:rPr lang="en-US" dirty="0"/>
              <a:t>XML and HTML were designed with different goals:</a:t>
            </a:r>
          </a:p>
          <a:p>
            <a:r>
              <a:rPr lang="en-US" dirty="0"/>
              <a:t>XML was designed to carry data - with focus on what data is</a:t>
            </a:r>
          </a:p>
          <a:p>
            <a:r>
              <a:rPr lang="en-US" dirty="0"/>
              <a:t>HTML was designed to display data - with focus on how data looks</a:t>
            </a:r>
          </a:p>
          <a:p>
            <a:r>
              <a:rPr lang="en-US" dirty="0"/>
              <a:t>XML tags are not predefined like HTML tags </a:t>
            </a:r>
            <a:r>
              <a:rPr lang="en-US" dirty="0" smtClean="0"/>
              <a:t>are.</a:t>
            </a:r>
          </a:p>
          <a:p>
            <a:r>
              <a:rPr lang="en-US" b="1" dirty="0"/>
              <a:t>XML Does Not Use Predefined Tags</a:t>
            </a:r>
          </a:p>
          <a:p>
            <a:r>
              <a:rPr lang="en-US" dirty="0"/>
              <a:t>The XML language has no predefined tags.</a:t>
            </a:r>
          </a:p>
          <a:p>
            <a:r>
              <a:rPr lang="en-US" dirty="0"/>
              <a:t>The tags in the example above (like &lt;to&gt; and &lt;from&gt;) are not defined in any XML standard. These tags are "invented" by the author of the XML document.</a:t>
            </a:r>
          </a:p>
          <a:p>
            <a:r>
              <a:rPr lang="en-US" dirty="0"/>
              <a:t>HTML works with predefined tags like &lt;p&gt;, &lt;h1&gt;, &lt;table&gt;, etc.</a:t>
            </a:r>
          </a:p>
          <a:p>
            <a:r>
              <a:rPr lang="en-US" dirty="0"/>
              <a:t>With XML, the author must define both the tags and the document structure.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CSS = Style Sheets for HTML</a:t>
            </a:r>
          </a:p>
          <a:p>
            <a:r>
              <a:rPr lang="en-US" dirty="0"/>
              <a:t>HTML uses predefined tags. The meaning of, and how to display each tag is well understood.</a:t>
            </a:r>
          </a:p>
          <a:p>
            <a:r>
              <a:rPr lang="en-US" dirty="0"/>
              <a:t>CSS is used to add styles to HTML elements. </a:t>
            </a:r>
          </a:p>
          <a:p>
            <a:r>
              <a:rPr lang="en-US" b="1" dirty="0"/>
              <a:t>XSL = Style Sheets for XML</a:t>
            </a:r>
          </a:p>
          <a:p>
            <a:r>
              <a:rPr lang="en-US" dirty="0"/>
              <a:t>XML does not use predefined tags, and therefore the meaning of each tag is not well understood.</a:t>
            </a:r>
          </a:p>
          <a:p>
            <a:r>
              <a:rPr lang="en-US" dirty="0"/>
              <a:t>A &lt;table&gt; element could indicate an HTML table, a piece of furniture, or something else - and browsers do not know how to display it!</a:t>
            </a:r>
          </a:p>
          <a:p>
            <a:r>
              <a:rPr lang="en-US" dirty="0"/>
              <a:t>So, XSL describes how the XML elements should be displayed.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XSL - More Than a Style Sheet Language</a:t>
            </a:r>
          </a:p>
          <a:p>
            <a:r>
              <a:rPr lang="en-IN" dirty="0"/>
              <a:t>XSL consists of four parts:</a:t>
            </a:r>
          </a:p>
          <a:p>
            <a:r>
              <a:rPr lang="en-IN" dirty="0"/>
              <a:t>XSLT - a language for transforming XML documents</a:t>
            </a:r>
          </a:p>
          <a:p>
            <a:r>
              <a:rPr lang="en-IN" dirty="0"/>
              <a:t>XPath - a language for navigating in XML documents</a:t>
            </a:r>
          </a:p>
          <a:p>
            <a:r>
              <a:rPr lang="en-IN" dirty="0"/>
              <a:t>XSL-FO - a language for formatting XML documents (discontinued in 2013)</a:t>
            </a:r>
          </a:p>
          <a:p>
            <a:r>
              <a:rPr lang="en-IN" dirty="0"/>
              <a:t>XQuery - a language for querying XML documents </a:t>
            </a:r>
          </a:p>
          <a:p>
            <a:r>
              <a:rPr lang="en-IN" b="1" dirty="0"/>
              <a:t>What is XSLT?</a:t>
            </a:r>
          </a:p>
          <a:p>
            <a:r>
              <a:rPr lang="en-IN" dirty="0"/>
              <a:t>XSLT stands for XSL Transformations</a:t>
            </a:r>
          </a:p>
          <a:p>
            <a:r>
              <a:rPr lang="en-IN" dirty="0"/>
              <a:t>XSLT is the most important part of XSL</a:t>
            </a:r>
          </a:p>
          <a:p>
            <a:r>
              <a:rPr lang="en-IN" dirty="0"/>
              <a:t>XSLT transforms an XML document into another XML document</a:t>
            </a:r>
          </a:p>
          <a:p>
            <a:r>
              <a:rPr lang="en-IN" dirty="0"/>
              <a:t>XSLT uses XPath to navigate in XML documents</a:t>
            </a:r>
          </a:p>
          <a:p>
            <a:r>
              <a:rPr lang="en-IN" dirty="0"/>
              <a:t>XSLT is a W3C Recommendation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8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= XSL Transformations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XSLT is the most important part of XSL.</a:t>
            </a:r>
          </a:p>
          <a:p>
            <a:r>
              <a:rPr lang="en-US" dirty="0"/>
              <a:t>XSLT is used to transform an XML document into another XML document, or another type of document that is recognized by a browser, like HTML and XHTML. Normally XSLT does this by transforming each XML element into an (X)HTML element.</a:t>
            </a:r>
          </a:p>
          <a:p>
            <a:r>
              <a:rPr lang="en-US" dirty="0"/>
              <a:t>With XSLT you can add/remove elements and attributes to or from the output file. You can also rearrange and sort elements, perform tests and make decisions about which elements to hide and display, and a lot more.</a:t>
            </a:r>
          </a:p>
          <a:p>
            <a:r>
              <a:rPr lang="en-US" dirty="0"/>
              <a:t>A common way to describe the transformation process is to say that </a:t>
            </a:r>
            <a:r>
              <a:rPr lang="en-US" b="1" dirty="0"/>
              <a:t>XSLT transforms an XML source-tree into an XML result-tree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8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Uses XPath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XSLT uses XPath to find information in an XML document. XPath is used to navigate through elements and attributes in XML documents</a:t>
            </a:r>
            <a:r>
              <a:rPr lang="en-US" dirty="0" smtClean="0"/>
              <a:t>.</a:t>
            </a:r>
          </a:p>
          <a:p>
            <a:r>
              <a:rPr lang="en-US" b="1" dirty="0"/>
              <a:t>How Does it Work?</a:t>
            </a:r>
          </a:p>
          <a:p>
            <a:r>
              <a:rPr lang="en-US" dirty="0"/>
              <a:t>In the transformation process, XSLT uses XPath to define parts of the source document that should match one or more predefined templates. When a match is found, XSLT will transform the matching part of the source document into the result document.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3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- Transformation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How to transform XML into XHTML using XSLT?</a:t>
            </a:r>
            <a:endParaRPr lang="en-US" b="1" dirty="0" smtClean="0"/>
          </a:p>
          <a:p>
            <a:r>
              <a:rPr lang="en-US" b="1" dirty="0" smtClean="0"/>
              <a:t>Correct </a:t>
            </a:r>
            <a:r>
              <a:rPr lang="en-US" b="1" dirty="0"/>
              <a:t>Style Sheet Declaration</a:t>
            </a:r>
          </a:p>
          <a:p>
            <a:r>
              <a:rPr lang="en-US" dirty="0"/>
              <a:t>The root element that declares the document to be an XSL style sheet is &lt;</a:t>
            </a:r>
            <a:r>
              <a:rPr lang="en-US" dirty="0" err="1"/>
              <a:t>xsl:stylesheet</a:t>
            </a:r>
            <a:r>
              <a:rPr lang="en-US" dirty="0"/>
              <a:t>&gt; or &lt;</a:t>
            </a:r>
            <a:r>
              <a:rPr lang="en-US" dirty="0" err="1"/>
              <a:t>xsl:transform</a:t>
            </a:r>
            <a:r>
              <a:rPr lang="en-US" dirty="0"/>
              <a:t>&gt;.</a:t>
            </a:r>
          </a:p>
          <a:p>
            <a:r>
              <a:rPr lang="en-US" b="1" dirty="0"/>
              <a:t>Note:</a:t>
            </a:r>
            <a:r>
              <a:rPr lang="en-US" dirty="0"/>
              <a:t> &lt;</a:t>
            </a:r>
            <a:r>
              <a:rPr lang="en-US" dirty="0" err="1"/>
              <a:t>xsl:stylesheet</a:t>
            </a:r>
            <a:r>
              <a:rPr lang="en-US" dirty="0"/>
              <a:t>&gt; and &lt;</a:t>
            </a:r>
            <a:r>
              <a:rPr lang="en-US" dirty="0" err="1"/>
              <a:t>xsl:transform</a:t>
            </a:r>
            <a:r>
              <a:rPr lang="en-US" dirty="0"/>
              <a:t>&gt; are completely synonymous and either can be used</a:t>
            </a:r>
            <a:r>
              <a:rPr lang="en-US" dirty="0" smtClean="0"/>
              <a:t>!</a:t>
            </a:r>
          </a:p>
          <a:p>
            <a:r>
              <a:rPr lang="en-US" b="1" dirty="0"/>
              <a:t>&lt;</a:t>
            </a:r>
            <a:r>
              <a:rPr lang="en-US" b="1" dirty="0" err="1" smtClean="0"/>
              <a:t>xsl:stylesheet</a:t>
            </a:r>
            <a:r>
              <a:rPr lang="en-US" b="1" dirty="0"/>
              <a:t> </a:t>
            </a:r>
            <a:r>
              <a:rPr lang="en-US" b="1" dirty="0" smtClean="0"/>
              <a:t>version</a:t>
            </a:r>
            <a:r>
              <a:rPr lang="en-US" b="1" dirty="0"/>
              <a:t>="1.0"</a:t>
            </a:r>
            <a:br>
              <a:rPr lang="en-US" b="1" dirty="0"/>
            </a:br>
            <a:r>
              <a:rPr lang="en-US" b="1" dirty="0" err="1"/>
              <a:t>xmlns:xsl</a:t>
            </a:r>
            <a:r>
              <a:rPr lang="en-US" b="1" dirty="0"/>
              <a:t>="http://www.w3.org/1999/XSL/Transform"&gt;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Or</a:t>
            </a:r>
          </a:p>
          <a:p>
            <a:r>
              <a:rPr lang="en-IN" b="1" dirty="0"/>
              <a:t>&lt;</a:t>
            </a:r>
            <a:r>
              <a:rPr lang="en-IN" b="1" dirty="0" err="1"/>
              <a:t>xsl:transform</a:t>
            </a:r>
            <a:r>
              <a:rPr lang="en-IN" b="1" dirty="0"/>
              <a:t> version="1.0"</a:t>
            </a:r>
            <a:br>
              <a:rPr lang="en-IN" b="1" dirty="0"/>
            </a:br>
            <a:r>
              <a:rPr lang="en-IN" b="1" dirty="0" err="1"/>
              <a:t>xmlns:xsl</a:t>
            </a:r>
            <a:r>
              <a:rPr lang="en-IN" b="1" dirty="0"/>
              <a:t>="http://www.w3.org/1999/XSL/Transform"&gt;</a:t>
            </a:r>
            <a:r>
              <a:rPr lang="en-IN" b="1" dirty="0"/>
              <a:t> </a:t>
            </a:r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3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access to the XSLT elements, attributes and features we must declare the XSLT namespace at the top of the document.</a:t>
            </a:r>
          </a:p>
          <a:p>
            <a:r>
              <a:rPr lang="en-US" dirty="0"/>
              <a:t>The </a:t>
            </a:r>
            <a:r>
              <a:rPr lang="en-US" dirty="0" err="1"/>
              <a:t>xmlns:xsl</a:t>
            </a:r>
            <a:r>
              <a:rPr lang="en-US" dirty="0"/>
              <a:t>="http://www.w3.org/1999/XSL/Transform" points to the official W3C XSLT namespace. If you use this namespace, you must also include the attribute version="1.0".</a:t>
            </a:r>
          </a:p>
          <a:p>
            <a:r>
              <a:rPr lang="en-US" b="1" dirty="0"/>
              <a:t>Start with a Raw XML Document</a:t>
            </a:r>
          </a:p>
          <a:p>
            <a:r>
              <a:rPr lang="en-US" dirty="0"/>
              <a:t>We want to </a:t>
            </a:r>
            <a:r>
              <a:rPr lang="en-US" b="1" dirty="0"/>
              <a:t>transform</a:t>
            </a:r>
            <a:r>
              <a:rPr lang="en-US" dirty="0"/>
              <a:t> the following XML document ("cdcatalog.xml") into XHTML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cdcatalog.xml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&lt;?xml version="1.0" encoding="UTF-8"?&gt;</a:t>
            </a:r>
          </a:p>
          <a:p>
            <a:r>
              <a:rPr lang="en-IN" dirty="0"/>
              <a:t>&lt;</a:t>
            </a:r>
            <a:r>
              <a:rPr lang="en-IN" dirty="0" err="1"/>
              <a:t>catalog</a:t>
            </a:r>
            <a:r>
              <a:rPr lang="en-IN" dirty="0"/>
              <a:t>&gt;</a:t>
            </a:r>
          </a:p>
          <a:p>
            <a:r>
              <a:rPr lang="en-IN" dirty="0"/>
              <a:t>  &lt;cd&gt;</a:t>
            </a:r>
          </a:p>
          <a:p>
            <a:r>
              <a:rPr lang="en-IN" dirty="0"/>
              <a:t>    &lt;title&gt;Empire Burlesque&lt;/title&gt;</a:t>
            </a:r>
          </a:p>
          <a:p>
            <a:r>
              <a:rPr lang="en-IN" dirty="0"/>
              <a:t>    &lt;artist&gt;Bob Dylan&lt;/artist&gt;</a:t>
            </a:r>
          </a:p>
          <a:p>
            <a:r>
              <a:rPr lang="en-IN" dirty="0"/>
              <a:t>    &lt;country&gt;USA&lt;/country&gt;</a:t>
            </a:r>
          </a:p>
          <a:p>
            <a:r>
              <a:rPr lang="en-IN" dirty="0"/>
              <a:t>    &lt;company&gt;Columbia&lt;/company&gt;</a:t>
            </a:r>
          </a:p>
          <a:p>
            <a:r>
              <a:rPr lang="en-IN" dirty="0"/>
              <a:t>    &lt;price&gt;10.90&lt;/price&gt;</a:t>
            </a:r>
          </a:p>
          <a:p>
            <a:r>
              <a:rPr lang="en-IN" dirty="0"/>
              <a:t>    &lt;year&gt;1985&lt;/year&gt;</a:t>
            </a:r>
          </a:p>
          <a:p>
            <a:r>
              <a:rPr lang="en-IN" dirty="0"/>
              <a:t>  &lt;/cd&gt;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&lt;/</a:t>
            </a:r>
            <a:r>
              <a:rPr lang="en-IN" dirty="0" err="1"/>
              <a:t>catalog</a:t>
            </a:r>
            <a:r>
              <a:rPr lang="en-IN" dirty="0"/>
              <a:t>&gt; </a:t>
            </a:r>
            <a:endParaRPr lang="en-IN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Note: Refer this for example.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https://www.w3schools.com/xml/xsl_transformation.asp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4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cdcatalog.xsl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Viewing XML Files in browsers:</a:t>
            </a:r>
            <a:r>
              <a:rPr lang="en-US" dirty="0"/>
              <a:t> Open the XML file (click on the link below) - The XML document will be displayed with color-coded root and child elements. Often, there is an arrow or plus/minus sign to the left of the elements that can be clicked to expand or collapse the element structure. </a:t>
            </a:r>
            <a:r>
              <a:rPr lang="en-US" b="1" dirty="0"/>
              <a:t>Tip: To view the raw XML source, right-click in XML file and select "View Page Source"!</a:t>
            </a:r>
            <a:endParaRPr lang="en-US" dirty="0"/>
          </a:p>
          <a:p>
            <a:r>
              <a:rPr lang="en-US" b="1" dirty="0"/>
              <a:t>Create an XSL Style Sheet</a:t>
            </a:r>
          </a:p>
          <a:p>
            <a:r>
              <a:rPr lang="en-US" dirty="0"/>
              <a:t>Then you create an XSL Style Sheet ("cdcatalog.xsl") with a transformation template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87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773" y="163685"/>
            <a:ext cx="1217860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?xml</a:t>
            </a:r>
            <a:r>
              <a:rPr lang="en-IN" dirty="0">
                <a:solidFill>
                  <a:srgbClr val="FF0000"/>
                </a:solidFill>
              </a:rPr>
              <a:t> version</a:t>
            </a:r>
            <a:r>
              <a:rPr lang="en-IN" dirty="0">
                <a:solidFill>
                  <a:srgbClr val="0000CD"/>
                </a:solidFill>
              </a:rPr>
              <a:t>="1.0"</a:t>
            </a:r>
            <a:r>
              <a:rPr lang="en-IN" dirty="0">
                <a:solidFill>
                  <a:srgbClr val="FF0000"/>
                </a:solidFill>
              </a:rPr>
              <a:t> encoding</a:t>
            </a:r>
            <a:r>
              <a:rPr lang="en-IN" dirty="0">
                <a:solidFill>
                  <a:srgbClr val="0000CD"/>
                </a:solidFill>
              </a:rPr>
              <a:t>="UTF-8</a:t>
            </a:r>
            <a:r>
              <a:rPr lang="en-IN" dirty="0" smtClean="0">
                <a:solidFill>
                  <a:srgbClr val="0000CD"/>
                </a:solidFill>
              </a:rPr>
              <a:t>"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  <a:r>
              <a:rPr lang="en-IN" dirty="0" smtClean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xsl:stylesheet</a:t>
            </a:r>
            <a:r>
              <a:rPr lang="en-IN" dirty="0">
                <a:solidFill>
                  <a:srgbClr val="FF0000"/>
                </a:solidFill>
              </a:rPr>
              <a:t> version</a:t>
            </a:r>
            <a:r>
              <a:rPr lang="en-IN" dirty="0">
                <a:solidFill>
                  <a:srgbClr val="0000CD"/>
                </a:solidFill>
              </a:rPr>
              <a:t>="</a:t>
            </a:r>
            <a:r>
              <a:rPr lang="en-IN" dirty="0" smtClean="0">
                <a:solidFill>
                  <a:srgbClr val="0000CD"/>
                </a:solidFill>
              </a:rPr>
              <a:t>1.0“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xmlns:xsl</a:t>
            </a:r>
            <a:r>
              <a:rPr lang="en-IN" dirty="0">
                <a:solidFill>
                  <a:srgbClr val="0000CD"/>
                </a:solidFill>
              </a:rPr>
              <a:t>="http://www.w3.org/1999/XSL/Transform</a:t>
            </a:r>
            <a:r>
              <a:rPr lang="en-IN" dirty="0" smtClean="0">
                <a:solidFill>
                  <a:srgbClr val="0000CD"/>
                </a:solidFill>
              </a:rPr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xsl:template</a:t>
            </a:r>
            <a:r>
              <a:rPr lang="en-IN" dirty="0">
                <a:solidFill>
                  <a:srgbClr val="FF0000"/>
                </a:solidFill>
              </a:rPr>
              <a:t> match</a:t>
            </a:r>
            <a:r>
              <a:rPr lang="en-IN" dirty="0">
                <a:solidFill>
                  <a:srgbClr val="0000CD"/>
                </a:solidFill>
              </a:rPr>
              <a:t>="/"&gt;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html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body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h2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>My CD Collection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/h2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table</a:t>
            </a:r>
            <a:r>
              <a:rPr lang="en-IN" dirty="0">
                <a:solidFill>
                  <a:srgbClr val="FF0000"/>
                </a:solidFill>
              </a:rPr>
              <a:t> border</a:t>
            </a:r>
            <a:r>
              <a:rPr lang="en-IN" dirty="0">
                <a:solidFill>
                  <a:srgbClr val="0000CD"/>
                </a:solidFill>
              </a:rPr>
              <a:t>="1"&gt;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tr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bgcolor</a:t>
            </a:r>
            <a:r>
              <a:rPr lang="en-IN" dirty="0">
                <a:solidFill>
                  <a:srgbClr val="0000CD"/>
                </a:solidFill>
              </a:rPr>
              <a:t>="#9acd32"&gt;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th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>Title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th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th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>Artist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th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tr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xsl:for-each</a:t>
            </a:r>
            <a:r>
              <a:rPr lang="en-IN" dirty="0">
                <a:solidFill>
                  <a:srgbClr val="FF0000"/>
                </a:solidFill>
              </a:rPr>
              <a:t> select</a:t>
            </a:r>
            <a:r>
              <a:rPr lang="en-IN" dirty="0">
                <a:solidFill>
                  <a:srgbClr val="0000CD"/>
                </a:solidFill>
              </a:rPr>
              <a:t>="</a:t>
            </a:r>
            <a:r>
              <a:rPr lang="en-IN" dirty="0" err="1">
                <a:solidFill>
                  <a:srgbClr val="0000CD"/>
                </a:solidFill>
              </a:rPr>
              <a:t>catalog</a:t>
            </a:r>
            <a:r>
              <a:rPr lang="en-IN" dirty="0">
                <a:solidFill>
                  <a:srgbClr val="0000CD"/>
                </a:solidFill>
              </a:rPr>
              <a:t>/cd"&gt;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 err="1">
                <a:solidFill>
                  <a:srgbClr val="A52A2A"/>
                </a:solidFill>
              </a:rPr>
              <a:t>tr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td</a:t>
            </a:r>
            <a:r>
              <a:rPr lang="en-IN" dirty="0">
                <a:solidFill>
                  <a:srgbClr val="0000CD"/>
                </a:solidFill>
              </a:rPr>
              <a:t>&gt;&lt;</a:t>
            </a:r>
            <a:r>
              <a:rPr lang="en-IN" dirty="0" err="1">
                <a:solidFill>
                  <a:srgbClr val="A52A2A"/>
                </a:solidFill>
              </a:rPr>
              <a:t>xsl:value-of</a:t>
            </a:r>
            <a:r>
              <a:rPr lang="en-IN" dirty="0">
                <a:solidFill>
                  <a:srgbClr val="FF0000"/>
                </a:solidFill>
              </a:rPr>
              <a:t> select</a:t>
            </a:r>
            <a:r>
              <a:rPr lang="en-IN" dirty="0">
                <a:solidFill>
                  <a:srgbClr val="0000CD"/>
                </a:solidFill>
              </a:rPr>
              <a:t>="title"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>
                <a:solidFill>
                  <a:srgbClr val="0000CD"/>
                </a:solidFill>
              </a:rPr>
              <a:t>&gt;&lt;</a:t>
            </a:r>
            <a:r>
              <a:rPr lang="en-IN" dirty="0">
                <a:solidFill>
                  <a:srgbClr val="A52A2A"/>
                </a:solidFill>
              </a:rPr>
              <a:t>/td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td</a:t>
            </a:r>
            <a:r>
              <a:rPr lang="en-IN" dirty="0">
                <a:solidFill>
                  <a:srgbClr val="0000CD"/>
                </a:solidFill>
              </a:rPr>
              <a:t>&gt;&lt;</a:t>
            </a:r>
            <a:r>
              <a:rPr lang="en-IN" dirty="0" err="1">
                <a:solidFill>
                  <a:srgbClr val="A52A2A"/>
                </a:solidFill>
              </a:rPr>
              <a:t>xsl:value-of</a:t>
            </a:r>
            <a:r>
              <a:rPr lang="en-IN" dirty="0">
                <a:solidFill>
                  <a:srgbClr val="FF0000"/>
                </a:solidFill>
              </a:rPr>
              <a:t> select</a:t>
            </a:r>
            <a:r>
              <a:rPr lang="en-IN" dirty="0">
                <a:solidFill>
                  <a:srgbClr val="0000CD"/>
                </a:solidFill>
              </a:rPr>
              <a:t>="artist"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>
                <a:solidFill>
                  <a:srgbClr val="0000CD"/>
                </a:solidFill>
              </a:rPr>
              <a:t>&gt;&lt;</a:t>
            </a:r>
            <a:r>
              <a:rPr lang="en-IN" dirty="0">
                <a:solidFill>
                  <a:srgbClr val="A52A2A"/>
                </a:solidFill>
              </a:rPr>
              <a:t>/td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tr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xsl:for-each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/table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/body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/html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xsl:template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</a:rPr>
              <a:t>&lt;</a:t>
            </a:r>
            <a:r>
              <a:rPr lang="en-IN" dirty="0">
                <a:solidFill>
                  <a:srgbClr val="A52A2A"/>
                </a:solidFill>
              </a:rPr>
              <a:t>/</a:t>
            </a:r>
            <a:r>
              <a:rPr lang="en-IN" dirty="0" err="1">
                <a:solidFill>
                  <a:srgbClr val="A52A2A"/>
                </a:solidFill>
              </a:rPr>
              <a:t>xsl:stylesheet</a:t>
            </a:r>
            <a:r>
              <a:rPr lang="en-IN" dirty="0">
                <a:solidFill>
                  <a:srgbClr val="0000CD"/>
                </a:solidFill>
              </a:rPr>
              <a:t>&gt;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the XSL Style Sheet to the XML Document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the XSL style sheet reference to your XML document ("cdcatalog.xml</a:t>
            </a:r>
            <a:r>
              <a:rPr lang="en-US" dirty="0" smtClean="0"/>
              <a:t>")</a:t>
            </a:r>
          </a:p>
          <a:p>
            <a:endParaRPr lang="en-IN" dirty="0"/>
          </a:p>
          <a:p>
            <a:r>
              <a:rPr lang="en-IN" dirty="0"/>
              <a:t>&lt;?xml version="1.0" encoding="UTF-8"?&gt;</a:t>
            </a:r>
          </a:p>
          <a:p>
            <a:r>
              <a:rPr lang="en-IN" dirty="0"/>
              <a:t>&lt;?xml-stylesheet type="text/</a:t>
            </a:r>
            <a:r>
              <a:rPr lang="en-IN" dirty="0" err="1"/>
              <a:t>xsl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="cdcatalog.xsl"?&gt;</a:t>
            </a:r>
          </a:p>
          <a:p>
            <a:r>
              <a:rPr lang="en-IN" dirty="0"/>
              <a:t>&lt;</a:t>
            </a:r>
            <a:r>
              <a:rPr lang="en-IN" dirty="0" err="1"/>
              <a:t>catalog</a:t>
            </a:r>
            <a:r>
              <a:rPr lang="en-IN" dirty="0"/>
              <a:t>&gt;</a:t>
            </a:r>
          </a:p>
          <a:p>
            <a:r>
              <a:rPr lang="en-IN" dirty="0"/>
              <a:t>  &lt;cd&gt;</a:t>
            </a:r>
          </a:p>
          <a:p>
            <a:r>
              <a:rPr lang="en-IN" dirty="0"/>
              <a:t>    &lt;title&gt;Empire Burlesque&lt;/title&gt;</a:t>
            </a:r>
          </a:p>
          <a:p>
            <a:r>
              <a:rPr lang="en-IN" dirty="0"/>
              <a:t>    &lt;artist&gt;Bob Dylan&lt;/artist&gt;</a:t>
            </a:r>
          </a:p>
          <a:p>
            <a:r>
              <a:rPr lang="en-IN" dirty="0"/>
              <a:t>    &lt;country&gt;USA&lt;/country&gt;</a:t>
            </a:r>
          </a:p>
          <a:p>
            <a:r>
              <a:rPr lang="en-IN" dirty="0"/>
              <a:t>    &lt;company&gt;Columbia&lt;/company&gt;</a:t>
            </a:r>
          </a:p>
          <a:p>
            <a:r>
              <a:rPr lang="en-IN" dirty="0"/>
              <a:t>    &lt;price&gt;10.90&lt;/price&gt;</a:t>
            </a:r>
          </a:p>
          <a:p>
            <a:r>
              <a:rPr lang="en-IN" dirty="0"/>
              <a:t>    &lt;year&gt;1985&lt;/year&gt;</a:t>
            </a:r>
          </a:p>
          <a:p>
            <a:r>
              <a:rPr lang="en-IN" dirty="0"/>
              <a:t>  &lt;/cd&gt;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&lt;/</a:t>
            </a:r>
            <a:r>
              <a:rPr lang="en-IN" dirty="0" err="1"/>
              <a:t>catalog</a:t>
            </a:r>
            <a:r>
              <a:rPr lang="en-IN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9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is Extensible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XML is Extensible</a:t>
            </a:r>
          </a:p>
          <a:p>
            <a:r>
              <a:rPr lang="en-US" dirty="0" smtClean="0"/>
              <a:t>Most </a:t>
            </a:r>
            <a:r>
              <a:rPr lang="en-US" dirty="0"/>
              <a:t>XML applications will work as expected even if new data is added (or removed).</a:t>
            </a:r>
          </a:p>
          <a:p>
            <a:r>
              <a:rPr lang="en-US" dirty="0"/>
              <a:t>Imagine an application designed to display the original version of note.xml (&lt;to&gt; &lt;from&gt; &lt;heading&gt; &lt;body&gt;).</a:t>
            </a:r>
          </a:p>
          <a:p>
            <a:r>
              <a:rPr lang="en-US" dirty="0"/>
              <a:t>Then imagine a newer version of note.xml with added &lt;date&gt; and &lt;hour&gt; elements, and a removed &lt;heading&gt;.</a:t>
            </a:r>
          </a:p>
          <a:p>
            <a:r>
              <a:rPr lang="en-US" dirty="0"/>
              <a:t>The way XML is constructed, older version of the application can still work</a:t>
            </a:r>
          </a:p>
          <a:p>
            <a:r>
              <a:rPr lang="en-IN" b="1" dirty="0"/>
              <a:t>XML Simplifies Things</a:t>
            </a:r>
          </a:p>
          <a:p>
            <a:r>
              <a:rPr lang="en-IN" dirty="0"/>
              <a:t>XML simplifies data sharing</a:t>
            </a:r>
          </a:p>
          <a:p>
            <a:r>
              <a:rPr lang="en-IN" dirty="0"/>
              <a:t>XML simplifies data transport</a:t>
            </a:r>
          </a:p>
          <a:p>
            <a:r>
              <a:rPr lang="en-IN" dirty="0"/>
              <a:t>XML simplifies platform changes</a:t>
            </a:r>
          </a:p>
          <a:p>
            <a:r>
              <a:rPr lang="en-IN" dirty="0"/>
              <a:t>XML simplifies data availability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9" y="216891"/>
            <a:ext cx="4168501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</a:t>
            </a:r>
            <a:r>
              <a:rPr lang="en-IN" sz="3200" b="1" dirty="0"/>
              <a:t>&lt;</a:t>
            </a:r>
            <a:r>
              <a:rPr lang="en-IN" sz="3200" b="1" dirty="0" err="1"/>
              <a:t>xsl:template</a:t>
            </a:r>
            <a:r>
              <a:rPr lang="en-IN" sz="3200" b="1" dirty="0"/>
              <a:t>&gt; Element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XSL style sheet consists of one or more set of rules that are called templates.</a:t>
            </a:r>
          </a:p>
          <a:p>
            <a:r>
              <a:rPr lang="en-US" dirty="0"/>
              <a:t>A template contains rules to apply when a specified node is matched.</a:t>
            </a:r>
          </a:p>
          <a:p>
            <a:r>
              <a:rPr lang="en-US" b="1" dirty="0"/>
              <a:t>The &lt;</a:t>
            </a:r>
            <a:r>
              <a:rPr lang="en-US" b="1" dirty="0" err="1"/>
              <a:t>xsl:template</a:t>
            </a:r>
            <a:r>
              <a:rPr lang="en-US" b="1" dirty="0"/>
              <a:t>&gt; Element</a:t>
            </a:r>
          </a:p>
          <a:p>
            <a:r>
              <a:rPr lang="en-US" dirty="0"/>
              <a:t>The &lt;</a:t>
            </a:r>
            <a:r>
              <a:rPr lang="en-US" dirty="0" err="1"/>
              <a:t>xsl:template</a:t>
            </a:r>
            <a:r>
              <a:rPr lang="en-US" dirty="0"/>
              <a:t>&gt; element is used to build templates.</a:t>
            </a:r>
          </a:p>
          <a:p>
            <a:r>
              <a:rPr lang="en-US" dirty="0"/>
              <a:t>The </a:t>
            </a:r>
            <a:r>
              <a:rPr lang="en-US" b="1" dirty="0"/>
              <a:t>match</a:t>
            </a:r>
            <a:r>
              <a:rPr lang="en-US" dirty="0"/>
              <a:t> attribute is used to associate a template with an XML element. The match attribute can also be used to define a template for the entire XML document. The value of the match attribute is an XPath expression (i.e. match="/" defines the whole document).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3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&lt;</a:t>
            </a:r>
            <a:r>
              <a:rPr lang="en-IN" sz="3200" b="1" dirty="0" err="1"/>
              <a:t>xsl:template</a:t>
            </a:r>
            <a:r>
              <a:rPr lang="en-IN" sz="3200" b="1" dirty="0"/>
              <a:t>&gt; Element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Since an XSL style sheet is an XML document, it always begins with the XML declaration: </a:t>
            </a:r>
            <a:r>
              <a:rPr lang="en-US" b="1" dirty="0"/>
              <a:t>&lt;?xml version="1.0" encoding="UTF-8"?&gt;</a:t>
            </a:r>
            <a:r>
              <a:rPr lang="en-US" dirty="0"/>
              <a:t>.</a:t>
            </a:r>
          </a:p>
          <a:p>
            <a:r>
              <a:rPr lang="en-US" dirty="0"/>
              <a:t>The next element, </a:t>
            </a:r>
            <a:r>
              <a:rPr lang="en-US" b="1" dirty="0"/>
              <a:t>&lt;</a:t>
            </a:r>
            <a:r>
              <a:rPr lang="en-US" b="1" dirty="0" err="1"/>
              <a:t>xsl:stylesheet</a:t>
            </a:r>
            <a:r>
              <a:rPr lang="en-US" b="1" dirty="0"/>
              <a:t>&gt;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defines that this document is an XSLT style sheet document (along with the version number and XSLT namespace attributes).</a:t>
            </a:r>
          </a:p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xsl:template</a:t>
            </a:r>
            <a:r>
              <a:rPr lang="en-US" b="1" dirty="0"/>
              <a:t>&gt;</a:t>
            </a:r>
            <a:r>
              <a:rPr lang="en-US" dirty="0"/>
              <a:t> element defines a template. The </a:t>
            </a:r>
            <a:r>
              <a:rPr lang="en-US" b="1" dirty="0"/>
              <a:t>match="/"</a:t>
            </a:r>
            <a:r>
              <a:rPr lang="en-US" dirty="0"/>
              <a:t> attribute associates the template with the root of the XML source document.</a:t>
            </a:r>
          </a:p>
          <a:p>
            <a:r>
              <a:rPr lang="en-US" dirty="0"/>
              <a:t>The content inside the &lt;</a:t>
            </a:r>
            <a:r>
              <a:rPr lang="en-US" dirty="0" err="1"/>
              <a:t>xsl:template</a:t>
            </a:r>
            <a:r>
              <a:rPr lang="en-US" dirty="0"/>
              <a:t>&gt; element defines some HTML to write to the output.</a:t>
            </a:r>
          </a:p>
          <a:p>
            <a:r>
              <a:rPr lang="en-US" dirty="0"/>
              <a:t>The last two lines define the end of the template and the end of the style sheet.</a:t>
            </a:r>
          </a:p>
          <a:p>
            <a:r>
              <a:rPr lang="en-US" dirty="0"/>
              <a:t>The result from this example was a little disappointing, because no data was copied from the XML document to the output. In the next chapter you will learn how to use the </a:t>
            </a:r>
            <a:r>
              <a:rPr lang="en-US" b="1" dirty="0"/>
              <a:t>&lt;</a:t>
            </a:r>
            <a:r>
              <a:rPr lang="en-US" b="1" dirty="0" err="1"/>
              <a:t>xsl:value-of</a:t>
            </a:r>
            <a:r>
              <a:rPr lang="en-US" b="1" dirty="0"/>
              <a:t>&gt;</a:t>
            </a:r>
            <a:r>
              <a:rPr lang="en-US" dirty="0"/>
              <a:t> element to select values from the XML elements.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7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&lt;</a:t>
            </a:r>
            <a:r>
              <a:rPr lang="en-IN" b="1" dirty="0" err="1"/>
              <a:t>xsl:value-of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xsl:value-of</a:t>
            </a:r>
            <a:r>
              <a:rPr lang="en-US" dirty="0"/>
              <a:t>&gt; element is used to extract the value of a selected node</a:t>
            </a:r>
            <a:r>
              <a:rPr lang="en-US" dirty="0" smtClean="0"/>
              <a:t>.</a:t>
            </a:r>
          </a:p>
          <a:p>
            <a:r>
              <a:rPr lang="en-US" dirty="0"/>
              <a:t>The &lt;</a:t>
            </a:r>
            <a:r>
              <a:rPr lang="en-US" dirty="0" err="1"/>
              <a:t>xsl:value-of</a:t>
            </a:r>
            <a:r>
              <a:rPr lang="en-US" dirty="0"/>
              <a:t>&gt; element can be used to extract the value of an XML element and add it to the output stream of the </a:t>
            </a:r>
            <a:r>
              <a:rPr lang="en-US" dirty="0" smtClean="0"/>
              <a:t>transformation.</a:t>
            </a:r>
          </a:p>
          <a:p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tr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&lt;td&gt;&lt;</a:t>
            </a:r>
            <a:r>
              <a:rPr lang="en-US" dirty="0" err="1">
                <a:solidFill>
                  <a:srgbClr val="FF0000"/>
                </a:solidFill>
              </a:rPr>
              <a:t>xsl:value-of</a:t>
            </a:r>
            <a:r>
              <a:rPr lang="en-US" dirty="0">
                <a:solidFill>
                  <a:srgbClr val="FF0000"/>
                </a:solidFill>
              </a:rPr>
              <a:t> select="catalog/cd/title"/&gt;&lt;/td&gt;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&lt;td&gt;&lt;</a:t>
            </a:r>
            <a:r>
              <a:rPr lang="en-US" dirty="0" err="1">
                <a:solidFill>
                  <a:srgbClr val="FF0000"/>
                </a:solidFill>
              </a:rPr>
              <a:t>xsl:value-of</a:t>
            </a:r>
            <a:r>
              <a:rPr lang="en-US" dirty="0">
                <a:solidFill>
                  <a:srgbClr val="FF0000"/>
                </a:solidFill>
              </a:rPr>
              <a:t> select="catalog/cd/artist"/&gt;&lt;/td&gt;</a:t>
            </a:r>
          </a:p>
          <a:p>
            <a:r>
              <a:rPr lang="en-US" dirty="0">
                <a:solidFill>
                  <a:srgbClr val="FF0000"/>
                </a:solidFill>
              </a:rPr>
              <a:t>    &lt;/</a:t>
            </a:r>
            <a:r>
              <a:rPr lang="en-US" dirty="0" err="1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/>
              <a:t>Note:</a:t>
            </a:r>
            <a:r>
              <a:rPr lang="en-US" dirty="0"/>
              <a:t> The </a:t>
            </a:r>
            <a:r>
              <a:rPr lang="en-US" b="1" dirty="0"/>
              <a:t>select</a:t>
            </a:r>
            <a:r>
              <a:rPr lang="en-US" dirty="0"/>
              <a:t> attribute, in the example above, contains an XPath expression. An XPath expression works like navigating a file system; a forward slash (/) selects subdirectories.</a:t>
            </a:r>
          </a:p>
          <a:p>
            <a:r>
              <a:rPr lang="en-US" dirty="0"/>
              <a:t>The result from the example above was a little disappointing; only one line of data was copied from the XML document to the output. In the next chapter you will learn how to use the </a:t>
            </a:r>
            <a:r>
              <a:rPr lang="en-US" b="1" dirty="0"/>
              <a:t>&lt;</a:t>
            </a:r>
            <a:r>
              <a:rPr lang="en-US" b="1" dirty="0" err="1"/>
              <a:t>xsl:for-each</a:t>
            </a:r>
            <a:r>
              <a:rPr lang="en-US" b="1" dirty="0"/>
              <a:t>&gt;</a:t>
            </a:r>
            <a:r>
              <a:rPr lang="en-US" dirty="0"/>
              <a:t> element to loop through the XML elements, and display all of the records.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9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&lt;</a:t>
            </a:r>
            <a:r>
              <a:rPr lang="en-IN" b="1" dirty="0" err="1"/>
              <a:t>xsl:for-each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xsl:for-each</a:t>
            </a:r>
            <a:r>
              <a:rPr lang="en-US" dirty="0"/>
              <a:t>&gt; element allows you to do looping in XSLT</a:t>
            </a:r>
            <a:r>
              <a:rPr lang="en-US" dirty="0" smtClean="0"/>
              <a:t>.</a:t>
            </a:r>
          </a:p>
          <a:p>
            <a:r>
              <a:rPr lang="en-US" dirty="0"/>
              <a:t>The XSL &lt;</a:t>
            </a:r>
            <a:r>
              <a:rPr lang="en-US" dirty="0" err="1"/>
              <a:t>xsl:for-each</a:t>
            </a:r>
            <a:r>
              <a:rPr lang="en-US" dirty="0"/>
              <a:t>&gt; element can be used to select </a:t>
            </a:r>
            <a:r>
              <a:rPr lang="en-US" dirty="0" smtClean="0"/>
              <a:t>every </a:t>
            </a:r>
            <a:r>
              <a:rPr lang="en-US" dirty="0"/>
              <a:t>XML element of a specified node-set</a:t>
            </a:r>
            <a:r>
              <a:rPr lang="en-US" dirty="0" smtClean="0"/>
              <a:t>:</a:t>
            </a:r>
          </a:p>
          <a:p>
            <a:r>
              <a:rPr lang="en-US" dirty="0"/>
              <a:t> &lt;table border="1"&gt;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</a:p>
          <a:p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    &lt;</a:t>
            </a:r>
            <a:r>
              <a:rPr lang="en-US" dirty="0" err="1">
                <a:solidFill>
                  <a:srgbClr val="FF0000"/>
                </a:solidFill>
              </a:rPr>
              <a:t>xsl:for-each</a:t>
            </a:r>
            <a:r>
              <a:rPr lang="en-US" dirty="0">
                <a:solidFill>
                  <a:srgbClr val="FF0000"/>
                </a:solidFill>
              </a:rPr>
              <a:t> select="catalog/cd"&gt;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</a:p>
          <a:p>
            <a:r>
              <a:rPr lang="en-US" dirty="0"/>
              <a:t>     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xsl:for-each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  &lt;/table&gt;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4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Note:</a:t>
            </a:r>
            <a:r>
              <a:rPr lang="en-US" dirty="0"/>
              <a:t> The value of the </a:t>
            </a:r>
            <a:r>
              <a:rPr lang="en-US" b="1" dirty="0"/>
              <a:t>select</a:t>
            </a:r>
            <a:r>
              <a:rPr lang="en-US" dirty="0"/>
              <a:t> attribute is an XPath expression. An XPath expression works like navigating a file system; where a forward slash (/) selects subdirectories</a:t>
            </a:r>
            <a:r>
              <a:rPr lang="en-US" dirty="0" smtClean="0"/>
              <a:t>.</a:t>
            </a:r>
          </a:p>
          <a:p>
            <a:r>
              <a:rPr lang="en-US" b="1" dirty="0"/>
              <a:t>Filtering the Output</a:t>
            </a:r>
          </a:p>
          <a:p>
            <a:r>
              <a:rPr lang="en-US" dirty="0"/>
              <a:t>We can also filter the output from the XML file by adding a criterion to the select attribute in the &lt;</a:t>
            </a:r>
            <a:r>
              <a:rPr lang="en-US" dirty="0" err="1"/>
              <a:t>xsl:for-each</a:t>
            </a:r>
            <a:r>
              <a:rPr lang="en-US" dirty="0"/>
              <a:t>&gt; element.</a:t>
            </a:r>
          </a:p>
          <a:p>
            <a:r>
              <a:rPr lang="en-US" b="1" dirty="0"/>
              <a:t>&lt;</a:t>
            </a:r>
            <a:r>
              <a:rPr lang="en-US" b="1" dirty="0" err="1"/>
              <a:t>xsl:for-each</a:t>
            </a:r>
            <a:r>
              <a:rPr lang="en-US" b="1" dirty="0"/>
              <a:t> select="catalog/cd[artist='Bob Dylan']"&gt;</a:t>
            </a:r>
            <a:endParaRPr lang="en-US" dirty="0"/>
          </a:p>
          <a:p>
            <a:r>
              <a:rPr lang="en-US" dirty="0"/>
              <a:t>Legal filter operators are:</a:t>
            </a:r>
          </a:p>
          <a:p>
            <a:r>
              <a:rPr lang="en-US" b="1" dirty="0"/>
              <a:t>=  (equal)</a:t>
            </a:r>
          </a:p>
          <a:p>
            <a:r>
              <a:rPr lang="en-US" b="1" dirty="0"/>
              <a:t>!= (not equal)</a:t>
            </a:r>
          </a:p>
          <a:p>
            <a:r>
              <a:rPr lang="en-US" b="1" dirty="0"/>
              <a:t>&amp;</a:t>
            </a:r>
            <a:r>
              <a:rPr lang="en-US" b="1" dirty="0" err="1"/>
              <a:t>lt</a:t>
            </a:r>
            <a:r>
              <a:rPr lang="en-US" b="1" dirty="0"/>
              <a:t>; less than</a:t>
            </a:r>
          </a:p>
          <a:p>
            <a:r>
              <a:rPr lang="en-US" b="1" dirty="0"/>
              <a:t>&amp;</a:t>
            </a:r>
            <a:r>
              <a:rPr lang="en-US" b="1" dirty="0" err="1"/>
              <a:t>gt</a:t>
            </a:r>
            <a:r>
              <a:rPr lang="en-US" b="1" dirty="0"/>
              <a:t>; greater than</a:t>
            </a:r>
          </a:p>
          <a:p>
            <a:r>
              <a:rPr lang="en-US" dirty="0"/>
              <a:t>Take a look at the adjusted XSL style sheet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xsl:for-each</a:t>
            </a:r>
            <a:r>
              <a:rPr lang="en-US" dirty="0">
                <a:solidFill>
                  <a:srgbClr val="FF0000"/>
                </a:solidFill>
              </a:rPr>
              <a:t> select="catalog/cd[artist='Bob Dylan']"&gt;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&lt;</a:t>
            </a:r>
            <a:r>
              <a:rPr lang="en-IN" b="1" dirty="0" err="1"/>
              <a:t>xsl:sort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</a:t>
            </a:r>
            <a:r>
              <a:rPr lang="en-US" dirty="0" err="1"/>
              <a:t>xsl:sort</a:t>
            </a:r>
            <a:r>
              <a:rPr lang="en-US" dirty="0"/>
              <a:t>&gt; element is used to sort the output</a:t>
            </a:r>
            <a:r>
              <a:rPr lang="en-US" dirty="0" smtClean="0"/>
              <a:t>.</a:t>
            </a:r>
          </a:p>
          <a:p>
            <a:r>
              <a:rPr lang="en-US" b="1" dirty="0"/>
              <a:t>Where to put the Sort Information</a:t>
            </a:r>
          </a:p>
          <a:p>
            <a:r>
              <a:rPr lang="en-US" dirty="0"/>
              <a:t>To sort the output, simply add an &lt;</a:t>
            </a:r>
            <a:r>
              <a:rPr lang="en-US" dirty="0" err="1"/>
              <a:t>xsl:sort</a:t>
            </a:r>
            <a:r>
              <a:rPr lang="en-US" dirty="0"/>
              <a:t>&gt; element inside the &lt;</a:t>
            </a:r>
            <a:r>
              <a:rPr lang="en-US" dirty="0" err="1"/>
              <a:t>xsl:for-each</a:t>
            </a:r>
            <a:r>
              <a:rPr lang="en-US" dirty="0"/>
              <a:t>&gt; element in the XSL file</a:t>
            </a:r>
          </a:p>
          <a:p>
            <a:r>
              <a:rPr lang="en-US" dirty="0"/>
              <a:t> 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</a:p>
          <a:p>
            <a:r>
              <a:rPr lang="en-US" dirty="0">
                <a:solidFill>
                  <a:srgbClr val="FF0000"/>
                </a:solidFill>
              </a:rPr>
              <a:t>      &lt;</a:t>
            </a:r>
            <a:r>
              <a:rPr lang="en-US" dirty="0" err="1">
                <a:solidFill>
                  <a:srgbClr val="FF0000"/>
                </a:solidFill>
              </a:rPr>
              <a:t>xsl:sort</a:t>
            </a:r>
            <a:r>
              <a:rPr lang="en-US" dirty="0">
                <a:solidFill>
                  <a:srgbClr val="FF0000"/>
                </a:solidFill>
              </a:rPr>
              <a:t> select="artist"/&gt;</a:t>
            </a:r>
          </a:p>
          <a:p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</a:p>
          <a:p>
            <a:r>
              <a:rPr lang="en-US" dirty="0"/>
              <a:t>       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</a:p>
          <a:p>
            <a:r>
              <a:rPr lang="en-US" dirty="0"/>
              <a:t>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xsl:for-each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/>
              <a:t>Note:</a:t>
            </a:r>
            <a:r>
              <a:rPr lang="en-US" dirty="0"/>
              <a:t> The </a:t>
            </a:r>
            <a:r>
              <a:rPr lang="en-US" b="1" dirty="0"/>
              <a:t>select</a:t>
            </a:r>
            <a:r>
              <a:rPr lang="en-US" dirty="0"/>
              <a:t> attribute indicates what XML element to sort on.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&lt;</a:t>
            </a:r>
            <a:r>
              <a:rPr lang="en-IN" b="1" dirty="0" err="1"/>
              <a:t>xsl:if</a:t>
            </a:r>
            <a:r>
              <a:rPr lang="en-IN" b="1" dirty="0"/>
              <a:t>&gt; Element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xsl:if</a:t>
            </a:r>
            <a:r>
              <a:rPr lang="en-US" dirty="0"/>
              <a:t>&gt; element is used to put a conditional test against the content of the XML file</a:t>
            </a:r>
            <a:r>
              <a:rPr lang="en-US" dirty="0" smtClean="0"/>
              <a:t>.</a:t>
            </a:r>
          </a:p>
          <a:p>
            <a:r>
              <a:rPr lang="en-US" dirty="0"/>
              <a:t>To put a conditional if test against the content of the XML file, add an &lt;</a:t>
            </a:r>
            <a:r>
              <a:rPr lang="en-US" dirty="0" err="1"/>
              <a:t>xsl:if</a:t>
            </a:r>
            <a:r>
              <a:rPr lang="en-US" dirty="0"/>
              <a:t>&gt; element to the XSL document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xsl:if</a:t>
            </a:r>
            <a:r>
              <a:rPr lang="en-US" b="1" dirty="0"/>
              <a:t> test="expression"&gt;</a:t>
            </a:r>
          </a:p>
          <a:p>
            <a:r>
              <a:rPr lang="en-US" b="1" dirty="0"/>
              <a:t>  ...some output if the expression is true...</a:t>
            </a:r>
          </a:p>
          <a:p>
            <a:r>
              <a:rPr lang="en-US" b="1" dirty="0"/>
              <a:t>&lt;/</a:t>
            </a:r>
            <a:r>
              <a:rPr lang="en-US" b="1" dirty="0" err="1"/>
              <a:t>xsl:if</a:t>
            </a:r>
            <a:r>
              <a:rPr lang="en-US" b="1" dirty="0"/>
              <a:t>&gt; </a:t>
            </a:r>
            <a:endParaRPr lang="en-US" b="1" dirty="0" smtClean="0"/>
          </a:p>
          <a:p>
            <a:r>
              <a:rPr lang="en-US" b="1" dirty="0"/>
              <a:t>Where to Put the &lt;</a:t>
            </a:r>
            <a:r>
              <a:rPr lang="en-US" b="1" dirty="0" err="1"/>
              <a:t>xsl:if</a:t>
            </a:r>
            <a:r>
              <a:rPr lang="en-US" b="1" dirty="0"/>
              <a:t>&gt; Element</a:t>
            </a:r>
          </a:p>
          <a:p>
            <a:r>
              <a:rPr lang="en-US" dirty="0"/>
              <a:t>To add a conditional test, add the &lt;</a:t>
            </a:r>
            <a:r>
              <a:rPr lang="en-US" dirty="0" err="1"/>
              <a:t>xsl:if</a:t>
            </a:r>
            <a:r>
              <a:rPr lang="en-US" dirty="0"/>
              <a:t>&gt; element inside the &lt;</a:t>
            </a:r>
            <a:r>
              <a:rPr lang="en-US" dirty="0" err="1"/>
              <a:t>xsl:for-each</a:t>
            </a:r>
            <a:r>
              <a:rPr lang="en-US" dirty="0"/>
              <a:t>&gt; element in the XSL file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</a:p>
          <a:p>
            <a:r>
              <a:rPr lang="en-US" b="1" dirty="0"/>
              <a:t>      &lt;</a:t>
            </a:r>
            <a:r>
              <a:rPr lang="en-US" b="1" dirty="0" err="1"/>
              <a:t>xsl:if</a:t>
            </a:r>
            <a:r>
              <a:rPr lang="en-US" b="1" dirty="0"/>
              <a:t> test="price &amp;</a:t>
            </a:r>
            <a:r>
              <a:rPr lang="en-US" b="1" dirty="0" err="1"/>
              <a:t>gt</a:t>
            </a:r>
            <a:r>
              <a:rPr lang="en-US" b="1" dirty="0"/>
              <a:t>; 10"&gt;</a:t>
            </a:r>
          </a:p>
          <a:p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</a:p>
          <a:p>
            <a:r>
              <a:rPr lang="en-US" dirty="0"/>
              <a:t>         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</a:p>
          <a:p>
            <a:r>
              <a:rPr lang="en-US" dirty="0"/>
              <a:t>          &lt;td&gt;&lt;</a:t>
            </a:r>
            <a:r>
              <a:rPr lang="en-US" dirty="0" err="1"/>
              <a:t>xsl:value-of</a:t>
            </a:r>
            <a:r>
              <a:rPr lang="en-US" dirty="0"/>
              <a:t> select="price"/&gt;&lt;/td&gt;</a:t>
            </a:r>
          </a:p>
          <a:p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b="1" dirty="0"/>
              <a:t>      &lt;/</a:t>
            </a:r>
            <a:r>
              <a:rPr lang="en-US" b="1" dirty="0" err="1"/>
              <a:t>xsl:if</a:t>
            </a:r>
            <a:r>
              <a:rPr lang="en-US" b="1" dirty="0"/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&lt;/</a:t>
            </a:r>
            <a:r>
              <a:rPr lang="en-US" dirty="0" err="1"/>
              <a:t>xsl:for-each</a:t>
            </a:r>
            <a:r>
              <a:rPr lang="en-US" dirty="0" smtClean="0"/>
              <a:t>&gt;</a:t>
            </a:r>
          </a:p>
          <a:p>
            <a:r>
              <a:rPr lang="en-US" b="1" dirty="0"/>
              <a:t>Note:</a:t>
            </a:r>
            <a:r>
              <a:rPr lang="en-US" dirty="0"/>
              <a:t> The value of the required </a:t>
            </a:r>
            <a:r>
              <a:rPr lang="en-US" b="1" dirty="0"/>
              <a:t>test</a:t>
            </a:r>
            <a:r>
              <a:rPr lang="en-US" dirty="0"/>
              <a:t> attribute contains the expression to be evaluated.</a:t>
            </a:r>
          </a:p>
          <a:p>
            <a:r>
              <a:rPr lang="en-US" dirty="0"/>
              <a:t>The code above will only output the title and artist elements of the CDs that has a price that is higher than 10.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7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Simplifies Things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computer systems contain data in incompatible formats. Exchanging data between incompatible systems (or upgraded systems) is a time-consuming task for web developers. Large amounts of data must be converted, and incompatible data is often lost.</a:t>
            </a:r>
          </a:p>
          <a:p>
            <a:r>
              <a:rPr lang="en-US" dirty="0"/>
              <a:t>XML stores data in plain text format. This provides a software- and hardware-independent way of storing, transporting, and sharing data.</a:t>
            </a:r>
          </a:p>
          <a:p>
            <a:r>
              <a:rPr lang="en-US" dirty="0"/>
              <a:t>XML also makes it easier to expand or upgrade to new operating systems, new applications, or new browsers, without losing data.</a:t>
            </a:r>
          </a:p>
          <a:p>
            <a:r>
              <a:rPr lang="en-US" dirty="0"/>
              <a:t>With XML, data can be available to all kinds of "reading machines" like people, computers, voice machines, news feeds, etc.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2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AJAX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AJAX Introduction</a:t>
            </a:r>
          </a:p>
          <a:p>
            <a:r>
              <a:rPr lang="en-US" dirty="0"/>
              <a:t>AJAX is a developer's dream, because you can:</a:t>
            </a:r>
          </a:p>
          <a:p>
            <a:r>
              <a:rPr lang="en-US" dirty="0"/>
              <a:t>Update a web page without reloading the page</a:t>
            </a:r>
          </a:p>
          <a:p>
            <a:r>
              <a:rPr lang="en-US" dirty="0"/>
              <a:t>Request data from a server - after the page has loaded</a:t>
            </a:r>
          </a:p>
          <a:p>
            <a:r>
              <a:rPr lang="en-US" dirty="0"/>
              <a:t>Receive data from a server - after the page has loaded</a:t>
            </a:r>
          </a:p>
          <a:p>
            <a:r>
              <a:rPr lang="en-US" dirty="0"/>
              <a:t>Send data to a server - in the background</a:t>
            </a:r>
          </a:p>
          <a:p>
            <a:r>
              <a:rPr lang="en-IN" b="1" dirty="0"/>
              <a:t>What is AJAX?</a:t>
            </a:r>
          </a:p>
          <a:p>
            <a:r>
              <a:rPr lang="en-US" dirty="0"/>
              <a:t>AJAX =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</a:t>
            </a:r>
            <a:r>
              <a:rPr lang="en-US" dirty="0"/>
              <a:t>avaScript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r>
              <a:rPr lang="en-US" dirty="0"/>
              <a:t>AJAX is not a programming language.</a:t>
            </a:r>
          </a:p>
          <a:p>
            <a:r>
              <a:rPr lang="en-US" dirty="0"/>
              <a:t>AJAX just uses a combination of:</a:t>
            </a:r>
          </a:p>
          <a:p>
            <a:r>
              <a:rPr lang="en-US" dirty="0"/>
              <a:t>A browser built-in </a:t>
            </a:r>
            <a:r>
              <a:rPr lang="en-US" dirty="0" err="1"/>
              <a:t>XMLHttpRequest</a:t>
            </a:r>
            <a:r>
              <a:rPr lang="en-US" dirty="0"/>
              <a:t> object (to request data from a web server)</a:t>
            </a:r>
          </a:p>
          <a:p>
            <a:r>
              <a:rPr lang="en-US" dirty="0"/>
              <a:t>JavaScript and HTML DOM (to display or use the data)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8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is a misleading name. AJAX applications might use XML to transport data, but it is equally common to transport data as plain text or JSON text.</a:t>
            </a:r>
          </a:p>
          <a:p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6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AJAX Works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23" y="844062"/>
            <a:ext cx="6455612" cy="4769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AJAX Works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011" y="897862"/>
            <a:ext cx="8010525" cy="31837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AJAX 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900" b="1" dirty="0"/>
              <a:t>HTML Page</a:t>
            </a:r>
          </a:p>
          <a:p>
            <a:r>
              <a:rPr lang="en-IN" sz="2900" dirty="0"/>
              <a:t> &lt;!DOCTYPE html&gt;</a:t>
            </a:r>
          </a:p>
          <a:p>
            <a:r>
              <a:rPr lang="en-IN" sz="2900" dirty="0"/>
              <a:t>&lt;html&gt;</a:t>
            </a:r>
          </a:p>
          <a:p>
            <a:r>
              <a:rPr lang="en-IN" sz="2900" dirty="0"/>
              <a:t>&lt;body&gt;</a:t>
            </a:r>
          </a:p>
          <a:p>
            <a:endParaRPr lang="en-IN" sz="2900" dirty="0"/>
          </a:p>
          <a:p>
            <a:r>
              <a:rPr lang="en-IN" sz="2900" dirty="0"/>
              <a:t>&lt;div id="demo"&gt;</a:t>
            </a:r>
          </a:p>
          <a:p>
            <a:r>
              <a:rPr lang="en-IN" sz="2900" dirty="0"/>
              <a:t>  &lt;h2&gt;Let AJAX change this text&lt;/h2&gt;</a:t>
            </a:r>
          </a:p>
          <a:p>
            <a:r>
              <a:rPr lang="en-IN" sz="2900" dirty="0"/>
              <a:t>  &lt;button type="button" </a:t>
            </a:r>
            <a:r>
              <a:rPr lang="en-IN" sz="2900" dirty="0" err="1"/>
              <a:t>onclick</a:t>
            </a:r>
            <a:r>
              <a:rPr lang="en-IN" sz="2900" dirty="0"/>
              <a:t>="</a:t>
            </a:r>
            <a:r>
              <a:rPr lang="en-IN" sz="2900" dirty="0" err="1"/>
              <a:t>loadDoc</a:t>
            </a:r>
            <a:r>
              <a:rPr lang="en-IN" sz="2900" dirty="0"/>
              <a:t>()"&gt;Change Content&lt;/button&gt;</a:t>
            </a:r>
          </a:p>
          <a:p>
            <a:r>
              <a:rPr lang="en-IN" sz="2900" dirty="0"/>
              <a:t>&lt;/div&gt;</a:t>
            </a:r>
          </a:p>
          <a:p>
            <a:r>
              <a:rPr lang="en-IN" sz="2900" dirty="0"/>
              <a:t>function </a:t>
            </a:r>
            <a:r>
              <a:rPr lang="en-IN" sz="2900" dirty="0" err="1"/>
              <a:t>loadDoc</a:t>
            </a:r>
            <a:r>
              <a:rPr lang="en-IN" sz="2900" dirty="0"/>
              <a:t>() {</a:t>
            </a:r>
          </a:p>
          <a:p>
            <a:r>
              <a:rPr lang="en-IN" sz="2900" dirty="0"/>
              <a:t>  </a:t>
            </a:r>
            <a:r>
              <a:rPr lang="en-IN" sz="2900" dirty="0" err="1"/>
              <a:t>var</a:t>
            </a:r>
            <a:r>
              <a:rPr lang="en-IN" sz="2900" dirty="0"/>
              <a:t> </a:t>
            </a:r>
            <a:r>
              <a:rPr lang="en-IN" sz="2900" dirty="0" err="1"/>
              <a:t>xhttp</a:t>
            </a:r>
            <a:r>
              <a:rPr lang="en-IN" sz="2900" dirty="0"/>
              <a:t> = new </a:t>
            </a:r>
            <a:r>
              <a:rPr lang="en-IN" sz="2900" dirty="0" err="1"/>
              <a:t>XMLHttpRequest</a:t>
            </a:r>
            <a:r>
              <a:rPr lang="en-IN" sz="2900" dirty="0"/>
              <a:t>();</a:t>
            </a:r>
          </a:p>
          <a:p>
            <a:r>
              <a:rPr lang="en-IN" sz="2900" dirty="0"/>
              <a:t>  </a:t>
            </a:r>
            <a:r>
              <a:rPr lang="en-IN" sz="2900" dirty="0" err="1"/>
              <a:t>xhttp.onreadystatechange</a:t>
            </a:r>
            <a:r>
              <a:rPr lang="en-IN" sz="2900" dirty="0"/>
              <a:t> = function() {</a:t>
            </a:r>
          </a:p>
          <a:p>
            <a:r>
              <a:rPr lang="en-IN" sz="2900" dirty="0"/>
              <a:t>    if (</a:t>
            </a:r>
            <a:r>
              <a:rPr lang="en-IN" sz="2900" dirty="0" err="1"/>
              <a:t>this.readyState</a:t>
            </a:r>
            <a:r>
              <a:rPr lang="en-IN" sz="2900" dirty="0"/>
              <a:t> == 4 &amp;&amp; </a:t>
            </a:r>
            <a:r>
              <a:rPr lang="en-IN" sz="2900" dirty="0" err="1"/>
              <a:t>this.status</a:t>
            </a:r>
            <a:r>
              <a:rPr lang="en-IN" sz="2900" dirty="0"/>
              <a:t> == 200) {</a:t>
            </a:r>
          </a:p>
          <a:p>
            <a:r>
              <a:rPr lang="en-IN" sz="2900" dirty="0"/>
              <a:t>     </a:t>
            </a:r>
            <a:r>
              <a:rPr lang="en-IN" sz="2900" dirty="0" err="1"/>
              <a:t>document.getElementById</a:t>
            </a:r>
            <a:r>
              <a:rPr lang="en-IN" sz="2900" dirty="0"/>
              <a:t>("demo").</a:t>
            </a:r>
            <a:r>
              <a:rPr lang="en-IN" sz="2900" dirty="0" err="1"/>
              <a:t>innerHTML</a:t>
            </a:r>
            <a:r>
              <a:rPr lang="en-IN" sz="2900" dirty="0"/>
              <a:t> = </a:t>
            </a:r>
            <a:r>
              <a:rPr lang="en-IN" sz="2900" dirty="0" err="1"/>
              <a:t>this.responseText</a:t>
            </a:r>
            <a:r>
              <a:rPr lang="en-IN" sz="2900" dirty="0"/>
              <a:t>;</a:t>
            </a:r>
          </a:p>
          <a:p>
            <a:r>
              <a:rPr lang="en-IN" sz="2900" dirty="0"/>
              <a:t>    }</a:t>
            </a:r>
          </a:p>
          <a:p>
            <a:r>
              <a:rPr lang="en-IN" sz="2900" dirty="0"/>
              <a:t>  };</a:t>
            </a:r>
          </a:p>
          <a:p>
            <a:r>
              <a:rPr lang="en-IN" sz="29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0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xhttp.open</a:t>
            </a:r>
            <a:r>
              <a:rPr lang="en-IN" dirty="0"/>
              <a:t>("GET", "ajax_info.txt", true);</a:t>
            </a:r>
          </a:p>
          <a:p>
            <a:r>
              <a:rPr lang="en-IN" dirty="0"/>
              <a:t>  </a:t>
            </a:r>
            <a:r>
              <a:rPr lang="en-IN" dirty="0" err="1"/>
              <a:t>xhttp.send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  <a:p>
            <a:r>
              <a:rPr lang="en-US" b="1" dirty="0"/>
              <a:t>The "ajax_info.txt" file used in the example above, is a simple text file and looks like </a:t>
            </a:r>
            <a:r>
              <a:rPr lang="en-US" b="1" dirty="0" smtClean="0"/>
              <a:t>this</a:t>
            </a:r>
          </a:p>
          <a:p>
            <a:endParaRPr lang="en-US" b="1" dirty="0"/>
          </a:p>
          <a:p>
            <a:r>
              <a:rPr lang="en-US" b="1" dirty="0"/>
              <a:t>&lt;h1&gt;AJAX&lt;/h1&gt;</a:t>
            </a:r>
          </a:p>
          <a:p>
            <a:r>
              <a:rPr lang="en-US" b="1" dirty="0"/>
              <a:t>&lt;p&gt;AJAX is not a programming language.&lt;/p&gt;</a:t>
            </a:r>
          </a:p>
          <a:p>
            <a:r>
              <a:rPr lang="en-US" b="1" dirty="0"/>
              <a:t>&lt;p&gt;AJAX is a technique for accessing web servers from a web page.&lt;/p&gt;</a:t>
            </a:r>
          </a:p>
          <a:p>
            <a:r>
              <a:rPr lang="en-US" b="1" dirty="0"/>
              <a:t>&lt;p&gt;AJAX stands for Asynchronous JavaScript And XML.&lt;/p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The HTML page contains a &lt;div&gt; section and a &lt;button&gt;.</a:t>
            </a:r>
          </a:p>
          <a:p>
            <a:r>
              <a:rPr lang="en-US" dirty="0"/>
              <a:t>The &lt;div&gt; section is used to display information from a server.</a:t>
            </a:r>
          </a:p>
          <a:p>
            <a:r>
              <a:rPr lang="en-US" dirty="0"/>
              <a:t>The &lt;button&gt; calls a function (if it is clicked).</a:t>
            </a:r>
          </a:p>
          <a:p>
            <a:r>
              <a:rPr lang="en-US" dirty="0"/>
              <a:t>The function requests data from a web server and displays it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3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AJAX - The </a:t>
            </a:r>
            <a:r>
              <a:rPr lang="en-IN" b="1" dirty="0" err="1"/>
              <a:t>XMLHttpRequest</a:t>
            </a:r>
            <a:r>
              <a:rPr lang="en-IN" b="1" dirty="0"/>
              <a:t> Object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can be used to exchange data with a server behind the scenes. This means that it is possible to update parts of a web page, without reloading the whole page</a:t>
            </a:r>
            <a:r>
              <a:rPr lang="en-US" dirty="0" smtClean="0"/>
              <a:t>.</a:t>
            </a:r>
          </a:p>
          <a:p>
            <a:r>
              <a:rPr lang="en-IN" b="1" dirty="0"/>
              <a:t>Create an </a:t>
            </a:r>
            <a:r>
              <a:rPr lang="en-IN" b="1" dirty="0" err="1"/>
              <a:t>XMLHttpRequest</a:t>
            </a:r>
            <a:r>
              <a:rPr lang="en-IN" b="1" dirty="0"/>
              <a:t> Object</a:t>
            </a:r>
          </a:p>
          <a:p>
            <a:r>
              <a:rPr lang="en-IN" dirty="0"/>
              <a:t>All modern browsers (Chrome, Firefox, Edge (and IE7+), Safari, Opera) have a built-in </a:t>
            </a:r>
            <a:r>
              <a:rPr lang="en-IN" dirty="0" err="1"/>
              <a:t>XMLHttpRequest</a:t>
            </a:r>
            <a:r>
              <a:rPr lang="en-IN" dirty="0"/>
              <a:t> object.</a:t>
            </a:r>
          </a:p>
          <a:p>
            <a:r>
              <a:rPr lang="en-IN" dirty="0"/>
              <a:t>Syntax for creating an </a:t>
            </a:r>
            <a:r>
              <a:rPr lang="en-IN" dirty="0" err="1"/>
              <a:t>XMLHttpRequest</a:t>
            </a:r>
            <a:r>
              <a:rPr lang="en-IN" dirty="0"/>
              <a:t> object</a:t>
            </a:r>
          </a:p>
          <a:p>
            <a:r>
              <a:rPr lang="en-IN" b="1" dirty="0"/>
              <a:t>variable = new </a:t>
            </a:r>
            <a:r>
              <a:rPr lang="en-IN" b="1" dirty="0" err="1"/>
              <a:t>XMLHttpRequest</a:t>
            </a:r>
            <a:r>
              <a:rPr lang="en-IN" b="1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2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Across Domains</a:t>
            </a:r>
          </a:p>
          <a:p>
            <a:r>
              <a:rPr lang="en-US" dirty="0"/>
              <a:t>For security reasons, modern browsers do not allow access across domains.</a:t>
            </a:r>
          </a:p>
          <a:p>
            <a:r>
              <a:rPr lang="en-US" dirty="0"/>
              <a:t>This means that both the web page and the XML file it tries to load, must be located on the same server.</a:t>
            </a:r>
          </a:p>
          <a:p>
            <a:r>
              <a:rPr lang="en-US" dirty="0"/>
              <a:t>The examples on W3Schools all open XML files located on the W3Schools domain.</a:t>
            </a:r>
          </a:p>
          <a:p>
            <a:r>
              <a:rPr lang="en-US" dirty="0"/>
              <a:t>If you want to use the example above on one of your own web pages, the XML files you load must be located on your own server.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87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XMLHttpRequest</a:t>
            </a:r>
            <a:r>
              <a:rPr lang="en-IN" b="1" dirty="0"/>
              <a:t> Object Methods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133" y="863600"/>
            <a:ext cx="7261509" cy="5121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5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XML be Used?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XML is used in many aspects of web development.</a:t>
            </a:r>
          </a:p>
          <a:p>
            <a:r>
              <a:rPr lang="en-US" dirty="0"/>
              <a:t>XML is often used to separate data from presentation.</a:t>
            </a:r>
          </a:p>
          <a:p>
            <a:r>
              <a:rPr lang="en-US" b="1" dirty="0"/>
              <a:t>XML Separates Data from Presentation</a:t>
            </a:r>
          </a:p>
          <a:p>
            <a:r>
              <a:rPr lang="en-US" dirty="0"/>
              <a:t>XML does not carry any information about how to be displayed.</a:t>
            </a:r>
          </a:p>
          <a:p>
            <a:r>
              <a:rPr lang="en-US" dirty="0"/>
              <a:t>The same XML data can be used in many different presentation scenarios.</a:t>
            </a:r>
          </a:p>
          <a:p>
            <a:r>
              <a:rPr lang="en-US" dirty="0"/>
              <a:t>Because of this, with XML, there is a full separation between data and presentation.</a:t>
            </a:r>
          </a:p>
          <a:p>
            <a:r>
              <a:rPr lang="en-US" b="1" dirty="0"/>
              <a:t>XML is Often a Complement to HTML</a:t>
            </a:r>
          </a:p>
          <a:p>
            <a:r>
              <a:rPr lang="en-US" dirty="0"/>
              <a:t>In many HTML applications, XML is used to store or transport data, while HTML is used to format and display the same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1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XMLHttpRequest</a:t>
            </a:r>
            <a:r>
              <a:rPr lang="en-IN" b="1" dirty="0"/>
              <a:t> Object Properties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25" y="1321737"/>
            <a:ext cx="8010525" cy="4205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8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 - Send a Request To a Server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Send </a:t>
            </a:r>
            <a:r>
              <a:rPr lang="en-US" b="1" dirty="0"/>
              <a:t>a Request To a Server</a:t>
            </a:r>
          </a:p>
          <a:p>
            <a:r>
              <a:rPr lang="en-US" dirty="0"/>
              <a:t>To send a request to a server, we use the open() and send() methods of the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b="1" dirty="0" err="1"/>
              <a:t>xhttp.open</a:t>
            </a:r>
            <a:r>
              <a:rPr lang="en-US" b="1" dirty="0"/>
              <a:t>("GET", "ajax_info.txt", true);</a:t>
            </a:r>
          </a:p>
          <a:p>
            <a:r>
              <a:rPr lang="en-US" b="1" dirty="0" err="1"/>
              <a:t>xhttp.send</a:t>
            </a:r>
            <a:r>
              <a:rPr lang="en-US" b="1" dirty="0" smtClean="0"/>
              <a:t>();</a:t>
            </a:r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38" y="4255570"/>
            <a:ext cx="7329173" cy="19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GET or POST?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is simpler and faster than POST, and can be used in most cases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However, always use POST requests when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    A cached file is not an option (update a file or database on the server).</a:t>
            </a:r>
          </a:p>
          <a:p>
            <a:pPr lvl="1"/>
            <a:r>
              <a:rPr lang="en-US" dirty="0"/>
              <a:t>    Sending a large amount of data to the server (POST has no size limitations).</a:t>
            </a:r>
          </a:p>
          <a:p>
            <a:pPr lvl="1"/>
            <a:r>
              <a:rPr lang="en-US" dirty="0"/>
              <a:t>    Sending user input (which can contain unknown characters), POST is more robust and secure than GET.</a:t>
            </a:r>
          </a:p>
          <a:p>
            <a:r>
              <a:rPr lang="en-IN" b="1" dirty="0"/>
              <a:t>GET Requests</a:t>
            </a:r>
          </a:p>
          <a:p>
            <a:r>
              <a:rPr lang="it-IT" b="1" dirty="0"/>
              <a:t>xhttp.open("GET", "demo_get.asp", true);</a:t>
            </a:r>
          </a:p>
          <a:p>
            <a:r>
              <a:rPr lang="it-IT" b="1" dirty="0"/>
              <a:t>xhttp.send(); </a:t>
            </a: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1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POST Requests</a:t>
            </a:r>
          </a:p>
          <a:p>
            <a:r>
              <a:rPr lang="it-IT" b="1" dirty="0"/>
              <a:t>xhttp.open("POST", "demo_post.asp", true);</a:t>
            </a:r>
          </a:p>
          <a:p>
            <a:r>
              <a:rPr lang="it-IT" b="1" dirty="0" smtClean="0"/>
              <a:t>xhttp.send</a:t>
            </a:r>
            <a:r>
              <a:rPr lang="it-IT" b="1" dirty="0"/>
              <a:t>(); </a:t>
            </a:r>
            <a:endParaRPr lang="it-IT" b="1" dirty="0" smtClean="0"/>
          </a:p>
          <a:p>
            <a:r>
              <a:rPr lang="en-US" dirty="0"/>
              <a:t>To POST data like an HTML form, add an HTTP header with </a:t>
            </a:r>
            <a:r>
              <a:rPr lang="en-US" dirty="0" err="1"/>
              <a:t>setRequestHeader</a:t>
            </a:r>
            <a:r>
              <a:rPr lang="en-US" dirty="0"/>
              <a:t>(). Specify the data you want to send in the send() method</a:t>
            </a:r>
            <a:r>
              <a:rPr lang="en-US" dirty="0" smtClean="0"/>
              <a:t>:</a:t>
            </a:r>
          </a:p>
          <a:p>
            <a:r>
              <a:rPr lang="en-US" b="1" dirty="0" err="1"/>
              <a:t>xhttp.open</a:t>
            </a:r>
            <a:r>
              <a:rPr lang="en-US" b="1" dirty="0"/>
              <a:t>("POST", "demo_post2.asp", true);</a:t>
            </a:r>
          </a:p>
          <a:p>
            <a:r>
              <a:rPr lang="en-US" b="1" dirty="0" err="1"/>
              <a:t>xhttp.setRequestHeader</a:t>
            </a:r>
            <a:r>
              <a:rPr lang="en-US" b="1" dirty="0"/>
              <a:t>("Content-type", "application/x-www-form-</a:t>
            </a:r>
            <a:r>
              <a:rPr lang="en-US" b="1" dirty="0" err="1"/>
              <a:t>urlencoded</a:t>
            </a:r>
            <a:r>
              <a:rPr lang="en-US" b="1" dirty="0"/>
              <a:t>");</a:t>
            </a:r>
          </a:p>
          <a:p>
            <a:r>
              <a:rPr lang="en-US" b="1" dirty="0" err="1"/>
              <a:t>xhttp.send</a:t>
            </a:r>
            <a:r>
              <a:rPr lang="en-US" b="1" dirty="0"/>
              <a:t>("</a:t>
            </a:r>
            <a:r>
              <a:rPr lang="en-US" b="1" dirty="0" err="1"/>
              <a:t>fname</a:t>
            </a:r>
            <a:r>
              <a:rPr lang="en-US" b="1" dirty="0"/>
              <a:t>=</a:t>
            </a:r>
            <a:r>
              <a:rPr lang="en-US" b="1" dirty="0" err="1"/>
              <a:t>Henry&amp;lname</a:t>
            </a:r>
            <a:r>
              <a:rPr lang="en-US" b="1" dirty="0"/>
              <a:t>=Ford");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5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Asynchronous - True or False?</a:t>
            </a:r>
          </a:p>
          <a:p>
            <a:r>
              <a:rPr lang="en-US" dirty="0"/>
              <a:t>Server requests should be sent asynchronously.</a:t>
            </a:r>
          </a:p>
          <a:p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 parameter of the open() method should be set to true</a:t>
            </a:r>
          </a:p>
          <a:p>
            <a:r>
              <a:rPr lang="en-IN" dirty="0" err="1"/>
              <a:t>xhttp.open</a:t>
            </a:r>
            <a:r>
              <a:rPr lang="en-IN" dirty="0"/>
              <a:t>("GET", "ajax_test.asp", true</a:t>
            </a:r>
            <a:r>
              <a:rPr lang="en-IN" dirty="0" smtClean="0"/>
              <a:t>);</a:t>
            </a:r>
          </a:p>
          <a:p>
            <a:r>
              <a:rPr lang="en-US" dirty="0"/>
              <a:t>By sending asynchronously, the JavaScript does not have to wait for the server response, but can instead:</a:t>
            </a:r>
          </a:p>
          <a:p>
            <a:r>
              <a:rPr lang="en-US" dirty="0"/>
              <a:t>execute other scripts while waiting for server response</a:t>
            </a:r>
          </a:p>
          <a:p>
            <a:r>
              <a:rPr lang="en-US" dirty="0"/>
              <a:t>deal with the response after the response is ready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7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Synchronous Request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a synchronous request, change the third parameter in the open() method to false:</a:t>
            </a:r>
          </a:p>
          <a:p>
            <a:r>
              <a:rPr lang="en-US" dirty="0" err="1"/>
              <a:t>xhttp.open</a:t>
            </a:r>
            <a:r>
              <a:rPr lang="en-US" dirty="0"/>
              <a:t>("GET", "ajax_info.txt", false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Sometimes </a:t>
            </a:r>
            <a:r>
              <a:rPr lang="en-US" dirty="0" err="1"/>
              <a:t>async</a:t>
            </a:r>
            <a:r>
              <a:rPr lang="en-US" dirty="0"/>
              <a:t> = false are used for quick testing. You will also find synchronous requests in older JavaScript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</a:t>
            </a:r>
            <a:r>
              <a:rPr lang="en-US" dirty="0"/>
              <a:t>the code will wait for server completion, there is no </a:t>
            </a:r>
            <a:r>
              <a:rPr lang="en-US" dirty="0" smtClean="0"/>
              <a:t>need </a:t>
            </a:r>
            <a:r>
              <a:rPr lang="en-US" dirty="0"/>
              <a:t>for an </a:t>
            </a:r>
            <a:r>
              <a:rPr lang="en-US" dirty="0" err="1"/>
              <a:t>onreadystatechange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r>
              <a:rPr lang="en-US" b="1" dirty="0" smtClean="0"/>
              <a:t>Note:</a:t>
            </a:r>
          </a:p>
          <a:p>
            <a:r>
              <a:rPr lang="en-IN" b="1" dirty="0"/>
              <a:t>https://www.w3schools.com/xml/ajax_xmlhttprequest_send.asp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0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AJAX - Server Response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009" y="604380"/>
            <a:ext cx="8011236" cy="512064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onreadystatechange</a:t>
            </a:r>
            <a:r>
              <a:rPr lang="en-US" b="1" dirty="0"/>
              <a:t> Property</a:t>
            </a:r>
          </a:p>
          <a:p>
            <a:r>
              <a:rPr lang="en-US" dirty="0"/>
              <a:t>The </a:t>
            </a:r>
            <a:r>
              <a:rPr lang="en-US" b="1" dirty="0" err="1"/>
              <a:t>readyState</a:t>
            </a:r>
            <a:r>
              <a:rPr lang="en-US" dirty="0"/>
              <a:t> property holds the status of the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onreadystatechange</a:t>
            </a:r>
            <a:r>
              <a:rPr lang="en-US" dirty="0"/>
              <a:t> property defines a function to be executed when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r>
              <a:rPr lang="en-US" dirty="0"/>
              <a:t>The </a:t>
            </a:r>
            <a:r>
              <a:rPr lang="en-US" b="1" dirty="0"/>
              <a:t>status</a:t>
            </a:r>
            <a:r>
              <a:rPr lang="en-US" dirty="0"/>
              <a:t> property and the </a:t>
            </a:r>
            <a:r>
              <a:rPr lang="en-US" b="1" dirty="0" err="1"/>
              <a:t>statusText</a:t>
            </a:r>
            <a:r>
              <a:rPr lang="en-US" dirty="0"/>
              <a:t> property holds the status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55" y="4038460"/>
            <a:ext cx="7313944" cy="26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function is called every time the </a:t>
            </a:r>
            <a:r>
              <a:rPr lang="en-US" dirty="0" err="1"/>
              <a:t>readyState</a:t>
            </a:r>
            <a:r>
              <a:rPr lang="en-US" dirty="0"/>
              <a:t> changes. </a:t>
            </a:r>
          </a:p>
          <a:p>
            <a:r>
              <a:rPr lang="en-US" dirty="0"/>
              <a:t>When </a:t>
            </a:r>
            <a:r>
              <a:rPr lang="en-US" dirty="0" err="1"/>
              <a:t>readyState</a:t>
            </a:r>
            <a:r>
              <a:rPr lang="en-US" dirty="0"/>
              <a:t> is 4 and status is 200, the response is ready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4" y="2824082"/>
            <a:ext cx="6461091" cy="33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responseText</a:t>
            </a:r>
            <a:r>
              <a:rPr lang="en-US" b="1" dirty="0"/>
              <a:t> Property</a:t>
            </a:r>
          </a:p>
          <a:p>
            <a:r>
              <a:rPr lang="en-US" dirty="0"/>
              <a:t>The </a:t>
            </a:r>
            <a:r>
              <a:rPr lang="en-US" b="1" dirty="0" err="1"/>
              <a:t>responseText</a:t>
            </a:r>
            <a:r>
              <a:rPr lang="en-US" dirty="0"/>
              <a:t> property returns the server response as a JavaScript string, and you can use it accordingly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xhttp.responseText</a:t>
            </a:r>
            <a:r>
              <a:rPr lang="en-IN" dirty="0"/>
              <a:t>; </a:t>
            </a:r>
            <a:endParaRPr lang="en-IN" dirty="0" smtClean="0"/>
          </a:p>
          <a:p>
            <a:r>
              <a:rPr lang="en-US" b="1" dirty="0"/>
              <a:t>The </a:t>
            </a:r>
            <a:r>
              <a:rPr lang="en-US" b="1" dirty="0" err="1"/>
              <a:t>responseXML</a:t>
            </a:r>
            <a:r>
              <a:rPr lang="en-US" b="1" dirty="0"/>
              <a:t> Property</a:t>
            </a:r>
          </a:p>
          <a:p>
            <a:r>
              <a:rPr lang="en-US" dirty="0"/>
              <a:t>The XML </a:t>
            </a:r>
            <a:r>
              <a:rPr lang="en-US" dirty="0" err="1"/>
              <a:t>HttpRequest</a:t>
            </a:r>
            <a:r>
              <a:rPr lang="en-US" dirty="0"/>
              <a:t> object has an in-built XML parser.</a:t>
            </a:r>
          </a:p>
          <a:p>
            <a:r>
              <a:rPr lang="en-US" dirty="0"/>
              <a:t>The </a:t>
            </a:r>
            <a:r>
              <a:rPr lang="en-US" b="1" dirty="0" err="1"/>
              <a:t>responseXML</a:t>
            </a:r>
            <a:r>
              <a:rPr lang="en-US" dirty="0"/>
              <a:t> property returns the server response as an XML DOM object.</a:t>
            </a:r>
          </a:p>
          <a:p>
            <a:r>
              <a:rPr lang="en-US" dirty="0"/>
              <a:t>Using this property you can parse the response as an XML DOM object: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5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xmlDoc</a:t>
            </a:r>
            <a:r>
              <a:rPr lang="en-IN" dirty="0"/>
              <a:t> = </a:t>
            </a:r>
            <a:r>
              <a:rPr lang="en-IN" dirty="0" err="1"/>
              <a:t>xhttp.responseXML</a:t>
            </a:r>
            <a:r>
              <a:rPr lang="en-IN" dirty="0"/>
              <a:t>;</a:t>
            </a:r>
          </a:p>
          <a:p>
            <a:r>
              <a:rPr lang="en-IN" dirty="0"/>
              <a:t>txt = "";</a:t>
            </a:r>
          </a:p>
          <a:p>
            <a:r>
              <a:rPr lang="en-IN" dirty="0"/>
              <a:t>x = </a:t>
            </a:r>
            <a:r>
              <a:rPr lang="en-IN" dirty="0" err="1"/>
              <a:t>xmlDoc.getElementsByTagName</a:t>
            </a:r>
            <a:r>
              <a:rPr lang="en-IN" dirty="0"/>
              <a:t>("ARTIST");</a:t>
            </a:r>
          </a:p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x.length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txt += x[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childNodes</a:t>
            </a:r>
            <a:r>
              <a:rPr lang="en-IN" dirty="0"/>
              <a:t>[0].</a:t>
            </a:r>
            <a:r>
              <a:rPr lang="en-IN" dirty="0" err="1"/>
              <a:t>nodeValue</a:t>
            </a:r>
            <a:r>
              <a:rPr lang="en-IN" dirty="0"/>
              <a:t>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  }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txt;</a:t>
            </a:r>
          </a:p>
          <a:p>
            <a:r>
              <a:rPr lang="en-IN" dirty="0" err="1"/>
              <a:t>xhttp.open</a:t>
            </a:r>
            <a:r>
              <a:rPr lang="en-IN" dirty="0"/>
              <a:t>("GET", "cd_catalog.xml", true);</a:t>
            </a:r>
          </a:p>
          <a:p>
            <a:r>
              <a:rPr lang="en-IN" dirty="0" err="1"/>
              <a:t>xhttp.send</a:t>
            </a:r>
            <a:r>
              <a:rPr lang="en-IN" dirty="0"/>
              <a:t>();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7697</TotalTime>
  <Words>8399</Words>
  <Application>Microsoft Office PowerPoint</Application>
  <PresentationFormat>Widescreen</PresentationFormat>
  <Paragraphs>1075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</vt:lpstr>
      <vt:lpstr>Corbel</vt:lpstr>
      <vt:lpstr>Open Sans Bold</vt:lpstr>
      <vt:lpstr>Wingdings</vt:lpstr>
      <vt:lpstr>Wingdings 2</vt:lpstr>
      <vt:lpstr>Frame</vt:lpstr>
      <vt:lpstr>PowerPoint Presentation</vt:lpstr>
      <vt:lpstr>Outlines</vt:lpstr>
      <vt:lpstr>CO Mapping</vt:lpstr>
      <vt:lpstr>Introduction to XML </vt:lpstr>
      <vt:lpstr>Introduction to XML </vt:lpstr>
      <vt:lpstr>The Difference Between XML and HTML </vt:lpstr>
      <vt:lpstr>XML is Extensible </vt:lpstr>
      <vt:lpstr>XML Simplifies Things </vt:lpstr>
      <vt:lpstr>How Can XML be Used? </vt:lpstr>
      <vt:lpstr>How Can XML be Used?</vt:lpstr>
      <vt:lpstr>XML Syntax Rules </vt:lpstr>
      <vt:lpstr>XML Syntax Rules </vt:lpstr>
      <vt:lpstr>XML Syntax Rules </vt:lpstr>
      <vt:lpstr>XML Syntax Rules </vt:lpstr>
      <vt:lpstr>XML Syntax Rules </vt:lpstr>
      <vt:lpstr>XML Syntax Rules </vt:lpstr>
      <vt:lpstr>XML Syntax Rules </vt:lpstr>
      <vt:lpstr>XML Syntax Rules </vt:lpstr>
      <vt:lpstr>XML Elements</vt:lpstr>
      <vt:lpstr>XML Elements</vt:lpstr>
      <vt:lpstr>XML Elements</vt:lpstr>
      <vt:lpstr>XML Elements</vt:lpstr>
      <vt:lpstr>XML Elements</vt:lpstr>
      <vt:lpstr>XML Elements</vt:lpstr>
      <vt:lpstr>XML Elements</vt:lpstr>
      <vt:lpstr>XML Elements</vt:lpstr>
      <vt:lpstr>XML Attributes </vt:lpstr>
      <vt:lpstr>XML Attributes </vt:lpstr>
      <vt:lpstr>XML Attributes </vt:lpstr>
      <vt:lpstr>XML Attributes </vt:lpstr>
      <vt:lpstr>XML Attributes </vt:lpstr>
      <vt:lpstr>Avoid XML Attributes? </vt:lpstr>
      <vt:lpstr>XML Attributes for Metadata </vt:lpstr>
      <vt:lpstr>XML Namespaces </vt:lpstr>
      <vt:lpstr>XML Namespaces </vt:lpstr>
      <vt:lpstr>Solving the Name Conflict Using a Prefix </vt:lpstr>
      <vt:lpstr>XML Namespaces - The xmlns Attribute </vt:lpstr>
      <vt:lpstr>XML Namespaces - The xmlns Attribute </vt:lpstr>
      <vt:lpstr>XML Namespaces - The xmlns Attribute </vt:lpstr>
      <vt:lpstr>Uniform Resource Identifier</vt:lpstr>
      <vt:lpstr>Default Namespaces </vt:lpstr>
      <vt:lpstr>Namespaces in Real Use </vt:lpstr>
      <vt:lpstr>XML DTD </vt:lpstr>
      <vt:lpstr>XML DTD </vt:lpstr>
      <vt:lpstr>XML DTD </vt:lpstr>
      <vt:lpstr>XML DTD </vt:lpstr>
      <vt:lpstr>XML DTD </vt:lpstr>
      <vt:lpstr>Usages of DTD</vt:lpstr>
      <vt:lpstr>XML Schema </vt:lpstr>
      <vt:lpstr>XML Schema </vt:lpstr>
      <vt:lpstr>XML Schema </vt:lpstr>
      <vt:lpstr>XML Schemas are More Powerful than DTD </vt:lpstr>
      <vt:lpstr>XML Schema </vt:lpstr>
      <vt:lpstr>XML and XPath </vt:lpstr>
      <vt:lpstr>XPath Path Expressions </vt:lpstr>
      <vt:lpstr>XPath Example </vt:lpstr>
      <vt:lpstr>PowerPoint Presentation</vt:lpstr>
      <vt:lpstr>PowerPoint Presentation</vt:lpstr>
      <vt:lpstr>XSLT Introduction </vt:lpstr>
      <vt:lpstr>PowerPoint Presentation</vt:lpstr>
      <vt:lpstr>PowerPoint Presentation</vt:lpstr>
      <vt:lpstr>XSLT = XSL Transformations </vt:lpstr>
      <vt:lpstr>XSLT Uses XPath </vt:lpstr>
      <vt:lpstr>XSLT - Transformation </vt:lpstr>
      <vt:lpstr>PowerPoint Presentation</vt:lpstr>
      <vt:lpstr>cdcatalog.xml</vt:lpstr>
      <vt:lpstr>cdcatalog.xsl</vt:lpstr>
      <vt:lpstr>PowerPoint Presentation</vt:lpstr>
      <vt:lpstr>Link the XSL Style Sheet to the XML Document </vt:lpstr>
      <vt:lpstr>PowerPoint Presentation</vt:lpstr>
      <vt:lpstr>XSLT &lt;xsl:template&gt; Element </vt:lpstr>
      <vt:lpstr>&lt;xsl:template&gt; Element</vt:lpstr>
      <vt:lpstr>XSLT &lt;xsl:value-of&gt; Element </vt:lpstr>
      <vt:lpstr>XSLT &lt;xsl:for-each&gt; Element </vt:lpstr>
      <vt:lpstr>PowerPoint Presentation</vt:lpstr>
      <vt:lpstr>PowerPoint Presentation</vt:lpstr>
      <vt:lpstr>XSLT &lt;xsl:sort&gt; Element </vt:lpstr>
      <vt:lpstr>XSLT &lt;xsl:if&gt; Element </vt:lpstr>
      <vt:lpstr>PowerPoint Presentation</vt:lpstr>
      <vt:lpstr>XML AJAX </vt:lpstr>
      <vt:lpstr>PowerPoint Presentation</vt:lpstr>
      <vt:lpstr>How AJAX Works </vt:lpstr>
      <vt:lpstr>How AJAX Works </vt:lpstr>
      <vt:lpstr>AJAX Example Explained</vt:lpstr>
      <vt:lpstr>PowerPoint Presentation</vt:lpstr>
      <vt:lpstr>Explanation: </vt:lpstr>
      <vt:lpstr>AJAX - The XMLHttpRequest Object </vt:lpstr>
      <vt:lpstr>PowerPoint Presentation</vt:lpstr>
      <vt:lpstr>XMLHttpRequest Object Methods </vt:lpstr>
      <vt:lpstr>XMLHttpRequest Object Properties </vt:lpstr>
      <vt:lpstr>AJAX - Send a Request To a Server </vt:lpstr>
      <vt:lpstr>GET or POST? </vt:lpstr>
      <vt:lpstr>PowerPoint Presentation</vt:lpstr>
      <vt:lpstr>PowerPoint Presentation</vt:lpstr>
      <vt:lpstr>Synchronous Request </vt:lpstr>
      <vt:lpstr>AJAX - Server Response </vt:lpstr>
      <vt:lpstr>PowerPoint Presentation</vt:lpstr>
      <vt:lpstr>PowerPoint Presentation</vt:lpstr>
      <vt:lpstr>PowerPoint Presentation</vt:lpstr>
      <vt:lpstr>The getAllResponseHeaders() Method </vt:lpstr>
      <vt:lpstr>The getResponseHeader() Method </vt:lpstr>
      <vt:lpstr>XML DOM </vt:lpstr>
      <vt:lpstr>The HTML DOM </vt:lpstr>
      <vt:lpstr>The XML DOM </vt:lpstr>
      <vt:lpstr>PowerPoint Presentation</vt:lpstr>
      <vt:lpstr>Programming Interface </vt:lpstr>
      <vt:lpstr>XML DOM Properties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1158</cp:revision>
  <dcterms:created xsi:type="dcterms:W3CDTF">2019-05-12T04:30:40Z</dcterms:created>
  <dcterms:modified xsi:type="dcterms:W3CDTF">2023-10-23T10:09:36Z</dcterms:modified>
</cp:coreProperties>
</file>